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710" r:id="rId5"/>
  </p:sldMasterIdLst>
  <p:notesMasterIdLst>
    <p:notesMasterId r:id="rId32"/>
  </p:notesMasterIdLst>
  <p:handoutMasterIdLst>
    <p:handoutMasterId r:id="rId33"/>
  </p:handoutMasterIdLst>
  <p:sldIdLst>
    <p:sldId id="328" r:id="rId6"/>
    <p:sldId id="292" r:id="rId7"/>
    <p:sldId id="642" r:id="rId8"/>
    <p:sldId id="605" r:id="rId9"/>
    <p:sldId id="608" r:id="rId10"/>
    <p:sldId id="474" r:id="rId11"/>
    <p:sldId id="448" r:id="rId12"/>
    <p:sldId id="592" r:id="rId13"/>
    <p:sldId id="633" r:id="rId14"/>
    <p:sldId id="639" r:id="rId15"/>
    <p:sldId id="630" r:id="rId16"/>
    <p:sldId id="640" r:id="rId17"/>
    <p:sldId id="621" r:id="rId18"/>
    <p:sldId id="595" r:id="rId19"/>
    <p:sldId id="590" r:id="rId20"/>
    <p:sldId id="468" r:id="rId21"/>
    <p:sldId id="598" r:id="rId22"/>
    <p:sldId id="599" r:id="rId23"/>
    <p:sldId id="634" r:id="rId24"/>
    <p:sldId id="257" r:id="rId25"/>
    <p:sldId id="258" r:id="rId26"/>
    <p:sldId id="637" r:id="rId27"/>
    <p:sldId id="632" r:id="rId28"/>
    <p:sldId id="593" r:id="rId29"/>
    <p:sldId id="643" r:id="rId30"/>
    <p:sldId id="638"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0F0F0"/>
    <a:srgbClr val="CBCCF5"/>
    <a:srgbClr val="E7E7FA"/>
    <a:srgbClr val="EBE7F9"/>
    <a:srgbClr val="D5CCF2"/>
    <a:srgbClr val="F5F5F5"/>
    <a:srgbClr val="FFFFFF"/>
    <a:srgbClr val="F1F3F3"/>
    <a:srgbClr val="E5EA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87" autoAdjust="0"/>
    <p:restoredTop sz="93089" autoAdjust="0"/>
  </p:normalViewPr>
  <p:slideViewPr>
    <p:cSldViewPr showGuides="1">
      <p:cViewPr varScale="1">
        <p:scale>
          <a:sx n="152" d="100"/>
          <a:sy n="152" d="100"/>
        </p:scale>
        <p:origin x="632" y="184"/>
      </p:cViewPr>
      <p:guideLst/>
    </p:cSldViewPr>
  </p:slideViewPr>
  <p:outlineViewPr>
    <p:cViewPr>
      <p:scale>
        <a:sx n="45" d="100"/>
        <a:sy n="45" d="100"/>
      </p:scale>
      <p:origin x="0" y="-60600"/>
    </p:cViewPr>
  </p:outlineViewPr>
  <p:notesTextViewPr>
    <p:cViewPr>
      <p:scale>
        <a:sx n="140" d="100"/>
        <a:sy n="140" d="100"/>
      </p:scale>
      <p:origin x="0" y="0"/>
    </p:cViewPr>
  </p:notesTextViewPr>
  <p:sorterViewPr>
    <p:cViewPr>
      <p:scale>
        <a:sx n="100" d="100"/>
        <a:sy n="100" d="100"/>
      </p:scale>
      <p:origin x="0" y="0"/>
    </p:cViewPr>
  </p:sorterViewPr>
  <p:notesViewPr>
    <p:cSldViewPr>
      <p:cViewPr>
        <p:scale>
          <a:sx n="170" d="100"/>
          <a:sy n="170" d="100"/>
        </p:scale>
        <p:origin x="3296" y="-8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25.09.25</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dirty="0"/>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25.09.25</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66811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11</a:t>
            </a:fld>
            <a:endParaRPr lang="de-CH" dirty="0"/>
          </a:p>
        </p:txBody>
      </p:sp>
    </p:spTree>
    <p:extLst>
      <p:ext uri="{BB962C8B-B14F-4D97-AF65-F5344CB8AC3E}">
        <p14:creationId xmlns:p14="http://schemas.microsoft.com/office/powerpoint/2010/main" val="390706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406876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15</a:t>
            </a:fld>
            <a:endParaRPr lang="de-CH" dirty="0"/>
          </a:p>
        </p:txBody>
      </p:sp>
    </p:spTree>
    <p:extLst>
      <p:ext uri="{BB962C8B-B14F-4D97-AF65-F5344CB8AC3E}">
        <p14:creationId xmlns:p14="http://schemas.microsoft.com/office/powerpoint/2010/main" val="82143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3602347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17054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22</a:t>
            </a:fld>
            <a:endParaRPr lang="de-CH" dirty="0"/>
          </a:p>
        </p:txBody>
      </p:sp>
    </p:spTree>
    <p:extLst>
      <p:ext uri="{BB962C8B-B14F-4D97-AF65-F5344CB8AC3E}">
        <p14:creationId xmlns:p14="http://schemas.microsoft.com/office/powerpoint/2010/main" val="229280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264802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149272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181678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40835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5" name="Notes Placeholder 4">
            <a:extLst>
              <a:ext uri="{FF2B5EF4-FFF2-40B4-BE49-F238E27FC236}">
                <a16:creationId xmlns:a16="http://schemas.microsoft.com/office/drawing/2014/main" id="{5026CEAB-B03D-717C-DAB3-8D8E9A8B4A90}"/>
              </a:ext>
            </a:extLst>
          </p:cNvPr>
          <p:cNvSpPr>
            <a:spLocks noGrp="1"/>
          </p:cNvSpPr>
          <p:nvPr>
            <p:ph type="body" sz="quarter" idx="3"/>
          </p:nvPr>
        </p:nvSpPr>
        <p:spPr/>
        <p:txBody>
          <a:bodyPr/>
          <a:lstStyle/>
          <a:p>
            <a:endParaRPr lang="en-CH" dirty="0"/>
          </a:p>
        </p:txBody>
      </p:sp>
    </p:spTree>
    <p:extLst>
      <p:ext uri="{BB962C8B-B14F-4D97-AF65-F5344CB8AC3E}">
        <p14:creationId xmlns:p14="http://schemas.microsoft.com/office/powerpoint/2010/main" val="1102425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180805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18809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txBody>
          <a:bodyPr/>
          <a:lstStyle/>
          <a:p>
            <a:endParaRPr lang="en-CH"/>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385449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0B8465-E746-9D70-F459-A9E689DBA5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
        <p:nvSpPr>
          <p:cNvPr id="3" name="Untertitel 2"/>
          <p:cNvSpPr>
            <a:spLocks noGrp="1"/>
          </p:cNvSpPr>
          <p:nvPr>
            <p:ph type="subTitle" idx="1" hasCustomPrompt="1"/>
          </p:nvPr>
        </p:nvSpPr>
        <p:spPr>
          <a:xfrm>
            <a:off x="695325" y="3789040"/>
            <a:ext cx="8045451" cy="1080120"/>
          </a:xfrm>
        </p:spPr>
        <p:txBody>
          <a:bodyPr/>
          <a:lstStyle>
            <a:lvl1pPr marL="0" indent="0" algn="l">
              <a:lnSpc>
                <a:spcPct val="92000"/>
              </a:lnSpc>
              <a:buNone/>
              <a:defRPr sz="2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Subtitle</a:t>
            </a:r>
          </a:p>
        </p:txBody>
      </p:sp>
      <p:sp>
        <p:nvSpPr>
          <p:cNvPr id="11" name="Textplatzhalter 10">
            <a:extLst>
              <a:ext uri="{FF2B5EF4-FFF2-40B4-BE49-F238E27FC236}">
                <a16:creationId xmlns:a16="http://schemas.microsoft.com/office/drawing/2014/main" id="{68F03BE3-7C85-C716-E994-40806F5A8462}"/>
              </a:ext>
            </a:extLst>
          </p:cNvPr>
          <p:cNvSpPr>
            <a:spLocks noGrp="1"/>
          </p:cNvSpPr>
          <p:nvPr>
            <p:ph type="body" sz="quarter" idx="13" hasCustomPrompt="1"/>
          </p:nvPr>
        </p:nvSpPr>
        <p:spPr>
          <a:xfrm>
            <a:off x="695325" y="5841268"/>
            <a:ext cx="5292725" cy="288032"/>
          </a:xfrm>
        </p:spPr>
        <p:txBody>
          <a:bodyPr anchor="b"/>
          <a:lstStyle>
            <a:lvl1pPr>
              <a:defRPr sz="1600">
                <a:solidFill>
                  <a:schemeClr val="bg1"/>
                </a:solidFill>
              </a:defRPr>
            </a:lvl1pPr>
            <a:lvl2pPr marL="0" indent="0">
              <a:buNone/>
              <a:defRPr/>
            </a:lvl2pPr>
          </a:lstStyle>
          <a:p>
            <a:pPr lvl="0"/>
            <a:r>
              <a:rPr lang="en-GB" noProof="0" dirty="0"/>
              <a:t>Author</a:t>
            </a:r>
          </a:p>
        </p:txBody>
      </p:sp>
      <p:sp>
        <p:nvSpPr>
          <p:cNvPr id="12" name="Textplatzhalter 10">
            <a:extLst>
              <a:ext uri="{FF2B5EF4-FFF2-40B4-BE49-F238E27FC236}">
                <a16:creationId xmlns:a16="http://schemas.microsoft.com/office/drawing/2014/main" id="{BB6EAADF-428F-C6D8-43A9-FBCA196FE958}"/>
              </a:ext>
            </a:extLst>
          </p:cNvPr>
          <p:cNvSpPr>
            <a:spLocks noGrp="1"/>
          </p:cNvSpPr>
          <p:nvPr>
            <p:ph type="body" sz="quarter" idx="14" hasCustomPrompt="1"/>
          </p:nvPr>
        </p:nvSpPr>
        <p:spPr>
          <a:xfrm>
            <a:off x="695325" y="6129300"/>
            <a:ext cx="5292725" cy="252028"/>
          </a:xfrm>
        </p:spPr>
        <p:txBody>
          <a:bodyPr anchor="t"/>
          <a:lstStyle>
            <a:lvl1pPr>
              <a:defRPr sz="1600">
                <a:solidFill>
                  <a:schemeClr val="bg1"/>
                </a:solidFill>
              </a:defRPr>
            </a:lvl1pPr>
            <a:lvl2pPr marL="0" indent="0">
              <a:buNone/>
              <a:defRPr/>
            </a:lvl2pPr>
          </a:lstStyle>
          <a:p>
            <a:pPr lvl="0"/>
            <a:r>
              <a:rPr lang="en-GB" noProof="0" dirty="0"/>
              <a:t>Location, DD Month YYYY</a:t>
            </a:r>
          </a:p>
        </p:txBody>
      </p:sp>
      <p:pic>
        <p:nvPicPr>
          <p:cNvPr id="13" name="Grafik 12">
            <a:extLst>
              <a:ext uri="{FF2B5EF4-FFF2-40B4-BE49-F238E27FC236}">
                <a16:creationId xmlns:a16="http://schemas.microsoft.com/office/drawing/2014/main" id="{601D5720-24EF-D102-D260-2D0ECB313EF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1137" y="358671"/>
            <a:ext cx="1773820" cy="730070"/>
          </a:xfrm>
          <a:prstGeom prst="rect">
            <a:avLst/>
          </a:prstGeom>
        </p:spPr>
      </p:pic>
      <p:pic>
        <p:nvPicPr>
          <p:cNvPr id="5" name="Grafik 4">
            <a:extLst>
              <a:ext uri="{FF2B5EF4-FFF2-40B4-BE49-F238E27FC236}">
                <a16:creationId xmlns:a16="http://schemas.microsoft.com/office/drawing/2014/main" id="{28DCFFAF-CE03-EAAE-EF7B-2D9CE7DA647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502"/>
          <a:stretch/>
        </p:blipFill>
        <p:spPr>
          <a:xfrm>
            <a:off x="2532062" y="536705"/>
            <a:ext cx="2162109" cy="403287"/>
          </a:xfrm>
          <a:prstGeom prst="rect">
            <a:avLst/>
          </a:prstGeom>
        </p:spPr>
      </p:pic>
    </p:spTree>
    <p:extLst>
      <p:ext uri="{BB962C8B-B14F-4D97-AF65-F5344CB8AC3E}">
        <p14:creationId xmlns:p14="http://schemas.microsoft.com/office/powerpoint/2010/main" val="815168479"/>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thre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3AA02DA9-A50D-40A4-A931-BC275A2EBFA0}"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C772A35F-591D-5A80-72BC-28B068C3A562}"/>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79204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four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C5B39A11-DEB0-4E52-A890-5DCCA2942D1F}"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8"/>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1" name="Bildplatzhalter 4">
            <a:extLst>
              <a:ext uri="{FF2B5EF4-FFF2-40B4-BE49-F238E27FC236}">
                <a16:creationId xmlns:a16="http://schemas.microsoft.com/office/drawing/2014/main" id="{FDF6C985-A691-B0CD-8A11-7C955F324589}"/>
              </a:ext>
            </a:extLst>
          </p:cNvPr>
          <p:cNvSpPr>
            <a:spLocks noGrp="1"/>
          </p:cNvSpPr>
          <p:nvPr>
            <p:ph type="pic" sz="quarter" idx="15" hasCustomPrompt="1"/>
          </p:nvPr>
        </p:nvSpPr>
        <p:spPr>
          <a:xfrm>
            <a:off x="4367213" y="3843389"/>
            <a:ext cx="3457575" cy="2178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089D7F61-76FC-5B15-D914-2BB427BF716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713834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all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D443221E-9575-4F07-B839-745025E02771}"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13" name="Bildplatzhalter 4">
            <a:extLst>
              <a:ext uri="{FF2B5EF4-FFF2-40B4-BE49-F238E27FC236}">
                <a16:creationId xmlns:a16="http://schemas.microsoft.com/office/drawing/2014/main" id="{8CA68BBC-536B-0C49-B239-F2A8A8ACBAAC}"/>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100084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two wide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024EB00C-1486-4C07-A8B7-272553D42C76}"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2177999"/>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Bildplatzhalter 4">
            <a:extLst>
              <a:ext uri="{FF2B5EF4-FFF2-40B4-BE49-F238E27FC236}">
                <a16:creationId xmlns:a16="http://schemas.microsoft.com/office/drawing/2014/main" id="{CE065AA4-86F5-4BAD-ED9D-98129FDEFEF4}"/>
              </a:ext>
            </a:extLst>
          </p:cNvPr>
          <p:cNvSpPr>
            <a:spLocks noGrp="1"/>
          </p:cNvSpPr>
          <p:nvPr>
            <p:ph type="pic" sz="quarter" idx="16" hasCustomPrompt="1"/>
          </p:nvPr>
        </p:nvSpPr>
        <p:spPr>
          <a:xfrm>
            <a:off x="8040688" y="3843387"/>
            <a:ext cx="3455986" cy="2178001"/>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12" name="Inhaltsplatzhalter 2">
            <a:extLst>
              <a:ext uri="{FF2B5EF4-FFF2-40B4-BE49-F238E27FC236}">
                <a16:creationId xmlns:a16="http://schemas.microsoft.com/office/drawing/2014/main" id="{EED849DD-27BF-60D5-0E2A-BC6C9A827ACC}"/>
              </a:ext>
            </a:extLst>
          </p:cNvPr>
          <p:cNvSpPr>
            <a:spLocks noGrp="1"/>
          </p:cNvSpPr>
          <p:nvPr>
            <p:ph idx="1" hasCustomPrompt="1"/>
          </p:nvPr>
        </p:nvSpPr>
        <p:spPr>
          <a:xfrm>
            <a:off x="695325" y="1376773"/>
            <a:ext cx="7129463"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39159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Tree>
    <p:extLst>
      <p:ext uri="{BB962C8B-B14F-4D97-AF65-F5344CB8AC3E}">
        <p14:creationId xmlns:p14="http://schemas.microsoft.com/office/powerpoint/2010/main" val="383798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46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237050" marR="0" indent="-237050" algn="l" defTabSz="121910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267">
                <a:latin typeface="+mn-lt"/>
              </a:defRPr>
            </a:lvl1pPr>
            <a:lvl2pPr marL="474097"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2pPr>
            <a:lvl3pPr marL="719614" marR="0" indent="-245517"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3pPr>
            <a:lvl4pPr marL="956663"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4pPr>
            <a:lvl5pPr marL="1193711"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5pPr>
            <a:lvl6pPr marL="1432878" indent="-239167">
              <a:lnSpc>
                <a:spcPct val="110000"/>
              </a:lnSpc>
              <a:buClr>
                <a:schemeClr val="tx1"/>
              </a:buClr>
              <a:buFont typeface="Symbol" panose="05050102010706020507" pitchFamily="18" charset="2"/>
              <a:buChar char="-"/>
              <a:defRPr sz="2000"/>
            </a:lvl6pPr>
            <a:lvl7pPr marL="1676275" indent="-243399">
              <a:lnSpc>
                <a:spcPct val="110000"/>
              </a:lnSpc>
              <a:buFont typeface="Symbol" panose="05050102010706020507" pitchFamily="18" charset="2"/>
              <a:buChar char="-"/>
              <a:defRPr sz="2000"/>
            </a:lvl7pPr>
            <a:lvl8pPr marL="1915440" indent="-239167">
              <a:lnSpc>
                <a:spcPct val="110000"/>
              </a:lnSpc>
              <a:buFont typeface="Symbol" panose="05050102010706020507" pitchFamily="18" charset="2"/>
              <a:buChar char="-"/>
              <a:defRPr sz="2000"/>
            </a:lvl8pPr>
            <a:lvl9pPr marL="2152490" indent="-237050">
              <a:lnSpc>
                <a:spcPct val="110000"/>
              </a:lnSpc>
              <a:buFont typeface="Symbol" panose="05050102010706020507" pitchFamily="18" charset="2"/>
              <a:buChar char="-"/>
              <a:defRPr sz="2000"/>
            </a:lvl9p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endParaRPr kumimoji="0" lang="de-CH" sz="24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a:xfrm>
            <a:off x="2769615" y="288001"/>
            <a:ext cx="8944033" cy="508500"/>
          </a:xfrm>
        </p:spPr>
        <p:txBody>
          <a:bodyPr/>
          <a:lstStyle>
            <a:lvl1pPr>
              <a:defRPr sz="3200"/>
            </a:lvl1pPr>
          </a:lstStyle>
          <a:p>
            <a:r>
              <a:rPr lang="en-GB"/>
              <a:t>Click to edit Master title style</a:t>
            </a:r>
            <a:endParaRPr lang="en-GB"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98806487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875C7-96BE-E658-3C3B-9FF08D3354B2}"/>
              </a:ext>
            </a:extLst>
          </p:cNvPr>
          <p:cNvSpPr>
            <a:spLocks noGrp="1"/>
          </p:cNvSpPr>
          <p:nvPr>
            <p:ph type="title"/>
          </p:nvPr>
        </p:nvSpPr>
        <p:spPr>
          <a:xfrm>
            <a:off x="695400" y="1268760"/>
            <a:ext cx="10515600" cy="1325563"/>
          </a:xfrm>
          <a:prstGeom prst="rect">
            <a:avLst/>
          </a:prstGeom>
        </p:spPr>
        <p:txBody>
          <a:bodyPr/>
          <a:lstStyle>
            <a:lvl1pPr>
              <a:defRPr>
                <a:solidFill>
                  <a:schemeClr val="bg1"/>
                </a:solidFill>
              </a:defRPr>
            </a:lvl1pPr>
          </a:lstStyle>
          <a:p>
            <a:r>
              <a:rPr lang="en-GB"/>
              <a:t>Click to edit Master title style</a:t>
            </a:r>
            <a:endParaRPr lang="en-CH"/>
          </a:p>
        </p:txBody>
      </p:sp>
    </p:spTree>
    <p:extLst>
      <p:ext uri="{BB962C8B-B14F-4D97-AF65-F5344CB8AC3E}">
        <p14:creationId xmlns:p14="http://schemas.microsoft.com/office/powerpoint/2010/main" val="223134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Dark Blue">
    <p:bg>
      <p:bgPr>
        <a:solidFill>
          <a:schemeClr val="accent1">
            <a:lumMod val="50000"/>
          </a:schemeClr>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E0B8465-E746-9D70-F459-A9E689DBA5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84" y="1948"/>
            <a:ext cx="12190615" cy="6855662"/>
          </a:xfrm>
          <a:prstGeom prst="rect">
            <a:avLst/>
          </a:prstGeom>
        </p:spPr>
      </p:pic>
      <p:sp>
        <p:nvSpPr>
          <p:cNvPr id="2" name="Titel 1"/>
          <p:cNvSpPr>
            <a:spLocks noGrp="1"/>
          </p:cNvSpPr>
          <p:nvPr>
            <p:ph type="ctrTitle" hasCustomPrompt="1"/>
          </p:nvPr>
        </p:nvSpPr>
        <p:spPr>
          <a:xfrm>
            <a:off x="695325" y="1449388"/>
            <a:ext cx="8045451" cy="2004460"/>
          </a:xfrm>
        </p:spPr>
        <p:txBody>
          <a:bodyPr anchor="b"/>
          <a:lstStyle>
            <a:lvl1pPr algn="l">
              <a:lnSpc>
                <a:spcPct val="92000"/>
              </a:lnSpc>
              <a:defRPr sz="4200">
                <a:solidFill>
                  <a:schemeClr val="bg1"/>
                </a:solidFill>
              </a:defRPr>
            </a:lvl1pPr>
          </a:lstStyle>
          <a:p>
            <a:r>
              <a:rPr lang="en-GB" noProof="0" dirty="0"/>
              <a:t>Add Title</a:t>
            </a:r>
          </a:p>
        </p:txBody>
      </p:sp>
    </p:spTree>
    <p:extLst>
      <p:ext uri="{BB962C8B-B14F-4D97-AF65-F5344CB8AC3E}">
        <p14:creationId xmlns:p14="http://schemas.microsoft.com/office/powerpoint/2010/main" val="2458029963"/>
      </p:ext>
    </p:extLst>
  </p:cSld>
  <p:clrMapOvr>
    <a:masterClrMapping/>
  </p:clrMapOvr>
  <p:extLst>
    <p:ext uri="{DCECCB84-F9BA-43D5-87BE-67443E8EF086}">
      <p15:sldGuideLst xmlns:p15="http://schemas.microsoft.com/office/powerpoint/2012/main">
        <p15:guide id="2" pos="7106">
          <p15:clr>
            <a:srgbClr val="A4A3A4"/>
          </p15:clr>
        </p15:guide>
        <p15:guide id="3" orient="horz" pos="318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95325" y="1376773"/>
            <a:ext cx="8964613" cy="4644616"/>
          </a:xfrm>
        </p:spPr>
        <p:txBody>
          <a:bodyPr/>
          <a:lstStyle>
            <a:lvl1pPr defTabSz="984250">
              <a:tabLst>
                <a:tab pos="536575" algn="l"/>
              </a:tabLst>
              <a:defRPr/>
            </a:lvl1pPr>
            <a:lvl2pPr>
              <a:tabLst>
                <a:tab pos="536575" algn="l"/>
              </a:tabLst>
              <a:defRPr/>
            </a:lvl2pPr>
          </a:lstStyle>
          <a:p>
            <a:pPr lvl="0"/>
            <a:r>
              <a:rPr lang="en-GB" noProof="0" dirty="0"/>
              <a:t>Add Content</a:t>
            </a:r>
          </a:p>
          <a:p>
            <a:pPr lvl="1"/>
            <a:r>
              <a:rPr lang="en-GB" noProof="0" dirty="0"/>
              <a:t>Second Level</a:t>
            </a:r>
          </a:p>
          <a:p>
            <a:pPr lvl="2"/>
            <a:r>
              <a:rPr lang="en-GB" noProof="0" dirty="0"/>
              <a:t>Third Level</a:t>
            </a:r>
          </a:p>
        </p:txBody>
      </p:sp>
      <p:sp>
        <p:nvSpPr>
          <p:cNvPr id="7" name="Titel 6">
            <a:extLst>
              <a:ext uri="{FF2B5EF4-FFF2-40B4-BE49-F238E27FC236}">
                <a16:creationId xmlns:a16="http://schemas.microsoft.com/office/drawing/2014/main" id="{A939BEE7-204C-1008-67F3-C8FC6E64EBA4}"/>
              </a:ext>
            </a:extLst>
          </p:cNvPr>
          <p:cNvSpPr>
            <a:spLocks noGrp="1"/>
          </p:cNvSpPr>
          <p:nvPr>
            <p:ph type="title" hasCustomPrompt="1"/>
          </p:nvPr>
        </p:nvSpPr>
        <p:spPr/>
        <p:txBody>
          <a:bodyPr/>
          <a:lstStyle>
            <a:lvl1pPr>
              <a:defRPr/>
            </a:lvl1pPr>
          </a:lstStyle>
          <a:p>
            <a:r>
              <a:rPr lang="en-GB" noProof="0" dirty="0"/>
              <a:t>Add Title</a:t>
            </a:r>
          </a:p>
        </p:txBody>
      </p:sp>
    </p:spTree>
    <p:extLst>
      <p:ext uri="{BB962C8B-B14F-4D97-AF65-F5344CB8AC3E}">
        <p14:creationId xmlns:p14="http://schemas.microsoft.com/office/powerpoint/2010/main" val="47957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Extra wide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10801349"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B96963D4-5156-42CD-86D2-F9C48C35F25C}"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Tree>
    <p:extLst>
      <p:ext uri="{BB962C8B-B14F-4D97-AF65-F5344CB8AC3E}">
        <p14:creationId xmlns:p14="http://schemas.microsoft.com/office/powerpoint/2010/main" val="406510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6" y="1376773"/>
            <a:ext cx="5291476"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7EA008EA-072D-4E88-A4E3-7561DD02B0D9}"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8" name="Inhaltsplatzhalter 2">
            <a:extLst>
              <a:ext uri="{FF2B5EF4-FFF2-40B4-BE49-F238E27FC236}">
                <a16:creationId xmlns:a16="http://schemas.microsoft.com/office/drawing/2014/main" id="{03327075-DC64-5DAB-E02B-8A18CBF5A994}"/>
              </a:ext>
            </a:extLst>
          </p:cNvPr>
          <p:cNvSpPr>
            <a:spLocks noGrp="1"/>
          </p:cNvSpPr>
          <p:nvPr>
            <p:ph idx="13" hasCustomPrompt="1"/>
          </p:nvPr>
        </p:nvSpPr>
        <p:spPr>
          <a:xfrm>
            <a:off x="6205201" y="1376773"/>
            <a:ext cx="5291474" cy="4644616"/>
          </a:xfrm>
        </p:spPr>
        <p:txBody>
          <a:bodyPr tIns="18000"/>
          <a:lstStyle>
            <a:lvl1pPr>
              <a:spcBef>
                <a:spcPts val="400"/>
              </a:spcBef>
              <a:defRPr sz="1600"/>
            </a:lvl1pPr>
            <a:lvl2pPr marL="179388" indent="-179388">
              <a:spcBef>
                <a:spcPts val="400"/>
              </a:spcBef>
              <a:defRPr sz="1600"/>
            </a:lvl2pPr>
            <a:lvl3pPr marL="360363" indent="-180975">
              <a:spcBef>
                <a:spcPts val="400"/>
              </a:spcBef>
              <a:defRPr sz="1600"/>
            </a:lvl3pPr>
            <a:lvl4pPr>
              <a:defRPr sz="1600"/>
            </a:lvl4pPr>
            <a:lvl5pPr>
              <a:defRPr sz="1600"/>
            </a:lvl5pPr>
            <a:lvl6pPr marL="2286000" indent="0">
              <a:buNone/>
              <a:defRPr/>
            </a:lvl6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878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95325" y="1376773"/>
            <a:ext cx="5292725"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79CF872E-A9CB-4516-A020-A04A2928C07F}"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203948" y="1449389"/>
            <a:ext cx="529272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359939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3" name="Inhaltsplatzhalter 2"/>
          <p:cNvSpPr>
            <a:spLocks noGrp="1"/>
          </p:cNvSpPr>
          <p:nvPr>
            <p:ph idx="1" hasCustomPrompt="1"/>
          </p:nvPr>
        </p:nvSpPr>
        <p:spPr>
          <a:xfrm>
            <a:off x="6203950" y="1376773"/>
            <a:ext cx="5292724"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FDEFD1A0-E3CA-4CD4-9E05-451A1800B6F9}"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695326" y="1449389"/>
            <a:ext cx="5292724"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Tree>
    <p:extLst>
      <p:ext uri="{BB962C8B-B14F-4D97-AF65-F5344CB8AC3E}">
        <p14:creationId xmlns:p14="http://schemas.microsoft.com/office/powerpoint/2010/main" val="281357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wide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18E54A55-A700-485F-B5C2-827481B42513}"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7129461"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F99B93C7-FD88-F860-2772-AA3BFEC82DB3}"/>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1737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two Image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Add Title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a:xfrm>
            <a:off x="9875837" y="6404573"/>
            <a:ext cx="1620837" cy="144016"/>
          </a:xfrm>
          <a:prstGeom prst="rect">
            <a:avLst/>
          </a:prstGeom>
        </p:spPr>
        <p:txBody>
          <a:bodyPr/>
          <a:lstStyle/>
          <a:p>
            <a:fld id="{A8BE1C9E-DE46-47F4-999C-A6440E82C6E8}" type="datetime1">
              <a:rPr lang="de-CH" noProof="0" smtClean="0"/>
              <a:t>25.09.25</a:t>
            </a:fld>
            <a:endParaRPr lang="en-GB" noProof="0"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a:xfrm>
            <a:off x="1614487" y="6404573"/>
            <a:ext cx="8045451" cy="144016"/>
          </a:xfrm>
          <a:prstGeom prst="rect">
            <a:avLst/>
          </a:prstGeom>
        </p:spPr>
        <p:txBody>
          <a:bodyPr/>
          <a:lstStyle/>
          <a:p>
            <a:r>
              <a:rPr lang="en-US" noProof="0"/>
              <a:t>PSI Center for Accelerator Science and Engineering</a:t>
            </a:r>
            <a:endParaRPr lang="en-GB" noProof="0"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a:xfrm>
            <a:off x="695325" y="6404573"/>
            <a:ext cx="703263" cy="144016"/>
          </a:xfrm>
          <a:prstGeom prst="rect">
            <a:avLst/>
          </a:prstGeom>
        </p:spPr>
        <p:txBody>
          <a:bodyPr/>
          <a:lstStyle/>
          <a:p>
            <a:fld id="{442AD375-037F-43D0-B059-5172DA06796A}" type="slidenum">
              <a:rPr lang="en-GB" noProof="0" smtClean="0"/>
              <a:pPr/>
              <a:t>‹#›</a:t>
            </a:fld>
            <a:endParaRPr lang="en-GB" noProof="0" dirty="0"/>
          </a:p>
        </p:txBody>
      </p:sp>
      <p:sp>
        <p:nvSpPr>
          <p:cNvPr id="7" name="Bildplatzhalter 4">
            <a:extLst>
              <a:ext uri="{FF2B5EF4-FFF2-40B4-BE49-F238E27FC236}">
                <a16:creationId xmlns:a16="http://schemas.microsoft.com/office/drawing/2014/main" id="{C1B2C62D-FBA5-44A1-36F5-135381BC9A6B}"/>
              </a:ext>
            </a:extLst>
          </p:cNvPr>
          <p:cNvSpPr>
            <a:spLocks noGrp="1"/>
          </p:cNvSpPr>
          <p:nvPr>
            <p:ph type="pic" sz="quarter" idx="13" hasCustomPrompt="1"/>
          </p:nvPr>
        </p:nvSpPr>
        <p:spPr>
          <a:xfrm>
            <a:off x="4367213" y="1449389"/>
            <a:ext cx="3457575"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3" name="Bildplatzhalter 4">
            <a:extLst>
              <a:ext uri="{FF2B5EF4-FFF2-40B4-BE49-F238E27FC236}">
                <a16:creationId xmlns:a16="http://schemas.microsoft.com/office/drawing/2014/main" id="{FB98D413-4196-B49D-71B4-7CED7EED69F2}"/>
              </a:ext>
            </a:extLst>
          </p:cNvPr>
          <p:cNvSpPr>
            <a:spLocks noGrp="1"/>
          </p:cNvSpPr>
          <p:nvPr>
            <p:ph type="pic" sz="quarter" idx="14" hasCustomPrompt="1"/>
          </p:nvPr>
        </p:nvSpPr>
        <p:spPr>
          <a:xfrm>
            <a:off x="8040688" y="1449389"/>
            <a:ext cx="3455986" cy="4572000"/>
          </a:xfrm>
          <a:pattFill prst="lgCheck">
            <a:fgClr>
              <a:schemeClr val="bg1">
                <a:lumMod val="85000"/>
              </a:schemeClr>
            </a:fgClr>
            <a:bgClr>
              <a:schemeClr val="bg1"/>
            </a:bgClr>
          </a:pattFill>
        </p:spPr>
        <p:txBody>
          <a:bodyPr tIns="720000" anchor="ctr"/>
          <a:lstStyle>
            <a:lvl1pPr algn="ctr">
              <a:defRPr sz="1200"/>
            </a:lvl1pPr>
          </a:lstStyle>
          <a:p>
            <a:r>
              <a:rPr lang="en-GB" noProof="0" dirty="0"/>
              <a:t>Add image by tapping on icon</a:t>
            </a:r>
          </a:p>
        </p:txBody>
      </p:sp>
      <p:sp>
        <p:nvSpPr>
          <p:cNvPr id="9" name="Inhaltsplatzhalter 2">
            <a:extLst>
              <a:ext uri="{FF2B5EF4-FFF2-40B4-BE49-F238E27FC236}">
                <a16:creationId xmlns:a16="http://schemas.microsoft.com/office/drawing/2014/main" id="{C5A45EC1-6C70-C75B-70A0-557B1FE6DA34}"/>
              </a:ext>
            </a:extLst>
          </p:cNvPr>
          <p:cNvSpPr>
            <a:spLocks noGrp="1"/>
          </p:cNvSpPr>
          <p:nvPr>
            <p:ph idx="1" hasCustomPrompt="1"/>
          </p:nvPr>
        </p:nvSpPr>
        <p:spPr>
          <a:xfrm>
            <a:off x="695326" y="1376773"/>
            <a:ext cx="3455988" cy="4644616"/>
          </a:xfrm>
        </p:spPr>
        <p:txBody>
          <a:bodyPr/>
          <a:lstStyle>
            <a:lvl1pPr>
              <a:defRPr/>
            </a:lvl1pPr>
          </a:lstStyle>
          <a:p>
            <a:pPr lvl="0"/>
            <a:r>
              <a:rPr lang="en-GB" noProof="0" dirty="0"/>
              <a:t>Add Content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72432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95325" y="278296"/>
            <a:ext cx="8964613" cy="810444"/>
          </a:xfrm>
          <a:prstGeom prst="rect">
            <a:avLst/>
          </a:prstGeom>
        </p:spPr>
        <p:txBody>
          <a:bodyPr vert="horz" lIns="0" tIns="0" rIns="0" bIns="0" rtlCol="0" anchor="t">
            <a:noAutofit/>
          </a:bodyPr>
          <a:lstStyle/>
          <a:p>
            <a:r>
              <a:rPr lang="en-GB" noProof="0" dirty="0"/>
              <a:t>Add Title</a:t>
            </a:r>
          </a:p>
        </p:txBody>
      </p:sp>
      <p:sp>
        <p:nvSpPr>
          <p:cNvPr id="3" name="Textplatzhalter 2"/>
          <p:cNvSpPr>
            <a:spLocks noGrp="1"/>
          </p:cNvSpPr>
          <p:nvPr>
            <p:ph type="body" idx="1"/>
          </p:nvPr>
        </p:nvSpPr>
        <p:spPr>
          <a:xfrm>
            <a:off x="695325" y="1376364"/>
            <a:ext cx="10801275" cy="4645024"/>
          </a:xfrm>
          <a:prstGeom prst="rect">
            <a:avLst/>
          </a:prstGeom>
        </p:spPr>
        <p:txBody>
          <a:bodyPr vert="horz" lIns="0" tIns="0" rIns="0" bIns="0" rtlCol="0">
            <a:noAutofit/>
          </a:bodyPr>
          <a:lstStyle/>
          <a:p>
            <a:pPr lvl="0"/>
            <a:r>
              <a:rPr lang="en-GB" noProof="0" dirty="0"/>
              <a:t>Add Content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20" name="Grafik 19">
            <a:extLst>
              <a:ext uri="{FF2B5EF4-FFF2-40B4-BE49-F238E27FC236}">
                <a16:creationId xmlns:a16="http://schemas.microsoft.com/office/drawing/2014/main" id="{EC2031EC-4715-FBAB-E65E-0A3E5D91D8E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615133" y="305378"/>
            <a:ext cx="881467" cy="362794"/>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705" r:id="rId1"/>
    <p:sldLayoutId id="2147483709" r:id="rId2"/>
    <p:sldLayoutId id="2147483659" r:id="rId3"/>
    <p:sldLayoutId id="2147483666" r:id="rId4"/>
    <p:sldLayoutId id="2147483667" r:id="rId5"/>
    <p:sldLayoutId id="2147483668" r:id="rId6"/>
    <p:sldLayoutId id="2147483669" r:id="rId7"/>
    <p:sldLayoutId id="2147483671" r:id="rId8"/>
    <p:sldLayoutId id="2147483672" r:id="rId9"/>
    <p:sldLayoutId id="2147483673" r:id="rId10"/>
    <p:sldLayoutId id="2147483674" r:id="rId11"/>
    <p:sldLayoutId id="2147483675" r:id="rId12"/>
    <p:sldLayoutId id="2147483676" r:id="rId13"/>
    <p:sldLayoutId id="2147483663" r:id="rId14"/>
    <p:sldLayoutId id="2147483664" r:id="rId15"/>
    <p:sldLayoutId id="2147483707" r:id="rId16"/>
  </p:sldLayoutIdLst>
  <p:hf hdr="0"/>
  <p:txStyles>
    <p:title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A4A3A4"/>
          </p15:clr>
        </p15:guide>
        <p15:guide id="2" pos="7242">
          <p15:clr>
            <a:srgbClr val="A4A3A4"/>
          </p15:clr>
        </p15:guide>
        <p15:guide id="3" orient="horz" pos="4110">
          <p15:clr>
            <a:srgbClr val="A4A3A4"/>
          </p15:clr>
        </p15:guide>
        <p15:guide id="4" orient="horz" pos="913">
          <p15:clr>
            <a:srgbClr val="A4A3A4"/>
          </p15:clr>
        </p15:guide>
        <p15:guide id="5" pos="3772">
          <p15:clr>
            <a:srgbClr val="A4A3A4"/>
          </p15:clr>
        </p15:guide>
        <p15:guide id="6" pos="3908">
          <p15:clr>
            <a:srgbClr val="A4A3A4"/>
          </p15:clr>
        </p15:guide>
        <p15:guide id="7" pos="2751">
          <p15:clr>
            <a:srgbClr val="A4A3A4"/>
          </p15:clr>
        </p15:guide>
        <p15:guide id="8" pos="2615">
          <p15:clr>
            <a:srgbClr val="A4A3A4"/>
          </p15:clr>
        </p15:guide>
        <p15:guide id="9" pos="1595">
          <p15:clr>
            <a:srgbClr val="A4A3A4"/>
          </p15:clr>
        </p15:guide>
        <p15:guide id="10" pos="1459">
          <p15:clr>
            <a:srgbClr val="A4A3A4"/>
          </p15:clr>
        </p15:guide>
        <p15:guide id="11" pos="4929">
          <p15:clr>
            <a:srgbClr val="A4A3A4"/>
          </p15:clr>
        </p15:guide>
        <p15:guide id="12" pos="5065">
          <p15:clr>
            <a:srgbClr val="A4A3A4"/>
          </p15:clr>
        </p15:guide>
        <p15:guide id="13" pos="6085">
          <p15:clr>
            <a:srgbClr val="A4A3A4"/>
          </p15:clr>
        </p15:guide>
        <p15:guide id="14" pos="6221">
          <p15:clr>
            <a:srgbClr val="A4A3A4"/>
          </p15:clr>
        </p15:guide>
        <p15:guide id="15" pos="2172">
          <p15:clr>
            <a:srgbClr val="A4A3A4"/>
          </p15:clr>
        </p15:guide>
        <p15:guide id="16" pos="2036">
          <p15:clr>
            <a:srgbClr val="A4A3A4"/>
          </p15:clr>
        </p15:guide>
        <p15:guide id="17" pos="3194">
          <p15:clr>
            <a:srgbClr val="A4A3A4"/>
          </p15:clr>
        </p15:guide>
        <p15:guide id="18" pos="3330">
          <p15:clr>
            <a:srgbClr val="A4A3A4"/>
          </p15:clr>
        </p15:guide>
        <p15:guide id="19" pos="881">
          <p15:clr>
            <a:srgbClr val="A4A3A4"/>
          </p15:clr>
        </p15:guide>
        <p15:guide id="20" pos="1017">
          <p15:clr>
            <a:srgbClr val="A4A3A4"/>
          </p15:clr>
        </p15:guide>
        <p15:guide id="21" pos="4351">
          <p15:clr>
            <a:srgbClr val="A4A3A4"/>
          </p15:clr>
        </p15:guide>
        <p15:guide id="22" pos="4487">
          <p15:clr>
            <a:srgbClr val="A4A3A4"/>
          </p15:clr>
        </p15:guide>
        <p15:guide id="23" pos="5508">
          <p15:clr>
            <a:srgbClr val="A4A3A4"/>
          </p15:clr>
        </p15:guide>
        <p15:guide id="24" pos="5642">
          <p15:clr>
            <a:srgbClr val="A4A3A4"/>
          </p15:clr>
        </p15:guide>
        <p15:guide id="25" pos="6663">
          <p15:clr>
            <a:srgbClr val="A4A3A4"/>
          </p15:clr>
        </p15:guide>
        <p15:guide id="26" pos="6799">
          <p15:clr>
            <a:srgbClr val="A4A3A4"/>
          </p15:clr>
        </p15:guide>
        <p15:guide id="27" orient="horz" pos="229">
          <p15:clr>
            <a:srgbClr val="A4A3A4"/>
          </p15:clr>
        </p15:guide>
        <p15:guide id="28" orient="horz" pos="867">
          <p15:clr>
            <a:srgbClr val="A4A3A4"/>
          </p15:clr>
        </p15:guide>
        <p15:guide id="29" orient="horz" pos="3793">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57E794-C060-C72C-D3BF-1A954BC46ABF}"/>
              </a:ext>
            </a:extLst>
          </p:cNvPr>
          <p:cNvSpPr>
            <a:spLocks noGrp="1"/>
          </p:cNvSpPr>
          <p:nvPr>
            <p:ph type="body" idx="1"/>
          </p:nvPr>
        </p:nvSpPr>
        <p:spPr>
          <a:xfrm>
            <a:off x="695400" y="1253331"/>
            <a:ext cx="10515600" cy="951533"/>
          </a:xfrm>
          <a:prstGeom prst="rect">
            <a:avLst/>
          </a:prstGeom>
        </p:spPr>
        <p:txBody>
          <a:bodyPr vert="horz" lIns="91440" tIns="45720" rIns="91440" bIns="45720" rtlCol="0">
            <a:normAutofit/>
          </a:bodyPr>
          <a:lstStyle/>
          <a:p>
            <a:pPr lvl="0"/>
            <a:r>
              <a:rPr lang="en-GB" dirty="0"/>
              <a:t>Click to edit Master text styles</a:t>
            </a:r>
          </a:p>
        </p:txBody>
      </p:sp>
    </p:spTree>
    <p:extLst>
      <p:ext uri="{BB962C8B-B14F-4D97-AF65-F5344CB8AC3E}">
        <p14:creationId xmlns:p14="http://schemas.microsoft.com/office/powerpoint/2010/main" val="2296323927"/>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20.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doi.org/10.48550/arXiv.2402.11252"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4.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 Id="rId9"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36.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410.png"/><Relationship Id="rId4" Type="http://schemas.openxmlformats.org/officeDocument/2006/relationships/image" Target="../media/image40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doi.org/10.1117/12.266557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hyperlink" Target="https://echo4d.de/" TargetMode="Externa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emf"/><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900B9-69A9-16D6-9DB4-FE565862D546}"/>
              </a:ext>
            </a:extLst>
          </p:cNvPr>
          <p:cNvSpPr>
            <a:spLocks noGrp="1"/>
          </p:cNvSpPr>
          <p:nvPr>
            <p:ph type="ctrTitle"/>
          </p:nvPr>
        </p:nvSpPr>
        <p:spPr>
          <a:xfrm>
            <a:off x="663749" y="1592457"/>
            <a:ext cx="11377339" cy="2004460"/>
          </a:xfrm>
        </p:spPr>
        <p:txBody>
          <a:bodyPr/>
          <a:lstStyle/>
          <a:p>
            <a:r>
              <a:rPr lang="en-GB" sz="4000" dirty="0"/>
              <a:t>Wakefield-Based Diagnostics</a:t>
            </a:r>
            <a:br>
              <a:rPr lang="en-GB" sz="4000" dirty="0"/>
            </a:br>
            <a:r>
              <a:rPr lang="en-GB" sz="4000" dirty="0"/>
              <a:t>for High-Brightness Beams</a:t>
            </a:r>
            <a:endParaRPr lang="en-GB" sz="4000" noProof="0" dirty="0"/>
          </a:p>
        </p:txBody>
      </p:sp>
      <p:sp>
        <p:nvSpPr>
          <p:cNvPr id="5" name="Textplatzhalter 4">
            <a:extLst>
              <a:ext uri="{FF2B5EF4-FFF2-40B4-BE49-F238E27FC236}">
                <a16:creationId xmlns:a16="http://schemas.microsoft.com/office/drawing/2014/main" id="{B939853F-959A-48E6-ACE2-F62A38A8EDAC}"/>
              </a:ext>
            </a:extLst>
          </p:cNvPr>
          <p:cNvSpPr>
            <a:spLocks noGrp="1"/>
          </p:cNvSpPr>
          <p:nvPr>
            <p:ph type="body" sz="quarter" idx="13"/>
          </p:nvPr>
        </p:nvSpPr>
        <p:spPr>
          <a:xfrm>
            <a:off x="623392" y="5838595"/>
            <a:ext cx="5292725" cy="288032"/>
          </a:xfrm>
        </p:spPr>
        <p:txBody>
          <a:bodyPr/>
          <a:lstStyle/>
          <a:p>
            <a:r>
              <a:rPr lang="en-GB" dirty="0"/>
              <a:t>Paolo Craievich and Philipp Dijkstal</a:t>
            </a:r>
            <a:endParaRPr lang="en-GB" noProof="0" dirty="0"/>
          </a:p>
        </p:txBody>
      </p:sp>
      <p:sp>
        <p:nvSpPr>
          <p:cNvPr id="6" name="Textplatzhalter 5">
            <a:extLst>
              <a:ext uri="{FF2B5EF4-FFF2-40B4-BE49-F238E27FC236}">
                <a16:creationId xmlns:a16="http://schemas.microsoft.com/office/drawing/2014/main" id="{64E10A4B-A01C-C271-87F1-8054278DB45B}"/>
              </a:ext>
            </a:extLst>
          </p:cNvPr>
          <p:cNvSpPr>
            <a:spLocks noGrp="1"/>
          </p:cNvSpPr>
          <p:nvPr>
            <p:ph type="body" sz="quarter" idx="14"/>
          </p:nvPr>
        </p:nvSpPr>
        <p:spPr>
          <a:xfrm>
            <a:off x="623392" y="6140272"/>
            <a:ext cx="6840835" cy="288032"/>
          </a:xfrm>
        </p:spPr>
        <p:txBody>
          <a:bodyPr/>
          <a:lstStyle/>
          <a:p>
            <a:r>
              <a:rPr lang="en-US" noProof="0" dirty="0"/>
              <a:t>7</a:t>
            </a:r>
            <a:r>
              <a:rPr lang="en-US" baseline="30000" noProof="0" dirty="0"/>
              <a:t>th</a:t>
            </a:r>
            <a:r>
              <a:rPr lang="en-US" noProof="0" dirty="0"/>
              <a:t> </a:t>
            </a:r>
            <a:r>
              <a:rPr lang="en-US" dirty="0"/>
              <a:t>EAAC, La </a:t>
            </a:r>
            <a:r>
              <a:rPr lang="en-US" dirty="0" err="1"/>
              <a:t>Biodola</a:t>
            </a:r>
            <a:r>
              <a:rPr lang="en-US" dirty="0"/>
              <a:t> Bay, Isola </a:t>
            </a:r>
            <a:r>
              <a:rPr lang="en-US" dirty="0" err="1"/>
              <a:t>d’Elba</a:t>
            </a:r>
            <a:r>
              <a:rPr lang="en-US" dirty="0"/>
              <a:t> (Italy), 21-27</a:t>
            </a:r>
            <a:r>
              <a:rPr lang="en-US" noProof="0" dirty="0"/>
              <a:t> September 2025</a:t>
            </a:r>
          </a:p>
        </p:txBody>
      </p:sp>
      <p:pic>
        <p:nvPicPr>
          <p:cNvPr id="7" name="Picture 6">
            <a:extLst>
              <a:ext uri="{FF2B5EF4-FFF2-40B4-BE49-F238E27FC236}">
                <a16:creationId xmlns:a16="http://schemas.microsoft.com/office/drawing/2014/main" id="{8ABF3162-12CE-2782-534B-A16A8DA91198}"/>
              </a:ext>
            </a:extLst>
          </p:cNvPr>
          <p:cNvPicPr>
            <a:picLocks noChangeAspect="1"/>
          </p:cNvPicPr>
          <p:nvPr/>
        </p:nvPicPr>
        <p:blipFill>
          <a:blip r:embed="rId3"/>
          <a:stretch>
            <a:fillRect/>
          </a:stretch>
        </p:blipFill>
        <p:spPr>
          <a:xfrm>
            <a:off x="7968208" y="5694111"/>
            <a:ext cx="3886200" cy="646204"/>
          </a:xfrm>
          <a:prstGeom prst="rect">
            <a:avLst/>
          </a:prstGeom>
        </p:spPr>
      </p:pic>
      <p:sp>
        <p:nvSpPr>
          <p:cNvPr id="3" name="Subtitle 2">
            <a:extLst>
              <a:ext uri="{FF2B5EF4-FFF2-40B4-BE49-F238E27FC236}">
                <a16:creationId xmlns:a16="http://schemas.microsoft.com/office/drawing/2014/main" id="{C5A40568-E067-E5E0-6964-9B7914105FA0}"/>
              </a:ext>
            </a:extLst>
          </p:cNvPr>
          <p:cNvSpPr>
            <a:spLocks noGrp="1"/>
          </p:cNvSpPr>
          <p:nvPr>
            <p:ph type="subTitle" idx="1"/>
          </p:nvPr>
        </p:nvSpPr>
        <p:spPr>
          <a:xfrm>
            <a:off x="695325" y="3789040"/>
            <a:ext cx="8045451" cy="1080120"/>
          </a:xfrm>
        </p:spPr>
        <p:txBody>
          <a:bodyPr/>
          <a:lstStyle/>
          <a:p>
            <a:r>
              <a:rPr lang="en-GB" sz="2800" dirty="0"/>
              <a:t>From linac- to plasma-based FELs</a:t>
            </a:r>
            <a:endParaRPr lang="en-CH" dirty="0"/>
          </a:p>
        </p:txBody>
      </p:sp>
    </p:spTree>
    <p:extLst>
      <p:ext uri="{BB962C8B-B14F-4D97-AF65-F5344CB8AC3E}">
        <p14:creationId xmlns:p14="http://schemas.microsoft.com/office/powerpoint/2010/main" val="32479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3B44-70C7-CFDE-E9CB-2FB1400D2C59}"/>
              </a:ext>
            </a:extLst>
          </p:cNvPr>
          <p:cNvSpPr>
            <a:spLocks noGrp="1"/>
          </p:cNvSpPr>
          <p:nvPr>
            <p:ph type="title"/>
          </p:nvPr>
        </p:nvSpPr>
        <p:spPr/>
        <p:txBody>
          <a:bodyPr/>
          <a:lstStyle/>
          <a:p>
            <a:r>
              <a:rPr lang="en-CH" dirty="0"/>
              <a:t>Time resolution</a:t>
            </a:r>
          </a:p>
        </p:txBody>
      </p:sp>
      <p:sp>
        <p:nvSpPr>
          <p:cNvPr id="3" name="TextBox 2">
            <a:extLst>
              <a:ext uri="{FF2B5EF4-FFF2-40B4-BE49-F238E27FC236}">
                <a16:creationId xmlns:a16="http://schemas.microsoft.com/office/drawing/2014/main" id="{0C150574-E809-A4B7-B3DC-358C076D151D}"/>
              </a:ext>
            </a:extLst>
          </p:cNvPr>
          <p:cNvSpPr txBox="1"/>
          <p:nvPr/>
        </p:nvSpPr>
        <p:spPr>
          <a:xfrm>
            <a:off x="695400" y="846488"/>
            <a:ext cx="11161240" cy="615553"/>
          </a:xfrm>
          <a:prstGeom prst="rect">
            <a:avLst/>
          </a:prstGeom>
          <a:noFill/>
        </p:spPr>
        <p:txBody>
          <a:bodyPr wrap="square" lIns="0" tIns="0" rIns="0" bIns="0" rtlCol="0">
            <a:spAutoFit/>
          </a:bodyPr>
          <a:lstStyle/>
          <a:p>
            <a:r>
              <a:rPr lang="en-GB" sz="2000" dirty="0">
                <a:ea typeface="DejaVu Sans"/>
                <a:cs typeface="DejaVu Sans"/>
              </a:rPr>
              <a:t>Time resolution r</a:t>
            </a:r>
            <a:r>
              <a:rPr lang="en-GB" sz="2000" baseline="-25000" dirty="0">
                <a:ea typeface="DejaVu Sans"/>
                <a:cs typeface="DejaVu Sans"/>
              </a:rPr>
              <a:t>t</a:t>
            </a:r>
            <a:r>
              <a:rPr lang="en-GB" sz="2000" dirty="0">
                <a:ea typeface="DejaVu Sans"/>
                <a:cs typeface="DejaVu Sans"/>
              </a:rPr>
              <a:t> is the ratio between the beam size at the screen and the derivative of the normalized dipole wake potential multiply by the distance to the screen:</a:t>
            </a:r>
            <a:endParaRPr lang="en-GB" sz="2000" dirty="0"/>
          </a:p>
        </p:txBody>
      </p:sp>
      <p:sp>
        <p:nvSpPr>
          <p:cNvPr id="5" name="TextBox 4">
            <a:extLst>
              <a:ext uri="{FF2B5EF4-FFF2-40B4-BE49-F238E27FC236}">
                <a16:creationId xmlns:a16="http://schemas.microsoft.com/office/drawing/2014/main" id="{733D9E50-4657-69E4-DBAB-505BDC3AC87B}"/>
              </a:ext>
            </a:extLst>
          </p:cNvPr>
          <p:cNvSpPr txBox="1"/>
          <p:nvPr/>
        </p:nvSpPr>
        <p:spPr>
          <a:xfrm>
            <a:off x="640662" y="6425815"/>
            <a:ext cx="5601795" cy="307777"/>
          </a:xfrm>
          <a:prstGeom prst="rect">
            <a:avLst/>
          </a:prstGeom>
          <a:noFill/>
        </p:spPr>
        <p:txBody>
          <a:bodyPr wrap="square">
            <a:spAutoFit/>
          </a:bodyPr>
          <a:lstStyle/>
          <a:p>
            <a:r>
              <a:rPr lang="en-GB" sz="1400" dirty="0">
                <a:ea typeface="DejaVu Sans"/>
                <a:cs typeface="DejaVu Sans"/>
              </a:rPr>
              <a:t>Reference: </a:t>
            </a:r>
            <a:r>
              <a:rPr lang="en-GB" sz="1400" dirty="0" err="1">
                <a:ea typeface="DejaVu Sans"/>
                <a:cs typeface="DejaVu Sans"/>
              </a:rPr>
              <a:t>Nucl</a:t>
            </a:r>
            <a:r>
              <a:rPr lang="en-GB" sz="1400" dirty="0">
                <a:ea typeface="DejaVu Sans"/>
                <a:cs typeface="DejaVu Sans"/>
              </a:rPr>
              <a:t>. Instr. and Meth. A, 865, p. 55 (2017)</a:t>
            </a:r>
          </a:p>
        </p:txBody>
      </p:sp>
      <p:sp>
        <p:nvSpPr>
          <p:cNvPr id="7" name="TextBox 6">
            <a:extLst>
              <a:ext uri="{FF2B5EF4-FFF2-40B4-BE49-F238E27FC236}">
                <a16:creationId xmlns:a16="http://schemas.microsoft.com/office/drawing/2014/main" id="{77953CFC-D1CE-5B1F-F2C6-FBF0FAC6883D}"/>
              </a:ext>
            </a:extLst>
          </p:cNvPr>
          <p:cNvSpPr txBox="1"/>
          <p:nvPr/>
        </p:nvSpPr>
        <p:spPr bwMode="auto">
          <a:xfrm>
            <a:off x="3043532" y="344157"/>
            <a:ext cx="2135355" cy="337092"/>
          </a:xfrm>
          <a:prstGeom prst="rect">
            <a:avLst/>
          </a:prstGeom>
          <a:noFill/>
          <a:ln>
            <a:noFill/>
          </a:ln>
          <a:effectLst/>
        </p:spPr>
        <p:txBody>
          <a:bodyPr wrap="none" lIns="89993" tIns="44996" rIns="89993" bIns="44996">
            <a:spAutoFit/>
          </a:bodyPr>
          <a:lstStyle/>
          <a:p>
            <a:pPr>
              <a:defRPr/>
            </a:pPr>
            <a:r>
              <a:rPr sz="1600" strike="noStrike" dirty="0"/>
              <a:t>(x: streaking direction)</a:t>
            </a:r>
            <a:endParaRPr sz="1600" dirty="0"/>
          </a:p>
        </p:txBody>
      </p:sp>
      <p:sp>
        <p:nvSpPr>
          <p:cNvPr id="8" name="TextBox 7">
            <a:extLst>
              <a:ext uri="{FF2B5EF4-FFF2-40B4-BE49-F238E27FC236}">
                <a16:creationId xmlns:a16="http://schemas.microsoft.com/office/drawing/2014/main" id="{EDFB00C0-58C7-DD9F-C357-8DE1A67E16FB}"/>
              </a:ext>
            </a:extLst>
          </p:cNvPr>
          <p:cNvSpPr txBox="1"/>
          <p:nvPr/>
        </p:nvSpPr>
        <p:spPr>
          <a:xfrm>
            <a:off x="6528048" y="1763344"/>
            <a:ext cx="4896544" cy="738664"/>
          </a:xfrm>
          <a:prstGeom prst="rect">
            <a:avLst/>
          </a:prstGeom>
          <a:noFill/>
        </p:spPr>
        <p:txBody>
          <a:bodyPr wrap="square" lIns="0" tIns="0" rIns="0" bIns="0" rtlCol="0">
            <a:spAutoFit/>
          </a:bodyPr>
          <a:lstStyle/>
          <a:p>
            <a:pPr algn="l"/>
            <a:r>
              <a:rPr lang="en-CH" sz="1600" dirty="0">
                <a:latin typeface="Symbol" pitchFamily="2" charset="2"/>
              </a:rPr>
              <a:t>s</a:t>
            </a:r>
            <a:r>
              <a:rPr lang="en-CH" sz="1600" baseline="-25000" dirty="0"/>
              <a:t>x</a:t>
            </a:r>
            <a:r>
              <a:rPr lang="en-CH" sz="1600" dirty="0"/>
              <a:t> depends on  </a:t>
            </a:r>
            <a:r>
              <a:rPr lang="en-GB" sz="1600" dirty="0"/>
              <a:t>the screen resolution </a:t>
            </a:r>
            <a:r>
              <a:rPr lang="el-GR" sz="1600" dirty="0"/>
              <a:t>σ</a:t>
            </a:r>
            <a:r>
              <a:rPr lang="en-GB" sz="1600" baseline="-25000" dirty="0"/>
              <a:t>R</a:t>
            </a:r>
            <a:r>
              <a:rPr lang="en-GB" sz="1600" dirty="0"/>
              <a:t>, the natural transverse beam size, and the defocusing effect of the quadrupole wakefield term.</a:t>
            </a:r>
            <a:endParaRPr lang="en-CH" sz="16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9CB05C-7521-CBE2-1140-F51A830CA1A2}"/>
                  </a:ext>
                </a:extLst>
              </p:cNvPr>
              <p:cNvSpPr txBox="1"/>
              <p:nvPr/>
            </p:nvSpPr>
            <p:spPr>
              <a:xfrm>
                <a:off x="839416" y="4068067"/>
                <a:ext cx="3896067" cy="1300997"/>
              </a:xfrm>
              <a:prstGeom prst="rect">
                <a:avLst/>
              </a:prstGeom>
              <a:noFill/>
              <a:ln w="28575">
                <a:solidFill>
                  <a:srgbClr val="FF66FF"/>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𝑟</m:t>
                      </m:r>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ad>
                            <m:radPr>
                              <m:degHide m:val="on"/>
                              <m:ctrlPr>
                                <a:rPr lang="en-US" sz="2000" b="0" i="1" smtClean="0">
                                  <a:latin typeface="Cambria Math" panose="02040503050406030204" pitchFamily="18" charset="0"/>
                                </a:rPr>
                              </m:ctrlPr>
                            </m:radPr>
                            <m:deg/>
                            <m:e>
                              <m:f>
                                <m:fPr>
                                  <m:ctrlPr>
                                    <a:rPr lang="en-US" sz="2000" b="0" i="1" smtClean="0">
                                      <a:latin typeface="Cambria Math" panose="02040503050406030204" pitchFamily="18" charset="0"/>
                                    </a:rPr>
                                  </m:ctrlPr>
                                </m:fPr>
                                <m:num>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𝑅</m:t>
                                      </m:r>
                                    </m:sub>
                                    <m:sup>
                                      <m:r>
                                        <a:rPr lang="en-US" sz="2000" b="0" i="1" smtClean="0">
                                          <a:latin typeface="Cambria Math" panose="02040503050406030204" pitchFamily="18" charset="0"/>
                                        </a:rPr>
                                        <m:t>2</m:t>
                                      </m:r>
                                    </m:sup>
                                  </m:sSubSup>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𝑅</m:t>
                                      </m:r>
                                    </m:e>
                                    <m:sub>
                                      <m:r>
                                        <a:rPr lang="en-US" sz="2000" b="0" i="1" smtClean="0">
                                          <a:latin typeface="Cambria Math" panose="02040503050406030204" pitchFamily="18" charset="0"/>
                                        </a:rPr>
                                        <m:t>12</m:t>
                                      </m:r>
                                    </m:sub>
                                    <m:sup>
                                      <m:r>
                                        <a:rPr lang="en-US" sz="2000" b="0" i="1" smtClean="0">
                                          <a:latin typeface="Cambria Math" panose="02040503050406030204" pitchFamily="18" charset="0"/>
                                        </a:rPr>
                                        <m:t>2</m:t>
                                      </m:r>
                                    </m:sup>
                                  </m:sSubSup>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rPr>
                                        <m:t>𝑃𝑆</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𝑃𝑆</m:t>
                                      </m:r>
                                    </m:sub>
                                  </m:sSub>
                                </m:den>
                              </m:f>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acc>
                                    <m:accPr>
                                      <m:chr m:val="̃"/>
                                      <m:ctrlPr>
                                        <a:rPr lang="en-US" sz="2000" i="1">
                                          <a:latin typeface="Cambria Math" panose="02040503050406030204" pitchFamily="18" charset="0"/>
                                        </a:rPr>
                                      </m:ctrlPr>
                                    </m:accPr>
                                    <m:e>
                                      <m:r>
                                        <a:rPr lang="en-US" sz="2000" i="1">
                                          <a:latin typeface="Cambria Math" panose="02040503050406030204" pitchFamily="18" charset="0"/>
                                        </a:rPr>
                                        <m:t>𝑊</m:t>
                                      </m:r>
                                    </m:e>
                                  </m:acc>
                                </m:e>
                                <m:sub>
                                  <m:r>
                                    <a:rPr lang="en-US" sz="2000" b="0" i="1" smtClean="0">
                                      <a:latin typeface="Cambria Math" panose="02040503050406030204" pitchFamily="18" charset="0"/>
                                    </a:rPr>
                                    <m:t>𝑞𝑥</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𝜀</m:t>
                                  </m:r>
                                </m:e>
                                <m:sub>
                                  <m:r>
                                    <a:rPr lang="en-US" sz="2000" b="0" i="1" smtClean="0">
                                      <a:latin typeface="Cambria Math" panose="02040503050406030204" pitchFamily="18" charset="0"/>
                                    </a:rPr>
                                    <m:t>𝑃𝑆</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𝑝𝑠</m:t>
                                  </m:r>
                                </m:sub>
                              </m:sSub>
                            </m:e>
                          </m:rad>
                        </m:num>
                        <m:den>
                          <m:d>
                            <m:dPr>
                              <m:begChr m:val="|"/>
                              <m:endChr m:val="|"/>
                              <m:ctrlPr>
                                <a:rPr lang="en-US" sz="2000" b="0" i="1" smtClean="0">
                                  <a:latin typeface="Cambria Math" panose="02040503050406030204" pitchFamily="18" charset="0"/>
                                </a:rPr>
                              </m:ctrlPr>
                            </m:dPr>
                            <m:e>
                              <m:f>
                                <m:fPr>
                                  <m:type m:val="lin"/>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𝑑</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𝑊</m:t>
                                          </m:r>
                                        </m:e>
                                      </m:acc>
                                    </m:e>
                                    <m:sub>
                                      <m:r>
                                        <a:rPr lang="en-US" sz="2000" b="0" i="1" smtClean="0">
                                          <a:latin typeface="Cambria Math" panose="02040503050406030204" pitchFamily="18" charset="0"/>
                                        </a:rPr>
                                        <m:t>𝑑𝑥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𝑡</m:t>
                                  </m:r>
                                  <m:r>
                                    <a:rPr lang="en-US" sz="2000" b="0" i="1" smtClean="0">
                                      <a:latin typeface="Cambria Math" panose="02040503050406030204" pitchFamily="18" charset="0"/>
                                    </a:rPr>
                                    <m:t>)</m:t>
                                  </m:r>
                                </m:num>
                                <m:den>
                                  <m:r>
                                    <a:rPr lang="en-US" sz="2000" b="0" i="1" smtClean="0">
                                      <a:latin typeface="Cambria Math" panose="02040503050406030204" pitchFamily="18" charset="0"/>
                                    </a:rPr>
                                    <m:t>𝑑𝑡</m:t>
                                  </m:r>
                                </m:den>
                              </m:f>
                            </m:e>
                          </m:d>
                        </m:den>
                      </m:f>
                    </m:oMath>
                  </m:oMathPara>
                </a14:m>
                <a:endParaRPr lang="en-CH" sz="2000" dirty="0"/>
              </a:p>
            </p:txBody>
          </p:sp>
        </mc:Choice>
        <mc:Fallback xmlns="">
          <p:sp>
            <p:nvSpPr>
              <p:cNvPr id="12" name="TextBox 11">
                <a:extLst>
                  <a:ext uri="{FF2B5EF4-FFF2-40B4-BE49-F238E27FC236}">
                    <a16:creationId xmlns:a16="http://schemas.microsoft.com/office/drawing/2014/main" id="{AB9CB05C-7521-CBE2-1140-F51A830CA1A2}"/>
                  </a:ext>
                </a:extLst>
              </p:cNvPr>
              <p:cNvSpPr txBox="1">
                <a:spLocks noRot="1" noChangeAspect="1" noMove="1" noResize="1" noEditPoints="1" noAdjustHandles="1" noChangeArrowheads="1" noChangeShapeType="1" noTextEdit="1"/>
              </p:cNvSpPr>
              <p:nvPr/>
            </p:nvSpPr>
            <p:spPr>
              <a:xfrm>
                <a:off x="839416" y="4068067"/>
                <a:ext cx="3896067" cy="1300997"/>
              </a:xfrm>
              <a:prstGeom prst="rect">
                <a:avLst/>
              </a:prstGeom>
              <a:blipFill>
                <a:blip r:embed="rId3"/>
                <a:stretch>
                  <a:fillRect b="-53774"/>
                </a:stretch>
              </a:blipFill>
              <a:ln w="28575">
                <a:solidFill>
                  <a:srgbClr val="FF66FF"/>
                </a:solidFill>
              </a:ln>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97E4AE-701C-E4AE-5956-2062FBC39DA4}"/>
                  </a:ext>
                </a:extLst>
              </p:cNvPr>
              <p:cNvSpPr txBox="1"/>
              <p:nvPr/>
            </p:nvSpPr>
            <p:spPr>
              <a:xfrm>
                <a:off x="661238" y="2792588"/>
                <a:ext cx="11341260" cy="989373"/>
              </a:xfrm>
              <a:prstGeom prst="rect">
                <a:avLst/>
              </a:prstGeom>
              <a:noFill/>
            </p:spPr>
            <p:txBody>
              <a:bodyPr wrap="square" lIns="0" tIns="0" rIns="0" bIns="0" rtlCol="0">
                <a:spAutoFit/>
              </a:bodyPr>
              <a:lstStyle/>
              <a:p>
                <a:r>
                  <a:rPr lang="en-GB" sz="2000" dirty="0">
                    <a:ea typeface="DejaVu Sans"/>
                    <a:cs typeface="DejaVu Sans"/>
                  </a:rPr>
                  <a:t>Using the linear transport matrix formalism, we can express </a:t>
                </a:r>
                <a:r>
                  <a:rPr lang="el-GR" sz="2000" dirty="0">
                    <a:ea typeface="DejaVu Sans"/>
                    <a:cs typeface="DejaVu Sans"/>
                  </a:rPr>
                  <a:t>σ</a:t>
                </a:r>
                <a:r>
                  <a:rPr lang="en-GB" sz="2000" baseline="-25000" dirty="0">
                    <a:ea typeface="DejaVu Sans"/>
                    <a:cs typeface="DejaVu Sans"/>
                  </a:rPr>
                  <a:t>x</a:t>
                </a:r>
                <a:r>
                  <a:rPr lang="en-GB" sz="2000" dirty="0">
                    <a:ea typeface="DejaVu Sans"/>
                    <a:cs typeface="DejaVu Sans"/>
                  </a:rPr>
                  <a:t> in terms of Twiss optics at the wakefield structure (</a:t>
                </a:r>
                <a:r>
                  <a:rPr lang="el-GR" sz="2000" dirty="0">
                    <a:ea typeface="DejaVu Sans"/>
                    <a:cs typeface="DejaVu Sans"/>
                  </a:rPr>
                  <a:t>β</a:t>
                </a:r>
                <a:r>
                  <a:rPr lang="en-US" sz="2000" baseline="-25000" dirty="0">
                    <a:ea typeface="DejaVu Sans"/>
                    <a:cs typeface="DejaVu Sans"/>
                  </a:rPr>
                  <a:t>PS</a:t>
                </a:r>
                <a:r>
                  <a:rPr lang="el-GR" sz="2000" dirty="0">
                    <a:ea typeface="DejaVu Sans"/>
                    <a:cs typeface="DejaVu Sans"/>
                  </a:rPr>
                  <a:t>, </a:t>
                </a:r>
                <a:r>
                  <a:rPr lang="en-US" sz="2000" dirty="0" err="1">
                    <a:latin typeface="Symbol" pitchFamily="2" charset="2"/>
                    <a:ea typeface="DejaVu Sans"/>
                    <a:cs typeface="DejaVu Sans"/>
                  </a:rPr>
                  <a:t>a</a:t>
                </a:r>
                <a:r>
                  <a:rPr lang="en-US" sz="2000" baseline="-25000" dirty="0" err="1">
                    <a:ea typeface="DejaVu Sans"/>
                    <a:cs typeface="DejaVu Sans"/>
                  </a:rPr>
                  <a:t>PS</a:t>
                </a:r>
                <a:r>
                  <a:rPr lang="el-GR" sz="2000" dirty="0">
                    <a:ea typeface="DejaVu Sans"/>
                    <a:cs typeface="DejaVu Sans"/>
                  </a:rPr>
                  <a:t>), </a:t>
                </a:r>
                <a:r>
                  <a:rPr lang="en-GB" sz="2000" dirty="0">
                    <a:ea typeface="DejaVu Sans"/>
                    <a:cs typeface="DejaVu Sans"/>
                  </a:rPr>
                  <a:t>the normalized dipole (</a:t>
                </a:r>
                <a14:m>
                  <m:oMath xmlns:m="http://schemas.openxmlformats.org/officeDocument/2006/math">
                    <m:sSub>
                      <m:sSubPr>
                        <m:ctrlPr>
                          <a:rPr lang="en-GB" sz="2000" i="1" smtClean="0">
                            <a:latin typeface="Cambria Math" panose="02040503050406030204" pitchFamily="18" charset="0"/>
                          </a:rPr>
                        </m:ctrlPr>
                      </m:sSubPr>
                      <m:e>
                        <m:acc>
                          <m:accPr>
                            <m:chr m:val="̃"/>
                            <m:ctrlPr>
                              <a:rPr lang="en-GB" sz="2000" i="1" smtClean="0">
                                <a:latin typeface="Cambria Math" panose="02040503050406030204" pitchFamily="18" charset="0"/>
                              </a:rPr>
                            </m:ctrlPr>
                          </m:accPr>
                          <m:e>
                            <m:r>
                              <a:rPr lang="en-US" sz="2000" b="0" i="1" smtClean="0">
                                <a:latin typeface="Cambria Math" panose="02040503050406030204" pitchFamily="18" charset="0"/>
                              </a:rPr>
                              <m:t>𝑊</m:t>
                            </m:r>
                          </m:e>
                        </m:acc>
                      </m:e>
                      <m:sub>
                        <m:r>
                          <a:rPr lang="en-US" sz="2000" b="0" i="1" smtClean="0">
                            <a:latin typeface="Cambria Math" panose="02040503050406030204" pitchFamily="18" charset="0"/>
                          </a:rPr>
                          <m:t>𝑑𝑥</m:t>
                        </m:r>
                      </m:sub>
                    </m:sSub>
                  </m:oMath>
                </a14:m>
                <a:r>
                  <a:rPr lang="en-GB" sz="2000" dirty="0">
                    <a:ea typeface="DejaVu Sans"/>
                    <a:cs typeface="DejaVu Sans"/>
                  </a:rPr>
                  <a:t>=</a:t>
                </a:r>
                <a14:m>
                  <m:oMath xmlns:m="http://schemas.openxmlformats.org/officeDocument/2006/math">
                    <m:sSub>
                      <m:sSubPr>
                        <m:ctrlPr>
                          <a:rPr lang="en-GB" sz="2000" i="1">
                            <a:latin typeface="Cambria Math" panose="02040503050406030204" pitchFamily="18" charset="0"/>
                          </a:rPr>
                        </m:ctrlPr>
                      </m:sSubPr>
                      <m:e>
                        <m:r>
                          <a:rPr lang="en-US" sz="2000" b="0" i="1" smtClean="0">
                            <a:latin typeface="Cambria Math" panose="02040503050406030204" pitchFamily="18" charset="0"/>
                          </a:rPr>
                          <m:t>𝐿𝑊</m:t>
                        </m:r>
                      </m:e>
                      <m:sub>
                        <m:r>
                          <a:rPr lang="en-US" sz="2000" i="1">
                            <a:latin typeface="Cambria Math" panose="02040503050406030204" pitchFamily="18" charset="0"/>
                          </a:rPr>
                          <m:t>𝑑𝑥</m:t>
                        </m:r>
                      </m:sub>
                    </m:sSub>
                    <m:r>
                      <a:rPr lang="en-US" sz="2000" b="0" i="1" smtClean="0">
                        <a:latin typeface="Cambria Math" panose="02040503050406030204" pitchFamily="18" charset="0"/>
                      </a:rPr>
                      <m:t>/</m:t>
                    </m:r>
                    <m:r>
                      <a:rPr lang="en-US" sz="2000" b="0" i="1" smtClean="0">
                        <a:latin typeface="Cambria Math" panose="02040503050406030204" pitchFamily="18" charset="0"/>
                      </a:rPr>
                      <m:t>𝐸</m:t>
                    </m:r>
                  </m:oMath>
                </a14:m>
                <a:r>
                  <a:rPr lang="en-GB" sz="2000" dirty="0">
                    <a:ea typeface="DejaVu Sans"/>
                    <a:cs typeface="DejaVu Sans"/>
                  </a:rPr>
                  <a:t>) and quadrupole (</a:t>
                </a:r>
                <a14:m>
                  <m:oMath xmlns:m="http://schemas.openxmlformats.org/officeDocument/2006/math">
                    <m:sSub>
                      <m:sSubPr>
                        <m:ctrlPr>
                          <a:rPr lang="en-GB" sz="2000" i="1">
                            <a:latin typeface="Cambria Math" panose="02040503050406030204" pitchFamily="18" charset="0"/>
                          </a:rPr>
                        </m:ctrlPr>
                      </m:sSubPr>
                      <m:e>
                        <m:acc>
                          <m:accPr>
                            <m:chr m:val="̃"/>
                            <m:ctrlPr>
                              <a:rPr lang="en-GB" sz="2000" i="1">
                                <a:latin typeface="Cambria Math" panose="02040503050406030204" pitchFamily="18" charset="0"/>
                              </a:rPr>
                            </m:ctrlPr>
                          </m:accPr>
                          <m:e>
                            <m:r>
                              <a:rPr lang="en-US" sz="2000" i="1">
                                <a:latin typeface="Cambria Math" panose="02040503050406030204" pitchFamily="18" charset="0"/>
                              </a:rPr>
                              <m:t>𝑊</m:t>
                            </m:r>
                          </m:e>
                        </m:acc>
                      </m:e>
                      <m:sub>
                        <m:r>
                          <a:rPr lang="en-US" sz="2000" b="0" i="1" smtClean="0">
                            <a:latin typeface="Cambria Math" panose="02040503050406030204" pitchFamily="18" charset="0"/>
                          </a:rPr>
                          <m:t>𝑞</m:t>
                        </m:r>
                        <m:r>
                          <a:rPr lang="en-US" sz="2000" i="1">
                            <a:latin typeface="Cambria Math" panose="02040503050406030204" pitchFamily="18" charset="0"/>
                          </a:rPr>
                          <m:t>𝑥</m:t>
                        </m:r>
                      </m:sub>
                    </m:sSub>
                    <m:r>
                      <a:rPr lang="en-US" sz="2000" b="0" i="1" smtClean="0">
                        <a:latin typeface="Cambria Math" panose="02040503050406030204" pitchFamily="18" charset="0"/>
                      </a:rPr>
                      <m:t>=</m:t>
                    </m:r>
                    <m:r>
                      <a:rPr lang="en-US" sz="2000" b="0" i="1" smtClean="0">
                        <a:latin typeface="Cambria Math" panose="02040503050406030204" pitchFamily="18" charset="0"/>
                      </a:rPr>
                      <m:t>𝐿</m:t>
                    </m:r>
                    <m:sSub>
                      <m:sSubPr>
                        <m:ctrlPr>
                          <a:rPr lang="en-GB" sz="2000" i="1">
                            <a:latin typeface="Cambria Math" panose="02040503050406030204" pitchFamily="18" charset="0"/>
                          </a:rPr>
                        </m:ctrlPr>
                      </m:sSubPr>
                      <m:e>
                        <m:r>
                          <a:rPr lang="en-US" sz="2000" i="1">
                            <a:latin typeface="Cambria Math" panose="02040503050406030204" pitchFamily="18" charset="0"/>
                          </a:rPr>
                          <m:t>𝑊</m:t>
                        </m:r>
                      </m:e>
                      <m:sub>
                        <m:r>
                          <a:rPr lang="en-US" sz="2000" b="0" i="1" smtClean="0">
                            <a:latin typeface="Cambria Math" panose="02040503050406030204" pitchFamily="18" charset="0"/>
                          </a:rPr>
                          <m:t>𝑞</m:t>
                        </m:r>
                        <m:r>
                          <a:rPr lang="en-US" sz="2000" i="1">
                            <a:latin typeface="Cambria Math" panose="02040503050406030204" pitchFamily="18" charset="0"/>
                          </a:rPr>
                          <m:t>𝑥</m:t>
                        </m:r>
                      </m:sub>
                    </m:sSub>
                    <m:r>
                      <a:rPr lang="en-US" sz="2000" i="1">
                        <a:latin typeface="Cambria Math" panose="02040503050406030204" pitchFamily="18" charset="0"/>
                      </a:rPr>
                      <m:t>/</m:t>
                    </m:r>
                    <m:r>
                      <a:rPr lang="en-US" sz="2000" i="1">
                        <a:latin typeface="Cambria Math" panose="02040503050406030204" pitchFamily="18" charset="0"/>
                      </a:rPr>
                      <m:t>𝐸</m:t>
                    </m:r>
                  </m:oMath>
                </a14:m>
                <a:r>
                  <a:rPr lang="en-GB" sz="2000" dirty="0">
                    <a:ea typeface="DejaVu Sans"/>
                    <a:cs typeface="DejaVu Sans"/>
                  </a:rPr>
                  <a:t>) wake potential, and the transport matrix R between wakefield structure and screen:</a:t>
                </a:r>
              </a:p>
            </p:txBody>
          </p:sp>
        </mc:Choice>
        <mc:Fallback xmlns="">
          <p:sp>
            <p:nvSpPr>
              <p:cNvPr id="13" name="TextBox 12">
                <a:extLst>
                  <a:ext uri="{FF2B5EF4-FFF2-40B4-BE49-F238E27FC236}">
                    <a16:creationId xmlns:a16="http://schemas.microsoft.com/office/drawing/2014/main" id="{E997E4AE-701C-E4AE-5956-2062FBC39DA4}"/>
                  </a:ext>
                </a:extLst>
              </p:cNvPr>
              <p:cNvSpPr txBox="1">
                <a:spLocks noRot="1" noChangeAspect="1" noMove="1" noResize="1" noEditPoints="1" noAdjustHandles="1" noChangeArrowheads="1" noChangeShapeType="1" noTextEdit="1"/>
              </p:cNvSpPr>
              <p:nvPr/>
            </p:nvSpPr>
            <p:spPr>
              <a:xfrm>
                <a:off x="661238" y="2792588"/>
                <a:ext cx="11341260" cy="989373"/>
              </a:xfrm>
              <a:prstGeom prst="rect">
                <a:avLst/>
              </a:prstGeom>
              <a:blipFill>
                <a:blip r:embed="rId4"/>
                <a:stretch>
                  <a:fillRect l="-1341" t="-7595" b="-12658"/>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1DB1085-0FC7-9CCB-6299-5275A3924372}"/>
                  </a:ext>
                </a:extLst>
              </p:cNvPr>
              <p:cNvSpPr txBox="1"/>
              <p:nvPr/>
            </p:nvSpPr>
            <p:spPr>
              <a:xfrm>
                <a:off x="1847528" y="1848968"/>
                <a:ext cx="3954865" cy="6288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𝑥</m:t>
                              </m:r>
                            </m:sub>
                          </m:sSub>
                        </m:num>
                        <m:den>
                          <m:d>
                            <m:dPr>
                              <m:begChr m:val="|"/>
                              <m:endChr m:val="|"/>
                              <m:ctrlPr>
                                <a:rPr lang="en-US" sz="2000" b="0" i="1" smtClean="0">
                                  <a:latin typeface="Cambria Math" panose="02040503050406030204" pitchFamily="18" charset="0"/>
                                </a:rPr>
                              </m:ctrlPr>
                            </m:dPr>
                            <m:e>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𝑑𝑥</m:t>
                                  </m:r>
                                </m:num>
                                <m:den>
                                  <m:r>
                                    <a:rPr lang="en-US" sz="2000" b="0" i="1" smtClean="0">
                                      <a:latin typeface="Cambria Math" panose="02040503050406030204" pitchFamily="18" charset="0"/>
                                    </a:rPr>
                                    <m:t>𝑑𝑡</m:t>
                                  </m:r>
                                </m:den>
                              </m:f>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𝑥</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12</m:t>
                              </m:r>
                            </m:sub>
                          </m:sSub>
                          <m:d>
                            <m:dPr>
                              <m:begChr m:val="|"/>
                              <m:endChr m:val="|"/>
                              <m:ctrlPr>
                                <a:rPr lang="en-US" sz="2000" b="0" i="1" smtClean="0">
                                  <a:latin typeface="Cambria Math" panose="02040503050406030204" pitchFamily="18" charset="0"/>
                                </a:rPr>
                              </m:ctrlPr>
                            </m:dPr>
                            <m:e>
                              <m:f>
                                <m:fPr>
                                  <m:type m:val="lin"/>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𝑑</m:t>
                                      </m:r>
                                      <m:acc>
                                        <m:accPr>
                                          <m:chr m:val="̃"/>
                                          <m:ctrlPr>
                                            <a:rPr lang="en-US" sz="2000" i="1">
                                              <a:latin typeface="Cambria Math" panose="02040503050406030204" pitchFamily="18" charset="0"/>
                                            </a:rPr>
                                          </m:ctrlPr>
                                        </m:accPr>
                                        <m:e>
                                          <m:r>
                                            <a:rPr lang="en-US" sz="2000" i="1">
                                              <a:latin typeface="Cambria Math" panose="02040503050406030204" pitchFamily="18" charset="0"/>
                                            </a:rPr>
                                            <m:t>𝑊</m:t>
                                          </m:r>
                                        </m:e>
                                      </m:acc>
                                    </m:e>
                                    <m:sub>
                                      <m:r>
                                        <a:rPr lang="en-US" sz="2000" i="1">
                                          <a:latin typeface="Cambria Math" panose="02040503050406030204" pitchFamily="18" charset="0"/>
                                        </a:rPr>
                                        <m:t>𝑑𝑥</m:t>
                                      </m:r>
                                    </m:sub>
                                  </m:sSub>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𝑑𝑡</m:t>
                                  </m:r>
                                </m:den>
                              </m:f>
                            </m:e>
                          </m:d>
                        </m:den>
                      </m:f>
                      <m:r>
                        <a:rPr lang="en-US" sz="2000" b="0" i="1" smtClean="0">
                          <a:latin typeface="Cambria Math" panose="02040503050406030204" pitchFamily="18" charset="0"/>
                        </a:rPr>
                        <m:t> </m:t>
                      </m:r>
                    </m:oMath>
                  </m:oMathPara>
                </a14:m>
                <a:endParaRPr lang="en-CH" sz="2000" dirty="0"/>
              </a:p>
            </p:txBody>
          </p:sp>
        </mc:Choice>
        <mc:Fallback xmlns="">
          <p:sp>
            <p:nvSpPr>
              <p:cNvPr id="16" name="TextBox 15">
                <a:extLst>
                  <a:ext uri="{FF2B5EF4-FFF2-40B4-BE49-F238E27FC236}">
                    <a16:creationId xmlns:a16="http://schemas.microsoft.com/office/drawing/2014/main" id="{71DB1085-0FC7-9CCB-6299-5275A3924372}"/>
                  </a:ext>
                </a:extLst>
              </p:cNvPr>
              <p:cNvSpPr txBox="1">
                <a:spLocks noRot="1" noChangeAspect="1" noMove="1" noResize="1" noEditPoints="1" noAdjustHandles="1" noChangeArrowheads="1" noChangeShapeType="1" noTextEdit="1"/>
              </p:cNvSpPr>
              <p:nvPr/>
            </p:nvSpPr>
            <p:spPr>
              <a:xfrm>
                <a:off x="1847528" y="1848968"/>
                <a:ext cx="3954865" cy="628826"/>
              </a:xfrm>
              <a:prstGeom prst="rect">
                <a:avLst/>
              </a:prstGeom>
              <a:blipFill>
                <a:blip r:embed="rId6"/>
                <a:stretch>
                  <a:fillRect l="-321" t="-40000" r="-2244" b="-120000"/>
                </a:stretch>
              </a:blipFill>
            </p:spPr>
            <p:txBody>
              <a:bodyPr/>
              <a:lstStyle/>
              <a:p>
                <a:r>
                  <a:rPr lang="en-CH">
                    <a:noFill/>
                  </a:rPr>
                  <a:t> </a:t>
                </a:r>
              </a:p>
            </p:txBody>
          </p:sp>
        </mc:Fallback>
      </mc:AlternateContent>
      <p:sp>
        <p:nvSpPr>
          <p:cNvPr id="19" name="TextBox 18">
            <a:extLst>
              <a:ext uri="{FF2B5EF4-FFF2-40B4-BE49-F238E27FC236}">
                <a16:creationId xmlns:a16="http://schemas.microsoft.com/office/drawing/2014/main" id="{CC32F76B-3FB9-FF94-A04E-96E6832D2186}"/>
              </a:ext>
            </a:extLst>
          </p:cNvPr>
          <p:cNvSpPr txBox="1"/>
          <p:nvPr/>
        </p:nvSpPr>
        <p:spPr>
          <a:xfrm>
            <a:off x="4874305" y="3875607"/>
            <a:ext cx="2736304" cy="2216056"/>
          </a:xfrm>
          <a:prstGeom prst="rect">
            <a:avLst/>
          </a:prstGeom>
          <a:noFill/>
        </p:spPr>
        <p:txBody>
          <a:bodyPr wrap="square">
            <a:spAutoFit/>
          </a:bodyPr>
          <a:lstStyle/>
          <a:p>
            <a:pPr marR="0" lvl="0">
              <a:lnSpc>
                <a:spcPct val="114999"/>
              </a:lnSpc>
              <a:spcBef>
                <a:spcPts val="283"/>
              </a:spcBef>
              <a:spcAft>
                <a:spcPts val="283"/>
              </a:spcAft>
              <a:buSzPct val="45000"/>
              <a:defRPr/>
            </a:pPr>
            <a:r>
              <a:rPr lang="el-GR" sz="1400" u="none" dirty="0">
                <a:ea typeface="DejaVu Sans"/>
                <a:cs typeface="DejaVu Sans"/>
              </a:rPr>
              <a:t>β</a:t>
            </a:r>
            <a:r>
              <a:rPr lang="en-US" sz="1400" u="none" baseline="-25000" dirty="0">
                <a:ea typeface="DejaVu Sans"/>
                <a:cs typeface="DejaVu Sans"/>
              </a:rPr>
              <a:t>PS</a:t>
            </a:r>
            <a:r>
              <a:rPr lang="en-GB" sz="1400" u="none" dirty="0">
                <a:ea typeface="DejaVu Sans"/>
                <a:cs typeface="DejaVu Sans"/>
              </a:rPr>
              <a:t> at the structure in streaking direction</a:t>
            </a:r>
            <a:r>
              <a:rPr lang="en-GB" sz="1400" dirty="0">
                <a:ea typeface="DejaVu Sans"/>
                <a:cs typeface="DejaVu Sans"/>
              </a:rPr>
              <a:t> </a:t>
            </a:r>
            <a:r>
              <a:rPr lang="en-GB" sz="1400" dirty="0">
                <a:ea typeface="DejaVu Sans"/>
                <a:cs typeface="DejaVu Sans"/>
                <a:sym typeface="Wingdings" pitchFamily="2" charset="2"/>
              </a:rPr>
              <a:t> compromise between the two terms</a:t>
            </a:r>
          </a:p>
          <a:p>
            <a:pPr marR="0" lvl="0">
              <a:lnSpc>
                <a:spcPct val="114999"/>
              </a:lnSpc>
              <a:spcBef>
                <a:spcPts val="283"/>
              </a:spcBef>
              <a:spcAft>
                <a:spcPts val="283"/>
              </a:spcAft>
              <a:buSzPct val="45000"/>
              <a:defRPr/>
            </a:pPr>
            <a:r>
              <a:rPr lang="en-GB" sz="1400" u="none" dirty="0" err="1">
                <a:latin typeface="Symbol" pitchFamily="2" charset="2"/>
                <a:ea typeface="DejaVu Sans"/>
                <a:cs typeface="DejaVu Sans"/>
                <a:sym typeface="Wingdings" pitchFamily="2" charset="2"/>
              </a:rPr>
              <a:t>e</a:t>
            </a:r>
            <a:r>
              <a:rPr lang="en-GB" sz="1400" u="none" baseline="-25000" dirty="0" err="1">
                <a:ea typeface="DejaVu Sans"/>
                <a:cs typeface="DejaVu Sans"/>
                <a:sym typeface="Wingdings" pitchFamily="2" charset="2"/>
              </a:rPr>
              <a:t>PS</a:t>
            </a:r>
            <a:r>
              <a:rPr lang="en-GB" sz="1400" dirty="0">
                <a:ea typeface="DejaVu Sans"/>
                <a:cs typeface="DejaVu Sans"/>
                <a:sym typeface="Wingdings" pitchFamily="2" charset="2"/>
              </a:rPr>
              <a:t> = geometric emittance </a:t>
            </a:r>
            <a:endParaRPr lang="en-GB" sz="1400" u="none" dirty="0">
              <a:ea typeface="DejaVu Sans"/>
              <a:cs typeface="DejaVu Sans"/>
            </a:endParaRPr>
          </a:p>
          <a:p>
            <a:pPr marR="0" lvl="0">
              <a:lnSpc>
                <a:spcPct val="114999"/>
              </a:lnSpc>
              <a:spcBef>
                <a:spcPts val="283"/>
              </a:spcBef>
              <a:spcAft>
                <a:spcPts val="283"/>
              </a:spcAft>
              <a:buSzPct val="45000"/>
              <a:defRPr/>
            </a:pPr>
            <a:r>
              <a:rPr lang="en-GB" sz="1400" dirty="0"/>
              <a:t>large R</a:t>
            </a:r>
            <a:r>
              <a:rPr lang="en-GB" sz="1400" baseline="-25000" dirty="0"/>
              <a:t>12</a:t>
            </a:r>
            <a:r>
              <a:rPr lang="en-GB" sz="1400" dirty="0"/>
              <a:t> to minimize the contribution of the screen resolution but limited from the distance of the screen </a:t>
            </a:r>
          </a:p>
        </p:txBody>
      </p:sp>
      <p:pic>
        <p:nvPicPr>
          <p:cNvPr id="20" name="Picture 19">
            <a:extLst>
              <a:ext uri="{FF2B5EF4-FFF2-40B4-BE49-F238E27FC236}">
                <a16:creationId xmlns:a16="http://schemas.microsoft.com/office/drawing/2014/main" id="{8F4C9BA0-64AA-8F47-B078-92622599E7BF}"/>
              </a:ext>
            </a:extLst>
          </p:cNvPr>
          <p:cNvPicPr>
            <a:picLocks noChangeAspect="1"/>
          </p:cNvPicPr>
          <p:nvPr/>
        </p:nvPicPr>
        <p:blipFill>
          <a:blip r:embed="rId7"/>
          <a:stretch>
            <a:fillRect/>
          </a:stretch>
        </p:blipFill>
        <p:spPr>
          <a:xfrm>
            <a:off x="7420287" y="3787094"/>
            <a:ext cx="4548452" cy="3054763"/>
          </a:xfrm>
          <a:prstGeom prst="rect">
            <a:avLst/>
          </a:prstGeom>
        </p:spPr>
      </p:pic>
      <p:sp>
        <p:nvSpPr>
          <p:cNvPr id="21" name="TextBox 20">
            <a:extLst>
              <a:ext uri="{FF2B5EF4-FFF2-40B4-BE49-F238E27FC236}">
                <a16:creationId xmlns:a16="http://schemas.microsoft.com/office/drawing/2014/main" id="{17E99E2D-60B6-F4D2-14C9-004445EA3BBE}"/>
              </a:ext>
            </a:extLst>
          </p:cNvPr>
          <p:cNvSpPr txBox="1"/>
          <p:nvPr/>
        </p:nvSpPr>
        <p:spPr>
          <a:xfrm rot="16200000">
            <a:off x="7325975" y="4949531"/>
            <a:ext cx="909498" cy="246221"/>
          </a:xfrm>
          <a:prstGeom prst="rect">
            <a:avLst/>
          </a:prstGeom>
          <a:solidFill>
            <a:schemeClr val="bg1"/>
          </a:solidFill>
        </p:spPr>
        <p:txBody>
          <a:bodyPr wrap="square" lIns="0" tIns="0" rIns="0" bIns="0" rtlCol="0">
            <a:spAutoFit/>
          </a:bodyPr>
          <a:lstStyle/>
          <a:p>
            <a:pPr algn="l"/>
            <a:r>
              <a:rPr lang="en-CH" sz="1600" dirty="0"/>
              <a:t>r(s) [</a:t>
            </a:r>
            <a:r>
              <a:rPr lang="en-CH" sz="1600" dirty="0">
                <a:latin typeface="Symbol" pitchFamily="2" charset="2"/>
              </a:rPr>
              <a:t>m</a:t>
            </a:r>
            <a:r>
              <a:rPr lang="en-CH" sz="1600" dirty="0"/>
              <a:t>m]</a:t>
            </a:r>
          </a:p>
        </p:txBody>
      </p:sp>
    </p:spTree>
    <p:extLst>
      <p:ext uri="{BB962C8B-B14F-4D97-AF65-F5344CB8AC3E}">
        <p14:creationId xmlns:p14="http://schemas.microsoft.com/office/powerpoint/2010/main" val="4768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9"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0312-51BC-F010-BEB2-EA6AFAE500D7}"/>
              </a:ext>
            </a:extLst>
          </p:cNvPr>
          <p:cNvSpPr>
            <a:spLocks noGrp="1"/>
          </p:cNvSpPr>
          <p:nvPr>
            <p:ph type="title"/>
          </p:nvPr>
        </p:nvSpPr>
        <p:spPr/>
        <p:txBody>
          <a:bodyPr/>
          <a:lstStyle/>
          <a:p>
            <a:r>
              <a:rPr lang="en-CH" dirty="0"/>
              <a:t>Energy resolution</a:t>
            </a:r>
          </a:p>
        </p:txBody>
      </p:sp>
      <p:sp>
        <p:nvSpPr>
          <p:cNvPr id="12" name="TextBox 11">
            <a:extLst>
              <a:ext uri="{FF2B5EF4-FFF2-40B4-BE49-F238E27FC236}">
                <a16:creationId xmlns:a16="http://schemas.microsoft.com/office/drawing/2014/main" id="{0312EE31-330A-3AA9-BCAE-1495FE1804A5}"/>
              </a:ext>
            </a:extLst>
          </p:cNvPr>
          <p:cNvSpPr txBox="1"/>
          <p:nvPr/>
        </p:nvSpPr>
        <p:spPr bwMode="auto">
          <a:xfrm>
            <a:off x="627360" y="889963"/>
            <a:ext cx="11229279" cy="789204"/>
          </a:xfrm>
          <a:prstGeom prst="rect">
            <a:avLst/>
          </a:prstGeom>
          <a:noFill/>
          <a:ln>
            <a:noFill/>
          </a:ln>
          <a:effectLst/>
        </p:spPr>
        <p:txBody>
          <a:bodyPr wrap="square" lIns="89993" tIns="44996" rIns="89993" bIns="44996">
            <a:spAutoFit/>
          </a:bodyPr>
          <a:lstStyle/>
          <a:p>
            <a:pPr marR="0" lvl="0">
              <a:lnSpc>
                <a:spcPct val="114999"/>
              </a:lnSpc>
              <a:spcBef>
                <a:spcPts val="283"/>
              </a:spcBef>
              <a:spcAft>
                <a:spcPts val="283"/>
              </a:spcAft>
              <a:buSzPct val="45000"/>
              <a:defRPr/>
            </a:pPr>
            <a:r>
              <a:rPr u="none" dirty="0">
                <a:ea typeface="DejaVu Sans"/>
                <a:cs typeface="DejaVu Sans"/>
              </a:rPr>
              <a:t>The slice energy spread resolution of a passive streaker setup has 3 contributions:</a:t>
            </a:r>
            <a:endParaRPr dirty="0"/>
          </a:p>
          <a:p>
            <a:pPr marL="0" marR="0" lvl="0" indent="215986">
              <a:lnSpc>
                <a:spcPct val="114999"/>
              </a:lnSpc>
              <a:spcBef>
                <a:spcPts val="283"/>
              </a:spcBef>
              <a:spcAft>
                <a:spcPts val="283"/>
              </a:spcAft>
              <a:buSzPct val="45000"/>
              <a:buFont typeface="StarSymbol"/>
              <a:buChar char="●"/>
              <a:defRPr/>
            </a:pPr>
            <a:endParaRPr dirty="0"/>
          </a:p>
        </p:txBody>
      </p:sp>
      <p:sp>
        <p:nvSpPr>
          <p:cNvPr id="22" name="TextBox 21">
            <a:extLst>
              <a:ext uri="{FF2B5EF4-FFF2-40B4-BE49-F238E27FC236}">
                <a16:creationId xmlns:a16="http://schemas.microsoft.com/office/drawing/2014/main" id="{AF74F0AE-F330-18F8-4F07-D6271F6605E3}"/>
              </a:ext>
            </a:extLst>
          </p:cNvPr>
          <p:cNvSpPr txBox="1"/>
          <p:nvPr/>
        </p:nvSpPr>
        <p:spPr>
          <a:xfrm>
            <a:off x="411619" y="3773283"/>
            <a:ext cx="11786314" cy="2141805"/>
          </a:xfrm>
          <a:prstGeom prst="rect">
            <a:avLst/>
          </a:prstGeom>
          <a:noFill/>
        </p:spPr>
        <p:txBody>
          <a:bodyPr wrap="square">
            <a:spAutoFit/>
          </a:bodyPr>
          <a:lstStyle/>
          <a:p>
            <a:pPr marL="290513" marR="0" lvl="1" indent="-285750">
              <a:lnSpc>
                <a:spcPct val="114999"/>
              </a:lnSpc>
              <a:spcBef>
                <a:spcPts val="283"/>
              </a:spcBef>
              <a:spcAft>
                <a:spcPts val="283"/>
              </a:spcAft>
              <a:buSzPct val="100000"/>
              <a:buFont typeface="Arial" panose="020B0604020202020204" pitchFamily="34" charset="0"/>
              <a:buChar char="•"/>
              <a:defRPr/>
            </a:pPr>
            <a:r>
              <a:rPr lang="en-GB" u="none" dirty="0">
                <a:ea typeface="DejaVu Sans"/>
                <a:cs typeface="DejaVu Sans"/>
              </a:rPr>
              <a:t>Energy resolution of a dipole spectrometer, with natural beam size </a:t>
            </a:r>
            <a:r>
              <a:rPr lang="el-GR" u="none" dirty="0">
                <a:ea typeface="DejaVu Sans"/>
                <a:cs typeface="DejaVu Sans"/>
              </a:rPr>
              <a:t>σ</a:t>
            </a:r>
            <a:r>
              <a:rPr lang="en-GB" u="none" baseline="-25000" dirty="0">
                <a:ea typeface="DejaVu Sans"/>
                <a:cs typeface="DejaVu Sans"/>
              </a:rPr>
              <a:t>x0</a:t>
            </a:r>
            <a:r>
              <a:rPr lang="en-GB" u="none" dirty="0">
                <a:ea typeface="DejaVu Sans"/>
                <a:cs typeface="DejaVu Sans"/>
              </a:rPr>
              <a:t> (i.e., without dispersion) and dispersion D.</a:t>
            </a:r>
            <a:endParaRPr lang="en-GB" dirty="0"/>
          </a:p>
          <a:p>
            <a:pPr marL="290513" marR="0" lvl="1" indent="-285750">
              <a:lnSpc>
                <a:spcPct val="114999"/>
              </a:lnSpc>
              <a:spcBef>
                <a:spcPts val="283"/>
              </a:spcBef>
              <a:spcAft>
                <a:spcPts val="283"/>
              </a:spcAft>
              <a:buSzPct val="100000"/>
              <a:buFont typeface="Arial" panose="020B0604020202020204" pitchFamily="34" charset="0"/>
              <a:buChar char="•"/>
              <a:defRPr/>
            </a:pPr>
            <a:r>
              <a:rPr lang="en-GB" u="none" dirty="0">
                <a:ea typeface="DejaVu Sans"/>
                <a:cs typeface="DejaVu Sans"/>
              </a:rPr>
              <a:t>The wakefield structure also causes an increase in energy spread of the beam, which </a:t>
            </a:r>
            <a:r>
              <a:rPr lang="en-GB" dirty="0">
                <a:ea typeface="DejaVu Sans"/>
                <a:cs typeface="DejaVu Sans"/>
              </a:rPr>
              <a:t>we estimated</a:t>
            </a:r>
            <a:r>
              <a:rPr lang="en-GB" u="none" dirty="0">
                <a:ea typeface="DejaVu Sans"/>
                <a:cs typeface="DejaVu Sans"/>
              </a:rPr>
              <a:t> using </a:t>
            </a:r>
            <a:r>
              <a:rPr lang="en-GB" dirty="0">
                <a:ea typeface="DejaVu Sans"/>
                <a:cs typeface="DejaVu Sans"/>
              </a:rPr>
              <a:t>the</a:t>
            </a:r>
            <a:r>
              <a:rPr lang="en-GB" u="none" dirty="0">
                <a:ea typeface="DejaVu Sans"/>
                <a:cs typeface="DejaVu Sans"/>
              </a:rPr>
              <a:t> the Bane-</a:t>
            </a:r>
            <a:r>
              <a:rPr lang="en-GB" u="none" dirty="0" err="1">
                <a:ea typeface="DejaVu Sans"/>
                <a:cs typeface="DejaVu Sans"/>
              </a:rPr>
              <a:t>Stupakov</a:t>
            </a:r>
            <a:r>
              <a:rPr lang="en-GB" u="none" dirty="0">
                <a:ea typeface="DejaVu Sans"/>
                <a:cs typeface="DejaVu Sans"/>
              </a:rPr>
              <a:t> model a</a:t>
            </a:r>
            <a:r>
              <a:rPr lang="en-GB" dirty="0">
                <a:ea typeface="DejaVu Sans"/>
                <a:cs typeface="DejaVu Sans"/>
              </a:rPr>
              <a:t>nd </a:t>
            </a:r>
            <a:r>
              <a:rPr lang="en-GB" u="none" dirty="0">
                <a:ea typeface="DejaVu Sans"/>
                <a:cs typeface="DejaVu Sans"/>
              </a:rPr>
              <a:t>applied the Panofsky-Wenzel theorem.</a:t>
            </a:r>
            <a:endParaRPr lang="en-GB" dirty="0"/>
          </a:p>
          <a:p>
            <a:pPr marL="290513" marR="0" lvl="1" indent="-285750">
              <a:lnSpc>
                <a:spcPct val="114999"/>
              </a:lnSpc>
              <a:spcBef>
                <a:spcPts val="283"/>
              </a:spcBef>
              <a:spcAft>
                <a:spcPts val="283"/>
              </a:spcAft>
              <a:buSzPct val="100000"/>
              <a:buFont typeface="Arial" panose="020B0604020202020204" pitchFamily="34" charset="0"/>
              <a:buChar char="•"/>
              <a:defRPr/>
            </a:pPr>
            <a:r>
              <a:rPr lang="en-GB" u="none" dirty="0">
                <a:ea typeface="DejaVu Sans"/>
                <a:cs typeface="DejaVu Sans"/>
              </a:rPr>
              <a:t>A spillover of time into energy resolution </a:t>
            </a:r>
            <a:r>
              <a:rPr lang="en-GB" b="1" u="none" dirty="0">
                <a:ea typeface="DejaVu Sans"/>
                <a:cs typeface="DejaVu Sans"/>
              </a:rPr>
              <a:t>if the beam is energy-chirped</a:t>
            </a:r>
            <a:r>
              <a:rPr lang="en-GB" u="none" dirty="0">
                <a:ea typeface="DejaVu Sans"/>
                <a:cs typeface="DejaVu Sans"/>
              </a:rPr>
              <a:t>. The time resolution causes particles from different time slices to arrive at the same streaked coordinate at the screen. If these time slices have different central energies, the observed slice energy spread increases.</a:t>
            </a:r>
            <a:endParaRPr lang="en-GB" dirty="0"/>
          </a:p>
        </p:txBody>
      </p:sp>
      <p:pic>
        <p:nvPicPr>
          <p:cNvPr id="23" name="Picture 22">
            <a:extLst>
              <a:ext uri="{FF2B5EF4-FFF2-40B4-BE49-F238E27FC236}">
                <a16:creationId xmlns:a16="http://schemas.microsoft.com/office/drawing/2014/main" id="{172526D0-0D76-D994-DA0D-22319F39F3C9}"/>
              </a:ext>
            </a:extLst>
          </p:cNvPr>
          <p:cNvPicPr>
            <a:picLocks noChangeAspect="1"/>
          </p:cNvPicPr>
          <p:nvPr/>
        </p:nvPicPr>
        <p:blipFill>
          <a:blip r:embed="rId3">
            <a:alphaModFix/>
            <a:lum/>
          </a:blip>
          <a:stretch/>
        </p:blipFill>
        <p:spPr bwMode="auto">
          <a:xfrm>
            <a:off x="2050197" y="1545694"/>
            <a:ext cx="7198804" cy="957745"/>
          </a:xfrm>
          <a:prstGeom prst="rect">
            <a:avLst/>
          </a:prstGeom>
          <a:ln>
            <a:noFill/>
          </a:ln>
          <a:effectLst/>
        </p:spPr>
      </p:pic>
      <p:sp>
        <p:nvSpPr>
          <p:cNvPr id="24" name="Oval 23">
            <a:extLst>
              <a:ext uri="{FF2B5EF4-FFF2-40B4-BE49-F238E27FC236}">
                <a16:creationId xmlns:a16="http://schemas.microsoft.com/office/drawing/2014/main" id="{57C15AFC-3A8D-4A63-7406-1A1E573C460D}"/>
              </a:ext>
            </a:extLst>
          </p:cNvPr>
          <p:cNvSpPr/>
          <p:nvPr/>
        </p:nvSpPr>
        <p:spPr bwMode="auto">
          <a:xfrm>
            <a:off x="3501615" y="1611743"/>
            <a:ext cx="1750208" cy="982175"/>
          </a:xfrm>
          <a:prstGeom prst="ellipse">
            <a:avLst/>
          </a:prstGeom>
          <a:noFill/>
          <a:ln w="12599">
            <a:solidFill>
              <a:srgbClr val="3465A4"/>
            </a:solidFill>
          </a:ln>
          <a:effectLst/>
        </p:spPr>
        <p:txBody>
          <a:bodyPr lIns="96113" tIns="51116" rIns="96113" bIns="51116" anchor="ctr"/>
          <a:lstStyle/>
          <a:p>
            <a:pPr>
              <a:defRPr/>
            </a:pPr>
            <a:endParaRPr/>
          </a:p>
        </p:txBody>
      </p:sp>
      <p:sp>
        <p:nvSpPr>
          <p:cNvPr id="25" name="TextBox 24">
            <a:extLst>
              <a:ext uri="{FF2B5EF4-FFF2-40B4-BE49-F238E27FC236}">
                <a16:creationId xmlns:a16="http://schemas.microsoft.com/office/drawing/2014/main" id="{2091E94D-AFAE-390C-EEA0-13A8BAB188FD}"/>
              </a:ext>
            </a:extLst>
          </p:cNvPr>
          <p:cNvSpPr txBox="1"/>
          <p:nvPr/>
        </p:nvSpPr>
        <p:spPr bwMode="auto">
          <a:xfrm>
            <a:off x="3570775" y="2579150"/>
            <a:ext cx="1611888" cy="829535"/>
          </a:xfrm>
          <a:prstGeom prst="rect">
            <a:avLst/>
          </a:prstGeom>
          <a:noFill/>
          <a:ln>
            <a:noFill/>
          </a:ln>
          <a:effectLst/>
        </p:spPr>
        <p:txBody>
          <a:bodyPr wrap="square" lIns="89993" tIns="44996" rIns="89993" bIns="44996">
            <a:spAutoFit/>
          </a:bodyPr>
          <a:lstStyle/>
          <a:p>
            <a:pPr>
              <a:defRPr/>
            </a:pPr>
            <a:r>
              <a:rPr sz="1600" strike="noStrike" dirty="0">
                <a:solidFill>
                  <a:srgbClr val="3465A4"/>
                </a:solidFill>
              </a:rPr>
              <a:t>Dipole spectrometer resolution</a:t>
            </a:r>
            <a:endParaRPr sz="1600" dirty="0"/>
          </a:p>
        </p:txBody>
      </p:sp>
      <p:sp>
        <p:nvSpPr>
          <p:cNvPr id="26" name="Oval 25">
            <a:extLst>
              <a:ext uri="{FF2B5EF4-FFF2-40B4-BE49-F238E27FC236}">
                <a16:creationId xmlns:a16="http://schemas.microsoft.com/office/drawing/2014/main" id="{493B835D-2424-07D5-A608-F40E06185B76}"/>
              </a:ext>
            </a:extLst>
          </p:cNvPr>
          <p:cNvSpPr/>
          <p:nvPr/>
        </p:nvSpPr>
        <p:spPr bwMode="auto">
          <a:xfrm>
            <a:off x="5661839" y="1621931"/>
            <a:ext cx="1142928" cy="806349"/>
          </a:xfrm>
          <a:prstGeom prst="ellipse">
            <a:avLst/>
          </a:prstGeom>
          <a:noFill/>
          <a:ln w="12599">
            <a:solidFill>
              <a:srgbClr val="FF4000"/>
            </a:solidFill>
          </a:ln>
          <a:effectLst/>
        </p:spPr>
        <p:txBody>
          <a:bodyPr lIns="96113" tIns="51116" rIns="96113" bIns="51116" anchor="ctr"/>
          <a:lstStyle/>
          <a:p>
            <a:pPr>
              <a:defRPr/>
            </a:pPr>
            <a:endParaRPr/>
          </a:p>
        </p:txBody>
      </p:sp>
      <p:sp>
        <p:nvSpPr>
          <p:cNvPr id="27" name="TextBox 26">
            <a:extLst>
              <a:ext uri="{FF2B5EF4-FFF2-40B4-BE49-F238E27FC236}">
                <a16:creationId xmlns:a16="http://schemas.microsoft.com/office/drawing/2014/main" id="{5E33C722-3E0B-1969-414B-0572B3EDB785}"/>
              </a:ext>
            </a:extLst>
          </p:cNvPr>
          <p:cNvSpPr txBox="1"/>
          <p:nvPr/>
        </p:nvSpPr>
        <p:spPr bwMode="auto">
          <a:xfrm>
            <a:off x="5444591" y="2520957"/>
            <a:ext cx="1883831" cy="926356"/>
          </a:xfrm>
          <a:prstGeom prst="rect">
            <a:avLst/>
          </a:prstGeom>
          <a:noFill/>
          <a:ln>
            <a:noFill/>
          </a:ln>
          <a:effectLst/>
        </p:spPr>
        <p:txBody>
          <a:bodyPr wrap="square" lIns="89993" tIns="44996" rIns="89993" bIns="44996">
            <a:spAutoFit/>
          </a:bodyPr>
          <a:lstStyle/>
          <a:p>
            <a:pPr marL="0" marR="0" indent="0">
              <a:lnSpc>
                <a:spcPct val="114999"/>
              </a:lnSpc>
              <a:spcBef>
                <a:spcPts val="0"/>
              </a:spcBef>
              <a:spcAft>
                <a:spcPts val="0"/>
              </a:spcAft>
              <a:defRPr/>
            </a:pPr>
            <a:r>
              <a:rPr sz="1600" u="none" dirty="0">
                <a:solidFill>
                  <a:srgbClr val="FF4000"/>
                </a:solidFill>
                <a:latin typeface="Liberation Sans"/>
                <a:ea typeface="DejaVu Sans"/>
                <a:cs typeface="DejaVu Sans"/>
              </a:rPr>
              <a:t>Energy spread increase from </a:t>
            </a:r>
            <a:r>
              <a:rPr sz="1600" strike="noStrike" dirty="0">
                <a:solidFill>
                  <a:srgbClr val="FF4000"/>
                </a:solidFill>
              </a:rPr>
              <a:t>Panofsky-Wenzel</a:t>
            </a:r>
            <a:endParaRPr sz="1600" dirty="0"/>
          </a:p>
        </p:txBody>
      </p:sp>
      <p:sp>
        <p:nvSpPr>
          <p:cNvPr id="28" name="Oval 27">
            <a:extLst>
              <a:ext uri="{FF2B5EF4-FFF2-40B4-BE49-F238E27FC236}">
                <a16:creationId xmlns:a16="http://schemas.microsoft.com/office/drawing/2014/main" id="{812B62A9-12C5-D3B6-0D0E-ECCF64EF0038}"/>
              </a:ext>
            </a:extLst>
          </p:cNvPr>
          <p:cNvSpPr/>
          <p:nvPr/>
        </p:nvSpPr>
        <p:spPr bwMode="auto">
          <a:xfrm>
            <a:off x="7214782" y="1621391"/>
            <a:ext cx="1750207" cy="915887"/>
          </a:xfrm>
          <a:prstGeom prst="ellipse">
            <a:avLst/>
          </a:prstGeom>
          <a:noFill/>
          <a:ln w="12599">
            <a:solidFill>
              <a:srgbClr val="069A2E"/>
            </a:solidFill>
          </a:ln>
          <a:effectLst/>
        </p:spPr>
        <p:txBody>
          <a:bodyPr lIns="96113" tIns="51116" rIns="96113" bIns="51116" anchor="ctr"/>
          <a:lstStyle/>
          <a:p>
            <a:pPr>
              <a:defRPr/>
            </a:pPr>
            <a:endParaRPr/>
          </a:p>
        </p:txBody>
      </p:sp>
      <p:sp>
        <p:nvSpPr>
          <p:cNvPr id="29" name="TextBox 28">
            <a:extLst>
              <a:ext uri="{FF2B5EF4-FFF2-40B4-BE49-F238E27FC236}">
                <a16:creationId xmlns:a16="http://schemas.microsoft.com/office/drawing/2014/main" id="{665993B3-71AB-A334-A911-3C261B329FAE}"/>
              </a:ext>
            </a:extLst>
          </p:cNvPr>
          <p:cNvSpPr txBox="1"/>
          <p:nvPr/>
        </p:nvSpPr>
        <p:spPr bwMode="auto">
          <a:xfrm>
            <a:off x="7533430" y="2640552"/>
            <a:ext cx="2005793" cy="583313"/>
          </a:xfrm>
          <a:prstGeom prst="rect">
            <a:avLst/>
          </a:prstGeom>
          <a:noFill/>
          <a:ln>
            <a:noFill/>
          </a:ln>
          <a:effectLst/>
        </p:spPr>
        <p:txBody>
          <a:bodyPr wrap="square" lIns="89993" tIns="44996" rIns="89993" bIns="44996">
            <a:spAutoFit/>
          </a:bodyPr>
          <a:lstStyle/>
          <a:p>
            <a:pPr>
              <a:defRPr/>
            </a:pPr>
            <a:r>
              <a:rPr sz="1600" strike="noStrike" dirty="0">
                <a:solidFill>
                  <a:srgbClr val="069A2E"/>
                </a:solidFill>
              </a:rPr>
              <a:t>Spillover of time to energy resolution</a:t>
            </a:r>
            <a:endParaRPr sz="1600" dirty="0"/>
          </a:p>
        </p:txBody>
      </p:sp>
      <p:sp>
        <p:nvSpPr>
          <p:cNvPr id="30" name="TextBox 29">
            <a:extLst>
              <a:ext uri="{FF2B5EF4-FFF2-40B4-BE49-F238E27FC236}">
                <a16:creationId xmlns:a16="http://schemas.microsoft.com/office/drawing/2014/main" id="{33B1E022-0F17-C86B-32F6-36024D4A2EE5}"/>
              </a:ext>
            </a:extLst>
          </p:cNvPr>
          <p:cNvSpPr txBox="1"/>
          <p:nvPr/>
        </p:nvSpPr>
        <p:spPr bwMode="auto">
          <a:xfrm>
            <a:off x="3863752" y="6317461"/>
            <a:ext cx="5231716" cy="306314"/>
          </a:xfrm>
          <a:prstGeom prst="rect">
            <a:avLst/>
          </a:prstGeom>
          <a:noFill/>
          <a:ln>
            <a:noFill/>
          </a:ln>
          <a:effectLst/>
        </p:spPr>
        <p:txBody>
          <a:bodyPr wrap="none" lIns="89993" tIns="44996" rIns="89993" bIns="44996">
            <a:spAutoFit/>
          </a:bodyPr>
          <a:lstStyle/>
          <a:p>
            <a:pPr>
              <a:defRPr/>
            </a:pPr>
            <a:r>
              <a:rPr sz="1400" strike="noStrike" dirty="0"/>
              <a:t>P. Dijkstal et al., </a:t>
            </a:r>
            <a:r>
              <a:rPr sz="1400" u="sng" strike="noStrike" dirty="0">
                <a:hlinkClick r:id="rId4" tooltip="https://doi.org/10.48550/arXiv.2402.11252"/>
              </a:rPr>
              <a:t>https://doi.org/10.48550/arXiv.2402.11252</a:t>
            </a:r>
            <a:r>
              <a:rPr sz="1400" strike="noStrike" dirty="0"/>
              <a:t> (2024)</a:t>
            </a:r>
            <a:endParaRPr sz="1400" dirty="0"/>
          </a:p>
        </p:txBody>
      </p:sp>
      <p:sp>
        <p:nvSpPr>
          <p:cNvPr id="31" name="TextBox 30">
            <a:extLst>
              <a:ext uri="{FF2B5EF4-FFF2-40B4-BE49-F238E27FC236}">
                <a16:creationId xmlns:a16="http://schemas.microsoft.com/office/drawing/2014/main" id="{FB8FF9CE-303C-BE07-C622-8A0C7ABFF506}"/>
              </a:ext>
            </a:extLst>
          </p:cNvPr>
          <p:cNvSpPr txBox="1"/>
          <p:nvPr/>
        </p:nvSpPr>
        <p:spPr bwMode="auto">
          <a:xfrm>
            <a:off x="4644543" y="1326750"/>
            <a:ext cx="1750209" cy="260983"/>
          </a:xfrm>
          <a:prstGeom prst="rect">
            <a:avLst/>
          </a:prstGeom>
          <a:noFill/>
          <a:ln>
            <a:noFill/>
          </a:ln>
          <a:effectLst/>
        </p:spPr>
        <p:txBody>
          <a:bodyPr wrap="none" lIns="89993" tIns="44996" rIns="89993" bIns="44996">
            <a:spAutoFit/>
          </a:bodyPr>
          <a:lstStyle/>
          <a:p>
            <a:pPr>
              <a:defRPr/>
            </a:pPr>
            <a:r>
              <a:rPr sz="1200" strike="noStrike"/>
              <a:t>(x: dispersive direction)</a:t>
            </a:r>
            <a:endParaRPr/>
          </a:p>
        </p:txBody>
      </p:sp>
    </p:spTree>
    <p:extLst>
      <p:ext uri="{BB962C8B-B14F-4D97-AF65-F5344CB8AC3E}">
        <p14:creationId xmlns:p14="http://schemas.microsoft.com/office/powerpoint/2010/main" val="1177995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313DC-09F5-08FF-7207-33D5D2CF181B}"/>
              </a:ext>
            </a:extLst>
          </p:cNvPr>
          <p:cNvSpPr>
            <a:spLocks noGrp="1"/>
          </p:cNvSpPr>
          <p:nvPr>
            <p:ph type="title"/>
          </p:nvPr>
        </p:nvSpPr>
        <p:spPr>
          <a:xfrm>
            <a:off x="528772" y="262512"/>
            <a:ext cx="8964613" cy="810444"/>
          </a:xfrm>
        </p:spPr>
        <p:txBody>
          <a:bodyPr/>
          <a:lstStyle/>
          <a:p>
            <a:r>
              <a:rPr lang="en-GB" dirty="0"/>
              <a:t>Post-undulator passive streaking at EuXFEL </a:t>
            </a:r>
            <a:br>
              <a:rPr lang="en-GB" dirty="0"/>
            </a:br>
            <a:br>
              <a:rPr lang="en-GB" dirty="0"/>
            </a:br>
            <a:endParaRPr lang="en-CH" dirty="0"/>
          </a:p>
        </p:txBody>
      </p:sp>
      <p:pic>
        <p:nvPicPr>
          <p:cNvPr id="6" name="Picture 1">
            <a:extLst>
              <a:ext uri="{FF2B5EF4-FFF2-40B4-BE49-F238E27FC236}">
                <a16:creationId xmlns:a16="http://schemas.microsoft.com/office/drawing/2014/main" id="{FE6914B5-7828-C708-2783-034DDE2DF888}"/>
              </a:ext>
            </a:extLst>
          </p:cNvPr>
          <p:cNvPicPr>
            <a:picLocks noChangeAspect="1"/>
          </p:cNvPicPr>
          <p:nvPr/>
        </p:nvPicPr>
        <p:blipFill>
          <a:blip r:embed="rId4">
            <a:alphaModFix/>
            <a:lum/>
          </a:blip>
          <a:stretch/>
        </p:blipFill>
        <p:spPr bwMode="auto">
          <a:xfrm>
            <a:off x="431349" y="1736956"/>
            <a:ext cx="5184576" cy="1150039"/>
          </a:xfrm>
          <a:prstGeom prst="rect">
            <a:avLst/>
          </a:prstGeom>
          <a:ln w="0">
            <a:solidFill>
              <a:srgbClr val="0D1546"/>
            </a:solidFill>
          </a:ln>
          <a:effectLst/>
        </p:spPr>
      </p:pic>
      <p:sp>
        <p:nvSpPr>
          <p:cNvPr id="7" name="TextBox 6">
            <a:extLst>
              <a:ext uri="{FF2B5EF4-FFF2-40B4-BE49-F238E27FC236}">
                <a16:creationId xmlns:a16="http://schemas.microsoft.com/office/drawing/2014/main" id="{2AB6E743-D56A-F440-6321-1A2BE562C4FF}"/>
              </a:ext>
            </a:extLst>
          </p:cNvPr>
          <p:cNvSpPr txBox="1"/>
          <p:nvPr/>
        </p:nvSpPr>
        <p:spPr bwMode="auto">
          <a:xfrm>
            <a:off x="398534" y="6144139"/>
            <a:ext cx="4257306" cy="521758"/>
          </a:xfrm>
          <a:prstGeom prst="rect">
            <a:avLst/>
          </a:prstGeom>
          <a:noFill/>
          <a:ln>
            <a:noFill/>
          </a:ln>
          <a:effectLst/>
        </p:spPr>
        <p:txBody>
          <a:bodyPr wrap="square" lIns="89993" tIns="44996" rIns="89993" bIns="44996">
            <a:spAutoFit/>
          </a:bodyPr>
          <a:lstStyle/>
          <a:p>
            <a:pPr>
              <a:defRPr/>
            </a:pPr>
            <a:r>
              <a:rPr lang="en-US" sz="1400" dirty="0">
                <a:ea typeface="Lato" panose="020F0502020204030203" pitchFamily="34" charset="0"/>
                <a:cs typeface="Lato" panose="020F0502020204030203" pitchFamily="34" charset="0"/>
              </a:rPr>
              <a:t>C</a:t>
            </a:r>
            <a:r>
              <a:rPr lang="en-US" sz="1400" strike="noStrike" dirty="0">
                <a:ea typeface="Lato" panose="020F0502020204030203" pitchFamily="34" charset="0"/>
                <a:cs typeface="Lato" panose="020F0502020204030203" pitchFamily="34" charset="0"/>
              </a:rPr>
              <a:t>ourtesy of </a:t>
            </a:r>
            <a:r>
              <a:rPr sz="1400" strike="noStrike" dirty="0">
                <a:ea typeface="Lato" panose="020F0502020204030203" pitchFamily="34" charset="0"/>
                <a:cs typeface="Lato" panose="020F0502020204030203" pitchFamily="34" charset="0"/>
              </a:rPr>
              <a:t>S. Tomin et al.</a:t>
            </a:r>
            <a:r>
              <a:rPr lang="en-US" sz="1400" strike="noStrike" dirty="0">
                <a:ea typeface="Lato" panose="020F0502020204030203" pitchFamily="34" charset="0"/>
                <a:cs typeface="Lato" panose="020F0502020204030203" pitchFamily="34" charset="0"/>
              </a:rPr>
              <a:t>, </a:t>
            </a:r>
            <a:r>
              <a:rPr sz="1400" strike="noStrike" dirty="0">
                <a:ea typeface="Lato" panose="020F0502020204030203" pitchFamily="34" charset="0"/>
                <a:cs typeface="Lato" panose="020F0502020204030203" pitchFamily="34" charset="0"/>
              </a:rPr>
              <a:t>Proc. IPAC 202</a:t>
            </a:r>
            <a:r>
              <a:rPr lang="en-US" sz="1400" dirty="0">
                <a:ea typeface="Lato" panose="020F0502020204030203" pitchFamily="34" charset="0"/>
                <a:cs typeface="Lato" panose="020F0502020204030203" pitchFamily="34" charset="0"/>
              </a:rPr>
              <a:t>2 </a:t>
            </a:r>
          </a:p>
          <a:p>
            <a:pPr>
              <a:defRPr/>
            </a:pPr>
            <a:r>
              <a:rPr lang="en-US" sz="1400" strike="noStrike" dirty="0">
                <a:ea typeface="Lato" panose="020F0502020204030203" pitchFamily="34" charset="0"/>
                <a:cs typeface="Lato" panose="020F0502020204030203" pitchFamily="34" charset="0"/>
              </a:rPr>
              <a:t>and P. Dijkstal et al</a:t>
            </a:r>
            <a:r>
              <a:rPr lang="en-US" sz="1400" dirty="0">
                <a:ea typeface="Lato" panose="020F0502020204030203" pitchFamily="34" charset="0"/>
                <a:cs typeface="Lato" panose="020F0502020204030203" pitchFamily="34" charset="0"/>
              </a:rPr>
              <a:t>., </a:t>
            </a:r>
            <a:r>
              <a:rPr lang="en-US" sz="1400" strike="noStrike" dirty="0">
                <a:ea typeface="Lato" panose="020F0502020204030203" pitchFamily="34" charset="0"/>
                <a:cs typeface="Lato" panose="020F0502020204030203" pitchFamily="34" charset="0"/>
              </a:rPr>
              <a:t>Phys. Rev. AB. 4, 013017 (2022) </a:t>
            </a:r>
          </a:p>
        </p:txBody>
      </p:sp>
      <p:pic>
        <p:nvPicPr>
          <p:cNvPr id="8" name="Picture 3">
            <a:extLst>
              <a:ext uri="{FF2B5EF4-FFF2-40B4-BE49-F238E27FC236}">
                <a16:creationId xmlns:a16="http://schemas.microsoft.com/office/drawing/2014/main" id="{E82FCBBD-5211-512B-10FA-A47A2CDF8006}"/>
              </a:ext>
            </a:extLst>
          </p:cNvPr>
          <p:cNvPicPr>
            <a:picLocks noChangeAspect="1"/>
          </p:cNvPicPr>
          <p:nvPr/>
        </p:nvPicPr>
        <p:blipFill>
          <a:blip r:embed="rId5">
            <a:alphaModFix/>
            <a:lum/>
          </a:blip>
          <a:stretch/>
        </p:blipFill>
        <p:spPr bwMode="auto">
          <a:xfrm>
            <a:off x="9116387" y="201581"/>
            <a:ext cx="1467627" cy="575243"/>
          </a:xfrm>
          <a:prstGeom prst="rect">
            <a:avLst/>
          </a:prstGeom>
          <a:ln>
            <a:noFill/>
          </a:ln>
          <a:effectLst/>
        </p:spPr>
      </p:pic>
      <p:pic>
        <p:nvPicPr>
          <p:cNvPr id="9" name="Picture 5">
            <a:extLst>
              <a:ext uri="{FF2B5EF4-FFF2-40B4-BE49-F238E27FC236}">
                <a16:creationId xmlns:a16="http://schemas.microsoft.com/office/drawing/2014/main" id="{53B6E58D-661F-A728-F510-EEDB8F30015F}"/>
              </a:ext>
            </a:extLst>
          </p:cNvPr>
          <p:cNvPicPr>
            <a:picLocks noChangeAspect="1"/>
          </p:cNvPicPr>
          <p:nvPr/>
        </p:nvPicPr>
        <p:blipFill>
          <a:blip r:embed="rId6">
            <a:alphaModFix/>
            <a:lum/>
          </a:blip>
          <a:stretch/>
        </p:blipFill>
        <p:spPr bwMode="auto">
          <a:xfrm>
            <a:off x="8433169" y="185055"/>
            <a:ext cx="575243" cy="575243"/>
          </a:xfrm>
          <a:prstGeom prst="rect">
            <a:avLst/>
          </a:prstGeom>
          <a:ln>
            <a:noFill/>
          </a:ln>
          <a:effectLst/>
        </p:spPr>
      </p:pic>
      <p:pic>
        <p:nvPicPr>
          <p:cNvPr id="11" name="Picture 10">
            <a:extLst>
              <a:ext uri="{FF2B5EF4-FFF2-40B4-BE49-F238E27FC236}">
                <a16:creationId xmlns:a16="http://schemas.microsoft.com/office/drawing/2014/main" id="{5F360653-DFAF-3EA2-F9FF-8C646562038F}"/>
              </a:ext>
            </a:extLst>
          </p:cNvPr>
          <p:cNvPicPr>
            <a:picLocks noChangeAspect="1"/>
          </p:cNvPicPr>
          <p:nvPr/>
        </p:nvPicPr>
        <p:blipFill>
          <a:blip r:embed="rId7"/>
          <a:stretch>
            <a:fillRect/>
          </a:stretch>
        </p:blipFill>
        <p:spPr>
          <a:xfrm>
            <a:off x="472742" y="3243910"/>
            <a:ext cx="4021232" cy="2661674"/>
          </a:xfrm>
          <a:prstGeom prst="rect">
            <a:avLst/>
          </a:prstGeom>
        </p:spPr>
      </p:pic>
      <p:sp>
        <p:nvSpPr>
          <p:cNvPr id="12" name="TextBox 1">
            <a:extLst>
              <a:ext uri="{FF2B5EF4-FFF2-40B4-BE49-F238E27FC236}">
                <a16:creationId xmlns:a16="http://schemas.microsoft.com/office/drawing/2014/main" id="{0B5CE846-ACCD-6ABB-6F52-D6FA61C25CC7}"/>
              </a:ext>
            </a:extLst>
          </p:cNvPr>
          <p:cNvSpPr/>
          <p:nvPr/>
        </p:nvSpPr>
        <p:spPr bwMode="auto">
          <a:xfrm>
            <a:off x="457571" y="3230011"/>
            <a:ext cx="2621334" cy="444212"/>
          </a:xfrm>
          <a:prstGeom prst="rect">
            <a:avLst/>
          </a:prstGeom>
          <a:solidFill>
            <a:schemeClr val="bg1"/>
          </a:solidFill>
          <a:ln>
            <a:noFill/>
          </a:ln>
          <a:effectLst/>
        </p:spPr>
        <p:txBody>
          <a:bodyPr lIns="89993" tIns="44996" rIns="89993" bIns="44996" anchor="t">
            <a:normAutofit fontScale="85000" lnSpcReduction="20000"/>
          </a:bodyPr>
          <a:lstStyle/>
          <a:p>
            <a:pPr marL="0" marR="0" indent="0" algn="l">
              <a:lnSpc>
                <a:spcPct val="112000"/>
              </a:lnSpc>
              <a:spcBef>
                <a:spcPts val="0"/>
              </a:spcBef>
              <a:spcAft>
                <a:spcPts val="0"/>
              </a:spcAft>
              <a:defRPr/>
            </a:pPr>
            <a:r>
              <a:rPr lang="en-US" sz="1400" u="none" dirty="0">
                <a:latin typeface="Arial"/>
              </a:rPr>
              <a:t>Corrugated structure design: Torsten Wohlenberg (DESY)</a:t>
            </a:r>
            <a:endParaRPr dirty="0"/>
          </a:p>
        </p:txBody>
      </p:sp>
      <p:sp>
        <p:nvSpPr>
          <p:cNvPr id="14" name="TextBox 13">
            <a:extLst>
              <a:ext uri="{FF2B5EF4-FFF2-40B4-BE49-F238E27FC236}">
                <a16:creationId xmlns:a16="http://schemas.microsoft.com/office/drawing/2014/main" id="{CD654A24-3D12-D926-82E0-B61DA5A34DDE}"/>
              </a:ext>
            </a:extLst>
          </p:cNvPr>
          <p:cNvSpPr txBox="1"/>
          <p:nvPr/>
        </p:nvSpPr>
        <p:spPr bwMode="auto">
          <a:xfrm>
            <a:off x="419930" y="738003"/>
            <a:ext cx="7272808" cy="697704"/>
          </a:xfrm>
          <a:prstGeom prst="rect">
            <a:avLst/>
          </a:prstGeom>
          <a:noFill/>
          <a:ln>
            <a:noFill/>
          </a:ln>
          <a:effectLst/>
        </p:spPr>
        <p:txBody>
          <a:bodyPr wrap="square" lIns="89993" tIns="44996" rIns="89993" bIns="44996">
            <a:spAutoFit/>
          </a:bodyPr>
          <a:lstStyle/>
          <a:p>
            <a:pPr marR="0" lvl="0" algn="l">
              <a:lnSpc>
                <a:spcPct val="112000"/>
              </a:lnSpc>
              <a:spcBef>
                <a:spcPts val="0"/>
              </a:spcBef>
              <a:spcAft>
                <a:spcPts val="600"/>
              </a:spcAft>
              <a:defRPr/>
            </a:pPr>
            <a:r>
              <a:rPr lang="en-US" u="none" dirty="0">
                <a:solidFill>
                  <a:srgbClr val="000000"/>
                </a:solidFill>
                <a:ea typeface="Lato" panose="020F0502020204030203" pitchFamily="34" charset="0"/>
                <a:cs typeface="Lato" panose="020F0502020204030203" pitchFamily="34" charset="0"/>
              </a:rPr>
              <a:t>Passive streaking is also employed at EuXFEL (hard X-ray beamline) up to </a:t>
            </a:r>
            <a:r>
              <a:rPr lang="en-US" u="none" dirty="0">
                <a:solidFill>
                  <a:schemeClr val="accent4"/>
                </a:solidFill>
                <a:ea typeface="Lato" panose="020F0502020204030203" pitchFamily="34" charset="0"/>
                <a:cs typeface="Lato" panose="020F0502020204030203" pitchFamily="34" charset="0"/>
              </a:rPr>
              <a:t>17.5 GeV beam energy </a:t>
            </a:r>
            <a:r>
              <a:rPr lang="en-US" u="none" dirty="0">
                <a:solidFill>
                  <a:srgbClr val="000000"/>
                </a:solidFill>
                <a:ea typeface="Lato" panose="020F0502020204030203" pitchFamily="34" charset="0"/>
                <a:cs typeface="Lato" panose="020F0502020204030203" pitchFamily="34" charset="0"/>
              </a:rPr>
              <a:t>and 250 pC with </a:t>
            </a:r>
            <a:r>
              <a:rPr lang="en-US" u="none" dirty="0">
                <a:solidFill>
                  <a:srgbClr val="00B0F0"/>
                </a:solidFill>
                <a:ea typeface="Lato" panose="020F0502020204030203" pitchFamily="34" charset="0"/>
                <a:cs typeface="Lato" panose="020F0502020204030203" pitchFamily="34" charset="0"/>
              </a:rPr>
              <a:t>fixed corrugated structure.</a:t>
            </a:r>
          </a:p>
        </p:txBody>
      </p:sp>
      <p:pic>
        <p:nvPicPr>
          <p:cNvPr id="15" name="Dchirper 1">
            <a:hlinkClick r:id="" action="ppaction://media"/>
            <a:hlinkHover r:id="" action="ppaction://ole?verb=0"/>
            <a:extLst>
              <a:ext uri="{FF2B5EF4-FFF2-40B4-BE49-F238E27FC236}">
                <a16:creationId xmlns:a16="http://schemas.microsoft.com/office/drawing/2014/main" id="{69A38748-AB13-5D7F-7A0D-D1D7BDF51F3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91312" y="1435707"/>
            <a:ext cx="6240254" cy="3510143"/>
          </a:xfrm>
          <a:prstGeom prst="rect">
            <a:avLst/>
          </a:prstGeom>
        </p:spPr>
      </p:pic>
      <p:pic>
        <p:nvPicPr>
          <p:cNvPr id="4" name="Picture 3" descr="A red and black background&#10;&#10;Description automatically generated">
            <a:extLst>
              <a:ext uri="{FF2B5EF4-FFF2-40B4-BE49-F238E27FC236}">
                <a16:creationId xmlns:a16="http://schemas.microsoft.com/office/drawing/2014/main" id="{69149C30-D6FB-8C10-D707-367B4BC1C33E}"/>
              </a:ext>
            </a:extLst>
          </p:cNvPr>
          <p:cNvPicPr>
            <a:picLocks noChangeAspect="1"/>
          </p:cNvPicPr>
          <p:nvPr/>
        </p:nvPicPr>
        <p:blipFill>
          <a:blip r:embed="rId9"/>
          <a:stretch>
            <a:fillRect/>
          </a:stretch>
        </p:blipFill>
        <p:spPr>
          <a:xfrm>
            <a:off x="5791312" y="5055405"/>
            <a:ext cx="5822249" cy="1552599"/>
          </a:xfrm>
          <a:prstGeom prst="rect">
            <a:avLst/>
          </a:prstGeom>
        </p:spPr>
      </p:pic>
      <p:sp>
        <p:nvSpPr>
          <p:cNvPr id="10" name="TextBox 9">
            <a:extLst>
              <a:ext uri="{FF2B5EF4-FFF2-40B4-BE49-F238E27FC236}">
                <a16:creationId xmlns:a16="http://schemas.microsoft.com/office/drawing/2014/main" id="{A49BDDEF-3A22-38A4-785F-DD4736F68E81}"/>
              </a:ext>
            </a:extLst>
          </p:cNvPr>
          <p:cNvSpPr txBox="1"/>
          <p:nvPr/>
        </p:nvSpPr>
        <p:spPr>
          <a:xfrm>
            <a:off x="9941895" y="6393784"/>
            <a:ext cx="1671666" cy="246221"/>
          </a:xfrm>
          <a:prstGeom prst="rect">
            <a:avLst/>
          </a:prstGeom>
          <a:noFill/>
        </p:spPr>
        <p:txBody>
          <a:bodyPr wrap="square" lIns="0" tIns="0" rIns="0" bIns="0" rtlCol="0">
            <a:spAutoFit/>
          </a:bodyPr>
          <a:lstStyle/>
          <a:p>
            <a:pPr algn="l"/>
            <a:r>
              <a:rPr lang="en-CH" sz="1600" dirty="0"/>
              <a:t>PolariX TDS at PSI</a:t>
            </a:r>
          </a:p>
        </p:txBody>
      </p:sp>
      <p:sp>
        <p:nvSpPr>
          <p:cNvPr id="13" name="TextBox 12">
            <a:extLst>
              <a:ext uri="{FF2B5EF4-FFF2-40B4-BE49-F238E27FC236}">
                <a16:creationId xmlns:a16="http://schemas.microsoft.com/office/drawing/2014/main" id="{894D82F7-CCFA-7E07-399B-742A6D85A937}"/>
              </a:ext>
            </a:extLst>
          </p:cNvPr>
          <p:cNvSpPr txBox="1"/>
          <p:nvPr/>
        </p:nvSpPr>
        <p:spPr>
          <a:xfrm>
            <a:off x="9493385" y="1086855"/>
            <a:ext cx="2557542" cy="246221"/>
          </a:xfrm>
          <a:prstGeom prst="rect">
            <a:avLst/>
          </a:prstGeom>
          <a:noFill/>
        </p:spPr>
        <p:txBody>
          <a:bodyPr wrap="square" lIns="0" tIns="0" rIns="0" bIns="0" rtlCol="0">
            <a:spAutoFit/>
          </a:bodyPr>
          <a:lstStyle/>
          <a:p>
            <a:pPr algn="l"/>
            <a:r>
              <a:rPr lang="en-CH" sz="1600" dirty="0"/>
              <a:t>Passive streaking at EuXFEL</a:t>
            </a:r>
          </a:p>
        </p:txBody>
      </p:sp>
    </p:spTree>
    <p:extLst>
      <p:ext uri="{BB962C8B-B14F-4D97-AF65-F5344CB8AC3E}">
        <p14:creationId xmlns:p14="http://schemas.microsoft.com/office/powerpoint/2010/main" val="34477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5"/>
                </p:tgtEl>
              </p:cMediaNode>
            </p:video>
          </p:childTnLst>
        </p:cTn>
      </p:par>
    </p:tnLst>
    <p:bldLst>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F51E-1EB2-494D-AE56-262D887377E4}"/>
              </a:ext>
            </a:extLst>
          </p:cNvPr>
          <p:cNvSpPr>
            <a:spLocks noGrp="1"/>
          </p:cNvSpPr>
          <p:nvPr>
            <p:ph type="title"/>
          </p:nvPr>
        </p:nvSpPr>
        <p:spPr>
          <a:xfrm>
            <a:off x="695325" y="278296"/>
            <a:ext cx="10070919" cy="810444"/>
          </a:xfrm>
        </p:spPr>
        <p:txBody>
          <a:bodyPr/>
          <a:lstStyle/>
          <a:p>
            <a:r>
              <a:rPr lang="en-GB" dirty="0"/>
              <a:t>Example of reconstruction with self-calibration</a:t>
            </a:r>
            <a:br>
              <a:rPr lang="en-GB" dirty="0"/>
            </a:br>
            <a:r>
              <a:rPr lang="en-GB" sz="2000" b="0" dirty="0"/>
              <a:t>SwissFEL 6.1 GeV, 200 pC</a:t>
            </a:r>
            <a:endParaRPr lang="en-CH" sz="2000" b="0" dirty="0"/>
          </a:p>
        </p:txBody>
      </p:sp>
      <p:pic>
        <p:nvPicPr>
          <p:cNvPr id="19" name="Picture 18">
            <a:extLst>
              <a:ext uri="{FF2B5EF4-FFF2-40B4-BE49-F238E27FC236}">
                <a16:creationId xmlns:a16="http://schemas.microsoft.com/office/drawing/2014/main" id="{F13D3872-380D-8198-D917-982F2D841F68}"/>
              </a:ext>
            </a:extLst>
          </p:cNvPr>
          <p:cNvPicPr>
            <a:picLocks noChangeAspect="1"/>
          </p:cNvPicPr>
          <p:nvPr/>
        </p:nvPicPr>
        <p:blipFill>
          <a:blip r:embed="rId4"/>
          <a:srcRect l="2779" t="50000" r="24854"/>
          <a:stretch>
            <a:fillRect/>
          </a:stretch>
        </p:blipFill>
        <p:spPr>
          <a:xfrm>
            <a:off x="47328" y="4746729"/>
            <a:ext cx="6173069" cy="2093776"/>
          </a:xfrm>
          <a:prstGeom prst="rect">
            <a:avLst/>
          </a:prstGeom>
        </p:spPr>
      </p:pic>
      <p:sp>
        <p:nvSpPr>
          <p:cNvPr id="21" name="TextBox 20">
            <a:extLst>
              <a:ext uri="{FF2B5EF4-FFF2-40B4-BE49-F238E27FC236}">
                <a16:creationId xmlns:a16="http://schemas.microsoft.com/office/drawing/2014/main" id="{84A6A170-D2FD-4454-309F-A879A53AA5F5}"/>
              </a:ext>
            </a:extLst>
          </p:cNvPr>
          <p:cNvSpPr txBox="1"/>
          <p:nvPr/>
        </p:nvSpPr>
        <p:spPr>
          <a:xfrm>
            <a:off x="4439816" y="3024034"/>
            <a:ext cx="7560840" cy="1323439"/>
          </a:xfrm>
          <a:prstGeom prst="rect">
            <a:avLst/>
          </a:prstGeom>
          <a:noFill/>
          <a:ln w="28575">
            <a:noFill/>
          </a:ln>
        </p:spPr>
        <p:txBody>
          <a:bodyPr wrap="square">
            <a:spAutoFit/>
          </a:bodyPr>
          <a:lstStyle/>
          <a:p>
            <a:r>
              <a:rPr lang="en-GB" sz="1600" b="1" kern="1200" dirty="0">
                <a:solidFill>
                  <a:schemeClr val="tx1"/>
                </a:solidFill>
                <a:effectLst/>
                <a:latin typeface="+mn-lt"/>
                <a:ea typeface="+mn-ea"/>
                <a:cs typeface="+mn-cs"/>
              </a:rPr>
              <a:t>Profil</a:t>
            </a:r>
            <a:r>
              <a:rPr lang="en-GB" sz="1600" b="1" dirty="0"/>
              <a:t>e reconstruction: </a:t>
            </a:r>
            <a:r>
              <a:rPr lang="en-GB" sz="1600" dirty="0"/>
              <a:t>M</a:t>
            </a:r>
            <a:r>
              <a:rPr lang="en-GB" sz="1600" kern="1200" dirty="0">
                <a:solidFill>
                  <a:schemeClr val="tx1"/>
                </a:solidFill>
                <a:effectLst/>
                <a:latin typeface="+mn-lt"/>
                <a:ea typeface="+mn-ea"/>
                <a:cs typeface="+mn-cs"/>
              </a:rPr>
              <a:t>easured profile (black) with TDS and reconstructed profiles for different initial Gaussian distributions (</a:t>
            </a:r>
            <a:r>
              <a:rPr lang="en-GB" sz="1600" kern="1200" dirty="0" err="1">
                <a:solidFill>
                  <a:schemeClr val="tx1"/>
                </a:solidFill>
                <a:effectLst/>
                <a:latin typeface="+mn-lt"/>
                <a:ea typeface="+mn-ea"/>
                <a:cs typeface="+mn-cs"/>
              </a:rPr>
              <a:t>colors</a:t>
            </a:r>
            <a:r>
              <a:rPr lang="en-GB" sz="1600" kern="1200" dirty="0">
                <a:solidFill>
                  <a:schemeClr val="tx1"/>
                </a:solidFill>
                <a:effectLst/>
                <a:latin typeface="+mn-lt"/>
                <a:ea typeface="+mn-ea"/>
                <a:cs typeface="+mn-cs"/>
              </a:rPr>
              <a:t>). The current profile reconstruction</a:t>
            </a:r>
            <a:r>
              <a:rPr lang="en-GB" sz="1600" dirty="0"/>
              <a:t> </a:t>
            </a:r>
            <a:r>
              <a:rPr lang="en-GB" sz="1600" kern="1200" dirty="0">
                <a:solidFill>
                  <a:schemeClr val="tx1"/>
                </a:solidFill>
                <a:effectLst/>
                <a:latin typeface="+mn-lt"/>
                <a:ea typeface="+mn-ea"/>
                <a:cs typeface="+mn-cs"/>
              </a:rPr>
              <a:t>algorithm converges at the orange profile. </a:t>
            </a:r>
          </a:p>
          <a:p>
            <a:r>
              <a:rPr lang="en-GB" sz="1600" b="1" kern="1200" dirty="0">
                <a:solidFill>
                  <a:schemeClr val="tx1"/>
                </a:solidFill>
                <a:effectLst/>
                <a:latin typeface="+mn-lt"/>
                <a:ea typeface="+mn-ea"/>
                <a:cs typeface="+mn-cs"/>
              </a:rPr>
              <a:t>Screen reconstruction: </a:t>
            </a:r>
            <a:r>
              <a:rPr lang="en-GB" sz="1600" kern="1200" dirty="0">
                <a:solidFill>
                  <a:schemeClr val="tx1"/>
                </a:solidFill>
                <a:effectLst/>
                <a:latin typeface="+mn-lt"/>
                <a:ea typeface="+mn-ea"/>
                <a:cs typeface="+mn-cs"/>
              </a:rPr>
              <a:t>Measured horizontal image projection </a:t>
            </a:r>
            <a:r>
              <a:rPr lang="el-GR" sz="1600" kern="1200" dirty="0">
                <a:solidFill>
                  <a:schemeClr val="tx1"/>
                </a:solidFill>
                <a:effectLst/>
                <a:latin typeface="+mn-lt"/>
                <a:ea typeface="+mn-ea"/>
                <a:cs typeface="+mn-cs"/>
              </a:rPr>
              <a:t>(</a:t>
            </a:r>
            <a:r>
              <a:rPr lang="en-GB" sz="1600" kern="1200" dirty="0">
                <a:solidFill>
                  <a:schemeClr val="tx1"/>
                </a:solidFill>
                <a:effectLst/>
                <a:latin typeface="+mn-lt"/>
                <a:ea typeface="+mn-ea"/>
                <a:cs typeface="+mn-cs"/>
              </a:rPr>
              <a:t>black) and forward propagated (</a:t>
            </a:r>
            <a:r>
              <a:rPr lang="en-GB" sz="1600" kern="1200" dirty="0" err="1">
                <a:solidFill>
                  <a:schemeClr val="tx1"/>
                </a:solidFill>
                <a:effectLst/>
                <a:latin typeface="+mn-lt"/>
                <a:ea typeface="+mn-ea"/>
                <a:cs typeface="+mn-cs"/>
              </a:rPr>
              <a:t>colors</a:t>
            </a:r>
            <a:r>
              <a:rPr lang="en-GB" sz="1600" kern="1200" dirty="0">
                <a:solidFill>
                  <a:schemeClr val="tx1"/>
                </a:solidFill>
                <a:effectLst/>
                <a:latin typeface="+mn-lt"/>
                <a:ea typeface="+mn-ea"/>
                <a:cs typeface="+mn-cs"/>
              </a:rPr>
              <a:t>) corresponding</a:t>
            </a:r>
            <a:r>
              <a:rPr lang="en-GB" sz="1600" dirty="0"/>
              <a:t> </a:t>
            </a:r>
            <a:r>
              <a:rPr lang="en-GB" sz="1600" kern="1200" dirty="0">
                <a:solidFill>
                  <a:schemeClr val="tx1"/>
                </a:solidFill>
                <a:effectLst/>
                <a:latin typeface="+mn-lt"/>
                <a:ea typeface="+mn-ea"/>
                <a:cs typeface="+mn-cs"/>
              </a:rPr>
              <a:t>to the reconstructed profiles. </a:t>
            </a:r>
          </a:p>
        </p:txBody>
      </p:sp>
      <p:sp>
        <p:nvSpPr>
          <p:cNvPr id="23" name="TextBox 22">
            <a:extLst>
              <a:ext uri="{FF2B5EF4-FFF2-40B4-BE49-F238E27FC236}">
                <a16:creationId xmlns:a16="http://schemas.microsoft.com/office/drawing/2014/main" id="{6D8DD429-BCFB-2F72-D17B-2139E19F0DDF}"/>
              </a:ext>
            </a:extLst>
          </p:cNvPr>
          <p:cNvSpPr txBox="1"/>
          <p:nvPr/>
        </p:nvSpPr>
        <p:spPr>
          <a:xfrm>
            <a:off x="6364413" y="4617748"/>
            <a:ext cx="5780258" cy="2062103"/>
          </a:xfrm>
          <a:prstGeom prst="rect">
            <a:avLst/>
          </a:prstGeom>
          <a:noFill/>
        </p:spPr>
        <p:txBody>
          <a:bodyPr wrap="square">
            <a:spAutoFit/>
          </a:bodyPr>
          <a:lstStyle/>
          <a:p>
            <a:r>
              <a:rPr lang="en-GB" sz="1600" b="1" kern="1200" dirty="0">
                <a:solidFill>
                  <a:schemeClr val="tx1"/>
                </a:solidFill>
                <a:effectLst/>
                <a:latin typeface="+mn-lt"/>
                <a:ea typeface="+mn-ea"/>
                <a:cs typeface="+mn-cs"/>
              </a:rPr>
              <a:t>Distance scan: </a:t>
            </a:r>
            <a:r>
              <a:rPr lang="en-GB" sz="1600" kern="1200" dirty="0">
                <a:solidFill>
                  <a:schemeClr val="tx1"/>
                </a:solidFill>
                <a:effectLst/>
                <a:latin typeface="+mn-lt"/>
                <a:ea typeface="+mn-ea"/>
                <a:cs typeface="+mn-cs"/>
              </a:rPr>
              <a:t>Measured (solid) and reconstructed (dashed) image projections for different positions of the passive streaker.</a:t>
            </a:r>
          </a:p>
          <a:p>
            <a:r>
              <a:rPr lang="en-GB" sz="1600" b="1" kern="1200" dirty="0">
                <a:solidFill>
                  <a:schemeClr val="tx1"/>
                </a:solidFill>
                <a:effectLst/>
                <a:latin typeface="+mn-lt"/>
                <a:ea typeface="+mn-ea"/>
                <a:cs typeface="+mn-cs"/>
              </a:rPr>
              <a:t>Profile comparison: </a:t>
            </a:r>
            <a:r>
              <a:rPr lang="en-GB" sz="1600" kern="1200" dirty="0">
                <a:solidFill>
                  <a:schemeClr val="tx1"/>
                </a:solidFill>
                <a:effectLst/>
                <a:latin typeface="+mn-lt"/>
                <a:ea typeface="+mn-ea"/>
                <a:cs typeface="+mn-cs"/>
              </a:rPr>
              <a:t>Reconstructed current profiles corresponding to the horizontal projections. For comparison, the TD measured profile is shown in black.</a:t>
            </a:r>
            <a:endParaRPr lang="en-GB" sz="1600" dirty="0"/>
          </a:p>
          <a:p>
            <a:r>
              <a:rPr lang="en-GB" sz="1600" b="1" kern="1200" dirty="0">
                <a:solidFill>
                  <a:schemeClr val="tx1"/>
                </a:solidFill>
                <a:effectLst/>
                <a:latin typeface="+mn-lt"/>
                <a:ea typeface="+mn-ea"/>
                <a:cs typeface="+mn-cs"/>
              </a:rPr>
              <a:t>Time resolution: </a:t>
            </a:r>
            <a:r>
              <a:rPr lang="en-GB" sz="1600" kern="1200" dirty="0">
                <a:solidFill>
                  <a:schemeClr val="tx1"/>
                </a:solidFill>
                <a:effectLst/>
                <a:latin typeface="+mn-lt"/>
                <a:ea typeface="+mn-ea"/>
                <a:cs typeface="+mn-cs"/>
              </a:rPr>
              <a:t>using the measured time profile for two</a:t>
            </a:r>
            <a:r>
              <a:rPr lang="en-GB" sz="1600" dirty="0"/>
              <a:t> </a:t>
            </a:r>
            <a:r>
              <a:rPr lang="en-GB" sz="1600" kern="1200" dirty="0">
                <a:solidFill>
                  <a:schemeClr val="tx1"/>
                </a:solidFill>
                <a:effectLst/>
                <a:latin typeface="+mn-lt"/>
                <a:ea typeface="+mn-ea"/>
                <a:cs typeface="+mn-cs"/>
              </a:rPr>
              <a:t>different gaps, with (solid) and without (dotted) quadrupole field effects.</a:t>
            </a:r>
          </a:p>
        </p:txBody>
      </p:sp>
      <p:pic>
        <p:nvPicPr>
          <p:cNvPr id="25" name="Picture 24">
            <a:extLst>
              <a:ext uri="{FF2B5EF4-FFF2-40B4-BE49-F238E27FC236}">
                <a16:creationId xmlns:a16="http://schemas.microsoft.com/office/drawing/2014/main" id="{6E73CD44-E550-FC4D-EBA3-8943513F081F}"/>
              </a:ext>
            </a:extLst>
          </p:cNvPr>
          <p:cNvPicPr>
            <a:picLocks noChangeAspect="1"/>
          </p:cNvPicPr>
          <p:nvPr/>
        </p:nvPicPr>
        <p:blipFill>
          <a:blip r:embed="rId4"/>
          <a:srcRect l="4240" t="2619" r="49635" b="50934"/>
          <a:stretch>
            <a:fillRect/>
          </a:stretch>
        </p:blipFill>
        <p:spPr>
          <a:xfrm>
            <a:off x="191344" y="1088740"/>
            <a:ext cx="3816424" cy="1886643"/>
          </a:xfrm>
          <a:prstGeom prst="rect">
            <a:avLst/>
          </a:prstGeom>
        </p:spPr>
      </p:pic>
      <p:pic>
        <p:nvPicPr>
          <p:cNvPr id="26" name="Picture 25">
            <a:extLst>
              <a:ext uri="{FF2B5EF4-FFF2-40B4-BE49-F238E27FC236}">
                <a16:creationId xmlns:a16="http://schemas.microsoft.com/office/drawing/2014/main" id="{94F34B83-0D4A-BA63-AB3C-9CF09BBB49FB}"/>
              </a:ext>
            </a:extLst>
          </p:cNvPr>
          <p:cNvPicPr>
            <a:picLocks noChangeAspect="1"/>
          </p:cNvPicPr>
          <p:nvPr/>
        </p:nvPicPr>
        <p:blipFill>
          <a:blip r:embed="rId4"/>
          <a:srcRect l="51390" r="1096" b="49619"/>
          <a:stretch>
            <a:fillRect/>
          </a:stretch>
        </p:blipFill>
        <p:spPr>
          <a:xfrm>
            <a:off x="191344" y="2739729"/>
            <a:ext cx="3960515" cy="2061592"/>
          </a:xfrm>
          <a:prstGeom prst="rect">
            <a:avLst/>
          </a:prstGeom>
        </p:spPr>
      </p:pic>
      <p:grpSp>
        <p:nvGrpSpPr>
          <p:cNvPr id="7" name="Group 6">
            <a:extLst>
              <a:ext uri="{FF2B5EF4-FFF2-40B4-BE49-F238E27FC236}">
                <a16:creationId xmlns:a16="http://schemas.microsoft.com/office/drawing/2014/main" id="{6266883C-F56A-2A4B-6312-4068C3709A66}"/>
              </a:ext>
            </a:extLst>
          </p:cNvPr>
          <p:cNvGrpSpPr/>
          <p:nvPr/>
        </p:nvGrpSpPr>
        <p:grpSpPr>
          <a:xfrm>
            <a:off x="5169114" y="846498"/>
            <a:ext cx="4979371" cy="1907261"/>
            <a:chOff x="5169114" y="846498"/>
            <a:chExt cx="4979371" cy="1907261"/>
          </a:xfrm>
        </p:grpSpPr>
        <p:pic>
          <p:nvPicPr>
            <p:cNvPr id="3" name="Picture 2">
              <a:extLst>
                <a:ext uri="{FF2B5EF4-FFF2-40B4-BE49-F238E27FC236}">
                  <a16:creationId xmlns:a16="http://schemas.microsoft.com/office/drawing/2014/main" id="{2982BB44-3A6F-5A08-332E-F9220A2F6804}"/>
                </a:ext>
              </a:extLst>
            </p:cNvPr>
            <p:cNvPicPr>
              <a:picLocks noChangeAspect="1"/>
            </p:cNvPicPr>
            <p:nvPr/>
          </p:nvPicPr>
          <p:blipFill>
            <a:blip r:embed="rId5"/>
            <a:stretch>
              <a:fillRect/>
            </a:stretch>
          </p:blipFill>
          <p:spPr>
            <a:xfrm>
              <a:off x="5497285" y="846498"/>
              <a:ext cx="4651200" cy="1907261"/>
            </a:xfrm>
            <a:prstGeom prst="rect">
              <a:avLst/>
            </a:prstGeom>
          </p:spPr>
        </p:pic>
        <p:sp>
          <p:nvSpPr>
            <p:cNvPr id="4" name="Can 3">
              <a:extLst>
                <a:ext uri="{FF2B5EF4-FFF2-40B4-BE49-F238E27FC236}">
                  <a16:creationId xmlns:a16="http://schemas.microsoft.com/office/drawing/2014/main" id="{5470FD52-B6ED-2247-DAFC-A0ADA89CB107}"/>
                </a:ext>
              </a:extLst>
            </p:cNvPr>
            <p:cNvSpPr/>
            <p:nvPr/>
          </p:nvSpPr>
          <p:spPr>
            <a:xfrm rot="5400000">
              <a:off x="5325212" y="1653936"/>
              <a:ext cx="216644" cy="403261"/>
            </a:xfrm>
            <a:prstGeom prst="ca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
          <p:nvSpPr>
            <p:cNvPr id="5" name="TextBox 4">
              <a:extLst>
                <a:ext uri="{FF2B5EF4-FFF2-40B4-BE49-F238E27FC236}">
                  <a16:creationId xmlns:a16="http://schemas.microsoft.com/office/drawing/2014/main" id="{05682CF6-6E72-9BC3-742E-E580A7424D10}"/>
                </a:ext>
              </a:extLst>
            </p:cNvPr>
            <p:cNvSpPr txBox="1"/>
            <p:nvPr/>
          </p:nvSpPr>
          <p:spPr>
            <a:xfrm>
              <a:off x="5169114" y="1328853"/>
              <a:ext cx="561670" cy="369332"/>
            </a:xfrm>
            <a:prstGeom prst="rect">
              <a:avLst/>
            </a:prstGeom>
            <a:noFill/>
          </p:spPr>
          <p:txBody>
            <a:bodyPr wrap="square" lIns="0" tIns="0" rIns="0" bIns="0" rtlCol="0">
              <a:spAutoFit/>
            </a:bodyPr>
            <a:lstStyle/>
            <a:p>
              <a:pPr algn="ctr"/>
              <a:r>
                <a:rPr lang="en-CH" sz="1200" dirty="0">
                  <a:latin typeface="Times New Roman" panose="02020603050405020304" pitchFamily="18" charset="0"/>
                  <a:cs typeface="Times New Roman" panose="02020603050405020304" pitchFamily="18" charset="0"/>
                </a:rPr>
                <a:t>Active TDS</a:t>
              </a:r>
            </a:p>
          </p:txBody>
        </p:sp>
        <p:sp>
          <p:nvSpPr>
            <p:cNvPr id="6" name="Rectangle 5">
              <a:extLst>
                <a:ext uri="{FF2B5EF4-FFF2-40B4-BE49-F238E27FC236}">
                  <a16:creationId xmlns:a16="http://schemas.microsoft.com/office/drawing/2014/main" id="{1ACD918E-13C4-36E0-594B-BE9CCF17CD97}"/>
                </a:ext>
              </a:extLst>
            </p:cNvPr>
            <p:cNvSpPr/>
            <p:nvPr/>
          </p:nvSpPr>
          <p:spPr>
            <a:xfrm>
              <a:off x="5635165" y="846498"/>
              <a:ext cx="316819" cy="257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spTree>
    <p:extLst>
      <p:ext uri="{BB962C8B-B14F-4D97-AF65-F5344CB8AC3E}">
        <p14:creationId xmlns:p14="http://schemas.microsoft.com/office/powerpoint/2010/main" val="6551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5769-F225-31E6-65F7-E60A7B987973}"/>
              </a:ext>
            </a:extLst>
          </p:cNvPr>
          <p:cNvSpPr>
            <a:spLocks noGrp="1"/>
          </p:cNvSpPr>
          <p:nvPr>
            <p:ph type="title"/>
          </p:nvPr>
        </p:nvSpPr>
        <p:spPr>
          <a:xfrm>
            <a:off x="695325" y="278296"/>
            <a:ext cx="9505131" cy="810444"/>
          </a:xfrm>
        </p:spPr>
        <p:txBody>
          <a:bodyPr/>
          <a:lstStyle/>
          <a:p>
            <a:r>
              <a:rPr lang="en-CH" dirty="0"/>
              <a:t>Transverse wakefield measurements (dipole and quadrupole)</a:t>
            </a:r>
          </a:p>
        </p:txBody>
      </p:sp>
      <p:pic>
        <p:nvPicPr>
          <p:cNvPr id="4" name="Picture 3">
            <a:extLst>
              <a:ext uri="{FF2B5EF4-FFF2-40B4-BE49-F238E27FC236}">
                <a16:creationId xmlns:a16="http://schemas.microsoft.com/office/drawing/2014/main" id="{F4FC4441-0714-9ECF-E38C-772CAB8B9715}"/>
              </a:ext>
            </a:extLst>
          </p:cNvPr>
          <p:cNvPicPr>
            <a:picLocks noChangeAspect="1"/>
          </p:cNvPicPr>
          <p:nvPr/>
        </p:nvPicPr>
        <p:blipFill>
          <a:blip r:embed="rId2">
            <a:alphaModFix/>
            <a:lum/>
          </a:blip>
          <a:srcRect t="6283" b="30640"/>
          <a:stretch>
            <a:fillRect/>
          </a:stretch>
        </p:blipFill>
        <p:spPr bwMode="auto">
          <a:xfrm>
            <a:off x="217232" y="763451"/>
            <a:ext cx="5824433" cy="2689858"/>
          </a:xfrm>
          <a:prstGeom prst="rect">
            <a:avLst/>
          </a:prstGeom>
          <a:ln>
            <a:noFill/>
          </a:ln>
          <a:effectLst/>
        </p:spPr>
      </p:pic>
      <p:sp>
        <p:nvSpPr>
          <p:cNvPr id="7" name="Straight Connector 6">
            <a:extLst>
              <a:ext uri="{FF2B5EF4-FFF2-40B4-BE49-F238E27FC236}">
                <a16:creationId xmlns:a16="http://schemas.microsoft.com/office/drawing/2014/main" id="{DF8A62C1-0C65-1B63-9696-EB7EBD6B5A4E}"/>
              </a:ext>
            </a:extLst>
          </p:cNvPr>
          <p:cNvSpPr/>
          <p:nvPr/>
        </p:nvSpPr>
        <p:spPr bwMode="auto">
          <a:xfrm flipH="1" flipV="1">
            <a:off x="5087888" y="1363027"/>
            <a:ext cx="417825" cy="1367"/>
          </a:xfrm>
          <a:prstGeom prst="line">
            <a:avLst/>
          </a:prstGeom>
          <a:ln w="38157">
            <a:solidFill>
              <a:srgbClr val="069A2E"/>
            </a:solidFill>
            <a:tailEnd type="triangle"/>
          </a:ln>
          <a:effectLst/>
        </p:spPr>
        <p:txBody>
          <a:bodyPr lIns="109073" tIns="64075" rIns="109073" bIns="64075" anchor="ctr"/>
          <a:lstStyle/>
          <a:p>
            <a:pPr>
              <a:defRPr/>
            </a:pPr>
            <a:endParaRPr/>
          </a:p>
        </p:txBody>
      </p:sp>
      <p:sp>
        <p:nvSpPr>
          <p:cNvPr id="8" name="TextBox 7">
            <a:extLst>
              <a:ext uri="{FF2B5EF4-FFF2-40B4-BE49-F238E27FC236}">
                <a16:creationId xmlns:a16="http://schemas.microsoft.com/office/drawing/2014/main" id="{AA5FE5A9-E769-AD71-82F2-779F6F3D3C91}"/>
              </a:ext>
            </a:extLst>
          </p:cNvPr>
          <p:cNvSpPr txBox="1"/>
          <p:nvPr/>
        </p:nvSpPr>
        <p:spPr bwMode="auto">
          <a:xfrm>
            <a:off x="4823365" y="1013678"/>
            <a:ext cx="1364695" cy="275537"/>
          </a:xfrm>
          <a:prstGeom prst="rect">
            <a:avLst/>
          </a:prstGeom>
          <a:noFill/>
          <a:ln>
            <a:noFill/>
          </a:ln>
          <a:effectLst/>
        </p:spPr>
        <p:txBody>
          <a:bodyPr wrap="square" lIns="89993" tIns="44996" rIns="89993" bIns="44996">
            <a:spAutoFit/>
          </a:bodyPr>
          <a:lstStyle/>
          <a:p>
            <a:pPr>
              <a:defRPr/>
            </a:pPr>
            <a:r>
              <a:rPr sz="1200" strike="noStrike" dirty="0">
                <a:solidFill>
                  <a:srgbClr val="069A2E"/>
                </a:solidFill>
              </a:rPr>
              <a:t>dipole</a:t>
            </a:r>
            <a:r>
              <a:rPr lang="en-US" sz="1200" strike="noStrike" dirty="0">
                <a:solidFill>
                  <a:srgbClr val="069A2E"/>
                </a:solidFill>
              </a:rPr>
              <a:t> wake</a:t>
            </a:r>
            <a:endParaRPr dirty="0"/>
          </a:p>
        </p:txBody>
      </p:sp>
      <p:sp>
        <p:nvSpPr>
          <p:cNvPr id="9" name="Straight Connector 8">
            <a:extLst>
              <a:ext uri="{FF2B5EF4-FFF2-40B4-BE49-F238E27FC236}">
                <a16:creationId xmlns:a16="http://schemas.microsoft.com/office/drawing/2014/main" id="{5B8D371F-DB1F-A177-DE0C-C115E7F76393}"/>
              </a:ext>
            </a:extLst>
          </p:cNvPr>
          <p:cNvSpPr/>
          <p:nvPr/>
        </p:nvSpPr>
        <p:spPr bwMode="auto">
          <a:xfrm flipV="1">
            <a:off x="5087888" y="2579031"/>
            <a:ext cx="0" cy="228585"/>
          </a:xfrm>
          <a:prstGeom prst="line">
            <a:avLst/>
          </a:prstGeom>
          <a:ln w="38157">
            <a:solidFill>
              <a:srgbClr val="069A2E"/>
            </a:solidFill>
            <a:tailEnd type="triangle"/>
          </a:ln>
          <a:effectLst/>
        </p:spPr>
        <p:txBody>
          <a:bodyPr lIns="109073" tIns="64075" rIns="109073" bIns="64075" anchor="ctr"/>
          <a:lstStyle/>
          <a:p>
            <a:pPr>
              <a:defRPr/>
            </a:pPr>
            <a:endParaRPr/>
          </a:p>
        </p:txBody>
      </p:sp>
      <p:sp>
        <p:nvSpPr>
          <p:cNvPr id="10" name="TextBox 9">
            <a:extLst>
              <a:ext uri="{FF2B5EF4-FFF2-40B4-BE49-F238E27FC236}">
                <a16:creationId xmlns:a16="http://schemas.microsoft.com/office/drawing/2014/main" id="{784B9924-D0AE-CA00-1111-73DB45B505E1}"/>
              </a:ext>
            </a:extLst>
          </p:cNvPr>
          <p:cNvSpPr txBox="1"/>
          <p:nvPr/>
        </p:nvSpPr>
        <p:spPr bwMode="auto">
          <a:xfrm>
            <a:off x="5090644" y="2270433"/>
            <a:ext cx="1022335" cy="460203"/>
          </a:xfrm>
          <a:prstGeom prst="rect">
            <a:avLst/>
          </a:prstGeom>
          <a:noFill/>
          <a:ln>
            <a:noFill/>
          </a:ln>
          <a:effectLst/>
        </p:spPr>
        <p:txBody>
          <a:bodyPr lIns="89993" tIns="44996" rIns="89993" bIns="44996">
            <a:spAutoFit/>
          </a:bodyPr>
          <a:lstStyle/>
          <a:p>
            <a:pPr>
              <a:defRPr/>
            </a:pPr>
            <a:r>
              <a:rPr sz="1200" strike="noStrike" dirty="0" err="1">
                <a:solidFill>
                  <a:srgbClr val="069A2E"/>
                </a:solidFill>
              </a:rPr>
              <a:t>quadrupole</a:t>
            </a:r>
            <a:r>
              <a:rPr lang="en-US" sz="1200" strike="noStrike" dirty="0" err="1">
                <a:solidFill>
                  <a:srgbClr val="069A2E"/>
                </a:solidFill>
              </a:rPr>
              <a:t>wakes</a:t>
            </a:r>
            <a:endParaRPr dirty="0"/>
          </a:p>
        </p:txBody>
      </p:sp>
      <p:sp>
        <p:nvSpPr>
          <p:cNvPr id="11" name="Straight Connector 10">
            <a:extLst>
              <a:ext uri="{FF2B5EF4-FFF2-40B4-BE49-F238E27FC236}">
                <a16:creationId xmlns:a16="http://schemas.microsoft.com/office/drawing/2014/main" id="{709F9792-0930-3709-1EE2-FB3C51508FB2}"/>
              </a:ext>
            </a:extLst>
          </p:cNvPr>
          <p:cNvSpPr/>
          <p:nvPr/>
        </p:nvSpPr>
        <p:spPr bwMode="auto">
          <a:xfrm>
            <a:off x="5087888" y="2840375"/>
            <a:ext cx="0" cy="228585"/>
          </a:xfrm>
          <a:prstGeom prst="line">
            <a:avLst/>
          </a:prstGeom>
          <a:ln w="38157">
            <a:solidFill>
              <a:srgbClr val="069A2E"/>
            </a:solidFill>
            <a:tailEnd type="triangle"/>
          </a:ln>
          <a:effectLst/>
        </p:spPr>
        <p:txBody>
          <a:bodyPr lIns="109073" tIns="64075" rIns="109073" bIns="64075" anchor="ctr"/>
          <a:lstStyle/>
          <a:p>
            <a:pPr>
              <a:defRPr/>
            </a:pPr>
            <a:endParaRPr/>
          </a:p>
        </p:txBody>
      </p:sp>
      <p:sp>
        <p:nvSpPr>
          <p:cNvPr id="12" name="TextBox 11">
            <a:extLst>
              <a:ext uri="{FF2B5EF4-FFF2-40B4-BE49-F238E27FC236}">
                <a16:creationId xmlns:a16="http://schemas.microsoft.com/office/drawing/2014/main" id="{313F7484-FBDB-BC0C-6580-B2B4FE325574}"/>
              </a:ext>
            </a:extLst>
          </p:cNvPr>
          <p:cNvSpPr txBox="1"/>
          <p:nvPr/>
        </p:nvSpPr>
        <p:spPr bwMode="auto">
          <a:xfrm>
            <a:off x="949410" y="1058079"/>
            <a:ext cx="1042134" cy="431612"/>
          </a:xfrm>
          <a:prstGeom prst="rect">
            <a:avLst/>
          </a:prstGeom>
          <a:noFill/>
          <a:ln>
            <a:noFill/>
          </a:ln>
          <a:effectLst/>
        </p:spPr>
        <p:txBody>
          <a:bodyPr lIns="89993" tIns="44996" rIns="89993" bIns="44996">
            <a:spAutoFit/>
          </a:bodyPr>
          <a:lstStyle/>
          <a:p>
            <a:pPr>
              <a:defRPr/>
            </a:pPr>
            <a:r>
              <a:rPr sz="1200" strike="noStrike" dirty="0">
                <a:solidFill>
                  <a:srgbClr val="069A2E"/>
                </a:solidFill>
              </a:rPr>
              <a:t>No streaking</a:t>
            </a:r>
            <a:endParaRPr dirty="0"/>
          </a:p>
        </p:txBody>
      </p:sp>
      <p:sp>
        <p:nvSpPr>
          <p:cNvPr id="13" name="TextBox 12">
            <a:extLst>
              <a:ext uri="{FF2B5EF4-FFF2-40B4-BE49-F238E27FC236}">
                <a16:creationId xmlns:a16="http://schemas.microsoft.com/office/drawing/2014/main" id="{F6ABF3D8-01CF-2A19-4EC3-DD4375278C42}"/>
              </a:ext>
            </a:extLst>
          </p:cNvPr>
          <p:cNvSpPr txBox="1"/>
          <p:nvPr/>
        </p:nvSpPr>
        <p:spPr bwMode="auto">
          <a:xfrm>
            <a:off x="6150337" y="938696"/>
            <a:ext cx="5957562" cy="2083596"/>
          </a:xfrm>
          <a:prstGeom prst="rect">
            <a:avLst/>
          </a:prstGeom>
          <a:solidFill>
            <a:srgbClr val="FFFFFF"/>
          </a:solidFill>
          <a:ln>
            <a:noFill/>
          </a:ln>
          <a:effectLst/>
        </p:spPr>
        <p:txBody>
          <a:bodyPr wrap="square" lIns="89993" tIns="44996" rIns="89993" bIns="44996">
            <a:spAutoFit/>
          </a:bodyPr>
          <a:lstStyle/>
          <a:p>
            <a:pPr marL="182563" marR="0" lvl="0" indent="-174625">
              <a:lnSpc>
                <a:spcPct val="114999"/>
              </a:lnSpc>
              <a:spcAft>
                <a:spcPts val="600"/>
              </a:spcAft>
              <a:buSzPct val="100000"/>
              <a:buFont typeface="Arial" panose="020B0604020202020204" pitchFamily="34" charset="0"/>
              <a:buChar char="•"/>
              <a:defRPr/>
            </a:pPr>
            <a:r>
              <a:rPr lang="en-US" sz="1600" u="none" dirty="0">
                <a:ea typeface="DejaVu Sans"/>
                <a:cs typeface="DejaVu Sans"/>
              </a:rPr>
              <a:t>Scan the offset and </a:t>
            </a:r>
            <a:r>
              <a:rPr lang="en-US" sz="1600" dirty="0">
                <a:ea typeface="DejaVu Sans"/>
                <a:cs typeface="DejaVu Sans"/>
              </a:rPr>
              <a:t>a</a:t>
            </a:r>
            <a:r>
              <a:rPr sz="1600" u="none" dirty="0">
                <a:ea typeface="DejaVu Sans"/>
                <a:cs typeface="DejaVu Sans"/>
              </a:rPr>
              <a:t>cquire images </a:t>
            </a:r>
            <a:r>
              <a:rPr sz="1600" b="1" u="none" dirty="0">
                <a:ea typeface="DejaVu Sans"/>
                <a:cs typeface="DejaVu Sans"/>
              </a:rPr>
              <a:t>on non-dispersive</a:t>
            </a:r>
            <a:r>
              <a:rPr lang="en-US" sz="1600" b="1" u="none" dirty="0">
                <a:ea typeface="DejaVu Sans"/>
                <a:cs typeface="DejaVu Sans"/>
              </a:rPr>
              <a:t> and dispersive</a:t>
            </a:r>
            <a:r>
              <a:rPr sz="1600" b="1" u="none" dirty="0">
                <a:ea typeface="DejaVu Sans"/>
                <a:cs typeface="DejaVu Sans"/>
              </a:rPr>
              <a:t> screen</a:t>
            </a:r>
            <a:r>
              <a:rPr lang="en-US" sz="1600" b="1" u="none" dirty="0">
                <a:ea typeface="DejaVu Sans"/>
                <a:cs typeface="DejaVu Sans"/>
              </a:rPr>
              <a:t>s</a:t>
            </a:r>
            <a:r>
              <a:rPr lang="en-US" sz="1600" u="none" dirty="0">
                <a:ea typeface="DejaVu Sans"/>
                <a:cs typeface="DejaVu Sans"/>
              </a:rPr>
              <a:t> </a:t>
            </a:r>
            <a:endParaRPr lang="en-US" sz="1600" dirty="0"/>
          </a:p>
          <a:p>
            <a:pPr marL="182563" marR="0" lvl="0" indent="-174625">
              <a:lnSpc>
                <a:spcPct val="114999"/>
              </a:lnSpc>
              <a:spcAft>
                <a:spcPts val="600"/>
              </a:spcAft>
              <a:buSzPct val="100000"/>
              <a:buFont typeface="Arial" panose="020B0604020202020204" pitchFamily="34" charset="0"/>
              <a:buChar char="•"/>
              <a:defRPr/>
            </a:pPr>
            <a:r>
              <a:rPr sz="1600" u="none" dirty="0">
                <a:ea typeface="DejaVu Sans"/>
                <a:cs typeface="DejaVu Sans"/>
              </a:rPr>
              <a:t>Measure current profile with TDS and ~1 fs time resolution</a:t>
            </a:r>
            <a:endParaRPr lang="en-US" sz="1600" dirty="0"/>
          </a:p>
          <a:p>
            <a:pPr marL="182563" marR="0" lvl="0" indent="-174625">
              <a:lnSpc>
                <a:spcPct val="114999"/>
              </a:lnSpc>
              <a:spcAft>
                <a:spcPts val="600"/>
              </a:spcAft>
              <a:buSzPct val="100000"/>
              <a:buFont typeface="Arial" panose="020B0604020202020204" pitchFamily="34" charset="0"/>
              <a:buChar char="•"/>
              <a:defRPr/>
            </a:pPr>
            <a:r>
              <a:rPr sz="1600" u="none" dirty="0">
                <a:ea typeface="DejaVu Sans"/>
                <a:cs typeface="DejaVu Sans"/>
              </a:rPr>
              <a:t>Compare expected </a:t>
            </a:r>
            <a:r>
              <a:rPr lang="en-US" sz="1600" u="none" dirty="0">
                <a:ea typeface="DejaVu Sans"/>
                <a:cs typeface="DejaVu Sans"/>
              </a:rPr>
              <a:t>(from models) </a:t>
            </a:r>
            <a:r>
              <a:rPr sz="1600" u="none" dirty="0">
                <a:ea typeface="DejaVu Sans"/>
                <a:cs typeface="DejaVu Sans"/>
              </a:rPr>
              <a:t>to observed wakefield effects</a:t>
            </a:r>
            <a:endParaRPr lang="en-US" sz="1600" dirty="0"/>
          </a:p>
          <a:p>
            <a:pPr marL="182563" lvl="1" indent="-174625">
              <a:lnSpc>
                <a:spcPct val="114999"/>
              </a:lnSpc>
              <a:spcAft>
                <a:spcPts val="600"/>
              </a:spcAft>
              <a:buSzPct val="100000"/>
              <a:buFont typeface="Arial" panose="020B0604020202020204" pitchFamily="34" charset="0"/>
              <a:buChar char="•"/>
              <a:defRPr/>
            </a:pPr>
            <a:r>
              <a:rPr sz="1600" u="none" dirty="0">
                <a:ea typeface="DejaVu Sans"/>
                <a:cs typeface="DejaVu Sans"/>
              </a:rPr>
              <a:t>Center of mass deflection (</a:t>
            </a:r>
            <a:r>
              <a:rPr sz="1600" b="1" u="none" dirty="0">
                <a:ea typeface="DejaVu Sans"/>
                <a:cs typeface="DejaVu Sans"/>
              </a:rPr>
              <a:t>dipole wakefields</a:t>
            </a:r>
            <a:r>
              <a:rPr sz="1600" u="none" dirty="0">
                <a:ea typeface="DejaVu Sans"/>
                <a:cs typeface="DejaVu Sans"/>
              </a:rPr>
              <a:t>)</a:t>
            </a:r>
            <a:endParaRPr lang="en-US" sz="1600" dirty="0"/>
          </a:p>
          <a:p>
            <a:pPr marL="182563" lvl="1" indent="-174625">
              <a:lnSpc>
                <a:spcPct val="114999"/>
              </a:lnSpc>
              <a:spcAft>
                <a:spcPts val="600"/>
              </a:spcAft>
              <a:buSzPct val="100000"/>
              <a:buFont typeface="Arial" panose="020B0604020202020204" pitchFamily="34" charset="0"/>
              <a:buChar char="•"/>
              <a:defRPr/>
            </a:pPr>
            <a:r>
              <a:rPr sz="1600" u="none" dirty="0">
                <a:ea typeface="DejaVu Sans"/>
                <a:cs typeface="DejaVu Sans"/>
              </a:rPr>
              <a:t>Horizontal beam size changes (</a:t>
            </a:r>
            <a:r>
              <a:rPr sz="1600" b="1" u="none" dirty="0">
                <a:ea typeface="DejaVu Sans"/>
                <a:cs typeface="DejaVu Sans"/>
              </a:rPr>
              <a:t>quadrupole wakefields</a:t>
            </a:r>
            <a:r>
              <a:rPr sz="1600" u="none" dirty="0">
                <a:ea typeface="DejaVu Sans"/>
                <a:cs typeface="DejaVu Sans"/>
              </a:rPr>
              <a:t>)</a:t>
            </a:r>
            <a:r>
              <a:rPr lang="en-US" sz="1600" u="none" dirty="0">
                <a:ea typeface="DejaVu Sans"/>
                <a:cs typeface="DejaVu Sans"/>
              </a:rPr>
              <a:t> </a:t>
            </a:r>
          </a:p>
        </p:txBody>
      </p:sp>
      <p:pic>
        <p:nvPicPr>
          <p:cNvPr id="17" name="Picture 16">
            <a:extLst>
              <a:ext uri="{FF2B5EF4-FFF2-40B4-BE49-F238E27FC236}">
                <a16:creationId xmlns:a16="http://schemas.microsoft.com/office/drawing/2014/main" id="{F1B919A0-6098-BF1E-E8EA-B6E3A3275F8B}"/>
              </a:ext>
            </a:extLst>
          </p:cNvPr>
          <p:cNvPicPr>
            <a:picLocks noChangeAspect="1"/>
          </p:cNvPicPr>
          <p:nvPr/>
        </p:nvPicPr>
        <p:blipFill>
          <a:blip r:embed="rId3">
            <a:alphaModFix/>
            <a:lum/>
          </a:blip>
          <a:srcRect t="2758"/>
          <a:stretch/>
        </p:blipFill>
        <p:spPr bwMode="auto">
          <a:xfrm>
            <a:off x="5951984" y="3548661"/>
            <a:ext cx="5957562" cy="3168511"/>
          </a:xfrm>
          <a:prstGeom prst="rect">
            <a:avLst/>
          </a:prstGeom>
          <a:ln>
            <a:noFill/>
          </a:ln>
          <a:effectLst/>
        </p:spPr>
      </p:pic>
      <p:pic>
        <p:nvPicPr>
          <p:cNvPr id="18" name="Picture 17">
            <a:extLst>
              <a:ext uri="{FF2B5EF4-FFF2-40B4-BE49-F238E27FC236}">
                <a16:creationId xmlns:a16="http://schemas.microsoft.com/office/drawing/2014/main" id="{70EA1C52-B284-72E9-7284-D6D45C1EAAF8}"/>
              </a:ext>
            </a:extLst>
          </p:cNvPr>
          <p:cNvPicPr>
            <a:picLocks noChangeAspect="1"/>
          </p:cNvPicPr>
          <p:nvPr/>
        </p:nvPicPr>
        <p:blipFill>
          <a:blip r:embed="rId4"/>
          <a:stretch>
            <a:fillRect/>
          </a:stretch>
        </p:blipFill>
        <p:spPr>
          <a:xfrm>
            <a:off x="223100" y="3823599"/>
            <a:ext cx="2328860" cy="2893573"/>
          </a:xfrm>
          <a:prstGeom prst="rect">
            <a:avLst/>
          </a:prstGeom>
        </p:spPr>
      </p:pic>
      <p:sp>
        <p:nvSpPr>
          <p:cNvPr id="22" name="TextBox 21">
            <a:extLst>
              <a:ext uri="{FF2B5EF4-FFF2-40B4-BE49-F238E27FC236}">
                <a16:creationId xmlns:a16="http://schemas.microsoft.com/office/drawing/2014/main" id="{3472E967-4EAD-6623-82BE-76D7D276BE15}"/>
              </a:ext>
            </a:extLst>
          </p:cNvPr>
          <p:cNvSpPr txBox="1"/>
          <p:nvPr/>
        </p:nvSpPr>
        <p:spPr>
          <a:xfrm>
            <a:off x="664713" y="3486068"/>
            <a:ext cx="2141883" cy="369332"/>
          </a:xfrm>
          <a:prstGeom prst="rect">
            <a:avLst/>
          </a:prstGeom>
          <a:noFill/>
        </p:spPr>
        <p:txBody>
          <a:bodyPr wrap="square">
            <a:spAutoFit/>
          </a:bodyPr>
          <a:lstStyle/>
          <a:p>
            <a:r>
              <a:rPr lang="en-GB" sz="1800" b="1" u="none" dirty="0">
                <a:ea typeface="DejaVu Sans"/>
                <a:cs typeface="DejaVu Sans"/>
              </a:rPr>
              <a:t>Dipole wakefields</a:t>
            </a:r>
            <a:endParaRPr lang="en-CH" dirty="0"/>
          </a:p>
        </p:txBody>
      </p:sp>
      <p:sp>
        <p:nvSpPr>
          <p:cNvPr id="23" name="TextBox 22">
            <a:extLst>
              <a:ext uri="{FF2B5EF4-FFF2-40B4-BE49-F238E27FC236}">
                <a16:creationId xmlns:a16="http://schemas.microsoft.com/office/drawing/2014/main" id="{11B8AC11-5052-37A3-9D2E-EB9314D9F2B3}"/>
              </a:ext>
            </a:extLst>
          </p:cNvPr>
          <p:cNvSpPr txBox="1"/>
          <p:nvPr/>
        </p:nvSpPr>
        <p:spPr>
          <a:xfrm>
            <a:off x="7968208" y="3356481"/>
            <a:ext cx="2808312" cy="369332"/>
          </a:xfrm>
          <a:prstGeom prst="rect">
            <a:avLst/>
          </a:prstGeom>
          <a:noFill/>
        </p:spPr>
        <p:txBody>
          <a:bodyPr wrap="square">
            <a:spAutoFit/>
          </a:bodyPr>
          <a:lstStyle/>
          <a:p>
            <a:r>
              <a:rPr lang="en-GB" sz="1800" b="1" u="none" dirty="0">
                <a:ea typeface="DejaVu Sans"/>
                <a:cs typeface="DejaVu Sans"/>
              </a:rPr>
              <a:t>Quadrupole wakefields</a:t>
            </a:r>
            <a:endParaRPr lang="en-CH" dirty="0"/>
          </a:p>
        </p:txBody>
      </p:sp>
      <p:sp>
        <p:nvSpPr>
          <p:cNvPr id="25" name="TextBox 24">
            <a:extLst>
              <a:ext uri="{FF2B5EF4-FFF2-40B4-BE49-F238E27FC236}">
                <a16:creationId xmlns:a16="http://schemas.microsoft.com/office/drawing/2014/main" id="{CA208E4C-3DD6-74BD-0F54-F2A7F4C1D43A}"/>
              </a:ext>
            </a:extLst>
          </p:cNvPr>
          <p:cNvSpPr txBox="1"/>
          <p:nvPr/>
        </p:nvSpPr>
        <p:spPr bwMode="auto">
          <a:xfrm>
            <a:off x="2661553" y="3867304"/>
            <a:ext cx="3180838" cy="2496016"/>
          </a:xfrm>
          <a:prstGeom prst="rect">
            <a:avLst/>
          </a:prstGeom>
          <a:solidFill>
            <a:srgbClr val="FFFFFF"/>
          </a:solidFill>
          <a:ln>
            <a:noFill/>
          </a:ln>
          <a:effectLst/>
        </p:spPr>
        <p:txBody>
          <a:bodyPr wrap="square" lIns="89993" tIns="44996" rIns="89993" bIns="44996">
            <a:spAutoFit/>
          </a:bodyPr>
          <a:lstStyle/>
          <a:p>
            <a:pPr marL="182563" marR="0" lvl="0" indent="-174625">
              <a:lnSpc>
                <a:spcPct val="114999"/>
              </a:lnSpc>
              <a:spcAft>
                <a:spcPts val="600"/>
              </a:spcAft>
              <a:buSzPct val="100000"/>
              <a:buFont typeface="Arial" panose="020B0604020202020204" pitchFamily="34" charset="0"/>
              <a:buChar char="•"/>
              <a:defRPr/>
            </a:pPr>
            <a:r>
              <a:rPr lang="en-US" sz="1600" u="none" dirty="0">
                <a:ea typeface="DejaVu Sans"/>
                <a:cs typeface="DejaVu Sans"/>
              </a:rPr>
              <a:t>Dipole wake: Overall excellent agreement between model and measurements.</a:t>
            </a:r>
          </a:p>
          <a:p>
            <a:pPr marL="182563" marR="0" lvl="0" indent="-174625">
              <a:lnSpc>
                <a:spcPct val="114999"/>
              </a:lnSpc>
              <a:spcAft>
                <a:spcPts val="600"/>
              </a:spcAft>
              <a:buSzPct val="100000"/>
              <a:buFont typeface="Arial" panose="020B0604020202020204" pitchFamily="34" charset="0"/>
              <a:buChar char="•"/>
              <a:defRPr/>
            </a:pPr>
            <a:r>
              <a:rPr lang="en-US" sz="1600" dirty="0">
                <a:ea typeface="DejaVu Sans"/>
                <a:cs typeface="DejaVu Sans"/>
              </a:rPr>
              <a:t>Quad wake: Good agreement at the core and tail</a:t>
            </a:r>
          </a:p>
          <a:p>
            <a:pPr marL="182563" marR="0" lvl="0" indent="-174625">
              <a:lnSpc>
                <a:spcPct val="114999"/>
              </a:lnSpc>
              <a:spcAft>
                <a:spcPts val="600"/>
              </a:spcAft>
              <a:buSzPct val="100000"/>
              <a:buFont typeface="Arial" panose="020B0604020202020204" pitchFamily="34" charset="0"/>
              <a:buChar char="•"/>
              <a:defRPr/>
            </a:pPr>
            <a:r>
              <a:rPr lang="en-US" sz="1600" dirty="0">
                <a:ea typeface="DejaVu Sans"/>
                <a:cs typeface="DejaVu Sans"/>
              </a:rPr>
              <a:t>Quad wake: Model seems to overestimate the quad. wake at the head.</a:t>
            </a:r>
          </a:p>
        </p:txBody>
      </p:sp>
    </p:spTree>
    <p:extLst>
      <p:ext uri="{BB962C8B-B14F-4D97-AF65-F5344CB8AC3E}">
        <p14:creationId xmlns:p14="http://schemas.microsoft.com/office/powerpoint/2010/main" val="16910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E567-BDBA-4EF6-8B11-0FAFD1C66299}"/>
              </a:ext>
            </a:extLst>
          </p:cNvPr>
          <p:cNvSpPr>
            <a:spLocks noGrp="1"/>
          </p:cNvSpPr>
          <p:nvPr>
            <p:ph type="title"/>
          </p:nvPr>
        </p:nvSpPr>
        <p:spPr>
          <a:xfrm>
            <a:off x="623392" y="278296"/>
            <a:ext cx="8964613" cy="810444"/>
          </a:xfrm>
        </p:spPr>
        <p:txBody>
          <a:bodyPr/>
          <a:lstStyle/>
          <a:p>
            <a:r>
              <a:rPr lang="en-GB" dirty="0"/>
              <a:t>Post-undulator passive streaking - capabilities</a:t>
            </a:r>
            <a:endParaRPr lang="en-CH" dirty="0"/>
          </a:p>
        </p:txBody>
      </p:sp>
      <p:sp>
        <p:nvSpPr>
          <p:cNvPr id="4" name="TextBox 3">
            <a:extLst>
              <a:ext uri="{FF2B5EF4-FFF2-40B4-BE49-F238E27FC236}">
                <a16:creationId xmlns:a16="http://schemas.microsoft.com/office/drawing/2014/main" id="{13095043-7905-20AE-A9F9-2FC69D3C99FC}"/>
              </a:ext>
            </a:extLst>
          </p:cNvPr>
          <p:cNvSpPr txBox="1"/>
          <p:nvPr/>
        </p:nvSpPr>
        <p:spPr>
          <a:xfrm>
            <a:off x="551384" y="683518"/>
            <a:ext cx="6096000" cy="369332"/>
          </a:xfrm>
          <a:prstGeom prst="rect">
            <a:avLst/>
          </a:prstGeom>
          <a:noFill/>
        </p:spPr>
        <p:txBody>
          <a:bodyPr wrap="square">
            <a:spAutoFit/>
          </a:bodyPr>
          <a:lstStyle/>
          <a:p>
            <a:r>
              <a:rPr lang="en-CH" sz="1800" dirty="0">
                <a:ea typeface="Lato" panose="020F0502020204030203" pitchFamily="34" charset="0"/>
                <a:cs typeface="Lato" panose="020F0502020204030203" pitchFamily="34" charset="0"/>
              </a:rPr>
              <a:t>Diagnostics </a:t>
            </a:r>
            <a:r>
              <a:rPr lang="en-CH" dirty="0">
                <a:ea typeface="Lato" panose="020F0502020204030203" pitchFamily="34" charset="0"/>
                <a:cs typeface="Lato" panose="020F0502020204030203" pitchFamily="34" charset="0"/>
              </a:rPr>
              <a:t>for</a:t>
            </a:r>
            <a:r>
              <a:rPr lang="en-CH" sz="1800" dirty="0">
                <a:ea typeface="Lato" panose="020F0502020204030203" pitchFamily="34" charset="0"/>
                <a:cs typeface="Lato" panose="020F0502020204030203" pitchFamily="34" charset="0"/>
              </a:rPr>
              <a:t>  lasing modes at SwissFEL (6 GeV) </a:t>
            </a:r>
          </a:p>
        </p:txBody>
      </p:sp>
      <p:pic>
        <p:nvPicPr>
          <p:cNvPr id="5" name="Picture 4">
            <a:extLst>
              <a:ext uri="{FF2B5EF4-FFF2-40B4-BE49-F238E27FC236}">
                <a16:creationId xmlns:a16="http://schemas.microsoft.com/office/drawing/2014/main" id="{1DCE7077-29A1-55A3-93B1-9B00CFDB7BA9}"/>
              </a:ext>
            </a:extLst>
          </p:cNvPr>
          <p:cNvPicPr>
            <a:picLocks noChangeAspect="1"/>
          </p:cNvPicPr>
          <p:nvPr/>
        </p:nvPicPr>
        <p:blipFill>
          <a:blip r:embed="rId3"/>
          <a:stretch>
            <a:fillRect/>
          </a:stretch>
        </p:blipFill>
        <p:spPr>
          <a:xfrm>
            <a:off x="87515" y="1328192"/>
            <a:ext cx="7968885" cy="4923693"/>
          </a:xfrm>
          <a:prstGeom prst="rect">
            <a:avLst/>
          </a:prstGeom>
        </p:spPr>
      </p:pic>
      <p:sp>
        <p:nvSpPr>
          <p:cNvPr id="6" name="TextBox 5">
            <a:extLst>
              <a:ext uri="{FF2B5EF4-FFF2-40B4-BE49-F238E27FC236}">
                <a16:creationId xmlns:a16="http://schemas.microsoft.com/office/drawing/2014/main" id="{2B855070-CECA-1FB0-34EA-A856909FD46B}"/>
              </a:ext>
            </a:extLst>
          </p:cNvPr>
          <p:cNvSpPr txBox="1"/>
          <p:nvPr/>
        </p:nvSpPr>
        <p:spPr>
          <a:xfrm>
            <a:off x="8056400" y="1412777"/>
            <a:ext cx="4088272" cy="4206986"/>
          </a:xfrm>
          <a:prstGeom prst="rect">
            <a:avLst/>
          </a:prstGeom>
          <a:noFill/>
        </p:spPr>
        <p:txBody>
          <a:bodyPr wrap="square">
            <a:spAutoFit/>
          </a:bodyPr>
          <a:lstStyle/>
          <a:p>
            <a:pPr marL="302676" indent="-302676">
              <a:lnSpc>
                <a:spcPct val="114999"/>
              </a:lnSpc>
              <a:spcBef>
                <a:spcPts val="377"/>
              </a:spcBef>
              <a:spcAft>
                <a:spcPts val="377"/>
              </a:spcAft>
              <a:buSzPct val="100000"/>
              <a:buFont typeface="System Font Regular"/>
              <a:buChar char="－"/>
              <a:defRPr/>
            </a:pPr>
            <a:r>
              <a:rPr lang="en-GB" b="1" dirty="0">
                <a:solidFill>
                  <a:srgbClr val="00B0F0"/>
                </a:solidFill>
                <a:ea typeface="Lato" panose="020F0502020204030203" pitchFamily="34" charset="0"/>
                <a:cs typeface="Lato" panose="020F0502020204030203" pitchFamily="34" charset="0"/>
              </a:rPr>
              <a:t>FEL pulse duration </a:t>
            </a:r>
            <a:r>
              <a:rPr lang="en-GB" dirty="0">
                <a:ea typeface="Lato" panose="020F0502020204030203" pitchFamily="34" charset="0"/>
                <a:cs typeface="Lato" panose="020F0502020204030203" pitchFamily="34" charset="0"/>
              </a:rPr>
              <a:t>is measured on request from photon beamline during beam setup (routinely used!).</a:t>
            </a:r>
          </a:p>
          <a:p>
            <a:pPr marL="302676" indent="-302676">
              <a:lnSpc>
                <a:spcPct val="114999"/>
              </a:lnSpc>
              <a:spcBef>
                <a:spcPts val="377"/>
              </a:spcBef>
              <a:spcAft>
                <a:spcPts val="377"/>
              </a:spcAft>
              <a:buSzPct val="100000"/>
              <a:buFont typeface="System Font Regular"/>
              <a:buChar char="－"/>
              <a:defRPr/>
            </a:pPr>
            <a:r>
              <a:rPr lang="en-GB" b="1" dirty="0">
                <a:solidFill>
                  <a:srgbClr val="00B0F0"/>
                </a:solidFill>
                <a:ea typeface="Lato" panose="020F0502020204030203" pitchFamily="34" charset="0"/>
                <a:cs typeface="Lato" panose="020F0502020204030203" pitchFamily="34" charset="0"/>
              </a:rPr>
              <a:t>Two calibration methods </a:t>
            </a:r>
            <a:r>
              <a:rPr lang="en-GB" dirty="0">
                <a:ea typeface="Lato" panose="020F0502020204030203" pitchFamily="34" charset="0"/>
                <a:cs typeface="Lato" panose="020F0502020204030203" pitchFamily="34" charset="0"/>
              </a:rPr>
              <a:t>are available, one of them the independent calibration (self-calibration). It requires precision in setting the beam trajectory relative to the corrugated structure.</a:t>
            </a:r>
          </a:p>
          <a:p>
            <a:pPr marL="302676" indent="-302676">
              <a:lnSpc>
                <a:spcPct val="114999"/>
              </a:lnSpc>
              <a:spcBef>
                <a:spcPts val="377"/>
              </a:spcBef>
              <a:spcAft>
                <a:spcPts val="377"/>
              </a:spcAft>
              <a:buSzPct val="100000"/>
              <a:buFont typeface="System Font Regular"/>
              <a:buChar char="－"/>
              <a:defRPr/>
            </a:pPr>
            <a:r>
              <a:rPr lang="en-GB" dirty="0">
                <a:ea typeface="Lato" panose="020F0502020204030203" pitchFamily="34" charset="0"/>
                <a:cs typeface="Lato" panose="020F0502020204030203" pitchFamily="34" charset="0"/>
              </a:rPr>
              <a:t>Time resolution down to few fs</a:t>
            </a:r>
          </a:p>
          <a:p>
            <a:pPr marL="302676" indent="-302676">
              <a:lnSpc>
                <a:spcPct val="114999"/>
              </a:lnSpc>
              <a:spcBef>
                <a:spcPts val="377"/>
              </a:spcBef>
              <a:spcAft>
                <a:spcPts val="377"/>
              </a:spcAft>
              <a:buSzPct val="100000"/>
              <a:buFont typeface="System Font Regular"/>
              <a:buChar char="－"/>
              <a:defRPr/>
            </a:pPr>
            <a:r>
              <a:rPr lang="en-GB" b="1" dirty="0">
                <a:solidFill>
                  <a:schemeClr val="accent6"/>
                </a:solidFill>
                <a:ea typeface="Lato" panose="020F0502020204030203" pitchFamily="34" charset="0"/>
                <a:cs typeface="Lato" panose="020F0502020204030203" pitchFamily="34" charset="0"/>
              </a:rPr>
              <a:t>The diagnostic is useful even when uncalibrated!</a:t>
            </a:r>
          </a:p>
        </p:txBody>
      </p:sp>
      <p:sp>
        <p:nvSpPr>
          <p:cNvPr id="7" name="TextBox 6">
            <a:extLst>
              <a:ext uri="{FF2B5EF4-FFF2-40B4-BE49-F238E27FC236}">
                <a16:creationId xmlns:a16="http://schemas.microsoft.com/office/drawing/2014/main" id="{C470C84E-3257-53E7-C0E3-0442199D25BF}"/>
              </a:ext>
            </a:extLst>
          </p:cNvPr>
          <p:cNvSpPr txBox="1"/>
          <p:nvPr/>
        </p:nvSpPr>
        <p:spPr>
          <a:xfrm>
            <a:off x="73973" y="6424250"/>
            <a:ext cx="6406071" cy="338554"/>
          </a:xfrm>
          <a:prstGeom prst="rect">
            <a:avLst/>
          </a:prstGeom>
          <a:noFill/>
        </p:spPr>
        <p:txBody>
          <a:bodyPr wrap="square">
            <a:spAutoFit/>
          </a:bodyPr>
          <a:lstStyle/>
          <a:p>
            <a:r>
              <a:rPr lang="en-GB" sz="1600" dirty="0">
                <a:ea typeface="Lato" panose="020F0502020204030203" pitchFamily="34" charset="0"/>
                <a:cs typeface="Lato" panose="020F0502020204030203" pitchFamily="34" charset="0"/>
              </a:rPr>
              <a:t>more information: P. Dijkstal et al., Phys. Rev. Res. 4, 013017 (2022) </a:t>
            </a:r>
          </a:p>
        </p:txBody>
      </p:sp>
      <p:sp>
        <p:nvSpPr>
          <p:cNvPr id="3" name="Oval 2">
            <a:extLst>
              <a:ext uri="{FF2B5EF4-FFF2-40B4-BE49-F238E27FC236}">
                <a16:creationId xmlns:a16="http://schemas.microsoft.com/office/drawing/2014/main" id="{00841071-CBE3-D915-00C9-28622B4898D7}"/>
              </a:ext>
            </a:extLst>
          </p:cNvPr>
          <p:cNvSpPr/>
          <p:nvPr/>
        </p:nvSpPr>
        <p:spPr>
          <a:xfrm>
            <a:off x="6888088" y="4941168"/>
            <a:ext cx="720080" cy="936104"/>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cxnSp>
        <p:nvCxnSpPr>
          <p:cNvPr id="9" name="Straight Arrow Connector 8">
            <a:extLst>
              <a:ext uri="{FF2B5EF4-FFF2-40B4-BE49-F238E27FC236}">
                <a16:creationId xmlns:a16="http://schemas.microsoft.com/office/drawing/2014/main" id="{388B54D0-21EA-250A-B1E6-224992A3D63A}"/>
              </a:ext>
            </a:extLst>
          </p:cNvPr>
          <p:cNvCxnSpPr/>
          <p:nvPr/>
        </p:nvCxnSpPr>
        <p:spPr>
          <a:xfrm flipH="1">
            <a:off x="7608168" y="4725144"/>
            <a:ext cx="792088" cy="43204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562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el 1">
            <a:extLst>
              <a:ext uri="{FF2B5EF4-FFF2-40B4-BE49-F238E27FC236}">
                <a16:creationId xmlns:a16="http://schemas.microsoft.com/office/drawing/2014/main" id="{610419D4-10F3-1E7F-753F-679F8D5FD283}"/>
              </a:ext>
            </a:extLst>
          </p:cNvPr>
          <p:cNvSpPr>
            <a:spLocks noGrp="1"/>
          </p:cNvSpPr>
          <p:nvPr>
            <p:ph type="title"/>
          </p:nvPr>
        </p:nvSpPr>
        <p:spPr>
          <a:xfrm>
            <a:off x="695325" y="278296"/>
            <a:ext cx="8964613" cy="810444"/>
          </a:xfrm>
        </p:spPr>
        <p:txBody>
          <a:bodyPr/>
          <a:lstStyle/>
          <a:p>
            <a:r>
              <a:rPr lang="en-GB" noProof="0" dirty="0"/>
              <a:t>PolariX TDS measurements – just a comparison </a:t>
            </a:r>
          </a:p>
        </p:txBody>
      </p:sp>
      <p:pic>
        <p:nvPicPr>
          <p:cNvPr id="7" name="Picture 6">
            <a:extLst>
              <a:ext uri="{FF2B5EF4-FFF2-40B4-BE49-F238E27FC236}">
                <a16:creationId xmlns:a16="http://schemas.microsoft.com/office/drawing/2014/main" id="{381458A9-9F87-C582-2357-685514C70CFE}"/>
              </a:ext>
            </a:extLst>
          </p:cNvPr>
          <p:cNvPicPr>
            <a:picLocks noChangeAspect="1"/>
          </p:cNvPicPr>
          <p:nvPr/>
        </p:nvPicPr>
        <p:blipFill>
          <a:blip r:embed="rId3"/>
          <a:stretch>
            <a:fillRect/>
          </a:stretch>
        </p:blipFill>
        <p:spPr>
          <a:xfrm>
            <a:off x="99392" y="927639"/>
            <a:ext cx="9525000" cy="4672013"/>
          </a:xfrm>
          <a:prstGeom prst="rect">
            <a:avLst/>
          </a:prstGeom>
        </p:spPr>
      </p:pic>
      <mc:AlternateContent xmlns:mc="http://schemas.openxmlformats.org/markup-compatibility/2006" xmlns:a14="http://schemas.microsoft.com/office/drawing/2010/main">
        <mc:Choice Requires="a14">
          <p:sp>
            <p:nvSpPr>
              <p:cNvPr id="8" name="Inhaltsplatzhalter 2">
                <a:extLst>
                  <a:ext uri="{FF2B5EF4-FFF2-40B4-BE49-F238E27FC236}">
                    <a16:creationId xmlns:a16="http://schemas.microsoft.com/office/drawing/2014/main" id="{924DB9A6-079D-DDA4-02CB-315BA4276679}"/>
                  </a:ext>
                </a:extLst>
              </p:cNvPr>
              <p:cNvSpPr txBox="1">
                <a:spLocks/>
              </p:cNvSpPr>
              <p:nvPr/>
            </p:nvSpPr>
            <p:spPr>
              <a:xfrm>
                <a:off x="407368" y="5820805"/>
                <a:ext cx="2063552" cy="405221"/>
              </a:xfrm>
              <a:prstGeom prst="rect">
                <a:avLst/>
              </a:prstGeom>
            </p:spPr>
            <p:txBody>
              <a:bodyPr vert="horz" lIns="0" tIns="0" rIns="0" bIns="0" rtlCol="0">
                <a:noAutofit/>
              </a:bodyPr>
              <a:lstStyle>
                <a:lvl1pPr marL="0" indent="0" algn="l" defTabSz="984250" rtl="0" eaLnBrk="1" latinLnBrk="0" hangingPunct="1">
                  <a:lnSpc>
                    <a:spcPct val="100000"/>
                  </a:lnSpc>
                  <a:spcBef>
                    <a:spcPts val="600"/>
                  </a:spcBef>
                  <a:buFont typeface="+mj-lt"/>
                  <a:buNone/>
                  <a:tabLst>
                    <a:tab pos="536575" algn="l"/>
                  </a:tabLst>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tabLst>
                    <a:tab pos="536575" algn="l"/>
                  </a:tabLst>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latin typeface="Cambria Math" panose="02040503050406030204" pitchFamily="18" charset="0"/>
                    <a:cs typeface="Calibri" panose="020F0502020204030204" pitchFamily="34" charset="0"/>
                  </a:rPr>
                  <a:t>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𝐹𝐸𝐿</m:t>
                        </m:r>
                      </m:sub>
                    </m:sSub>
                  </m:oMath>
                </a14:m>
                <a:r>
                  <a:rPr lang="en-GB" sz="1800" dirty="0"/>
                  <a:t> = 15.6 ± 0.9 fs</a:t>
                </a:r>
                <a:endParaRPr lang="en-GB" sz="1800" b="1" dirty="0"/>
              </a:p>
              <a:p>
                <a:pPr marL="342900" indent="-342900">
                  <a:buFont typeface="Arial" panose="020B0604020202020204" pitchFamily="34" charset="0"/>
                  <a:buChar char="•"/>
                </a:pPr>
                <a:endParaRPr lang="en-GB" sz="1800" dirty="0"/>
              </a:p>
              <a:p>
                <a:endParaRPr lang="en-GB" sz="1800" dirty="0"/>
              </a:p>
            </p:txBody>
          </p:sp>
        </mc:Choice>
        <mc:Fallback xmlns="">
          <p:sp>
            <p:nvSpPr>
              <p:cNvPr id="8" name="Inhaltsplatzhalter 2">
                <a:extLst>
                  <a:ext uri="{FF2B5EF4-FFF2-40B4-BE49-F238E27FC236}">
                    <a16:creationId xmlns:a16="http://schemas.microsoft.com/office/drawing/2014/main" id="{924DB9A6-079D-DDA4-02CB-315BA4276679}"/>
                  </a:ext>
                </a:extLst>
              </p:cNvPr>
              <p:cNvSpPr txBox="1">
                <a:spLocks noRot="1" noChangeAspect="1" noMove="1" noResize="1" noEditPoints="1" noAdjustHandles="1" noChangeArrowheads="1" noChangeShapeType="1" noTextEdit="1"/>
              </p:cNvSpPr>
              <p:nvPr/>
            </p:nvSpPr>
            <p:spPr>
              <a:xfrm>
                <a:off x="407368" y="5820805"/>
                <a:ext cx="2063552" cy="405221"/>
              </a:xfrm>
              <a:prstGeom prst="rect">
                <a:avLst/>
              </a:prstGeom>
              <a:blipFill>
                <a:blip r:embed="rId4"/>
                <a:stretch>
                  <a:fillRect l="-592" t="-18182" b="-4545"/>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9" name="Inhaltsplatzhalter 2">
                <a:extLst>
                  <a:ext uri="{FF2B5EF4-FFF2-40B4-BE49-F238E27FC236}">
                    <a16:creationId xmlns:a16="http://schemas.microsoft.com/office/drawing/2014/main" id="{09CCB98B-E46A-A0DF-AA2D-607821D83ED3}"/>
                  </a:ext>
                </a:extLst>
              </p:cNvPr>
              <p:cNvSpPr txBox="1">
                <a:spLocks/>
              </p:cNvSpPr>
              <p:nvPr/>
            </p:nvSpPr>
            <p:spPr>
              <a:xfrm>
                <a:off x="2664296" y="5805264"/>
                <a:ext cx="2063552" cy="405221"/>
              </a:xfrm>
              <a:prstGeom prst="rect">
                <a:avLst/>
              </a:prstGeom>
            </p:spPr>
            <p:txBody>
              <a:bodyPr vert="horz" lIns="0" tIns="0" rIns="0" bIns="0" rtlCol="0">
                <a:noAutofit/>
              </a:bodyPr>
              <a:lstStyle>
                <a:lvl1pPr marL="0" indent="0" algn="l" defTabSz="984250" rtl="0" eaLnBrk="1" latinLnBrk="0" hangingPunct="1">
                  <a:lnSpc>
                    <a:spcPct val="100000"/>
                  </a:lnSpc>
                  <a:spcBef>
                    <a:spcPts val="600"/>
                  </a:spcBef>
                  <a:buFont typeface="+mj-lt"/>
                  <a:buNone/>
                  <a:tabLst>
                    <a:tab pos="536575" algn="l"/>
                  </a:tabLst>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tabLst>
                    <a:tab pos="536575" algn="l"/>
                  </a:tabLst>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latin typeface="Cambria Math" panose="02040503050406030204" pitchFamily="18" charset="0"/>
                    <a:cs typeface="Calibri" panose="020F0502020204030204" pitchFamily="34" charset="0"/>
                  </a:rPr>
                  <a:t>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𝐹𝐸𝐿</m:t>
                        </m:r>
                      </m:sub>
                    </m:sSub>
                  </m:oMath>
                </a14:m>
                <a:r>
                  <a:rPr lang="en-GB" sz="1800" dirty="0"/>
                  <a:t> = 1.4 ± 0.1 fs</a:t>
                </a:r>
                <a:endParaRPr lang="en-GB" sz="1800" b="1" dirty="0"/>
              </a:p>
              <a:p>
                <a:pPr marL="342900" indent="-342900">
                  <a:buFont typeface="Arial" panose="020B0604020202020204" pitchFamily="34" charset="0"/>
                  <a:buChar char="•"/>
                </a:pPr>
                <a:endParaRPr lang="en-GB" sz="1800" dirty="0"/>
              </a:p>
              <a:p>
                <a:endParaRPr lang="en-GB" sz="1800" dirty="0"/>
              </a:p>
            </p:txBody>
          </p:sp>
        </mc:Choice>
        <mc:Fallback xmlns="">
          <p:sp>
            <p:nvSpPr>
              <p:cNvPr id="9" name="Inhaltsplatzhalter 2">
                <a:extLst>
                  <a:ext uri="{FF2B5EF4-FFF2-40B4-BE49-F238E27FC236}">
                    <a16:creationId xmlns:a16="http://schemas.microsoft.com/office/drawing/2014/main" id="{09CCB98B-E46A-A0DF-AA2D-607821D83ED3}"/>
                  </a:ext>
                </a:extLst>
              </p:cNvPr>
              <p:cNvSpPr txBox="1">
                <a:spLocks noRot="1" noChangeAspect="1" noMove="1" noResize="1" noEditPoints="1" noAdjustHandles="1" noChangeArrowheads="1" noChangeShapeType="1" noTextEdit="1"/>
              </p:cNvSpPr>
              <p:nvPr/>
            </p:nvSpPr>
            <p:spPr>
              <a:xfrm>
                <a:off x="2664296" y="5805264"/>
                <a:ext cx="2063552" cy="405221"/>
              </a:xfrm>
              <a:prstGeom prst="rect">
                <a:avLst/>
              </a:prstGeom>
              <a:blipFill>
                <a:blip r:embed="rId5"/>
                <a:stretch>
                  <a:fillRect l="-590" t="-17910" b="-4478"/>
                </a:stretch>
              </a:blipFill>
            </p:spPr>
            <p:txBody>
              <a:bodyPr/>
              <a:lstStyle/>
              <a:p>
                <a:r>
                  <a:rPr lang="de-CH">
                    <a:noFill/>
                  </a:rPr>
                  <a:t> </a:t>
                </a:r>
              </a:p>
            </p:txBody>
          </p:sp>
        </mc:Fallback>
      </mc:AlternateContent>
      <mc:AlternateContent xmlns:mc="http://schemas.openxmlformats.org/markup-compatibility/2006" xmlns:a14="http://schemas.microsoft.com/office/drawing/2010/main">
        <mc:Choice Requires="a14">
          <p:sp>
            <p:nvSpPr>
              <p:cNvPr id="10" name="Inhaltsplatzhalter 2">
                <a:extLst>
                  <a:ext uri="{FF2B5EF4-FFF2-40B4-BE49-F238E27FC236}">
                    <a16:creationId xmlns:a16="http://schemas.microsoft.com/office/drawing/2014/main" id="{0F901234-1F27-129C-1173-9076305AFD01}"/>
                  </a:ext>
                </a:extLst>
              </p:cNvPr>
              <p:cNvSpPr txBox="1">
                <a:spLocks/>
              </p:cNvSpPr>
              <p:nvPr/>
            </p:nvSpPr>
            <p:spPr>
              <a:xfrm>
                <a:off x="5087888" y="5616067"/>
                <a:ext cx="2063552" cy="405221"/>
              </a:xfrm>
              <a:prstGeom prst="rect">
                <a:avLst/>
              </a:prstGeom>
            </p:spPr>
            <p:txBody>
              <a:bodyPr vert="horz" lIns="0" tIns="0" rIns="0" bIns="0" rtlCol="0">
                <a:noAutofit/>
              </a:bodyPr>
              <a:lstStyle>
                <a:lvl1pPr marL="0" indent="0" algn="l" defTabSz="984250" rtl="0" eaLnBrk="1" latinLnBrk="0" hangingPunct="1">
                  <a:lnSpc>
                    <a:spcPct val="100000"/>
                  </a:lnSpc>
                  <a:spcBef>
                    <a:spcPts val="600"/>
                  </a:spcBef>
                  <a:buFont typeface="+mj-lt"/>
                  <a:buNone/>
                  <a:tabLst>
                    <a:tab pos="536575" algn="l"/>
                  </a:tabLst>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tabLst>
                    <a:tab pos="536575" algn="l"/>
                  </a:tabLst>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latin typeface="Cambria Math" panose="02040503050406030204" pitchFamily="18" charset="0"/>
                    <a:cs typeface="Calibri" panose="020F0502020204030204" pitchFamily="34" charset="0"/>
                  </a:rPr>
                  <a:t>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𝐹𝐸𝐿</m:t>
                        </m:r>
                        <m:r>
                          <a:rPr lang="en-US" sz="1800" b="0" i="1" smtClean="0">
                            <a:latin typeface="Cambria Math" panose="02040503050406030204" pitchFamily="18" charset="0"/>
                            <a:ea typeface="Cambria Math" panose="02040503050406030204" pitchFamily="18" charset="0"/>
                          </a:rPr>
                          <m:t>1</m:t>
                        </m:r>
                      </m:sub>
                    </m:sSub>
                  </m:oMath>
                </a14:m>
                <a:r>
                  <a:rPr lang="en-GB" sz="1800" dirty="0"/>
                  <a:t> = 5.1 ± 0.7 fs</a:t>
                </a:r>
                <a:endParaRPr lang="en-GB" sz="1800" b="1" dirty="0"/>
              </a:p>
              <a:p>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𝐹𝐸𝐿</m:t>
                        </m:r>
                        <m:r>
                          <a:rPr lang="en-US" sz="1800" b="0" i="1" smtClean="0">
                            <a:latin typeface="Cambria Math" panose="02040503050406030204" pitchFamily="18" charset="0"/>
                            <a:ea typeface="Cambria Math" panose="02040503050406030204" pitchFamily="18" charset="0"/>
                          </a:rPr>
                          <m:t>2</m:t>
                        </m:r>
                      </m:sub>
                    </m:sSub>
                  </m:oMath>
                </a14:m>
                <a:r>
                  <a:rPr lang="en-GB" sz="1800" dirty="0"/>
                  <a:t> = 4.5 ± 0.4 fs</a:t>
                </a:r>
                <a:endParaRPr lang="en-GB" sz="1800" b="1" dirty="0"/>
              </a:p>
            </p:txBody>
          </p:sp>
        </mc:Choice>
        <mc:Fallback xmlns="">
          <p:sp>
            <p:nvSpPr>
              <p:cNvPr id="10" name="Inhaltsplatzhalter 2">
                <a:extLst>
                  <a:ext uri="{FF2B5EF4-FFF2-40B4-BE49-F238E27FC236}">
                    <a16:creationId xmlns:a16="http://schemas.microsoft.com/office/drawing/2014/main" id="{0F901234-1F27-129C-1173-9076305AFD01}"/>
                  </a:ext>
                </a:extLst>
              </p:cNvPr>
              <p:cNvSpPr txBox="1">
                <a:spLocks noRot="1" noChangeAspect="1" noMove="1" noResize="1" noEditPoints="1" noAdjustHandles="1" noChangeArrowheads="1" noChangeShapeType="1" noTextEdit="1"/>
              </p:cNvSpPr>
              <p:nvPr/>
            </p:nvSpPr>
            <p:spPr>
              <a:xfrm>
                <a:off x="5087888" y="5616067"/>
                <a:ext cx="2063552" cy="405221"/>
              </a:xfrm>
              <a:prstGeom prst="rect">
                <a:avLst/>
              </a:prstGeom>
              <a:blipFill>
                <a:blip r:embed="rId6"/>
                <a:stretch>
                  <a:fillRect l="-2439" t="-18182" b="-84848"/>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2" name="Inhaltsplatzhalter 2">
                <a:extLst>
                  <a:ext uri="{FF2B5EF4-FFF2-40B4-BE49-F238E27FC236}">
                    <a16:creationId xmlns:a16="http://schemas.microsoft.com/office/drawing/2014/main" id="{9E13A308-1C61-9973-7252-27B3B0C4A19F}"/>
                  </a:ext>
                </a:extLst>
              </p:cNvPr>
              <p:cNvSpPr txBox="1">
                <a:spLocks/>
              </p:cNvSpPr>
              <p:nvPr/>
            </p:nvSpPr>
            <p:spPr>
              <a:xfrm>
                <a:off x="7560840" y="5733256"/>
                <a:ext cx="2063552" cy="405221"/>
              </a:xfrm>
              <a:prstGeom prst="rect">
                <a:avLst/>
              </a:prstGeom>
            </p:spPr>
            <p:txBody>
              <a:bodyPr vert="horz" lIns="0" tIns="0" rIns="0" bIns="0" rtlCol="0">
                <a:noAutofit/>
              </a:bodyPr>
              <a:lstStyle>
                <a:lvl1pPr marL="0" indent="0" algn="l" defTabSz="984250" rtl="0" eaLnBrk="1" latinLnBrk="0" hangingPunct="1">
                  <a:lnSpc>
                    <a:spcPct val="100000"/>
                  </a:lnSpc>
                  <a:spcBef>
                    <a:spcPts val="600"/>
                  </a:spcBef>
                  <a:buFont typeface="+mj-lt"/>
                  <a:buNone/>
                  <a:tabLst>
                    <a:tab pos="536575" algn="l"/>
                  </a:tabLst>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tabLst>
                    <a:tab pos="536575" algn="l"/>
                  </a:tabLst>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dirty="0">
                    <a:latin typeface="Cambria Math" panose="02040503050406030204" pitchFamily="18" charset="0"/>
                    <a:cs typeface="Calibri" panose="020F0502020204030204" pitchFamily="34" charset="0"/>
                  </a:rPr>
                  <a:t> </a:t>
                </a:r>
                <a14:m>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𝐹𝐸𝐿</m:t>
                        </m:r>
                      </m:sub>
                    </m:sSub>
                  </m:oMath>
                </a14:m>
                <a:r>
                  <a:rPr lang="en-GB" sz="1800" dirty="0"/>
                  <a:t> = 2.0 ± 0.3 fs</a:t>
                </a:r>
                <a:endParaRPr lang="en-GB" sz="1800" b="1" dirty="0"/>
              </a:p>
              <a:p>
                <a:pPr marL="342900" indent="-342900">
                  <a:buFont typeface="Arial" panose="020B0604020202020204" pitchFamily="34" charset="0"/>
                  <a:buChar char="•"/>
                </a:pPr>
                <a:endParaRPr lang="en-GB" sz="1800" dirty="0"/>
              </a:p>
              <a:p>
                <a:endParaRPr lang="en-GB" sz="1800" dirty="0"/>
              </a:p>
            </p:txBody>
          </p:sp>
        </mc:Choice>
        <mc:Fallback xmlns="">
          <p:sp>
            <p:nvSpPr>
              <p:cNvPr id="12" name="Inhaltsplatzhalter 2">
                <a:extLst>
                  <a:ext uri="{FF2B5EF4-FFF2-40B4-BE49-F238E27FC236}">
                    <a16:creationId xmlns:a16="http://schemas.microsoft.com/office/drawing/2014/main" id="{9E13A308-1C61-9973-7252-27B3B0C4A19F}"/>
                  </a:ext>
                </a:extLst>
              </p:cNvPr>
              <p:cNvSpPr txBox="1">
                <a:spLocks noRot="1" noChangeAspect="1" noMove="1" noResize="1" noEditPoints="1" noAdjustHandles="1" noChangeArrowheads="1" noChangeShapeType="1" noTextEdit="1"/>
              </p:cNvSpPr>
              <p:nvPr/>
            </p:nvSpPr>
            <p:spPr>
              <a:xfrm>
                <a:off x="7560840" y="5733256"/>
                <a:ext cx="2063552" cy="405221"/>
              </a:xfrm>
              <a:prstGeom prst="rect">
                <a:avLst/>
              </a:prstGeom>
              <a:blipFill>
                <a:blip r:embed="rId7"/>
                <a:stretch>
                  <a:fillRect l="-590" t="-17910" b="-4478"/>
                </a:stretch>
              </a:blipFill>
            </p:spPr>
            <p:txBody>
              <a:bodyPr/>
              <a:lstStyle/>
              <a:p>
                <a:r>
                  <a:rPr lang="de-CH">
                    <a:noFill/>
                  </a:rPr>
                  <a:t> </a:t>
                </a:r>
              </a:p>
            </p:txBody>
          </p:sp>
        </mc:Fallback>
      </mc:AlternateContent>
      <p:sp>
        <p:nvSpPr>
          <p:cNvPr id="13" name="TextBox 12">
            <a:extLst>
              <a:ext uri="{FF2B5EF4-FFF2-40B4-BE49-F238E27FC236}">
                <a16:creationId xmlns:a16="http://schemas.microsoft.com/office/drawing/2014/main" id="{57503CA4-48E4-B288-BDF3-8F4F300F600F}"/>
              </a:ext>
            </a:extLst>
          </p:cNvPr>
          <p:cNvSpPr txBox="1"/>
          <p:nvPr/>
        </p:nvSpPr>
        <p:spPr>
          <a:xfrm flipH="1">
            <a:off x="9624392" y="1461546"/>
            <a:ext cx="2411685" cy="1384995"/>
          </a:xfrm>
          <a:prstGeom prst="rect">
            <a:avLst/>
          </a:prstGeom>
          <a:noFill/>
        </p:spPr>
        <p:txBody>
          <a:bodyPr wrap="square" lIns="0" tIns="0" rIns="0" bIns="0" rtlCol="0">
            <a:spAutoFit/>
          </a:bodyPr>
          <a:lstStyle/>
          <a:p>
            <a:pPr algn="l"/>
            <a:r>
              <a:rPr lang="en-US" dirty="0"/>
              <a:t>Extremely useful device to setup and optimize FEL for standard and special operation modes</a:t>
            </a:r>
          </a:p>
        </p:txBody>
      </p:sp>
      <p:sp>
        <p:nvSpPr>
          <p:cNvPr id="2" name="TextBox 1">
            <a:extLst>
              <a:ext uri="{FF2B5EF4-FFF2-40B4-BE49-F238E27FC236}">
                <a16:creationId xmlns:a16="http://schemas.microsoft.com/office/drawing/2014/main" id="{350CBA77-C346-B6BB-C62D-F2692A824974}"/>
              </a:ext>
            </a:extLst>
          </p:cNvPr>
          <p:cNvSpPr txBox="1"/>
          <p:nvPr/>
        </p:nvSpPr>
        <p:spPr>
          <a:xfrm>
            <a:off x="431371" y="6447179"/>
            <a:ext cx="4872541" cy="410821"/>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GB" sz="1600" dirty="0">
                <a:solidFill>
                  <a:srgbClr val="000000"/>
                </a:solidFill>
                <a:cs typeface="Calibri Light" panose="020F0302020204030204" pitchFamily="34" charset="0"/>
              </a:rPr>
              <a:t>E. Prat et al., Nature Communications, (2023)14:5069</a:t>
            </a:r>
            <a:endParaRPr lang="en-CH" sz="1600" dirty="0">
              <a:solidFill>
                <a:srgbClr val="000000"/>
              </a:solidFill>
              <a:cs typeface="Calibri Light" panose="020F0302020204030204" pitchFamily="34" charset="0"/>
            </a:endParaRPr>
          </a:p>
        </p:txBody>
      </p:sp>
    </p:spTree>
    <p:extLst>
      <p:ext uri="{BB962C8B-B14F-4D97-AF65-F5344CB8AC3E}">
        <p14:creationId xmlns:p14="http://schemas.microsoft.com/office/powerpoint/2010/main" val="47132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5AFA-B1F2-E07A-7EAF-BC283457A9EE}"/>
              </a:ext>
            </a:extLst>
          </p:cNvPr>
          <p:cNvSpPr>
            <a:spLocks noGrp="1"/>
          </p:cNvSpPr>
          <p:nvPr>
            <p:ph type="title"/>
          </p:nvPr>
        </p:nvSpPr>
        <p:spPr/>
        <p:txBody>
          <a:bodyPr/>
          <a:lstStyle/>
          <a:p>
            <a:r>
              <a:rPr lang="en-GB" dirty="0"/>
              <a:t>2-color FEL with emittance spoiler</a:t>
            </a:r>
            <a:endParaRPr lang="en-CH" dirty="0"/>
          </a:p>
        </p:txBody>
      </p:sp>
      <p:pic>
        <p:nvPicPr>
          <p:cNvPr id="3" name="Picture 2">
            <a:extLst>
              <a:ext uri="{FF2B5EF4-FFF2-40B4-BE49-F238E27FC236}">
                <a16:creationId xmlns:a16="http://schemas.microsoft.com/office/drawing/2014/main" id="{C1D255C8-8127-ADEA-03B6-AE42A60A73C0}"/>
              </a:ext>
            </a:extLst>
          </p:cNvPr>
          <p:cNvPicPr/>
          <p:nvPr/>
        </p:nvPicPr>
        <p:blipFill>
          <a:blip r:embed="rId3">
            <a:alphaModFix/>
            <a:lum/>
          </a:blip>
          <a:stretch/>
        </p:blipFill>
        <p:spPr bwMode="auto">
          <a:xfrm>
            <a:off x="1212514" y="908720"/>
            <a:ext cx="8843926" cy="4546776"/>
          </a:xfrm>
          <a:prstGeom prst="rect">
            <a:avLst/>
          </a:prstGeom>
          <a:ln>
            <a:noFill/>
          </a:ln>
          <a:effectLst/>
        </p:spPr>
      </p:pic>
      <p:sp>
        <p:nvSpPr>
          <p:cNvPr id="4" name="TextBox 3">
            <a:extLst>
              <a:ext uri="{FF2B5EF4-FFF2-40B4-BE49-F238E27FC236}">
                <a16:creationId xmlns:a16="http://schemas.microsoft.com/office/drawing/2014/main" id="{49A00689-87D1-D9D1-B4A9-C9BA040271B6}"/>
              </a:ext>
            </a:extLst>
          </p:cNvPr>
          <p:cNvSpPr txBox="1"/>
          <p:nvPr/>
        </p:nvSpPr>
        <p:spPr bwMode="auto">
          <a:xfrm>
            <a:off x="3935760" y="6426547"/>
            <a:ext cx="5498712" cy="306314"/>
          </a:xfrm>
          <a:prstGeom prst="rect">
            <a:avLst/>
          </a:prstGeom>
          <a:noFill/>
          <a:ln>
            <a:noFill/>
          </a:ln>
          <a:effectLst/>
        </p:spPr>
        <p:txBody>
          <a:bodyPr wrap="none" lIns="89993" tIns="44996" rIns="89993" bIns="44996">
            <a:spAutoFit/>
          </a:bodyPr>
          <a:lstStyle/>
          <a:p>
            <a:pPr>
              <a:defRPr/>
            </a:pPr>
            <a:r>
              <a:rPr sz="1400" strike="noStrike" dirty="0"/>
              <a:t>C. Vicario et al., Proc. SPIE 2023, </a:t>
            </a:r>
            <a:r>
              <a:rPr sz="1400" u="sng" strike="noStrike" dirty="0">
                <a:hlinkClick r:id="rId4" tooltip="https://doi.org/10.1117/12.2665579"/>
              </a:rPr>
              <a:t>https://doi.org/10.1117/12.2665579</a:t>
            </a:r>
            <a:endParaRPr sz="1400" dirty="0"/>
          </a:p>
        </p:txBody>
      </p:sp>
      <p:sp>
        <p:nvSpPr>
          <p:cNvPr id="5" name="TextBox 4">
            <a:extLst>
              <a:ext uri="{FF2B5EF4-FFF2-40B4-BE49-F238E27FC236}">
                <a16:creationId xmlns:a16="http://schemas.microsoft.com/office/drawing/2014/main" id="{243D3B97-5345-DB4F-1D8C-A4F170A761CB}"/>
              </a:ext>
            </a:extLst>
          </p:cNvPr>
          <p:cNvSpPr txBox="1"/>
          <p:nvPr/>
        </p:nvSpPr>
        <p:spPr bwMode="auto">
          <a:xfrm>
            <a:off x="212610" y="5600777"/>
            <a:ext cx="11766779" cy="786702"/>
          </a:xfrm>
          <a:prstGeom prst="rect">
            <a:avLst/>
          </a:prstGeom>
          <a:noFill/>
          <a:ln>
            <a:noFill/>
          </a:ln>
          <a:effectLst/>
        </p:spPr>
        <p:txBody>
          <a:bodyPr wrap="square" lIns="89993" tIns="44996" rIns="89993" bIns="44996">
            <a:spAutoFit/>
          </a:bodyPr>
          <a:lstStyle/>
          <a:p>
            <a:pPr marL="0" marR="0" lvl="0" indent="215986">
              <a:lnSpc>
                <a:spcPct val="114999"/>
              </a:lnSpc>
              <a:spcBef>
                <a:spcPts val="283"/>
              </a:spcBef>
              <a:spcAft>
                <a:spcPts val="283"/>
              </a:spcAft>
              <a:buSzPct val="45000"/>
              <a:buFont typeface="StarSymbol"/>
              <a:buChar char="●"/>
              <a:defRPr/>
            </a:pPr>
            <a:r>
              <a:rPr u="none" dirty="0">
                <a:ea typeface="DejaVu Sans"/>
                <a:cs typeface="DejaVu Sans"/>
              </a:rPr>
              <a:t>Second cathode laser pulse arrives in the center of the first laser pulse and increases the slice emittance</a:t>
            </a:r>
            <a:endParaRPr dirty="0"/>
          </a:p>
          <a:p>
            <a:pPr marL="0" marR="0" lvl="0" indent="215986">
              <a:lnSpc>
                <a:spcPct val="114999"/>
              </a:lnSpc>
              <a:spcBef>
                <a:spcPts val="283"/>
              </a:spcBef>
              <a:spcAft>
                <a:spcPts val="283"/>
              </a:spcAft>
              <a:buSzPct val="45000"/>
              <a:buFont typeface="StarSymbol"/>
              <a:buChar char="●"/>
              <a:defRPr/>
            </a:pPr>
            <a:r>
              <a:rPr u="none" dirty="0">
                <a:ea typeface="DejaVu Sans"/>
                <a:cs typeface="DejaVu Sans"/>
              </a:rPr>
              <a:t>Suppression of lasing well resolved by passive streaker.</a:t>
            </a:r>
            <a:endParaRPr dirty="0"/>
          </a:p>
        </p:txBody>
      </p:sp>
    </p:spTree>
    <p:extLst>
      <p:ext uri="{BB962C8B-B14F-4D97-AF65-F5344CB8AC3E}">
        <p14:creationId xmlns:p14="http://schemas.microsoft.com/office/powerpoint/2010/main" val="419579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0A797-EA52-810D-9423-BE663D83EED7}"/>
              </a:ext>
            </a:extLst>
          </p:cNvPr>
          <p:cNvSpPr>
            <a:spLocks noGrp="1"/>
          </p:cNvSpPr>
          <p:nvPr>
            <p:ph type="title"/>
          </p:nvPr>
        </p:nvSpPr>
        <p:spPr/>
        <p:txBody>
          <a:bodyPr/>
          <a:lstStyle/>
          <a:p>
            <a:r>
              <a:rPr lang="en-GB" dirty="0"/>
              <a:t>Measurements at 75 pC</a:t>
            </a:r>
            <a:endParaRPr lang="en-CH" dirty="0"/>
          </a:p>
        </p:txBody>
      </p:sp>
      <p:pic>
        <p:nvPicPr>
          <p:cNvPr id="3" name="Picture 2">
            <a:extLst>
              <a:ext uri="{FF2B5EF4-FFF2-40B4-BE49-F238E27FC236}">
                <a16:creationId xmlns:a16="http://schemas.microsoft.com/office/drawing/2014/main" id="{4BBC9900-12F7-7B74-6E44-7CA4AE17235D}"/>
              </a:ext>
            </a:extLst>
          </p:cNvPr>
          <p:cNvPicPr>
            <a:picLocks noChangeAspect="1"/>
          </p:cNvPicPr>
          <p:nvPr/>
        </p:nvPicPr>
        <p:blipFill>
          <a:blip r:embed="rId2">
            <a:alphaModFix/>
            <a:lum/>
          </a:blip>
          <a:srcRect l="36321" t="6785" r="8787" b="49059"/>
          <a:stretch>
            <a:fillRect/>
          </a:stretch>
        </p:blipFill>
        <p:spPr bwMode="auto">
          <a:xfrm>
            <a:off x="6572219" y="1017287"/>
            <a:ext cx="4743036" cy="2120041"/>
          </a:xfrm>
          <a:prstGeom prst="rect">
            <a:avLst/>
          </a:prstGeom>
          <a:ln>
            <a:noFill/>
          </a:ln>
          <a:effectLst/>
        </p:spPr>
      </p:pic>
      <p:sp>
        <p:nvSpPr>
          <p:cNvPr id="4" name="TextBox 3">
            <a:extLst>
              <a:ext uri="{FF2B5EF4-FFF2-40B4-BE49-F238E27FC236}">
                <a16:creationId xmlns:a16="http://schemas.microsoft.com/office/drawing/2014/main" id="{A69412E4-5FF1-2ECC-52E0-32DB34A4BBC8}"/>
              </a:ext>
            </a:extLst>
          </p:cNvPr>
          <p:cNvSpPr txBox="1"/>
          <p:nvPr/>
        </p:nvSpPr>
        <p:spPr bwMode="auto">
          <a:xfrm>
            <a:off x="8291336" y="758912"/>
            <a:ext cx="1689529" cy="367870"/>
          </a:xfrm>
          <a:prstGeom prst="rect">
            <a:avLst/>
          </a:prstGeom>
          <a:noFill/>
          <a:ln>
            <a:noFill/>
          </a:ln>
          <a:effectLst/>
        </p:spPr>
        <p:txBody>
          <a:bodyPr wrap="none" lIns="89993" tIns="44996" rIns="89993" bIns="44996">
            <a:spAutoFit/>
          </a:bodyPr>
          <a:lstStyle/>
          <a:p>
            <a:pPr>
              <a:defRPr/>
            </a:pPr>
            <a:r>
              <a:rPr strike="noStrike" dirty="0"/>
              <a:t>TDS calibration</a:t>
            </a:r>
            <a:endParaRPr dirty="0"/>
          </a:p>
        </p:txBody>
      </p:sp>
      <p:pic>
        <p:nvPicPr>
          <p:cNvPr id="5" name="Picture 4">
            <a:extLst>
              <a:ext uri="{FF2B5EF4-FFF2-40B4-BE49-F238E27FC236}">
                <a16:creationId xmlns:a16="http://schemas.microsoft.com/office/drawing/2014/main" id="{B4F02266-323A-23DE-1FFB-13DD07AC71CA}"/>
              </a:ext>
            </a:extLst>
          </p:cNvPr>
          <p:cNvPicPr>
            <a:picLocks noChangeAspect="1"/>
          </p:cNvPicPr>
          <p:nvPr/>
        </p:nvPicPr>
        <p:blipFill>
          <a:blip r:embed="rId3">
            <a:alphaModFix/>
            <a:lum/>
          </a:blip>
          <a:srcRect l="9093" t="37538" r="35247" b="4269"/>
          <a:stretch/>
        </p:blipFill>
        <p:spPr bwMode="auto">
          <a:xfrm>
            <a:off x="6508465" y="3429000"/>
            <a:ext cx="5425970" cy="3312368"/>
          </a:xfrm>
          <a:prstGeom prst="rect">
            <a:avLst/>
          </a:prstGeom>
          <a:ln>
            <a:noFill/>
          </a:ln>
          <a:effectLst/>
        </p:spPr>
      </p:pic>
      <p:pic>
        <p:nvPicPr>
          <p:cNvPr id="6" name="Picture 5">
            <a:extLst>
              <a:ext uri="{FF2B5EF4-FFF2-40B4-BE49-F238E27FC236}">
                <a16:creationId xmlns:a16="http://schemas.microsoft.com/office/drawing/2014/main" id="{692CFD91-7D00-D9F4-E2BA-FA273DA79629}"/>
              </a:ext>
            </a:extLst>
          </p:cNvPr>
          <p:cNvPicPr>
            <a:picLocks noChangeAspect="1"/>
          </p:cNvPicPr>
          <p:nvPr/>
        </p:nvPicPr>
        <p:blipFill>
          <a:blip r:embed="rId3">
            <a:alphaModFix/>
            <a:lum/>
          </a:blip>
          <a:srcRect l="36912" t="9277" r="9549" b="64170"/>
          <a:stretch>
            <a:fillRect/>
          </a:stretch>
        </p:blipFill>
        <p:spPr bwMode="auto">
          <a:xfrm>
            <a:off x="119335" y="1157482"/>
            <a:ext cx="6074639" cy="1979846"/>
          </a:xfrm>
          <a:prstGeom prst="rect">
            <a:avLst/>
          </a:prstGeom>
          <a:ln>
            <a:noFill/>
          </a:ln>
          <a:effectLst/>
        </p:spPr>
      </p:pic>
      <p:sp>
        <p:nvSpPr>
          <p:cNvPr id="7" name="TextBox 6">
            <a:extLst>
              <a:ext uri="{FF2B5EF4-FFF2-40B4-BE49-F238E27FC236}">
                <a16:creationId xmlns:a16="http://schemas.microsoft.com/office/drawing/2014/main" id="{68F1167C-B113-2D7A-A3C8-115F633FF8BF}"/>
              </a:ext>
            </a:extLst>
          </p:cNvPr>
          <p:cNvSpPr txBox="1"/>
          <p:nvPr/>
        </p:nvSpPr>
        <p:spPr bwMode="auto">
          <a:xfrm>
            <a:off x="611026" y="692696"/>
            <a:ext cx="3024894" cy="367870"/>
          </a:xfrm>
          <a:prstGeom prst="rect">
            <a:avLst/>
          </a:prstGeom>
          <a:noFill/>
          <a:ln>
            <a:noFill/>
          </a:ln>
          <a:effectLst/>
        </p:spPr>
        <p:txBody>
          <a:bodyPr wrap="none" lIns="89993" tIns="44996" rIns="89993" bIns="44996">
            <a:spAutoFit/>
          </a:bodyPr>
          <a:lstStyle/>
          <a:p>
            <a:pPr>
              <a:defRPr/>
            </a:pPr>
            <a:r>
              <a:rPr strike="noStrike" dirty="0"/>
              <a:t>Example LPS measurements</a:t>
            </a:r>
            <a:endParaRPr dirty="0"/>
          </a:p>
        </p:txBody>
      </p:sp>
      <p:sp>
        <p:nvSpPr>
          <p:cNvPr id="8" name="TextBox 7">
            <a:extLst>
              <a:ext uri="{FF2B5EF4-FFF2-40B4-BE49-F238E27FC236}">
                <a16:creationId xmlns:a16="http://schemas.microsoft.com/office/drawing/2014/main" id="{BDADD6CE-D382-1E87-1916-470492102BA8}"/>
              </a:ext>
            </a:extLst>
          </p:cNvPr>
          <p:cNvSpPr txBox="1"/>
          <p:nvPr/>
        </p:nvSpPr>
        <p:spPr bwMode="auto">
          <a:xfrm>
            <a:off x="7510019" y="3068814"/>
            <a:ext cx="3805236" cy="367870"/>
          </a:xfrm>
          <a:prstGeom prst="rect">
            <a:avLst/>
          </a:prstGeom>
          <a:noFill/>
          <a:ln>
            <a:noFill/>
          </a:ln>
          <a:effectLst/>
        </p:spPr>
        <p:txBody>
          <a:bodyPr wrap="none" lIns="89993" tIns="44996" rIns="89993" bIns="44996">
            <a:spAutoFit/>
          </a:bodyPr>
          <a:lstStyle/>
          <a:p>
            <a:pPr>
              <a:defRPr/>
            </a:pPr>
            <a:r>
              <a:rPr strike="noStrike" dirty="0"/>
              <a:t>Slice analysis for 20 images per case</a:t>
            </a:r>
            <a:endParaRPr dirty="0"/>
          </a:p>
        </p:txBody>
      </p:sp>
      <p:sp>
        <p:nvSpPr>
          <p:cNvPr id="9" name="TextBox 8">
            <a:extLst>
              <a:ext uri="{FF2B5EF4-FFF2-40B4-BE49-F238E27FC236}">
                <a16:creationId xmlns:a16="http://schemas.microsoft.com/office/drawing/2014/main" id="{8DA9A638-64A9-8E1B-AF37-7A696611B104}"/>
              </a:ext>
            </a:extLst>
          </p:cNvPr>
          <p:cNvSpPr txBox="1"/>
          <p:nvPr/>
        </p:nvSpPr>
        <p:spPr bwMode="auto">
          <a:xfrm>
            <a:off x="400167" y="3501008"/>
            <a:ext cx="5793807" cy="2183751"/>
          </a:xfrm>
          <a:prstGeom prst="rect">
            <a:avLst/>
          </a:prstGeom>
          <a:noFill/>
          <a:ln>
            <a:noFill/>
          </a:ln>
          <a:effectLst/>
        </p:spPr>
        <p:txBody>
          <a:bodyPr wrap="square" lIns="89993" tIns="44996" rIns="89993" bIns="44996">
            <a:spAutoFit/>
          </a:bodyPr>
          <a:lstStyle/>
          <a:p>
            <a:pPr marL="227013" marR="0" lvl="0" indent="-220663">
              <a:lnSpc>
                <a:spcPct val="100000"/>
              </a:lnSpc>
              <a:spcBef>
                <a:spcPts val="283"/>
              </a:spcBef>
              <a:spcAft>
                <a:spcPts val="283"/>
              </a:spcAft>
              <a:buSzPct val="100000"/>
              <a:buFont typeface="Arial" panose="020B0604020202020204" pitchFamily="34" charset="0"/>
              <a:buChar char="•"/>
              <a:defRPr/>
            </a:pPr>
            <a:r>
              <a:rPr u="none" dirty="0">
                <a:ea typeface="DejaVu Sans"/>
                <a:cs typeface="DejaVu Sans"/>
              </a:rPr>
              <a:t>Passive streaker diagnostics still works at 75 pC, but not at 10 pC</a:t>
            </a:r>
            <a:r>
              <a:rPr lang="en-US" dirty="0">
                <a:ea typeface="DejaVu Sans"/>
                <a:cs typeface="DejaVu Sans"/>
              </a:rPr>
              <a:t> </a:t>
            </a:r>
            <a:r>
              <a:rPr lang="en-US" dirty="0">
                <a:ea typeface="DejaVu Sans"/>
                <a:cs typeface="DejaVu Sans"/>
                <a:sym typeface="Wingdings" pitchFamily="2" charset="2"/>
              </a:rPr>
              <a:t> </a:t>
            </a:r>
            <a:r>
              <a:rPr u="none" dirty="0">
                <a:ea typeface="DejaVu Sans"/>
                <a:cs typeface="DejaVu Sans"/>
              </a:rPr>
              <a:t>Limit in charge not yet determined</a:t>
            </a:r>
            <a:r>
              <a:rPr lang="en-US" u="none" dirty="0">
                <a:ea typeface="DejaVu Sans"/>
                <a:cs typeface="DejaVu Sans"/>
              </a:rPr>
              <a:t>.</a:t>
            </a:r>
            <a:endParaRPr dirty="0"/>
          </a:p>
          <a:p>
            <a:pPr marL="227013" marR="0" lvl="0" indent="-220663">
              <a:lnSpc>
                <a:spcPct val="100000"/>
              </a:lnSpc>
              <a:spcBef>
                <a:spcPts val="283"/>
              </a:spcBef>
              <a:spcAft>
                <a:spcPts val="283"/>
              </a:spcAft>
              <a:buSzPct val="100000"/>
              <a:buFont typeface="Arial" panose="020B0604020202020204" pitchFamily="34" charset="0"/>
              <a:buChar char="•"/>
              <a:defRPr/>
            </a:pPr>
            <a:r>
              <a:rPr lang="en-US" dirty="0">
                <a:ea typeface="DejaVu Sans"/>
                <a:cs typeface="DejaVu Sans"/>
              </a:rPr>
              <a:t>Incoming beam energy jitter could have an effect </a:t>
            </a:r>
            <a:r>
              <a:rPr lang="en-US" dirty="0">
                <a:ea typeface="DejaVu Sans"/>
                <a:cs typeface="DejaVu Sans"/>
                <a:sym typeface="Wingdings" pitchFamily="2" charset="2"/>
              </a:rPr>
              <a:t> some correction should be </a:t>
            </a:r>
            <a:r>
              <a:rPr lang="en-US" dirty="0">
                <a:ea typeface="DejaVu Sans"/>
                <a:cs typeface="DejaVu Sans"/>
              </a:rPr>
              <a:t>implemented.</a:t>
            </a:r>
          </a:p>
          <a:p>
            <a:pPr marL="227013" marR="0" lvl="0" indent="-220663">
              <a:lnSpc>
                <a:spcPct val="100000"/>
              </a:lnSpc>
              <a:spcBef>
                <a:spcPts val="283"/>
              </a:spcBef>
              <a:spcAft>
                <a:spcPts val="283"/>
              </a:spcAft>
              <a:buSzPct val="100000"/>
              <a:buFont typeface="Arial" panose="020B0604020202020204" pitchFamily="34" charset="0"/>
              <a:buChar char="•"/>
              <a:defRPr/>
            </a:pPr>
            <a:r>
              <a:rPr lang="en-US" u="none" dirty="0">
                <a:ea typeface="DejaVu Sans"/>
                <a:cs typeface="DejaVu Sans"/>
              </a:rPr>
              <a:t>In this measurements</a:t>
            </a:r>
            <a:r>
              <a:rPr u="none" dirty="0">
                <a:ea typeface="DejaVu Sans"/>
                <a:cs typeface="DejaVu Sans"/>
              </a:rPr>
              <a:t>, only the </a:t>
            </a:r>
            <a:r>
              <a:rPr lang="en-US" u="none" dirty="0">
                <a:ea typeface="DejaVu Sans"/>
                <a:cs typeface="DejaVu Sans"/>
              </a:rPr>
              <a:t>photon pulse peak power </a:t>
            </a:r>
            <a:r>
              <a:rPr lang="en-US" dirty="0">
                <a:ea typeface="DejaVu Sans"/>
                <a:cs typeface="DejaVu Sans"/>
              </a:rPr>
              <a:t>obtained form the energy spread provide a reliable reconstruction.</a:t>
            </a:r>
          </a:p>
        </p:txBody>
      </p:sp>
      <p:pic>
        <p:nvPicPr>
          <p:cNvPr id="10" name="Picture 9">
            <a:extLst>
              <a:ext uri="{FF2B5EF4-FFF2-40B4-BE49-F238E27FC236}">
                <a16:creationId xmlns:a16="http://schemas.microsoft.com/office/drawing/2014/main" id="{7C821E70-3EDE-D1F2-4EF7-8564121B8826}"/>
              </a:ext>
            </a:extLst>
          </p:cNvPr>
          <p:cNvPicPr/>
          <p:nvPr/>
        </p:nvPicPr>
        <p:blipFill>
          <a:blip r:embed="rId4">
            <a:alphaModFix/>
            <a:lum/>
          </a:blip>
          <a:srcRect t="37910"/>
          <a:stretch/>
        </p:blipFill>
        <p:spPr bwMode="auto">
          <a:xfrm>
            <a:off x="9768408" y="6543368"/>
            <a:ext cx="1551142" cy="251984"/>
          </a:xfrm>
          <a:prstGeom prst="rect">
            <a:avLst/>
          </a:prstGeom>
          <a:ln>
            <a:noFill/>
          </a:ln>
          <a:effectLst/>
        </p:spPr>
      </p:pic>
      <p:pic>
        <p:nvPicPr>
          <p:cNvPr id="11" name="Picture 10">
            <a:extLst>
              <a:ext uri="{FF2B5EF4-FFF2-40B4-BE49-F238E27FC236}">
                <a16:creationId xmlns:a16="http://schemas.microsoft.com/office/drawing/2014/main" id="{6271565C-7F7E-14D6-FD24-7B4DC780DEB5}"/>
              </a:ext>
            </a:extLst>
          </p:cNvPr>
          <p:cNvPicPr/>
          <p:nvPr/>
        </p:nvPicPr>
        <p:blipFill>
          <a:blip r:embed="rId4">
            <a:alphaModFix/>
            <a:lum/>
          </a:blip>
          <a:srcRect b="58950"/>
          <a:stretch/>
        </p:blipFill>
        <p:spPr bwMode="auto">
          <a:xfrm>
            <a:off x="7031247" y="6635993"/>
            <a:ext cx="1551142" cy="166309"/>
          </a:xfrm>
          <a:prstGeom prst="rect">
            <a:avLst/>
          </a:prstGeom>
          <a:ln>
            <a:noFill/>
          </a:ln>
          <a:effectLst/>
        </p:spPr>
      </p:pic>
      <p:sp>
        <p:nvSpPr>
          <p:cNvPr id="12" name="TextBox 11">
            <a:extLst>
              <a:ext uri="{FF2B5EF4-FFF2-40B4-BE49-F238E27FC236}">
                <a16:creationId xmlns:a16="http://schemas.microsoft.com/office/drawing/2014/main" id="{E1408B4A-D0DF-0F8D-F234-3B3EB087A9A2}"/>
              </a:ext>
            </a:extLst>
          </p:cNvPr>
          <p:cNvSpPr txBox="1"/>
          <p:nvPr/>
        </p:nvSpPr>
        <p:spPr>
          <a:xfrm>
            <a:off x="1187369" y="1126782"/>
            <a:ext cx="936104" cy="215444"/>
          </a:xfrm>
          <a:prstGeom prst="rect">
            <a:avLst/>
          </a:prstGeom>
          <a:solidFill>
            <a:schemeClr val="bg1"/>
          </a:solidFill>
        </p:spPr>
        <p:txBody>
          <a:bodyPr wrap="square" lIns="0" tIns="0" rIns="0" bIns="0" rtlCol="0">
            <a:spAutoFit/>
          </a:bodyPr>
          <a:lstStyle/>
          <a:p>
            <a:pPr algn="l"/>
            <a:r>
              <a:rPr lang="en-CH" sz="1400" dirty="0"/>
              <a:t>lasing ON</a:t>
            </a:r>
          </a:p>
        </p:txBody>
      </p:sp>
      <p:sp>
        <p:nvSpPr>
          <p:cNvPr id="13" name="TextBox 12">
            <a:extLst>
              <a:ext uri="{FF2B5EF4-FFF2-40B4-BE49-F238E27FC236}">
                <a16:creationId xmlns:a16="http://schemas.microsoft.com/office/drawing/2014/main" id="{3AFE1EDE-E751-D74C-FD4B-8E01DF3E7911}"/>
              </a:ext>
            </a:extLst>
          </p:cNvPr>
          <p:cNvSpPr txBox="1"/>
          <p:nvPr/>
        </p:nvSpPr>
        <p:spPr>
          <a:xfrm>
            <a:off x="4596015" y="1126782"/>
            <a:ext cx="936104" cy="215444"/>
          </a:xfrm>
          <a:prstGeom prst="rect">
            <a:avLst/>
          </a:prstGeom>
          <a:solidFill>
            <a:schemeClr val="bg1"/>
          </a:solidFill>
        </p:spPr>
        <p:txBody>
          <a:bodyPr wrap="square" lIns="0" tIns="0" rIns="0" bIns="0" rtlCol="0">
            <a:spAutoFit/>
          </a:bodyPr>
          <a:lstStyle/>
          <a:p>
            <a:pPr algn="l"/>
            <a:r>
              <a:rPr lang="en-CH" sz="1400" dirty="0"/>
              <a:t>lasing OFF</a:t>
            </a:r>
          </a:p>
        </p:txBody>
      </p:sp>
      <p:sp>
        <p:nvSpPr>
          <p:cNvPr id="14" name="TextBox 13">
            <a:extLst>
              <a:ext uri="{FF2B5EF4-FFF2-40B4-BE49-F238E27FC236}">
                <a16:creationId xmlns:a16="http://schemas.microsoft.com/office/drawing/2014/main" id="{0DF03C6D-F97C-9B7F-26CF-B38818CAB2EA}"/>
              </a:ext>
            </a:extLst>
          </p:cNvPr>
          <p:cNvSpPr txBox="1"/>
          <p:nvPr/>
        </p:nvSpPr>
        <p:spPr>
          <a:xfrm>
            <a:off x="6960096" y="4367650"/>
            <a:ext cx="1512168" cy="369332"/>
          </a:xfrm>
          <a:prstGeom prst="rect">
            <a:avLst/>
          </a:prstGeom>
          <a:noFill/>
        </p:spPr>
        <p:txBody>
          <a:bodyPr wrap="square" lIns="0" tIns="0" rIns="0" bIns="0" rtlCol="0">
            <a:spAutoFit/>
          </a:bodyPr>
          <a:lstStyle/>
          <a:p>
            <a:pPr algn="l"/>
            <a:r>
              <a:rPr lang="en-CH" sz="1200" dirty="0"/>
              <a:t>Lasing OFF- blue</a:t>
            </a:r>
          </a:p>
          <a:p>
            <a:pPr algn="l"/>
            <a:r>
              <a:rPr lang="en-CH" sz="1200" dirty="0"/>
              <a:t>Lasing ON - red</a:t>
            </a:r>
          </a:p>
        </p:txBody>
      </p:sp>
    </p:spTree>
    <p:extLst>
      <p:ext uri="{BB962C8B-B14F-4D97-AF65-F5344CB8AC3E}">
        <p14:creationId xmlns:p14="http://schemas.microsoft.com/office/powerpoint/2010/main" val="2006930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1026EE07-B6E0-C3D1-2E73-D379502D3C4E}"/>
              </a:ext>
            </a:extLst>
          </p:cNvPr>
          <p:cNvSpPr txBox="1">
            <a:spLocks/>
          </p:cNvSpPr>
          <p:nvPr/>
        </p:nvSpPr>
        <p:spPr>
          <a:xfrm>
            <a:off x="695160" y="278280"/>
            <a:ext cx="8964000" cy="809640"/>
          </a:xfrm>
          <a:prstGeom prst="rect">
            <a:avLst/>
          </a:prstGeom>
          <a:noFill/>
          <a:ln w="0">
            <a:noFill/>
          </a:ln>
        </p:spPr>
        <p:txBody>
          <a:bodyPr lIns="0" tIns="0" rIns="0" bIns="0" anchor="t">
            <a:noAutofit/>
          </a:bodyPr>
          <a:lst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a:lstStyle>
          <a:p>
            <a:pPr>
              <a:tabLst>
                <a:tab pos="0" algn="l"/>
              </a:tabLst>
            </a:pPr>
            <a:r>
              <a:rPr lang="en-US" spc="-1" dirty="0">
                <a:solidFill>
                  <a:srgbClr val="000000"/>
                </a:solidFill>
                <a:latin typeface="Aptos"/>
              </a:rPr>
              <a:t>Case study: </a:t>
            </a:r>
            <a:r>
              <a:rPr lang="en-US" spc="-1" dirty="0" err="1">
                <a:solidFill>
                  <a:srgbClr val="000000"/>
                </a:solidFill>
                <a:latin typeface="Aptos"/>
              </a:rPr>
              <a:t>EuPRAXIA@SPARC_LAB</a:t>
            </a:r>
            <a:endParaRPr lang="en-US" spc="-1" dirty="0">
              <a:solidFill>
                <a:srgbClr val="000000"/>
              </a:solidFill>
              <a:latin typeface="Aptos"/>
            </a:endParaRPr>
          </a:p>
          <a:p>
            <a:pPr>
              <a:tabLst>
                <a:tab pos="0" algn="l"/>
              </a:tabLst>
            </a:pPr>
            <a:r>
              <a:rPr lang="en-US" sz="2200" b="0" spc="-1" dirty="0">
                <a:solidFill>
                  <a:srgbClr val="000000"/>
                </a:solidFill>
                <a:latin typeface="Aptos"/>
              </a:rPr>
              <a:t>Resolution calculation when moving to lower charge and fs-bunch length</a:t>
            </a:r>
            <a:endParaRPr lang="de-CH" sz="2200" b="0" spc="-1" dirty="0">
              <a:solidFill>
                <a:srgbClr val="000000"/>
              </a:solidFill>
              <a:latin typeface="Arial"/>
            </a:endParaRPr>
          </a:p>
        </p:txBody>
      </p:sp>
      <p:sp>
        <p:nvSpPr>
          <p:cNvPr id="3" name="Rectangle 2">
            <a:extLst>
              <a:ext uri="{FF2B5EF4-FFF2-40B4-BE49-F238E27FC236}">
                <a16:creationId xmlns:a16="http://schemas.microsoft.com/office/drawing/2014/main" id="{5B28B534-E565-3C32-3B61-A9DE0878D960}"/>
              </a:ext>
            </a:extLst>
          </p:cNvPr>
          <p:cNvSpPr/>
          <p:nvPr/>
        </p:nvSpPr>
        <p:spPr>
          <a:xfrm>
            <a:off x="695160" y="1073322"/>
            <a:ext cx="5112808" cy="10842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spcBef>
                <a:spcPts val="283"/>
              </a:spcBef>
              <a:spcAft>
                <a:spcPts val="283"/>
              </a:spcAft>
              <a:buClr>
                <a:srgbClr val="000000"/>
              </a:buClr>
              <a:buSzPct val="45000"/>
              <a:buFont typeface="Wingdings" charset="2"/>
              <a:buChar char=""/>
            </a:pPr>
            <a:r>
              <a:rPr lang="en-US" sz="1800" b="0" strike="noStrike" spc="-1" dirty="0">
                <a:solidFill>
                  <a:srgbClr val="000000"/>
                </a:solidFill>
                <a:latin typeface="Aptos"/>
                <a:ea typeface="Noto Sans"/>
              </a:rPr>
              <a:t>Optics at structure: β</a:t>
            </a:r>
            <a:r>
              <a:rPr lang="en-US" sz="1800" b="0" strike="noStrike" spc="-1" baseline="-8000" dirty="0">
                <a:solidFill>
                  <a:srgbClr val="000000"/>
                </a:solidFill>
                <a:latin typeface="Aptos"/>
                <a:ea typeface="Noto Sans"/>
              </a:rPr>
              <a:t>x</a:t>
            </a:r>
            <a:r>
              <a:rPr lang="en-US" sz="1800" b="0" strike="noStrike" spc="-1" dirty="0">
                <a:solidFill>
                  <a:srgbClr val="000000"/>
                </a:solidFill>
                <a:latin typeface="Aptos"/>
                <a:ea typeface="Noto Sans"/>
              </a:rPr>
              <a:t> = 5 m, α</a:t>
            </a:r>
            <a:r>
              <a:rPr lang="en-US" sz="1800" b="0" strike="noStrike" spc="-1" baseline="-8000" dirty="0">
                <a:solidFill>
                  <a:srgbClr val="000000"/>
                </a:solidFill>
                <a:latin typeface="Aptos"/>
                <a:ea typeface="Noto Sans"/>
              </a:rPr>
              <a:t>x</a:t>
            </a:r>
            <a:r>
              <a:rPr lang="en-US" sz="1800" b="0" strike="noStrike" spc="-1" dirty="0">
                <a:solidFill>
                  <a:srgbClr val="000000"/>
                </a:solidFill>
                <a:latin typeface="Aptos"/>
                <a:ea typeface="Noto Sans"/>
              </a:rPr>
              <a:t> = 0.5</a:t>
            </a:r>
            <a:endParaRPr lang="de-CH" sz="1800" b="0" strike="noStrike" spc="-1" dirty="0">
              <a:solidFill>
                <a:srgbClr val="000000"/>
              </a:solidFill>
              <a:latin typeface="Arial"/>
            </a:endParaRPr>
          </a:p>
          <a:p>
            <a:pPr marL="216000" indent="-216000">
              <a:lnSpc>
                <a:spcPct val="100000"/>
              </a:lnSpc>
              <a:spcBef>
                <a:spcPts val="283"/>
              </a:spcBef>
              <a:spcAft>
                <a:spcPts val="283"/>
              </a:spcAft>
              <a:buClr>
                <a:srgbClr val="000000"/>
              </a:buClr>
              <a:buSzPct val="45000"/>
              <a:buFont typeface="Wingdings" charset="2"/>
              <a:buChar char=""/>
            </a:pPr>
            <a:r>
              <a:rPr lang="en-US" sz="1800" b="0" strike="noStrike" spc="-1" dirty="0">
                <a:solidFill>
                  <a:srgbClr val="000000"/>
                </a:solidFill>
                <a:latin typeface="Aptos"/>
                <a:ea typeface="Noto Sans"/>
              </a:rPr>
              <a:t>Lattice: 10 m drift to a screen</a:t>
            </a:r>
            <a:endParaRPr lang="de-CH" sz="1800" b="0" strike="noStrike" spc="-1" dirty="0">
              <a:solidFill>
                <a:srgbClr val="000000"/>
              </a:solidFill>
              <a:latin typeface="Arial"/>
            </a:endParaRPr>
          </a:p>
          <a:p>
            <a:pPr marL="216000" indent="-216000">
              <a:lnSpc>
                <a:spcPct val="100000"/>
              </a:lnSpc>
              <a:spcBef>
                <a:spcPts val="283"/>
              </a:spcBef>
              <a:spcAft>
                <a:spcPts val="283"/>
              </a:spcAft>
              <a:buClr>
                <a:srgbClr val="000000"/>
              </a:buClr>
              <a:buSzPct val="45000"/>
              <a:buFont typeface="Wingdings" charset="2"/>
              <a:buChar char=""/>
            </a:pPr>
            <a:r>
              <a:rPr lang="en-US" sz="1800" b="0" strike="noStrike" spc="-1" dirty="0">
                <a:solidFill>
                  <a:srgbClr val="000000"/>
                </a:solidFill>
                <a:latin typeface="Aptos"/>
                <a:ea typeface="Noto Sans"/>
              </a:rPr>
              <a:t>Structure parameters:</a:t>
            </a:r>
            <a:endParaRPr lang="de-CH" sz="1800" b="0" strike="noStrike" spc="-1" dirty="0">
              <a:solidFill>
                <a:srgbClr val="000000"/>
              </a:solidFill>
              <a:latin typeface="Arial"/>
            </a:endParaRPr>
          </a:p>
        </p:txBody>
      </p:sp>
      <p:pic>
        <p:nvPicPr>
          <p:cNvPr id="4" name="Picture 3">
            <a:extLst>
              <a:ext uri="{FF2B5EF4-FFF2-40B4-BE49-F238E27FC236}">
                <a16:creationId xmlns:a16="http://schemas.microsoft.com/office/drawing/2014/main" id="{B7793B87-19AD-D2E6-D5E8-1E05104F5B7B}"/>
              </a:ext>
            </a:extLst>
          </p:cNvPr>
          <p:cNvPicPr>
            <a:picLocks noChangeAspect="1"/>
          </p:cNvPicPr>
          <p:nvPr/>
        </p:nvPicPr>
        <p:blipFill>
          <a:blip r:embed="rId2"/>
          <a:srcRect l="4118" t="10903" r="50142" b="17640"/>
          <a:stretch>
            <a:fillRect/>
          </a:stretch>
        </p:blipFill>
        <p:spPr>
          <a:xfrm>
            <a:off x="6122640" y="1196752"/>
            <a:ext cx="6114349" cy="5373216"/>
          </a:xfrm>
          <a:prstGeom prst="rect">
            <a:avLst/>
          </a:prstGeom>
          <a:ln w="0">
            <a:noFill/>
          </a:ln>
        </p:spPr>
      </p:pic>
      <p:sp>
        <p:nvSpPr>
          <p:cNvPr id="5" name="Rectangle 4">
            <a:extLst>
              <a:ext uri="{FF2B5EF4-FFF2-40B4-BE49-F238E27FC236}">
                <a16:creationId xmlns:a16="http://schemas.microsoft.com/office/drawing/2014/main" id="{A5AAB834-CD55-0EB1-46D6-D96E1F4DA71A}"/>
              </a:ext>
            </a:extLst>
          </p:cNvPr>
          <p:cNvSpPr/>
          <p:nvPr/>
        </p:nvSpPr>
        <p:spPr>
          <a:xfrm flipV="1">
            <a:off x="6319222" y="2071845"/>
            <a:ext cx="5801092" cy="228240"/>
          </a:xfrm>
          <a:prstGeom prst="rect">
            <a:avLst/>
          </a:prstGeom>
          <a:noFill/>
          <a:ln w="28575">
            <a:solidFill>
              <a:schemeClr val="accent6"/>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nSpc>
                <a:spcPct val="100000"/>
              </a:lnSpc>
            </a:pPr>
            <a:endParaRPr lang="en-US" sz="1800" b="0" strike="noStrike" spc="-1">
              <a:solidFill>
                <a:srgbClr val="000000"/>
              </a:solidFill>
              <a:latin typeface="Aptos"/>
              <a:ea typeface="DejaVu Sans"/>
            </a:endParaRPr>
          </a:p>
        </p:txBody>
      </p:sp>
      <p:sp>
        <p:nvSpPr>
          <p:cNvPr id="6" name="Rectangle 5">
            <a:extLst>
              <a:ext uri="{FF2B5EF4-FFF2-40B4-BE49-F238E27FC236}">
                <a16:creationId xmlns:a16="http://schemas.microsoft.com/office/drawing/2014/main" id="{15320FCE-8CCA-CBD5-F565-4F1F258D9904}"/>
              </a:ext>
            </a:extLst>
          </p:cNvPr>
          <p:cNvSpPr/>
          <p:nvPr/>
        </p:nvSpPr>
        <p:spPr>
          <a:xfrm flipV="1">
            <a:off x="6319222" y="2565412"/>
            <a:ext cx="5801092" cy="228240"/>
          </a:xfrm>
          <a:prstGeom prst="rect">
            <a:avLst/>
          </a:prstGeom>
          <a:noFill/>
          <a:ln w="28575">
            <a:solidFill>
              <a:schemeClr val="accent6"/>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nSpc>
                <a:spcPct val="100000"/>
              </a:lnSpc>
            </a:pPr>
            <a:endParaRPr lang="en-US" sz="1800" b="0" strike="noStrike" spc="-1">
              <a:solidFill>
                <a:srgbClr val="000000"/>
              </a:solidFill>
              <a:latin typeface="Aptos"/>
              <a:ea typeface="DejaVu Sans"/>
            </a:endParaRPr>
          </a:p>
        </p:txBody>
      </p:sp>
      <p:sp>
        <p:nvSpPr>
          <p:cNvPr id="7" name="Rectangle 6">
            <a:extLst>
              <a:ext uri="{FF2B5EF4-FFF2-40B4-BE49-F238E27FC236}">
                <a16:creationId xmlns:a16="http://schemas.microsoft.com/office/drawing/2014/main" id="{27D051F8-3B14-85FE-DF46-32BE2CF56327}"/>
              </a:ext>
            </a:extLst>
          </p:cNvPr>
          <p:cNvSpPr/>
          <p:nvPr/>
        </p:nvSpPr>
        <p:spPr>
          <a:xfrm flipV="1">
            <a:off x="6319222" y="3069112"/>
            <a:ext cx="5801092" cy="431896"/>
          </a:xfrm>
          <a:prstGeom prst="rect">
            <a:avLst/>
          </a:prstGeom>
          <a:noFill/>
          <a:ln w="28575">
            <a:solidFill>
              <a:schemeClr val="accent6"/>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nSpc>
                <a:spcPct val="100000"/>
              </a:lnSpc>
            </a:pPr>
            <a:endParaRPr lang="en-US" sz="1800" b="0" strike="noStrike" spc="-1">
              <a:solidFill>
                <a:srgbClr val="000000"/>
              </a:solidFill>
              <a:latin typeface="Aptos"/>
              <a:ea typeface="DejaVu Sans"/>
            </a:endParaRPr>
          </a:p>
        </p:txBody>
      </p:sp>
      <p:pic>
        <p:nvPicPr>
          <p:cNvPr id="8" name="Picture 7">
            <a:extLst>
              <a:ext uri="{FF2B5EF4-FFF2-40B4-BE49-F238E27FC236}">
                <a16:creationId xmlns:a16="http://schemas.microsoft.com/office/drawing/2014/main" id="{8CA6CE76-8F0C-BD4A-7CFE-7EC84433ED5A}"/>
              </a:ext>
            </a:extLst>
          </p:cNvPr>
          <p:cNvPicPr/>
          <p:nvPr/>
        </p:nvPicPr>
        <p:blipFill>
          <a:blip r:embed="rId3"/>
          <a:stretch/>
        </p:blipFill>
        <p:spPr>
          <a:xfrm>
            <a:off x="839416" y="2192872"/>
            <a:ext cx="2523960" cy="2208960"/>
          </a:xfrm>
          <a:prstGeom prst="rect">
            <a:avLst/>
          </a:prstGeom>
          <a:ln w="0">
            <a:noFill/>
          </a:ln>
        </p:spPr>
      </p:pic>
      <p:pic>
        <p:nvPicPr>
          <p:cNvPr id="9" name="Picture 8">
            <a:extLst>
              <a:ext uri="{FF2B5EF4-FFF2-40B4-BE49-F238E27FC236}">
                <a16:creationId xmlns:a16="http://schemas.microsoft.com/office/drawing/2014/main" id="{2D279220-0B03-BBD4-0893-993503D12492}"/>
              </a:ext>
            </a:extLst>
          </p:cNvPr>
          <p:cNvPicPr/>
          <p:nvPr/>
        </p:nvPicPr>
        <p:blipFill>
          <a:blip r:embed="rId4"/>
          <a:stretch/>
        </p:blipFill>
        <p:spPr>
          <a:xfrm>
            <a:off x="623392" y="4437112"/>
            <a:ext cx="4896544" cy="1656184"/>
          </a:xfrm>
          <a:prstGeom prst="rect">
            <a:avLst/>
          </a:prstGeom>
          <a:ln w="0">
            <a:noFill/>
          </a:ln>
        </p:spPr>
      </p:pic>
      <p:sp>
        <p:nvSpPr>
          <p:cNvPr id="10" name="Rectangle 9">
            <a:extLst>
              <a:ext uri="{FF2B5EF4-FFF2-40B4-BE49-F238E27FC236}">
                <a16:creationId xmlns:a16="http://schemas.microsoft.com/office/drawing/2014/main" id="{32CD4D8F-3F06-E73E-3BF1-2EE9023B2778}"/>
              </a:ext>
            </a:extLst>
          </p:cNvPr>
          <p:cNvSpPr/>
          <p:nvPr/>
        </p:nvSpPr>
        <p:spPr>
          <a:xfrm flipV="1">
            <a:off x="623392" y="4941168"/>
            <a:ext cx="4896544" cy="228240"/>
          </a:xfrm>
          <a:prstGeom prst="rect">
            <a:avLst/>
          </a:prstGeom>
          <a:noFill/>
          <a:ln w="12600">
            <a:solidFill>
              <a:srgbClr val="FF0000"/>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nSpc>
                <a:spcPct val="100000"/>
              </a:lnSpc>
            </a:pPr>
            <a:endParaRPr lang="en-US" sz="1800" b="0" strike="noStrike" spc="-1">
              <a:solidFill>
                <a:srgbClr val="000000"/>
              </a:solidFill>
              <a:latin typeface="Aptos"/>
              <a:ea typeface="DejaVu Sans"/>
            </a:endParaRPr>
          </a:p>
        </p:txBody>
      </p:sp>
      <p:sp>
        <p:nvSpPr>
          <p:cNvPr id="11" name="TextBox 10">
            <a:extLst>
              <a:ext uri="{FF2B5EF4-FFF2-40B4-BE49-F238E27FC236}">
                <a16:creationId xmlns:a16="http://schemas.microsoft.com/office/drawing/2014/main" id="{A00F2128-B6F2-1703-CFBA-6B9703A02BFA}"/>
              </a:ext>
            </a:extLst>
          </p:cNvPr>
          <p:cNvSpPr txBox="1"/>
          <p:nvPr/>
        </p:nvSpPr>
        <p:spPr>
          <a:xfrm>
            <a:off x="6410672" y="1313433"/>
            <a:ext cx="1351424" cy="307777"/>
          </a:xfrm>
          <a:prstGeom prst="rect">
            <a:avLst/>
          </a:prstGeom>
          <a:noFill/>
        </p:spPr>
        <p:txBody>
          <a:bodyPr wrap="square" lIns="0" tIns="0" rIns="0" bIns="0" rtlCol="0">
            <a:spAutoFit/>
          </a:bodyPr>
          <a:lstStyle/>
          <a:p>
            <a:pPr algn="l"/>
            <a:r>
              <a:rPr lang="en-CH" sz="2000" dirty="0">
                <a:solidFill>
                  <a:schemeClr val="bg1"/>
                </a:solidFill>
              </a:rPr>
              <a:t>Parameters</a:t>
            </a:r>
          </a:p>
        </p:txBody>
      </p:sp>
      <p:sp>
        <p:nvSpPr>
          <p:cNvPr id="13" name="TextBox 12">
            <a:extLst>
              <a:ext uri="{FF2B5EF4-FFF2-40B4-BE49-F238E27FC236}">
                <a16:creationId xmlns:a16="http://schemas.microsoft.com/office/drawing/2014/main" id="{AB286A15-CE56-6F23-A7B9-95486035D879}"/>
              </a:ext>
            </a:extLst>
          </p:cNvPr>
          <p:cNvSpPr txBox="1"/>
          <p:nvPr/>
        </p:nvSpPr>
        <p:spPr>
          <a:xfrm>
            <a:off x="8256240" y="6487187"/>
            <a:ext cx="3419895" cy="215444"/>
          </a:xfrm>
          <a:prstGeom prst="rect">
            <a:avLst/>
          </a:prstGeom>
          <a:noFill/>
        </p:spPr>
        <p:txBody>
          <a:bodyPr wrap="square" lIns="0" tIns="0" rIns="0" bIns="0" rtlCol="0">
            <a:spAutoFit/>
          </a:bodyPr>
          <a:lstStyle/>
          <a:p>
            <a:pPr algn="l"/>
            <a:r>
              <a:rPr lang="en-CH" sz="1400" dirty="0"/>
              <a:t>Table from A. Falone’s slides</a:t>
            </a:r>
          </a:p>
        </p:txBody>
      </p:sp>
      <p:sp>
        <p:nvSpPr>
          <p:cNvPr id="14" name="Rectangle 13">
            <a:extLst>
              <a:ext uri="{FF2B5EF4-FFF2-40B4-BE49-F238E27FC236}">
                <a16:creationId xmlns:a16="http://schemas.microsoft.com/office/drawing/2014/main" id="{882FA593-D64D-0BD0-62BC-CAF35FCE3E8F}"/>
              </a:ext>
            </a:extLst>
          </p:cNvPr>
          <p:cNvSpPr/>
          <p:nvPr/>
        </p:nvSpPr>
        <p:spPr>
          <a:xfrm flipV="1">
            <a:off x="6343580" y="4221164"/>
            <a:ext cx="5801092" cy="228240"/>
          </a:xfrm>
          <a:prstGeom prst="rect">
            <a:avLst/>
          </a:prstGeom>
          <a:noFill/>
          <a:ln w="28575">
            <a:solidFill>
              <a:schemeClr val="accent6"/>
            </a:solidFill>
            <a:round/>
          </a:ln>
        </p:spPr>
        <p:style>
          <a:lnRef idx="0">
            <a:scrgbClr r="0" g="0" b="0"/>
          </a:lnRef>
          <a:fillRef idx="0">
            <a:scrgbClr r="0" g="0" b="0"/>
          </a:fillRef>
          <a:effectRef idx="0">
            <a:scrgbClr r="0" g="0" b="0"/>
          </a:effectRef>
          <a:fontRef idx="minor"/>
        </p:style>
        <p:txBody>
          <a:bodyPr lIns="96120" tIns="51120" rIns="96120" bIns="51120" anchor="ctr">
            <a:noAutofit/>
          </a:bodyPr>
          <a:lstStyle/>
          <a:p>
            <a:pPr>
              <a:lnSpc>
                <a:spcPct val="100000"/>
              </a:lnSpc>
            </a:pPr>
            <a:endParaRPr lang="en-US" sz="1800" b="0" strike="noStrike" spc="-1">
              <a:solidFill>
                <a:srgbClr val="000000"/>
              </a:solidFill>
              <a:latin typeface="Aptos"/>
              <a:ea typeface="DejaVu Sans"/>
            </a:endParaRPr>
          </a:p>
        </p:txBody>
      </p:sp>
      <p:sp>
        <p:nvSpPr>
          <p:cNvPr id="15" name="Down Arrow 14">
            <a:extLst>
              <a:ext uri="{FF2B5EF4-FFF2-40B4-BE49-F238E27FC236}">
                <a16:creationId xmlns:a16="http://schemas.microsoft.com/office/drawing/2014/main" id="{2F9EEB0B-B1D1-8B43-BD42-B23548A1C3BB}"/>
              </a:ext>
            </a:extLst>
          </p:cNvPr>
          <p:cNvSpPr/>
          <p:nvPr/>
        </p:nvSpPr>
        <p:spPr>
          <a:xfrm>
            <a:off x="10056440" y="836712"/>
            <a:ext cx="360040" cy="36004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spTree>
    <p:extLst>
      <p:ext uri="{BB962C8B-B14F-4D97-AF65-F5344CB8AC3E}">
        <p14:creationId xmlns:p14="http://schemas.microsoft.com/office/powerpoint/2010/main" val="237971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8BF6-994D-F331-298E-DCBBBBF96663}"/>
              </a:ext>
            </a:extLst>
          </p:cNvPr>
          <p:cNvSpPr>
            <a:spLocks noGrp="1"/>
          </p:cNvSpPr>
          <p:nvPr>
            <p:ph type="title"/>
          </p:nvPr>
        </p:nvSpPr>
        <p:spPr>
          <a:xfrm>
            <a:off x="695325" y="278296"/>
            <a:ext cx="8964613" cy="810444"/>
          </a:xfrm>
        </p:spPr>
        <p:txBody>
          <a:bodyPr/>
          <a:lstStyle/>
          <a:p>
            <a:r>
              <a:rPr lang="en-GB" noProof="0" dirty="0"/>
              <a:t>Outline</a:t>
            </a:r>
          </a:p>
        </p:txBody>
      </p:sp>
      <p:sp>
        <p:nvSpPr>
          <p:cNvPr id="3" name="Content Placeholder 2">
            <a:extLst>
              <a:ext uri="{FF2B5EF4-FFF2-40B4-BE49-F238E27FC236}">
                <a16:creationId xmlns:a16="http://schemas.microsoft.com/office/drawing/2014/main" id="{1F7F04EF-CE90-61E7-7535-832EEBD18220}"/>
              </a:ext>
            </a:extLst>
          </p:cNvPr>
          <p:cNvSpPr>
            <a:spLocks noGrp="1"/>
          </p:cNvSpPr>
          <p:nvPr>
            <p:ph idx="1"/>
          </p:nvPr>
        </p:nvSpPr>
        <p:spPr>
          <a:xfrm>
            <a:off x="695325" y="1484784"/>
            <a:ext cx="10369227" cy="2736304"/>
          </a:xfrm>
        </p:spPr>
        <p:txBody>
          <a:bodyPr/>
          <a:lstStyle/>
          <a:p>
            <a:pPr marL="457200" indent="-457200">
              <a:spcAft>
                <a:spcPts val="1200"/>
              </a:spcAft>
              <a:buFont typeface="Arial" panose="020B0604020202020204" pitchFamily="34" charset="0"/>
              <a:buChar char="•"/>
            </a:pPr>
            <a:r>
              <a:rPr lang="en-GB" sz="2200" dirty="0"/>
              <a:t>Introduction: motivations and measurements with e- streaking approach</a:t>
            </a:r>
            <a:endParaRPr lang="en-GB" sz="2200" noProof="0" dirty="0"/>
          </a:p>
          <a:p>
            <a:pPr marL="457200" indent="-457200">
              <a:spcAft>
                <a:spcPts val="1200"/>
              </a:spcAft>
              <a:buFont typeface="Arial" panose="020B0604020202020204" pitchFamily="34" charset="0"/>
              <a:buChar char="•"/>
            </a:pPr>
            <a:r>
              <a:rPr lang="en-GB" sz="2200" dirty="0"/>
              <a:t>SwissFEL: overview of the wakefield-based passive devices used for LPS reconstruction and beam manipulation </a:t>
            </a:r>
          </a:p>
          <a:p>
            <a:pPr marL="457200" indent="-457200">
              <a:spcAft>
                <a:spcPts val="1200"/>
              </a:spcAft>
              <a:buFont typeface="Arial" panose="020B0604020202020204" pitchFamily="34" charset="0"/>
              <a:buChar char="•"/>
            </a:pPr>
            <a:r>
              <a:rPr lang="en-GB" sz="2200" dirty="0"/>
              <a:t>Results and capabilities</a:t>
            </a:r>
          </a:p>
          <a:p>
            <a:pPr marL="457200" indent="-457200">
              <a:spcAft>
                <a:spcPts val="1200"/>
              </a:spcAft>
              <a:buFont typeface="Arial" panose="020B0604020202020204" pitchFamily="34" charset="0"/>
              <a:buChar char="•"/>
            </a:pPr>
            <a:r>
              <a:rPr lang="en-GB" sz="2200" dirty="0"/>
              <a:t>Resolution for plasma-based FELs (case study: </a:t>
            </a:r>
            <a:r>
              <a:rPr lang="en-GB" sz="2200" dirty="0" err="1"/>
              <a:t>EuPRAXIA@SPARC_LAB</a:t>
            </a:r>
            <a:r>
              <a:rPr lang="en-GB" sz="2200" dirty="0"/>
              <a:t>)</a:t>
            </a:r>
          </a:p>
        </p:txBody>
      </p:sp>
    </p:spTree>
    <p:extLst>
      <p:ext uri="{BB962C8B-B14F-4D97-AF65-F5344CB8AC3E}">
        <p14:creationId xmlns:p14="http://schemas.microsoft.com/office/powerpoint/2010/main" val="4095108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695160" y="278280"/>
            <a:ext cx="10049040" cy="809280"/>
          </a:xfrm>
          <a:prstGeom prst="rect">
            <a:avLst/>
          </a:prstGeom>
          <a:noFill/>
          <a:ln w="0">
            <a:noFill/>
          </a:ln>
        </p:spPr>
        <p:txBody>
          <a:bodyPr lIns="0" tIns="0" rIns="0" bIns="0" anchor="t">
            <a:noAutofit/>
          </a:bodyPr>
          <a:lstStyle/>
          <a:p>
            <a:pPr>
              <a:lnSpc>
                <a:spcPct val="100000"/>
              </a:lnSpc>
              <a:buNone/>
              <a:tabLst>
                <a:tab pos="0" algn="l"/>
              </a:tabLst>
            </a:pPr>
            <a:r>
              <a:rPr lang="en-US" sz="2600" b="1" strike="noStrike" spc="-1" dirty="0">
                <a:solidFill>
                  <a:srgbClr val="000000"/>
                </a:solidFill>
                <a:latin typeface="Aptos"/>
              </a:rPr>
              <a:t>Resolution for “Full RF” beam parameters, 17 </a:t>
            </a:r>
            <a:r>
              <a:rPr lang="en-US" sz="2600" b="1" strike="noStrike" spc="-1" dirty="0">
                <a:solidFill>
                  <a:srgbClr val="000000"/>
                </a:solidFill>
                <a:latin typeface="Symbol" pitchFamily="2" charset="2"/>
              </a:rPr>
              <a:t>m</a:t>
            </a:r>
            <a:r>
              <a:rPr lang="en-US" sz="2600" b="1" strike="noStrike" spc="-1" dirty="0">
                <a:solidFill>
                  <a:srgbClr val="000000"/>
                </a:solidFill>
                <a:latin typeface="Aptos"/>
              </a:rPr>
              <a:t>m (56 fs) </a:t>
            </a:r>
            <a:r>
              <a:rPr lang="en-US" sz="2000" b="0" strike="noStrike" spc="-1" dirty="0" err="1">
                <a:solidFill>
                  <a:srgbClr val="000000"/>
                </a:solidFill>
                <a:latin typeface="Aptos"/>
              </a:rPr>
              <a:t>EuPRAXIA@SPARC_LAB</a:t>
            </a:r>
            <a:endParaRPr lang="en-US" sz="2000" b="0" strike="noStrike" spc="-1" dirty="0">
              <a:latin typeface="Arial"/>
            </a:endParaRPr>
          </a:p>
        </p:txBody>
      </p:sp>
      <p:sp>
        <p:nvSpPr>
          <p:cNvPr id="53" name="Rectangle 52"/>
          <p:cNvSpPr/>
          <p:nvPr/>
        </p:nvSpPr>
        <p:spPr>
          <a:xfrm>
            <a:off x="479376" y="5897490"/>
            <a:ext cx="9505056" cy="94316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buClr>
                <a:srgbClr val="000000"/>
              </a:buClr>
              <a:buSzPct val="45000"/>
              <a:buFont typeface="Wingdings" charset="2"/>
              <a:buChar char=""/>
            </a:pPr>
            <a:r>
              <a:rPr lang="en-US" sz="1800" b="0" strike="noStrike" spc="-1" dirty="0">
                <a:solidFill>
                  <a:srgbClr val="000000"/>
                </a:solidFill>
                <a:latin typeface="Aptos"/>
                <a:ea typeface="DejaVu Sans"/>
              </a:rPr>
              <a:t>Resolution reaches about 0.1*</a:t>
            </a:r>
            <a:r>
              <a:rPr lang="en-US" sz="1800" b="0" strike="noStrike" spc="-1" dirty="0" err="1">
                <a:solidFill>
                  <a:srgbClr val="000000"/>
                </a:solidFill>
                <a:latin typeface="Aptos"/>
                <a:ea typeface="DejaVu Sans"/>
              </a:rPr>
              <a:t>σ</a:t>
            </a:r>
            <a:r>
              <a:rPr lang="en-US" sz="1800" b="0" strike="noStrike" spc="-1" dirty="0">
                <a:solidFill>
                  <a:srgbClr val="000000"/>
                </a:solidFill>
                <a:latin typeface="Aptos"/>
                <a:ea typeface="DejaVu Sans"/>
              </a:rPr>
              <a:t> (rms bunch duration) at the core of the beam</a:t>
            </a:r>
            <a:endParaRPr lang="en-US" sz="1800" b="0" strike="noStrike" spc="-1" dirty="0">
              <a:latin typeface="Arial"/>
            </a:endParaRPr>
          </a:p>
          <a:p>
            <a:pPr marL="216000" indent="-216000">
              <a:lnSpc>
                <a:spcPct val="100000"/>
              </a:lnSpc>
              <a:buClr>
                <a:srgbClr val="000000"/>
              </a:buClr>
              <a:buSzPct val="45000"/>
              <a:buFont typeface="Wingdings" charset="2"/>
              <a:buChar char=""/>
            </a:pPr>
            <a:r>
              <a:rPr lang="en-US" sz="1800" b="0" strike="noStrike" spc="-1" dirty="0">
                <a:solidFill>
                  <a:srgbClr val="000000"/>
                </a:solidFill>
                <a:latin typeface="Aptos"/>
                <a:ea typeface="DejaVu Sans"/>
              </a:rPr>
              <a:t>Relatively large distance between beam and plate. Structure length could be further reduced.</a:t>
            </a:r>
            <a:endParaRPr lang="en-US" sz="1800" b="0" strike="noStrike" spc="-1" dirty="0">
              <a:latin typeface="Arial"/>
            </a:endParaRPr>
          </a:p>
          <a:p>
            <a:pPr marL="216000" indent="-216000">
              <a:lnSpc>
                <a:spcPct val="100000"/>
              </a:lnSpc>
              <a:buClr>
                <a:srgbClr val="000000"/>
              </a:buClr>
              <a:buSzPct val="45000"/>
              <a:buFont typeface="Wingdings" charset="2"/>
              <a:buChar char=""/>
            </a:pPr>
            <a:r>
              <a:rPr lang="en-US" sz="1800" b="0" strike="noStrike" spc="-1" dirty="0">
                <a:solidFill>
                  <a:srgbClr val="000000"/>
                </a:solidFill>
                <a:latin typeface="Aptos"/>
                <a:ea typeface="DejaVu Sans"/>
              </a:rPr>
              <a:t>An energy modulation with wavelength equal to c*</a:t>
            </a:r>
            <a:r>
              <a:rPr lang="en-US" sz="1800" b="0" strike="noStrike" spc="-1" dirty="0" err="1">
                <a:solidFill>
                  <a:srgbClr val="000000"/>
                </a:solidFill>
                <a:latin typeface="Aptos"/>
                <a:ea typeface="DejaVu Sans"/>
              </a:rPr>
              <a:t>σ</a:t>
            </a:r>
            <a:r>
              <a:rPr lang="en-US" sz="1800" b="0" strike="noStrike" spc="-1" dirty="0">
                <a:solidFill>
                  <a:srgbClr val="000000"/>
                </a:solidFill>
                <a:latin typeface="Aptos"/>
                <a:ea typeface="DejaVu Sans"/>
              </a:rPr>
              <a:t> can be resolved!</a:t>
            </a:r>
            <a:endParaRPr lang="en-US" sz="1800" b="0" strike="noStrike" spc="-1" dirty="0">
              <a:latin typeface="Arial"/>
            </a:endParaRPr>
          </a:p>
        </p:txBody>
      </p:sp>
      <p:sp>
        <p:nvSpPr>
          <p:cNvPr id="54" name="Rectangle 53"/>
          <p:cNvSpPr/>
          <p:nvPr/>
        </p:nvSpPr>
        <p:spPr>
          <a:xfrm>
            <a:off x="9404390" y="3885840"/>
            <a:ext cx="2654170" cy="83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b="0" strike="noStrike" spc="-1" dirty="0">
                <a:solidFill>
                  <a:srgbClr val="000000"/>
                </a:solidFill>
                <a:latin typeface="Aptos"/>
                <a:ea typeface="DejaVu Sans"/>
              </a:rPr>
              <a:t>Simulated screen images</a:t>
            </a:r>
            <a:endParaRPr lang="en-US" sz="1600" b="0" strike="noStrike" spc="-1" dirty="0">
              <a:latin typeface="Arial"/>
            </a:endParaRPr>
          </a:p>
          <a:p>
            <a:pPr>
              <a:lnSpc>
                <a:spcPct val="100000"/>
              </a:lnSpc>
              <a:buNone/>
            </a:pPr>
            <a:r>
              <a:rPr lang="en-US" sz="1600" b="0" strike="noStrike" spc="-1" dirty="0">
                <a:solidFill>
                  <a:srgbClr val="000000"/>
                </a:solidFill>
                <a:latin typeface="Aptos"/>
                <a:ea typeface="DejaVu Sans"/>
              </a:rPr>
              <a:t>Streaking in X</a:t>
            </a:r>
            <a:endParaRPr lang="en-US" sz="1600" b="0" strike="noStrike" spc="-1" dirty="0">
              <a:latin typeface="Arial"/>
            </a:endParaRPr>
          </a:p>
          <a:p>
            <a:pPr>
              <a:lnSpc>
                <a:spcPct val="100000"/>
              </a:lnSpc>
              <a:buNone/>
            </a:pPr>
            <a:r>
              <a:rPr lang="en-US" sz="1600" b="0" strike="noStrike" spc="-1" dirty="0">
                <a:solidFill>
                  <a:srgbClr val="000000"/>
                </a:solidFill>
                <a:latin typeface="Aptos"/>
                <a:ea typeface="DejaVu Sans"/>
              </a:rPr>
              <a:t>Dispersion in Y</a:t>
            </a:r>
            <a:endParaRPr lang="en-US" sz="1600" b="0" strike="noStrike" spc="-1" dirty="0">
              <a:latin typeface="Arial"/>
            </a:endParaRPr>
          </a:p>
        </p:txBody>
      </p:sp>
      <p:sp>
        <p:nvSpPr>
          <p:cNvPr id="55" name="Rectangle 54"/>
          <p:cNvSpPr/>
          <p:nvPr/>
        </p:nvSpPr>
        <p:spPr>
          <a:xfrm>
            <a:off x="9404390" y="1409220"/>
            <a:ext cx="2654169" cy="107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600" b="0" strike="noStrike" spc="-1" dirty="0">
                <a:solidFill>
                  <a:srgbClr val="000000"/>
                </a:solidFill>
                <a:latin typeface="Aptos"/>
                <a:ea typeface="DejaVu Sans"/>
              </a:rPr>
              <a:t>LPS with energy modulation to better interpret the meaning of longitudinal resolution.</a:t>
            </a:r>
            <a:endParaRPr lang="en-US" sz="1600" b="0" strike="noStrike" spc="-1" dirty="0">
              <a:latin typeface="Arial"/>
            </a:endParaRPr>
          </a:p>
        </p:txBody>
      </p:sp>
      <p:pic>
        <p:nvPicPr>
          <p:cNvPr id="56" name="Picture 55"/>
          <p:cNvPicPr>
            <a:picLocks noChangeAspect="1"/>
          </p:cNvPicPr>
          <p:nvPr/>
        </p:nvPicPr>
        <p:blipFill>
          <a:blip r:embed="rId2"/>
          <a:srcRect t="3787"/>
          <a:stretch>
            <a:fillRect/>
          </a:stretch>
        </p:blipFill>
        <p:spPr>
          <a:xfrm>
            <a:off x="335360" y="1087560"/>
            <a:ext cx="8881720" cy="4717704"/>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695160" y="278280"/>
            <a:ext cx="10081360" cy="809280"/>
          </a:xfrm>
          <a:prstGeom prst="rect">
            <a:avLst/>
          </a:prstGeom>
          <a:noFill/>
          <a:ln w="0">
            <a:noFill/>
          </a:ln>
        </p:spPr>
        <p:txBody>
          <a:bodyPr lIns="0" tIns="0" rIns="0" bIns="0" anchor="t">
            <a:noAutofit/>
          </a:bodyPr>
          <a:lstStyle/>
          <a:p>
            <a:pPr>
              <a:tabLst>
                <a:tab pos="0" algn="l"/>
              </a:tabLst>
            </a:pPr>
            <a:r>
              <a:rPr lang="en-US" sz="2600" b="1" strike="noStrike" spc="-1" dirty="0">
                <a:solidFill>
                  <a:srgbClr val="000000"/>
                </a:solidFill>
                <a:latin typeface="Aptos"/>
              </a:rPr>
              <a:t>Resolution for “PWFA” beam parameters, </a:t>
            </a:r>
            <a:r>
              <a:rPr lang="en-US" sz="2600" b="1" strike="noStrike" spc="-1" dirty="0">
                <a:solidFill>
                  <a:srgbClr val="000000"/>
                </a:solidFill>
                <a:latin typeface="Symbol" pitchFamily="2" charset="2"/>
              </a:rPr>
              <a:t>s</a:t>
            </a:r>
            <a:r>
              <a:rPr lang="en-US" sz="2600" b="1" strike="noStrike" spc="-1" dirty="0">
                <a:solidFill>
                  <a:srgbClr val="000000"/>
                </a:solidFill>
                <a:latin typeface="Aptos"/>
              </a:rPr>
              <a:t> = 1.4 um (4.7 fs)</a:t>
            </a:r>
            <a:br>
              <a:rPr lang="en-US" sz="2600" b="1" strike="noStrike" spc="-1" dirty="0">
                <a:solidFill>
                  <a:srgbClr val="000000"/>
                </a:solidFill>
                <a:latin typeface="Aptos"/>
              </a:rPr>
            </a:br>
            <a:r>
              <a:rPr lang="en-US" sz="2000" b="0" spc="-1" dirty="0" err="1">
                <a:solidFill>
                  <a:srgbClr val="000000"/>
                </a:solidFill>
              </a:rPr>
              <a:t>EuPRAXIA@SPARC_LAB</a:t>
            </a:r>
            <a:endParaRPr lang="en-US" sz="2000" b="0" strike="noStrike" spc="-1" dirty="0">
              <a:latin typeface="Arial"/>
            </a:endParaRPr>
          </a:p>
        </p:txBody>
      </p:sp>
      <p:sp>
        <p:nvSpPr>
          <p:cNvPr id="58" name="Rectangle 57"/>
          <p:cNvSpPr/>
          <p:nvPr/>
        </p:nvSpPr>
        <p:spPr>
          <a:xfrm>
            <a:off x="479376" y="6048720"/>
            <a:ext cx="11377264" cy="71503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6000" indent="-216000">
              <a:lnSpc>
                <a:spcPct val="100000"/>
              </a:lnSpc>
              <a:spcAft>
                <a:spcPts val="600"/>
              </a:spcAft>
              <a:buClr>
                <a:srgbClr val="000000"/>
              </a:buClr>
              <a:buSzPct val="45000"/>
              <a:buFont typeface="Wingdings" charset="2"/>
              <a:buChar char=""/>
            </a:pPr>
            <a:r>
              <a:rPr lang="en-US" sz="1800" b="0" strike="noStrike" spc="-1" dirty="0">
                <a:solidFill>
                  <a:srgbClr val="000000"/>
                </a:solidFill>
                <a:ea typeface="DejaVu Sans"/>
              </a:rPr>
              <a:t>Resolution reaches about 0.5*</a:t>
            </a:r>
            <a:r>
              <a:rPr lang="en-US" sz="1800" b="0" strike="noStrike" spc="-1" dirty="0" err="1">
                <a:solidFill>
                  <a:srgbClr val="000000"/>
                </a:solidFill>
                <a:ea typeface="DejaVu Sans"/>
              </a:rPr>
              <a:t>σ</a:t>
            </a:r>
            <a:r>
              <a:rPr lang="en-US" sz="1800" b="0" strike="noStrike" spc="-1" dirty="0">
                <a:solidFill>
                  <a:srgbClr val="000000"/>
                </a:solidFill>
                <a:ea typeface="DejaVu Sans"/>
              </a:rPr>
              <a:t> (rms bunch length) at the core of the beam.</a:t>
            </a:r>
            <a:endParaRPr lang="en-US" sz="1800" b="0" strike="noStrike" spc="-1" dirty="0"/>
          </a:p>
          <a:p>
            <a:pPr marL="216000" indent="-216000">
              <a:lnSpc>
                <a:spcPct val="100000"/>
              </a:lnSpc>
              <a:spcAft>
                <a:spcPts val="600"/>
              </a:spcAft>
              <a:buClr>
                <a:srgbClr val="000000"/>
              </a:buClr>
              <a:buSzPct val="45000"/>
              <a:buFont typeface="Wingdings" charset="2"/>
              <a:buChar char=""/>
            </a:pPr>
            <a:r>
              <a:rPr lang="en-US" sz="1800" b="0" strike="noStrike" spc="-1" dirty="0">
                <a:solidFill>
                  <a:srgbClr val="000000"/>
                </a:solidFill>
                <a:ea typeface="DejaVu Sans"/>
              </a:rPr>
              <a:t>A LPS modulation with wavelength equal to </a:t>
            </a:r>
            <a:r>
              <a:rPr lang="en-US" sz="1800" b="0" strike="noStrike" spc="-1" dirty="0" err="1">
                <a:solidFill>
                  <a:srgbClr val="000000"/>
                </a:solidFill>
                <a:ea typeface="DejaVu Sans"/>
              </a:rPr>
              <a:t>σ</a:t>
            </a:r>
            <a:r>
              <a:rPr lang="en-US" sz="1800" b="0" strike="noStrike" spc="-1" dirty="0">
                <a:solidFill>
                  <a:srgbClr val="000000"/>
                </a:solidFill>
                <a:ea typeface="DejaVu Sans"/>
              </a:rPr>
              <a:t> cannot be resolved. Beam is too short or has too large emittance!</a:t>
            </a:r>
            <a:endParaRPr lang="en-US" sz="1800" b="0" strike="noStrike" spc="-1" dirty="0"/>
          </a:p>
        </p:txBody>
      </p:sp>
      <p:pic>
        <p:nvPicPr>
          <p:cNvPr id="59" name="Picture 58"/>
          <p:cNvPicPr>
            <a:picLocks noChangeAspect="1"/>
          </p:cNvPicPr>
          <p:nvPr/>
        </p:nvPicPr>
        <p:blipFill>
          <a:blip r:embed="rId2"/>
          <a:srcRect t="5260"/>
          <a:stretch>
            <a:fillRect/>
          </a:stretch>
        </p:blipFill>
        <p:spPr>
          <a:xfrm>
            <a:off x="921572" y="1340768"/>
            <a:ext cx="9628535" cy="4560860"/>
          </a:xfrm>
          <a:prstGeom prst="rect">
            <a:avLst/>
          </a:prstGeom>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3B19-472D-E048-A289-98CAB3C885A5}"/>
              </a:ext>
            </a:extLst>
          </p:cNvPr>
          <p:cNvSpPr>
            <a:spLocks noGrp="1"/>
          </p:cNvSpPr>
          <p:nvPr>
            <p:ph type="title"/>
          </p:nvPr>
        </p:nvSpPr>
        <p:spPr>
          <a:xfrm>
            <a:off x="695325" y="278296"/>
            <a:ext cx="9649147" cy="810444"/>
          </a:xfrm>
        </p:spPr>
        <p:txBody>
          <a:bodyPr/>
          <a:lstStyle/>
          <a:p>
            <a:r>
              <a:rPr lang="en-US" spc="-1" dirty="0">
                <a:solidFill>
                  <a:srgbClr val="000000"/>
                </a:solidFill>
              </a:rPr>
              <a:t>Resolution for “PWFA” beam parameters – L shaped streaker</a:t>
            </a:r>
            <a:br>
              <a:rPr lang="en-US" spc="-1" dirty="0">
                <a:solidFill>
                  <a:srgbClr val="000000"/>
                </a:solidFill>
              </a:rPr>
            </a:br>
            <a:r>
              <a:rPr lang="en-US" sz="2000" b="0" spc="-1" dirty="0" err="1">
                <a:solidFill>
                  <a:srgbClr val="000000"/>
                </a:solidFill>
              </a:rPr>
              <a:t>EuPRAXIA@SPARC_LAB</a:t>
            </a:r>
            <a:r>
              <a:rPr lang="en-US" sz="2000" b="0" spc="-1" dirty="0">
                <a:solidFill>
                  <a:srgbClr val="000000"/>
                </a:solidFill>
              </a:rPr>
              <a:t>. Resolution without quadrupole wake</a:t>
            </a:r>
            <a:br>
              <a:rPr lang="de-CH" b="0" spc="-1" dirty="0">
                <a:solidFill>
                  <a:srgbClr val="000000"/>
                </a:solidFill>
                <a:latin typeface="Arial"/>
              </a:rPr>
            </a:br>
            <a:endParaRPr lang="en-CH" dirty="0"/>
          </a:p>
        </p:txBody>
      </p:sp>
      <p:pic>
        <p:nvPicPr>
          <p:cNvPr id="5" name="Picture 4">
            <a:extLst>
              <a:ext uri="{FF2B5EF4-FFF2-40B4-BE49-F238E27FC236}">
                <a16:creationId xmlns:a16="http://schemas.microsoft.com/office/drawing/2014/main" id="{A53E2221-945D-6B19-866B-E2F66D1F0CCE}"/>
              </a:ext>
            </a:extLst>
          </p:cNvPr>
          <p:cNvPicPr>
            <a:picLocks noChangeAspect="1"/>
          </p:cNvPicPr>
          <p:nvPr/>
        </p:nvPicPr>
        <p:blipFill>
          <a:blip r:embed="rId3"/>
          <a:srcRect l="15931" r="12378"/>
          <a:stretch>
            <a:fillRect/>
          </a:stretch>
        </p:blipFill>
        <p:spPr>
          <a:xfrm>
            <a:off x="9343890" y="920881"/>
            <a:ext cx="2722527" cy="2199010"/>
          </a:xfrm>
          <a:prstGeom prst="rect">
            <a:avLst/>
          </a:prstGeom>
        </p:spPr>
      </p:pic>
      <p:sp>
        <p:nvSpPr>
          <p:cNvPr id="6" name="TextBox 5">
            <a:extLst>
              <a:ext uri="{FF2B5EF4-FFF2-40B4-BE49-F238E27FC236}">
                <a16:creationId xmlns:a16="http://schemas.microsoft.com/office/drawing/2014/main" id="{6A16E2DE-E8E1-92F4-A876-44A27EC8C622}"/>
              </a:ext>
            </a:extLst>
          </p:cNvPr>
          <p:cNvSpPr txBox="1"/>
          <p:nvPr/>
        </p:nvSpPr>
        <p:spPr>
          <a:xfrm>
            <a:off x="9439782" y="3119891"/>
            <a:ext cx="2626635" cy="646331"/>
          </a:xfrm>
          <a:prstGeom prst="rect">
            <a:avLst/>
          </a:prstGeom>
          <a:noFill/>
        </p:spPr>
        <p:txBody>
          <a:bodyPr wrap="square" lIns="0" tIns="0" rIns="0" bIns="0" rtlCol="0">
            <a:spAutoFit/>
          </a:bodyPr>
          <a:lstStyle/>
          <a:p>
            <a:pPr algn="l"/>
            <a:r>
              <a:rPr lang="en-CH" sz="1400" dirty="0"/>
              <a:t>Example: </a:t>
            </a:r>
          </a:p>
          <a:p>
            <a:pPr algn="l"/>
            <a:r>
              <a:rPr lang="en-CH" sz="1400" dirty="0"/>
              <a:t>- </a:t>
            </a:r>
            <a:r>
              <a:rPr lang="en-GB" sz="1400" dirty="0"/>
              <a:t>W. Qin, </a:t>
            </a:r>
            <a:r>
              <a:rPr lang="en-CH" sz="1400" dirty="0"/>
              <a:t>PR AB 26, 064402 (2023)</a:t>
            </a:r>
          </a:p>
          <a:p>
            <a:pPr algn="l"/>
            <a:r>
              <a:rPr lang="en-CH" sz="1400" dirty="0"/>
              <a:t>- </a:t>
            </a:r>
            <a:r>
              <a:rPr lang="en-GB" sz="1400" dirty="0"/>
              <a:t>W. Qin, </a:t>
            </a:r>
            <a:r>
              <a:rPr lang="en-CH" sz="1400" dirty="0"/>
              <a:t>FEL conference 2022</a:t>
            </a:r>
          </a:p>
        </p:txBody>
      </p:sp>
      <p:pic>
        <p:nvPicPr>
          <p:cNvPr id="8" name="Picture 7">
            <a:extLst>
              <a:ext uri="{FF2B5EF4-FFF2-40B4-BE49-F238E27FC236}">
                <a16:creationId xmlns:a16="http://schemas.microsoft.com/office/drawing/2014/main" id="{F67A6F6E-C913-7545-5B4A-3C17E0588C2A}"/>
              </a:ext>
            </a:extLst>
          </p:cNvPr>
          <p:cNvPicPr>
            <a:picLocks noChangeAspect="1"/>
          </p:cNvPicPr>
          <p:nvPr/>
        </p:nvPicPr>
        <p:blipFill>
          <a:blip r:embed="rId4"/>
          <a:srcRect b="24996"/>
          <a:stretch>
            <a:fillRect/>
          </a:stretch>
        </p:blipFill>
        <p:spPr>
          <a:xfrm>
            <a:off x="695325" y="1209555"/>
            <a:ext cx="2592288" cy="1025996"/>
          </a:xfrm>
          <a:prstGeom prst="rect">
            <a:avLst/>
          </a:prstGeom>
        </p:spPr>
      </p:pic>
      <p:cxnSp>
        <p:nvCxnSpPr>
          <p:cNvPr id="10" name="Straight Connector 9">
            <a:extLst>
              <a:ext uri="{FF2B5EF4-FFF2-40B4-BE49-F238E27FC236}">
                <a16:creationId xmlns:a16="http://schemas.microsoft.com/office/drawing/2014/main" id="{4E0EDED6-91EF-0FD8-6DE9-025E1A3B0981}"/>
              </a:ext>
            </a:extLst>
          </p:cNvPr>
          <p:cNvCxnSpPr/>
          <p:nvPr/>
        </p:nvCxnSpPr>
        <p:spPr>
          <a:xfrm>
            <a:off x="2351509" y="1245559"/>
            <a:ext cx="648072" cy="51863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4F5778-ED83-F176-17E7-EB6399EA2CD0}"/>
              </a:ext>
            </a:extLst>
          </p:cNvPr>
          <p:cNvCxnSpPr>
            <a:cxnSpLocks/>
          </p:cNvCxnSpPr>
          <p:nvPr/>
        </p:nvCxnSpPr>
        <p:spPr>
          <a:xfrm flipV="1">
            <a:off x="2491333" y="1266425"/>
            <a:ext cx="368424" cy="456127"/>
          </a:xfrm>
          <a:prstGeom prst="line">
            <a:avLst/>
          </a:prstGeom>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29100-A9FE-3DA7-99EC-35E856A2DC70}"/>
              </a:ext>
            </a:extLst>
          </p:cNvPr>
          <p:cNvPicPr>
            <a:picLocks noChangeAspect="1"/>
          </p:cNvPicPr>
          <p:nvPr/>
        </p:nvPicPr>
        <p:blipFill>
          <a:blip r:embed="rId5"/>
          <a:srcRect t="4758"/>
          <a:stretch>
            <a:fillRect/>
          </a:stretch>
        </p:blipFill>
        <p:spPr>
          <a:xfrm>
            <a:off x="263352" y="2271555"/>
            <a:ext cx="8865045" cy="4221810"/>
          </a:xfrm>
          <a:prstGeom prst="rect">
            <a:avLst/>
          </a:prstGeom>
          <a:ln w="0">
            <a:noFill/>
          </a:ln>
        </p:spPr>
      </p:pic>
      <p:sp>
        <p:nvSpPr>
          <p:cNvPr id="20" name="TextBox 19">
            <a:extLst>
              <a:ext uri="{FF2B5EF4-FFF2-40B4-BE49-F238E27FC236}">
                <a16:creationId xmlns:a16="http://schemas.microsoft.com/office/drawing/2014/main" id="{7EF9549C-6BFE-B316-86B9-D0424159DD20}"/>
              </a:ext>
            </a:extLst>
          </p:cNvPr>
          <p:cNvSpPr txBox="1"/>
          <p:nvPr/>
        </p:nvSpPr>
        <p:spPr>
          <a:xfrm>
            <a:off x="9368674" y="4597044"/>
            <a:ext cx="2722526" cy="1477328"/>
          </a:xfrm>
          <a:prstGeom prst="rect">
            <a:avLst/>
          </a:prstGeom>
          <a:noFill/>
        </p:spPr>
        <p:txBody>
          <a:bodyPr wrap="square">
            <a:spAutoFit/>
          </a:bodyPr>
          <a:lstStyle/>
          <a:p>
            <a:pPr>
              <a:lnSpc>
                <a:spcPct val="100000"/>
              </a:lnSpc>
              <a:spcBef>
                <a:spcPts val="283"/>
              </a:spcBef>
              <a:spcAft>
                <a:spcPts val="283"/>
              </a:spcAft>
              <a:buClr>
                <a:srgbClr val="000000"/>
              </a:buClr>
              <a:buSzPct val="45000"/>
            </a:pPr>
            <a:r>
              <a:rPr lang="en-US" sz="1800" b="1" strike="noStrike" spc="-1" dirty="0">
                <a:solidFill>
                  <a:srgbClr val="000000"/>
                </a:solidFill>
                <a:latin typeface="Aptos"/>
                <a:ea typeface="DejaVu Sans"/>
              </a:rPr>
              <a:t>The distance between beam and the two plates </a:t>
            </a:r>
            <a:r>
              <a:rPr lang="en-US" sz="1800" b="0" strike="noStrike" spc="-1" dirty="0">
                <a:solidFill>
                  <a:srgbClr val="000000"/>
                </a:solidFill>
                <a:latin typeface="Aptos"/>
                <a:ea typeface="DejaVu Sans"/>
              </a:rPr>
              <a:t>needed to achieve a useful resolution is very </a:t>
            </a:r>
            <a:r>
              <a:rPr lang="en-US" spc="-1" dirty="0">
                <a:solidFill>
                  <a:srgbClr val="000000"/>
                </a:solidFill>
                <a:latin typeface="Aptos"/>
                <a:ea typeface="DejaVu Sans"/>
              </a:rPr>
              <a:t>small!</a:t>
            </a:r>
            <a:endParaRPr lang="en-US" sz="1800" b="0" strike="noStrike" spc="-1" dirty="0">
              <a:latin typeface="Arial"/>
              <a:ea typeface="Noto Sans CJK SC"/>
            </a:endParaRPr>
          </a:p>
        </p:txBody>
      </p:sp>
      <p:sp>
        <p:nvSpPr>
          <p:cNvPr id="22" name="TextBox 21">
            <a:extLst>
              <a:ext uri="{FF2B5EF4-FFF2-40B4-BE49-F238E27FC236}">
                <a16:creationId xmlns:a16="http://schemas.microsoft.com/office/drawing/2014/main" id="{44986BD2-9F60-A344-A323-F5BACCE40E41}"/>
              </a:ext>
            </a:extLst>
          </p:cNvPr>
          <p:cNvSpPr txBox="1"/>
          <p:nvPr/>
        </p:nvSpPr>
        <p:spPr>
          <a:xfrm>
            <a:off x="3575720" y="1183334"/>
            <a:ext cx="5688631" cy="923330"/>
          </a:xfrm>
          <a:prstGeom prst="rect">
            <a:avLst/>
          </a:prstGeom>
          <a:noFill/>
        </p:spPr>
        <p:txBody>
          <a:bodyPr wrap="square">
            <a:spAutoFit/>
          </a:bodyPr>
          <a:lstStyle/>
          <a:p>
            <a:pPr>
              <a:lnSpc>
                <a:spcPct val="100000"/>
              </a:lnSpc>
              <a:spcBef>
                <a:spcPts val="283"/>
              </a:spcBef>
              <a:spcAft>
                <a:spcPts val="283"/>
              </a:spcAft>
              <a:buClr>
                <a:srgbClr val="000000"/>
              </a:buClr>
              <a:buSzPct val="45000"/>
            </a:pPr>
            <a:r>
              <a:rPr lang="en-US" sz="1800" b="0" strike="noStrike" spc="-1" dirty="0">
                <a:solidFill>
                  <a:srgbClr val="000000"/>
                </a:solidFill>
                <a:latin typeface="Aptos"/>
                <a:ea typeface="DejaVu Sans"/>
              </a:rPr>
              <a:t>Quadrupole wakes can be avoided by using an L-shaped structure! </a:t>
            </a:r>
            <a:r>
              <a:rPr lang="en-US" spc="-1" dirty="0">
                <a:solidFill>
                  <a:srgbClr val="000000"/>
                </a:solidFill>
                <a:latin typeface="Aptos"/>
                <a:ea typeface="DejaVu Sans"/>
              </a:rPr>
              <a:t>We </a:t>
            </a:r>
            <a:r>
              <a:rPr lang="en-US" sz="1800" b="0" strike="noStrike" spc="-1" dirty="0">
                <a:solidFill>
                  <a:srgbClr val="000000"/>
                </a:solidFill>
                <a:latin typeface="Aptos"/>
                <a:ea typeface="DejaVu Sans"/>
              </a:rPr>
              <a:t>used the wake function for standard structure and neglect quadrupole effect.</a:t>
            </a:r>
            <a:endParaRPr lang="en-US" sz="1800" b="0" strike="noStrike" spc="-1" dirty="0">
              <a:latin typeface="Arial"/>
              <a:ea typeface="Noto Sans CJK SC"/>
            </a:endParaRPr>
          </a:p>
        </p:txBody>
      </p:sp>
    </p:spTree>
    <p:extLst>
      <p:ext uri="{BB962C8B-B14F-4D97-AF65-F5344CB8AC3E}">
        <p14:creationId xmlns:p14="http://schemas.microsoft.com/office/powerpoint/2010/main" val="3811223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C4A2-76CC-64D8-BBEA-8A86937D5DBF}"/>
              </a:ext>
            </a:extLst>
          </p:cNvPr>
          <p:cNvSpPr>
            <a:spLocks noGrp="1"/>
          </p:cNvSpPr>
          <p:nvPr>
            <p:ph type="title"/>
          </p:nvPr>
        </p:nvSpPr>
        <p:spPr>
          <a:xfrm>
            <a:off x="695325" y="278296"/>
            <a:ext cx="8964613" cy="486408"/>
          </a:xfrm>
        </p:spPr>
        <p:txBody>
          <a:bodyPr/>
          <a:lstStyle/>
          <a:p>
            <a:r>
              <a:rPr lang="en-CH" dirty="0"/>
              <a:t>Conclusion</a:t>
            </a:r>
          </a:p>
        </p:txBody>
      </p:sp>
      <p:sp>
        <p:nvSpPr>
          <p:cNvPr id="5" name="TextBox 4">
            <a:extLst>
              <a:ext uri="{FF2B5EF4-FFF2-40B4-BE49-F238E27FC236}">
                <a16:creationId xmlns:a16="http://schemas.microsoft.com/office/drawing/2014/main" id="{7FD945DF-BB16-7038-CDE8-D9855FBF4C41}"/>
              </a:ext>
            </a:extLst>
          </p:cNvPr>
          <p:cNvSpPr txBox="1"/>
          <p:nvPr/>
        </p:nvSpPr>
        <p:spPr bwMode="auto">
          <a:xfrm>
            <a:off x="7923794" y="5298124"/>
            <a:ext cx="180708" cy="427292"/>
          </a:xfrm>
          <a:prstGeom prst="rect">
            <a:avLst/>
          </a:prstGeom>
          <a:noFill/>
          <a:ln>
            <a:noFill/>
          </a:ln>
          <a:effectLst/>
        </p:spPr>
        <p:txBody>
          <a:bodyPr wrap="none" lIns="89993" tIns="44996" rIns="89993" bIns="44996">
            <a:spAutoFit/>
          </a:bodyPr>
          <a:lstStyle/>
          <a:p>
            <a:pPr>
              <a:defRPr/>
            </a:pPr>
            <a:endParaRPr/>
          </a:p>
        </p:txBody>
      </p:sp>
      <p:sp>
        <p:nvSpPr>
          <p:cNvPr id="6" name="TextBox 5">
            <a:extLst>
              <a:ext uri="{FF2B5EF4-FFF2-40B4-BE49-F238E27FC236}">
                <a16:creationId xmlns:a16="http://schemas.microsoft.com/office/drawing/2014/main" id="{112D9A0D-3BDE-E306-3793-EC34D7B31F9A}"/>
              </a:ext>
            </a:extLst>
          </p:cNvPr>
          <p:cNvSpPr txBox="1"/>
          <p:nvPr/>
        </p:nvSpPr>
        <p:spPr bwMode="auto">
          <a:xfrm>
            <a:off x="623392" y="1143995"/>
            <a:ext cx="11305256" cy="3568426"/>
          </a:xfrm>
          <a:prstGeom prst="rect">
            <a:avLst/>
          </a:prstGeom>
          <a:noFill/>
          <a:ln>
            <a:noFill/>
          </a:ln>
          <a:effectLst/>
        </p:spPr>
        <p:txBody>
          <a:bodyPr wrap="square" lIns="89993" tIns="44996" rIns="89993" bIns="44996">
            <a:spAutoFit/>
          </a:bodyPr>
          <a:lstStyle/>
          <a:p>
            <a:pPr marL="179388" marR="0" lvl="0" indent="-179388">
              <a:lnSpc>
                <a:spcPct val="114999"/>
              </a:lnSpc>
              <a:spcBef>
                <a:spcPts val="283"/>
              </a:spcBef>
              <a:spcAft>
                <a:spcPts val="283"/>
              </a:spcAft>
              <a:buSzPct val="100000"/>
              <a:buFont typeface="Arial" panose="020B0604020202020204" pitchFamily="34" charset="0"/>
              <a:buChar char="•"/>
              <a:defRPr/>
            </a:pPr>
            <a:r>
              <a:rPr lang="en-US" u="none" dirty="0">
                <a:ea typeface="DejaVu Sans"/>
                <a:cs typeface="DejaVu Sans"/>
              </a:rPr>
              <a:t>Wakefield-based diagnostics are </a:t>
            </a:r>
            <a:r>
              <a:rPr u="none" dirty="0">
                <a:ea typeface="DejaVu Sans"/>
                <a:cs typeface="DejaVu Sans"/>
              </a:rPr>
              <a:t>a viable alternative to </a:t>
            </a:r>
            <a:r>
              <a:rPr lang="en-US" u="none" dirty="0">
                <a:ea typeface="DejaVu Sans"/>
                <a:cs typeface="DejaVu Sans"/>
              </a:rPr>
              <a:t>active </a:t>
            </a:r>
            <a:r>
              <a:rPr u="none" dirty="0">
                <a:ea typeface="DejaVu Sans"/>
                <a:cs typeface="DejaVu Sans"/>
              </a:rPr>
              <a:t>rf streaking. </a:t>
            </a:r>
            <a:r>
              <a:rPr lang="en-US" dirty="0">
                <a:ea typeface="DejaVu Sans"/>
                <a:cs typeface="DejaVu Sans"/>
              </a:rPr>
              <a:t>In SwissFEL, passive streaking is used for post-undulator longitudinal phase space reconstruction (6 GeV) and pre-undulator beam manipulations.</a:t>
            </a:r>
            <a:endParaRPr lang="en-CH" dirty="0">
              <a:ea typeface="DejaVu Sans"/>
              <a:cs typeface="DejaVu Sans"/>
            </a:endParaRPr>
          </a:p>
          <a:p>
            <a:pPr marL="179388" marR="0" lvl="0" indent="-179388">
              <a:lnSpc>
                <a:spcPct val="114999"/>
              </a:lnSpc>
              <a:spcBef>
                <a:spcPts val="283"/>
              </a:spcBef>
              <a:spcAft>
                <a:spcPts val="283"/>
              </a:spcAft>
              <a:buSzPct val="100000"/>
              <a:buFont typeface="Arial" panose="020B0604020202020204" pitchFamily="34" charset="0"/>
              <a:buChar char="•"/>
              <a:defRPr/>
            </a:pPr>
            <a:r>
              <a:rPr lang="en-GB" u="none" dirty="0">
                <a:ea typeface="DejaVu Sans"/>
                <a:cs typeface="DejaVu Sans"/>
              </a:rPr>
              <a:t>The main advantages are reduced costs (and also reduced support from technical groups).</a:t>
            </a:r>
          </a:p>
          <a:p>
            <a:pPr marL="179388" marR="0" lvl="0" indent="-179388">
              <a:lnSpc>
                <a:spcPct val="114999"/>
              </a:lnSpc>
              <a:spcBef>
                <a:spcPts val="283"/>
              </a:spcBef>
              <a:spcAft>
                <a:spcPts val="283"/>
              </a:spcAft>
              <a:buSzPct val="100000"/>
              <a:buFont typeface="Arial" panose="020B0604020202020204" pitchFamily="34" charset="0"/>
              <a:buChar char="•"/>
              <a:defRPr/>
            </a:pPr>
            <a:r>
              <a:rPr u="none" dirty="0">
                <a:ea typeface="DejaVu Sans"/>
                <a:cs typeface="DejaVu Sans"/>
              </a:rPr>
              <a:t>The main disadvantage is the nonlinearity of the streaking. The time and energy resolution vary along the bunch. The beam head is not resolved</a:t>
            </a:r>
            <a:r>
              <a:rPr lang="en-US" u="none" dirty="0">
                <a:ea typeface="DejaVu Sans"/>
                <a:cs typeface="DejaVu Sans"/>
              </a:rPr>
              <a:t>!</a:t>
            </a:r>
            <a:endParaRPr lang="en-US" dirty="0"/>
          </a:p>
          <a:p>
            <a:pPr marL="179388" marR="0" lvl="0" indent="-179388">
              <a:lnSpc>
                <a:spcPct val="114999"/>
              </a:lnSpc>
              <a:spcBef>
                <a:spcPts val="283"/>
              </a:spcBef>
              <a:spcAft>
                <a:spcPts val="283"/>
              </a:spcAft>
              <a:buSzPct val="100000"/>
              <a:buFont typeface="Arial" panose="020B0604020202020204" pitchFamily="34" charset="0"/>
              <a:buChar char="•"/>
              <a:defRPr/>
            </a:pPr>
            <a:r>
              <a:rPr u="none" dirty="0">
                <a:ea typeface="DejaVu Sans"/>
                <a:cs typeface="DejaVu Sans"/>
              </a:rPr>
              <a:t>At PSI we measure the FEL pulse duration on request from the beamlines</a:t>
            </a:r>
            <a:r>
              <a:rPr lang="en-US" u="none" dirty="0">
                <a:ea typeface="DejaVu Sans"/>
                <a:cs typeface="DejaVu Sans"/>
              </a:rPr>
              <a:t> (photon pulse reconstruction and duration)</a:t>
            </a:r>
            <a:r>
              <a:rPr u="none" dirty="0">
                <a:ea typeface="DejaVu Sans"/>
                <a:cs typeface="DejaVu Sans"/>
              </a:rPr>
              <a:t>, and </a:t>
            </a:r>
            <a:r>
              <a:rPr lang="en-US" dirty="0">
                <a:ea typeface="DejaVu Sans"/>
                <a:cs typeface="DejaVu Sans"/>
              </a:rPr>
              <a:t>during each machine </a:t>
            </a:r>
            <a:r>
              <a:rPr u="none" dirty="0">
                <a:ea typeface="DejaVu Sans"/>
                <a:cs typeface="DejaVu Sans"/>
              </a:rPr>
              <a:t>setup </a:t>
            </a:r>
            <a:r>
              <a:rPr lang="en-US" u="none" dirty="0">
                <a:ea typeface="DejaVu Sans"/>
                <a:cs typeface="DejaVu Sans"/>
              </a:rPr>
              <a:t>(</a:t>
            </a:r>
            <a:r>
              <a:rPr u="none" dirty="0">
                <a:ea typeface="DejaVu Sans"/>
                <a:cs typeface="DejaVu Sans"/>
              </a:rPr>
              <a:t>if there is time</a:t>
            </a:r>
            <a:r>
              <a:rPr lang="en-US" u="none" dirty="0">
                <a:ea typeface="DejaVu Sans"/>
                <a:cs typeface="DejaVu Sans"/>
              </a:rPr>
              <a:t>)</a:t>
            </a:r>
            <a:r>
              <a:rPr u="none" dirty="0">
                <a:ea typeface="DejaVu Sans"/>
                <a:cs typeface="DejaVu Sans"/>
              </a:rPr>
              <a:t>.</a:t>
            </a:r>
            <a:r>
              <a:rPr lang="en-US" dirty="0"/>
              <a:t> </a:t>
            </a:r>
            <a:r>
              <a:rPr b="1" u="none" dirty="0">
                <a:ea typeface="DejaVu Sans"/>
                <a:cs typeface="DejaVu Sans"/>
              </a:rPr>
              <a:t>The diagnostic is useful even when uncalibrated.</a:t>
            </a:r>
            <a:endParaRPr lang="en-US" b="1" u="none" dirty="0">
              <a:ea typeface="DejaVu Sans"/>
              <a:cs typeface="DejaVu Sans"/>
            </a:endParaRPr>
          </a:p>
          <a:p>
            <a:pPr marL="179388" marR="0" lvl="0" indent="-179388">
              <a:lnSpc>
                <a:spcPct val="114999"/>
              </a:lnSpc>
              <a:spcBef>
                <a:spcPts val="283"/>
              </a:spcBef>
              <a:spcAft>
                <a:spcPts val="283"/>
              </a:spcAft>
              <a:buSzPct val="100000"/>
              <a:buFont typeface="Arial" panose="020B0604020202020204" pitchFamily="34" charset="0"/>
              <a:buChar char="•"/>
              <a:defRPr/>
            </a:pPr>
            <a:r>
              <a:rPr lang="en-CH" dirty="0"/>
              <a:t>To further improve the resolution for lower charge, L-shaped with metallic corrugation or dielectric-lined waveguides should be used to cancel the quadrupole wakes. </a:t>
            </a:r>
            <a:endParaRPr dirty="0"/>
          </a:p>
        </p:txBody>
      </p:sp>
      <p:sp>
        <p:nvSpPr>
          <p:cNvPr id="8" name="TextBox 7">
            <a:extLst>
              <a:ext uri="{FF2B5EF4-FFF2-40B4-BE49-F238E27FC236}">
                <a16:creationId xmlns:a16="http://schemas.microsoft.com/office/drawing/2014/main" id="{4E8FBD5A-FB0E-246A-36FB-83F6C73F77F3}"/>
              </a:ext>
            </a:extLst>
          </p:cNvPr>
          <p:cNvSpPr txBox="1"/>
          <p:nvPr/>
        </p:nvSpPr>
        <p:spPr>
          <a:xfrm>
            <a:off x="623392" y="743885"/>
            <a:ext cx="6096000" cy="400110"/>
          </a:xfrm>
          <a:prstGeom prst="rect">
            <a:avLst/>
          </a:prstGeom>
          <a:noFill/>
        </p:spPr>
        <p:txBody>
          <a:bodyPr wrap="square">
            <a:spAutoFit/>
          </a:bodyPr>
          <a:lstStyle/>
          <a:p>
            <a:r>
              <a:rPr lang="en-CH" sz="2000" b="1" dirty="0"/>
              <a:t>Summary</a:t>
            </a:r>
          </a:p>
        </p:txBody>
      </p:sp>
      <p:sp>
        <p:nvSpPr>
          <p:cNvPr id="9" name="TextBox 8">
            <a:extLst>
              <a:ext uri="{FF2B5EF4-FFF2-40B4-BE49-F238E27FC236}">
                <a16:creationId xmlns:a16="http://schemas.microsoft.com/office/drawing/2014/main" id="{665AD12D-0325-89DF-5F07-D0263F803C3E}"/>
              </a:ext>
            </a:extLst>
          </p:cNvPr>
          <p:cNvSpPr txBox="1"/>
          <p:nvPr/>
        </p:nvSpPr>
        <p:spPr>
          <a:xfrm>
            <a:off x="695325" y="4722411"/>
            <a:ext cx="6096000" cy="400110"/>
          </a:xfrm>
          <a:prstGeom prst="rect">
            <a:avLst/>
          </a:prstGeom>
          <a:noFill/>
        </p:spPr>
        <p:txBody>
          <a:bodyPr wrap="square">
            <a:spAutoFit/>
          </a:bodyPr>
          <a:lstStyle/>
          <a:p>
            <a:r>
              <a:rPr lang="en-CH" sz="2000" b="1" dirty="0"/>
              <a:t>Outlook</a:t>
            </a:r>
          </a:p>
        </p:txBody>
      </p:sp>
      <p:sp>
        <p:nvSpPr>
          <p:cNvPr id="10" name="TextBox 9">
            <a:extLst>
              <a:ext uri="{FF2B5EF4-FFF2-40B4-BE49-F238E27FC236}">
                <a16:creationId xmlns:a16="http://schemas.microsoft.com/office/drawing/2014/main" id="{9A9B28EF-4129-899A-5960-27A5BFDB93DE}"/>
              </a:ext>
            </a:extLst>
          </p:cNvPr>
          <p:cNvSpPr txBox="1"/>
          <p:nvPr/>
        </p:nvSpPr>
        <p:spPr bwMode="auto">
          <a:xfrm>
            <a:off x="681512" y="5153403"/>
            <a:ext cx="11175128" cy="1426301"/>
          </a:xfrm>
          <a:prstGeom prst="rect">
            <a:avLst/>
          </a:prstGeom>
          <a:noFill/>
          <a:ln>
            <a:noFill/>
          </a:ln>
          <a:effectLst/>
        </p:spPr>
        <p:txBody>
          <a:bodyPr wrap="square" lIns="89993" tIns="44996" rIns="89993" bIns="44996">
            <a:spAutoFit/>
          </a:bodyPr>
          <a:lstStyle/>
          <a:p>
            <a:pPr marL="179388" marR="0" lvl="0" indent="-179388">
              <a:lnSpc>
                <a:spcPct val="114999"/>
              </a:lnSpc>
              <a:spcBef>
                <a:spcPts val="283"/>
              </a:spcBef>
              <a:spcAft>
                <a:spcPts val="283"/>
              </a:spcAft>
              <a:buSzPct val="100000"/>
              <a:buFont typeface="Arial" panose="020B0604020202020204" pitchFamily="34" charset="0"/>
              <a:buChar char="•"/>
              <a:defRPr/>
            </a:pPr>
            <a:r>
              <a:rPr lang="en-US" dirty="0"/>
              <a:t>While the wake models for the metal corrugations are in good agreement with the measurements, work is still ongoing on the dielectric-based dechirper/streaker installed upstream of the undulators. </a:t>
            </a:r>
          </a:p>
          <a:p>
            <a:pPr marL="179388" marR="0" lvl="0" indent="-179388">
              <a:lnSpc>
                <a:spcPct val="114999"/>
              </a:lnSpc>
              <a:spcBef>
                <a:spcPts val="283"/>
              </a:spcBef>
              <a:spcAft>
                <a:spcPts val="283"/>
              </a:spcAft>
              <a:buSzPct val="100000"/>
              <a:buFont typeface="Arial" panose="020B0604020202020204" pitchFamily="34" charset="0"/>
              <a:buChar char="•"/>
              <a:defRPr/>
            </a:pPr>
            <a:r>
              <a:rPr lang="en-GB" dirty="0"/>
              <a:t>Generative machine learning techniques could be useful both for temporal profile retrieval and for 5D/6D phase space reconstruction (even with non-linear temporal correlation).</a:t>
            </a:r>
            <a:endParaRPr lang="en-US" dirty="0"/>
          </a:p>
        </p:txBody>
      </p:sp>
    </p:spTree>
    <p:extLst>
      <p:ext uri="{BB962C8B-B14F-4D97-AF65-F5344CB8AC3E}">
        <p14:creationId xmlns:p14="http://schemas.microsoft.com/office/powerpoint/2010/main" val="256347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CA7D-7CD4-AC62-9949-B7F4A025A3F0}"/>
              </a:ext>
            </a:extLst>
          </p:cNvPr>
          <p:cNvSpPr>
            <a:spLocks noGrp="1"/>
          </p:cNvSpPr>
          <p:nvPr>
            <p:ph type="title"/>
          </p:nvPr>
        </p:nvSpPr>
        <p:spPr>
          <a:xfrm>
            <a:off x="695325" y="260648"/>
            <a:ext cx="8964613" cy="810444"/>
          </a:xfrm>
        </p:spPr>
        <p:txBody>
          <a:bodyPr/>
          <a:lstStyle/>
          <a:p>
            <a:r>
              <a:rPr lang="en-CH" dirty="0"/>
              <a:t>Aknowledgments</a:t>
            </a:r>
          </a:p>
        </p:txBody>
      </p:sp>
      <p:pic>
        <p:nvPicPr>
          <p:cNvPr id="3" name="Content Placeholder 10" descr="A river running through a town&#10;&#10;AI-generated content may be incorrect.">
            <a:extLst>
              <a:ext uri="{FF2B5EF4-FFF2-40B4-BE49-F238E27FC236}">
                <a16:creationId xmlns:a16="http://schemas.microsoft.com/office/drawing/2014/main" id="{C7C4DA49-D044-1363-6B2D-561669506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888" y="1114505"/>
            <a:ext cx="6519024" cy="4342460"/>
          </a:xfrm>
          <a:prstGeom prst="rect">
            <a:avLst/>
          </a:prstGeom>
        </p:spPr>
      </p:pic>
      <p:sp>
        <p:nvSpPr>
          <p:cNvPr id="4" name="Inhaltsplatzhalter 2">
            <a:extLst>
              <a:ext uri="{FF2B5EF4-FFF2-40B4-BE49-F238E27FC236}">
                <a16:creationId xmlns:a16="http://schemas.microsoft.com/office/drawing/2014/main" id="{D852D294-6A1A-CC28-E14B-197BAA51E36D}"/>
              </a:ext>
            </a:extLst>
          </p:cNvPr>
          <p:cNvSpPr txBox="1">
            <a:spLocks/>
          </p:cNvSpPr>
          <p:nvPr/>
        </p:nvSpPr>
        <p:spPr>
          <a:xfrm>
            <a:off x="585088" y="1352464"/>
            <a:ext cx="4104456" cy="3866542"/>
          </a:xfrm>
          <a:prstGeom prst="rect">
            <a:avLst/>
          </a:prstGeom>
        </p:spPr>
        <p:txBody>
          <a:bodyPr vert="horz" lIns="0" tIns="18000" rIns="0" bIns="0" rtlCol="0">
            <a:noAutofit/>
          </a:bodyPr>
          <a:lstStyle>
            <a:lvl1pPr marL="0" indent="0" algn="l" defTabSz="914400" rtl="0" eaLnBrk="1" latinLnBrk="0" hangingPunct="1">
              <a:lnSpc>
                <a:spcPct val="100000"/>
              </a:lnSpc>
              <a:spcBef>
                <a:spcPts val="400"/>
              </a:spcBef>
              <a:buFont typeface="+mj-lt"/>
              <a:buNone/>
              <a:defRPr sz="1600" kern="1200">
                <a:solidFill>
                  <a:schemeClr val="tx1"/>
                </a:solidFill>
                <a:latin typeface="+mn-lt"/>
                <a:ea typeface="+mn-ea"/>
                <a:cs typeface="+mn-cs"/>
              </a:defRPr>
            </a:lvl1pPr>
            <a:lvl2pPr marL="179388" indent="-179388" algn="l" defTabSz="914400" rtl="0" eaLnBrk="1" latinLnBrk="0" hangingPunct="1">
              <a:lnSpc>
                <a:spcPct val="100000"/>
              </a:lnSpc>
              <a:spcBef>
                <a:spcPts val="400"/>
              </a:spcBef>
              <a:buFont typeface="Aptos" panose="020B0004020202020204" pitchFamily="34" charset="0"/>
              <a:buChar char="•"/>
              <a:defRPr sz="1600" kern="1200">
                <a:solidFill>
                  <a:schemeClr val="tx1"/>
                </a:solidFill>
                <a:latin typeface="+mn-lt"/>
                <a:ea typeface="+mn-ea"/>
                <a:cs typeface="+mn-cs"/>
              </a:defRPr>
            </a:lvl2pPr>
            <a:lvl3pPr marL="360363" indent="-180975" algn="l" defTabSz="914400" rtl="0" eaLnBrk="1" latinLnBrk="0" hangingPunct="1">
              <a:lnSpc>
                <a:spcPct val="100000"/>
              </a:lnSpc>
              <a:spcBef>
                <a:spcPts val="400"/>
              </a:spcBef>
              <a:buFont typeface="Aptos" panose="020B0004020202020204" pitchFamily="34" charset="0"/>
              <a:buChar char="•"/>
              <a:defRPr sz="16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16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16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spcAft>
                <a:spcPts val="1200"/>
              </a:spcAft>
              <a:buFont typeface="Arial" panose="020B0604020202020204" pitchFamily="34" charset="0"/>
              <a:buChar char="•"/>
            </a:pPr>
            <a:r>
              <a:rPr lang="en-GB" sz="1800" dirty="0"/>
              <a:t>P. Dijkstal to provide me most of the material presented in the slides and to push this this topic at PSI and DESY.</a:t>
            </a:r>
          </a:p>
          <a:p>
            <a:pPr marL="285750" indent="-285750">
              <a:spcBef>
                <a:spcPts val="0"/>
              </a:spcBef>
              <a:spcAft>
                <a:spcPts val="1200"/>
              </a:spcAft>
              <a:buFont typeface="Arial" panose="020B0604020202020204" pitchFamily="34" charset="0"/>
              <a:buChar char="•"/>
            </a:pPr>
            <a:r>
              <a:rPr lang="en-GB" sz="1800" dirty="0"/>
              <a:t>F. Marcellini and E. Ericson for useful discussions on the wake models. </a:t>
            </a:r>
          </a:p>
          <a:p>
            <a:pPr marL="285750" indent="-285750">
              <a:spcBef>
                <a:spcPts val="0"/>
              </a:spcBef>
              <a:spcAft>
                <a:spcPts val="1200"/>
              </a:spcAft>
              <a:buFont typeface="Arial" panose="020B0604020202020204" pitchFamily="34" charset="0"/>
              <a:buChar char="•"/>
            </a:pPr>
            <a:r>
              <a:rPr lang="en-GB" sz="1800" dirty="0"/>
              <a:t>E. Prat and S. Reiche for their valuable guidance during the setup and measurements.</a:t>
            </a:r>
          </a:p>
          <a:p>
            <a:pPr marL="285750" indent="-285750">
              <a:spcBef>
                <a:spcPts val="0"/>
              </a:spcBef>
              <a:spcAft>
                <a:spcPts val="1200"/>
              </a:spcAft>
              <a:buFont typeface="Arial" panose="020B0604020202020204" pitchFamily="34" charset="0"/>
              <a:buChar char="•"/>
            </a:pPr>
            <a:r>
              <a:rPr lang="en-GB" sz="1800" dirty="0"/>
              <a:t>SwissFEL operation team to support us during the shifts in SwissFEL.</a:t>
            </a:r>
          </a:p>
        </p:txBody>
      </p:sp>
      <p:sp>
        <p:nvSpPr>
          <p:cNvPr id="5" name="TextBox 4">
            <a:extLst>
              <a:ext uri="{FF2B5EF4-FFF2-40B4-BE49-F238E27FC236}">
                <a16:creationId xmlns:a16="http://schemas.microsoft.com/office/drawing/2014/main" id="{12FB664E-9931-C1BC-59EE-D7CD45013E71}"/>
              </a:ext>
            </a:extLst>
          </p:cNvPr>
          <p:cNvSpPr txBox="1"/>
          <p:nvPr/>
        </p:nvSpPr>
        <p:spPr>
          <a:xfrm>
            <a:off x="9749843" y="5149188"/>
            <a:ext cx="1872208" cy="307777"/>
          </a:xfrm>
          <a:prstGeom prst="rect">
            <a:avLst/>
          </a:prstGeom>
          <a:noFill/>
        </p:spPr>
        <p:txBody>
          <a:bodyPr wrap="square" lIns="0" tIns="0" rIns="0" bIns="0" rtlCol="0">
            <a:spAutoFit/>
          </a:bodyPr>
          <a:lstStyle/>
          <a:p>
            <a:pPr algn="l"/>
            <a:r>
              <a:rPr lang="en-CH" sz="2000" dirty="0">
                <a:solidFill>
                  <a:schemeClr val="bg1"/>
                </a:solidFill>
              </a:rPr>
              <a:t>PSI , Areal view</a:t>
            </a:r>
          </a:p>
        </p:txBody>
      </p:sp>
    </p:spTree>
    <p:extLst>
      <p:ext uri="{BB962C8B-B14F-4D97-AF65-F5344CB8AC3E}">
        <p14:creationId xmlns:p14="http://schemas.microsoft.com/office/powerpoint/2010/main" val="2463339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E64CC-8DA2-8F76-9BE6-2C74158320C2}"/>
              </a:ext>
            </a:extLst>
          </p:cNvPr>
          <p:cNvSpPr>
            <a:spLocks noGrp="1"/>
          </p:cNvSpPr>
          <p:nvPr>
            <p:ph type="title"/>
          </p:nvPr>
        </p:nvSpPr>
        <p:spPr>
          <a:xfrm>
            <a:off x="4367808" y="3284984"/>
            <a:ext cx="4236765" cy="810444"/>
          </a:xfrm>
        </p:spPr>
        <p:txBody>
          <a:bodyPr/>
          <a:lstStyle/>
          <a:p>
            <a:r>
              <a:rPr lang="en-CH" dirty="0"/>
              <a:t>Back slides</a:t>
            </a:r>
          </a:p>
        </p:txBody>
      </p:sp>
    </p:spTree>
    <p:extLst>
      <p:ext uri="{BB962C8B-B14F-4D97-AF65-F5344CB8AC3E}">
        <p14:creationId xmlns:p14="http://schemas.microsoft.com/office/powerpoint/2010/main" val="717119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5712-C9C1-52D9-33A1-66BDA11DFDF7}"/>
              </a:ext>
            </a:extLst>
          </p:cNvPr>
          <p:cNvSpPr>
            <a:spLocks noGrp="1"/>
          </p:cNvSpPr>
          <p:nvPr>
            <p:ph type="title"/>
          </p:nvPr>
        </p:nvSpPr>
        <p:spPr/>
        <p:txBody>
          <a:bodyPr/>
          <a:lstStyle/>
          <a:p>
            <a:r>
              <a:rPr lang="en-CH" dirty="0"/>
              <a:t>Wakefield models and simulation codes</a:t>
            </a:r>
          </a:p>
        </p:txBody>
      </p:sp>
      <p:sp>
        <p:nvSpPr>
          <p:cNvPr id="3" name="TextBox 2">
            <a:extLst>
              <a:ext uri="{FF2B5EF4-FFF2-40B4-BE49-F238E27FC236}">
                <a16:creationId xmlns:a16="http://schemas.microsoft.com/office/drawing/2014/main" id="{7731EE82-7667-23A4-4D56-EBBB33997B1A}"/>
              </a:ext>
            </a:extLst>
          </p:cNvPr>
          <p:cNvSpPr txBox="1"/>
          <p:nvPr/>
        </p:nvSpPr>
        <p:spPr>
          <a:xfrm>
            <a:off x="623392" y="854829"/>
            <a:ext cx="6408712" cy="1358257"/>
          </a:xfrm>
          <a:prstGeom prst="rect">
            <a:avLst/>
          </a:prstGeom>
          <a:noFill/>
        </p:spPr>
        <p:txBody>
          <a:bodyPr wrap="square">
            <a:spAutoFit/>
          </a:bodyPr>
          <a:lstStyle/>
          <a:p>
            <a:pPr>
              <a:lnSpc>
                <a:spcPts val="2507"/>
              </a:lnSpc>
            </a:pPr>
            <a:r>
              <a:rPr lang="en-GB" sz="1867" b="1" dirty="0">
                <a:ea typeface="Lato" panose="020F0502020204030203" pitchFamily="34" charset="0"/>
                <a:cs typeface="Lato" panose="020F0502020204030203" pitchFamily="34" charset="0"/>
              </a:rPr>
              <a:t>Corrugated metallic yaws (parallel plates):</a:t>
            </a:r>
          </a:p>
          <a:p>
            <a:pPr>
              <a:lnSpc>
                <a:spcPts val="2507"/>
              </a:lnSpc>
            </a:pPr>
            <a:r>
              <a:rPr lang="en-GB" sz="1867" dirty="0">
                <a:ea typeface="Lato" panose="020F0502020204030203" pitchFamily="34" charset="0"/>
                <a:cs typeface="Lato" panose="020F0502020204030203" pitchFamily="34" charset="0"/>
              </a:rPr>
              <a:t>K. Bane et al., Phys. Rev. Accel. Beams 19, 084401 (2016)</a:t>
            </a:r>
          </a:p>
          <a:p>
            <a:pPr>
              <a:lnSpc>
                <a:spcPts val="2507"/>
              </a:lnSpc>
            </a:pPr>
            <a:r>
              <a:rPr lang="en-GB" sz="1867" dirty="0">
                <a:ea typeface="Lato" panose="020F0502020204030203" pitchFamily="34" charset="0"/>
                <a:cs typeface="Lato" panose="020F0502020204030203" pitchFamily="34" charset="0"/>
              </a:rPr>
              <a:t>K. Bane et al., SLAC-PUB-16881 (2016)</a:t>
            </a:r>
          </a:p>
          <a:p>
            <a:pPr>
              <a:lnSpc>
                <a:spcPts val="2507"/>
              </a:lnSpc>
            </a:pPr>
            <a:r>
              <a:rPr lang="en-GB" sz="1867" dirty="0">
                <a:ea typeface="Lato" panose="020F0502020204030203" pitchFamily="34" charset="0"/>
                <a:cs typeface="Lato" panose="020F0502020204030203" pitchFamily="34" charset="0"/>
                <a:sym typeface="Wingdings" pitchFamily="2" charset="2"/>
              </a:rPr>
              <a:t> </a:t>
            </a:r>
            <a:r>
              <a:rPr lang="en-GB" sz="1867" dirty="0">
                <a:ea typeface="Lato" panose="020F0502020204030203" pitchFamily="34" charset="0"/>
                <a:cs typeface="Lato" panose="020F0502020204030203" pitchFamily="34" charset="0"/>
              </a:rPr>
              <a:t>Analytical expression for short wake functions</a:t>
            </a:r>
          </a:p>
        </p:txBody>
      </p:sp>
      <p:sp>
        <p:nvSpPr>
          <p:cNvPr id="5" name="TextBox 4">
            <a:extLst>
              <a:ext uri="{FF2B5EF4-FFF2-40B4-BE49-F238E27FC236}">
                <a16:creationId xmlns:a16="http://schemas.microsoft.com/office/drawing/2014/main" id="{38215445-91FD-EB60-2C04-8B5FCE3CB7B5}"/>
              </a:ext>
            </a:extLst>
          </p:cNvPr>
          <p:cNvSpPr txBox="1"/>
          <p:nvPr/>
        </p:nvSpPr>
        <p:spPr>
          <a:xfrm>
            <a:off x="618314" y="2315797"/>
            <a:ext cx="5184576" cy="1200329"/>
          </a:xfrm>
          <a:prstGeom prst="rect">
            <a:avLst/>
          </a:prstGeom>
          <a:noFill/>
        </p:spPr>
        <p:txBody>
          <a:bodyPr wrap="square">
            <a:spAutoFit/>
          </a:bodyPr>
          <a:lstStyle/>
          <a:p>
            <a:pPr>
              <a:buNone/>
            </a:pPr>
            <a:r>
              <a:rPr lang="en-GB" sz="1800" b="1" dirty="0">
                <a:effectLst/>
              </a:rPr>
              <a:t>Time domai</a:t>
            </a:r>
            <a:r>
              <a:rPr lang="en-GB" b="1" dirty="0"/>
              <a:t>n solver:</a:t>
            </a:r>
            <a:endParaRPr lang="en-GB" sz="1800" b="1" dirty="0">
              <a:effectLst/>
            </a:endParaRPr>
          </a:p>
          <a:p>
            <a:pPr>
              <a:buNone/>
            </a:pPr>
            <a:r>
              <a:rPr lang="en-GB" sz="1800" dirty="0">
                <a:effectLst/>
              </a:rPr>
              <a:t>CST Studio Suite</a:t>
            </a:r>
          </a:p>
          <a:p>
            <a:r>
              <a:rPr lang="en-GB" sz="1800" dirty="0">
                <a:effectLst/>
              </a:rPr>
              <a:t>I. </a:t>
            </a:r>
            <a:r>
              <a:rPr lang="en-GB" sz="1800" dirty="0" err="1">
                <a:effectLst/>
              </a:rPr>
              <a:t>Zagorodnov</a:t>
            </a:r>
            <a:r>
              <a:rPr lang="en-GB" sz="1800" dirty="0">
                <a:effectLst/>
              </a:rPr>
              <a:t>. ECHO4D. </a:t>
            </a:r>
            <a:r>
              <a:rPr lang="en-GB" sz="1800" dirty="0" err="1">
                <a:effectLst/>
              </a:rPr>
              <a:t>url</a:t>
            </a:r>
            <a:r>
              <a:rPr lang="en-GB" sz="1800" dirty="0">
                <a:effectLst/>
              </a:rPr>
              <a:t>: </a:t>
            </a:r>
            <a:r>
              <a:rPr lang="en-GB" sz="1800" dirty="0">
                <a:effectLst/>
                <a:hlinkClick r:id="rId2"/>
              </a:rPr>
              <a:t>https://echo4d.de/</a:t>
            </a:r>
            <a:r>
              <a:rPr lang="en-GB" sz="1800" dirty="0">
                <a:effectLst/>
              </a:rPr>
              <a:t> </a:t>
            </a:r>
          </a:p>
          <a:p>
            <a:r>
              <a:rPr lang="en-GB" dirty="0"/>
              <a:t>S. </a:t>
            </a:r>
            <a:r>
              <a:rPr lang="en-GB" dirty="0" err="1"/>
              <a:t>Baturin</a:t>
            </a:r>
            <a:r>
              <a:rPr lang="en-GB" dirty="0"/>
              <a:t> et al., PRST AB 16, 051302</a:t>
            </a:r>
          </a:p>
        </p:txBody>
      </p:sp>
      <p:pic>
        <p:nvPicPr>
          <p:cNvPr id="4" name="Content Placeholder 7" descr="A graph of a normal distribution&#10;&#10;AI-generated content may be incorrect.">
            <a:extLst>
              <a:ext uri="{FF2B5EF4-FFF2-40B4-BE49-F238E27FC236}">
                <a16:creationId xmlns:a16="http://schemas.microsoft.com/office/drawing/2014/main" id="{37A56CF9-E80D-1AA8-90CA-6C24315CD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1313" y="720514"/>
            <a:ext cx="4453984" cy="2969322"/>
          </a:xfrm>
          <a:prstGeom prst="rect">
            <a:avLst/>
          </a:prstGeom>
        </p:spPr>
      </p:pic>
      <p:pic>
        <p:nvPicPr>
          <p:cNvPr id="7" name="Content Placeholder 13" descr="A graph of a normal distribution&#10;&#10;AI-generated content may be incorrect.">
            <a:extLst>
              <a:ext uri="{FF2B5EF4-FFF2-40B4-BE49-F238E27FC236}">
                <a16:creationId xmlns:a16="http://schemas.microsoft.com/office/drawing/2014/main" id="{CBF90CF1-9A73-62BB-74A5-994E11E93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136" y="3689836"/>
            <a:ext cx="4453984" cy="2969323"/>
          </a:xfrm>
          <a:prstGeom prst="rect">
            <a:avLst/>
          </a:prstGeom>
        </p:spPr>
      </p:pic>
      <p:pic>
        <p:nvPicPr>
          <p:cNvPr id="25" name="Picture 24">
            <a:extLst>
              <a:ext uri="{FF2B5EF4-FFF2-40B4-BE49-F238E27FC236}">
                <a16:creationId xmlns:a16="http://schemas.microsoft.com/office/drawing/2014/main" id="{048A6627-2D0E-F5E3-5373-759861C7ABE9}"/>
              </a:ext>
            </a:extLst>
          </p:cNvPr>
          <p:cNvPicPr>
            <a:picLocks noChangeAspect="1"/>
          </p:cNvPicPr>
          <p:nvPr/>
        </p:nvPicPr>
        <p:blipFill>
          <a:blip r:embed="rId5"/>
          <a:stretch>
            <a:fillRect/>
          </a:stretch>
        </p:blipFill>
        <p:spPr>
          <a:xfrm>
            <a:off x="623392" y="4221088"/>
            <a:ext cx="2261966" cy="1979220"/>
          </a:xfrm>
          <a:prstGeom prst="rect">
            <a:avLst/>
          </a:prstGeom>
        </p:spPr>
      </p:pic>
      <p:pic>
        <p:nvPicPr>
          <p:cNvPr id="26" name="Content Placeholder 7">
            <a:extLst>
              <a:ext uri="{FF2B5EF4-FFF2-40B4-BE49-F238E27FC236}">
                <a16:creationId xmlns:a16="http://schemas.microsoft.com/office/drawing/2014/main" id="{4614FBBF-9128-A144-9AEA-6322CFC45F60}"/>
              </a:ext>
            </a:extLst>
          </p:cNvPr>
          <p:cNvPicPr>
            <a:picLocks noChangeAspect="1"/>
          </p:cNvPicPr>
          <p:nvPr/>
        </p:nvPicPr>
        <p:blipFill>
          <a:blip r:embed="rId6">
            <a:extLst>
              <a:ext uri="{96DAC541-7B7A-43D3-8B79-37D633B846F1}">
                <asvg:svgBlip xmlns:asvg="http://schemas.microsoft.com/office/drawing/2016/SVG/main" r:embed="rId7"/>
              </a:ext>
            </a:extLst>
          </a:blip>
          <a:srcRect l="6652" t="16025" r="16764" b="50037"/>
          <a:stretch>
            <a:fillRect/>
          </a:stretch>
        </p:blipFill>
        <p:spPr>
          <a:xfrm>
            <a:off x="3215680" y="3958733"/>
            <a:ext cx="4136008" cy="2592288"/>
          </a:xfrm>
          <a:prstGeom prst="rect">
            <a:avLst/>
          </a:prstGeom>
        </p:spPr>
      </p:pic>
      <p:sp>
        <p:nvSpPr>
          <p:cNvPr id="27" name="TextBox 26">
            <a:extLst>
              <a:ext uri="{FF2B5EF4-FFF2-40B4-BE49-F238E27FC236}">
                <a16:creationId xmlns:a16="http://schemas.microsoft.com/office/drawing/2014/main" id="{7BB0679C-0C19-F8B6-9602-13B71B2DB782}"/>
              </a:ext>
            </a:extLst>
          </p:cNvPr>
          <p:cNvSpPr txBox="1"/>
          <p:nvPr/>
        </p:nvSpPr>
        <p:spPr>
          <a:xfrm>
            <a:off x="4397526" y="5059226"/>
            <a:ext cx="1605824" cy="215444"/>
          </a:xfrm>
          <a:prstGeom prst="rect">
            <a:avLst/>
          </a:prstGeom>
          <a:noFill/>
        </p:spPr>
        <p:txBody>
          <a:bodyPr wrap="none" lIns="0" tIns="0" rIns="0" bIns="0" rtlCol="0">
            <a:spAutoFit/>
          </a:bodyPr>
          <a:lstStyle/>
          <a:p>
            <a:pPr algn="l"/>
            <a:r>
              <a:rPr lang="en-US" sz="1400" dirty="0"/>
              <a:t>Beam goes into page</a:t>
            </a:r>
            <a:endParaRPr lang="de-CH" sz="1400" dirty="0"/>
          </a:p>
        </p:txBody>
      </p:sp>
      <p:sp>
        <p:nvSpPr>
          <p:cNvPr id="28" name="TextBox 27">
            <a:extLst>
              <a:ext uri="{FF2B5EF4-FFF2-40B4-BE49-F238E27FC236}">
                <a16:creationId xmlns:a16="http://schemas.microsoft.com/office/drawing/2014/main" id="{2889F2AB-406D-3280-1BC2-94EBBF45DC5D}"/>
              </a:ext>
            </a:extLst>
          </p:cNvPr>
          <p:cNvSpPr txBox="1"/>
          <p:nvPr/>
        </p:nvSpPr>
        <p:spPr>
          <a:xfrm>
            <a:off x="4225626" y="6501727"/>
            <a:ext cx="1870374" cy="215444"/>
          </a:xfrm>
          <a:prstGeom prst="rect">
            <a:avLst/>
          </a:prstGeom>
          <a:noFill/>
        </p:spPr>
        <p:txBody>
          <a:bodyPr wrap="square" lIns="0" tIns="0" rIns="0" bIns="0" rtlCol="0">
            <a:spAutoFit/>
          </a:bodyPr>
          <a:lstStyle/>
          <a:p>
            <a:pPr algn="l"/>
            <a:r>
              <a:rPr lang="en-CH" sz="1400" dirty="0"/>
              <a:t>Courtesy of E. Ericson</a:t>
            </a:r>
          </a:p>
        </p:txBody>
      </p:sp>
      <p:cxnSp>
        <p:nvCxnSpPr>
          <p:cNvPr id="30" name="Straight Arrow Connector 29">
            <a:extLst>
              <a:ext uri="{FF2B5EF4-FFF2-40B4-BE49-F238E27FC236}">
                <a16:creationId xmlns:a16="http://schemas.microsoft.com/office/drawing/2014/main" id="{EEC02C7C-3D7E-FE08-7B90-23C0947E5657}"/>
              </a:ext>
            </a:extLst>
          </p:cNvPr>
          <p:cNvCxnSpPr/>
          <p:nvPr/>
        </p:nvCxnSpPr>
        <p:spPr>
          <a:xfrm>
            <a:off x="6816080" y="6021288"/>
            <a:ext cx="216024" cy="48043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C5F0608-DD67-2EED-4E0D-6161DBCD4801}"/>
              </a:ext>
            </a:extLst>
          </p:cNvPr>
          <p:cNvSpPr txBox="1"/>
          <p:nvPr/>
        </p:nvSpPr>
        <p:spPr>
          <a:xfrm>
            <a:off x="7032104" y="6455560"/>
            <a:ext cx="409209" cy="215444"/>
          </a:xfrm>
          <a:prstGeom prst="rect">
            <a:avLst/>
          </a:prstGeom>
          <a:noFill/>
        </p:spPr>
        <p:txBody>
          <a:bodyPr wrap="square" lIns="0" tIns="0" rIns="0" bIns="0" rtlCol="0">
            <a:spAutoFit/>
          </a:bodyPr>
          <a:lstStyle/>
          <a:p>
            <a:pPr algn="l"/>
            <a:r>
              <a:rPr lang="en-CH" sz="1400" dirty="0"/>
              <a:t>~10</a:t>
            </a:r>
          </a:p>
        </p:txBody>
      </p:sp>
      <p:cxnSp>
        <p:nvCxnSpPr>
          <p:cNvPr id="32" name="Straight Arrow Connector 31">
            <a:extLst>
              <a:ext uri="{FF2B5EF4-FFF2-40B4-BE49-F238E27FC236}">
                <a16:creationId xmlns:a16="http://schemas.microsoft.com/office/drawing/2014/main" id="{B948C73C-1025-9A2B-E2EC-48E54826AEE4}"/>
              </a:ext>
            </a:extLst>
          </p:cNvPr>
          <p:cNvCxnSpPr>
            <a:cxnSpLocks/>
          </p:cNvCxnSpPr>
          <p:nvPr/>
        </p:nvCxnSpPr>
        <p:spPr>
          <a:xfrm flipV="1">
            <a:off x="6863504" y="4346072"/>
            <a:ext cx="168600" cy="51376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2E9A76E-E608-9E32-E04F-20B8A3EC285B}"/>
              </a:ext>
            </a:extLst>
          </p:cNvPr>
          <p:cNvSpPr txBox="1"/>
          <p:nvPr/>
        </p:nvSpPr>
        <p:spPr>
          <a:xfrm>
            <a:off x="6808914" y="4130212"/>
            <a:ext cx="632399" cy="215444"/>
          </a:xfrm>
          <a:prstGeom prst="rect">
            <a:avLst/>
          </a:prstGeom>
          <a:noFill/>
        </p:spPr>
        <p:txBody>
          <a:bodyPr wrap="square" lIns="0" tIns="0" rIns="0" bIns="0" rtlCol="0">
            <a:spAutoFit/>
          </a:bodyPr>
          <a:lstStyle/>
          <a:p>
            <a:pPr algn="l"/>
            <a:r>
              <a:rPr lang="en-CH" sz="1400" dirty="0"/>
              <a:t>400</a:t>
            </a:r>
            <a:r>
              <a:rPr lang="en-CH" sz="1400" dirty="0">
                <a:latin typeface="Symbol" pitchFamily="2" charset="2"/>
              </a:rPr>
              <a:t>m</a:t>
            </a:r>
            <a:r>
              <a:rPr lang="en-CH" sz="1400" dirty="0"/>
              <a:t>m</a:t>
            </a:r>
          </a:p>
        </p:txBody>
      </p:sp>
      <p:sp>
        <p:nvSpPr>
          <p:cNvPr id="35" name="TextBox 34">
            <a:extLst>
              <a:ext uri="{FF2B5EF4-FFF2-40B4-BE49-F238E27FC236}">
                <a16:creationId xmlns:a16="http://schemas.microsoft.com/office/drawing/2014/main" id="{8E9A70AB-D9E1-0CFD-6F1D-FDA1B508B7D0}"/>
              </a:ext>
            </a:extLst>
          </p:cNvPr>
          <p:cNvSpPr txBox="1"/>
          <p:nvPr/>
        </p:nvSpPr>
        <p:spPr>
          <a:xfrm>
            <a:off x="5767022" y="5352914"/>
            <a:ext cx="897592" cy="215444"/>
          </a:xfrm>
          <a:prstGeom prst="rect">
            <a:avLst/>
          </a:prstGeom>
          <a:noFill/>
        </p:spPr>
        <p:txBody>
          <a:bodyPr wrap="square" lIns="0" tIns="0" rIns="0" bIns="0" rtlCol="0">
            <a:spAutoFit/>
          </a:bodyPr>
          <a:lstStyle/>
          <a:p>
            <a:pPr algn="l"/>
            <a:r>
              <a:rPr lang="en-CH" sz="1400" dirty="0"/>
              <a:t>0.5-15 mm</a:t>
            </a:r>
          </a:p>
        </p:txBody>
      </p:sp>
      <p:sp>
        <p:nvSpPr>
          <p:cNvPr id="37" name="TextBox 36">
            <a:extLst>
              <a:ext uri="{FF2B5EF4-FFF2-40B4-BE49-F238E27FC236}">
                <a16:creationId xmlns:a16="http://schemas.microsoft.com/office/drawing/2014/main" id="{928ECDDD-CF23-1B64-58E9-FCE47EADF669}"/>
              </a:ext>
            </a:extLst>
          </p:cNvPr>
          <p:cNvSpPr txBox="1"/>
          <p:nvPr/>
        </p:nvSpPr>
        <p:spPr>
          <a:xfrm>
            <a:off x="65714" y="4814305"/>
            <a:ext cx="936105" cy="646331"/>
          </a:xfrm>
          <a:prstGeom prst="rect">
            <a:avLst/>
          </a:prstGeom>
          <a:noFill/>
        </p:spPr>
        <p:txBody>
          <a:bodyPr wrap="square" lIns="0" tIns="0" rIns="0" bIns="0" rtlCol="0">
            <a:spAutoFit/>
          </a:bodyPr>
          <a:lstStyle/>
          <a:p>
            <a:pPr algn="l"/>
            <a:r>
              <a:rPr lang="en-CH" sz="1400" dirty="0"/>
              <a:t>g = 250 </a:t>
            </a:r>
            <a:r>
              <a:rPr lang="en-CH" sz="1400" dirty="0">
                <a:latin typeface="Symbol" pitchFamily="2" charset="2"/>
              </a:rPr>
              <a:t>m</a:t>
            </a:r>
            <a:r>
              <a:rPr lang="en-CH" sz="1400" dirty="0"/>
              <a:t>m</a:t>
            </a:r>
          </a:p>
          <a:p>
            <a:r>
              <a:rPr lang="en-CH" sz="1400" dirty="0"/>
              <a:t>p = 500 </a:t>
            </a:r>
            <a:r>
              <a:rPr lang="en-CH" sz="1400" dirty="0">
                <a:latin typeface="Symbol" pitchFamily="2" charset="2"/>
              </a:rPr>
              <a:t>m</a:t>
            </a:r>
            <a:r>
              <a:rPr lang="en-CH" sz="1400" dirty="0"/>
              <a:t>m</a:t>
            </a:r>
          </a:p>
          <a:p>
            <a:r>
              <a:rPr lang="en-CH" sz="1400" dirty="0"/>
              <a:t>d = 250 </a:t>
            </a:r>
            <a:r>
              <a:rPr lang="en-CH" sz="1400" dirty="0">
                <a:latin typeface="Symbol" pitchFamily="2" charset="2"/>
              </a:rPr>
              <a:t>m</a:t>
            </a:r>
            <a:r>
              <a:rPr lang="en-CH" sz="1400" dirty="0"/>
              <a:t>m</a:t>
            </a:r>
          </a:p>
        </p:txBody>
      </p:sp>
      <p:sp>
        <p:nvSpPr>
          <p:cNvPr id="38" name="TextBox 37">
            <a:extLst>
              <a:ext uri="{FF2B5EF4-FFF2-40B4-BE49-F238E27FC236}">
                <a16:creationId xmlns:a16="http://schemas.microsoft.com/office/drawing/2014/main" id="{6635C66E-366D-C10B-62EF-85E3671E94B3}"/>
              </a:ext>
            </a:extLst>
          </p:cNvPr>
          <p:cNvSpPr txBox="1"/>
          <p:nvPr/>
        </p:nvSpPr>
        <p:spPr>
          <a:xfrm>
            <a:off x="8044049" y="1138087"/>
            <a:ext cx="1512072" cy="430887"/>
          </a:xfrm>
          <a:prstGeom prst="rect">
            <a:avLst/>
          </a:prstGeom>
          <a:noFill/>
        </p:spPr>
        <p:txBody>
          <a:bodyPr wrap="square" lIns="0" tIns="0" rIns="0" bIns="0" rtlCol="0">
            <a:spAutoFit/>
          </a:bodyPr>
          <a:lstStyle/>
          <a:p>
            <a:r>
              <a:rPr lang="en-CH" sz="1400" dirty="0"/>
              <a:t>one dielectric yaw</a:t>
            </a:r>
          </a:p>
          <a:p>
            <a:pPr algn="l"/>
            <a:r>
              <a:rPr lang="en-CH" sz="1400" dirty="0"/>
              <a:t>offset =300 </a:t>
            </a:r>
            <a:r>
              <a:rPr lang="en-CH" sz="1400" dirty="0">
                <a:latin typeface="Symbol" pitchFamily="2" charset="2"/>
              </a:rPr>
              <a:t>m</a:t>
            </a:r>
            <a:r>
              <a:rPr lang="en-CH" sz="1400" dirty="0"/>
              <a:t>m </a:t>
            </a:r>
          </a:p>
        </p:txBody>
      </p:sp>
      <p:sp>
        <p:nvSpPr>
          <p:cNvPr id="8" name="TextBox 7">
            <a:extLst>
              <a:ext uri="{FF2B5EF4-FFF2-40B4-BE49-F238E27FC236}">
                <a16:creationId xmlns:a16="http://schemas.microsoft.com/office/drawing/2014/main" id="{BC966DFF-2C2E-1D2A-852E-BF62B0ED8A40}"/>
              </a:ext>
            </a:extLst>
          </p:cNvPr>
          <p:cNvSpPr txBox="1"/>
          <p:nvPr/>
        </p:nvSpPr>
        <p:spPr>
          <a:xfrm>
            <a:off x="10504402" y="3665079"/>
            <a:ext cx="1512072" cy="1077218"/>
          </a:xfrm>
          <a:prstGeom prst="rect">
            <a:avLst/>
          </a:prstGeom>
          <a:solidFill>
            <a:schemeClr val="bg1"/>
          </a:solidFill>
        </p:spPr>
        <p:txBody>
          <a:bodyPr wrap="square" lIns="0" tIns="0" rIns="0" bIns="0" rtlCol="0">
            <a:spAutoFit/>
          </a:bodyPr>
          <a:lstStyle/>
          <a:p>
            <a:pPr algn="l"/>
            <a:r>
              <a:rPr lang="en-CH" sz="1400" dirty="0"/>
              <a:t>Comparison between streaking with dielectric and corrugated yaws</a:t>
            </a:r>
          </a:p>
          <a:p>
            <a:r>
              <a:rPr lang="en-CH" sz="1400" dirty="0"/>
              <a:t>offset ~ 300 </a:t>
            </a:r>
            <a:r>
              <a:rPr lang="en-CH" sz="1400" dirty="0">
                <a:latin typeface="Symbol" pitchFamily="2" charset="2"/>
              </a:rPr>
              <a:t>m</a:t>
            </a:r>
            <a:r>
              <a:rPr lang="en-CH" sz="1400" dirty="0"/>
              <a:t>m </a:t>
            </a:r>
          </a:p>
        </p:txBody>
      </p:sp>
      <p:sp>
        <p:nvSpPr>
          <p:cNvPr id="9" name="TextBox 8">
            <a:extLst>
              <a:ext uri="{FF2B5EF4-FFF2-40B4-BE49-F238E27FC236}">
                <a16:creationId xmlns:a16="http://schemas.microsoft.com/office/drawing/2014/main" id="{B73F5A03-CF5A-800E-8A22-BC005A984E1E}"/>
              </a:ext>
            </a:extLst>
          </p:cNvPr>
          <p:cNvSpPr txBox="1"/>
          <p:nvPr/>
        </p:nvSpPr>
        <p:spPr>
          <a:xfrm>
            <a:off x="594860" y="3755556"/>
            <a:ext cx="2290498" cy="430887"/>
          </a:xfrm>
          <a:prstGeom prst="rect">
            <a:avLst/>
          </a:prstGeom>
          <a:solidFill>
            <a:schemeClr val="bg1"/>
          </a:solidFill>
        </p:spPr>
        <p:txBody>
          <a:bodyPr wrap="square" lIns="0" tIns="0" rIns="0" bIns="0" rtlCol="0">
            <a:spAutoFit/>
          </a:bodyPr>
          <a:lstStyle/>
          <a:p>
            <a:pPr algn="l"/>
            <a:r>
              <a:rPr lang="en-CH" sz="1400" dirty="0"/>
              <a:t>Dimensions of the metallic corrugation yaw</a:t>
            </a:r>
          </a:p>
        </p:txBody>
      </p:sp>
      <p:sp>
        <p:nvSpPr>
          <p:cNvPr id="10" name="TextBox 9">
            <a:extLst>
              <a:ext uri="{FF2B5EF4-FFF2-40B4-BE49-F238E27FC236}">
                <a16:creationId xmlns:a16="http://schemas.microsoft.com/office/drawing/2014/main" id="{86EA4C22-CC45-C91E-7FF8-70C6C524F1C6}"/>
              </a:ext>
            </a:extLst>
          </p:cNvPr>
          <p:cNvSpPr txBox="1"/>
          <p:nvPr/>
        </p:nvSpPr>
        <p:spPr>
          <a:xfrm>
            <a:off x="3545615" y="4202295"/>
            <a:ext cx="2604906" cy="215444"/>
          </a:xfrm>
          <a:prstGeom prst="rect">
            <a:avLst/>
          </a:prstGeom>
          <a:solidFill>
            <a:schemeClr val="bg1"/>
          </a:solidFill>
        </p:spPr>
        <p:txBody>
          <a:bodyPr wrap="square" lIns="0" tIns="0" rIns="0" bIns="0" rtlCol="0">
            <a:spAutoFit/>
          </a:bodyPr>
          <a:lstStyle/>
          <a:p>
            <a:pPr algn="l"/>
            <a:r>
              <a:rPr lang="en-CH" sz="1400" dirty="0"/>
              <a:t>Dimensions of the dielectric yaws</a:t>
            </a:r>
          </a:p>
        </p:txBody>
      </p:sp>
    </p:spTree>
    <p:extLst>
      <p:ext uri="{BB962C8B-B14F-4D97-AF65-F5344CB8AC3E}">
        <p14:creationId xmlns:p14="http://schemas.microsoft.com/office/powerpoint/2010/main" val="193901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37B4D6-E936-B362-A78A-945CF2DB9203}"/>
              </a:ext>
            </a:extLst>
          </p:cNvPr>
          <p:cNvSpPr>
            <a:spLocks noGrp="1"/>
          </p:cNvSpPr>
          <p:nvPr>
            <p:ph type="title"/>
          </p:nvPr>
        </p:nvSpPr>
        <p:spPr>
          <a:xfrm>
            <a:off x="479376" y="278296"/>
            <a:ext cx="8964613" cy="520663"/>
          </a:xfrm>
        </p:spPr>
        <p:txBody>
          <a:bodyPr/>
          <a:lstStyle/>
          <a:p>
            <a:r>
              <a:rPr lang="en-GB" dirty="0"/>
              <a:t>Motivations for high-resolution time-resolved diagnostics</a:t>
            </a:r>
            <a:br>
              <a:rPr lang="en-GB" dirty="0"/>
            </a:br>
            <a:endParaRPr lang="en-CH" dirty="0"/>
          </a:p>
        </p:txBody>
      </p:sp>
      <p:sp>
        <p:nvSpPr>
          <p:cNvPr id="6" name="Inhaltsplatzhalter 2">
            <a:extLst>
              <a:ext uri="{FF2B5EF4-FFF2-40B4-BE49-F238E27FC236}">
                <a16:creationId xmlns:a16="http://schemas.microsoft.com/office/drawing/2014/main" id="{32DFF1DA-5A20-0BD9-8BDC-AEE97384090F}"/>
              </a:ext>
            </a:extLst>
          </p:cNvPr>
          <p:cNvSpPr txBox="1">
            <a:spLocks/>
          </p:cNvSpPr>
          <p:nvPr/>
        </p:nvSpPr>
        <p:spPr>
          <a:xfrm>
            <a:off x="479376" y="1268760"/>
            <a:ext cx="10225136" cy="4392488"/>
          </a:xfrm>
          <a:prstGeom prst="rect">
            <a:avLst/>
          </a:prstGeom>
        </p:spPr>
        <p:txBody>
          <a:bodyPr/>
          <a:lstStyle>
            <a:lvl1pPr marL="0" indent="0" algn="l" defTabSz="914400" rtl="0" eaLnBrk="1" latinLnBrk="0" hangingPunct="1">
              <a:lnSpc>
                <a:spcPct val="100000"/>
              </a:lnSpc>
              <a:spcBef>
                <a:spcPts val="600"/>
              </a:spcBef>
              <a:buFont typeface="+mj-lt"/>
              <a:buNone/>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800"/>
              </a:spcBef>
              <a:buFont typeface="Arial" panose="020B0604020202020204" pitchFamily="34" charset="0"/>
              <a:buChar char="•"/>
            </a:pPr>
            <a:r>
              <a:rPr lang="en-GB" dirty="0"/>
              <a:t>Measuring the temporal properties of electron beams is of fundamental importance in particle accelerators.</a:t>
            </a:r>
          </a:p>
          <a:p>
            <a:pPr marL="342900" indent="-342900">
              <a:spcBef>
                <a:spcPts val="1800"/>
              </a:spcBef>
              <a:buFont typeface="Arial" panose="020B0604020202020204" pitchFamily="34" charset="0"/>
              <a:buChar char="•"/>
            </a:pPr>
            <a:r>
              <a:rPr lang="en-GB" dirty="0"/>
              <a:t>Here we focus on X-ray free-electron lasers (FELs), tools that produce short pulses (fs or below) to study matter with time and spatial resolution at the atomic level.</a:t>
            </a:r>
          </a:p>
          <a:p>
            <a:pPr marL="342900" indent="-342900">
              <a:spcBef>
                <a:spcPts val="1800"/>
              </a:spcBef>
              <a:buFont typeface="Arial" panose="020B0604020202020204" pitchFamily="34" charset="0"/>
              <a:buChar char="•"/>
            </a:pPr>
            <a:r>
              <a:rPr lang="en-GB" dirty="0"/>
              <a:t>FEL performance is determined by the electron bunch duration and the time-resolved properties of the electron beam (e.g. peak current and emittance).</a:t>
            </a:r>
          </a:p>
          <a:p>
            <a:pPr marL="342900" indent="-342900">
              <a:spcBef>
                <a:spcPts val="1800"/>
              </a:spcBef>
              <a:buFont typeface="Arial" panose="020B0604020202020204" pitchFamily="34" charset="0"/>
              <a:buChar char="•"/>
            </a:pPr>
            <a:r>
              <a:rPr lang="en-GB" dirty="0"/>
              <a:t>Time-resolved measurements of electron and photon beams are fundamental in X-ray free-electron laser facilities, ideally with sub-femtosecond resolution.</a:t>
            </a:r>
          </a:p>
          <a:p>
            <a:pPr marL="342900" indent="-342900">
              <a:spcBef>
                <a:spcPts val="1800"/>
              </a:spcBef>
              <a:buFont typeface="Arial" panose="020B0604020202020204" pitchFamily="34" charset="0"/>
              <a:buChar char="•"/>
            </a:pPr>
            <a:r>
              <a:rPr lang="en-GB" dirty="0"/>
              <a:t>Novel high-gradient acceleration techniques, e.g. plasma-based FELs, are characterized by short period of accelerating field and </a:t>
            </a:r>
            <a:r>
              <a:rPr lang="en-GB" b="1" dirty="0"/>
              <a:t>therefore naturally produce or accelerate fs long bunches (and sometime at lower charge).</a:t>
            </a:r>
          </a:p>
          <a:p>
            <a:pPr>
              <a:spcBef>
                <a:spcPts val="1800"/>
              </a:spcBef>
            </a:pPr>
            <a:endParaRPr lang="en-GB" dirty="0"/>
          </a:p>
        </p:txBody>
      </p:sp>
    </p:spTree>
    <p:extLst>
      <p:ext uri="{BB962C8B-B14F-4D97-AF65-F5344CB8AC3E}">
        <p14:creationId xmlns:p14="http://schemas.microsoft.com/office/powerpoint/2010/main" val="888324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7CB112-C6E0-7D69-AE50-5E3D08052386}"/>
              </a:ext>
            </a:extLst>
          </p:cNvPr>
          <p:cNvPicPr>
            <a:picLocks noChangeAspect="1"/>
          </p:cNvPicPr>
          <p:nvPr/>
        </p:nvPicPr>
        <p:blipFill>
          <a:blip r:embed="rId3"/>
          <a:srcRect l="18500" r="21280"/>
          <a:stretch>
            <a:fillRect/>
          </a:stretch>
        </p:blipFill>
        <p:spPr>
          <a:xfrm>
            <a:off x="911424" y="1695643"/>
            <a:ext cx="6912768" cy="1465434"/>
          </a:xfrm>
          <a:prstGeom prst="rect">
            <a:avLst/>
          </a:prstGeom>
        </p:spPr>
      </p:pic>
      <p:sp>
        <p:nvSpPr>
          <p:cNvPr id="2" name="Title 1">
            <a:extLst>
              <a:ext uri="{FF2B5EF4-FFF2-40B4-BE49-F238E27FC236}">
                <a16:creationId xmlns:a16="http://schemas.microsoft.com/office/drawing/2014/main" id="{C9370A7D-07A1-0864-14DC-F06996F19502}"/>
              </a:ext>
            </a:extLst>
          </p:cNvPr>
          <p:cNvSpPr>
            <a:spLocks noGrp="1"/>
          </p:cNvSpPr>
          <p:nvPr>
            <p:ph type="title"/>
          </p:nvPr>
        </p:nvSpPr>
        <p:spPr>
          <a:xfrm>
            <a:off x="593150" y="208096"/>
            <a:ext cx="8964613" cy="484600"/>
          </a:xfrm>
        </p:spPr>
        <p:txBody>
          <a:bodyPr/>
          <a:lstStyle/>
          <a:p>
            <a:r>
              <a:rPr lang="en-GB" dirty="0"/>
              <a:t>Measurement methods using transverse streaking</a:t>
            </a:r>
            <a:endParaRPr lang="en-CH" dirty="0"/>
          </a:p>
        </p:txBody>
      </p:sp>
      <p:sp>
        <p:nvSpPr>
          <p:cNvPr id="3" name="Inhaltsplatzhalter 2">
            <a:extLst>
              <a:ext uri="{FF2B5EF4-FFF2-40B4-BE49-F238E27FC236}">
                <a16:creationId xmlns:a16="http://schemas.microsoft.com/office/drawing/2014/main" id="{42FBEC78-8ED5-CECC-9683-B1F2C84F3F40}"/>
              </a:ext>
            </a:extLst>
          </p:cNvPr>
          <p:cNvSpPr txBox="1">
            <a:spLocks/>
          </p:cNvSpPr>
          <p:nvPr/>
        </p:nvSpPr>
        <p:spPr>
          <a:xfrm>
            <a:off x="598077" y="727432"/>
            <a:ext cx="11089232" cy="1136954"/>
          </a:xfrm>
          <a:prstGeom prst="rect">
            <a:avLst/>
          </a:prstGeom>
        </p:spPr>
        <p:txBody>
          <a:bodyPr vert="horz" lIns="0" tIns="0" rIns="0" bIns="0" rtlCol="0">
            <a:noAutofit/>
          </a:bodyPr>
          <a:lstStyle>
            <a:lvl1pPr marL="0" indent="0" algn="l" defTabSz="984250" rtl="0" eaLnBrk="1" latinLnBrk="0" hangingPunct="1">
              <a:lnSpc>
                <a:spcPct val="100000"/>
              </a:lnSpc>
              <a:spcBef>
                <a:spcPts val="600"/>
              </a:spcBef>
              <a:buFont typeface="+mj-lt"/>
              <a:buNone/>
              <a:tabLst>
                <a:tab pos="536575" algn="l"/>
              </a:tabLst>
              <a:defRPr sz="200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Font typeface="Aptos" panose="020B0004020202020204" pitchFamily="34" charset="0"/>
              <a:buChar char="•"/>
              <a:tabLst>
                <a:tab pos="536575" algn="l"/>
              </a:tabLst>
              <a:defRPr sz="200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Font typeface="Aptos" panose="020B00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4pPr>
            <a:lvl5pPr marL="1008000" indent="-252000" algn="l" defTabSz="914400" rtl="0" eaLnBrk="1" latinLnBrk="0" hangingPunct="1">
              <a:lnSpc>
                <a:spcPct val="100000"/>
              </a:lnSpc>
              <a:spcBef>
                <a:spcPts val="400"/>
              </a:spcBef>
              <a:buFont typeface="Aptos" panose="020B00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GB" b="1" dirty="0"/>
              <a:t>Streaking</a:t>
            </a:r>
            <a:r>
              <a:rPr lang="en-GB" dirty="0"/>
              <a:t> is the standard way to access the time-resolved properties of </a:t>
            </a:r>
            <a:r>
              <a:rPr lang="en-GB" b="1" dirty="0"/>
              <a:t>electron beams</a:t>
            </a:r>
            <a:r>
              <a:rPr lang="en-GB" dirty="0"/>
              <a:t>:</a:t>
            </a:r>
          </a:p>
          <a:p>
            <a:pPr marL="446088" lvl="1" indent="-219075">
              <a:spcBef>
                <a:spcPts val="0"/>
              </a:spcBef>
              <a:spcAft>
                <a:spcPts val="600"/>
              </a:spcAft>
              <a:buFont typeface="Arial" panose="020B0604020202020204" pitchFamily="34" charset="0"/>
              <a:buChar char="•"/>
              <a:tabLst>
                <a:tab pos="481013" algn="l"/>
              </a:tabLst>
            </a:pPr>
            <a:r>
              <a:rPr lang="en-GB" sz="1800" dirty="0"/>
              <a:t>With </a:t>
            </a:r>
            <a:r>
              <a:rPr lang="en-GB" sz="1800" b="1" dirty="0"/>
              <a:t>RF deflectors: </a:t>
            </a:r>
            <a:r>
              <a:rPr lang="en-GB" sz="1800" dirty="0"/>
              <a:t>Transverse Deflection Structure (TDS) are RF-based devices used for the manipulation and/or the diagnostics of charged particle beams to retrieve longitudinal/temporal proprieties.</a:t>
            </a:r>
          </a:p>
        </p:txBody>
      </p:sp>
      <p:sp>
        <p:nvSpPr>
          <p:cNvPr id="14" name="TextBox 13">
            <a:extLst>
              <a:ext uri="{FF2B5EF4-FFF2-40B4-BE49-F238E27FC236}">
                <a16:creationId xmlns:a16="http://schemas.microsoft.com/office/drawing/2014/main" id="{E116F543-F9F1-113B-710F-5AC0DD5FEBDA}"/>
              </a:ext>
            </a:extLst>
          </p:cNvPr>
          <p:cNvSpPr txBox="1"/>
          <p:nvPr/>
        </p:nvSpPr>
        <p:spPr>
          <a:xfrm>
            <a:off x="721729" y="4027158"/>
            <a:ext cx="11206919" cy="646331"/>
          </a:xfrm>
          <a:prstGeom prst="rect">
            <a:avLst/>
          </a:prstGeom>
          <a:noFill/>
        </p:spPr>
        <p:txBody>
          <a:bodyPr wrap="square">
            <a:spAutoFit/>
          </a:bodyPr>
          <a:lstStyle/>
          <a:p>
            <a:pPr marL="228600" lvl="2" indent="-219075">
              <a:spcAft>
                <a:spcPts val="600"/>
              </a:spcAft>
              <a:buFont typeface="Arial" panose="020B0604020202020204" pitchFamily="34" charset="0"/>
              <a:buChar char="•"/>
            </a:pPr>
            <a:r>
              <a:rPr lang="en-GB" dirty="0"/>
              <a:t>With </a:t>
            </a:r>
            <a:r>
              <a:rPr lang="en-GB" b="1" dirty="0"/>
              <a:t>wakefields</a:t>
            </a:r>
            <a:r>
              <a:rPr lang="en-GB" dirty="0"/>
              <a:t> (“passive” streaking): An electron beam traveling off-axis through such a device excites transverse wakefields, resulting in a non-linear time-dependent kick that streaks the electron beam, </a:t>
            </a:r>
            <a:r>
              <a:rPr lang="en-GB" i="1" dirty="0"/>
              <a:t>this talk.</a:t>
            </a:r>
          </a:p>
        </p:txBody>
      </p:sp>
      <p:pic>
        <p:nvPicPr>
          <p:cNvPr id="15" name="Picture 14">
            <a:extLst>
              <a:ext uri="{FF2B5EF4-FFF2-40B4-BE49-F238E27FC236}">
                <a16:creationId xmlns:a16="http://schemas.microsoft.com/office/drawing/2014/main" id="{8A6D4F04-FDE7-142B-14FA-8C9A2E15DF85}"/>
              </a:ext>
            </a:extLst>
          </p:cNvPr>
          <p:cNvPicPr>
            <a:picLocks noChangeAspect="1"/>
          </p:cNvPicPr>
          <p:nvPr/>
        </p:nvPicPr>
        <p:blipFill>
          <a:blip r:embed="rId4"/>
          <a:stretch>
            <a:fillRect/>
          </a:stretch>
        </p:blipFill>
        <p:spPr>
          <a:xfrm>
            <a:off x="909440" y="5022782"/>
            <a:ext cx="6408712" cy="1540258"/>
          </a:xfrm>
          <a:prstGeom prst="rect">
            <a:avLst/>
          </a:prstGeom>
        </p:spPr>
      </p:pic>
      <p:pic>
        <p:nvPicPr>
          <p:cNvPr id="7" name="Picture 6">
            <a:extLst>
              <a:ext uri="{FF2B5EF4-FFF2-40B4-BE49-F238E27FC236}">
                <a16:creationId xmlns:a16="http://schemas.microsoft.com/office/drawing/2014/main" id="{0CDEE980-A3FD-2625-8AFA-94E63339888B}"/>
              </a:ext>
            </a:extLst>
          </p:cNvPr>
          <p:cNvPicPr>
            <a:picLocks noChangeAspect="1"/>
          </p:cNvPicPr>
          <p:nvPr/>
        </p:nvPicPr>
        <p:blipFill>
          <a:blip r:embed="rId5"/>
          <a:stretch>
            <a:fillRect/>
          </a:stretch>
        </p:blipFill>
        <p:spPr>
          <a:xfrm>
            <a:off x="8019852" y="4793438"/>
            <a:ext cx="3497111" cy="1800493"/>
          </a:xfrm>
          <a:prstGeom prst="rect">
            <a:avLst/>
          </a:prstGeom>
        </p:spPr>
      </p:pic>
      <p:sp>
        <p:nvSpPr>
          <p:cNvPr id="4" name="TextBox 3">
            <a:extLst>
              <a:ext uri="{FF2B5EF4-FFF2-40B4-BE49-F238E27FC236}">
                <a16:creationId xmlns:a16="http://schemas.microsoft.com/office/drawing/2014/main" id="{328BD50C-7928-DF97-36A4-189E757279CD}"/>
              </a:ext>
            </a:extLst>
          </p:cNvPr>
          <p:cNvSpPr txBox="1"/>
          <p:nvPr/>
        </p:nvSpPr>
        <p:spPr>
          <a:xfrm>
            <a:off x="8040216" y="1874572"/>
            <a:ext cx="2927013" cy="553998"/>
          </a:xfrm>
          <a:prstGeom prst="rect">
            <a:avLst/>
          </a:prstGeom>
          <a:noFill/>
        </p:spPr>
        <p:txBody>
          <a:bodyPr wrap="square" lIns="0" tIns="0" rIns="0" bIns="0" rtlCol="0">
            <a:spAutoFit/>
          </a:bodyPr>
          <a:lstStyle/>
          <a:p>
            <a:pPr algn="l"/>
            <a:r>
              <a:rPr lang="en-CH" dirty="0">
                <a:solidFill>
                  <a:schemeClr val="accent4"/>
                </a:solidFill>
              </a:rPr>
              <a:t>sub-fs resolutions for C- and X-band TDSs:</a:t>
            </a:r>
          </a:p>
        </p:txBody>
      </p:sp>
      <p:sp>
        <p:nvSpPr>
          <p:cNvPr id="6" name="TextBox 5">
            <a:extLst>
              <a:ext uri="{FF2B5EF4-FFF2-40B4-BE49-F238E27FC236}">
                <a16:creationId xmlns:a16="http://schemas.microsoft.com/office/drawing/2014/main" id="{EA8544C5-5DCD-AA6B-474D-1ECF16F082CC}"/>
              </a:ext>
            </a:extLst>
          </p:cNvPr>
          <p:cNvSpPr txBox="1"/>
          <p:nvPr/>
        </p:nvSpPr>
        <p:spPr>
          <a:xfrm>
            <a:off x="8040216" y="2446727"/>
            <a:ext cx="3456384" cy="529400"/>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GB" sz="1400" i="1" dirty="0">
                <a:latin typeface="Lato" panose="020F0502020204030203" pitchFamily="34" charset="0"/>
                <a:ea typeface="Lato" panose="020F0502020204030203" pitchFamily="34" charset="0"/>
                <a:cs typeface="Lato" panose="020F0502020204030203" pitchFamily="34" charset="0"/>
              </a:rPr>
              <a:t>[Rev. Sci. </a:t>
            </a:r>
            <a:r>
              <a:rPr lang="en-GB" sz="1400" i="1" dirty="0" err="1">
                <a:latin typeface="Lato" panose="020F0502020204030203" pitchFamily="34" charset="0"/>
                <a:ea typeface="Lato" panose="020F0502020204030203" pitchFamily="34" charset="0"/>
                <a:cs typeface="Lato" panose="020F0502020204030203" pitchFamily="34" charset="0"/>
              </a:rPr>
              <a:t>Instrum</a:t>
            </a:r>
            <a:r>
              <a:rPr lang="en-GB" sz="1400" i="1" dirty="0">
                <a:latin typeface="Lato" panose="020F0502020204030203" pitchFamily="34" charset="0"/>
                <a:ea typeface="Lato" panose="020F0502020204030203" pitchFamily="34" charset="0"/>
                <a:cs typeface="Lato" panose="020F0502020204030203" pitchFamily="34" charset="0"/>
              </a:rPr>
              <a:t>. </a:t>
            </a:r>
            <a:r>
              <a:rPr lang="en-GB" sz="1400" b="1" i="1" dirty="0">
                <a:latin typeface="Lato" panose="020F0502020204030203" pitchFamily="34" charset="0"/>
                <a:ea typeface="Lato" panose="020F0502020204030203" pitchFamily="34" charset="0"/>
                <a:cs typeface="Lato" panose="020F0502020204030203" pitchFamily="34" charset="0"/>
              </a:rPr>
              <a:t>94</a:t>
            </a:r>
            <a:r>
              <a:rPr lang="en-GB" sz="1400" i="1" dirty="0">
                <a:latin typeface="Lato" panose="020F0502020204030203" pitchFamily="34" charset="0"/>
                <a:ea typeface="Lato" panose="020F0502020204030203" pitchFamily="34" charset="0"/>
                <a:cs typeface="Lato" panose="020F0502020204030203" pitchFamily="34" charset="0"/>
              </a:rPr>
              <a:t>, 043103 (2023)]</a:t>
            </a:r>
          </a:p>
          <a:p>
            <a:pPr>
              <a:lnSpc>
                <a:spcPct val="110000"/>
              </a:lnSpc>
              <a:spcBef>
                <a:spcPct val="0"/>
              </a:spcBef>
              <a:buClr>
                <a:srgbClr val="000000"/>
              </a:buClr>
            </a:pPr>
            <a:r>
              <a:rPr lang="en-GB" sz="1400" i="1" dirty="0"/>
              <a:t>[Advanced Photonics, 2025, 7 (2): 026002] </a:t>
            </a:r>
          </a:p>
          <a:p>
            <a:pPr eaLnBrk="1" hangingPunct="1">
              <a:lnSpc>
                <a:spcPct val="110000"/>
              </a:lnSpc>
              <a:spcBef>
                <a:spcPct val="0"/>
              </a:spcBef>
              <a:buClr>
                <a:srgbClr val="000000"/>
              </a:buClr>
            </a:pPr>
            <a:endParaRPr lang="en-GB" sz="1400" i="1" dirty="0">
              <a:latin typeface="Lato" panose="020F0502020204030203" pitchFamily="34" charset="0"/>
              <a:ea typeface="Lato" panose="020F0502020204030203" pitchFamily="34" charset="0"/>
              <a:cs typeface="Lato" panose="020F0502020204030203" pitchFamily="34" charset="0"/>
            </a:endParaRPr>
          </a:p>
        </p:txBody>
      </p:sp>
      <p:sp>
        <p:nvSpPr>
          <p:cNvPr id="9" name="TextBox 8">
            <a:extLst>
              <a:ext uri="{FF2B5EF4-FFF2-40B4-BE49-F238E27FC236}">
                <a16:creationId xmlns:a16="http://schemas.microsoft.com/office/drawing/2014/main" id="{F4C9B2E1-38BB-67A3-9FCF-34E34A51D5E1}"/>
              </a:ext>
            </a:extLst>
          </p:cNvPr>
          <p:cNvSpPr txBox="1"/>
          <p:nvPr/>
        </p:nvSpPr>
        <p:spPr>
          <a:xfrm>
            <a:off x="742328" y="3316419"/>
            <a:ext cx="10707344" cy="646331"/>
          </a:xfrm>
          <a:prstGeom prst="rect">
            <a:avLst/>
          </a:prstGeom>
          <a:noFill/>
        </p:spPr>
        <p:txBody>
          <a:bodyPr wrap="square">
            <a:spAutoFit/>
          </a:bodyPr>
          <a:lstStyle/>
          <a:p>
            <a:pPr marL="179388" lvl="2" indent="-169863">
              <a:spcAft>
                <a:spcPts val="1800"/>
              </a:spcAft>
              <a:buFont typeface="Arial" panose="020B0604020202020204" pitchFamily="34" charset="0"/>
              <a:buChar char="•"/>
            </a:pPr>
            <a:r>
              <a:rPr lang="en-GB" dirty="0"/>
              <a:t>With </a:t>
            </a:r>
            <a:r>
              <a:rPr lang="en-GB" b="1" dirty="0"/>
              <a:t>dispersion: </a:t>
            </a:r>
            <a:r>
              <a:rPr lang="en-GB" dirty="0"/>
              <a:t>elegant but only suitable for specific FEL operation modes, </a:t>
            </a:r>
            <a:r>
              <a:rPr lang="en-US" altLang="de-DE" dirty="0"/>
              <a:t>showed ~ fs resolution [</a:t>
            </a:r>
            <a:r>
              <a:rPr lang="en-US" altLang="de-DE" i="1" dirty="0">
                <a:latin typeface="+mn-lt"/>
              </a:rPr>
              <a:t>E. Prat et al, PRR 4, L022025, 2022</a:t>
            </a:r>
            <a:r>
              <a:rPr lang="en-US" altLang="de-DE" i="1" dirty="0"/>
              <a:t>]</a:t>
            </a:r>
            <a:endParaRPr lang="en-US" altLang="de-DE" i="1" dirty="0">
              <a:latin typeface="+mn-lt"/>
            </a:endParaRPr>
          </a:p>
        </p:txBody>
      </p:sp>
      <p:sp>
        <p:nvSpPr>
          <p:cNvPr id="5" name="TextBox 4">
            <a:extLst>
              <a:ext uri="{FF2B5EF4-FFF2-40B4-BE49-F238E27FC236}">
                <a16:creationId xmlns:a16="http://schemas.microsoft.com/office/drawing/2014/main" id="{FB226DD1-F49A-AA31-99F2-A49D044E0D80}"/>
              </a:ext>
            </a:extLst>
          </p:cNvPr>
          <p:cNvSpPr txBox="1"/>
          <p:nvPr/>
        </p:nvSpPr>
        <p:spPr>
          <a:xfrm>
            <a:off x="4943872" y="6434460"/>
            <a:ext cx="3240360" cy="215444"/>
          </a:xfrm>
          <a:prstGeom prst="rect">
            <a:avLst/>
          </a:prstGeom>
          <a:noFill/>
        </p:spPr>
        <p:txBody>
          <a:bodyPr wrap="square" lIns="0" tIns="0" rIns="0" bIns="0" rtlCol="0">
            <a:spAutoFit/>
          </a:bodyPr>
          <a:lstStyle/>
          <a:p>
            <a:pPr algn="l"/>
            <a:r>
              <a:rPr lang="en-GB" sz="1400" dirty="0"/>
              <a:t>S. Bettoni et al., PR AB 19, 021304 (2016)</a:t>
            </a:r>
            <a:endParaRPr lang="en-CH" sz="1400" dirty="0"/>
          </a:p>
        </p:txBody>
      </p:sp>
    </p:spTree>
    <p:extLst>
      <p:ext uri="{BB962C8B-B14F-4D97-AF65-F5344CB8AC3E}">
        <p14:creationId xmlns:p14="http://schemas.microsoft.com/office/powerpoint/2010/main" val="17378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F90450-9BC7-20A1-B9E3-318C288C338D}"/>
              </a:ext>
            </a:extLst>
          </p:cNvPr>
          <p:cNvPicPr>
            <a:picLocks noChangeAspect="1"/>
          </p:cNvPicPr>
          <p:nvPr/>
        </p:nvPicPr>
        <p:blipFill>
          <a:blip r:embed="rId3"/>
          <a:stretch>
            <a:fillRect/>
          </a:stretch>
        </p:blipFill>
        <p:spPr>
          <a:xfrm>
            <a:off x="2628524" y="5089431"/>
            <a:ext cx="5706255" cy="1768569"/>
          </a:xfrm>
          <a:prstGeom prst="rect">
            <a:avLst/>
          </a:prstGeom>
        </p:spPr>
      </p:pic>
      <p:sp>
        <p:nvSpPr>
          <p:cNvPr id="2" name="Title 1">
            <a:extLst>
              <a:ext uri="{FF2B5EF4-FFF2-40B4-BE49-F238E27FC236}">
                <a16:creationId xmlns:a16="http://schemas.microsoft.com/office/drawing/2014/main" id="{05435C08-0429-57D8-5D8E-A8F71160DB4A}"/>
              </a:ext>
            </a:extLst>
          </p:cNvPr>
          <p:cNvSpPr>
            <a:spLocks noGrp="1"/>
          </p:cNvSpPr>
          <p:nvPr>
            <p:ph type="title"/>
          </p:nvPr>
        </p:nvSpPr>
        <p:spPr/>
        <p:txBody>
          <a:bodyPr/>
          <a:lstStyle/>
          <a:p>
            <a:r>
              <a:rPr lang="en-CH" dirty="0"/>
              <a:t>Longitudinal phase space and FEL power profile </a:t>
            </a:r>
          </a:p>
        </p:txBody>
      </p:sp>
      <p:pic>
        <p:nvPicPr>
          <p:cNvPr id="6" name="Picture 5">
            <a:extLst>
              <a:ext uri="{FF2B5EF4-FFF2-40B4-BE49-F238E27FC236}">
                <a16:creationId xmlns:a16="http://schemas.microsoft.com/office/drawing/2014/main" id="{9CEAA263-CEC6-9649-0254-5CE040622CC3}"/>
              </a:ext>
            </a:extLst>
          </p:cNvPr>
          <p:cNvPicPr>
            <a:picLocks noChangeAspect="1"/>
          </p:cNvPicPr>
          <p:nvPr/>
        </p:nvPicPr>
        <p:blipFill>
          <a:blip r:embed="rId4"/>
          <a:stretch>
            <a:fillRect/>
          </a:stretch>
        </p:blipFill>
        <p:spPr>
          <a:xfrm>
            <a:off x="5879977" y="1365484"/>
            <a:ext cx="5690526" cy="1667401"/>
          </a:xfrm>
          <a:prstGeom prst="rect">
            <a:avLst/>
          </a:prstGeom>
        </p:spPr>
      </p:pic>
      <p:sp>
        <p:nvSpPr>
          <p:cNvPr id="14" name="Content Placeholder 9">
            <a:extLst>
              <a:ext uri="{FF2B5EF4-FFF2-40B4-BE49-F238E27FC236}">
                <a16:creationId xmlns:a16="http://schemas.microsoft.com/office/drawing/2014/main" id="{005762C4-89CE-95EC-14D7-E1DFBD205FFF}"/>
              </a:ext>
            </a:extLst>
          </p:cNvPr>
          <p:cNvSpPr txBox="1">
            <a:spLocks/>
          </p:cNvSpPr>
          <p:nvPr/>
        </p:nvSpPr>
        <p:spPr>
          <a:xfrm>
            <a:off x="479374" y="886414"/>
            <a:ext cx="5002277" cy="1174434"/>
          </a:xfrm>
          <a:prstGeom prst="rect">
            <a:avLst/>
          </a:prstGeom>
        </p:spPr>
        <p:txBody>
          <a:bodyPr/>
          <a:lst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a:lstStyle>
          <a:p>
            <a:pPr>
              <a:spcAft>
                <a:spcPts val="800"/>
              </a:spcAft>
              <a:buSzPct val="100000"/>
            </a:pPr>
            <a:r>
              <a:rPr lang="en-GB" sz="2000" dirty="0"/>
              <a:t>If streaking is combined with dipole, the  longitudinal phase space (LPS) can be reconstructed.</a:t>
            </a:r>
          </a:p>
        </p:txBody>
      </p:sp>
      <p:sp>
        <p:nvSpPr>
          <p:cNvPr id="7" name="TextBox 6">
            <a:extLst>
              <a:ext uri="{FF2B5EF4-FFF2-40B4-BE49-F238E27FC236}">
                <a16:creationId xmlns:a16="http://schemas.microsoft.com/office/drawing/2014/main" id="{9B323FC1-3F0B-1351-7619-5BF1A426341C}"/>
              </a:ext>
            </a:extLst>
          </p:cNvPr>
          <p:cNvSpPr txBox="1"/>
          <p:nvPr/>
        </p:nvSpPr>
        <p:spPr>
          <a:xfrm>
            <a:off x="6856186" y="2925264"/>
            <a:ext cx="5112642" cy="307777"/>
          </a:xfrm>
          <a:prstGeom prst="rect">
            <a:avLst/>
          </a:prstGeom>
          <a:noFill/>
        </p:spPr>
        <p:txBody>
          <a:bodyPr wrap="square">
            <a:spAutoFit/>
          </a:bodyPr>
          <a:lstStyle/>
          <a:p>
            <a:r>
              <a:rPr lang="en-US" sz="1400" dirty="0"/>
              <a:t>Images t</a:t>
            </a:r>
            <a:r>
              <a:rPr lang="en-US" sz="1400" dirty="0">
                <a:latin typeface="+mn-lt"/>
              </a:rPr>
              <a:t>aken from </a:t>
            </a:r>
            <a:r>
              <a:rPr lang="en-US" sz="1400" i="1" dirty="0">
                <a:latin typeface="+mn-lt"/>
              </a:rPr>
              <a:t>[</a:t>
            </a:r>
            <a:r>
              <a:rPr lang="de-CH" sz="1400" i="1" dirty="0">
                <a:latin typeface="+mn-lt"/>
              </a:rPr>
              <a:t>C. Behrens et al, Nat. </a:t>
            </a:r>
            <a:r>
              <a:rPr lang="en-US" sz="1400" i="1" dirty="0">
                <a:latin typeface="+mn-lt"/>
              </a:rPr>
              <a:t>Comm. 5, 3762 (2014)] </a:t>
            </a:r>
            <a:endParaRPr lang="de-CH" sz="1400" dirty="0"/>
          </a:p>
        </p:txBody>
      </p:sp>
      <p:pic>
        <p:nvPicPr>
          <p:cNvPr id="9" name="Picture 8">
            <a:extLst>
              <a:ext uri="{FF2B5EF4-FFF2-40B4-BE49-F238E27FC236}">
                <a16:creationId xmlns:a16="http://schemas.microsoft.com/office/drawing/2014/main" id="{3193790C-78BD-85D4-717B-6D0968129F36}"/>
              </a:ext>
            </a:extLst>
          </p:cNvPr>
          <p:cNvPicPr>
            <a:picLocks noChangeAspect="1"/>
          </p:cNvPicPr>
          <p:nvPr/>
        </p:nvPicPr>
        <p:blipFill>
          <a:blip r:embed="rId5"/>
          <a:srcRect l="-1" r="-358"/>
          <a:stretch>
            <a:fillRect/>
          </a:stretch>
        </p:blipFill>
        <p:spPr>
          <a:xfrm>
            <a:off x="5818035" y="3233041"/>
            <a:ext cx="6349392" cy="1571629"/>
          </a:xfrm>
          <a:prstGeom prst="rect">
            <a:avLst/>
          </a:prstGeom>
        </p:spPr>
      </p:pic>
      <p:sp>
        <p:nvSpPr>
          <p:cNvPr id="13" name="TextBox 12">
            <a:extLst>
              <a:ext uri="{FF2B5EF4-FFF2-40B4-BE49-F238E27FC236}">
                <a16:creationId xmlns:a16="http://schemas.microsoft.com/office/drawing/2014/main" id="{9C7A40FD-D844-515E-167D-3BC21AC06B4E}"/>
              </a:ext>
            </a:extLst>
          </p:cNvPr>
          <p:cNvSpPr txBox="1"/>
          <p:nvPr/>
        </p:nvSpPr>
        <p:spPr>
          <a:xfrm>
            <a:off x="8472264" y="5733256"/>
            <a:ext cx="3312442" cy="738664"/>
          </a:xfrm>
          <a:prstGeom prst="rect">
            <a:avLst/>
          </a:prstGeom>
          <a:noFill/>
        </p:spPr>
        <p:txBody>
          <a:bodyPr wrap="square">
            <a:spAutoFit/>
          </a:bodyPr>
          <a:lstStyle/>
          <a:p>
            <a:pPr>
              <a:buNone/>
            </a:pPr>
            <a:r>
              <a:rPr lang="en-GB" sz="1400" i="1" dirty="0">
                <a:solidFill>
                  <a:srgbClr val="231F20"/>
                </a:solidFill>
                <a:effectLst/>
              </a:rPr>
              <a:t>P. Dijkstal, Temporal FEL pulse shaping and diagnostics at</a:t>
            </a:r>
            <a:r>
              <a:rPr lang="en-GB" sz="1400" dirty="0">
                <a:solidFill>
                  <a:srgbClr val="231F20"/>
                </a:solidFill>
              </a:rPr>
              <a:t> </a:t>
            </a:r>
            <a:r>
              <a:rPr lang="en-GB" sz="1400" i="1" dirty="0">
                <a:solidFill>
                  <a:srgbClr val="231F20"/>
                </a:solidFill>
                <a:effectLst/>
              </a:rPr>
              <a:t>SwissFEL, Ph.D. thesis, ETH Zurich, 2022.</a:t>
            </a:r>
            <a:endParaRPr lang="en-GB" sz="1400" dirty="0">
              <a:solidFill>
                <a:srgbClr val="231F20"/>
              </a:solidFill>
              <a:effectLst/>
            </a:endParaRPr>
          </a:p>
        </p:txBody>
      </p:sp>
      <p:sp>
        <p:nvSpPr>
          <p:cNvPr id="3" name="Content Placeholder 9">
            <a:extLst>
              <a:ext uri="{FF2B5EF4-FFF2-40B4-BE49-F238E27FC236}">
                <a16:creationId xmlns:a16="http://schemas.microsoft.com/office/drawing/2014/main" id="{10F59803-3EBC-C40E-65AA-B4070EE48BE1}"/>
              </a:ext>
            </a:extLst>
          </p:cNvPr>
          <p:cNvSpPr txBox="1">
            <a:spLocks/>
          </p:cNvSpPr>
          <p:nvPr/>
        </p:nvSpPr>
        <p:spPr>
          <a:xfrm>
            <a:off x="450764" y="2060848"/>
            <a:ext cx="5002277" cy="2157198"/>
          </a:xfrm>
          <a:prstGeom prst="rect">
            <a:avLst/>
          </a:prstGeom>
        </p:spPr>
        <p:txBody>
          <a:bodyPr/>
          <a:lst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a:lstStyle>
          <a:p>
            <a:pPr>
              <a:spcAft>
                <a:spcPts val="800"/>
              </a:spcAft>
              <a:buSzPct val="100000"/>
            </a:pPr>
            <a:r>
              <a:rPr lang="en-GB" sz="2000" dirty="0"/>
              <a:t>If streaking is done after the undulator (post-undulator TDS)</a:t>
            </a:r>
            <a:r>
              <a:rPr lang="en-GB" sz="2000" dirty="0">
                <a:sym typeface="Wingdings" pitchFamily="2" charset="2"/>
              </a:rPr>
              <a:t> </a:t>
            </a:r>
            <a:r>
              <a:rPr lang="en-GB" sz="2000" dirty="0"/>
              <a:t>FEL power profile measurement by comparing energy and energy spread between lasing on and off conditions [</a:t>
            </a:r>
            <a:r>
              <a:rPr lang="en-GB" sz="2000" i="1" dirty="0"/>
              <a:t>Ding et al, PRSTAB 14, 120701, 2011].</a:t>
            </a:r>
            <a:endParaRPr lang="en-GB" sz="2000" dirty="0"/>
          </a:p>
        </p:txBody>
      </p:sp>
      <p:sp>
        <p:nvSpPr>
          <p:cNvPr id="4" name="Content Placeholder 9">
            <a:extLst>
              <a:ext uri="{FF2B5EF4-FFF2-40B4-BE49-F238E27FC236}">
                <a16:creationId xmlns:a16="http://schemas.microsoft.com/office/drawing/2014/main" id="{7A0C3879-E19B-D7EE-38F2-66053C2526D0}"/>
              </a:ext>
            </a:extLst>
          </p:cNvPr>
          <p:cNvSpPr txBox="1">
            <a:spLocks/>
          </p:cNvSpPr>
          <p:nvPr/>
        </p:nvSpPr>
        <p:spPr>
          <a:xfrm>
            <a:off x="402389" y="4185218"/>
            <a:ext cx="5002277" cy="1102365"/>
          </a:xfrm>
          <a:prstGeom prst="rect">
            <a:avLst/>
          </a:prstGeom>
        </p:spPr>
        <p:txBody>
          <a:bodyPr/>
          <a:lstStyle>
            <a:lvl1pPr marL="177800" indent="-177800" algn="l" rtl="0" eaLnBrk="1" fontAlgn="base" hangingPunct="1">
              <a:lnSpc>
                <a:spcPct val="110000"/>
              </a:lnSpc>
              <a:spcBef>
                <a:spcPct val="0"/>
              </a:spcBef>
              <a:spcAft>
                <a:spcPct val="0"/>
              </a:spcAft>
              <a:buClr>
                <a:schemeClr val="tx1"/>
              </a:buClr>
              <a:buFont typeface="Arial" panose="020B0604020202020204" pitchFamily="34" charset="0"/>
              <a:buChar char="•"/>
              <a:defRPr sz="1800" kern="1200" spc="0" baseline="0">
                <a:solidFill>
                  <a:schemeClr val="tx1"/>
                </a:solidFill>
                <a:latin typeface="+mn-lt"/>
                <a:ea typeface="+mn-ea"/>
                <a:cs typeface="+mn-cs"/>
              </a:defRPr>
            </a:lvl1pPr>
            <a:lvl2pPr marL="355600" indent="-177800" algn="l" rtl="0" eaLnBrk="1" fontAlgn="base" hangingPunct="1">
              <a:lnSpc>
                <a:spcPct val="110000"/>
              </a:lnSpc>
              <a:spcBef>
                <a:spcPct val="0"/>
              </a:spcBef>
              <a:spcAft>
                <a:spcPct val="0"/>
              </a:spcAft>
              <a:buClr>
                <a:schemeClr val="tx1"/>
              </a:buClr>
              <a:buSzPct val="100000"/>
              <a:buFont typeface="Symbol" panose="05050102010706020507" pitchFamily="18" charset="2"/>
              <a:buChar char="-"/>
              <a:defRPr sz="1800" kern="1200" spc="0" baseline="0">
                <a:solidFill>
                  <a:schemeClr val="tx1"/>
                </a:solidFill>
                <a:latin typeface="+mn-lt"/>
                <a:ea typeface="+mn-ea"/>
                <a:cs typeface="+mn-cs"/>
              </a:defRPr>
            </a:lvl2pPr>
            <a:lvl3pPr marL="355600" indent="184150" algn="l" rtl="0" eaLnBrk="1" fontAlgn="base" hangingPunct="1">
              <a:lnSpc>
                <a:spcPct val="110000"/>
              </a:lnSpc>
              <a:spcBef>
                <a:spcPct val="0"/>
              </a:spcBef>
              <a:spcAft>
                <a:spcPct val="0"/>
              </a:spcAft>
              <a:buFont typeface="Symbol" panose="05050102010706020507" pitchFamily="18" charset="2"/>
              <a:buChar char="-"/>
              <a:defRPr sz="1800" spc="0" baseline="0">
                <a:solidFill>
                  <a:schemeClr val="tx1"/>
                </a:solidFill>
                <a:latin typeface="+mn-lt"/>
                <a:ea typeface="ＭＳ Ｐゴシック" charset="-128"/>
                <a:cs typeface="ＭＳ Ｐゴシック" charset="-128"/>
              </a:defRPr>
            </a:lvl3pPr>
            <a:lvl4pPr marL="7175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ＭＳ Ｐゴシック" charset="0"/>
                <a:cs typeface="ＭＳ Ｐゴシック" charset="0"/>
              </a:defRPr>
            </a:lvl4pPr>
            <a:lvl5pPr marL="895350" indent="-177800" algn="l" rtl="0" eaLnBrk="1" fontAlgn="base" hangingPunct="1">
              <a:lnSpc>
                <a:spcPct val="110000"/>
              </a:lnSpc>
              <a:spcBef>
                <a:spcPct val="0"/>
              </a:spcBef>
              <a:spcAft>
                <a:spcPct val="0"/>
              </a:spcAft>
              <a:buFont typeface="Symbol" panose="05050102010706020507" pitchFamily="18" charset="2"/>
              <a:buChar char="-"/>
              <a:defRPr sz="1800" kern="1200" spc="0" baseline="0">
                <a:solidFill>
                  <a:schemeClr val="tx1"/>
                </a:solidFill>
                <a:latin typeface="+mn-lt"/>
                <a:ea typeface="+mn-ea"/>
                <a:cs typeface="ＭＳ Ｐゴシック" charset="0"/>
              </a:defRPr>
            </a:lvl5pPr>
            <a:lvl6pPr marL="107473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6pPr>
            <a:lvl7pPr marL="1257300" indent="-182563"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7pPr>
            <a:lvl8pPr marL="1436688" indent="-179388"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8pPr>
            <a:lvl9pPr marL="1614488" indent="-177800" algn="l" rtl="0" eaLnBrk="1" fontAlgn="base" hangingPunct="1">
              <a:lnSpc>
                <a:spcPct val="110000"/>
              </a:lnSpc>
              <a:spcBef>
                <a:spcPct val="0"/>
              </a:spcBef>
              <a:spcAft>
                <a:spcPct val="0"/>
              </a:spcAft>
              <a:buFont typeface="Symbol" panose="05050102010706020507" pitchFamily="18" charset="2"/>
              <a:buChar char="-"/>
              <a:defRPr sz="1800">
                <a:solidFill>
                  <a:schemeClr val="tx1"/>
                </a:solidFill>
                <a:latin typeface="+mn-lt"/>
                <a:ea typeface="+mn-ea"/>
              </a:defRPr>
            </a:lvl9pPr>
          </a:lstStyle>
          <a:p>
            <a:pPr>
              <a:spcAft>
                <a:spcPts val="800"/>
              </a:spcAft>
              <a:buSzPct val="100000"/>
            </a:pPr>
            <a:r>
              <a:rPr lang="en-GB" sz="2000" dirty="0"/>
              <a:t>It was proposed for active RF TDSs, now we also applied this technique </a:t>
            </a:r>
            <a:r>
              <a:rPr lang="en-GB" sz="2000" dirty="0">
                <a:solidFill>
                  <a:schemeClr val="accent4"/>
                </a:solidFill>
              </a:rPr>
              <a:t>using wake-based streaking.</a:t>
            </a:r>
            <a:endParaRPr lang="en-GB" sz="2000" dirty="0">
              <a:solidFill>
                <a:schemeClr val="accent4"/>
              </a:solidFill>
              <a:ea typeface="Lato" panose="020F0502020204030203" pitchFamily="34" charset="0"/>
              <a:cs typeface="Lato" panose="020F0502020204030203" pitchFamily="34" charset="0"/>
              <a:sym typeface="Wingdings" panose="05000000000000000000" pitchFamily="2" charset="2"/>
            </a:endParaRPr>
          </a:p>
        </p:txBody>
      </p:sp>
    </p:spTree>
    <p:extLst>
      <p:ext uri="{BB962C8B-B14F-4D97-AF65-F5344CB8AC3E}">
        <p14:creationId xmlns:p14="http://schemas.microsoft.com/office/powerpoint/2010/main" val="41713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3E6140-C241-8AD0-6AC6-C459F3A5DE5D}"/>
              </a:ext>
            </a:extLst>
          </p:cNvPr>
          <p:cNvSpPr/>
          <p:nvPr/>
        </p:nvSpPr>
        <p:spPr bwMode="auto">
          <a:xfrm>
            <a:off x="4593272" y="2133600"/>
            <a:ext cx="1121728" cy="3290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sp>
        <p:nvSpPr>
          <p:cNvPr id="7" name="TextShape 52">
            <a:extLst>
              <a:ext uri="{FF2B5EF4-FFF2-40B4-BE49-F238E27FC236}">
                <a16:creationId xmlns:a16="http://schemas.microsoft.com/office/drawing/2014/main" id="{0288EFE5-32BC-C201-900F-B254B693F989}"/>
              </a:ext>
            </a:extLst>
          </p:cNvPr>
          <p:cNvSpPr txBox="1"/>
          <p:nvPr/>
        </p:nvSpPr>
        <p:spPr>
          <a:xfrm>
            <a:off x="4015142" y="3793554"/>
            <a:ext cx="4232911" cy="1179839"/>
          </a:xfrm>
          <a:prstGeom prst="rect">
            <a:avLst/>
          </a:prstGeom>
          <a:solidFill>
            <a:srgbClr val="6600CC">
              <a:alpha val="30000"/>
            </a:srgbClr>
          </a:solidFill>
          <a:ln>
            <a:noFill/>
          </a:ln>
        </p:spPr>
        <p:txBody>
          <a:bodyPr lIns="0" tIns="0" rIns="0" bIns="0"/>
          <a:lstStyle/>
          <a:p>
            <a:pPr>
              <a:lnSpc>
                <a:spcPct val="100000"/>
              </a:lnSpc>
              <a:spcAft>
                <a:spcPts val="289"/>
              </a:spcAft>
            </a:pPr>
            <a:r>
              <a:rPr lang="de-CH" b="1" strike="noStrike" spc="-1" dirty="0">
                <a:solidFill>
                  <a:srgbClr val="000000"/>
                </a:solidFill>
                <a:ea typeface="ヒラギノ角ゴ Pro W3"/>
              </a:rPr>
              <a:t> </a:t>
            </a:r>
            <a:r>
              <a:rPr lang="de-CH" b="1" strike="noStrike" spc="-1" dirty="0" err="1">
                <a:solidFill>
                  <a:srgbClr val="6600CC"/>
                </a:solidFill>
                <a:ea typeface="ヒラギノ角ゴ Pro W3"/>
              </a:rPr>
              <a:t>Aramis</a:t>
            </a:r>
            <a:r>
              <a:rPr lang="de-CH" b="1" strike="noStrike" spc="-1" dirty="0">
                <a:solidFill>
                  <a:srgbClr val="6600CC"/>
                </a:solidFill>
                <a:ea typeface="ヒラギノ角ゴ Pro W3"/>
              </a:rPr>
              <a:t>:</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Hard X-</a:t>
            </a:r>
            <a:r>
              <a:rPr lang="de-CH" b="0" strike="noStrike" spc="-1" dirty="0" err="1">
                <a:solidFill>
                  <a:srgbClr val="000000"/>
                </a:solidFill>
                <a:ea typeface="ヒラギノ角ゴ Pro W3"/>
              </a:rPr>
              <a:t>ray</a:t>
            </a:r>
            <a:r>
              <a:rPr lang="de-CH" b="0" strike="noStrike" spc="-1" dirty="0">
                <a:solidFill>
                  <a:srgbClr val="000000"/>
                </a:solidFill>
                <a:ea typeface="ヒラギノ角ゴ Pro W3"/>
              </a:rPr>
              <a:t> FEL, λ=0.1–0.7 </a:t>
            </a:r>
            <a:r>
              <a:rPr lang="de-CH" b="0" strike="noStrike" spc="-1" dirty="0" err="1">
                <a:solidFill>
                  <a:srgbClr val="000000"/>
                </a:solidFill>
                <a:ea typeface="ヒラギノ角ゴ Pro W3"/>
              </a:rPr>
              <a:t>nm</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Linear </a:t>
            </a:r>
            <a:r>
              <a:rPr lang="de-CH" b="0" strike="noStrike" spc="-1" dirty="0" err="1">
                <a:solidFill>
                  <a:srgbClr val="000000"/>
                </a:solidFill>
                <a:ea typeface="ヒラギノ角ゴ Pro W3"/>
              </a:rPr>
              <a:t>polarization</a:t>
            </a:r>
            <a:r>
              <a:rPr lang="de-CH" b="0" strike="noStrike" spc="-1" dirty="0">
                <a:solidFill>
                  <a:srgbClr val="000000"/>
                </a:solidFill>
                <a:ea typeface="ヒラギノ角ゴ Pro W3"/>
              </a:rPr>
              <a:t>,  in-</a:t>
            </a:r>
            <a:r>
              <a:rPr lang="de-CH" b="0" strike="noStrike" spc="-1" dirty="0" err="1">
                <a:solidFill>
                  <a:srgbClr val="000000"/>
                </a:solidFill>
                <a:ea typeface="ヒラギノ角ゴ Pro W3"/>
              </a:rPr>
              <a:t>vacuum</a:t>
            </a: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undulators</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First </a:t>
            </a:r>
            <a:r>
              <a:rPr lang="de-CH" b="0" strike="noStrike" spc="-1" dirty="0" err="1">
                <a:solidFill>
                  <a:srgbClr val="000000"/>
                </a:solidFill>
                <a:ea typeface="ヒラギノ角ゴ Pro W3"/>
              </a:rPr>
              <a:t>users</a:t>
            </a:r>
            <a:r>
              <a:rPr lang="de-CH" b="0" strike="noStrike" spc="-1" dirty="0">
                <a:solidFill>
                  <a:srgbClr val="000000"/>
                </a:solidFill>
                <a:ea typeface="ヒラギノ角ゴ Pro W3"/>
              </a:rPr>
              <a:t> 2018 </a:t>
            </a:r>
            <a:endParaRPr lang="de-CH" b="0" strike="noStrike" spc="-1" dirty="0">
              <a:solidFill>
                <a:srgbClr val="000000"/>
              </a:solidFill>
            </a:endParaRPr>
          </a:p>
        </p:txBody>
      </p:sp>
      <p:sp>
        <p:nvSpPr>
          <p:cNvPr id="8" name="TextShape 53">
            <a:extLst>
              <a:ext uri="{FF2B5EF4-FFF2-40B4-BE49-F238E27FC236}">
                <a16:creationId xmlns:a16="http://schemas.microsoft.com/office/drawing/2014/main" id="{2D116EA9-2ADE-D823-6222-0AC2021F0A05}"/>
              </a:ext>
            </a:extLst>
          </p:cNvPr>
          <p:cNvSpPr txBox="1"/>
          <p:nvPr/>
        </p:nvSpPr>
        <p:spPr>
          <a:xfrm>
            <a:off x="4023330" y="5057473"/>
            <a:ext cx="4232910" cy="1179839"/>
          </a:xfrm>
          <a:prstGeom prst="rect">
            <a:avLst/>
          </a:prstGeom>
          <a:solidFill>
            <a:srgbClr val="FF0000">
              <a:alpha val="30000"/>
            </a:srgbClr>
          </a:solidFill>
          <a:ln>
            <a:noFill/>
          </a:ln>
        </p:spPr>
        <p:txBody>
          <a:bodyPr lIns="0" tIns="0" rIns="0" bIns="0"/>
          <a:lstStyle/>
          <a:p>
            <a:pPr>
              <a:lnSpc>
                <a:spcPct val="100000"/>
              </a:lnSpc>
              <a:spcAft>
                <a:spcPts val="289"/>
              </a:spcAft>
            </a:pPr>
            <a:r>
              <a:rPr lang="de-CH" b="1" strike="noStrike" spc="-1" dirty="0">
                <a:solidFill>
                  <a:srgbClr val="000000"/>
                </a:solidFill>
                <a:ea typeface="ヒラギノ角ゴ Pro W3"/>
              </a:rPr>
              <a:t> </a:t>
            </a:r>
            <a:r>
              <a:rPr lang="de-CH" b="1" strike="noStrike" spc="-1" dirty="0">
                <a:solidFill>
                  <a:srgbClr val="FF0000"/>
                </a:solidFill>
                <a:ea typeface="ヒラギノ角ゴ Pro W3"/>
              </a:rPr>
              <a:t>Athos:</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Soft X-</a:t>
            </a:r>
            <a:r>
              <a:rPr lang="de-CH" b="0" strike="noStrike" spc="-1" dirty="0" err="1">
                <a:solidFill>
                  <a:srgbClr val="000000"/>
                </a:solidFill>
                <a:ea typeface="ヒラギノ角ゴ Pro W3"/>
              </a:rPr>
              <a:t>ray</a:t>
            </a:r>
            <a:r>
              <a:rPr lang="de-CH" b="0" strike="noStrike" spc="-1" dirty="0">
                <a:solidFill>
                  <a:srgbClr val="000000"/>
                </a:solidFill>
                <a:ea typeface="ヒラギノ角ゴ Pro W3"/>
              </a:rPr>
              <a:t> FEL, λ=0.65–5.0 </a:t>
            </a:r>
            <a:r>
              <a:rPr lang="de-CH" b="0" strike="noStrike" spc="-1" dirty="0" err="1">
                <a:solidFill>
                  <a:srgbClr val="000000"/>
                </a:solidFill>
                <a:ea typeface="ヒラギノ角ゴ Pro W3"/>
              </a:rPr>
              <a:t>nm</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Variable </a:t>
            </a:r>
            <a:r>
              <a:rPr lang="de-CH" b="0" strike="noStrike" spc="-1" dirty="0" err="1">
                <a:solidFill>
                  <a:srgbClr val="000000"/>
                </a:solidFill>
                <a:ea typeface="ヒラギノ角ゴ Pro W3"/>
              </a:rPr>
              <a:t>polarization</a:t>
            </a:r>
            <a:r>
              <a:rPr lang="de-CH" b="0" strike="noStrike" spc="-1" dirty="0">
                <a:solidFill>
                  <a:srgbClr val="000000"/>
                </a:solidFill>
                <a:ea typeface="ヒラギノ角ゴ Pro W3"/>
              </a:rPr>
              <a:t>, Apple-X </a:t>
            </a:r>
            <a:r>
              <a:rPr lang="de-CH" b="0" strike="noStrike" spc="-1" dirty="0" err="1">
                <a:solidFill>
                  <a:srgbClr val="000000"/>
                </a:solidFill>
                <a:ea typeface="ヒラギノ角ゴ Pro W3"/>
              </a:rPr>
              <a:t>undulators</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First </a:t>
            </a:r>
            <a:r>
              <a:rPr lang="de-CH" b="0" strike="noStrike" spc="-1" dirty="0" err="1">
                <a:solidFill>
                  <a:srgbClr val="000000"/>
                </a:solidFill>
                <a:ea typeface="ヒラギノ角ゴ Pro W3"/>
              </a:rPr>
              <a:t>users</a:t>
            </a:r>
            <a:r>
              <a:rPr lang="de-CH" b="0" strike="noStrike" spc="-1" dirty="0">
                <a:solidFill>
                  <a:srgbClr val="000000"/>
                </a:solidFill>
                <a:ea typeface="ヒラギノ角ゴ Pro W3"/>
              </a:rPr>
              <a:t> 2021 </a:t>
            </a:r>
            <a:endParaRPr lang="de-CH" b="0" strike="noStrike" spc="-1" dirty="0">
              <a:solidFill>
                <a:srgbClr val="000000"/>
              </a:solidFill>
            </a:endParaRPr>
          </a:p>
        </p:txBody>
      </p:sp>
      <p:sp>
        <p:nvSpPr>
          <p:cNvPr id="12" name="TextShape 51">
            <a:extLst>
              <a:ext uri="{FF2B5EF4-FFF2-40B4-BE49-F238E27FC236}">
                <a16:creationId xmlns:a16="http://schemas.microsoft.com/office/drawing/2014/main" id="{695EF94E-5236-1AEE-6DB0-13D2D65493CE}"/>
              </a:ext>
            </a:extLst>
          </p:cNvPr>
          <p:cNvSpPr txBox="1"/>
          <p:nvPr/>
        </p:nvSpPr>
        <p:spPr>
          <a:xfrm>
            <a:off x="335360" y="3793554"/>
            <a:ext cx="3591437" cy="2141575"/>
          </a:xfrm>
          <a:prstGeom prst="rect">
            <a:avLst/>
          </a:prstGeom>
          <a:solidFill>
            <a:srgbClr val="FFCC00"/>
          </a:solidFill>
          <a:ln>
            <a:noFill/>
          </a:ln>
        </p:spPr>
        <p:txBody>
          <a:bodyPr lIns="0" tIns="0" rIns="0" bIns="0"/>
          <a:lstStyle/>
          <a:p>
            <a:pPr>
              <a:lnSpc>
                <a:spcPct val="100000"/>
              </a:lnSpc>
              <a:spcAft>
                <a:spcPts val="289"/>
              </a:spcAft>
            </a:pPr>
            <a:r>
              <a:rPr lang="de-CH" b="1" strike="noStrike" spc="-1" dirty="0">
                <a:solidFill>
                  <a:srgbClr val="000000"/>
                </a:solidFill>
                <a:ea typeface="ヒラギノ角ゴ Pro W3"/>
              </a:rPr>
              <a:t> Main </a:t>
            </a:r>
            <a:r>
              <a:rPr lang="de-CH" b="1" strike="noStrike" spc="-1" dirty="0" err="1">
                <a:solidFill>
                  <a:srgbClr val="000000"/>
                </a:solidFill>
                <a:ea typeface="ヒラギノ角ゴ Pro W3"/>
              </a:rPr>
              <a:t>parameters</a:t>
            </a:r>
            <a:r>
              <a:rPr lang="de-CH" b="1" strike="noStrike" spc="-1" dirty="0">
                <a:solidFill>
                  <a:srgbClr val="000000"/>
                </a:solidFill>
                <a:ea typeface="ヒラギノ角ゴ Pro W3"/>
              </a:rPr>
              <a:t>:</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Photon </a:t>
            </a:r>
            <a:r>
              <a:rPr lang="de-CH" b="0" strike="noStrike" spc="-1" dirty="0" err="1">
                <a:solidFill>
                  <a:srgbClr val="000000"/>
                </a:solidFill>
                <a:ea typeface="ヒラギノ角ゴ Pro W3"/>
              </a:rPr>
              <a:t>wavelength</a:t>
            </a:r>
            <a:r>
              <a:rPr lang="de-CH" b="0" strike="noStrike" spc="-1" dirty="0">
                <a:solidFill>
                  <a:srgbClr val="000000"/>
                </a:solidFill>
                <a:ea typeface="ヒラギノ角ゴ Pro W3"/>
              </a:rPr>
              <a:t>:  0.1–5 </a:t>
            </a:r>
            <a:r>
              <a:rPr lang="de-CH" b="0" strike="noStrike" spc="-1" dirty="0" err="1">
                <a:solidFill>
                  <a:srgbClr val="000000"/>
                </a:solidFill>
                <a:ea typeface="ヒラギノ角ゴ Pro W3"/>
              </a:rPr>
              <a:t>nm</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Photon </a:t>
            </a:r>
            <a:r>
              <a:rPr lang="de-CH" b="0" strike="noStrike" spc="-1" dirty="0" err="1">
                <a:solidFill>
                  <a:srgbClr val="000000"/>
                </a:solidFill>
                <a:ea typeface="ヒラギノ角ゴ Pro W3"/>
              </a:rPr>
              <a:t>energy</a:t>
            </a:r>
            <a:r>
              <a:rPr lang="de-CH" b="0" strike="noStrike" spc="-1" dirty="0">
                <a:solidFill>
                  <a:srgbClr val="000000"/>
                </a:solidFill>
                <a:ea typeface="ヒラギノ角ゴ Pro W3"/>
              </a:rPr>
              <a:t> : 0.2–12 </a:t>
            </a:r>
            <a:r>
              <a:rPr lang="de-CH" b="0" strike="noStrike" spc="-1" dirty="0" err="1">
                <a:solidFill>
                  <a:srgbClr val="000000"/>
                </a:solidFill>
                <a:ea typeface="ヒラギノ角ゴ Pro W3"/>
              </a:rPr>
              <a:t>keV</a:t>
            </a:r>
            <a:endParaRPr lang="de-CH" b="0" strike="noStrike" spc="-1" dirty="0">
              <a:solidFill>
                <a:srgbClr val="000000"/>
              </a:solidFill>
            </a:endParaRPr>
          </a:p>
          <a:p>
            <a:pPr>
              <a:lnSpc>
                <a:spcPct val="100000"/>
              </a:lnSpc>
              <a:spcAft>
                <a:spcPts val="289"/>
              </a:spcAft>
            </a:pPr>
            <a:r>
              <a:rPr lang="de-CH" b="0" strike="noStrike" spc="-1" dirty="0">
                <a:solidFill>
                  <a:srgbClr val="000000"/>
                </a:solidFill>
                <a:ea typeface="ヒラギノ角ゴ Pro W3"/>
              </a:rPr>
              <a:t> Pulse </a:t>
            </a:r>
            <a:r>
              <a:rPr lang="de-CH" b="0" strike="noStrike" spc="-1" dirty="0" err="1">
                <a:solidFill>
                  <a:srgbClr val="000000"/>
                </a:solidFill>
                <a:ea typeface="ヒラギノ角ゴ Pro W3"/>
              </a:rPr>
              <a:t>duration</a:t>
            </a:r>
            <a:r>
              <a:rPr lang="de-CH" b="0" strike="noStrike" spc="-1" dirty="0">
                <a:solidFill>
                  <a:srgbClr val="000000"/>
                </a:solidFill>
                <a:ea typeface="ヒラギノ角ゴ Pro W3"/>
              </a:rPr>
              <a:t> : </a:t>
            </a:r>
            <a:r>
              <a:rPr lang="de-CH" b="0" strike="noStrike" spc="-1" dirty="0">
                <a:solidFill>
                  <a:schemeClr val="accent4"/>
                </a:solidFill>
                <a:ea typeface="ヒラギノ角ゴ Pro W3"/>
              </a:rPr>
              <a:t>&lt;</a:t>
            </a:r>
            <a:r>
              <a:rPr lang="de-CH" b="1" strike="noStrike" spc="-1" dirty="0">
                <a:solidFill>
                  <a:schemeClr val="accent4"/>
                </a:solidFill>
                <a:ea typeface="ヒラギノ角ゴ Pro W3"/>
              </a:rPr>
              <a:t>1–20 </a:t>
            </a:r>
            <a:r>
              <a:rPr lang="de-CH" b="1" strike="noStrike" spc="-1" dirty="0" err="1">
                <a:solidFill>
                  <a:schemeClr val="accent4"/>
                </a:solidFill>
                <a:ea typeface="ヒラギノ角ゴ Pro W3"/>
              </a:rPr>
              <a:t>fs</a:t>
            </a:r>
            <a:endParaRPr lang="de-CH" b="1" strike="noStrike" spc="-1" dirty="0">
              <a:solidFill>
                <a:schemeClr val="accent4"/>
              </a:solidFill>
            </a:endParaRPr>
          </a:p>
          <a:p>
            <a:pPr>
              <a:lnSpc>
                <a:spcPct val="100000"/>
              </a:lnSpc>
              <a:spcAft>
                <a:spcPts val="289"/>
              </a:spcAft>
            </a:pP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Electron</a:t>
            </a: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energy</a:t>
            </a:r>
            <a:r>
              <a:rPr lang="de-CH" b="0" strike="noStrike" spc="-1" dirty="0">
                <a:solidFill>
                  <a:srgbClr val="000000"/>
                </a:solidFill>
                <a:ea typeface="ヒラギノ角ゴ Pro W3"/>
              </a:rPr>
              <a:t> :  </a:t>
            </a:r>
            <a:r>
              <a:rPr lang="de-CH" b="1" strike="noStrike" spc="-1" dirty="0" err="1">
                <a:solidFill>
                  <a:schemeClr val="accent4"/>
                </a:solidFill>
                <a:ea typeface="ヒラギノ角ゴ Pro W3"/>
              </a:rPr>
              <a:t>up</a:t>
            </a:r>
            <a:r>
              <a:rPr lang="de-CH" b="1" strike="noStrike" spc="-1" dirty="0">
                <a:solidFill>
                  <a:schemeClr val="accent4"/>
                </a:solidFill>
                <a:ea typeface="ヒラギノ角ゴ Pro W3"/>
              </a:rPr>
              <a:t> </a:t>
            </a:r>
            <a:r>
              <a:rPr lang="de-CH" b="1" strike="noStrike" spc="-1" dirty="0" err="1">
                <a:solidFill>
                  <a:schemeClr val="accent4"/>
                </a:solidFill>
                <a:ea typeface="ヒラギノ角ゴ Pro W3"/>
              </a:rPr>
              <a:t>to</a:t>
            </a:r>
            <a:r>
              <a:rPr lang="de-CH" b="1" strike="noStrike" spc="-1" dirty="0">
                <a:solidFill>
                  <a:schemeClr val="accent4"/>
                </a:solidFill>
                <a:ea typeface="ヒラギノ角ゴ Pro W3"/>
              </a:rPr>
              <a:t> </a:t>
            </a:r>
            <a:r>
              <a:rPr lang="de-CH" b="1" spc="-1" dirty="0">
                <a:solidFill>
                  <a:schemeClr val="accent4"/>
                </a:solidFill>
                <a:ea typeface="ヒラギノ角ゴ Pro W3"/>
              </a:rPr>
              <a:t>6.2</a:t>
            </a:r>
            <a:r>
              <a:rPr lang="de-CH" b="1" strike="noStrike" spc="-1" dirty="0">
                <a:solidFill>
                  <a:schemeClr val="accent4"/>
                </a:solidFill>
                <a:ea typeface="ヒラギノ角ゴ Pro W3"/>
              </a:rPr>
              <a:t> </a:t>
            </a:r>
            <a:r>
              <a:rPr lang="de-CH" b="1" strike="noStrike" spc="-1" dirty="0" err="1">
                <a:solidFill>
                  <a:schemeClr val="accent4"/>
                </a:solidFill>
                <a:ea typeface="ヒラギノ角ゴ Pro W3"/>
              </a:rPr>
              <a:t>GeV</a:t>
            </a:r>
            <a:endParaRPr lang="de-CH" b="1" strike="noStrike" spc="-1" dirty="0">
              <a:solidFill>
                <a:schemeClr val="accent4"/>
              </a:solidFill>
            </a:endParaRPr>
          </a:p>
          <a:p>
            <a:pPr>
              <a:lnSpc>
                <a:spcPct val="100000"/>
              </a:lnSpc>
              <a:spcAft>
                <a:spcPts val="289"/>
              </a:spcAft>
            </a:pP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Electron</a:t>
            </a: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bunch</a:t>
            </a:r>
            <a:r>
              <a:rPr lang="de-CH" b="0" strike="noStrike" spc="-1" dirty="0">
                <a:solidFill>
                  <a:srgbClr val="000000"/>
                </a:solidFill>
                <a:ea typeface="ヒラギノ角ゴ Pro W3"/>
              </a:rPr>
              <a:t> </a:t>
            </a:r>
            <a:r>
              <a:rPr lang="de-CH" b="0" strike="noStrike" spc="-1" dirty="0" err="1">
                <a:solidFill>
                  <a:srgbClr val="000000"/>
                </a:solidFill>
                <a:ea typeface="ヒラギノ角ゴ Pro W3"/>
              </a:rPr>
              <a:t>charge</a:t>
            </a:r>
            <a:r>
              <a:rPr lang="de-CH" b="0" strike="noStrike" spc="-1" dirty="0">
                <a:solidFill>
                  <a:srgbClr val="000000"/>
                </a:solidFill>
                <a:ea typeface="ヒラギノ角ゴ Pro W3"/>
              </a:rPr>
              <a:t>: </a:t>
            </a:r>
            <a:r>
              <a:rPr lang="de-CH" b="1" strike="noStrike" spc="-1" dirty="0">
                <a:solidFill>
                  <a:schemeClr val="accent4"/>
                </a:solidFill>
                <a:ea typeface="ヒラギノ角ゴ Pro W3"/>
              </a:rPr>
              <a:t>10–200 </a:t>
            </a:r>
            <a:r>
              <a:rPr lang="de-CH" b="1" strike="noStrike" spc="-1" dirty="0" err="1">
                <a:solidFill>
                  <a:schemeClr val="accent4"/>
                </a:solidFill>
                <a:ea typeface="ヒラギノ角ゴ Pro W3"/>
              </a:rPr>
              <a:t>pC</a:t>
            </a:r>
            <a:endParaRPr lang="de-CH" b="1" strike="noStrike" spc="-1" dirty="0">
              <a:solidFill>
                <a:schemeClr val="accent4"/>
              </a:solidFill>
            </a:endParaRPr>
          </a:p>
          <a:p>
            <a:pPr>
              <a:lnSpc>
                <a:spcPct val="100000"/>
              </a:lnSpc>
              <a:spcAft>
                <a:spcPts val="289"/>
              </a:spcAft>
            </a:pPr>
            <a:r>
              <a:rPr lang="de-CH" b="0" strike="noStrike" spc="-1" dirty="0">
                <a:solidFill>
                  <a:srgbClr val="000000"/>
                </a:solidFill>
                <a:ea typeface="ヒラギノ角ゴ Pro W3"/>
              </a:rPr>
              <a:t> Repetition rate:  100 Hz (2-bunches)</a:t>
            </a:r>
            <a:endParaRPr lang="de-CH" b="0" strike="noStrike" spc="-1" dirty="0">
              <a:solidFill>
                <a:srgbClr val="000000"/>
              </a:solidFill>
            </a:endParaRPr>
          </a:p>
        </p:txBody>
      </p:sp>
      <p:sp>
        <p:nvSpPr>
          <p:cNvPr id="17" name="Oval 16">
            <a:extLst>
              <a:ext uri="{FF2B5EF4-FFF2-40B4-BE49-F238E27FC236}">
                <a16:creationId xmlns:a16="http://schemas.microsoft.com/office/drawing/2014/main" id="{4A809022-5008-0A99-DAA6-8CED66D1D573}"/>
              </a:ext>
            </a:extLst>
          </p:cNvPr>
          <p:cNvSpPr/>
          <p:nvPr/>
        </p:nvSpPr>
        <p:spPr>
          <a:xfrm>
            <a:off x="10992544" y="1170000"/>
            <a:ext cx="144000" cy="3600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2000" dirty="0" err="1"/>
          </a:p>
        </p:txBody>
      </p:sp>
      <p:pic>
        <p:nvPicPr>
          <p:cNvPr id="14" name="Picture 13">
            <a:extLst>
              <a:ext uri="{FF2B5EF4-FFF2-40B4-BE49-F238E27FC236}">
                <a16:creationId xmlns:a16="http://schemas.microsoft.com/office/drawing/2014/main" id="{70B1F24E-674B-F45F-8411-6BDD6830653A}"/>
              </a:ext>
            </a:extLst>
          </p:cNvPr>
          <p:cNvPicPr>
            <a:picLocks noChangeAspect="1"/>
          </p:cNvPicPr>
          <p:nvPr/>
        </p:nvPicPr>
        <p:blipFill>
          <a:blip r:embed="rId3"/>
          <a:stretch>
            <a:fillRect/>
          </a:stretch>
        </p:blipFill>
        <p:spPr>
          <a:xfrm>
            <a:off x="191344" y="764704"/>
            <a:ext cx="11809312" cy="2474218"/>
          </a:xfrm>
          <a:prstGeom prst="rect">
            <a:avLst/>
          </a:prstGeom>
        </p:spPr>
      </p:pic>
      <p:sp>
        <p:nvSpPr>
          <p:cNvPr id="27" name="Titel 1">
            <a:extLst>
              <a:ext uri="{FF2B5EF4-FFF2-40B4-BE49-F238E27FC236}">
                <a16:creationId xmlns:a16="http://schemas.microsoft.com/office/drawing/2014/main" id="{6FBE5111-A9D7-4E16-CAE9-8EA11A8B1A5B}"/>
              </a:ext>
            </a:extLst>
          </p:cNvPr>
          <p:cNvSpPr>
            <a:spLocks noGrp="1"/>
          </p:cNvSpPr>
          <p:nvPr>
            <p:ph type="title"/>
          </p:nvPr>
        </p:nvSpPr>
        <p:spPr>
          <a:xfrm>
            <a:off x="695325" y="278296"/>
            <a:ext cx="8964613" cy="810444"/>
          </a:xfrm>
        </p:spPr>
        <p:txBody>
          <a:bodyPr/>
          <a:lstStyle/>
          <a:p>
            <a:r>
              <a:rPr lang="en-GB" noProof="0" dirty="0"/>
              <a:t>SwissFEL: overview </a:t>
            </a:r>
          </a:p>
        </p:txBody>
      </p:sp>
      <p:sp>
        <p:nvSpPr>
          <p:cNvPr id="2" name="TextBox 1">
            <a:extLst>
              <a:ext uri="{FF2B5EF4-FFF2-40B4-BE49-F238E27FC236}">
                <a16:creationId xmlns:a16="http://schemas.microsoft.com/office/drawing/2014/main" id="{BD45CB4C-1B71-A5D8-2F9E-DAD9BF055D3F}"/>
              </a:ext>
            </a:extLst>
          </p:cNvPr>
          <p:cNvSpPr txBox="1"/>
          <p:nvPr/>
        </p:nvSpPr>
        <p:spPr>
          <a:xfrm>
            <a:off x="8472263" y="4149080"/>
            <a:ext cx="1728191" cy="307777"/>
          </a:xfrm>
          <a:prstGeom prst="rect">
            <a:avLst/>
          </a:prstGeom>
          <a:noFill/>
        </p:spPr>
        <p:txBody>
          <a:bodyPr wrap="square" lIns="0" tIns="0" rIns="0" bIns="0" rtlCol="0">
            <a:spAutoFit/>
          </a:bodyPr>
          <a:lstStyle/>
          <a:p>
            <a:pPr algn="l"/>
            <a:r>
              <a:rPr lang="en-CH" sz="2000" dirty="0"/>
              <a:t>up to 6.2 GeV</a:t>
            </a:r>
          </a:p>
        </p:txBody>
      </p:sp>
      <p:sp>
        <p:nvSpPr>
          <p:cNvPr id="3" name="TextBox 2">
            <a:extLst>
              <a:ext uri="{FF2B5EF4-FFF2-40B4-BE49-F238E27FC236}">
                <a16:creationId xmlns:a16="http://schemas.microsoft.com/office/drawing/2014/main" id="{8FAED4A7-BD03-827D-F95D-0B1D7F66800B}"/>
              </a:ext>
            </a:extLst>
          </p:cNvPr>
          <p:cNvSpPr txBox="1"/>
          <p:nvPr/>
        </p:nvSpPr>
        <p:spPr>
          <a:xfrm>
            <a:off x="8490932" y="5367676"/>
            <a:ext cx="1709523" cy="307777"/>
          </a:xfrm>
          <a:prstGeom prst="rect">
            <a:avLst/>
          </a:prstGeom>
          <a:noFill/>
        </p:spPr>
        <p:txBody>
          <a:bodyPr wrap="square" lIns="0" tIns="0" rIns="0" bIns="0" rtlCol="0">
            <a:spAutoFit/>
          </a:bodyPr>
          <a:lstStyle/>
          <a:p>
            <a:pPr algn="l"/>
            <a:r>
              <a:rPr lang="en-CH" sz="2000" dirty="0"/>
              <a:t>up to 3.4 GeV</a:t>
            </a:r>
          </a:p>
        </p:txBody>
      </p:sp>
    </p:spTree>
    <p:extLst>
      <p:ext uri="{BB962C8B-B14F-4D97-AF65-F5344CB8AC3E}">
        <p14:creationId xmlns:p14="http://schemas.microsoft.com/office/powerpoint/2010/main" val="176241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683FA-F702-8F43-8911-8F5B197A569F}"/>
              </a:ext>
            </a:extLst>
          </p:cNvPr>
          <p:cNvSpPr>
            <a:spLocks noGrp="1"/>
          </p:cNvSpPr>
          <p:nvPr>
            <p:ph type="title"/>
          </p:nvPr>
        </p:nvSpPr>
        <p:spPr>
          <a:xfrm>
            <a:off x="479376" y="307669"/>
            <a:ext cx="9375057" cy="508500"/>
          </a:xfrm>
        </p:spPr>
        <p:txBody>
          <a:bodyPr/>
          <a:lstStyle/>
          <a:p>
            <a:r>
              <a:rPr lang="en-US" sz="2600" dirty="0"/>
              <a:t>SwissFEL: Active and passive streaking systems</a:t>
            </a:r>
          </a:p>
        </p:txBody>
      </p:sp>
      <p:sp>
        <p:nvSpPr>
          <p:cNvPr id="4" name="Slide Number Placeholder 3">
            <a:extLst>
              <a:ext uri="{FF2B5EF4-FFF2-40B4-BE49-F238E27FC236}">
                <a16:creationId xmlns:a16="http://schemas.microsoft.com/office/drawing/2014/main" id="{C8B01A21-5528-0B4B-931D-B0B46FED51A9}"/>
              </a:ext>
            </a:extLst>
          </p:cNvPr>
          <p:cNvSpPr>
            <a:spLocks noGrp="1"/>
          </p:cNvSpPr>
          <p:nvPr>
            <p:ph type="sldNum" sz="quarter" idx="16"/>
          </p:nvPr>
        </p:nvSpPr>
        <p:spPr>
          <a:xfrm>
            <a:off x="11205935" y="6656592"/>
            <a:ext cx="767656" cy="196851"/>
          </a:xfrm>
        </p:spPr>
        <p:txBody>
          <a:bodyPr/>
          <a:lstStyle/>
          <a:p>
            <a:pPr algn="r">
              <a:defRPr/>
            </a:pPr>
            <a:r>
              <a:rPr lang="de-DE">
                <a:solidFill>
                  <a:schemeClr val="bg1"/>
                </a:solidFill>
              </a:rPr>
              <a:t>Page </a:t>
            </a:r>
            <a:fld id="{EBC07571-3134-BB4B-B83F-1A9FE18D34F3}" type="slidenum">
              <a:rPr lang="de-DE" smtClean="0">
                <a:solidFill>
                  <a:schemeClr val="bg1"/>
                </a:solidFill>
              </a:rPr>
              <a:pPr algn="r">
                <a:defRPr/>
              </a:pPr>
              <a:t>7</a:t>
            </a:fld>
            <a:endParaRPr lang="de-DE" dirty="0">
              <a:solidFill>
                <a:schemeClr val="bg1"/>
              </a:solidFill>
            </a:endParaRPr>
          </a:p>
        </p:txBody>
      </p:sp>
      <p:sp>
        <p:nvSpPr>
          <p:cNvPr id="29" name="TextBox 28">
            <a:extLst>
              <a:ext uri="{FF2B5EF4-FFF2-40B4-BE49-F238E27FC236}">
                <a16:creationId xmlns:a16="http://schemas.microsoft.com/office/drawing/2014/main" id="{D68834F0-4316-3A46-BF68-F56BE2FF1882}"/>
              </a:ext>
            </a:extLst>
          </p:cNvPr>
          <p:cNvSpPr txBox="1"/>
          <p:nvPr/>
        </p:nvSpPr>
        <p:spPr>
          <a:xfrm>
            <a:off x="3242922" y="936989"/>
            <a:ext cx="1961731" cy="517706"/>
          </a:xfrm>
          <a:prstGeom prst="rect">
            <a:avLst/>
          </a:prstGeom>
          <a:solidFill>
            <a:schemeClr val="bg1"/>
          </a:solidFill>
        </p:spPr>
        <p:txBody>
          <a:bodyPr wrap="square" lIns="0" tIns="0" rIns="0" bIns="0" rtlCol="0">
            <a:spAutoFit/>
          </a:bodyPr>
          <a:lstStyle/>
          <a:p>
            <a:pPr>
              <a:lnSpc>
                <a:spcPct val="110000"/>
              </a:lnSpc>
            </a:pPr>
            <a:r>
              <a:rPr lang="en-US" sz="1600" kern="1000" spc="31" dirty="0">
                <a:latin typeface="Lato" panose="020F0502020204030203" pitchFamily="34" charset="0"/>
                <a:ea typeface="Lato" panose="020F0502020204030203" pitchFamily="34" charset="0"/>
                <a:cs typeface="Lato" panose="020F0502020204030203" pitchFamily="34" charset="0"/>
              </a:rPr>
              <a:t>Athos: 5 </a:t>
            </a:r>
            <a:r>
              <a:rPr lang="en-US" sz="1600" kern="1000" spc="31" dirty="0" err="1">
                <a:latin typeface="Lato" panose="020F0502020204030203" pitchFamily="34" charset="0"/>
                <a:ea typeface="Lato" panose="020F0502020204030203" pitchFamily="34" charset="0"/>
                <a:cs typeface="Lato" panose="020F0502020204030203" pitchFamily="34" charset="0"/>
              </a:rPr>
              <a:t>dechirpers</a:t>
            </a:r>
            <a:r>
              <a:rPr lang="en-US" sz="1600" kern="1000" spc="31" dirty="0">
                <a:latin typeface="Lato" panose="020F0502020204030203" pitchFamily="34" charset="0"/>
                <a:ea typeface="Lato" panose="020F0502020204030203" pitchFamily="34" charset="0"/>
                <a:cs typeface="Lato" panose="020F0502020204030203" pitchFamily="34" charset="0"/>
              </a:rPr>
              <a:t> (pre-undulator)</a:t>
            </a:r>
          </a:p>
        </p:txBody>
      </p:sp>
      <p:grpSp>
        <p:nvGrpSpPr>
          <p:cNvPr id="12" name="Group 11">
            <a:extLst>
              <a:ext uri="{FF2B5EF4-FFF2-40B4-BE49-F238E27FC236}">
                <a16:creationId xmlns:a16="http://schemas.microsoft.com/office/drawing/2014/main" id="{26772F14-F669-FAE2-EAD6-C4E175D83377}"/>
              </a:ext>
            </a:extLst>
          </p:cNvPr>
          <p:cNvGrpSpPr/>
          <p:nvPr/>
        </p:nvGrpSpPr>
        <p:grpSpPr>
          <a:xfrm>
            <a:off x="335360" y="1673950"/>
            <a:ext cx="8506304" cy="1668439"/>
            <a:chOff x="685949" y="1340768"/>
            <a:chExt cx="8506304" cy="1668439"/>
          </a:xfrm>
        </p:grpSpPr>
        <p:pic>
          <p:nvPicPr>
            <p:cNvPr id="19" name="Picture 18">
              <a:extLst>
                <a:ext uri="{FF2B5EF4-FFF2-40B4-BE49-F238E27FC236}">
                  <a16:creationId xmlns:a16="http://schemas.microsoft.com/office/drawing/2014/main" id="{319D956D-4A42-9FB1-86F6-DD882298C7EA}"/>
                </a:ext>
              </a:extLst>
            </p:cNvPr>
            <p:cNvPicPr>
              <a:picLocks noChangeAspect="1"/>
            </p:cNvPicPr>
            <p:nvPr/>
          </p:nvPicPr>
          <p:blipFill>
            <a:blip r:embed="rId3"/>
            <a:stretch>
              <a:fillRect/>
            </a:stretch>
          </p:blipFill>
          <p:spPr>
            <a:xfrm>
              <a:off x="685949" y="1340768"/>
              <a:ext cx="8506304" cy="1668439"/>
            </a:xfrm>
            <a:prstGeom prst="rect">
              <a:avLst/>
            </a:prstGeom>
          </p:spPr>
        </p:pic>
        <p:sp>
          <p:nvSpPr>
            <p:cNvPr id="20" name="Rectangle 19">
              <a:extLst>
                <a:ext uri="{FF2B5EF4-FFF2-40B4-BE49-F238E27FC236}">
                  <a16:creationId xmlns:a16="http://schemas.microsoft.com/office/drawing/2014/main" id="{E88D1892-AA8E-CBE2-4A4B-281EC2689D78}"/>
                </a:ext>
              </a:extLst>
            </p:cNvPr>
            <p:cNvSpPr/>
            <p:nvPr/>
          </p:nvSpPr>
          <p:spPr>
            <a:xfrm flipV="1">
              <a:off x="822399" y="1994967"/>
              <a:ext cx="2177348" cy="20989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err="1"/>
            </a:p>
          </p:txBody>
        </p:sp>
      </p:grpSp>
      <p:cxnSp>
        <p:nvCxnSpPr>
          <p:cNvPr id="9" name="Straight Arrow Connector 8">
            <a:extLst>
              <a:ext uri="{FF2B5EF4-FFF2-40B4-BE49-F238E27FC236}">
                <a16:creationId xmlns:a16="http://schemas.microsoft.com/office/drawing/2014/main" id="{9A11846F-960A-8A5A-B111-778E6EB4A18C}"/>
              </a:ext>
            </a:extLst>
          </p:cNvPr>
          <p:cNvCxnSpPr>
            <a:cxnSpLocks/>
          </p:cNvCxnSpPr>
          <p:nvPr/>
        </p:nvCxnSpPr>
        <p:spPr>
          <a:xfrm>
            <a:off x="4384432" y="1484784"/>
            <a:ext cx="0" cy="5799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074154-E25E-C71D-B730-29935D4EDA19}"/>
              </a:ext>
            </a:extLst>
          </p:cNvPr>
          <p:cNvSpPr txBox="1"/>
          <p:nvPr/>
        </p:nvSpPr>
        <p:spPr>
          <a:xfrm>
            <a:off x="7104112" y="936989"/>
            <a:ext cx="3095056" cy="517706"/>
          </a:xfrm>
          <a:prstGeom prst="rect">
            <a:avLst/>
          </a:prstGeom>
          <a:solidFill>
            <a:schemeClr val="bg1"/>
          </a:solidFill>
        </p:spPr>
        <p:txBody>
          <a:bodyPr wrap="square" lIns="0" tIns="0" rIns="0" bIns="0" rtlCol="0">
            <a:spAutoFit/>
          </a:bodyPr>
          <a:lstStyle/>
          <a:p>
            <a:pPr>
              <a:lnSpc>
                <a:spcPct val="110000"/>
              </a:lnSpc>
            </a:pPr>
            <a:r>
              <a:rPr lang="en-US" sz="1600" kern="1000" spc="31" dirty="0">
                <a:latin typeface="Lato" panose="020F0502020204030203" pitchFamily="34" charset="0"/>
                <a:ea typeface="Lato" panose="020F0502020204030203" pitchFamily="34" charset="0"/>
                <a:cs typeface="Lato" panose="020F0502020204030203" pitchFamily="34" charset="0"/>
              </a:rPr>
              <a:t>one passive device for streaking (post-undulator)</a:t>
            </a:r>
          </a:p>
        </p:txBody>
      </p:sp>
      <p:cxnSp>
        <p:nvCxnSpPr>
          <p:cNvPr id="27" name="Straight Arrow Connector 26">
            <a:extLst>
              <a:ext uri="{FF2B5EF4-FFF2-40B4-BE49-F238E27FC236}">
                <a16:creationId xmlns:a16="http://schemas.microsoft.com/office/drawing/2014/main" id="{90AD05D3-06F6-2D9E-41DF-941400640797}"/>
              </a:ext>
            </a:extLst>
          </p:cNvPr>
          <p:cNvCxnSpPr>
            <a:cxnSpLocks/>
          </p:cNvCxnSpPr>
          <p:nvPr/>
        </p:nvCxnSpPr>
        <p:spPr>
          <a:xfrm>
            <a:off x="7950679" y="1524292"/>
            <a:ext cx="0" cy="57991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1C9F95B-A172-1C56-A810-BD29EF2DA140}"/>
              </a:ext>
            </a:extLst>
          </p:cNvPr>
          <p:cNvSpPr txBox="1"/>
          <p:nvPr/>
        </p:nvSpPr>
        <p:spPr>
          <a:xfrm>
            <a:off x="5142367" y="3512459"/>
            <a:ext cx="2681821" cy="517706"/>
          </a:xfrm>
          <a:prstGeom prst="rect">
            <a:avLst/>
          </a:prstGeom>
          <a:solidFill>
            <a:schemeClr val="bg1"/>
          </a:solidFill>
        </p:spPr>
        <p:txBody>
          <a:bodyPr wrap="square" lIns="0" tIns="0" rIns="0" bIns="0" rtlCol="0">
            <a:spAutoFit/>
          </a:bodyPr>
          <a:lstStyle/>
          <a:p>
            <a:pPr>
              <a:lnSpc>
                <a:spcPct val="110000"/>
              </a:lnSpc>
            </a:pPr>
            <a:r>
              <a:rPr lang="en-US" sz="1600" kern="1000" spc="31" dirty="0">
                <a:latin typeface="Lato" panose="020F0502020204030203" pitchFamily="34" charset="0"/>
                <a:ea typeface="Lato" panose="020F0502020204030203" pitchFamily="34" charset="0"/>
                <a:cs typeface="Lato" panose="020F0502020204030203" pitchFamily="34" charset="0"/>
              </a:rPr>
              <a:t>2 passive device for streaking (post-undulator)</a:t>
            </a:r>
          </a:p>
        </p:txBody>
      </p:sp>
      <p:cxnSp>
        <p:nvCxnSpPr>
          <p:cNvPr id="33" name="Straight Arrow Connector 32">
            <a:extLst>
              <a:ext uri="{FF2B5EF4-FFF2-40B4-BE49-F238E27FC236}">
                <a16:creationId xmlns:a16="http://schemas.microsoft.com/office/drawing/2014/main" id="{6ACA13D6-E863-717F-39DD-B278B137EF0E}"/>
              </a:ext>
            </a:extLst>
          </p:cNvPr>
          <p:cNvCxnSpPr>
            <a:cxnSpLocks/>
          </p:cNvCxnSpPr>
          <p:nvPr/>
        </p:nvCxnSpPr>
        <p:spPr>
          <a:xfrm flipV="1">
            <a:off x="5646423" y="2996952"/>
            <a:ext cx="0" cy="49509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9E5478A6-1B74-18A3-BC77-49DA2CFE11E5}"/>
              </a:ext>
            </a:extLst>
          </p:cNvPr>
          <p:cNvSpPr txBox="1"/>
          <p:nvPr/>
        </p:nvSpPr>
        <p:spPr>
          <a:xfrm>
            <a:off x="263356" y="3370451"/>
            <a:ext cx="4056499" cy="464423"/>
          </a:xfrm>
          <a:prstGeom prst="rect">
            <a:avLst/>
          </a:prstGeom>
          <a:solidFill>
            <a:schemeClr val="bg1"/>
          </a:solidFill>
        </p:spPr>
        <p:txBody>
          <a:bodyPr wrap="square" lIns="0" tIns="0" rIns="0" bIns="0" rtlCol="0">
            <a:spAutoFit/>
          </a:bodyPr>
          <a:lstStyle/>
          <a:p>
            <a:pPr>
              <a:lnSpc>
                <a:spcPct val="110000"/>
              </a:lnSpc>
            </a:pPr>
            <a:r>
              <a:rPr lang="en-US" sz="1400" kern="1000" spc="31" dirty="0">
                <a:ea typeface="Lato" panose="020F0502020204030203" pitchFamily="34" charset="0"/>
                <a:cs typeface="Lato" panose="020F0502020204030203" pitchFamily="34" charset="0"/>
              </a:rPr>
              <a:t>2 dielectric-lined device for </a:t>
            </a:r>
          </a:p>
          <a:p>
            <a:pPr>
              <a:lnSpc>
                <a:spcPct val="110000"/>
              </a:lnSpc>
            </a:pPr>
            <a:r>
              <a:rPr lang="en-US" sz="1400" kern="1000" spc="31" dirty="0">
                <a:ea typeface="Lato" panose="020F0502020204030203" pitchFamily="34" charset="0"/>
                <a:cs typeface="Lato" panose="020F0502020204030203" pitchFamily="34" charset="0"/>
              </a:rPr>
              <a:t>beam manipulation. </a:t>
            </a:r>
          </a:p>
        </p:txBody>
      </p:sp>
      <p:cxnSp>
        <p:nvCxnSpPr>
          <p:cNvPr id="38" name="Straight Arrow Connector 37">
            <a:extLst>
              <a:ext uri="{FF2B5EF4-FFF2-40B4-BE49-F238E27FC236}">
                <a16:creationId xmlns:a16="http://schemas.microsoft.com/office/drawing/2014/main" id="{AD91F92F-07E4-47BB-04D8-C0A0E2267118}"/>
              </a:ext>
            </a:extLst>
          </p:cNvPr>
          <p:cNvCxnSpPr>
            <a:cxnSpLocks/>
            <a:stCxn id="35" idx="0"/>
          </p:cNvCxnSpPr>
          <p:nvPr/>
        </p:nvCxnSpPr>
        <p:spPr>
          <a:xfrm flipV="1">
            <a:off x="2291606" y="2880405"/>
            <a:ext cx="2174431" cy="49004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7B6C6864-4D5F-DAB5-DC82-68CD9372DB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86"/>
          <a:stretch/>
        </p:blipFill>
        <p:spPr bwMode="auto">
          <a:xfrm>
            <a:off x="468693" y="4721862"/>
            <a:ext cx="2327458" cy="172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120C5EDE-48C3-FD66-96D2-81DA9D38022F}"/>
              </a:ext>
            </a:extLst>
          </p:cNvPr>
          <p:cNvSpPr txBox="1"/>
          <p:nvPr/>
        </p:nvSpPr>
        <p:spPr bwMode="auto">
          <a:xfrm>
            <a:off x="2984870" y="4645920"/>
            <a:ext cx="4407274" cy="2042629"/>
          </a:xfrm>
          <a:prstGeom prst="rect">
            <a:avLst/>
          </a:prstGeom>
          <a:noFill/>
          <a:ln>
            <a:noFill/>
          </a:ln>
          <a:effectLst/>
        </p:spPr>
        <p:txBody>
          <a:bodyPr lIns="89993" tIns="44996" rIns="89993" bIns="44996">
            <a:noAutofit/>
          </a:bodyPr>
          <a:lstStyle/>
          <a:p>
            <a:pPr marL="133350" indent="-133350">
              <a:lnSpc>
                <a:spcPct val="114999"/>
              </a:lnSpc>
              <a:spcBef>
                <a:spcPts val="283"/>
              </a:spcBef>
              <a:spcAft>
                <a:spcPts val="283"/>
              </a:spcAft>
              <a:buSzPct val="100000"/>
              <a:buFont typeface="Arial" panose="020B0604020202020204" pitchFamily="34" charset="0"/>
              <a:buChar char="•"/>
              <a:defRPr/>
            </a:pPr>
            <a:r>
              <a:rPr lang="en-GB" sz="1600" dirty="0">
                <a:ea typeface="Noto Sans CJK SC"/>
                <a:cs typeface="Lohit Devanagari"/>
              </a:rPr>
              <a:t>Presently 10 structures in total at PSI, for diagnostics and for beam manipulation.</a:t>
            </a:r>
            <a:endParaRPr lang="en-US" sz="1600" u="none" dirty="0">
              <a:ea typeface="Noto Sans CJK SC"/>
              <a:cs typeface="Lohit Devanagari"/>
            </a:endParaRPr>
          </a:p>
          <a:p>
            <a:pPr marL="133350" marR="0" lvl="0" indent="-133350">
              <a:lnSpc>
                <a:spcPct val="114999"/>
              </a:lnSpc>
              <a:spcBef>
                <a:spcPts val="283"/>
              </a:spcBef>
              <a:spcAft>
                <a:spcPts val="283"/>
              </a:spcAft>
              <a:buSzPct val="100000"/>
              <a:buFont typeface="Arial" panose="020B0604020202020204" pitchFamily="34" charset="0"/>
              <a:buChar char="•"/>
              <a:defRPr/>
            </a:pPr>
            <a:r>
              <a:rPr sz="1600" u="none" dirty="0">
                <a:ea typeface="Noto Sans CJK SC"/>
                <a:cs typeface="Lohit Devanagari"/>
              </a:rPr>
              <a:t>Both plates are movable with few um accuracy.</a:t>
            </a:r>
            <a:endParaRPr lang="en-US" sz="1600" u="none" dirty="0">
              <a:ea typeface="Noto Sans CJK SC"/>
              <a:cs typeface="Lohit Devanagari"/>
            </a:endParaRPr>
          </a:p>
          <a:p>
            <a:pPr marL="133350" marR="0" lvl="0" indent="-133350">
              <a:lnSpc>
                <a:spcPct val="114999"/>
              </a:lnSpc>
              <a:spcBef>
                <a:spcPts val="283"/>
              </a:spcBef>
              <a:spcAft>
                <a:spcPts val="283"/>
              </a:spcAft>
              <a:buSzPct val="100000"/>
              <a:buFont typeface="Arial" panose="020B0604020202020204" pitchFamily="34" charset="0"/>
              <a:buChar char="•"/>
              <a:defRPr/>
            </a:pPr>
            <a:r>
              <a:rPr sz="1600" u="none" dirty="0">
                <a:ea typeface="Noto Sans CJK SC"/>
                <a:cs typeface="Lohit Devanagari"/>
              </a:rPr>
              <a:t>Up to 3 corrugations next to each other. </a:t>
            </a:r>
            <a:r>
              <a:rPr lang="en-US" sz="1600" dirty="0">
                <a:ea typeface="Noto Sans CJK SC"/>
                <a:cs typeface="Lohit Devanagari"/>
              </a:rPr>
              <a:t>T</a:t>
            </a:r>
            <a:r>
              <a:rPr lang="en-US" sz="1600" u="none" dirty="0">
                <a:ea typeface="Noto Sans CJK SC"/>
                <a:cs typeface="Lohit Devanagari"/>
              </a:rPr>
              <a:t>hey </a:t>
            </a:r>
            <a:r>
              <a:rPr lang="en-US" sz="1600" dirty="0">
                <a:ea typeface="Noto Sans CJK SC"/>
                <a:cs typeface="Lohit Devanagari"/>
              </a:rPr>
              <a:t>c</a:t>
            </a:r>
            <a:r>
              <a:rPr sz="1600" u="none" dirty="0">
                <a:ea typeface="Noto Sans CJK SC"/>
                <a:cs typeface="Lohit Devanagari"/>
              </a:rPr>
              <a:t>an be changed manually.</a:t>
            </a:r>
            <a:endParaRPr lang="en-US" sz="1600" dirty="0"/>
          </a:p>
        </p:txBody>
      </p:sp>
      <p:sp>
        <p:nvSpPr>
          <p:cNvPr id="14" name="TextBox 13">
            <a:extLst>
              <a:ext uri="{FF2B5EF4-FFF2-40B4-BE49-F238E27FC236}">
                <a16:creationId xmlns:a16="http://schemas.microsoft.com/office/drawing/2014/main" id="{46DDFC27-B2CC-277E-7FDA-8F20318B388A}"/>
              </a:ext>
            </a:extLst>
          </p:cNvPr>
          <p:cNvSpPr txBox="1"/>
          <p:nvPr/>
        </p:nvSpPr>
        <p:spPr>
          <a:xfrm>
            <a:off x="104439" y="838458"/>
            <a:ext cx="2765196" cy="1032270"/>
          </a:xfrm>
          <a:prstGeom prst="rect">
            <a:avLst/>
          </a:prstGeom>
          <a:noFill/>
        </p:spPr>
        <p:txBody>
          <a:bodyPr wrap="square">
            <a:spAutoFit/>
          </a:bodyPr>
          <a:lstStyle/>
          <a:p>
            <a:pPr marR="0" lvl="0">
              <a:lnSpc>
                <a:spcPct val="114999"/>
              </a:lnSpc>
              <a:spcBef>
                <a:spcPts val="283"/>
              </a:spcBef>
              <a:spcAft>
                <a:spcPts val="283"/>
              </a:spcAft>
              <a:buSzPct val="45000"/>
              <a:defRPr/>
            </a:pPr>
            <a:r>
              <a:rPr lang="en-GB" sz="1800" u="none" dirty="0">
                <a:ea typeface="Noto Sans CJK SC"/>
                <a:cs typeface="Lohit Devanagari"/>
              </a:rPr>
              <a:t>Beam manipulation with passive devices at the injector until 2020</a:t>
            </a:r>
            <a:endParaRPr lang="en-GB" sz="1800" dirty="0"/>
          </a:p>
        </p:txBody>
      </p:sp>
      <p:sp>
        <p:nvSpPr>
          <p:cNvPr id="24" name="TextBox 23">
            <a:extLst>
              <a:ext uri="{FF2B5EF4-FFF2-40B4-BE49-F238E27FC236}">
                <a16:creationId xmlns:a16="http://schemas.microsoft.com/office/drawing/2014/main" id="{2A6C91B3-E58A-F84D-D00F-E50114FAF49D}"/>
              </a:ext>
            </a:extLst>
          </p:cNvPr>
          <p:cNvSpPr txBox="1"/>
          <p:nvPr/>
        </p:nvSpPr>
        <p:spPr>
          <a:xfrm>
            <a:off x="8607519" y="2759460"/>
            <a:ext cx="2598416" cy="307777"/>
          </a:xfrm>
          <a:prstGeom prst="rect">
            <a:avLst/>
          </a:prstGeom>
          <a:noFill/>
        </p:spPr>
        <p:txBody>
          <a:bodyPr wrap="square">
            <a:spAutoFit/>
          </a:bodyPr>
          <a:lstStyle/>
          <a:p>
            <a:r>
              <a:rPr lang="en-GB" sz="1400" dirty="0"/>
              <a:t>Variable polarization TDS</a:t>
            </a:r>
          </a:p>
        </p:txBody>
      </p:sp>
      <p:pic>
        <p:nvPicPr>
          <p:cNvPr id="30" name="Picture 29">
            <a:extLst>
              <a:ext uri="{FF2B5EF4-FFF2-40B4-BE49-F238E27FC236}">
                <a16:creationId xmlns:a16="http://schemas.microsoft.com/office/drawing/2014/main" id="{3685F0E4-3F63-DE97-D0F7-291141F3B8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3855" y="2029992"/>
            <a:ext cx="966460" cy="1095436"/>
          </a:xfrm>
          <a:prstGeom prst="rect">
            <a:avLst/>
          </a:prstGeom>
        </p:spPr>
      </p:pic>
      <p:sp>
        <p:nvSpPr>
          <p:cNvPr id="31" name="TextBox 30">
            <a:extLst>
              <a:ext uri="{FF2B5EF4-FFF2-40B4-BE49-F238E27FC236}">
                <a16:creationId xmlns:a16="http://schemas.microsoft.com/office/drawing/2014/main" id="{AF6C84CC-1845-60FB-692B-5A681C6CE482}"/>
              </a:ext>
            </a:extLst>
          </p:cNvPr>
          <p:cNvSpPr txBox="1"/>
          <p:nvPr/>
        </p:nvSpPr>
        <p:spPr>
          <a:xfrm flipH="1">
            <a:off x="7950679" y="4702649"/>
            <a:ext cx="3926669" cy="1231106"/>
          </a:xfrm>
          <a:prstGeom prst="rect">
            <a:avLst/>
          </a:prstGeom>
          <a:noFill/>
        </p:spPr>
        <p:txBody>
          <a:bodyPr wrap="square" lIns="0" tIns="0" rIns="0" bIns="0" rtlCol="0">
            <a:spAutoFit/>
          </a:bodyPr>
          <a:lstStyle/>
          <a:p>
            <a:pPr algn="l"/>
            <a:r>
              <a:rPr lang="en-US" sz="1600" dirty="0"/>
              <a:t>Three RF TDS systems: </a:t>
            </a:r>
          </a:p>
          <a:p>
            <a:pPr marL="285750" indent="-285750" algn="l">
              <a:buFont typeface="Arial" panose="020B0604020202020204" pitchFamily="34" charset="0"/>
              <a:buChar char="•"/>
            </a:pPr>
            <a:r>
              <a:rPr lang="en-US" sz="1600" dirty="0"/>
              <a:t>S-band at injector</a:t>
            </a:r>
          </a:p>
          <a:p>
            <a:pPr marL="285750" indent="-285750" algn="l">
              <a:buFont typeface="Arial" panose="020B0604020202020204" pitchFamily="34" charset="0"/>
              <a:buChar char="•"/>
            </a:pPr>
            <a:r>
              <a:rPr lang="en-US" sz="1600" dirty="0"/>
              <a:t>C-band at the end of linac 3 (before undulator) </a:t>
            </a:r>
          </a:p>
          <a:p>
            <a:pPr marL="285750" indent="-285750" algn="l">
              <a:buFont typeface="Arial" panose="020B0604020202020204" pitchFamily="34" charset="0"/>
              <a:buChar char="•"/>
            </a:pPr>
            <a:r>
              <a:rPr lang="en-US" sz="1600" dirty="0"/>
              <a:t>PolariX TDS: Athos post-undulators</a:t>
            </a:r>
            <a:endParaRPr lang="de-CH" sz="1600" dirty="0"/>
          </a:p>
        </p:txBody>
      </p:sp>
      <p:sp>
        <p:nvSpPr>
          <p:cNvPr id="5" name="TextBox 4">
            <a:extLst>
              <a:ext uri="{FF2B5EF4-FFF2-40B4-BE49-F238E27FC236}">
                <a16:creationId xmlns:a16="http://schemas.microsoft.com/office/drawing/2014/main" id="{F221531A-E2B6-D2FC-FCD5-A79032DEA6C1}"/>
              </a:ext>
            </a:extLst>
          </p:cNvPr>
          <p:cNvSpPr txBox="1"/>
          <p:nvPr/>
        </p:nvSpPr>
        <p:spPr>
          <a:xfrm>
            <a:off x="256667" y="3874915"/>
            <a:ext cx="4209370" cy="738664"/>
          </a:xfrm>
          <a:prstGeom prst="rect">
            <a:avLst/>
          </a:prstGeom>
          <a:noFill/>
          <a:ln w="28575">
            <a:solidFill>
              <a:schemeClr val="accent6"/>
            </a:solidFill>
          </a:ln>
        </p:spPr>
        <p:txBody>
          <a:bodyPr wrap="square" lIns="0" tIns="0" rIns="0" bIns="0" rtlCol="0">
            <a:spAutoFit/>
          </a:bodyPr>
          <a:lstStyle/>
          <a:p>
            <a:pPr algn="l"/>
            <a:r>
              <a:rPr lang="en-GB" sz="1600" b="1" dirty="0"/>
              <a:t>Controlling FEL bandwidth at SwissFEL using a dielectric wakefield structure, E. Ericson this conference.</a:t>
            </a:r>
          </a:p>
        </p:txBody>
      </p:sp>
      <p:sp>
        <p:nvSpPr>
          <p:cNvPr id="6" name="TextBox 5">
            <a:extLst>
              <a:ext uri="{FF2B5EF4-FFF2-40B4-BE49-F238E27FC236}">
                <a16:creationId xmlns:a16="http://schemas.microsoft.com/office/drawing/2014/main" id="{2F50B04E-0112-151C-F4E3-1385B890EA67}"/>
              </a:ext>
            </a:extLst>
          </p:cNvPr>
          <p:cNvSpPr txBox="1"/>
          <p:nvPr/>
        </p:nvSpPr>
        <p:spPr>
          <a:xfrm>
            <a:off x="7993341" y="3182543"/>
            <a:ext cx="3926665" cy="984885"/>
          </a:xfrm>
          <a:prstGeom prst="rect">
            <a:avLst/>
          </a:prstGeom>
          <a:noFill/>
          <a:ln w="28575">
            <a:solidFill>
              <a:schemeClr val="accent6"/>
            </a:solidFill>
          </a:ln>
        </p:spPr>
        <p:txBody>
          <a:bodyPr wrap="square" lIns="0" tIns="0" rIns="0" bIns="0" rtlCol="0">
            <a:spAutoFit/>
          </a:bodyPr>
          <a:lstStyle/>
          <a:p>
            <a:pPr algn="l"/>
            <a:r>
              <a:rPr lang="en-GB" sz="1600" b="1" dirty="0"/>
              <a:t>Advanced Beam Diagnostics with PolariX TDS: Experimental 5D phase space reconstruction at SwissFEL, F. </a:t>
            </a:r>
            <a:r>
              <a:rPr lang="en-GB" sz="1600" b="1" dirty="0" err="1"/>
              <a:t>Demurtas</a:t>
            </a:r>
            <a:r>
              <a:rPr lang="en-GB" sz="1600" b="1" dirty="0"/>
              <a:t>, this conference</a:t>
            </a:r>
          </a:p>
        </p:txBody>
      </p:sp>
    </p:spTree>
    <p:extLst>
      <p:ext uri="{BB962C8B-B14F-4D97-AF65-F5344CB8AC3E}">
        <p14:creationId xmlns:p14="http://schemas.microsoft.com/office/powerpoint/2010/main" val="5737187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5" grpId="0" animBg="1"/>
      <p:bldP spid="28" grpId="0" animBg="1"/>
      <p:bldP spid="35" grpId="0" animBg="1"/>
      <p:bldP spid="8" grpId="0" build="allAtOnce"/>
      <p:bldP spid="14" grpId="0"/>
      <p:bldP spid="24" grpId="0"/>
      <p:bldP spid="31" grpId="0"/>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A33-F01F-3CBD-686F-560F7F0C3116}"/>
              </a:ext>
            </a:extLst>
          </p:cNvPr>
          <p:cNvSpPr>
            <a:spLocks noGrp="1"/>
          </p:cNvSpPr>
          <p:nvPr>
            <p:ph type="title"/>
          </p:nvPr>
        </p:nvSpPr>
        <p:spPr/>
        <p:txBody>
          <a:bodyPr/>
          <a:lstStyle/>
          <a:p>
            <a:r>
              <a:rPr lang="en-GB" dirty="0"/>
              <a:t>Post-undulator </a:t>
            </a:r>
            <a:r>
              <a:rPr lang="en-GB" dirty="0">
                <a:solidFill>
                  <a:srgbClr val="00B0F0"/>
                </a:solidFill>
              </a:rPr>
              <a:t>p</a:t>
            </a:r>
            <a:r>
              <a:rPr lang="en-CH" dirty="0">
                <a:solidFill>
                  <a:srgbClr val="00B0F0"/>
                </a:solidFill>
              </a:rPr>
              <a:t>assive </a:t>
            </a:r>
            <a:r>
              <a:rPr lang="en-CH" dirty="0"/>
              <a:t>streaking – few remarks </a:t>
            </a:r>
          </a:p>
        </p:txBody>
      </p:sp>
      <p:sp>
        <p:nvSpPr>
          <p:cNvPr id="3" name="TextBox 2">
            <a:extLst>
              <a:ext uri="{FF2B5EF4-FFF2-40B4-BE49-F238E27FC236}">
                <a16:creationId xmlns:a16="http://schemas.microsoft.com/office/drawing/2014/main" id="{DC4215CC-509D-6FFA-1E6E-142924BF2E34}"/>
              </a:ext>
            </a:extLst>
          </p:cNvPr>
          <p:cNvSpPr txBox="1"/>
          <p:nvPr/>
        </p:nvSpPr>
        <p:spPr>
          <a:xfrm>
            <a:off x="479376" y="3463160"/>
            <a:ext cx="6285480" cy="3295389"/>
          </a:xfrm>
          <a:prstGeom prst="rect">
            <a:avLst/>
          </a:prstGeom>
          <a:noFill/>
        </p:spPr>
        <p:txBody>
          <a:bodyPr wrap="square">
            <a:spAutoFit/>
          </a:bodyPr>
          <a:lstStyle/>
          <a:p>
            <a:pPr>
              <a:lnSpc>
                <a:spcPct val="114999"/>
              </a:lnSpc>
              <a:buSzPct val="45000"/>
              <a:defRPr/>
            </a:pPr>
            <a:r>
              <a:rPr lang="en-GB" sz="2000" b="1" dirty="0">
                <a:ea typeface="Lato" panose="020F0502020204030203" pitchFamily="34" charset="0"/>
                <a:cs typeface="Lato" panose="020F0502020204030203" pitchFamily="34" charset="0"/>
              </a:rPr>
              <a:t>Passive wake streaking (nonlinear) </a:t>
            </a:r>
          </a:p>
          <a:p>
            <a:pPr marL="359824" lvl="1" indent="-353475">
              <a:lnSpc>
                <a:spcPct val="114999"/>
              </a:lnSpc>
              <a:buSzPct val="100000"/>
              <a:buFont typeface="System Font Regular"/>
              <a:buChar char="－"/>
              <a:defRPr/>
            </a:pPr>
            <a:r>
              <a:rPr lang="en-GB" dirty="0">
                <a:ea typeface="Lato" panose="020F0502020204030203" pitchFamily="34" charset="0"/>
                <a:cs typeface="Lato" panose="020F0502020204030203" pitchFamily="34" charset="0"/>
              </a:rPr>
              <a:t>Advantages</a:t>
            </a:r>
          </a:p>
          <a:p>
            <a:pPr marL="414856" lvl="2" indent="-177796">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Reduced costs</a:t>
            </a:r>
          </a:p>
          <a:p>
            <a:pPr marL="414856" lvl="2" indent="-177796">
              <a:lnSpc>
                <a:spcPct val="114999"/>
              </a:lnSpc>
              <a:buSzPct val="100000"/>
              <a:buFont typeface="Arial" panose="020B0604020202020204" pitchFamily="34" charset="0"/>
              <a:buChar char="•"/>
              <a:defRPr/>
            </a:pPr>
            <a:r>
              <a:rPr lang="en-GB" b="1" dirty="0">
                <a:ea typeface="Lato" panose="020F0502020204030203" pitchFamily="34" charset="0"/>
                <a:cs typeface="Lato" panose="020F0502020204030203" pitchFamily="34" charset="0"/>
              </a:rPr>
              <a:t>Self-synchronized with beam!</a:t>
            </a:r>
          </a:p>
          <a:p>
            <a:pPr marL="359824" lvl="1" indent="-353475">
              <a:lnSpc>
                <a:spcPct val="114999"/>
              </a:lnSpc>
              <a:buSzPct val="100000"/>
              <a:buFont typeface="System Font Regular"/>
              <a:buChar char="－"/>
              <a:defRPr/>
            </a:pPr>
            <a:r>
              <a:rPr lang="en-GB" dirty="0">
                <a:ea typeface="Lato" panose="020F0502020204030203" pitchFamily="34" charset="0"/>
                <a:cs typeface="Lato" panose="020F0502020204030203" pitchFamily="34" charset="0"/>
              </a:rPr>
              <a:t>Disadvantages</a:t>
            </a:r>
          </a:p>
          <a:p>
            <a:pPr marL="414856" lvl="2" indent="-17568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Strongly varying time (and energy) resolution along the bunch, i.e. head is not resolved</a:t>
            </a:r>
          </a:p>
          <a:p>
            <a:pPr marL="414856" lvl="2" indent="-17568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Streaking depends on bunch duration and charge</a:t>
            </a:r>
          </a:p>
          <a:p>
            <a:pPr marL="414856" lvl="2" indent="-17568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Stronger longitudinal wakes and higher-order wake terms</a:t>
            </a:r>
          </a:p>
          <a:p>
            <a:pPr marL="414856" lvl="2" indent="-17568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Most disadvantages can be overcome!</a:t>
            </a:r>
          </a:p>
        </p:txBody>
      </p:sp>
      <p:sp>
        <p:nvSpPr>
          <p:cNvPr id="4" name="TextBox 3">
            <a:extLst>
              <a:ext uri="{FF2B5EF4-FFF2-40B4-BE49-F238E27FC236}">
                <a16:creationId xmlns:a16="http://schemas.microsoft.com/office/drawing/2014/main" id="{6EC643F7-145E-4203-9147-D8052A1CEF6E}"/>
              </a:ext>
            </a:extLst>
          </p:cNvPr>
          <p:cNvSpPr txBox="1"/>
          <p:nvPr/>
        </p:nvSpPr>
        <p:spPr>
          <a:xfrm>
            <a:off x="6898171" y="3447940"/>
            <a:ext cx="5088565" cy="3297506"/>
          </a:xfrm>
          <a:prstGeom prst="rect">
            <a:avLst/>
          </a:prstGeom>
          <a:noFill/>
        </p:spPr>
        <p:txBody>
          <a:bodyPr wrap="square">
            <a:spAutoFit/>
          </a:bodyPr>
          <a:lstStyle/>
          <a:p>
            <a:pPr>
              <a:lnSpc>
                <a:spcPct val="114999"/>
              </a:lnSpc>
              <a:buSzPct val="100000"/>
              <a:defRPr/>
            </a:pPr>
            <a:r>
              <a:rPr lang="en-GB" sz="2000" b="1" dirty="0">
                <a:ea typeface="Lato" panose="020F0502020204030203" pitchFamily="34" charset="0"/>
                <a:cs typeface="Lato" panose="020F0502020204030203" pitchFamily="34" charset="0"/>
              </a:rPr>
              <a:t>Active rf streaking (linear)</a:t>
            </a:r>
          </a:p>
          <a:p>
            <a:pPr marL="359824" lvl="1" indent="-353475">
              <a:lnSpc>
                <a:spcPct val="114999"/>
              </a:lnSpc>
              <a:buSzPct val="100000"/>
              <a:buFont typeface="System Font Regular"/>
              <a:buChar char="－"/>
              <a:defRPr/>
            </a:pPr>
            <a:r>
              <a:rPr lang="en-GB" dirty="0">
                <a:ea typeface="Lato" panose="020F0502020204030203" pitchFamily="34" charset="0"/>
                <a:cs typeface="Lato" panose="020F0502020204030203" pitchFamily="34" charset="0"/>
              </a:rPr>
              <a:t>Advantages</a:t>
            </a:r>
          </a:p>
          <a:p>
            <a:pPr marL="588425" lvl="2" indent="-28575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Linear streaking, approximately uniform time resolution </a:t>
            </a:r>
          </a:p>
          <a:p>
            <a:pPr marL="588425" lvl="2" indent="-285750">
              <a:lnSpc>
                <a:spcPct val="114999"/>
              </a:lnSpc>
              <a:buSzPct val="100000"/>
              <a:buFont typeface="Arial" panose="020B0604020202020204" pitchFamily="34" charset="0"/>
              <a:buChar char="•"/>
              <a:defRPr/>
            </a:pPr>
            <a:r>
              <a:rPr lang="en-GB" b="1" dirty="0">
                <a:ea typeface="Lato" panose="020F0502020204030203" pitchFamily="34" charset="0"/>
                <a:cs typeface="Lato" panose="020F0502020204030203" pitchFamily="34" charset="0"/>
              </a:rPr>
              <a:t>Simple calibration and analysis!</a:t>
            </a:r>
          </a:p>
          <a:p>
            <a:pPr marL="359824" lvl="1" indent="-353475">
              <a:lnSpc>
                <a:spcPct val="114999"/>
              </a:lnSpc>
              <a:buSzPct val="100000"/>
              <a:buFont typeface="System Font Regular"/>
              <a:buChar char="－"/>
              <a:defRPr/>
            </a:pPr>
            <a:r>
              <a:rPr lang="en-GB" dirty="0">
                <a:ea typeface="Lato" panose="020F0502020204030203" pitchFamily="34" charset="0"/>
                <a:cs typeface="Lato" panose="020F0502020204030203" pitchFamily="34" charset="0"/>
              </a:rPr>
              <a:t>Disadvantages</a:t>
            </a:r>
          </a:p>
          <a:p>
            <a:pPr marL="588425" lvl="2" indent="-28575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Expensive hardware and infrastructure</a:t>
            </a:r>
          </a:p>
          <a:p>
            <a:pPr marL="588425" lvl="2" indent="-28575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RF phase jitter (can limit the resolution)</a:t>
            </a:r>
          </a:p>
          <a:p>
            <a:pPr marL="588425" lvl="2" indent="-28575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Requires synchronization</a:t>
            </a:r>
          </a:p>
          <a:p>
            <a:pPr marL="588425" lvl="2" indent="-285750">
              <a:lnSpc>
                <a:spcPct val="114999"/>
              </a:lnSpc>
              <a:buSzPct val="100000"/>
              <a:buFont typeface="Arial" panose="020B0604020202020204" pitchFamily="34" charset="0"/>
              <a:buChar char="•"/>
              <a:defRPr/>
            </a:pPr>
            <a:r>
              <a:rPr lang="en-GB" dirty="0">
                <a:ea typeface="Lato" panose="020F0502020204030203" pitchFamily="34" charset="0"/>
                <a:cs typeface="Lato" panose="020F0502020204030203" pitchFamily="34" charset="0"/>
              </a:rPr>
              <a:t>High maintenance and running costs</a:t>
            </a:r>
          </a:p>
        </p:txBody>
      </p:sp>
      <p:pic>
        <p:nvPicPr>
          <p:cNvPr id="5" name="Picture 4">
            <a:extLst>
              <a:ext uri="{FF2B5EF4-FFF2-40B4-BE49-F238E27FC236}">
                <a16:creationId xmlns:a16="http://schemas.microsoft.com/office/drawing/2014/main" id="{E8C4B198-FAFB-F0A2-0AB0-D75DFBA7236C}"/>
              </a:ext>
            </a:extLst>
          </p:cNvPr>
          <p:cNvPicPr>
            <a:picLocks noChangeAspect="1"/>
          </p:cNvPicPr>
          <p:nvPr/>
        </p:nvPicPr>
        <p:blipFill rotWithShape="1">
          <a:blip r:embed="rId3"/>
          <a:srcRect l="6770" t="32021" r="24871" b="25001"/>
          <a:stretch/>
        </p:blipFill>
        <p:spPr>
          <a:xfrm>
            <a:off x="6851400" y="888766"/>
            <a:ext cx="5135336" cy="2421513"/>
          </a:xfrm>
          <a:prstGeom prst="rect">
            <a:avLst/>
          </a:prstGeom>
        </p:spPr>
      </p:pic>
      <p:pic>
        <p:nvPicPr>
          <p:cNvPr id="6" name="Picture 5" descr="A machine in a factory&#10;&#10;Description automatically generated">
            <a:extLst>
              <a:ext uri="{FF2B5EF4-FFF2-40B4-BE49-F238E27FC236}">
                <a16:creationId xmlns:a16="http://schemas.microsoft.com/office/drawing/2014/main" id="{B804057B-8CCF-AB58-4C96-5A01CFA51174}"/>
              </a:ext>
            </a:extLst>
          </p:cNvPr>
          <p:cNvPicPr>
            <a:picLocks noChangeAspect="1"/>
          </p:cNvPicPr>
          <p:nvPr/>
        </p:nvPicPr>
        <p:blipFill rotWithShape="1">
          <a:blip r:embed="rId4"/>
          <a:srcRect t="41559"/>
          <a:stretch/>
        </p:blipFill>
        <p:spPr>
          <a:xfrm>
            <a:off x="719403" y="938644"/>
            <a:ext cx="5472608" cy="2398688"/>
          </a:xfrm>
          <a:prstGeom prst="rect">
            <a:avLst/>
          </a:prstGeom>
        </p:spPr>
      </p:pic>
      <p:pic>
        <p:nvPicPr>
          <p:cNvPr id="7" name="Picture 6">
            <a:extLst>
              <a:ext uri="{FF2B5EF4-FFF2-40B4-BE49-F238E27FC236}">
                <a16:creationId xmlns:a16="http://schemas.microsoft.com/office/drawing/2014/main" id="{A65A515D-98C8-9850-03F3-34BA60E16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6501" y="2267544"/>
            <a:ext cx="966460" cy="1095436"/>
          </a:xfrm>
          <a:prstGeom prst="rect">
            <a:avLst/>
          </a:prstGeom>
        </p:spPr>
      </p:pic>
    </p:spTree>
    <p:extLst>
      <p:ext uri="{BB962C8B-B14F-4D97-AF65-F5344CB8AC3E}">
        <p14:creationId xmlns:p14="http://schemas.microsoft.com/office/powerpoint/2010/main" val="228735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198CB-37A9-BE7D-51D5-9B12B214FE56}"/>
              </a:ext>
            </a:extLst>
          </p:cNvPr>
          <p:cNvPicPr>
            <a:picLocks noChangeAspect="1"/>
          </p:cNvPicPr>
          <p:nvPr/>
        </p:nvPicPr>
        <p:blipFill>
          <a:blip r:embed="rId3">
            <a:alphaModFix/>
            <a:lum/>
          </a:blip>
          <a:srcRect l="6219" t="7732" r="8934" b="11210"/>
          <a:stretch>
            <a:fillRect/>
          </a:stretch>
        </p:blipFill>
        <p:spPr bwMode="auto">
          <a:xfrm>
            <a:off x="229051" y="3242734"/>
            <a:ext cx="5184575" cy="3367823"/>
          </a:xfrm>
          <a:prstGeom prst="rect">
            <a:avLst/>
          </a:prstGeom>
          <a:ln>
            <a:noFill/>
          </a:ln>
          <a:effectLst/>
        </p:spPr>
      </p:pic>
      <p:pic>
        <p:nvPicPr>
          <p:cNvPr id="2" name="Picture 1" descr="A picture containing indoor, silver, gear&#10;&#10;Description automatically generated">
            <a:extLst>
              <a:ext uri="{FF2B5EF4-FFF2-40B4-BE49-F238E27FC236}">
                <a16:creationId xmlns:a16="http://schemas.microsoft.com/office/drawing/2014/main" id="{827EA79A-3BC1-BABD-B96F-E5BEC4B015EE}"/>
              </a:ext>
            </a:extLst>
          </p:cNvPr>
          <p:cNvPicPr>
            <a:picLocks noChangeAspect="1"/>
          </p:cNvPicPr>
          <p:nvPr/>
        </p:nvPicPr>
        <p:blipFill rotWithShape="1">
          <a:blip r:embed="rId4"/>
          <a:srcRect l="16150" r="45582"/>
          <a:stretch/>
        </p:blipFill>
        <p:spPr>
          <a:xfrm rot="5400000">
            <a:off x="839964" y="941829"/>
            <a:ext cx="2006770" cy="2549163"/>
          </a:xfrm>
          <a:prstGeom prst="rect">
            <a:avLst/>
          </a:prstGeom>
        </p:spPr>
      </p:pic>
      <p:sp>
        <p:nvSpPr>
          <p:cNvPr id="4" name="Title 1">
            <a:extLst>
              <a:ext uri="{FF2B5EF4-FFF2-40B4-BE49-F238E27FC236}">
                <a16:creationId xmlns:a16="http://schemas.microsoft.com/office/drawing/2014/main" id="{0C29EADD-C47D-4748-A5AB-F1A19AE60CB0}"/>
              </a:ext>
            </a:extLst>
          </p:cNvPr>
          <p:cNvSpPr txBox="1">
            <a:spLocks/>
          </p:cNvSpPr>
          <p:nvPr/>
        </p:nvSpPr>
        <p:spPr>
          <a:xfrm>
            <a:off x="553984" y="182354"/>
            <a:ext cx="9214424" cy="381375"/>
          </a:xfrm>
          <a:prstGeom prst="rect">
            <a:avLst/>
          </a:prstGeom>
        </p:spPr>
        <p:txBody>
          <a:bodyPr/>
          <a:lstStyle>
            <a:lvl1pPr algn="l" defTabSz="914400" rtl="0" eaLnBrk="1" latinLnBrk="0" hangingPunct="1">
              <a:lnSpc>
                <a:spcPct val="100000"/>
              </a:lnSpc>
              <a:spcBef>
                <a:spcPct val="0"/>
              </a:spcBef>
              <a:buNone/>
              <a:defRPr sz="2600" b="1" kern="1200">
                <a:solidFill>
                  <a:schemeClr val="tx1"/>
                </a:solidFill>
                <a:latin typeface="+mj-lt"/>
                <a:ea typeface="+mj-ea"/>
                <a:cs typeface="+mj-cs"/>
              </a:defRPr>
            </a:lvl1pPr>
          </a:lstStyle>
          <a:p>
            <a:r>
              <a:rPr lang="en-CH" dirty="0"/>
              <a:t>PSI Dechirper – corrugated and dielectric-lined waveguide</a:t>
            </a:r>
          </a:p>
        </p:txBody>
      </p:sp>
      <p:pic>
        <p:nvPicPr>
          <p:cNvPr id="18" name="Picture 17" descr="A picture containing indoor, silver, several&#10;&#10;Description automatically generated">
            <a:extLst>
              <a:ext uri="{FF2B5EF4-FFF2-40B4-BE49-F238E27FC236}">
                <a16:creationId xmlns:a16="http://schemas.microsoft.com/office/drawing/2014/main" id="{347AE1E8-D934-ACFC-8CE8-DE20F4DE1EF1}"/>
              </a:ext>
            </a:extLst>
          </p:cNvPr>
          <p:cNvPicPr>
            <a:picLocks noChangeAspect="1"/>
          </p:cNvPicPr>
          <p:nvPr/>
        </p:nvPicPr>
        <p:blipFill>
          <a:blip r:embed="rId5"/>
          <a:srcRect l="5986" r="28638"/>
          <a:stretch>
            <a:fillRect/>
          </a:stretch>
        </p:blipFill>
        <p:spPr>
          <a:xfrm rot="16200000">
            <a:off x="3882103" y="1051091"/>
            <a:ext cx="2020402" cy="2317010"/>
          </a:xfrm>
          <a:prstGeom prst="rect">
            <a:avLst/>
          </a:prstGeom>
        </p:spPr>
      </p:pic>
      <p:pic>
        <p:nvPicPr>
          <p:cNvPr id="19" name="Picture 18">
            <a:extLst>
              <a:ext uri="{FF2B5EF4-FFF2-40B4-BE49-F238E27FC236}">
                <a16:creationId xmlns:a16="http://schemas.microsoft.com/office/drawing/2014/main" id="{31E47E81-2F78-F361-7515-D546B18C005E}"/>
              </a:ext>
            </a:extLst>
          </p:cNvPr>
          <p:cNvPicPr>
            <a:picLocks noChangeAspect="1"/>
          </p:cNvPicPr>
          <p:nvPr/>
        </p:nvPicPr>
        <p:blipFill>
          <a:blip r:embed="rId6"/>
          <a:stretch>
            <a:fillRect/>
          </a:stretch>
        </p:blipFill>
        <p:spPr>
          <a:xfrm>
            <a:off x="6200161" y="1181757"/>
            <a:ext cx="2120900" cy="1612900"/>
          </a:xfrm>
          <a:prstGeom prst="rect">
            <a:avLst/>
          </a:prstGeom>
        </p:spPr>
      </p:pic>
      <p:pic>
        <p:nvPicPr>
          <p:cNvPr id="20" name="Picture 19">
            <a:extLst>
              <a:ext uri="{FF2B5EF4-FFF2-40B4-BE49-F238E27FC236}">
                <a16:creationId xmlns:a16="http://schemas.microsoft.com/office/drawing/2014/main" id="{3C9342C0-B5DA-A2AF-94DA-BC25CA70CAE6}"/>
              </a:ext>
            </a:extLst>
          </p:cNvPr>
          <p:cNvPicPr>
            <a:picLocks noChangeAspect="1"/>
          </p:cNvPicPr>
          <p:nvPr/>
        </p:nvPicPr>
        <p:blipFill>
          <a:blip r:embed="rId7"/>
          <a:stretch>
            <a:fillRect/>
          </a:stretch>
        </p:blipFill>
        <p:spPr>
          <a:xfrm>
            <a:off x="8372448" y="1199793"/>
            <a:ext cx="2057400" cy="1524000"/>
          </a:xfrm>
          <a:prstGeom prst="rect">
            <a:avLst/>
          </a:prstGeom>
        </p:spPr>
      </p:pic>
      <p:sp>
        <p:nvSpPr>
          <p:cNvPr id="22" name="TextBox 21">
            <a:extLst>
              <a:ext uri="{FF2B5EF4-FFF2-40B4-BE49-F238E27FC236}">
                <a16:creationId xmlns:a16="http://schemas.microsoft.com/office/drawing/2014/main" id="{3FEDE1D7-A11D-667C-2027-04281972FDE0}"/>
              </a:ext>
            </a:extLst>
          </p:cNvPr>
          <p:cNvSpPr txBox="1"/>
          <p:nvPr/>
        </p:nvSpPr>
        <p:spPr>
          <a:xfrm>
            <a:off x="6249963" y="720275"/>
            <a:ext cx="1934270" cy="523220"/>
          </a:xfrm>
          <a:prstGeom prst="rect">
            <a:avLst/>
          </a:prstGeom>
          <a:noFill/>
        </p:spPr>
        <p:txBody>
          <a:bodyPr wrap="square">
            <a:spAutoFit/>
          </a:bodyPr>
          <a:lstStyle/>
          <a:p>
            <a:r>
              <a:rPr lang="en-GB" sz="1400" dirty="0">
                <a:cs typeface="Calibri Light" panose="020F0302020204030204" pitchFamily="34" charset="0"/>
              </a:rPr>
              <a:t>W</a:t>
            </a:r>
            <a:r>
              <a:rPr lang="en-GB" sz="1400" dirty="0">
                <a:effectLst/>
                <a:cs typeface="Calibri Light" panose="020F0302020204030204" pitchFamily="34" charset="0"/>
              </a:rPr>
              <a:t>ire erosion using a 0.1 mm diameter wire </a:t>
            </a:r>
            <a:endParaRPr lang="en-CH" sz="1400" dirty="0"/>
          </a:p>
        </p:txBody>
      </p:sp>
      <p:sp>
        <p:nvSpPr>
          <p:cNvPr id="25" name="TextBox 24">
            <a:extLst>
              <a:ext uri="{FF2B5EF4-FFF2-40B4-BE49-F238E27FC236}">
                <a16:creationId xmlns:a16="http://schemas.microsoft.com/office/drawing/2014/main" id="{93B077F8-1FDF-2264-D0CB-490ECDBB0DC0}"/>
              </a:ext>
            </a:extLst>
          </p:cNvPr>
          <p:cNvSpPr txBox="1"/>
          <p:nvPr/>
        </p:nvSpPr>
        <p:spPr>
          <a:xfrm>
            <a:off x="479179" y="739852"/>
            <a:ext cx="2991664" cy="523220"/>
          </a:xfrm>
          <a:prstGeom prst="rect">
            <a:avLst/>
          </a:prstGeom>
          <a:noFill/>
        </p:spPr>
        <p:txBody>
          <a:bodyPr wrap="square">
            <a:spAutoFit/>
          </a:bodyPr>
          <a:lstStyle/>
          <a:p>
            <a:r>
              <a:rPr lang="en-GB" sz="1400" dirty="0">
                <a:effectLst/>
              </a:rPr>
              <a:t>Dielectric-lined waveguide: Alumina</a:t>
            </a:r>
          </a:p>
          <a:p>
            <a:r>
              <a:rPr lang="en-GB" sz="1400" dirty="0">
                <a:effectLst/>
              </a:rPr>
              <a:t> thickness 400 </a:t>
            </a:r>
            <a:r>
              <a:rPr lang="en-GB" sz="1400" dirty="0">
                <a:effectLst/>
                <a:latin typeface="Symbol" pitchFamily="2" charset="2"/>
              </a:rPr>
              <a:t>m</a:t>
            </a:r>
            <a:r>
              <a:rPr lang="en-GB" sz="1400" dirty="0">
                <a:effectLst/>
              </a:rPr>
              <a:t>m</a:t>
            </a:r>
            <a:endParaRPr lang="en-GB" sz="1400" dirty="0"/>
          </a:p>
        </p:txBody>
      </p:sp>
      <p:sp>
        <p:nvSpPr>
          <p:cNvPr id="26" name="TextBox 25">
            <a:extLst>
              <a:ext uri="{FF2B5EF4-FFF2-40B4-BE49-F238E27FC236}">
                <a16:creationId xmlns:a16="http://schemas.microsoft.com/office/drawing/2014/main" id="{332FB283-777F-AE0F-4F2D-1C0BD42DB6E0}"/>
              </a:ext>
            </a:extLst>
          </p:cNvPr>
          <p:cNvSpPr txBox="1"/>
          <p:nvPr/>
        </p:nvSpPr>
        <p:spPr>
          <a:xfrm>
            <a:off x="3821138" y="813284"/>
            <a:ext cx="2120900" cy="307777"/>
          </a:xfrm>
          <a:prstGeom prst="rect">
            <a:avLst/>
          </a:prstGeom>
          <a:noFill/>
        </p:spPr>
        <p:txBody>
          <a:bodyPr wrap="square">
            <a:spAutoFit/>
          </a:bodyPr>
          <a:lstStyle/>
          <a:p>
            <a:r>
              <a:rPr lang="en-GB" sz="1400" dirty="0">
                <a:effectLst/>
              </a:rPr>
              <a:t>Metallic corrugations</a:t>
            </a:r>
            <a:endParaRPr lang="en-GB" sz="1400" dirty="0"/>
          </a:p>
        </p:txBody>
      </p:sp>
      <p:sp>
        <p:nvSpPr>
          <p:cNvPr id="27" name="TextBox 26">
            <a:extLst>
              <a:ext uri="{FF2B5EF4-FFF2-40B4-BE49-F238E27FC236}">
                <a16:creationId xmlns:a16="http://schemas.microsoft.com/office/drawing/2014/main" id="{DF40B4A6-52C6-4564-FAF3-3EF0A88E9A15}"/>
              </a:ext>
            </a:extLst>
          </p:cNvPr>
          <p:cNvSpPr txBox="1"/>
          <p:nvPr/>
        </p:nvSpPr>
        <p:spPr>
          <a:xfrm>
            <a:off x="8359181" y="715403"/>
            <a:ext cx="2135816" cy="523220"/>
          </a:xfrm>
          <a:prstGeom prst="rect">
            <a:avLst/>
          </a:prstGeom>
          <a:noFill/>
        </p:spPr>
        <p:txBody>
          <a:bodyPr wrap="square">
            <a:spAutoFit/>
          </a:bodyPr>
          <a:lstStyle/>
          <a:p>
            <a:r>
              <a:rPr lang="en-GB" sz="1400" dirty="0">
                <a:effectLst/>
                <a:cs typeface="Calibri Light" panose="020F0302020204030204" pitchFamily="34" charset="0"/>
              </a:rPr>
              <a:t>Corrugated shape obtained by milling</a:t>
            </a:r>
            <a:endParaRPr lang="en-GB" sz="1400" dirty="0">
              <a:cs typeface="Calibri Light" panose="020F0302020204030204" pitchFamily="34" charset="0"/>
            </a:endParaRPr>
          </a:p>
        </p:txBody>
      </p:sp>
      <p:sp>
        <p:nvSpPr>
          <p:cNvPr id="13" name="TextBox 12">
            <a:extLst>
              <a:ext uri="{FF2B5EF4-FFF2-40B4-BE49-F238E27FC236}">
                <a16:creationId xmlns:a16="http://schemas.microsoft.com/office/drawing/2014/main" id="{89614476-2F09-0454-A822-548E4E31864C}"/>
              </a:ext>
            </a:extLst>
          </p:cNvPr>
          <p:cNvSpPr txBox="1"/>
          <p:nvPr/>
        </p:nvSpPr>
        <p:spPr>
          <a:xfrm>
            <a:off x="553984" y="6154784"/>
            <a:ext cx="4481174" cy="567090"/>
          </a:xfrm>
          <a:prstGeom prst="rect">
            <a:avLst/>
          </a:prstGeom>
          <a:solidFill>
            <a:schemeClr val="bg1"/>
          </a:solidFill>
        </p:spPr>
        <p:txBody>
          <a:bodyPr wrap="square" lIns="0" tIns="0" rIns="0" bIns="0" rtlCol="0">
            <a:noAutofit/>
          </a:bodyPr>
          <a:lstStyle/>
          <a:p>
            <a:pPr>
              <a:lnSpc>
                <a:spcPct val="110000"/>
              </a:lnSpc>
              <a:spcBef>
                <a:spcPct val="0"/>
              </a:spcBef>
              <a:buClr>
                <a:srgbClr val="000000"/>
              </a:buClr>
            </a:pPr>
            <a:r>
              <a:rPr lang="en-CH" sz="1600" dirty="0">
                <a:ea typeface="Lato" panose="020F0502020204030203" pitchFamily="34" charset="0"/>
                <a:cs typeface="Lato" panose="020F0502020204030203" pitchFamily="34" charset="0"/>
              </a:rPr>
              <a:t>Movable parallel yaws, 1-m long, </a:t>
            </a:r>
            <a:r>
              <a:rPr lang="en-GB" sz="1600" dirty="0">
                <a:ea typeface="Lato" panose="020F0502020204030203" pitchFamily="34" charset="0"/>
                <a:cs typeface="Lato" panose="020F0502020204030203" pitchFamily="34" charset="0"/>
              </a:rPr>
              <a:t>used successfully in range between 75 and 200 pC</a:t>
            </a:r>
          </a:p>
        </p:txBody>
      </p:sp>
      <p:pic>
        <p:nvPicPr>
          <p:cNvPr id="28" name="Picture 27">
            <a:extLst>
              <a:ext uri="{FF2B5EF4-FFF2-40B4-BE49-F238E27FC236}">
                <a16:creationId xmlns:a16="http://schemas.microsoft.com/office/drawing/2014/main" id="{C5CB734F-9841-A16A-A0CC-7012336B4335}"/>
              </a:ext>
            </a:extLst>
          </p:cNvPr>
          <p:cNvPicPr>
            <a:picLocks noChangeAspect="1"/>
          </p:cNvPicPr>
          <p:nvPr/>
        </p:nvPicPr>
        <p:blipFill>
          <a:blip r:embed="rId8"/>
          <a:stretch/>
        </p:blipFill>
        <p:spPr>
          <a:xfrm>
            <a:off x="5413626" y="3295725"/>
            <a:ext cx="2162247" cy="1892390"/>
          </a:xfrm>
          <a:prstGeom prst="rect">
            <a:avLst/>
          </a:prstGeom>
          <a:ln w="0">
            <a:noFill/>
          </a:ln>
        </p:spPr>
      </p:pic>
      <p:sp>
        <p:nvSpPr>
          <p:cNvPr id="31" name="TextBox 30">
            <a:extLst>
              <a:ext uri="{FF2B5EF4-FFF2-40B4-BE49-F238E27FC236}">
                <a16:creationId xmlns:a16="http://schemas.microsoft.com/office/drawing/2014/main" id="{0E6DB039-0BCC-5BC5-C349-BE88F1EB297C}"/>
              </a:ext>
            </a:extLst>
          </p:cNvPr>
          <p:cNvSpPr txBox="1"/>
          <p:nvPr/>
        </p:nvSpPr>
        <p:spPr>
          <a:xfrm>
            <a:off x="6312024" y="5677731"/>
            <a:ext cx="5184576" cy="954107"/>
          </a:xfrm>
          <a:prstGeom prst="rect">
            <a:avLst/>
          </a:prstGeom>
          <a:noFill/>
        </p:spPr>
        <p:txBody>
          <a:bodyPr wrap="square">
            <a:spAutoFit/>
          </a:bodyPr>
          <a:lstStyle/>
          <a:p>
            <a:r>
              <a:rPr lang="en-GB" sz="1400" dirty="0"/>
              <a:t>[1] P. Dijkstal et al., IPAC 2023 and S. Bettoni et al., IPAC 2018.</a:t>
            </a:r>
          </a:p>
          <a:p>
            <a:r>
              <a:rPr lang="en-GB" sz="1400" dirty="0"/>
              <a:t>[2] P. Emma et al., Phys. Rev. Lett., vol. 112, 3, 2014.</a:t>
            </a:r>
          </a:p>
          <a:p>
            <a:r>
              <a:rPr lang="en-GB" sz="1400" dirty="0"/>
              <a:t>[3] A. </a:t>
            </a:r>
            <a:r>
              <a:rPr lang="en-GB" sz="1400" dirty="0" err="1"/>
              <a:t>Novokhatski</a:t>
            </a:r>
            <a:r>
              <a:rPr lang="en-GB" sz="1400" dirty="0"/>
              <a:t> et al., IPAC 2026.</a:t>
            </a:r>
          </a:p>
          <a:p>
            <a:r>
              <a:rPr lang="en-GB" sz="1400" dirty="0"/>
              <a:t>[4] S. Tomin et al.,  IPAC 2022.</a:t>
            </a:r>
          </a:p>
        </p:txBody>
      </p:sp>
      <p:grpSp>
        <p:nvGrpSpPr>
          <p:cNvPr id="37" name="Group 36">
            <a:extLst>
              <a:ext uri="{FF2B5EF4-FFF2-40B4-BE49-F238E27FC236}">
                <a16:creationId xmlns:a16="http://schemas.microsoft.com/office/drawing/2014/main" id="{76D395A2-7069-E842-878B-8EF627AC60FB}"/>
              </a:ext>
            </a:extLst>
          </p:cNvPr>
          <p:cNvGrpSpPr/>
          <p:nvPr/>
        </p:nvGrpSpPr>
        <p:grpSpPr>
          <a:xfrm>
            <a:off x="7492892" y="3398687"/>
            <a:ext cx="4579772" cy="1789428"/>
            <a:chOff x="7492892" y="3398687"/>
            <a:chExt cx="4699108" cy="1745878"/>
          </a:xfrm>
        </p:grpSpPr>
        <p:pic>
          <p:nvPicPr>
            <p:cNvPr id="29" name="Picture 28">
              <a:extLst>
                <a:ext uri="{FF2B5EF4-FFF2-40B4-BE49-F238E27FC236}">
                  <a16:creationId xmlns:a16="http://schemas.microsoft.com/office/drawing/2014/main" id="{C742E2B3-E217-7132-B368-E4AD7B6477CD}"/>
                </a:ext>
              </a:extLst>
            </p:cNvPr>
            <p:cNvPicPr>
              <a:picLocks noChangeAspect="1"/>
            </p:cNvPicPr>
            <p:nvPr/>
          </p:nvPicPr>
          <p:blipFill>
            <a:blip r:embed="rId9"/>
            <a:stretch>
              <a:fillRect/>
            </a:stretch>
          </p:blipFill>
          <p:spPr>
            <a:xfrm>
              <a:off x="7492892" y="3398687"/>
              <a:ext cx="4699108" cy="1745878"/>
            </a:xfrm>
            <a:prstGeom prst="rect">
              <a:avLst/>
            </a:prstGeom>
          </p:spPr>
        </p:pic>
        <p:sp>
          <p:nvSpPr>
            <p:cNvPr id="32" name="TextBox 31">
              <a:extLst>
                <a:ext uri="{FF2B5EF4-FFF2-40B4-BE49-F238E27FC236}">
                  <a16:creationId xmlns:a16="http://schemas.microsoft.com/office/drawing/2014/main" id="{8727EF81-B093-C0E6-F4AF-142C9604B28B}"/>
                </a:ext>
              </a:extLst>
            </p:cNvPr>
            <p:cNvSpPr txBox="1"/>
            <p:nvPr/>
          </p:nvSpPr>
          <p:spPr>
            <a:xfrm>
              <a:off x="7885151" y="3933056"/>
              <a:ext cx="288032" cy="215444"/>
            </a:xfrm>
            <a:prstGeom prst="rect">
              <a:avLst/>
            </a:prstGeom>
            <a:solidFill>
              <a:schemeClr val="bg1"/>
            </a:solidFill>
          </p:spPr>
          <p:txBody>
            <a:bodyPr wrap="square" lIns="0" tIns="0" rIns="0" bIns="0" rtlCol="0">
              <a:spAutoFit/>
            </a:bodyPr>
            <a:lstStyle/>
            <a:p>
              <a:pPr algn="l"/>
              <a:r>
                <a:rPr lang="en-CH" sz="1400" dirty="0"/>
                <a:t>[1]</a:t>
              </a:r>
            </a:p>
          </p:txBody>
        </p:sp>
        <p:sp>
          <p:nvSpPr>
            <p:cNvPr id="33" name="TextBox 32">
              <a:extLst>
                <a:ext uri="{FF2B5EF4-FFF2-40B4-BE49-F238E27FC236}">
                  <a16:creationId xmlns:a16="http://schemas.microsoft.com/office/drawing/2014/main" id="{AA67344E-58E2-B437-C8B6-2F9F9B9BD6D9}"/>
                </a:ext>
              </a:extLst>
            </p:cNvPr>
            <p:cNvSpPr txBox="1"/>
            <p:nvPr/>
          </p:nvSpPr>
          <p:spPr>
            <a:xfrm>
              <a:off x="7968208" y="4422672"/>
              <a:ext cx="288032" cy="215444"/>
            </a:xfrm>
            <a:prstGeom prst="rect">
              <a:avLst/>
            </a:prstGeom>
            <a:solidFill>
              <a:schemeClr val="bg1"/>
            </a:solidFill>
          </p:spPr>
          <p:txBody>
            <a:bodyPr wrap="square" lIns="0" tIns="0" rIns="0" bIns="0" rtlCol="0">
              <a:spAutoFit/>
            </a:bodyPr>
            <a:lstStyle/>
            <a:p>
              <a:pPr algn="l"/>
              <a:r>
                <a:rPr lang="en-CH" sz="1400" dirty="0"/>
                <a:t>[2]</a:t>
              </a:r>
            </a:p>
          </p:txBody>
        </p:sp>
        <p:sp>
          <p:nvSpPr>
            <p:cNvPr id="34" name="TextBox 33">
              <a:extLst>
                <a:ext uri="{FF2B5EF4-FFF2-40B4-BE49-F238E27FC236}">
                  <a16:creationId xmlns:a16="http://schemas.microsoft.com/office/drawing/2014/main" id="{D29C2EE7-D798-0103-D589-E10D95F08978}"/>
                </a:ext>
              </a:extLst>
            </p:cNvPr>
            <p:cNvSpPr txBox="1"/>
            <p:nvPr/>
          </p:nvSpPr>
          <p:spPr>
            <a:xfrm>
              <a:off x="8033029" y="4648753"/>
              <a:ext cx="288032" cy="215444"/>
            </a:xfrm>
            <a:prstGeom prst="rect">
              <a:avLst/>
            </a:prstGeom>
            <a:solidFill>
              <a:schemeClr val="bg1"/>
            </a:solidFill>
          </p:spPr>
          <p:txBody>
            <a:bodyPr wrap="square" lIns="0" tIns="0" rIns="0" bIns="0" rtlCol="0">
              <a:spAutoFit/>
            </a:bodyPr>
            <a:lstStyle/>
            <a:p>
              <a:pPr algn="l"/>
              <a:r>
                <a:rPr lang="en-CH" sz="1400" dirty="0"/>
                <a:t>[3]</a:t>
              </a:r>
            </a:p>
          </p:txBody>
        </p:sp>
        <p:sp>
          <p:nvSpPr>
            <p:cNvPr id="35" name="TextBox 34">
              <a:extLst>
                <a:ext uri="{FF2B5EF4-FFF2-40B4-BE49-F238E27FC236}">
                  <a16:creationId xmlns:a16="http://schemas.microsoft.com/office/drawing/2014/main" id="{FC22993D-B826-28D3-9486-2B2A93D4E9CA}"/>
                </a:ext>
              </a:extLst>
            </p:cNvPr>
            <p:cNvSpPr txBox="1"/>
            <p:nvPr/>
          </p:nvSpPr>
          <p:spPr>
            <a:xfrm>
              <a:off x="8037551" y="4864197"/>
              <a:ext cx="288032" cy="215444"/>
            </a:xfrm>
            <a:prstGeom prst="rect">
              <a:avLst/>
            </a:prstGeom>
            <a:solidFill>
              <a:schemeClr val="bg1"/>
            </a:solidFill>
          </p:spPr>
          <p:txBody>
            <a:bodyPr wrap="square" lIns="0" tIns="0" rIns="0" bIns="0" rtlCol="0">
              <a:spAutoFit/>
            </a:bodyPr>
            <a:lstStyle/>
            <a:p>
              <a:pPr algn="l"/>
              <a:r>
                <a:rPr lang="en-CH" sz="1400" dirty="0"/>
                <a:t>[4]</a:t>
              </a:r>
            </a:p>
          </p:txBody>
        </p:sp>
        <p:sp>
          <p:nvSpPr>
            <p:cNvPr id="36" name="TextBox 35">
              <a:extLst>
                <a:ext uri="{FF2B5EF4-FFF2-40B4-BE49-F238E27FC236}">
                  <a16:creationId xmlns:a16="http://schemas.microsoft.com/office/drawing/2014/main" id="{0CB2D345-81FD-7FA1-C6B6-FFE5588193B7}"/>
                </a:ext>
              </a:extLst>
            </p:cNvPr>
            <p:cNvSpPr txBox="1"/>
            <p:nvPr/>
          </p:nvSpPr>
          <p:spPr>
            <a:xfrm>
              <a:off x="7893535" y="4422672"/>
              <a:ext cx="288032" cy="215444"/>
            </a:xfrm>
            <a:prstGeom prst="rect">
              <a:avLst/>
            </a:prstGeom>
            <a:solidFill>
              <a:schemeClr val="bg1"/>
            </a:solidFill>
          </p:spPr>
          <p:txBody>
            <a:bodyPr wrap="square" lIns="0" tIns="0" rIns="0" bIns="0" rtlCol="0">
              <a:spAutoFit/>
            </a:bodyPr>
            <a:lstStyle/>
            <a:p>
              <a:pPr algn="l"/>
              <a:r>
                <a:rPr lang="en-CH" sz="1400" dirty="0"/>
                <a:t>[2]</a:t>
              </a:r>
            </a:p>
          </p:txBody>
        </p:sp>
      </p:grpSp>
      <p:sp>
        <p:nvSpPr>
          <p:cNvPr id="39" name="TextBox 38">
            <a:extLst>
              <a:ext uri="{FF2B5EF4-FFF2-40B4-BE49-F238E27FC236}">
                <a16:creationId xmlns:a16="http://schemas.microsoft.com/office/drawing/2014/main" id="{8F41E1FE-4AFD-DFAB-5AE8-48148E86972F}"/>
              </a:ext>
            </a:extLst>
          </p:cNvPr>
          <p:cNvSpPr txBox="1"/>
          <p:nvPr/>
        </p:nvSpPr>
        <p:spPr>
          <a:xfrm>
            <a:off x="7477657" y="2887707"/>
            <a:ext cx="4145576" cy="523220"/>
          </a:xfrm>
          <a:prstGeom prst="rect">
            <a:avLst/>
          </a:prstGeom>
          <a:noFill/>
        </p:spPr>
        <p:txBody>
          <a:bodyPr wrap="square">
            <a:spAutoFit/>
          </a:bodyPr>
          <a:lstStyle/>
          <a:p>
            <a:r>
              <a:rPr lang="en-GB" sz="1400" dirty="0"/>
              <a:t>Comparison of corrugation parameters of wakefield deflectors designed for different facilities</a:t>
            </a:r>
            <a:endParaRPr lang="en-CH" sz="1400" dirty="0"/>
          </a:p>
        </p:txBody>
      </p:sp>
    </p:spTree>
    <p:extLst>
      <p:ext uri="{BB962C8B-B14F-4D97-AF65-F5344CB8AC3E}">
        <p14:creationId xmlns:p14="http://schemas.microsoft.com/office/powerpoint/2010/main" val="3081371126"/>
      </p:ext>
    </p:extLst>
  </p:cSld>
  <p:clrMapOvr>
    <a:masterClrMapping/>
  </p:clrMapOvr>
</p:sld>
</file>

<file path=ppt/theme/theme1.xml><?xml version="1.0" encoding="utf-8"?>
<a:theme xmlns:a="http://schemas.openxmlformats.org/drawingml/2006/main" name="Benutzerdefiniertes Design">
  <a:themeElements>
    <a:clrScheme name="PSI">
      <a:dk1>
        <a:sysClr val="windowText" lastClr="000000"/>
      </a:dk1>
      <a:lt1>
        <a:sysClr val="window" lastClr="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Presentation PSI CAS V8" id="{064E1F69-F7DB-4A09-94E4-8C427170E7EA}" vid="{7643CE5B-6D02-48B3-BE19-E2325451F8F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PSI">
      <a:dk1>
        <a:sysClr val="windowText" lastClr="000000"/>
      </a:dk1>
      <a:lt1>
        <a:sysClr val="window" lastClr="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PSI">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c24777f-78b6-4f3c-a73a-d5fa08e4d537" xsi:nil="true"/>
    <lcf76f155ced4ddcb4097134ff3c332f xmlns="c9077d15-72ed-4fec-bcfe-3472729e919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8" ma:contentTypeDescription="Ein neues Dokument erstellen." ma:contentTypeScope="" ma:versionID="9c227ad3ab8d826471e210bb857ebfda">
  <xsd:schema xmlns:xsd="http://www.w3.org/2001/XMLSchema" xmlns:xs="http://www.w3.org/2001/XMLSchema" xmlns:p="http://schemas.microsoft.com/office/2006/metadata/properties" xmlns:ns2="c9077d15-72ed-4fec-bcfe-3472729e9195" xmlns:ns3="bc24777f-78b6-4f3c-a73a-d5fa08e4d537" targetNamespace="http://schemas.microsoft.com/office/2006/metadata/properties" ma:root="true" ma:fieldsID="2a0acd45fe6cc66a06723547185abeb0" ns2:_="" ns3:_="">
    <xsd:import namespace="c9077d15-72ed-4fec-bcfe-3472729e9195"/>
    <xsd:import namespace="bc24777f-78b6-4f3c-a73a-d5fa08e4d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7fbe3b91-0d7a-4fca-85de-75d49bc052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4777f-78b6-4f3c-a73a-d5fa08e4d53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3888c3-3691-4ee2-9093-74875a1c94d8}" ma:internalName="TaxCatchAll" ma:showField="CatchAllData" ma:web="bc24777f-78b6-4f3c-a73a-d5fa08e4d5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26B806-0237-4942-A1FD-5C97285908C2}">
  <ds:schemaRefs>
    <ds:schemaRef ds:uri="http://schemas.microsoft.com/office/2006/documentManagement/types"/>
    <ds:schemaRef ds:uri="http://purl.org/dc/elements/1.1/"/>
    <ds:schemaRef ds:uri="http://www.w3.org/XML/1998/namespace"/>
    <ds:schemaRef ds:uri="bc24777f-78b6-4f3c-a73a-d5fa08e4d537"/>
    <ds:schemaRef ds:uri="http://purl.org/dc/term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c9077d15-72ed-4fec-bcfe-3472729e9195"/>
  </ds:schemaRefs>
</ds:datastoreItem>
</file>

<file path=customXml/itemProps2.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3.xml><?xml version="1.0" encoding="utf-8"?>
<ds:datastoreItem xmlns:ds="http://schemas.openxmlformats.org/officeDocument/2006/customXml" ds:itemID="{7B9C8326-17BB-45BD-9C1C-A05512924E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77d15-72ed-4fec-bcfe-3472729e9195"/>
    <ds:schemaRef ds:uri="bc24777f-78b6-4f3c-a73a-d5fa08e4d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19478</TotalTime>
  <Words>2692</Words>
  <Application>Microsoft Macintosh PowerPoint</Application>
  <PresentationFormat>Widescreen</PresentationFormat>
  <Paragraphs>260</Paragraphs>
  <Slides>26</Slides>
  <Notes>15</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26</vt:i4>
      </vt:variant>
    </vt:vector>
  </HeadingPairs>
  <TitlesOfParts>
    <vt:vector size="44" baseType="lpstr">
      <vt:lpstr>Aptos</vt:lpstr>
      <vt:lpstr>Arial</vt:lpstr>
      <vt:lpstr>Calibri</vt:lpstr>
      <vt:lpstr>Calibri Light</vt:lpstr>
      <vt:lpstr>Cambria Math</vt:lpstr>
      <vt:lpstr>DejaVu Sans</vt:lpstr>
      <vt:lpstr>Lato</vt:lpstr>
      <vt:lpstr>Liberation Sans</vt:lpstr>
      <vt:lpstr>Noto Sans CJK SC</vt:lpstr>
      <vt:lpstr>Rockwell</vt:lpstr>
      <vt:lpstr>StarSymbol</vt:lpstr>
      <vt:lpstr>Symbol</vt:lpstr>
      <vt:lpstr>System Font Regular</vt:lpstr>
      <vt:lpstr>Times New Roman</vt:lpstr>
      <vt:lpstr>Wingdings</vt:lpstr>
      <vt:lpstr>ヒラギノ角ゴ Pro W3</vt:lpstr>
      <vt:lpstr>Benutzerdefiniertes Design</vt:lpstr>
      <vt:lpstr>Custom Design</vt:lpstr>
      <vt:lpstr>Wakefield-Based Diagnostics for High-Brightness Beams</vt:lpstr>
      <vt:lpstr>Outline</vt:lpstr>
      <vt:lpstr>Motivations for high-resolution time-resolved diagnostics </vt:lpstr>
      <vt:lpstr>Measurement methods using transverse streaking</vt:lpstr>
      <vt:lpstr>Longitudinal phase space and FEL power profile </vt:lpstr>
      <vt:lpstr>SwissFEL: overview </vt:lpstr>
      <vt:lpstr>SwissFEL: Active and passive streaking systems</vt:lpstr>
      <vt:lpstr>Post-undulator passive streaking – few remarks </vt:lpstr>
      <vt:lpstr>PowerPoint Presentation</vt:lpstr>
      <vt:lpstr>Time resolution</vt:lpstr>
      <vt:lpstr>Energy resolution</vt:lpstr>
      <vt:lpstr>Post-undulator passive streaking at EuXFEL   </vt:lpstr>
      <vt:lpstr>Example of reconstruction with self-calibration SwissFEL 6.1 GeV, 200 pC</vt:lpstr>
      <vt:lpstr>Transverse wakefield measurements (dipole and quadrupole)</vt:lpstr>
      <vt:lpstr>Post-undulator passive streaking - capabilities</vt:lpstr>
      <vt:lpstr>PolariX TDS measurements – just a comparison </vt:lpstr>
      <vt:lpstr>2-color FEL with emittance spoiler</vt:lpstr>
      <vt:lpstr>Measurements at 75 pC</vt:lpstr>
      <vt:lpstr>PowerPoint Presentation</vt:lpstr>
      <vt:lpstr>Resolution for “Full RF” beam parameters, 17 mm (56 fs) EuPRAXIA@SPARC_LAB</vt:lpstr>
      <vt:lpstr>Resolution for “PWFA” beam parameters, s = 1.4 um (4.7 fs) EuPRAXIA@SPARC_LAB</vt:lpstr>
      <vt:lpstr>Resolution for “PWFA” beam parameters – L shaped streaker EuPRAXIA@SPARC_LAB. Resolution without quadrupole wake </vt:lpstr>
      <vt:lpstr>Conclusion</vt:lpstr>
      <vt:lpstr>Aknowledgments</vt:lpstr>
      <vt:lpstr>Back slides</vt:lpstr>
      <vt:lpstr>Wakefield models and simulation codes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Craievich Paolo</dc:creator>
  <dc:description>erstellt durch Vorlagenbauer.ch</dc:description>
  <cp:lastModifiedBy>Craievich, Paolo</cp:lastModifiedBy>
  <cp:revision>119</cp:revision>
  <dcterms:created xsi:type="dcterms:W3CDTF">2025-08-15T16:49:13Z</dcterms:created>
  <dcterms:modified xsi:type="dcterms:W3CDTF">2025-09-26T05:47:53Z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