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8" r:id="rId2"/>
    <p:sldId id="2142535049" r:id="rId3"/>
    <p:sldId id="2142535287" r:id="rId4"/>
    <p:sldId id="2142535278" r:id="rId5"/>
    <p:sldId id="2142535271" r:id="rId6"/>
    <p:sldId id="378" r:id="rId7"/>
    <p:sldId id="2142535290" r:id="rId8"/>
    <p:sldId id="349" r:id="rId9"/>
    <p:sldId id="2142535288" r:id="rId10"/>
    <p:sldId id="2142535077" r:id="rId11"/>
    <p:sldId id="2142535250" r:id="rId12"/>
    <p:sldId id="2142535291" r:id="rId13"/>
    <p:sldId id="2142535296" r:id="rId14"/>
    <p:sldId id="2142535274" r:id="rId15"/>
    <p:sldId id="2142535293" r:id="rId16"/>
    <p:sldId id="2142535275" r:id="rId17"/>
    <p:sldId id="2142535280" r:id="rId18"/>
    <p:sldId id="2142535298" r:id="rId19"/>
    <p:sldId id="2142535060" r:id="rId20"/>
    <p:sldId id="2142535292" r:id="rId21"/>
    <p:sldId id="352" r:id="rId22"/>
    <p:sldId id="2142535245" r:id="rId23"/>
    <p:sldId id="2142535284" r:id="rId24"/>
    <p:sldId id="21425350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01E7CB-571D-45D2-8719-8900D8F637E2}">
          <p14:sldIdLst>
            <p14:sldId id="358"/>
            <p14:sldId id="2142535049"/>
            <p14:sldId id="2142535287"/>
            <p14:sldId id="2142535278"/>
            <p14:sldId id="2142535271"/>
            <p14:sldId id="378"/>
            <p14:sldId id="2142535290"/>
            <p14:sldId id="349"/>
            <p14:sldId id="2142535288"/>
            <p14:sldId id="2142535077"/>
            <p14:sldId id="2142535250"/>
            <p14:sldId id="2142535291"/>
            <p14:sldId id="2142535296"/>
            <p14:sldId id="2142535274"/>
            <p14:sldId id="2142535293"/>
            <p14:sldId id="2142535275"/>
            <p14:sldId id="2142535280"/>
            <p14:sldId id="2142535298"/>
            <p14:sldId id="2142535060"/>
            <p14:sldId id="2142535292"/>
            <p14:sldId id="352"/>
            <p14:sldId id="2142535245"/>
            <p14:sldId id="2142535284"/>
            <p14:sldId id="21425350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AB9F19-2E37-0562-1B50-3DCCAEA534CE}" name="Bo Miao" initials="BM" userId="S::bmiao@umd.edu::ed012f17-3a0e-4998-a75f-2e5c7e490a2b" providerId="AD"/>
  <p188:author id="{A6488049-D816-49B1-88DB-0CC3BF89AA29}" name="Ari Joseph Sloss" initials="AS" userId="S::asloss@umd.edu::cedeaa6c-b4d6-448d-b018-a3de6e3bbeb1" providerId="AD"/>
  <p188:author id="{A4DA906B-957F-ABD6-C258-4D4A5BFBF8CB}" name="elarockafellow@gmail.com" initials="" userId="d32828f16af135b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on Eugene Shrock" initials="JES" lastIdx="3" clrIdx="0">
    <p:extLst>
      <p:ext uri="{19B8F6BF-5375-455C-9EA6-DF929625EA0E}">
        <p15:presenceInfo xmlns:p15="http://schemas.microsoft.com/office/powerpoint/2012/main" userId="Jaron Eugene Shrock" providerId="None"/>
      </p:ext>
    </p:extLst>
  </p:cmAuthor>
  <p:cmAuthor id="2" name="Ella Marie Rockafellow" initials="EMR" lastIdx="17" clrIdx="1">
    <p:extLst>
      <p:ext uri="{19B8F6BF-5375-455C-9EA6-DF929625EA0E}">
        <p15:presenceInfo xmlns:p15="http://schemas.microsoft.com/office/powerpoint/2012/main" userId="S::erock22@umd.edu::ca368911-fb16-41da-803b-92c775daa689" providerId="AD"/>
      </p:ext>
    </p:extLst>
  </p:cmAuthor>
  <p:cmAuthor id="3" name="Bo Miao" initials="BM" lastIdx="1" clrIdx="2">
    <p:extLst>
      <p:ext uri="{19B8F6BF-5375-455C-9EA6-DF929625EA0E}">
        <p15:presenceInfo xmlns:p15="http://schemas.microsoft.com/office/powerpoint/2012/main" userId="Bo Miao" providerId="None"/>
      </p:ext>
    </p:extLst>
  </p:cmAuthor>
  <p:cmAuthor id="4" name="elarockafellow@gmail.com" initials="e" lastIdx="11" clrIdx="3">
    <p:extLst>
      <p:ext uri="{19B8F6BF-5375-455C-9EA6-DF929625EA0E}">
        <p15:presenceInfo xmlns:p15="http://schemas.microsoft.com/office/powerpoint/2012/main" userId="d32828f16af135ba" providerId="Windows Live"/>
      </p:ext>
    </p:extLst>
  </p:cmAuthor>
  <p:cmAuthor id="5" name="Jaron Eugene Shrock" initials="JS" lastIdx="43" clrIdx="4">
    <p:extLst>
      <p:ext uri="{19B8F6BF-5375-455C-9EA6-DF929625EA0E}">
        <p15:presenceInfo xmlns:p15="http://schemas.microsoft.com/office/powerpoint/2012/main" userId="S::jshrock@umd.edu::29580d76-dd27-4822-bf86-6e1b4499cc1d" providerId="AD"/>
      </p:ext>
    </p:extLst>
  </p:cmAuthor>
  <p:cmAuthor id="6" name="Howard" initials="H" lastIdx="4" clrIdx="5">
    <p:extLst>
      <p:ext uri="{19B8F6BF-5375-455C-9EA6-DF929625EA0E}">
        <p15:presenceInfo xmlns:p15="http://schemas.microsoft.com/office/powerpoint/2012/main" userId="S::milch@umd.edu::f510d6ee-f729-4fd9-9b37-9f6f32e9e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F00"/>
    <a:srgbClr val="FF00C5"/>
    <a:srgbClr val="00D200"/>
    <a:srgbClr val="625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99" autoAdjust="0"/>
    <p:restoredTop sz="92730" autoAdjust="0"/>
  </p:normalViewPr>
  <p:slideViewPr>
    <p:cSldViewPr snapToGrid="0">
      <p:cViewPr>
        <p:scale>
          <a:sx n="61" d="100"/>
          <a:sy n="61" d="100"/>
        </p:scale>
        <p:origin x="504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5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A4E29-E6C6-4438-961E-60810A86514A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056CE-2725-48A1-9691-A3FC9484F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0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8531A-233B-A53A-BA10-0A0BA8E6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2AAAF-E984-3F55-A86D-062E7C650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59FE5-B19F-1E1D-0E1D-139F3F4DE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8F5F2-2875-BA05-59D4-E0EC59A4B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8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80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3.4 cm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53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11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6FDD-0A7F-2737-A390-BF7911B17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FA669-EDC4-536C-2954-7779414ED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FCB51-DBB3-F16E-4CBC-9EF29B397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9C63A-6EBE-45CB-1957-7BA24B2FBD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1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8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9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6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3.4 cm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7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62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60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97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1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7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4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4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56CE-2725-48A1-9691-A3FC9484F9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8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EAEDD-8817-444E-B7E8-32DA809955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0050" y="695325"/>
            <a:ext cx="6062663" cy="34115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6630" tIns="43315" rIns="86630" bIns="433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3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84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1769-173A-49CD-8D23-EF1A8F602A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3C2A-7D13-4C27-BD40-07AC6327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7210E-0BF9-4FC6-A2A8-4EB9F23DB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A1F4-4A4B-4170-B1A8-4FE3F20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D5074-2228-4487-8E68-318A43F5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73802-71A0-4D00-8268-1EA3810A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A8A6-287F-4BDD-BF61-D6E368358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6EE1E-0B91-41D4-AA6F-E35550FD1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9EA75-87A6-4048-AE40-1BE83810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31AD7-D71E-46D9-BEAB-B3DA659E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83ED-0BF4-4DB7-AA47-5689CF79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3809C-A387-45C9-925D-0C3A5601E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546BF-A429-45A2-8FA6-53A4D1749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AE84-DFB2-40A0-A003-E1CE69C5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A6DF1-F78D-44F9-8CD9-11BCA58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97D7-E503-4007-8EAE-0AB2694A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B22E-A738-4609-AE0F-2AE779BA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145D-C6BC-4AA5-B46A-C3CDD458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F623D-5A6D-490C-B7C1-77863076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C810-D241-418E-9792-3EA84981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383C-F444-4422-9491-8C357F7A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3409-F012-4457-B4EE-FBF3B166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7418F-7083-402B-B21D-9436B3E3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61FF4-6BBF-40C7-B95C-7D23DBD4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1FE59-5FB4-45E1-B118-6B571C9C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8C026-101E-475C-A9D4-4422A968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B1AE-0FDF-4405-B55B-0257FBB7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5CDF-2BBA-40BD-9051-D1CACFACE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AB2E6-3357-4545-B1BA-E04997126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C18CA-496B-475E-A456-33356C51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F23DD-A4C0-4B98-A98A-9B2FAD9C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5E6F3-43BA-459C-9C0E-5D6F5898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8D2A-910C-453E-A466-6B8D9F77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4447A-AEBE-45F8-AF10-9C1E1B4A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21EEC-5D3A-4DA8-9FE7-5CD939D8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CD956-A3A5-4609-8BC3-7C1A19BDE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35CEB-A3BA-453E-ABBC-EB3F0C7D1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37892E-1B84-4B46-8E29-97F9DE46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88022-797A-4522-BA03-929B794E6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7FDBA-583A-496C-B2BB-2CB1AC70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85A8-652C-4773-AFA2-6B852EB5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38347-0F5E-4BE0-A773-0F89D03A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81554-8A3D-4F2F-9C38-612431FC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85139-2439-4233-8462-BABB4AC8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4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3C80AD-DFC9-4020-8A16-18ED2F9F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DEF1-07A4-4792-8070-7430A175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CF79F-8171-4650-B0A7-18264599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80AA-0133-4382-8BA7-6560C60B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F633-BC04-47D5-B65A-9AFC184A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19334-628E-4975-AD73-6D85AEC46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47EDB-FADF-43C6-A163-430EDBCB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8F96-D616-40F1-BF5A-4C094C91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8D641-F1A9-45EE-AA91-123F4BF1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8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4D8B-0704-49F9-8617-37BA5B9B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303C7-7EAA-45CA-BAA4-94B5A54E1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4014-8DBB-4080-8FE7-A88CC1C6F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2D2B5-85F3-41B2-90B3-65E808B7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3F701-D7DE-4DBA-865D-4C16F5D1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90F0E-7CD7-4D32-AFF6-B71D54D3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3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B7FE3-BC50-44A3-BC09-9D8498B8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98645-6816-4978-B30B-1C6F05BF4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A092-3A9E-43F0-BB2D-D76462B6F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F117-9164-432D-B384-326377130A97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32560-2493-4826-A954-C2B85E8C8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AE59A-29FD-499D-9B25-02FCC9D7F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D0F35-9308-4F62-95C6-BA5B1B1E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6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0.jpe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emf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9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6.jp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5" Type="http://schemas.openxmlformats.org/officeDocument/2006/relationships/image" Target="../media/image20.jpe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19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85.svg"/><Relationship Id="rId3" Type="http://schemas.openxmlformats.org/officeDocument/2006/relationships/image" Target="../media/image78.png"/><Relationship Id="rId7" Type="http://schemas.openxmlformats.org/officeDocument/2006/relationships/image" Target="../media/image19.pn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3.svg"/><Relationship Id="rId5" Type="http://schemas.openxmlformats.org/officeDocument/2006/relationships/image" Target="../media/image80.pn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9.svg"/><Relationship Id="rId9" Type="http://schemas.openxmlformats.org/officeDocument/2006/relationships/image" Target="../media/image6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hyperlink" Target="https://amrex-codes.github.io/" TargetMode="External"/><Relationship Id="rId5" Type="http://schemas.openxmlformats.org/officeDocument/2006/relationships/image" Target="../media/image13.svg"/><Relationship Id="rId10" Type="http://schemas.openxmlformats.org/officeDocument/2006/relationships/hyperlink" Target="https://journals.aps.org/pre/abstract/10.1103/PhysRevE.94.053305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://www.sciencedirect.com/science/article/pii/S0010465516300224" TargetMode="External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19.png"/><Relationship Id="rId7" Type="http://schemas.openxmlformats.org/officeDocument/2006/relationships/image" Target="../media/image95.png"/><Relationship Id="rId12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11" Type="http://schemas.openxmlformats.org/officeDocument/2006/relationships/image" Target="../media/image97.png"/><Relationship Id="rId5" Type="http://schemas.openxmlformats.org/officeDocument/2006/relationships/image" Target="../media/image93.emf"/><Relationship Id="rId10" Type="http://schemas.microsoft.com/office/2007/relationships/hdphoto" Target="../media/hdphoto3.wdp"/><Relationship Id="rId4" Type="http://schemas.openxmlformats.org/officeDocument/2006/relationships/image" Target="../media/image20.jpeg"/><Relationship Id="rId9" Type="http://schemas.microsoft.com/office/2007/relationships/hdphoto" Target="../media/hdphoto2.wdp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2.svg"/><Relationship Id="rId5" Type="http://schemas.openxmlformats.org/officeDocument/2006/relationships/image" Target="../media/image6.png"/><Relationship Id="rId10" Type="http://schemas.openxmlformats.org/officeDocument/2006/relationships/image" Target="../media/image101.png"/><Relationship Id="rId4" Type="http://schemas.openxmlformats.org/officeDocument/2006/relationships/image" Target="../media/image20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9.gif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4.jp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5" Type="http://schemas.openxmlformats.org/officeDocument/2006/relationships/image" Target="../media/image25.jpe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21.pn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5000"/>
                <a:lumOff val="95000"/>
              </a:schemeClr>
            </a:gs>
            <a:gs pos="28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machine with a red line&#10;&#10;Description automatically generated">
            <a:extLst>
              <a:ext uri="{FF2B5EF4-FFF2-40B4-BE49-F238E27FC236}">
                <a16:creationId xmlns:a16="http://schemas.microsoft.com/office/drawing/2014/main" id="{9241E4D8-93B5-42CD-A16B-3C271E3C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 r="23965"/>
          <a:stretch/>
        </p:blipFill>
        <p:spPr>
          <a:xfrm>
            <a:off x="4496473" y="0"/>
            <a:ext cx="8322849" cy="6823808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F07B88-BF17-43C1-B37B-11A51A55BDD3}"/>
              </a:ext>
            </a:extLst>
          </p:cNvPr>
          <p:cNvSpPr/>
          <p:nvPr/>
        </p:nvSpPr>
        <p:spPr>
          <a:xfrm>
            <a:off x="1" y="1312856"/>
            <a:ext cx="12819322" cy="5510952"/>
          </a:xfrm>
          <a:prstGeom prst="rect">
            <a:avLst/>
          </a:prstGeom>
          <a:gradFill flip="none" rotWithShape="1">
            <a:gsLst>
              <a:gs pos="43000">
                <a:schemeClr val="tx1">
                  <a:lumMod val="95000"/>
                  <a:lumOff val="5000"/>
                </a:schemeClr>
              </a:gs>
              <a:gs pos="88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AD3F69-1053-4712-9862-60B9EA2C01F4}"/>
              </a:ext>
            </a:extLst>
          </p:cNvPr>
          <p:cNvSpPr/>
          <p:nvPr/>
        </p:nvSpPr>
        <p:spPr>
          <a:xfrm>
            <a:off x="0" y="4392741"/>
            <a:ext cx="12822530" cy="2453336"/>
          </a:xfrm>
          <a:prstGeom prst="rect">
            <a:avLst/>
          </a:prstGeom>
          <a:gradFill flip="none" rotWithShape="1">
            <a:gsLst>
              <a:gs pos="50000">
                <a:schemeClr val="accent3">
                  <a:lumMod val="0"/>
                  <a:lumOff val="100000"/>
                  <a:alpha val="53000"/>
                </a:schemeClr>
              </a:gs>
              <a:gs pos="100000">
                <a:schemeClr val="accent3">
                  <a:lumMod val="0"/>
                  <a:lumOff val="100000"/>
                </a:schemeClr>
              </a:gs>
              <a:gs pos="47000">
                <a:schemeClr val="bg2">
                  <a:lumMod val="25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843B91-1550-444C-8686-8D52BF8FFAC9}"/>
              </a:ext>
            </a:extLst>
          </p:cNvPr>
          <p:cNvSpPr/>
          <p:nvPr/>
        </p:nvSpPr>
        <p:spPr>
          <a:xfrm>
            <a:off x="1" y="0"/>
            <a:ext cx="12819322" cy="126403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9000">
                <a:schemeClr val="tx1">
                  <a:lumMod val="75000"/>
                  <a:lumOff val="2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045538" y="1998969"/>
            <a:ext cx="8368768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Meter-Scale Supersonic Gas Jets for Multi-GeV Laser-Plasma Accelerators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305599" y="141578"/>
            <a:ext cx="6274538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MARYLAND AT COLLEGE PARK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Dept. of Physics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Dept. of Electrical and Computer Engineering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Institute for Research in Electronics and Applied Physics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1264030"/>
            <a:ext cx="12192000" cy="4572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0267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3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B20882-5029-402A-A6E1-FB0E4B9E057E}"/>
              </a:ext>
            </a:extLst>
          </p:cNvPr>
          <p:cNvGrpSpPr/>
          <p:nvPr/>
        </p:nvGrpSpPr>
        <p:grpSpPr>
          <a:xfrm>
            <a:off x="91440" y="6003050"/>
            <a:ext cx="6135272" cy="520603"/>
            <a:chOff x="181583" y="6297071"/>
            <a:chExt cx="6135272" cy="520603"/>
          </a:xfrm>
        </p:grpSpPr>
        <p:pic>
          <p:nvPicPr>
            <p:cNvPr id="1026" name="Picture 2" descr="Berkeley Lab's BELLA Center – sciencesprings">
              <a:extLst>
                <a:ext uri="{FF2B5EF4-FFF2-40B4-BE49-F238E27FC236}">
                  <a16:creationId xmlns:a16="http://schemas.microsoft.com/office/drawing/2014/main" id="{4FD5E0D9-A10F-4820-9B61-AB2FCF7E1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506" y="6297071"/>
              <a:ext cx="624349" cy="47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e are Colorado | Colorado State University System">
              <a:extLst>
                <a:ext uri="{FF2B5EF4-FFF2-40B4-BE49-F238E27FC236}">
                  <a16:creationId xmlns:a16="http://schemas.microsoft.com/office/drawing/2014/main" id="{B295D442-560A-4A5E-AB4F-A28A00D7A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83" y="6337776"/>
              <a:ext cx="1919591" cy="479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9A76FC0-0AC0-4ADB-B220-CF20B0C892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23" b="33569"/>
            <a:stretch/>
          </p:blipFill>
          <p:spPr bwMode="auto">
            <a:xfrm>
              <a:off x="2189935" y="6362352"/>
              <a:ext cx="2227494" cy="430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ELI Beamlines – Dolní Břežany">
              <a:extLst>
                <a:ext uri="{FF2B5EF4-FFF2-40B4-BE49-F238E27FC236}">
                  <a16:creationId xmlns:a16="http://schemas.microsoft.com/office/drawing/2014/main" id="{967483A7-30CF-45A4-9CAA-8128E6400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90" y="6332957"/>
              <a:ext cx="989679" cy="47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61706D-CB36-4508-B543-4633A0A31F6D}"/>
              </a:ext>
            </a:extLst>
          </p:cNvPr>
          <p:cNvGrpSpPr/>
          <p:nvPr/>
        </p:nvGrpSpPr>
        <p:grpSpPr>
          <a:xfrm>
            <a:off x="7336272" y="5690993"/>
            <a:ext cx="2970225" cy="1000380"/>
            <a:chOff x="-1348548" y="3787405"/>
            <a:chExt cx="2970225" cy="100038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5B81BE-CE78-47EA-8310-DB039DEC5EB2}"/>
                </a:ext>
              </a:extLst>
            </p:cNvPr>
            <p:cNvGrpSpPr/>
            <p:nvPr/>
          </p:nvGrpSpPr>
          <p:grpSpPr>
            <a:xfrm>
              <a:off x="-322430" y="3803520"/>
              <a:ext cx="1944107" cy="955000"/>
              <a:chOff x="513715" y="5343421"/>
              <a:chExt cx="2606040" cy="128016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9DBCDEF-16F3-4DB1-8A01-06DDB6C60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15" y="5389141"/>
                <a:ext cx="1188720" cy="118872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540273E-A767-4181-8C7D-C80C7B836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6951" y="5343421"/>
                <a:ext cx="1272804" cy="1280160"/>
              </a:xfrm>
              <a:prstGeom prst="rect">
                <a:avLst/>
              </a:prstGeom>
            </p:spPr>
          </p:pic>
        </p:grpSp>
        <p:pic>
          <p:nvPicPr>
            <p:cNvPr id="26" name="Picture 6" descr="Logo Resources | LaserNetUS">
              <a:extLst>
                <a:ext uri="{FF2B5EF4-FFF2-40B4-BE49-F238E27FC236}">
                  <a16:creationId xmlns:a16="http://schemas.microsoft.com/office/drawing/2014/main" id="{D83E9311-E02E-4934-B54B-D5735B199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8548" y="3787405"/>
              <a:ext cx="949513" cy="1000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F962FB-C902-4C7B-A62A-5F5F7CCE79F1}"/>
              </a:ext>
            </a:extLst>
          </p:cNvPr>
          <p:cNvSpPr txBox="1"/>
          <p:nvPr/>
        </p:nvSpPr>
        <p:spPr>
          <a:xfrm>
            <a:off x="10414306" y="5725022"/>
            <a:ext cx="158043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DARPA under the Muons for Science and Society (MuS2)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9CEA5-FFD8-4252-BBDE-9FE9C5A962C9}"/>
              </a:ext>
            </a:extLst>
          </p:cNvPr>
          <p:cNvSpPr txBox="1"/>
          <p:nvPr/>
        </p:nvSpPr>
        <p:spPr>
          <a:xfrm>
            <a:off x="0" y="6574684"/>
            <a:ext cx="404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effectLst/>
                <a:latin typeface="Arial" panose="020B0604020202020204" pitchFamily="34" charset="0"/>
              </a:rPr>
              <a:t>LLNL work done under Contract DE-AC52-07NA27344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6E67A-A412-71D4-F4D9-F3E75176447B}"/>
              </a:ext>
            </a:extLst>
          </p:cNvPr>
          <p:cNvSpPr txBox="1"/>
          <p:nvPr/>
        </p:nvSpPr>
        <p:spPr>
          <a:xfrm>
            <a:off x="7336273" y="6610117"/>
            <a:ext cx="4855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effectLst/>
                <a:latin typeface="Arial" panose="020B0604020202020204" pitchFamily="34" charset="0"/>
              </a:rPr>
              <a:t>E. Rockafellow supported by NSF GRFP (Grant No. DGE 1840340)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451069-A8FF-0C89-048C-9FE35B3650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2881" b="-4985"/>
          <a:stretch/>
        </p:blipFill>
        <p:spPr>
          <a:xfrm>
            <a:off x="7334221" y="5765753"/>
            <a:ext cx="946299" cy="88678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F5C39CDB-E9D9-4AC5-8242-B666002F4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298" y="3330863"/>
            <a:ext cx="984222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160"/>
              </a:spcBef>
            </a:pP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Ela Rockafellow, Bo Miao, Jaron E. </a:t>
            </a:r>
            <a:r>
              <a:rPr lang="en-US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Shrock</a:t>
            </a: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Ari J. </a:t>
            </a:r>
            <a:r>
              <a:rPr lang="en-US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Sloss</a:t>
            </a: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Scott W. Hancock, and Howard M. </a:t>
            </a:r>
            <a:r>
              <a:rPr lang="en-US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Milchberg</a:t>
            </a:r>
            <a:endParaRPr lang="en-US" sz="20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D4B18F-8086-4734-BB3D-C1CBAEF12F31}"/>
              </a:ext>
            </a:extLst>
          </p:cNvPr>
          <p:cNvSpPr txBox="1"/>
          <p:nvPr/>
        </p:nvSpPr>
        <p:spPr>
          <a:xfrm>
            <a:off x="1443789" y="3922723"/>
            <a:ext cx="9946590" cy="606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5470" marR="59436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bg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Institute for Research in Electronics and Applied Physics and Department of Physics, University of Maryland, College Park, Maryland 20742, USA</a:t>
            </a:r>
            <a:endParaRPr lang="en-US" sz="1600" dirty="0">
              <a:solidFill>
                <a:schemeClr val="bg1"/>
              </a:solidFill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09258"/>
      </p:ext>
    </p:extLst>
  </p:cSld>
  <p:clrMapOvr>
    <a:masterClrMapping/>
  </p:clrMapOvr>
  <p:transition advTm="9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Funnel-Mouth Waveguide Improves Stability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FB2E0-08CC-85CA-83C4-08F1BA5AB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" r="4548"/>
          <a:stretch/>
        </p:blipFill>
        <p:spPr bwMode="auto">
          <a:xfrm>
            <a:off x="166307" y="3032064"/>
            <a:ext cx="4509539" cy="2392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7CDE35-4137-AA05-323B-2400520E2BA1}"/>
              </a:ext>
            </a:extLst>
          </p:cNvPr>
          <p:cNvSpPr txBox="1"/>
          <p:nvPr/>
        </p:nvSpPr>
        <p:spPr>
          <a:xfrm>
            <a:off x="952998" y="4622092"/>
            <a:ext cx="325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funnel-mouthed plasma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3143C6-C04A-CC13-F5A8-3EFAE185ADD7}"/>
              </a:ext>
            </a:extLst>
          </p:cNvPr>
          <p:cNvGrpSpPr/>
          <p:nvPr/>
        </p:nvGrpSpPr>
        <p:grpSpPr>
          <a:xfrm>
            <a:off x="703748" y="1656115"/>
            <a:ext cx="2392506" cy="1437883"/>
            <a:chOff x="7669611" y="1657361"/>
            <a:chExt cx="3425460" cy="22526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073163-D5D3-67AD-4A61-7E51AA896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7" t="8088" r="4257" b="56825"/>
            <a:stretch/>
          </p:blipFill>
          <p:spPr bwMode="auto">
            <a:xfrm>
              <a:off x="7669611" y="1657361"/>
              <a:ext cx="3425460" cy="22526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992D8A-D481-37CE-7AA4-3833D1C55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25328" y="1839850"/>
              <a:ext cx="387275" cy="3272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1D349C-B456-5A5F-FC2C-CA4D5530B83B}"/>
              </a:ext>
            </a:extLst>
          </p:cNvPr>
          <p:cNvSpPr txBox="1"/>
          <p:nvPr/>
        </p:nvSpPr>
        <p:spPr>
          <a:xfrm>
            <a:off x="617221" y="1628630"/>
            <a:ext cx="6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2773-D3BB-24E3-F6B4-8F82308BC185}"/>
              </a:ext>
            </a:extLst>
          </p:cNvPr>
          <p:cNvSpPr txBox="1"/>
          <p:nvPr/>
        </p:nvSpPr>
        <p:spPr>
          <a:xfrm>
            <a:off x="674538" y="3172899"/>
            <a:ext cx="61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(b)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4361BB-B074-838F-5B28-F18A8CBD79B2}"/>
              </a:ext>
            </a:extLst>
          </p:cNvPr>
          <p:cNvGrpSpPr/>
          <p:nvPr/>
        </p:nvGrpSpPr>
        <p:grpSpPr>
          <a:xfrm>
            <a:off x="3221764" y="1044711"/>
            <a:ext cx="8266488" cy="5153656"/>
            <a:chOff x="3221764" y="1044711"/>
            <a:chExt cx="8266488" cy="5153656"/>
          </a:xfrm>
        </p:grpSpPr>
        <p:pic>
          <p:nvPicPr>
            <p:cNvPr id="4" name="Picture 3" descr="A diagram of a cross with colored circles&#10;&#10;Description automatically generated">
              <a:extLst>
                <a:ext uri="{FF2B5EF4-FFF2-40B4-BE49-F238E27FC236}">
                  <a16:creationId xmlns:a16="http://schemas.microsoft.com/office/drawing/2014/main" id="{FA7D4DC6-13B0-6DDD-A9AC-CB950380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5" r="18896"/>
            <a:stretch/>
          </p:blipFill>
          <p:spPr>
            <a:xfrm>
              <a:off x="4393406" y="1044711"/>
              <a:ext cx="7094846" cy="51536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69BCD7-F724-61DE-5B6E-10FB1626C0BC}"/>
                </a:ext>
              </a:extLst>
            </p:cNvPr>
            <p:cNvSpPr txBox="1"/>
            <p:nvPr/>
          </p:nvSpPr>
          <p:spPr>
            <a:xfrm>
              <a:off x="3221764" y="1716470"/>
              <a:ext cx="3442423" cy="120032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Typically, acceleration would only occur withing 1w</a:t>
              </a:r>
              <a:r>
                <a:rPr lang="en-US" baseline="-25000" dirty="0">
                  <a:latin typeface="Arial" charset="0"/>
                </a:rPr>
                <a:t>0 </a:t>
              </a:r>
              <a:r>
                <a:rPr lang="en-US" dirty="0">
                  <a:latin typeface="Arial" charset="0"/>
                </a:rPr>
                <a:t>of perfect alignment. The log axicon allows acceleration within 2w</a:t>
              </a:r>
              <a:r>
                <a:rPr lang="en-US" baseline="-25000" dirty="0">
                  <a:latin typeface="Arial" charset="0"/>
                </a:rPr>
                <a:t>0</a:t>
              </a:r>
              <a:endParaRPr lang="en-US" dirty="0">
                <a:solidFill>
                  <a:prstClr val="black"/>
                </a:solidFill>
                <a:latin typeface="Arial" charset="0"/>
                <a:sym typeface="Symbol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F2DC83A-606C-8D61-5E94-B1D658B5B1A0}"/>
                </a:ext>
              </a:extLst>
            </p:cNvPr>
            <p:cNvCxnSpPr>
              <a:cxnSpLocks/>
            </p:cNvCxnSpPr>
            <p:nvPr/>
          </p:nvCxnSpPr>
          <p:spPr>
            <a:xfrm>
              <a:off x="6664187" y="2916799"/>
              <a:ext cx="819978" cy="5122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B67BCE-A205-D53D-87B3-EEC1C7A1E11E}"/>
                </a:ext>
              </a:extLst>
            </p:cNvPr>
            <p:cNvSpPr txBox="1"/>
            <p:nvPr/>
          </p:nvSpPr>
          <p:spPr>
            <a:xfrm>
              <a:off x="9748911" y="1731265"/>
              <a:ext cx="681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(c)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5163AC-E2C6-3A97-ABA2-0AE0F7EE3B48}"/>
              </a:ext>
            </a:extLst>
          </p:cNvPr>
          <p:cNvCxnSpPr>
            <a:cxnSpLocks/>
          </p:cNvCxnSpPr>
          <p:nvPr/>
        </p:nvCxnSpPr>
        <p:spPr>
          <a:xfrm flipH="1" flipV="1">
            <a:off x="1510237" y="4409415"/>
            <a:ext cx="513080" cy="2532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623A20-B027-467F-A917-DFD9A0553A3A}"/>
              </a:ext>
            </a:extLst>
          </p:cNvPr>
          <p:cNvSpPr txBox="1"/>
          <p:nvPr/>
        </p:nvSpPr>
        <p:spPr>
          <a:xfrm>
            <a:off x="455373" y="5449665"/>
            <a:ext cx="4236411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N. Tripathi </a:t>
            </a:r>
            <a:r>
              <a:rPr lang="en-US" sz="1600" i="1" dirty="0"/>
              <a:t>et al.,</a:t>
            </a:r>
            <a:r>
              <a:rPr lang="en-US" sz="1600" dirty="0"/>
              <a:t> Opt. Lett. </a:t>
            </a:r>
            <a:r>
              <a:rPr lang="en-US" sz="1600" b="1" dirty="0"/>
              <a:t>50</a:t>
            </a:r>
            <a:r>
              <a:rPr lang="en-US" sz="1600" dirty="0"/>
              <a:t>, 3441-3444 (2025)</a:t>
            </a:r>
          </a:p>
          <a:p>
            <a:r>
              <a:rPr lang="en-US" sz="1600" dirty="0"/>
              <a:t>E. Rockafellow </a:t>
            </a:r>
            <a:r>
              <a:rPr lang="en-US" sz="1600" i="1" dirty="0"/>
              <a:t>et al., In preparation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4BA44A-8CC2-DE5E-BDA1-A872B114EE5B}"/>
              </a:ext>
            </a:extLst>
          </p:cNvPr>
          <p:cNvSpPr txBox="1"/>
          <p:nvPr/>
        </p:nvSpPr>
        <p:spPr>
          <a:xfrm>
            <a:off x="468236" y="6149705"/>
            <a:ext cx="11190364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The funnel-mouth waveguide created by this log axicon creates a plasma-lensing effect allowing the accelerator to be much more robust to misalignment.</a:t>
            </a:r>
            <a:endParaRPr lang="en-US" dirty="0">
              <a:solidFill>
                <a:prstClr val="black"/>
              </a:solidFill>
              <a:latin typeface="Arial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3887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555EA-0035-14B5-CB0C-38E8993A3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osc.umd.edu/img/logos/28_informalseal.jpg">
            <a:extLst>
              <a:ext uri="{FF2B5EF4-FFF2-40B4-BE49-F238E27FC236}">
                <a16:creationId xmlns:a16="http://schemas.microsoft.com/office/drawing/2014/main" id="{CA5F02D5-ED56-7F83-AE21-300F7A0DE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77C66-5A78-9682-0376-1008E72D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054" y="93960"/>
            <a:ext cx="10333978" cy="786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Controlling Ionization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njection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via Locally Doped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et</a:t>
            </a:r>
            <a:endParaRPr lang="en-US" sz="1400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847C57F-DB9C-F693-570B-4F820E21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67692-C39E-8B5C-30C1-D4C01BC1EABE}"/>
              </a:ext>
            </a:extLst>
          </p:cNvPr>
          <p:cNvSpPr txBox="1"/>
          <p:nvPr/>
        </p:nvSpPr>
        <p:spPr>
          <a:xfrm>
            <a:off x="81194" y="6416914"/>
            <a:ext cx="5678161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J. E. </a:t>
            </a:r>
            <a:r>
              <a:rPr lang="en-US" sz="2000" dirty="0" err="1"/>
              <a:t>Shrock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Phys. Rev. Lett. </a:t>
            </a:r>
            <a:r>
              <a:rPr lang="en-US" sz="2000" b="1" dirty="0"/>
              <a:t>132</a:t>
            </a:r>
            <a:r>
              <a:rPr lang="en-US" sz="2000" dirty="0"/>
              <a:t>, 045002 (2024)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D9DC48-CE60-A4AF-2701-7555F7D65CC4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337492-6F93-C0E2-1AE8-6B053B247F85}"/>
              </a:ext>
            </a:extLst>
          </p:cNvPr>
          <p:cNvGrpSpPr/>
          <p:nvPr/>
        </p:nvGrpSpPr>
        <p:grpSpPr>
          <a:xfrm>
            <a:off x="8691140" y="1463040"/>
            <a:ext cx="3109892" cy="4228810"/>
            <a:chOff x="8691140" y="1463040"/>
            <a:chExt cx="3109892" cy="42288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B33168-A619-3EAC-7099-BA7000318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140" y="2371225"/>
              <a:ext cx="3109892" cy="332062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5C0EDDB-D277-9775-25D6-62B048120CAA}"/>
                    </a:ext>
                  </a:extLst>
                </p:cNvPr>
                <p:cNvSpPr txBox="1"/>
                <p:nvPr/>
              </p:nvSpPr>
              <p:spPr>
                <a:xfrm>
                  <a:off x="8931278" y="1463040"/>
                  <a:ext cx="2743882" cy="92333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Dopant gas locally injected over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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𝑧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=2.5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a14:m>
                  <a:r>
                    <a:rPr lang="en-US" dirty="0"/>
                    <a:t> enabled by gen. VI jet (2022)</a:t>
                  </a: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5C0EDDB-D277-9775-25D6-62B048120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1278" y="1463040"/>
                  <a:ext cx="2743882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1376" t="-1333" r="-2752" b="-8000"/>
                  </a:stretch>
                </a:blipFill>
                <a:ln w="127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F04A20C-4A32-6018-2E6A-0125FF94050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2595" y="2386370"/>
              <a:ext cx="0" cy="7495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DEF494-FD6D-00B0-6035-5C0A069CA2C8}"/>
              </a:ext>
            </a:extLst>
          </p:cNvPr>
          <p:cNvGrpSpPr/>
          <p:nvPr/>
        </p:nvGrpSpPr>
        <p:grpSpPr>
          <a:xfrm>
            <a:off x="0" y="1497376"/>
            <a:ext cx="8480619" cy="2346269"/>
            <a:chOff x="0" y="1497376"/>
            <a:chExt cx="8480619" cy="234626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94721E-DC78-7DEE-98A6-528A29D24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7473" y="1924705"/>
              <a:ext cx="262435" cy="28262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942C59-894D-7BDE-6E50-CC06038022B8}"/>
                </a:ext>
              </a:extLst>
            </p:cNvPr>
            <p:cNvSpPr txBox="1"/>
            <p:nvPr/>
          </p:nvSpPr>
          <p:spPr>
            <a:xfrm>
              <a:off x="535508" y="1776408"/>
              <a:ext cx="490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(a)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2AD1EAD-5C63-9CE2-98FF-00EF959CD69F}"/>
                </a:ext>
              </a:extLst>
            </p:cNvPr>
            <p:cNvGrpSpPr/>
            <p:nvPr/>
          </p:nvGrpSpPr>
          <p:grpSpPr>
            <a:xfrm>
              <a:off x="82652" y="1686029"/>
              <a:ext cx="8397967" cy="2157616"/>
              <a:chOff x="82652" y="1686029"/>
              <a:chExt cx="8397967" cy="2157616"/>
            </a:xfrm>
          </p:grpSpPr>
          <p:pic>
            <p:nvPicPr>
              <p:cNvPr id="3464" name="Picture 3463">
                <a:extLst>
                  <a:ext uri="{FF2B5EF4-FFF2-40B4-BE49-F238E27FC236}">
                    <a16:creationId xmlns:a16="http://schemas.microsoft.com/office/drawing/2014/main" id="{EE4204B4-3964-7B81-4A27-89CC628AD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52" y="1686029"/>
                <a:ext cx="6657397" cy="215761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90A3A52-8769-0227-0AA6-F1CD4791E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3261" y="1776408"/>
                <a:ext cx="1877358" cy="164387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67DF55-6995-D9C2-3303-32329127C420}"/>
                  </a:ext>
                </a:extLst>
              </p:cNvPr>
              <p:cNvSpPr txBox="1"/>
              <p:nvPr/>
            </p:nvSpPr>
            <p:spPr>
              <a:xfrm>
                <a:off x="6899313" y="1835709"/>
                <a:ext cx="490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(a’)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BF811-73E8-A1CE-EBF3-36BD9979B019}"/>
                </a:ext>
              </a:extLst>
            </p:cNvPr>
            <p:cNvSpPr txBox="1"/>
            <p:nvPr/>
          </p:nvSpPr>
          <p:spPr>
            <a:xfrm>
              <a:off x="0" y="1497376"/>
              <a:ext cx="6717329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Multi-peaked spectra over range of densities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EE2227-0D53-A886-F9CE-ADB61EDE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80187" y="1877827"/>
              <a:ext cx="319233" cy="32721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DC8B47-BD2A-D67B-A3E3-B26E82D863DA}"/>
              </a:ext>
            </a:extLst>
          </p:cNvPr>
          <p:cNvGrpSpPr/>
          <p:nvPr/>
        </p:nvGrpSpPr>
        <p:grpSpPr>
          <a:xfrm>
            <a:off x="82652" y="3672682"/>
            <a:ext cx="8608488" cy="2353025"/>
            <a:chOff x="82652" y="3672682"/>
            <a:chExt cx="8608488" cy="2353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502B17-89F8-10E0-D5E4-80F014499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652" y="3851883"/>
              <a:ext cx="6520608" cy="217382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05F97D-B2A8-31BE-8652-A48D0C332729}"/>
                </a:ext>
              </a:extLst>
            </p:cNvPr>
            <p:cNvGrpSpPr/>
            <p:nvPr/>
          </p:nvGrpSpPr>
          <p:grpSpPr>
            <a:xfrm>
              <a:off x="562600" y="3672682"/>
              <a:ext cx="8128540" cy="1920945"/>
              <a:chOff x="562600" y="3672682"/>
              <a:chExt cx="8128540" cy="192094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154A6A4-73F1-D246-B1F0-D0C29519E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3593" y="4019295"/>
                <a:ext cx="262435" cy="282622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439F87E-DE1E-3435-F56F-A8CAE8D4974D}"/>
                  </a:ext>
                </a:extLst>
              </p:cNvPr>
              <p:cNvGrpSpPr/>
              <p:nvPr/>
            </p:nvGrpSpPr>
            <p:grpSpPr>
              <a:xfrm>
                <a:off x="562600" y="3739490"/>
                <a:ext cx="7918015" cy="1854137"/>
                <a:chOff x="562600" y="3739490"/>
                <a:chExt cx="7918015" cy="185413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C3903AF-D57D-041B-7EBC-310E5CB5F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03260" y="3739490"/>
                  <a:ext cx="1877355" cy="185413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1288CD2-6C71-8B2D-21DC-EA4DCB759F79}"/>
                    </a:ext>
                  </a:extLst>
                </p:cNvPr>
                <p:cNvSpPr txBox="1"/>
                <p:nvPr/>
              </p:nvSpPr>
              <p:spPr>
                <a:xfrm>
                  <a:off x="6943270" y="3932585"/>
                  <a:ext cx="6017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(b’)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F8D1E7-7B0F-4DD8-F50E-BFCBCA0D0BBD}"/>
                    </a:ext>
                  </a:extLst>
                </p:cNvPr>
                <p:cNvSpPr txBox="1"/>
                <p:nvPr/>
              </p:nvSpPr>
              <p:spPr>
                <a:xfrm>
                  <a:off x="562600" y="4033844"/>
                  <a:ext cx="6017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(b)</a:t>
                  </a:r>
                </a:p>
              </p:txBody>
            </p:sp>
          </p:grpSp>
          <p:sp>
            <p:nvSpPr>
              <p:cNvPr id="33" name="Right Brace 32">
                <a:extLst>
                  <a:ext uri="{FF2B5EF4-FFF2-40B4-BE49-F238E27FC236}">
                    <a16:creationId xmlns:a16="http://schemas.microsoft.com/office/drawing/2014/main" id="{12FFCD2E-0807-6298-1D15-AD1DDF96EBD7}"/>
                  </a:ext>
                </a:extLst>
              </p:cNvPr>
              <p:cNvSpPr/>
              <p:nvPr/>
            </p:nvSpPr>
            <p:spPr>
              <a:xfrm>
                <a:off x="8480615" y="3932585"/>
                <a:ext cx="210525" cy="1425244"/>
              </a:xfrm>
              <a:prstGeom prst="rightBrace">
                <a:avLst/>
              </a:prstGeom>
              <a:ln w="222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23133B-93F8-EE9B-ACF3-8AF1B84CD5BA}"/>
                  </a:ext>
                </a:extLst>
              </p:cNvPr>
              <p:cNvSpPr txBox="1"/>
              <p:nvPr/>
            </p:nvSpPr>
            <p:spPr>
              <a:xfrm>
                <a:off x="677539" y="3672682"/>
                <a:ext cx="5149346" cy="4001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Single-peaked spectra over a range of densities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56E7DF7-C9A4-F4B9-9FF7-15AAAAAA7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313" y="4045265"/>
                <a:ext cx="651282" cy="66756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2AC9EF-056E-66FF-68C3-D3379F8AB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3593" y="4019295"/>
                <a:ext cx="319233" cy="327214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B2689C6-BE43-A0E1-235A-090C54699E31}"/>
              </a:ext>
            </a:extLst>
          </p:cNvPr>
          <p:cNvSpPr txBox="1"/>
          <p:nvPr/>
        </p:nvSpPr>
        <p:spPr>
          <a:xfrm>
            <a:off x="409636" y="5821201"/>
            <a:ext cx="11265524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Controlled ionization injection produced quasi-monoenergetic electron bunches with &lt;10% energy spread</a:t>
            </a:r>
          </a:p>
        </p:txBody>
      </p:sp>
    </p:spTree>
    <p:extLst>
      <p:ext uri="{BB962C8B-B14F-4D97-AF65-F5344CB8AC3E}">
        <p14:creationId xmlns:p14="http://schemas.microsoft.com/office/powerpoint/2010/main" val="38871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machine with a red line&#10;&#10;Description automatically generated">
            <a:extLst>
              <a:ext uri="{FF2B5EF4-FFF2-40B4-BE49-F238E27FC236}">
                <a16:creationId xmlns:a16="http://schemas.microsoft.com/office/drawing/2014/main" id="{9241E4D8-93B5-42CD-A16B-3C271E3C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 r="23965"/>
          <a:stretch/>
        </p:blipFill>
        <p:spPr>
          <a:xfrm>
            <a:off x="4496473" y="0"/>
            <a:ext cx="8322849" cy="6823808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F07B88-BF17-43C1-B37B-11A51A55BDD3}"/>
              </a:ext>
            </a:extLst>
          </p:cNvPr>
          <p:cNvSpPr/>
          <p:nvPr/>
        </p:nvSpPr>
        <p:spPr>
          <a:xfrm>
            <a:off x="1" y="0"/>
            <a:ext cx="12819322" cy="6823808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88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EAB949-BAD3-4D96-BD7F-C161E95CFE42}"/>
              </a:ext>
            </a:extLst>
          </p:cNvPr>
          <p:cNvSpPr/>
          <p:nvPr/>
        </p:nvSpPr>
        <p:spPr>
          <a:xfrm flipV="1">
            <a:off x="0" y="2239108"/>
            <a:ext cx="12819322" cy="4618892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77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B41C71CD-F8AA-4882-932A-1F7BA414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0" y="11938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54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4EEF4F-9751-4D5D-B667-C89974A98C10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95898A0-45D4-4FAE-BBA6-C53BF44FEEBB}"/>
              </a:ext>
            </a:extLst>
          </p:cNvPr>
          <p:cNvSpPr txBox="1"/>
          <p:nvPr/>
        </p:nvSpPr>
        <p:spPr>
          <a:xfrm>
            <a:off x="1645920" y="1587624"/>
            <a:ext cx="863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10 GeV, Multi-Joule LWFA at Colorado State University</a:t>
            </a:r>
            <a:endParaRPr lang="en-US" sz="2400" i="1" dirty="0"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Custom plasma waveguides for improved stability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Localized dopant for controlled injection</a:t>
            </a:r>
            <a:endParaRPr lang="en-US" sz="2000" dirty="0">
              <a:latin typeface="Arial" charset="0"/>
              <a:sym typeface="Symbol"/>
            </a:endParaRPr>
          </a:p>
        </p:txBody>
      </p:sp>
      <p:pic>
        <p:nvPicPr>
          <p:cNvPr id="36" name="Picture 2" descr="https://osc.umd.edu/img/logos/28_informalseal.jpg">
            <a:extLst>
              <a:ext uri="{FF2B5EF4-FFF2-40B4-BE49-F238E27FC236}">
                <a16:creationId xmlns:a16="http://schemas.microsoft.com/office/drawing/2014/main" id="{7E2463EE-00A6-4B1F-AD01-08888501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44C3CCD-FEF0-4187-9ED8-F06EF793D548}"/>
              </a:ext>
            </a:extLst>
          </p:cNvPr>
          <p:cNvSpPr txBox="1"/>
          <p:nvPr/>
        </p:nvSpPr>
        <p:spPr>
          <a:xfrm>
            <a:off x="991016" y="1047227"/>
            <a:ext cx="45152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Symbol"/>
              </a:rPr>
              <a:t>30 cm Gen. VI Gas Jet</a:t>
            </a:r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5C34BF-4670-4B01-A70A-DD61F435BC71}"/>
              </a:ext>
            </a:extLst>
          </p:cNvPr>
          <p:cNvSpPr txBox="1"/>
          <p:nvPr/>
        </p:nvSpPr>
        <p:spPr>
          <a:xfrm>
            <a:off x="1645920" y="3949701"/>
            <a:ext cx="734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98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ym typeface="Symbol"/>
              </a:rPr>
              <a:t>Three types of controlled injection at ELI Beamlines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ym typeface="Symbol"/>
              </a:rPr>
              <a:t>Demonstration of rephasing electron beams with customizable density profile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02D79A-3ECD-4DFE-9AAD-E53CA397D409}"/>
              </a:ext>
            </a:extLst>
          </p:cNvPr>
          <p:cNvSpPr txBox="1"/>
          <p:nvPr/>
        </p:nvSpPr>
        <p:spPr>
          <a:xfrm>
            <a:off x="991016" y="2972619"/>
            <a:ext cx="64765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ym typeface="Symbol"/>
              </a:rPr>
              <a:t>Modular Gen. VII Gas Jet for Customizable Accelerators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D0F57-5D35-46D1-B5E8-0A8A34126A24}"/>
              </a:ext>
            </a:extLst>
          </p:cNvPr>
          <p:cNvSpPr txBox="1"/>
          <p:nvPr/>
        </p:nvSpPr>
        <p:spPr>
          <a:xfrm>
            <a:off x="991016" y="5390454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ym typeface="Symbol"/>
              </a:rPr>
              <a:t>Recent applications of LWFA electron beams as secondary radiation sources</a:t>
            </a:r>
          </a:p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5AC84C-42E7-F36F-1356-2EB0994278A1}"/>
              </a:ext>
            </a:extLst>
          </p:cNvPr>
          <p:cNvCxnSpPr>
            <a:cxnSpLocks/>
          </p:cNvCxnSpPr>
          <p:nvPr/>
        </p:nvCxnSpPr>
        <p:spPr>
          <a:xfrm>
            <a:off x="960536" y="3186315"/>
            <a:ext cx="0" cy="19637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526332"/>
      </p:ext>
    </p:extLst>
  </p:cSld>
  <p:clrMapOvr>
    <a:masterClrMapping/>
  </p:clrMapOvr>
  <p:transition advTm="9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Longitudinal Control of Plasmas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EEC95-0A40-4D21-B6B5-595364CDB188}"/>
              </a:ext>
            </a:extLst>
          </p:cNvPr>
          <p:cNvSpPr txBox="1"/>
          <p:nvPr/>
        </p:nvSpPr>
        <p:spPr>
          <a:xfrm>
            <a:off x="1400423" y="5035153"/>
            <a:ext cx="9850673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Generation VII Maryland gas jet: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Modular gas jet with controllable axial density and dopant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Extendable to any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Hydrogen and Helium versions available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B13F7A-4E46-E947-167C-28D1D8DD781D}"/>
              </a:ext>
            </a:extLst>
          </p:cNvPr>
          <p:cNvGrpSpPr/>
          <p:nvPr/>
        </p:nvGrpSpPr>
        <p:grpSpPr>
          <a:xfrm>
            <a:off x="1184845" y="1045413"/>
            <a:ext cx="5007724" cy="3788131"/>
            <a:chOff x="6585214" y="1735521"/>
            <a:chExt cx="5059213" cy="3827080"/>
          </a:xfrm>
        </p:grpSpPr>
        <p:pic>
          <p:nvPicPr>
            <p:cNvPr id="5" name="Picture 4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5C9E63E-A10C-DBF3-B7F2-E79514473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198" t="12910" r="23502" b="14068"/>
            <a:stretch/>
          </p:blipFill>
          <p:spPr>
            <a:xfrm>
              <a:off x="6585214" y="1735521"/>
              <a:ext cx="5059213" cy="3827080"/>
            </a:xfrm>
            <a:prstGeom prst="rect">
              <a:avLst/>
            </a:prstGeom>
          </p:spPr>
        </p:pic>
        <p:pic>
          <p:nvPicPr>
            <p:cNvPr id="14" name="Picture 8" descr="Logos | The University of Maryland Brand">
              <a:extLst>
                <a:ext uri="{FF2B5EF4-FFF2-40B4-BE49-F238E27FC236}">
                  <a16:creationId xmlns:a16="http://schemas.microsoft.com/office/drawing/2014/main" id="{D426422C-D18B-7BFF-ED28-A11DB14A5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668" y="1925951"/>
              <a:ext cx="1594706" cy="47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4F76EC2-77F0-2D32-1798-D82104CA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A2E3A-F2CA-652B-F4B3-682B25E32A23}"/>
              </a:ext>
            </a:extLst>
          </p:cNvPr>
          <p:cNvSpPr txBox="1"/>
          <p:nvPr/>
        </p:nvSpPr>
        <p:spPr>
          <a:xfrm>
            <a:off x="30480" y="6399788"/>
            <a:ext cx="5678161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B. Miao </a:t>
            </a:r>
            <a:r>
              <a:rPr lang="en-US" sz="2000" i="1" dirty="0"/>
              <a:t>et al.</a:t>
            </a:r>
            <a:r>
              <a:rPr lang="en-US" sz="2000" dirty="0"/>
              <a:t>, Rev. Sci. </a:t>
            </a:r>
            <a:r>
              <a:rPr lang="en-US" sz="2000" dirty="0" err="1"/>
              <a:t>Instrum</a:t>
            </a:r>
            <a:r>
              <a:rPr lang="en-US" sz="2000" dirty="0"/>
              <a:t>. </a:t>
            </a:r>
            <a:r>
              <a:rPr lang="en-US" sz="2000" b="1" dirty="0"/>
              <a:t>96</a:t>
            </a:r>
            <a:r>
              <a:rPr lang="en-US" sz="2000" dirty="0"/>
              <a:t>, 043003</a:t>
            </a:r>
            <a:r>
              <a:rPr lang="en-US" sz="2000" i="1" dirty="0"/>
              <a:t> </a:t>
            </a:r>
            <a:r>
              <a:rPr lang="en-US" sz="2000" dirty="0"/>
              <a:t>(2025)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64D4B-2FF2-4BB5-A9D7-A20BB7325FCB}"/>
              </a:ext>
            </a:extLst>
          </p:cNvPr>
          <p:cNvSpPr txBox="1"/>
          <p:nvPr/>
        </p:nvSpPr>
        <p:spPr>
          <a:xfrm>
            <a:off x="1400423" y="1198976"/>
            <a:ext cx="4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4D1C67-4BD1-F4D7-6046-CB472F9D334F}"/>
              </a:ext>
            </a:extLst>
          </p:cNvPr>
          <p:cNvGrpSpPr/>
          <p:nvPr/>
        </p:nvGrpSpPr>
        <p:grpSpPr>
          <a:xfrm>
            <a:off x="6388004" y="939397"/>
            <a:ext cx="5386363" cy="4039772"/>
            <a:chOff x="6388004" y="939397"/>
            <a:chExt cx="5386363" cy="403977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A0CABAE-E399-D2B2-7A41-25405C6D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88004" y="939397"/>
              <a:ext cx="5386363" cy="403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941341-798F-14E5-851B-D7F5BD9BF139}"/>
                </a:ext>
              </a:extLst>
            </p:cNvPr>
            <p:cNvSpPr txBox="1"/>
            <p:nvPr/>
          </p:nvSpPr>
          <p:spPr>
            <a:xfrm>
              <a:off x="7210266" y="3060332"/>
              <a:ext cx="1641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Localized injection in 4 mm region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FB640E-30A0-5470-DBC4-D0E8A0417449}"/>
                </a:ext>
              </a:extLst>
            </p:cNvPr>
            <p:cNvCxnSpPr>
              <a:cxnSpLocks/>
            </p:cNvCxnSpPr>
            <p:nvPr/>
          </p:nvCxnSpPr>
          <p:spPr>
            <a:xfrm>
              <a:off x="7744447" y="3573032"/>
              <a:ext cx="288096" cy="392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E96EF0-1013-2791-3E81-59CEB76D93B9}"/>
                </a:ext>
              </a:extLst>
            </p:cNvPr>
            <p:cNvSpPr txBox="1"/>
            <p:nvPr/>
          </p:nvSpPr>
          <p:spPr>
            <a:xfrm>
              <a:off x="10872036" y="1233905"/>
              <a:ext cx="49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0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80912" y="199409"/>
            <a:ext cx="10377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Three Controlled Injection Schemes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D349C-B456-5A5F-FC2C-CA4D5530B83B}"/>
              </a:ext>
            </a:extLst>
          </p:cNvPr>
          <p:cNvSpPr txBox="1"/>
          <p:nvPr/>
        </p:nvSpPr>
        <p:spPr>
          <a:xfrm>
            <a:off x="617221" y="1628630"/>
            <a:ext cx="6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2773-D3BB-24E3-F6B4-8F82308BC185}"/>
              </a:ext>
            </a:extLst>
          </p:cNvPr>
          <p:cNvSpPr txBox="1"/>
          <p:nvPr/>
        </p:nvSpPr>
        <p:spPr>
          <a:xfrm>
            <a:off x="674538" y="2634281"/>
            <a:ext cx="61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E41AD-5002-4D22-9971-25782E7CC525}"/>
              </a:ext>
            </a:extLst>
          </p:cNvPr>
          <p:cNvSpPr txBox="1"/>
          <p:nvPr/>
        </p:nvSpPr>
        <p:spPr>
          <a:xfrm>
            <a:off x="1143000" y="1782550"/>
            <a:ext cx="21101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Localized ionization Florescence figure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EF82E-8836-4A6E-83D5-DCD870BC8BB1}"/>
              </a:ext>
            </a:extLst>
          </p:cNvPr>
          <p:cNvSpPr txBox="1"/>
          <p:nvPr/>
        </p:nvSpPr>
        <p:spPr>
          <a:xfrm>
            <a:off x="7431575" y="1449930"/>
            <a:ext cx="4434843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Localization of dopant to first two valves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Controlled nano-particle generation*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Channel modification or “break” injection*</a:t>
            </a:r>
          </a:p>
          <a:p>
            <a:r>
              <a:rPr lang="en-US" sz="2800" b="1" dirty="0"/>
              <a:t>Two new injection schemes!</a:t>
            </a:r>
          </a:p>
        </p:txBody>
      </p:sp>
      <p:pic>
        <p:nvPicPr>
          <p:cNvPr id="4" name="Obrázek 3" descr="Obsah obrázku řada/pruh, diagram, Paralelní, design&#10;&#10;Obsah generovaný pomocí AI může být nesprávný.">
            <a:extLst>
              <a:ext uri="{FF2B5EF4-FFF2-40B4-BE49-F238E27FC236}">
                <a16:creationId xmlns:a16="http://schemas.microsoft.com/office/drawing/2014/main" id="{4FF7D294-2019-B222-BBBE-704ABA0E3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54413" r="65183" b="25179"/>
          <a:stretch>
            <a:fillRect/>
          </a:stretch>
        </p:blipFill>
        <p:spPr>
          <a:xfrm>
            <a:off x="409301" y="1449928"/>
            <a:ext cx="6464666" cy="3108515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3086A9-8EBA-6CBC-6F9D-BE258487EC14}"/>
              </a:ext>
            </a:extLst>
          </p:cNvPr>
          <p:cNvSpPr txBox="1"/>
          <p:nvPr/>
        </p:nvSpPr>
        <p:spPr>
          <a:xfrm rot="598206">
            <a:off x="3022316" y="4081623"/>
            <a:ext cx="162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Aptos" panose="020B0004020202020204" pitchFamily="34" charset="0"/>
              </a:rPr>
              <a:t>He Gen. VII Jet</a:t>
            </a:r>
          </a:p>
        </p:txBody>
      </p:sp>
      <p:sp>
        <p:nvSpPr>
          <p:cNvPr id="13" name="TextovéPole 11">
            <a:extLst>
              <a:ext uri="{FF2B5EF4-FFF2-40B4-BE49-F238E27FC236}">
                <a16:creationId xmlns:a16="http://schemas.microsoft.com/office/drawing/2014/main" id="{DAFF92A9-851C-B7B3-8FAA-05CC9E618420}"/>
              </a:ext>
            </a:extLst>
          </p:cNvPr>
          <p:cNvSpPr txBox="1"/>
          <p:nvPr/>
        </p:nvSpPr>
        <p:spPr>
          <a:xfrm>
            <a:off x="4511048" y="2705716"/>
            <a:ext cx="104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Aptos" panose="020B0004020202020204" pitchFamily="34" charset="0"/>
              </a:rPr>
              <a:t>BM7</a:t>
            </a:r>
          </a:p>
        </p:txBody>
      </p:sp>
      <p:sp>
        <p:nvSpPr>
          <p:cNvPr id="14" name="TextovéPole 11">
            <a:extLst>
              <a:ext uri="{FF2B5EF4-FFF2-40B4-BE49-F238E27FC236}">
                <a16:creationId xmlns:a16="http://schemas.microsoft.com/office/drawing/2014/main" id="{EA794936-7268-152B-4F1A-71D3B314D803}"/>
              </a:ext>
            </a:extLst>
          </p:cNvPr>
          <p:cNvSpPr txBox="1"/>
          <p:nvPr/>
        </p:nvSpPr>
        <p:spPr>
          <a:xfrm>
            <a:off x="337657" y="3825809"/>
            <a:ext cx="104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Aptos" panose="020B0004020202020204" pitchFamily="34" charset="0"/>
              </a:rPr>
              <a:t>off-axis</a:t>
            </a:r>
          </a:p>
          <a:p>
            <a:pPr algn="ctr"/>
            <a:r>
              <a:rPr lang="en-US" noProof="0" dirty="0">
                <a:latin typeface="Aptos" panose="020B0004020202020204" pitchFamily="34" charset="0"/>
              </a:rPr>
              <a:t>axicon</a:t>
            </a:r>
          </a:p>
        </p:txBody>
      </p:sp>
      <p:sp>
        <p:nvSpPr>
          <p:cNvPr id="15" name="TextovéPole 11">
            <a:extLst>
              <a:ext uri="{FF2B5EF4-FFF2-40B4-BE49-F238E27FC236}">
                <a16:creationId xmlns:a16="http://schemas.microsoft.com/office/drawing/2014/main" id="{655FE3C5-423E-188B-32BD-8A9A011C9409}"/>
              </a:ext>
            </a:extLst>
          </p:cNvPr>
          <p:cNvSpPr txBox="1"/>
          <p:nvPr/>
        </p:nvSpPr>
        <p:spPr>
          <a:xfrm rot="19435416">
            <a:off x="4032577" y="1524414"/>
            <a:ext cx="143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probe</a:t>
            </a:r>
          </a:p>
        </p:txBody>
      </p:sp>
      <p:sp>
        <p:nvSpPr>
          <p:cNvPr id="16" name="TextovéPole 11">
            <a:extLst>
              <a:ext uri="{FF2B5EF4-FFF2-40B4-BE49-F238E27FC236}">
                <a16:creationId xmlns:a16="http://schemas.microsoft.com/office/drawing/2014/main" id="{9465A6DE-2DCE-4ADA-F44F-0C5725B3246B}"/>
              </a:ext>
            </a:extLst>
          </p:cNvPr>
          <p:cNvSpPr txBox="1"/>
          <p:nvPr/>
        </p:nvSpPr>
        <p:spPr>
          <a:xfrm>
            <a:off x="1928798" y="1404133"/>
            <a:ext cx="151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c</a:t>
            </a:r>
            <a:r>
              <a:rPr lang="en-US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hannel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n-US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forming beam</a:t>
            </a:r>
          </a:p>
        </p:txBody>
      </p:sp>
      <p:sp>
        <p:nvSpPr>
          <p:cNvPr id="17" name="TextovéPole 11">
            <a:extLst>
              <a:ext uri="{FF2B5EF4-FFF2-40B4-BE49-F238E27FC236}">
                <a16:creationId xmlns:a16="http://schemas.microsoft.com/office/drawing/2014/main" id="{6B9EA661-24CA-8EA8-C4BC-EE9D7C0A85A8}"/>
              </a:ext>
            </a:extLst>
          </p:cNvPr>
          <p:cNvSpPr txBox="1"/>
          <p:nvPr/>
        </p:nvSpPr>
        <p:spPr>
          <a:xfrm rot="3412421">
            <a:off x="967248" y="1725116"/>
            <a:ext cx="128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ns-pulse</a:t>
            </a:r>
          </a:p>
        </p:txBody>
      </p:sp>
      <p:sp>
        <p:nvSpPr>
          <p:cNvPr id="19" name="TextovéPole 11">
            <a:extLst>
              <a:ext uri="{FF2B5EF4-FFF2-40B4-BE49-F238E27FC236}">
                <a16:creationId xmlns:a16="http://schemas.microsoft.com/office/drawing/2014/main" id="{34FF2BF0-B810-1F8B-90A1-722423274C09}"/>
              </a:ext>
            </a:extLst>
          </p:cNvPr>
          <p:cNvSpPr txBox="1"/>
          <p:nvPr/>
        </p:nvSpPr>
        <p:spPr>
          <a:xfrm rot="659012">
            <a:off x="365470" y="2213533"/>
            <a:ext cx="128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LWFA drive pulse</a:t>
            </a:r>
          </a:p>
        </p:txBody>
      </p:sp>
      <p:pic>
        <p:nvPicPr>
          <p:cNvPr id="26" name="Picture 11" descr="ELI Beamlines – Dolní Břežany">
            <a:extLst>
              <a:ext uri="{FF2B5EF4-FFF2-40B4-BE49-F238E27FC236}">
                <a16:creationId xmlns:a16="http://schemas.microsoft.com/office/drawing/2014/main" id="{DD7B4BCE-DDC6-5287-CE95-622A487C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11">
            <a:extLst>
              <a:ext uri="{FF2B5EF4-FFF2-40B4-BE49-F238E27FC236}">
                <a16:creationId xmlns:a16="http://schemas.microsoft.com/office/drawing/2014/main" id="{DAC62216-D61B-3365-AB37-45A04B7C7B0B}"/>
              </a:ext>
            </a:extLst>
          </p:cNvPr>
          <p:cNvSpPr txBox="1"/>
          <p:nvPr/>
        </p:nvSpPr>
        <p:spPr>
          <a:xfrm>
            <a:off x="5031828" y="1846304"/>
            <a:ext cx="151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p</a:t>
            </a:r>
            <a:r>
              <a:rPr lang="en-US" noProof="0" dirty="0" err="1">
                <a:latin typeface="Aptos" panose="020B0004020202020204" pitchFamily="34" charset="0"/>
              </a:rPr>
              <a:t>i</a:t>
            </a:r>
            <a:r>
              <a:rPr lang="en-US" noProof="0" dirty="0">
                <a:latin typeface="Aptos" panose="020B0004020202020204" pitchFamily="34" charset="0"/>
              </a:rPr>
              <a:t>-step phase plate</a:t>
            </a:r>
          </a:p>
        </p:txBody>
      </p:sp>
      <p:cxnSp>
        <p:nvCxnSpPr>
          <p:cNvPr id="30" name="Přímá spojovací šipka 29">
            <a:extLst>
              <a:ext uri="{FF2B5EF4-FFF2-40B4-BE49-F238E27FC236}">
                <a16:creationId xmlns:a16="http://schemas.microsoft.com/office/drawing/2014/main" id="{C811272D-DF6C-715D-1F96-8C358D15F1FF}"/>
              </a:ext>
            </a:extLst>
          </p:cNvPr>
          <p:cNvCxnSpPr>
            <a:cxnSpLocks/>
          </p:cNvCxnSpPr>
          <p:nvPr/>
        </p:nvCxnSpPr>
        <p:spPr>
          <a:xfrm flipH="1">
            <a:off x="3456633" y="2097000"/>
            <a:ext cx="1851216" cy="91664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ovací šipka 32">
            <a:extLst>
              <a:ext uri="{FF2B5EF4-FFF2-40B4-BE49-F238E27FC236}">
                <a16:creationId xmlns:a16="http://schemas.microsoft.com/office/drawing/2014/main" id="{6756D662-C8C9-39A6-426A-B127A3786E39}"/>
              </a:ext>
            </a:extLst>
          </p:cNvPr>
          <p:cNvCxnSpPr>
            <a:cxnSpLocks/>
          </p:cNvCxnSpPr>
          <p:nvPr/>
        </p:nvCxnSpPr>
        <p:spPr>
          <a:xfrm flipV="1">
            <a:off x="1178141" y="3242839"/>
            <a:ext cx="819235" cy="57098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154CB-B475-F205-9B30-376FC0A40E6D}"/>
              </a:ext>
            </a:extLst>
          </p:cNvPr>
          <p:cNvSpPr txBox="1"/>
          <p:nvPr/>
        </p:nvSpPr>
        <p:spPr>
          <a:xfrm>
            <a:off x="367441" y="4741088"/>
            <a:ext cx="1145711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ELI beamlines setup designed and implemented by </a:t>
            </a:r>
            <a:r>
              <a:rPr lang="en-US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Jiří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Šišma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and ELBA team including: Bessel beam split post compression, all-reflective optical design, first use of Helium  in this scheme, Bessel-beam formed with off-axis axicon. Both UMD Gen. VII gas jet and ELI gas jet were used. </a:t>
            </a:r>
          </a:p>
        </p:txBody>
      </p:sp>
      <p:pic>
        <p:nvPicPr>
          <p:cNvPr id="7" name="Picture 11" descr="ELI Beamlines – Dolní Břežany">
            <a:extLst>
              <a:ext uri="{FF2B5EF4-FFF2-40B4-BE49-F238E27FC236}">
                <a16:creationId xmlns:a16="http://schemas.microsoft.com/office/drawing/2014/main" id="{BA086B8B-F704-DAA1-534E-ADC7FC07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17" y="4268424"/>
            <a:ext cx="442804" cy="2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gos | The University of Maryland Brand">
            <a:extLst>
              <a:ext uri="{FF2B5EF4-FFF2-40B4-BE49-F238E27FC236}">
                <a16:creationId xmlns:a16="http://schemas.microsoft.com/office/drawing/2014/main" id="{E2958E93-341F-05E9-1AE9-EE75539C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62" y="4080430"/>
            <a:ext cx="517731" cy="155769"/>
          </a:xfrm>
          <a:prstGeom prst="rect">
            <a:avLst/>
          </a:prstGeom>
          <a:noFill/>
          <a:scene3d>
            <a:camera prst="orthographicFront">
              <a:rot lat="1500000" lon="137174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B6C07C-D34C-0211-40B0-72F6D5AF3284}"/>
              </a:ext>
            </a:extLst>
          </p:cNvPr>
          <p:cNvSpPr txBox="1"/>
          <p:nvPr/>
        </p:nvSpPr>
        <p:spPr>
          <a:xfrm>
            <a:off x="56887" y="5986692"/>
            <a:ext cx="8648702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ELI Beamlines Experimental Design: </a:t>
            </a:r>
            <a:r>
              <a:rPr lang="en-US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J. </a:t>
            </a:r>
            <a:r>
              <a:rPr lang="en-US" sz="1600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Šišma</a:t>
            </a:r>
            <a:r>
              <a:rPr lang="en-US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sz="1600" b="0" i="1" u="none" strike="noStrike" dirty="0">
                <a:solidFill>
                  <a:srgbClr val="202124"/>
                </a:solidFill>
                <a:effectLst/>
                <a:latin typeface="Google Sans"/>
              </a:rPr>
              <a:t>et </a:t>
            </a:r>
            <a:r>
              <a:rPr lang="en-US" sz="1600" i="1" dirty="0">
                <a:solidFill>
                  <a:srgbClr val="202124"/>
                </a:solidFill>
                <a:latin typeface="Google Sans"/>
              </a:rPr>
              <a:t>al., </a:t>
            </a:r>
            <a:r>
              <a:rPr lang="en-US" sz="1600" dirty="0">
                <a:solidFill>
                  <a:srgbClr val="202124"/>
                </a:solidFill>
                <a:latin typeface="Google Sans"/>
              </a:rPr>
              <a:t>in preparation</a:t>
            </a:r>
          </a:p>
          <a:p>
            <a:r>
              <a:rPr lang="en-US" sz="1600" b="1" dirty="0">
                <a:solidFill>
                  <a:srgbClr val="202124"/>
                </a:solidFill>
                <a:latin typeface="Google Sans"/>
              </a:rPr>
              <a:t>UMD Modular Gas Jet: </a:t>
            </a:r>
            <a:r>
              <a:rPr lang="en-US" sz="1600" dirty="0"/>
              <a:t>B. Miao </a:t>
            </a:r>
            <a:r>
              <a:rPr lang="en-US" sz="1600" i="1" dirty="0"/>
              <a:t>et al.</a:t>
            </a:r>
            <a:r>
              <a:rPr lang="en-US" sz="1600" dirty="0"/>
              <a:t>, Rev. Sci. </a:t>
            </a:r>
            <a:r>
              <a:rPr lang="en-US" sz="1600" dirty="0" err="1"/>
              <a:t>Instrum</a:t>
            </a:r>
            <a:r>
              <a:rPr lang="en-US" sz="1600" dirty="0"/>
              <a:t>. </a:t>
            </a:r>
            <a:r>
              <a:rPr lang="en-US" sz="1600" b="1" dirty="0"/>
              <a:t>96</a:t>
            </a:r>
            <a:r>
              <a:rPr lang="en-US" sz="1600" dirty="0"/>
              <a:t>, 043003</a:t>
            </a:r>
            <a:r>
              <a:rPr lang="en-US" sz="1600" i="1" dirty="0"/>
              <a:t> </a:t>
            </a:r>
            <a:r>
              <a:rPr lang="en-US" sz="1600" dirty="0"/>
              <a:t>(2025)</a:t>
            </a:r>
            <a:r>
              <a:rPr lang="en-US" sz="1600" b="1" dirty="0"/>
              <a:t>, </a:t>
            </a:r>
            <a:r>
              <a:rPr lang="en-US" sz="1600" dirty="0"/>
              <a:t>modified for He by Ari </a:t>
            </a:r>
            <a:r>
              <a:rPr lang="en-US" sz="1600" dirty="0" err="1"/>
              <a:t>Sloss</a:t>
            </a:r>
            <a:endParaRPr lang="en-US" sz="1600" dirty="0"/>
          </a:p>
          <a:p>
            <a:r>
              <a:rPr lang="en-US" sz="1600" b="1" dirty="0"/>
              <a:t>ELI Gas Jet: </a:t>
            </a:r>
            <a:r>
              <a:rPr lang="en-US" sz="1600" dirty="0"/>
              <a:t>S. Lorenz </a:t>
            </a:r>
            <a:r>
              <a:rPr lang="en-US" sz="1600" i="1" dirty="0"/>
              <a:t>et al.,</a:t>
            </a:r>
            <a:r>
              <a:rPr lang="en-US" sz="1600" dirty="0"/>
              <a:t> Matter </a:t>
            </a:r>
            <a:r>
              <a:rPr lang="en-US" sz="1600" dirty="0" err="1"/>
              <a:t>Radiat</a:t>
            </a:r>
            <a:r>
              <a:rPr lang="en-US" sz="1600" dirty="0"/>
              <a:t>. Extremes 4, 015401 (2019)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453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24460-DEFF-83C3-D85B-EE152DCFC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27C2ED6A-A2D2-501E-FB38-A42C6814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912" y="199409"/>
            <a:ext cx="10377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Localized Dopant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>
            <a:extLst>
              <a:ext uri="{FF2B5EF4-FFF2-40B4-BE49-F238E27FC236}">
                <a16:creationId xmlns:a16="http://schemas.microsoft.com/office/drawing/2014/main" id="{FFF0B550-19B2-F4FB-1869-3EB88C1D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>
            <a:extLst>
              <a:ext uri="{FF2B5EF4-FFF2-40B4-BE49-F238E27FC236}">
                <a16:creationId xmlns:a16="http://schemas.microsoft.com/office/drawing/2014/main" id="{E7A39C4D-EC84-0C1F-F665-008D84BA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8CCC8C-F2BE-DFF8-B6EE-4B015D9603AD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BC47A674-343D-C220-8526-C4CAA8B3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552" y="6522781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687E94-0CC1-8943-7250-7D67028B74B7}"/>
              </a:ext>
            </a:extLst>
          </p:cNvPr>
          <p:cNvSpPr txBox="1"/>
          <p:nvPr/>
        </p:nvSpPr>
        <p:spPr>
          <a:xfrm>
            <a:off x="1788295" y="1195756"/>
            <a:ext cx="11253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Localizing dopant to the beginning of the jet can reduce energy spread</a:t>
            </a:r>
          </a:p>
        </p:txBody>
      </p:sp>
      <p:pic>
        <p:nvPicPr>
          <p:cNvPr id="12" name="Picture 11" descr="ELI Beamlines – Dolní Břežany">
            <a:extLst>
              <a:ext uri="{FF2B5EF4-FFF2-40B4-BE49-F238E27FC236}">
                <a16:creationId xmlns:a16="http://schemas.microsoft.com/office/drawing/2014/main" id="{5BF86745-023A-8C0E-864C-D8A3A0C8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0E2459-174F-EC3D-4BF6-3DD853ED87AB}"/>
              </a:ext>
            </a:extLst>
          </p:cNvPr>
          <p:cNvGrpSpPr/>
          <p:nvPr/>
        </p:nvGrpSpPr>
        <p:grpSpPr>
          <a:xfrm>
            <a:off x="544780" y="1813057"/>
            <a:ext cx="7474095" cy="4233600"/>
            <a:chOff x="544780" y="1813057"/>
            <a:chExt cx="7474095" cy="4233600"/>
          </a:xfrm>
        </p:grpSpPr>
        <p:pic>
          <p:nvPicPr>
            <p:cNvPr id="5" name="Picture 4" descr="A close-up of a machine&#10;&#10;Description automatically generated">
              <a:extLst>
                <a:ext uri="{FF2B5EF4-FFF2-40B4-BE49-F238E27FC236}">
                  <a16:creationId xmlns:a16="http://schemas.microsoft.com/office/drawing/2014/main" id="{4C079D5E-BB6C-2042-AAEB-647FBC835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25626" r="476" b="-527"/>
            <a:stretch/>
          </p:blipFill>
          <p:spPr>
            <a:xfrm>
              <a:off x="544780" y="1813057"/>
              <a:ext cx="7474095" cy="4233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E884FA-D820-96B6-FC94-D79E07C55E13}"/>
                </a:ext>
              </a:extLst>
            </p:cNvPr>
            <p:cNvSpPr txBox="1"/>
            <p:nvPr/>
          </p:nvSpPr>
          <p:spPr>
            <a:xfrm>
              <a:off x="583435" y="5460211"/>
              <a:ext cx="671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(a)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AA22CB-F83D-7BEF-5345-DC433D3262E4}"/>
                </a:ext>
              </a:extLst>
            </p:cNvPr>
            <p:cNvSpPr txBox="1"/>
            <p:nvPr/>
          </p:nvSpPr>
          <p:spPr>
            <a:xfrm>
              <a:off x="952998" y="2030775"/>
              <a:ext cx="30497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7.6 cm: 1% N</a:t>
              </a:r>
              <a:r>
                <a:rPr lang="en-US" sz="2400" baseline="-25000" dirty="0">
                  <a:solidFill>
                    <a:schemeClr val="bg1"/>
                  </a:solidFill>
                </a:rPr>
                <a:t>2</a:t>
              </a:r>
              <a:r>
                <a:rPr lang="en-US" sz="2400" dirty="0">
                  <a:solidFill>
                    <a:schemeClr val="bg1"/>
                  </a:solidFill>
                </a:rPr>
                <a:t> 99% He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CF9E5B-121C-9301-E45D-92162BEA492B}"/>
                </a:ext>
              </a:extLst>
            </p:cNvPr>
            <p:cNvSpPr txBox="1"/>
            <p:nvPr/>
          </p:nvSpPr>
          <p:spPr>
            <a:xfrm>
              <a:off x="4086685" y="2013951"/>
              <a:ext cx="267326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11.4 cm: 100% He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6CF1D693-1958-6D3E-66B9-257E148CC7F8}"/>
                </a:ext>
              </a:extLst>
            </p:cNvPr>
            <p:cNvSpPr/>
            <p:nvPr/>
          </p:nvSpPr>
          <p:spPr>
            <a:xfrm rot="16200000">
              <a:off x="2200290" y="1634806"/>
              <a:ext cx="404965" cy="2092566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6044D74D-37CC-B392-3242-3C581A9F691E}"/>
                </a:ext>
              </a:extLst>
            </p:cNvPr>
            <p:cNvSpPr/>
            <p:nvPr/>
          </p:nvSpPr>
          <p:spPr>
            <a:xfrm rot="16200000">
              <a:off x="5039748" y="970578"/>
              <a:ext cx="461666" cy="3383392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1C6373F-2BA2-D059-C745-72AF236340E6}"/>
              </a:ext>
            </a:extLst>
          </p:cNvPr>
          <p:cNvSpPr txBox="1"/>
          <p:nvPr/>
        </p:nvSpPr>
        <p:spPr>
          <a:xfrm>
            <a:off x="30480" y="6133521"/>
            <a:ext cx="112539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First localized dopant in gas jet: </a:t>
            </a:r>
            <a:r>
              <a:rPr lang="en-US" dirty="0"/>
              <a:t>J. E. </a:t>
            </a:r>
            <a:r>
              <a:rPr lang="en-US" dirty="0" err="1"/>
              <a:t>Shrock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Phys. Rev. Lett. </a:t>
            </a:r>
            <a:r>
              <a:rPr lang="en-US" b="1" dirty="0"/>
              <a:t>132</a:t>
            </a:r>
            <a:r>
              <a:rPr lang="en-US" dirty="0"/>
              <a:t>, 045002 (2024) </a:t>
            </a:r>
          </a:p>
          <a:p>
            <a:r>
              <a:rPr lang="en-US" b="1" dirty="0"/>
              <a:t>Applied to 9.2 GeV: </a:t>
            </a:r>
            <a:r>
              <a:rPr lang="en-US" dirty="0"/>
              <a:t>A. </a:t>
            </a:r>
            <a:r>
              <a:rPr lang="en-US" dirty="0" err="1"/>
              <a:t>Picksley</a:t>
            </a:r>
            <a:r>
              <a:rPr lang="en-US" dirty="0"/>
              <a:t>, </a:t>
            </a:r>
            <a:r>
              <a:rPr lang="en-US" i="1" dirty="0"/>
              <a:t>et al., </a:t>
            </a:r>
            <a:r>
              <a:rPr lang="en-US" dirty="0"/>
              <a:t>PRL </a:t>
            </a:r>
            <a:r>
              <a:rPr lang="en-US" b="1" dirty="0"/>
              <a:t>133</a:t>
            </a:r>
            <a:r>
              <a:rPr lang="en-US" dirty="0"/>
              <a:t>(25), 255001 (2024))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10F757-75D1-7A0F-A845-16B34DF76A8C}"/>
              </a:ext>
            </a:extLst>
          </p:cNvPr>
          <p:cNvGrpSpPr/>
          <p:nvPr/>
        </p:nvGrpSpPr>
        <p:grpSpPr>
          <a:xfrm>
            <a:off x="8183874" y="1657421"/>
            <a:ext cx="4424295" cy="4556710"/>
            <a:chOff x="8183874" y="1657421"/>
            <a:chExt cx="4424295" cy="455671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BB076A1-7C37-38CD-55E4-6D5322F03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51392"/>
            <a:stretch/>
          </p:blipFill>
          <p:spPr>
            <a:xfrm>
              <a:off x="8183874" y="1657421"/>
              <a:ext cx="4424295" cy="452571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0AA64B-B771-0622-34CB-79D861E16365}"/>
                </a:ext>
              </a:extLst>
            </p:cNvPr>
            <p:cNvGrpSpPr/>
            <p:nvPr/>
          </p:nvGrpSpPr>
          <p:grpSpPr>
            <a:xfrm>
              <a:off x="8249198" y="2480715"/>
              <a:ext cx="3809083" cy="3733416"/>
              <a:chOff x="8249198" y="2480715"/>
              <a:chExt cx="3809083" cy="373341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DB0315B-53DA-B852-5A58-BCB9656A2B1E}"/>
                  </a:ext>
                </a:extLst>
              </p:cNvPr>
              <p:cNvGrpSpPr/>
              <p:nvPr/>
            </p:nvGrpSpPr>
            <p:grpSpPr>
              <a:xfrm>
                <a:off x="9115508" y="2683144"/>
                <a:ext cx="2942773" cy="3530987"/>
                <a:chOff x="9115508" y="2683144"/>
                <a:chExt cx="2942773" cy="3530987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E2CBFEE-5AD4-93AC-9100-55436C95F9A0}"/>
                    </a:ext>
                  </a:extLst>
                </p:cNvPr>
                <p:cNvSpPr txBox="1"/>
                <p:nvPr/>
              </p:nvSpPr>
              <p:spPr>
                <a:xfrm>
                  <a:off x="9396942" y="5875577"/>
                  <a:ext cx="185446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Charge (</a:t>
                  </a:r>
                  <a:r>
                    <a:rPr lang="en-US" sz="1600" dirty="0" err="1"/>
                    <a:t>pC</a:t>
                  </a:r>
                  <a:r>
                    <a:rPr lang="en-US" sz="1600" dirty="0"/>
                    <a:t>/GeV)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2A03BE1-A7EA-B61A-3C7C-8BA45EBC4567}"/>
                    </a:ext>
                  </a:extLst>
                </p:cNvPr>
                <p:cNvSpPr txBox="1"/>
                <p:nvPr/>
              </p:nvSpPr>
              <p:spPr>
                <a:xfrm>
                  <a:off x="9615971" y="2683144"/>
                  <a:ext cx="244231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Limited energy spread, but inconsistent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4653F729-A399-13EE-A0F3-4161B9059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15508" y="3240427"/>
                  <a:ext cx="423845" cy="68190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AEB2935-C427-A935-1331-BC37FB46DE8A}"/>
                    </a:ext>
                  </a:extLst>
                </p:cNvPr>
                <p:cNvSpPr txBox="1"/>
                <p:nvPr/>
              </p:nvSpPr>
              <p:spPr>
                <a:xfrm>
                  <a:off x="11166755" y="5156135"/>
                  <a:ext cx="61423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(b)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84CA85-D374-F55B-BB84-8AC43B5DEB21}"/>
                  </a:ext>
                </a:extLst>
              </p:cNvPr>
              <p:cNvSpPr txBox="1"/>
              <p:nvPr/>
            </p:nvSpPr>
            <p:spPr>
              <a:xfrm rot="16200000">
                <a:off x="7491241" y="3238672"/>
                <a:ext cx="185446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Energy (GeV)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00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odrá, Výrazná modrá, Elektricky modrá, Kobaltová modř&#10;&#10;Obsah generovaný pomocí AI může být nesprávný.">
            <a:extLst>
              <a:ext uri="{FF2B5EF4-FFF2-40B4-BE49-F238E27FC236}">
                <a16:creationId xmlns:a16="http://schemas.microsoft.com/office/drawing/2014/main" id="{30FA5E20-B3D0-66F4-AF24-5E7AA3C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8" y="5022414"/>
            <a:ext cx="5538597" cy="993010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80912" y="199409"/>
            <a:ext cx="10377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Controlled Nanoparticle Injection 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D349C-B456-5A5F-FC2C-CA4D5530B83B}"/>
              </a:ext>
            </a:extLst>
          </p:cNvPr>
          <p:cNvSpPr txBox="1"/>
          <p:nvPr/>
        </p:nvSpPr>
        <p:spPr>
          <a:xfrm>
            <a:off x="617221" y="1628630"/>
            <a:ext cx="6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(a)</a:t>
            </a:r>
          </a:p>
        </p:txBody>
      </p:sp>
      <p:pic>
        <p:nvPicPr>
          <p:cNvPr id="14" name="Picture 13" descr="ELI Beamlines – Dolní Břežany">
            <a:extLst>
              <a:ext uri="{FF2B5EF4-FFF2-40B4-BE49-F238E27FC236}">
                <a16:creationId xmlns:a16="http://schemas.microsoft.com/office/drawing/2014/main" id="{63418AA7-51DA-49CA-82EB-E690C971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4108B1-F7D6-49C6-A712-070990CC0439}"/>
              </a:ext>
            </a:extLst>
          </p:cNvPr>
          <p:cNvGrpSpPr/>
          <p:nvPr/>
        </p:nvGrpSpPr>
        <p:grpSpPr>
          <a:xfrm>
            <a:off x="6774824" y="2192332"/>
            <a:ext cx="4935892" cy="4381961"/>
            <a:chOff x="3735356" y="1868467"/>
            <a:chExt cx="4169563" cy="37016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4D5176-DF07-31A6-FF82-4376BF2F0D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37" t="87115" r="33872" b="3474"/>
            <a:stretch>
              <a:fillRect/>
            </a:stretch>
          </p:blipFill>
          <p:spPr bwMode="auto">
            <a:xfrm>
              <a:off x="4920240" y="5403521"/>
              <a:ext cx="1588678" cy="16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4BCB45-5CB4-A087-5218-5F111222E3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68575" b="17957"/>
            <a:stretch>
              <a:fillRect/>
            </a:stretch>
          </p:blipFill>
          <p:spPr bwMode="auto">
            <a:xfrm>
              <a:off x="3735356" y="5087187"/>
              <a:ext cx="4162961" cy="17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C32987-2E52-3809-EEDB-4CD5CDE211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28523" b="25730"/>
            <a:stretch>
              <a:fillRect/>
            </a:stretch>
          </p:blipFill>
          <p:spPr bwMode="auto">
            <a:xfrm>
              <a:off x="3741951" y="1938258"/>
              <a:ext cx="4162950" cy="58543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8DF6CD-6DD7-BC6F-3D4A-F30F438DC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28644" b="28337"/>
            <a:stretch>
              <a:fillRect/>
            </a:stretch>
          </p:blipFill>
          <p:spPr bwMode="auto">
            <a:xfrm>
              <a:off x="3741961" y="2624204"/>
              <a:ext cx="4162947" cy="55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10CF91-9C87-F5BC-E0F2-9CEAE7C303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28197" b="27734"/>
            <a:stretch>
              <a:fillRect/>
            </a:stretch>
          </p:blipFill>
          <p:spPr bwMode="auto">
            <a:xfrm>
              <a:off x="3741961" y="3276565"/>
              <a:ext cx="4162956" cy="56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D44AC5-877D-5036-04CB-C4BE7C436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28185" b="27935"/>
            <a:stretch>
              <a:fillRect/>
            </a:stretch>
          </p:blipFill>
          <p:spPr bwMode="auto">
            <a:xfrm>
              <a:off x="3741957" y="3937779"/>
              <a:ext cx="4162954" cy="56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E0FBF9-8018-E8F0-739E-8EF5AC7F92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" t="29297" b="27479"/>
            <a:stretch>
              <a:fillRect/>
            </a:stretch>
          </p:blipFill>
          <p:spPr bwMode="auto">
            <a:xfrm>
              <a:off x="3741963" y="4586017"/>
              <a:ext cx="4162956" cy="55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90A87DC-3E9D-6EBA-29C8-E41E1DD72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5024" y="1868467"/>
              <a:ext cx="0" cy="3324397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BE41AD-5002-4D22-9971-25782E7CC525}"/>
              </a:ext>
            </a:extLst>
          </p:cNvPr>
          <p:cNvSpPr txBox="1"/>
          <p:nvPr/>
        </p:nvSpPr>
        <p:spPr>
          <a:xfrm>
            <a:off x="617221" y="1484910"/>
            <a:ext cx="590632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Pure helium fluorescence showing localized nanoparticle generation from ablation of copper target with nanosecond laser</a:t>
            </a:r>
          </a:p>
        </p:txBody>
      </p:sp>
      <p:sp>
        <p:nvSpPr>
          <p:cNvPr id="2056" name="TextBox 17">
            <a:extLst>
              <a:ext uri="{FF2B5EF4-FFF2-40B4-BE49-F238E27FC236}">
                <a16:creationId xmlns:a16="http://schemas.microsoft.com/office/drawing/2014/main" id="{27560171-7929-1A88-2375-F7A72A7FB126}"/>
              </a:ext>
            </a:extLst>
          </p:cNvPr>
          <p:cNvSpPr txBox="1"/>
          <p:nvPr/>
        </p:nvSpPr>
        <p:spPr>
          <a:xfrm>
            <a:off x="6923986" y="1487784"/>
            <a:ext cx="462975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Example electron spectra from localized nanoparticle injection. No injection occurred without ns laser.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D9D94-7903-D186-7505-9587D940C8A9}"/>
              </a:ext>
            </a:extLst>
          </p:cNvPr>
          <p:cNvSpPr txBox="1"/>
          <p:nvPr/>
        </p:nvSpPr>
        <p:spPr>
          <a:xfrm>
            <a:off x="30481" y="6094987"/>
            <a:ext cx="4973618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noProof="0" dirty="0"/>
              <a:t>A. </a:t>
            </a:r>
            <a:r>
              <a:rPr lang="en-US" sz="2000" noProof="0" dirty="0" err="1"/>
              <a:t>Špádová</a:t>
            </a:r>
            <a:r>
              <a:rPr lang="en-US" sz="2000" noProof="0" dirty="0"/>
              <a:t> </a:t>
            </a:r>
            <a:r>
              <a:rPr lang="en-US" sz="2000" i="1" noProof="0" dirty="0"/>
              <a:t>et al. </a:t>
            </a:r>
            <a:r>
              <a:rPr lang="en-US" sz="2000" noProof="0" dirty="0"/>
              <a:t>arXiv:2508.10685 (2025)</a:t>
            </a:r>
            <a:endParaRPr lang="en-US" sz="2000" dirty="0"/>
          </a:p>
          <a:p>
            <a:r>
              <a:rPr lang="en-US" sz="2000" dirty="0"/>
              <a:t>A. </a:t>
            </a:r>
            <a:r>
              <a:rPr lang="en-US" sz="2000" b="0" i="0" u="none" strike="noStrike" dirty="0" err="1">
                <a:solidFill>
                  <a:srgbClr val="1F1F1F"/>
                </a:solidFill>
                <a:effectLst/>
              </a:rPr>
              <a:t>Špádová</a:t>
            </a:r>
            <a:r>
              <a:rPr lang="en-US" sz="2000" b="0" i="0" u="none" strike="noStrike" dirty="0">
                <a:solidFill>
                  <a:srgbClr val="1F1F1F"/>
                </a:solidFill>
                <a:effectLst/>
              </a:rPr>
              <a:t> </a:t>
            </a:r>
            <a:r>
              <a:rPr lang="en-US" sz="2000" b="0" i="1" u="none" strike="noStrike" dirty="0">
                <a:solidFill>
                  <a:srgbClr val="1F1F1F"/>
                </a:solidFill>
                <a:effectLst/>
              </a:rPr>
              <a:t>et al. </a:t>
            </a:r>
            <a:r>
              <a:rPr lang="en-US" sz="2000" b="0" u="none" strike="noStrike" dirty="0">
                <a:solidFill>
                  <a:srgbClr val="1F1F1F"/>
                </a:solidFill>
                <a:effectLst/>
              </a:rPr>
              <a:t>In preparation</a:t>
            </a:r>
            <a:endParaRPr lang="en-US" sz="2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0A83E1-6DC5-9320-F659-28041BC99373}"/>
              </a:ext>
            </a:extLst>
          </p:cNvPr>
          <p:cNvGrpSpPr/>
          <p:nvPr/>
        </p:nvGrpSpPr>
        <p:grpSpPr>
          <a:xfrm>
            <a:off x="643674" y="2303206"/>
            <a:ext cx="5805510" cy="3409922"/>
            <a:chOff x="643674" y="2303206"/>
            <a:chExt cx="5805510" cy="34099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F6FE41-CAAA-63C9-E0FE-0F43136092EB}"/>
                </a:ext>
              </a:extLst>
            </p:cNvPr>
            <p:cNvGrpSpPr/>
            <p:nvPr/>
          </p:nvGrpSpPr>
          <p:grpSpPr>
            <a:xfrm>
              <a:off x="643674" y="2303206"/>
              <a:ext cx="5805510" cy="3409922"/>
              <a:chOff x="643674" y="2303206"/>
              <a:chExt cx="5805510" cy="340992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C76804F-7314-E911-61B0-2435E9990329}"/>
                  </a:ext>
                </a:extLst>
              </p:cNvPr>
              <p:cNvGrpSpPr/>
              <p:nvPr/>
            </p:nvGrpSpPr>
            <p:grpSpPr>
              <a:xfrm>
                <a:off x="643674" y="2303206"/>
                <a:ext cx="5805510" cy="3409922"/>
                <a:chOff x="643674" y="2303206"/>
                <a:chExt cx="5805510" cy="3409922"/>
              </a:xfrm>
            </p:grpSpPr>
            <p:sp>
              <p:nvSpPr>
                <p:cNvPr id="56" name="Volný tvar 55">
                  <a:extLst>
                    <a:ext uri="{FF2B5EF4-FFF2-40B4-BE49-F238E27FC236}">
                      <a16:creationId xmlns:a16="http://schemas.microsoft.com/office/drawing/2014/main" id="{D8A15EDE-154E-B1B7-9A0C-CEA191FCA006}"/>
                    </a:ext>
                  </a:extLst>
                </p:cNvPr>
                <p:cNvSpPr/>
                <p:nvPr/>
              </p:nvSpPr>
              <p:spPr>
                <a:xfrm>
                  <a:off x="2045616" y="2308672"/>
                  <a:ext cx="4383464" cy="3393649"/>
                </a:xfrm>
                <a:custGeom>
                  <a:avLst/>
                  <a:gdLst>
                    <a:gd name="connsiteX0" fmla="*/ 0 w 4383464"/>
                    <a:gd name="connsiteY0" fmla="*/ 2780907 h 3393649"/>
                    <a:gd name="connsiteX1" fmla="*/ 1414021 w 4383464"/>
                    <a:gd name="connsiteY1" fmla="*/ 0 h 3393649"/>
                    <a:gd name="connsiteX2" fmla="*/ 1404594 w 4383464"/>
                    <a:gd name="connsiteY2" fmla="*/ 2366127 h 3393649"/>
                    <a:gd name="connsiteX3" fmla="*/ 4383464 w 4383464"/>
                    <a:gd name="connsiteY3" fmla="*/ 2356701 h 3393649"/>
                    <a:gd name="connsiteX4" fmla="*/ 754144 w 4383464"/>
                    <a:gd name="connsiteY4" fmla="*/ 3393649 h 3393649"/>
                    <a:gd name="connsiteX5" fmla="*/ 754144 w 4383464"/>
                    <a:gd name="connsiteY5" fmla="*/ 2762053 h 3393649"/>
                    <a:gd name="connsiteX6" fmla="*/ 0 w 4383464"/>
                    <a:gd name="connsiteY6" fmla="*/ 2780907 h 339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83464" h="3393649">
                      <a:moveTo>
                        <a:pt x="0" y="2780907"/>
                      </a:moveTo>
                      <a:lnTo>
                        <a:pt x="1414021" y="0"/>
                      </a:lnTo>
                      <a:cubicBezTo>
                        <a:pt x="1410879" y="788709"/>
                        <a:pt x="1407736" y="1577418"/>
                        <a:pt x="1404594" y="2366127"/>
                      </a:cubicBezTo>
                      <a:lnTo>
                        <a:pt x="4383464" y="2356701"/>
                      </a:lnTo>
                      <a:lnTo>
                        <a:pt x="754144" y="3393649"/>
                      </a:lnTo>
                      <a:lnTo>
                        <a:pt x="754144" y="2762053"/>
                      </a:lnTo>
                      <a:lnTo>
                        <a:pt x="0" y="2780907"/>
                      </a:lnTo>
                      <a:close/>
                    </a:path>
                  </a:pathLst>
                </a:custGeom>
                <a:solidFill>
                  <a:schemeClr val="accent1"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1" name="Přímá spojovací šipka 20">
                  <a:extLst>
                    <a:ext uri="{FF2B5EF4-FFF2-40B4-BE49-F238E27FC236}">
                      <a16:creationId xmlns:a16="http://schemas.microsoft.com/office/drawing/2014/main" id="{B88AD6A4-C508-BB6C-56D1-8F9E18686A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88776" y="5339845"/>
                  <a:ext cx="1048843" cy="362476"/>
                </a:xfrm>
                <a:prstGeom prst="straightConnector1">
                  <a:avLst/>
                </a:prstGeom>
                <a:ln w="3175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Skupina 43">
                  <a:extLst>
                    <a:ext uri="{FF2B5EF4-FFF2-40B4-BE49-F238E27FC236}">
                      <a16:creationId xmlns:a16="http://schemas.microsoft.com/office/drawing/2014/main" id="{6D2D2592-BA03-4779-DA27-1D9B03E3CD94}"/>
                    </a:ext>
                  </a:extLst>
                </p:cNvPr>
                <p:cNvGrpSpPr/>
                <p:nvPr/>
              </p:nvGrpSpPr>
              <p:grpSpPr>
                <a:xfrm>
                  <a:off x="3281293" y="2303206"/>
                  <a:ext cx="3167891" cy="2380842"/>
                  <a:chOff x="2777400" y="2083120"/>
                  <a:chExt cx="3167891" cy="2380842"/>
                </a:xfrm>
              </p:grpSpPr>
              <p:pic>
                <p:nvPicPr>
                  <p:cNvPr id="32" name="Obrázek 31" descr="Obsah obrázku modrá, Výrazná modrá, Elektricky modrá, Kobaltová modř&#10;&#10;Obsah generovaný pomocí AI může být nesprávný.">
                    <a:extLst>
                      <a:ext uri="{FF2B5EF4-FFF2-40B4-BE49-F238E27FC236}">
                        <a16:creationId xmlns:a16="http://schemas.microsoft.com/office/drawing/2014/main" id="{4577AE50-A831-E5F7-A440-0C75296603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006" t="4970" r="64757" b="36352"/>
                  <a:stretch>
                    <a:fillRect/>
                  </a:stretch>
                </p:blipFill>
                <p:spPr>
                  <a:xfrm>
                    <a:off x="2949843" y="2083120"/>
                    <a:ext cx="2995448" cy="2380842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cxnSp>
                <p:nvCxnSpPr>
                  <p:cNvPr id="33" name="Přímá spojovací šipka 32">
                    <a:extLst>
                      <a:ext uri="{FF2B5EF4-FFF2-40B4-BE49-F238E27FC236}">
                        <a16:creationId xmlns:a16="http://schemas.microsoft.com/office/drawing/2014/main" id="{3E97E70E-D871-0826-4001-DC50EFB5C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7400" y="3071430"/>
                    <a:ext cx="1438350" cy="496291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ovací šipka 33">
                    <a:extLst>
                      <a:ext uri="{FF2B5EF4-FFF2-40B4-BE49-F238E27FC236}">
                        <a16:creationId xmlns:a16="http://schemas.microsoft.com/office/drawing/2014/main" id="{30A5BDDB-3F2A-E36E-5572-996714D4C8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47963" y="2996361"/>
                    <a:ext cx="234085" cy="323214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6" name="Obdélník 45">
                  <a:extLst>
                    <a:ext uri="{FF2B5EF4-FFF2-40B4-BE49-F238E27FC236}">
                      <a16:creationId xmlns:a16="http://schemas.microsoft.com/office/drawing/2014/main" id="{405A0A8E-9196-A9F2-134A-F8C652632200}"/>
                    </a:ext>
                  </a:extLst>
                </p:cNvPr>
                <p:cNvSpPr/>
                <p:nvPr/>
              </p:nvSpPr>
              <p:spPr>
                <a:xfrm>
                  <a:off x="2050181" y="5073279"/>
                  <a:ext cx="762623" cy="639849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alpha val="99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8" name="Přímá spojnice 47">
                  <a:extLst>
                    <a:ext uri="{FF2B5EF4-FFF2-40B4-BE49-F238E27FC236}">
                      <a16:creationId xmlns:a16="http://schemas.microsoft.com/office/drawing/2014/main" id="{FF37942E-1BB4-9929-3640-375EFE633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50181" y="2308672"/>
                  <a:ext cx="1410088" cy="2749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>
                  <a:extLst>
                    <a:ext uri="{FF2B5EF4-FFF2-40B4-BE49-F238E27FC236}">
                      <a16:creationId xmlns:a16="http://schemas.microsoft.com/office/drawing/2014/main" id="{0C2099DF-D770-BC78-C688-2D44601CD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12804" y="4662115"/>
                  <a:ext cx="3616276" cy="103577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>
                  <a:extLst>
                    <a:ext uri="{FF2B5EF4-FFF2-40B4-BE49-F238E27FC236}">
                      <a16:creationId xmlns:a16="http://schemas.microsoft.com/office/drawing/2014/main" id="{1188CA01-2D65-F8F8-C005-415FB5903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12804" y="4626260"/>
                  <a:ext cx="647465" cy="44701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60">
                  <a:extLst>
                    <a:ext uri="{FF2B5EF4-FFF2-40B4-BE49-F238E27FC236}">
                      <a16:creationId xmlns:a16="http://schemas.microsoft.com/office/drawing/2014/main" id="{7C900934-4B44-3794-FA31-21BE5B960DA3}"/>
                    </a:ext>
                  </a:extLst>
                </p:cNvPr>
                <p:cNvCxnSpPr/>
                <p:nvPr/>
              </p:nvCxnSpPr>
              <p:spPr>
                <a:xfrm>
                  <a:off x="2491262" y="5537786"/>
                  <a:ext cx="26640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3" name="Přímá spojnice 2052">
                  <a:extLst>
                    <a:ext uri="{FF2B5EF4-FFF2-40B4-BE49-F238E27FC236}">
                      <a16:creationId xmlns:a16="http://schemas.microsoft.com/office/drawing/2014/main" id="{DBDE4CFF-900B-F9C9-2807-218591244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8934" y="5287130"/>
                  <a:ext cx="16303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8" name="TextovéPole 2057">
                  <a:extLst>
                    <a:ext uri="{FF2B5EF4-FFF2-40B4-BE49-F238E27FC236}">
                      <a16:creationId xmlns:a16="http://schemas.microsoft.com/office/drawing/2014/main" id="{1660DF1B-7CBF-6243-A270-CA5F70CA7A31}"/>
                    </a:ext>
                  </a:extLst>
                </p:cNvPr>
                <p:cNvSpPr txBox="1"/>
                <p:nvPr/>
              </p:nvSpPr>
              <p:spPr>
                <a:xfrm rot="20490581">
                  <a:off x="3566379" y="3201252"/>
                  <a:ext cx="9065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err="1">
                      <a:solidFill>
                        <a:schemeClr val="bg1"/>
                      </a:solidFill>
                    </a:rPr>
                    <a:t>ns</a:t>
                  </a:r>
                  <a:r>
                    <a:rPr lang="cs-CZ" b="1" dirty="0">
                      <a:solidFill>
                        <a:schemeClr val="bg1"/>
                      </a:solidFill>
                    </a:rPr>
                    <a:t> laser</a:t>
                  </a:r>
                </a:p>
              </p:txBody>
            </p:sp>
            <p:sp>
              <p:nvSpPr>
                <p:cNvPr id="2059" name="TextovéPole 2058">
                  <a:extLst>
                    <a:ext uri="{FF2B5EF4-FFF2-40B4-BE49-F238E27FC236}">
                      <a16:creationId xmlns:a16="http://schemas.microsoft.com/office/drawing/2014/main" id="{A6171E44-B7B9-B1F5-149E-043BC42C7C30}"/>
                    </a:ext>
                  </a:extLst>
                </p:cNvPr>
                <p:cNvSpPr txBox="1"/>
                <p:nvPr/>
              </p:nvSpPr>
              <p:spPr>
                <a:xfrm>
                  <a:off x="5004099" y="3040616"/>
                  <a:ext cx="12854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 err="1">
                      <a:solidFill>
                        <a:schemeClr val="bg1"/>
                      </a:solidFill>
                    </a:rPr>
                    <a:t>Cu</a:t>
                  </a:r>
                  <a:r>
                    <a:rPr lang="cs-CZ" sz="1600" b="1" dirty="0">
                      <a:solidFill>
                        <a:schemeClr val="bg1"/>
                      </a:solidFill>
                    </a:rPr>
                    <a:t> Target</a:t>
                  </a:r>
                </a:p>
              </p:txBody>
            </p:sp>
            <p:sp>
              <p:nvSpPr>
                <p:cNvPr id="2060" name="TextovéPole 2059">
                  <a:extLst>
                    <a:ext uri="{FF2B5EF4-FFF2-40B4-BE49-F238E27FC236}">
                      <a16:creationId xmlns:a16="http://schemas.microsoft.com/office/drawing/2014/main" id="{60A4F790-930B-9BB0-62EE-D3438D7B3411}"/>
                    </a:ext>
                  </a:extLst>
                </p:cNvPr>
                <p:cNvSpPr txBox="1"/>
                <p:nvPr/>
              </p:nvSpPr>
              <p:spPr>
                <a:xfrm rot="20490581">
                  <a:off x="1267781" y="5255455"/>
                  <a:ext cx="90650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b="1" dirty="0" err="1">
                      <a:solidFill>
                        <a:schemeClr val="bg1"/>
                      </a:solidFill>
                    </a:rPr>
                    <a:t>ns</a:t>
                  </a:r>
                  <a:r>
                    <a:rPr lang="cs-CZ" sz="1400" b="1" dirty="0">
                      <a:solidFill>
                        <a:schemeClr val="bg1"/>
                      </a:solidFill>
                    </a:rPr>
                    <a:t> laser</a:t>
                  </a:r>
                </a:p>
              </p:txBody>
            </p:sp>
            <p:sp>
              <p:nvSpPr>
                <p:cNvPr id="2061" name="TextBox 17">
                  <a:extLst>
                    <a:ext uri="{FF2B5EF4-FFF2-40B4-BE49-F238E27FC236}">
                      <a16:creationId xmlns:a16="http://schemas.microsoft.com/office/drawing/2014/main" id="{B68A3BB6-BB56-487E-3639-A96E72955D89}"/>
                    </a:ext>
                  </a:extLst>
                </p:cNvPr>
                <p:cNvSpPr txBox="1"/>
                <p:nvPr/>
              </p:nvSpPr>
              <p:spPr>
                <a:xfrm>
                  <a:off x="643674" y="2560839"/>
                  <a:ext cx="2304160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Ablation Laser: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Pulse length: 6-8 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Energy: 110 </a:t>
                  </a:r>
                  <a:r>
                    <a:rPr lang="en-US" sz="1600" dirty="0" err="1"/>
                    <a:t>mJ</a:t>
                  </a: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cs-CZ" sz="1600" b="0" dirty="0" err="1">
                      <a:ea typeface="Cambria Math" panose="02040503050406030204" pitchFamily="18" charset="0"/>
                    </a:rPr>
                    <a:t>Wavelength</a:t>
                  </a:r>
                  <a:r>
                    <a:rPr lang="cs-CZ" sz="1600" dirty="0">
                      <a:ea typeface="Cambria Math" panose="02040503050406030204" pitchFamily="18" charset="0"/>
                    </a:rPr>
                    <a:t>: 532 </a:t>
                  </a:r>
                  <a:r>
                    <a:rPr lang="cs-CZ" sz="1600" dirty="0" err="1">
                      <a:ea typeface="Cambria Math" panose="02040503050406030204" pitchFamily="18" charset="0"/>
                    </a:rPr>
                    <a:t>nm</a:t>
                  </a:r>
                  <a:r>
                    <a:rPr lang="cs-CZ" sz="1600" dirty="0">
                      <a:ea typeface="Cambria Math" panose="02040503050406030204" pitchFamily="18" charset="0"/>
                    </a:rPr>
                    <a:t> </a:t>
                  </a:r>
                  <a:endParaRPr lang="en-US" sz="1600" dirty="0"/>
                </a:p>
              </p:txBody>
            </p:sp>
            <p:sp>
              <p:nvSpPr>
                <p:cNvPr id="15" name="TextovéPole 2057">
                  <a:extLst>
                    <a:ext uri="{FF2B5EF4-FFF2-40B4-BE49-F238E27FC236}">
                      <a16:creationId xmlns:a16="http://schemas.microsoft.com/office/drawing/2014/main" id="{BD99CD1C-F3E1-8C21-80CD-4D043D7E3DE2}"/>
                    </a:ext>
                  </a:extLst>
                </p:cNvPr>
                <p:cNvSpPr txBox="1"/>
                <p:nvPr/>
              </p:nvSpPr>
              <p:spPr>
                <a:xfrm>
                  <a:off x="5085941" y="3616359"/>
                  <a:ext cx="13047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err="1">
                      <a:solidFill>
                        <a:schemeClr val="bg1"/>
                      </a:solidFill>
                    </a:rPr>
                    <a:t>waveguide</a:t>
                  </a:r>
                  <a:endParaRPr lang="cs-CZ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AF8D95BB-F62A-A3E7-58B0-59101F45A666}"/>
                  </a:ext>
                </a:extLst>
              </p:cNvPr>
              <p:cNvCxnSpPr/>
              <p:nvPr/>
            </p:nvCxnSpPr>
            <p:spPr>
              <a:xfrm>
                <a:off x="3467206" y="3567503"/>
                <a:ext cx="2769299" cy="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prstDash val="lg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Přímá spojnice 62">
              <a:extLst>
                <a:ext uri="{FF2B5EF4-FFF2-40B4-BE49-F238E27FC236}">
                  <a16:creationId xmlns:a16="http://schemas.microsoft.com/office/drawing/2014/main" id="{6A49D184-CB1B-9462-F24E-8B81282FAA8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662" y="2742818"/>
              <a:ext cx="23160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048">
              <a:extLst>
                <a:ext uri="{FF2B5EF4-FFF2-40B4-BE49-F238E27FC236}">
                  <a16:creationId xmlns:a16="http://schemas.microsoft.com/office/drawing/2014/main" id="{5A0B3C7B-29F5-3CB5-64BF-062CBB86BD08}"/>
                </a:ext>
              </a:extLst>
            </p:cNvPr>
            <p:cNvSpPr txBox="1"/>
            <p:nvPr/>
          </p:nvSpPr>
          <p:spPr>
            <a:xfrm>
              <a:off x="3382551" y="2470138"/>
              <a:ext cx="2036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>
                  <a:solidFill>
                    <a:schemeClr val="bg1"/>
                  </a:solidFill>
                </a:rPr>
                <a:t>Injection</a:t>
              </a:r>
              <a:r>
                <a:rPr lang="cs-CZ" sz="1200" b="1" dirty="0">
                  <a:solidFill>
                    <a:schemeClr val="bg1"/>
                  </a:solidFill>
                </a:rPr>
                <a:t> 6 cm </a:t>
              </a:r>
              <a:r>
                <a:rPr lang="cs-CZ" sz="1200" b="1" dirty="0" err="1">
                  <a:solidFill>
                    <a:schemeClr val="bg1"/>
                  </a:solidFill>
                </a:rPr>
                <a:t>into</a:t>
              </a:r>
              <a:r>
                <a:rPr lang="cs-CZ" sz="1200" b="1" dirty="0">
                  <a:solidFill>
                    <a:schemeClr val="bg1"/>
                  </a:solidFill>
                </a:rPr>
                <a:t> jet</a:t>
              </a:r>
            </a:p>
          </p:txBody>
        </p:sp>
      </p:grp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4B2B876F-DEBF-EEF2-2969-9F39D50898EF}"/>
              </a:ext>
            </a:extLst>
          </p:cNvPr>
          <p:cNvCxnSpPr/>
          <p:nvPr/>
        </p:nvCxnSpPr>
        <p:spPr>
          <a:xfrm>
            <a:off x="947136" y="5850649"/>
            <a:ext cx="5342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TextovéPole 2047">
            <a:extLst>
              <a:ext uri="{FF2B5EF4-FFF2-40B4-BE49-F238E27FC236}">
                <a16:creationId xmlns:a16="http://schemas.microsoft.com/office/drawing/2014/main" id="{343D0927-AE11-92D0-0979-D1FD49C33188}"/>
              </a:ext>
            </a:extLst>
          </p:cNvPr>
          <p:cNvSpPr txBox="1"/>
          <p:nvPr/>
        </p:nvSpPr>
        <p:spPr>
          <a:xfrm>
            <a:off x="2404063" y="5508815"/>
            <a:ext cx="883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2049" name="TextovéPole 2048">
            <a:extLst>
              <a:ext uri="{FF2B5EF4-FFF2-40B4-BE49-F238E27FC236}">
                <a16:creationId xmlns:a16="http://schemas.microsoft.com/office/drawing/2014/main" id="{5584B7E1-B12C-D8EB-4EFF-0AF76F7C3BAD}"/>
              </a:ext>
            </a:extLst>
          </p:cNvPr>
          <p:cNvSpPr txBox="1"/>
          <p:nvPr/>
        </p:nvSpPr>
        <p:spPr>
          <a:xfrm>
            <a:off x="3460269" y="5816500"/>
            <a:ext cx="883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chemeClr val="bg1"/>
                </a:solidFill>
              </a:rPr>
              <a:t>20 cm</a:t>
            </a:r>
          </a:p>
        </p:txBody>
      </p:sp>
      <p:cxnSp>
        <p:nvCxnSpPr>
          <p:cNvPr id="30" name="Přímá spojnice 62">
            <a:extLst>
              <a:ext uri="{FF2B5EF4-FFF2-40B4-BE49-F238E27FC236}">
                <a16:creationId xmlns:a16="http://schemas.microsoft.com/office/drawing/2014/main" id="{90514991-BF87-7786-9A95-7D054F2D523B}"/>
              </a:ext>
            </a:extLst>
          </p:cNvPr>
          <p:cNvCxnSpPr>
            <a:cxnSpLocks/>
          </p:cNvCxnSpPr>
          <p:nvPr/>
        </p:nvCxnSpPr>
        <p:spPr>
          <a:xfrm>
            <a:off x="849038" y="5193203"/>
            <a:ext cx="15765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2048">
            <a:extLst>
              <a:ext uri="{FF2B5EF4-FFF2-40B4-BE49-F238E27FC236}">
                <a16:creationId xmlns:a16="http://schemas.microsoft.com/office/drawing/2014/main" id="{9CBEB740-BA01-D70A-51A9-B7D81BC37629}"/>
              </a:ext>
            </a:extLst>
          </p:cNvPr>
          <p:cNvSpPr txBox="1"/>
          <p:nvPr/>
        </p:nvSpPr>
        <p:spPr>
          <a:xfrm>
            <a:off x="1413435" y="4971773"/>
            <a:ext cx="510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bg1"/>
                </a:solidFill>
              </a:rPr>
              <a:t>6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8E4F1-1DB9-6257-B6B0-0ADF230A0C01}"/>
              </a:ext>
            </a:extLst>
          </p:cNvPr>
          <p:cNvSpPr txBox="1"/>
          <p:nvPr/>
        </p:nvSpPr>
        <p:spPr>
          <a:xfrm>
            <a:off x="6782631" y="6559523"/>
            <a:ext cx="598069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/>
              <a:t>C. </a:t>
            </a:r>
            <a:r>
              <a:rPr lang="en-US" sz="1400" dirty="0" err="1"/>
              <a:t>Aniculaesei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b="0" i="1" u="none" strike="noStrike" dirty="0">
                <a:solidFill>
                  <a:srgbClr val="1A1A1A"/>
                </a:solidFill>
                <a:effectLst/>
              </a:rPr>
              <a:t>Matter </a:t>
            </a:r>
            <a:r>
              <a:rPr lang="en-US" sz="1400" b="0" i="1" u="none" strike="noStrike" dirty="0" err="1">
                <a:solidFill>
                  <a:srgbClr val="1A1A1A"/>
                </a:solidFill>
                <a:effectLst/>
              </a:rPr>
              <a:t>Radiat</a:t>
            </a:r>
            <a:r>
              <a:rPr lang="en-US" sz="1400" b="0" i="1" u="none" strike="noStrike" dirty="0">
                <a:solidFill>
                  <a:srgbClr val="1A1A1A"/>
                </a:solidFill>
                <a:effectLst/>
              </a:rPr>
              <a:t>. Extremes</a:t>
            </a:r>
            <a:r>
              <a:rPr lang="en-US" sz="1400" b="0" i="0" u="none" strike="noStrike" dirty="0">
                <a:solidFill>
                  <a:srgbClr val="1A1A1A"/>
                </a:solidFill>
                <a:effectLst/>
              </a:rPr>
              <a:t> 9, 014001 (2024)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48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80912" y="199409"/>
            <a:ext cx="10377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Channel Modification Injection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D349C-B456-5A5F-FC2C-CA4D5530B83B}"/>
              </a:ext>
            </a:extLst>
          </p:cNvPr>
          <p:cNvSpPr txBox="1"/>
          <p:nvPr/>
        </p:nvSpPr>
        <p:spPr>
          <a:xfrm>
            <a:off x="617221" y="1628630"/>
            <a:ext cx="6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E41AD-5002-4D22-9971-25782E7CC525}"/>
              </a:ext>
            </a:extLst>
          </p:cNvPr>
          <p:cNvSpPr txBox="1"/>
          <p:nvPr/>
        </p:nvSpPr>
        <p:spPr>
          <a:xfrm>
            <a:off x="1645920" y="1154572"/>
            <a:ext cx="9144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Phase change in channel forming beam creates 4 mm break in plasma, allowing highly controlled and repeatable new injection method with longitudinal control.</a:t>
            </a:r>
          </a:p>
        </p:txBody>
      </p:sp>
      <p:pic>
        <p:nvPicPr>
          <p:cNvPr id="12" name="Picture 11" descr="ELI Beamlines – Dolní Břežany">
            <a:extLst>
              <a:ext uri="{FF2B5EF4-FFF2-40B4-BE49-F238E27FC236}">
                <a16:creationId xmlns:a16="http://schemas.microsoft.com/office/drawing/2014/main" id="{519BDFF6-8AC8-4173-AE9B-914CF8D2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E81C3E8-9803-4B87-8569-3394A0794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4855" t="680" r="-289" b="48089"/>
          <a:stretch/>
        </p:blipFill>
        <p:spPr>
          <a:xfrm>
            <a:off x="9184856" y="4078064"/>
            <a:ext cx="3025466" cy="24154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101392-41A9-942E-30CE-47636E70A4F3}"/>
              </a:ext>
            </a:extLst>
          </p:cNvPr>
          <p:cNvSpPr txBox="1"/>
          <p:nvPr/>
        </p:nvSpPr>
        <p:spPr>
          <a:xfrm>
            <a:off x="30482" y="6399786"/>
            <a:ext cx="3093396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Manuscript in </a:t>
            </a:r>
            <a:r>
              <a:rPr lang="en-US" sz="2000" b="0" i="1" u="none" strike="noStrike" dirty="0">
                <a:solidFill>
                  <a:srgbClr val="1F1F1F"/>
                </a:solidFill>
                <a:effectLst/>
                <a:latin typeface="Google Sans"/>
              </a:rPr>
              <a:t>preparation</a:t>
            </a:r>
            <a:endParaRPr lang="en-US" sz="2000" i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EA0DBB-FCCA-8D9C-AFF9-036AED882845}"/>
              </a:ext>
            </a:extLst>
          </p:cNvPr>
          <p:cNvGrpSpPr/>
          <p:nvPr/>
        </p:nvGrpSpPr>
        <p:grpSpPr>
          <a:xfrm>
            <a:off x="203963" y="4327657"/>
            <a:ext cx="9225480" cy="2102708"/>
            <a:chOff x="37650" y="2096009"/>
            <a:chExt cx="9225480" cy="210270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B945FB8-EB7C-63B2-324E-BE47573FF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2714" t="89437" r="24539" b="4541"/>
            <a:stretch/>
          </p:blipFill>
          <p:spPr>
            <a:xfrm>
              <a:off x="37650" y="3610717"/>
              <a:ext cx="9225480" cy="350914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73FE2D3-026F-0068-9611-747CC6671809}"/>
                </a:ext>
              </a:extLst>
            </p:cNvPr>
            <p:cNvGrpSpPr/>
            <p:nvPr/>
          </p:nvGrpSpPr>
          <p:grpSpPr>
            <a:xfrm>
              <a:off x="270431" y="2096009"/>
              <a:ext cx="8672231" cy="2102708"/>
              <a:chOff x="270431" y="2096009"/>
              <a:chExt cx="8672231" cy="210270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C62773-D3BB-24E3-F6B4-8F82308BC185}"/>
                  </a:ext>
                </a:extLst>
              </p:cNvPr>
              <p:cNvSpPr txBox="1"/>
              <p:nvPr/>
            </p:nvSpPr>
            <p:spPr>
              <a:xfrm>
                <a:off x="674538" y="3172899"/>
                <a:ext cx="6142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(b)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AA516-DC61-4E8F-8422-3B527BB6BE2B}"/>
                  </a:ext>
                </a:extLst>
              </p:cNvPr>
              <p:cNvSpPr txBox="1"/>
              <p:nvPr/>
            </p:nvSpPr>
            <p:spPr>
              <a:xfrm>
                <a:off x="2446146" y="2096009"/>
                <a:ext cx="52080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Bessel Fluorescence – Channel Break at 2.4 cm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6FED87E-96BD-E1A9-92BA-E18308E3B4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16" b="18527"/>
              <a:stretch/>
            </p:blipFill>
            <p:spPr>
              <a:xfrm>
                <a:off x="270431" y="2495911"/>
                <a:ext cx="8633812" cy="109009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66D8A-3C87-F40A-99FC-E3EB9AFC4CCA}"/>
                  </a:ext>
                </a:extLst>
              </p:cNvPr>
              <p:cNvSpPr txBox="1"/>
              <p:nvPr/>
            </p:nvSpPr>
            <p:spPr>
              <a:xfrm>
                <a:off x="3734572" y="3860163"/>
                <a:ext cx="52080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Position (cm)</a:t>
                </a:r>
              </a:p>
            </p:txBody>
          </p:sp>
          <p:cxnSp>
            <p:nvCxnSpPr>
              <p:cNvPr id="29" name="Přímá spojnice 62">
                <a:extLst>
                  <a:ext uri="{FF2B5EF4-FFF2-40B4-BE49-F238E27FC236}">
                    <a16:creationId xmlns:a16="http://schemas.microsoft.com/office/drawing/2014/main" id="{A6AAA757-89F2-B243-C62B-A4DF4CDAC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527" y="3450529"/>
                <a:ext cx="997179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ovéPole 2048">
                <a:extLst>
                  <a:ext uri="{FF2B5EF4-FFF2-40B4-BE49-F238E27FC236}">
                    <a16:creationId xmlns:a16="http://schemas.microsoft.com/office/drawing/2014/main" id="{7EFF9B6C-93B4-2E29-8ECF-EB24FB115691}"/>
                  </a:ext>
                </a:extLst>
              </p:cNvPr>
              <p:cNvSpPr txBox="1"/>
              <p:nvPr/>
            </p:nvSpPr>
            <p:spPr>
              <a:xfrm>
                <a:off x="502641" y="3171808"/>
                <a:ext cx="20368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chemeClr val="bg1"/>
                    </a:solidFill>
                  </a:rPr>
                  <a:t>2.4 cm</a:t>
                </a:r>
              </a:p>
            </p:txBody>
          </p:sp>
          <p:sp>
            <p:nvSpPr>
              <p:cNvPr id="44" name="Bent Arrow 43">
                <a:extLst>
                  <a:ext uri="{FF2B5EF4-FFF2-40B4-BE49-F238E27FC236}">
                    <a16:creationId xmlns:a16="http://schemas.microsoft.com/office/drawing/2014/main" id="{5B12A685-FBFE-0DDC-F8EF-B0FA465C74F7}"/>
                  </a:ext>
                </a:extLst>
              </p:cNvPr>
              <p:cNvSpPr/>
              <p:nvPr/>
            </p:nvSpPr>
            <p:spPr>
              <a:xfrm rot="5400000" flipV="1">
                <a:off x="1519160" y="2526926"/>
                <a:ext cx="253521" cy="621870"/>
              </a:xfrm>
              <a:prstGeom prst="bentArrow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ovéPole 2048">
                <a:extLst>
                  <a:ext uri="{FF2B5EF4-FFF2-40B4-BE49-F238E27FC236}">
                    <a16:creationId xmlns:a16="http://schemas.microsoft.com/office/drawing/2014/main" id="{2EFA1DBA-D59A-7B0E-EBAE-F45553367562}"/>
                  </a:ext>
                </a:extLst>
              </p:cNvPr>
              <p:cNvSpPr txBox="1"/>
              <p:nvPr/>
            </p:nvSpPr>
            <p:spPr>
              <a:xfrm>
                <a:off x="1968323" y="2586747"/>
                <a:ext cx="26913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 err="1">
                    <a:solidFill>
                      <a:schemeClr val="bg1"/>
                    </a:solidFill>
                  </a:rPr>
                  <a:t>Channel</a:t>
                </a:r>
                <a:r>
                  <a:rPr lang="cs-CZ" sz="1400" b="1" dirty="0">
                    <a:solidFill>
                      <a:schemeClr val="bg1"/>
                    </a:solidFill>
                  </a:rPr>
                  <a:t> </a:t>
                </a:r>
                <a:r>
                  <a:rPr lang="cs-CZ" sz="1400" b="1" dirty="0" err="1">
                    <a:solidFill>
                      <a:schemeClr val="bg1"/>
                    </a:solidFill>
                  </a:rPr>
                  <a:t>modification</a:t>
                </a:r>
                <a:r>
                  <a:rPr lang="cs-CZ" sz="1400" b="1" dirty="0">
                    <a:solidFill>
                      <a:schemeClr val="bg1"/>
                    </a:solidFill>
                  </a:rPr>
                  <a:t> </a:t>
                </a:r>
                <a:r>
                  <a:rPr lang="cs-CZ" sz="1400" b="1" dirty="0" err="1">
                    <a:solidFill>
                      <a:schemeClr val="bg1"/>
                    </a:solidFill>
                  </a:rPr>
                  <a:t>or</a:t>
                </a:r>
                <a:r>
                  <a:rPr lang="cs-CZ" sz="1400" b="1" dirty="0">
                    <a:solidFill>
                      <a:schemeClr val="bg1"/>
                    </a:solidFill>
                  </a:rPr>
                  <a:t> “</a:t>
                </a:r>
                <a:r>
                  <a:rPr lang="cs-CZ" sz="1400" b="1" dirty="0" err="1">
                    <a:solidFill>
                      <a:schemeClr val="bg1"/>
                    </a:solidFill>
                  </a:rPr>
                  <a:t>break</a:t>
                </a:r>
                <a:r>
                  <a:rPr lang="cs-CZ" sz="1400" b="1" dirty="0">
                    <a:solidFill>
                      <a:schemeClr val="bg1"/>
                    </a:solidFill>
                  </a:rPr>
                  <a:t>“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526915-7E4C-8A15-D70F-4B20B37FB902}"/>
              </a:ext>
            </a:extLst>
          </p:cNvPr>
          <p:cNvGrpSpPr/>
          <p:nvPr/>
        </p:nvGrpSpPr>
        <p:grpSpPr>
          <a:xfrm>
            <a:off x="93272" y="1924460"/>
            <a:ext cx="9225480" cy="2185977"/>
            <a:chOff x="-32274" y="4261885"/>
            <a:chExt cx="9225480" cy="21859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7CDE35-4137-AA05-323B-2400520E2BA1}"/>
                </a:ext>
              </a:extLst>
            </p:cNvPr>
            <p:cNvSpPr txBox="1"/>
            <p:nvPr/>
          </p:nvSpPr>
          <p:spPr>
            <a:xfrm>
              <a:off x="957132" y="4388913"/>
              <a:ext cx="3258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</a:rPr>
                <a:t>Phase shift from funnel-mouthed plasma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368EE6-14CB-4E75-8A5D-0F37AE0E2B7F}"/>
                </a:ext>
              </a:extLst>
            </p:cNvPr>
            <p:cNvSpPr txBox="1"/>
            <p:nvPr/>
          </p:nvSpPr>
          <p:spPr>
            <a:xfrm>
              <a:off x="2335868" y="4261885"/>
              <a:ext cx="5208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Bessel Fluorescence – Channel Break at 5.8 cm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7A80A6-7C79-A7DB-55F4-A624667D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69" y="4626000"/>
              <a:ext cx="8633812" cy="114993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CFAA0BF-EF4F-BCA3-5310-818711131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2714" t="89437" r="24539" b="4541"/>
            <a:stretch/>
          </p:blipFill>
          <p:spPr>
            <a:xfrm>
              <a:off x="-32274" y="5821444"/>
              <a:ext cx="9225480" cy="3509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25DE87-EDE8-A5C3-E3D5-ED823BD0289E}"/>
                </a:ext>
              </a:extLst>
            </p:cNvPr>
            <p:cNvSpPr txBox="1"/>
            <p:nvPr/>
          </p:nvSpPr>
          <p:spPr>
            <a:xfrm>
              <a:off x="3753303" y="6109308"/>
              <a:ext cx="5208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Position (cm)</a:t>
              </a:r>
            </a:p>
          </p:txBody>
        </p:sp>
        <p:cxnSp>
          <p:nvCxnSpPr>
            <p:cNvPr id="26" name="Přímá spojnice 62">
              <a:extLst>
                <a:ext uri="{FF2B5EF4-FFF2-40B4-BE49-F238E27FC236}">
                  <a16:creationId xmlns:a16="http://schemas.microsoft.com/office/drawing/2014/main" id="{8962D2BC-FD9E-92E6-E767-4F205A2E3E43}"/>
                </a:ext>
              </a:extLst>
            </p:cNvPr>
            <p:cNvCxnSpPr>
              <a:cxnSpLocks/>
            </p:cNvCxnSpPr>
            <p:nvPr/>
          </p:nvCxnSpPr>
          <p:spPr>
            <a:xfrm>
              <a:off x="270431" y="5654102"/>
              <a:ext cx="23160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ovéPole 2048">
              <a:extLst>
                <a:ext uri="{FF2B5EF4-FFF2-40B4-BE49-F238E27FC236}">
                  <a16:creationId xmlns:a16="http://schemas.microsoft.com/office/drawing/2014/main" id="{BB48C1D9-32A5-721D-1325-4004284650AF}"/>
                </a:ext>
              </a:extLst>
            </p:cNvPr>
            <p:cNvSpPr txBox="1"/>
            <p:nvPr/>
          </p:nvSpPr>
          <p:spPr>
            <a:xfrm>
              <a:off x="1087032" y="5337022"/>
              <a:ext cx="2036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5.8 cm</a:t>
              </a:r>
            </a:p>
          </p:txBody>
        </p:sp>
        <p:sp>
          <p:nvSpPr>
            <p:cNvPr id="45" name="Bent Arrow 44">
              <a:extLst>
                <a:ext uri="{FF2B5EF4-FFF2-40B4-BE49-F238E27FC236}">
                  <a16:creationId xmlns:a16="http://schemas.microsoft.com/office/drawing/2014/main" id="{F459A08B-D700-CBDD-9541-512594485C99}"/>
                </a:ext>
              </a:extLst>
            </p:cNvPr>
            <p:cNvSpPr/>
            <p:nvPr/>
          </p:nvSpPr>
          <p:spPr>
            <a:xfrm rot="5400000" flipV="1">
              <a:off x="2770616" y="4620675"/>
              <a:ext cx="253521" cy="621870"/>
            </a:xfrm>
            <a:prstGeom prst="bentArrow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TextovéPole 2048">
              <a:extLst>
                <a:ext uri="{FF2B5EF4-FFF2-40B4-BE49-F238E27FC236}">
                  <a16:creationId xmlns:a16="http://schemas.microsoft.com/office/drawing/2014/main" id="{1DF9804C-73F8-2F3D-5D84-4649BA0E317C}"/>
                </a:ext>
              </a:extLst>
            </p:cNvPr>
            <p:cNvSpPr txBox="1"/>
            <p:nvPr/>
          </p:nvSpPr>
          <p:spPr>
            <a:xfrm>
              <a:off x="3208312" y="4693784"/>
              <a:ext cx="26913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err="1">
                  <a:solidFill>
                    <a:schemeClr val="bg1"/>
                  </a:solidFill>
                </a:rPr>
                <a:t>Channel</a:t>
              </a:r>
              <a:r>
                <a:rPr lang="cs-CZ" sz="1400" b="1" dirty="0">
                  <a:solidFill>
                    <a:schemeClr val="bg1"/>
                  </a:solidFill>
                </a:rPr>
                <a:t> </a:t>
              </a:r>
              <a:r>
                <a:rPr lang="cs-CZ" sz="1400" b="1" dirty="0" err="1">
                  <a:solidFill>
                    <a:schemeClr val="bg1"/>
                  </a:solidFill>
                </a:rPr>
                <a:t>modification</a:t>
              </a:r>
              <a:r>
                <a:rPr lang="cs-CZ" sz="1400" b="1" dirty="0">
                  <a:solidFill>
                    <a:schemeClr val="bg1"/>
                  </a:solidFill>
                </a:rPr>
                <a:t> </a:t>
              </a:r>
              <a:r>
                <a:rPr lang="cs-CZ" sz="1400" b="1" dirty="0" err="1">
                  <a:solidFill>
                    <a:schemeClr val="bg1"/>
                  </a:solidFill>
                </a:rPr>
                <a:t>or</a:t>
              </a:r>
              <a:r>
                <a:rPr lang="cs-CZ" sz="1400" b="1" dirty="0">
                  <a:solidFill>
                    <a:schemeClr val="bg1"/>
                  </a:solidFill>
                </a:rPr>
                <a:t> “</a:t>
              </a:r>
              <a:r>
                <a:rPr lang="cs-CZ" sz="1400" b="1" dirty="0" err="1">
                  <a:solidFill>
                    <a:schemeClr val="bg1"/>
                  </a:solidFill>
                </a:rPr>
                <a:t>break</a:t>
              </a:r>
              <a:r>
                <a:rPr lang="cs-CZ" sz="1400" b="1" dirty="0">
                  <a:solidFill>
                    <a:schemeClr val="bg1"/>
                  </a:solidFill>
                </a:rPr>
                <a:t>“</a:t>
              </a:r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FE31B3C0-FDCE-08A3-350E-56BA25FC0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4584" t="51192" r="-18" b="-2423"/>
          <a:stretch/>
        </p:blipFill>
        <p:spPr>
          <a:xfrm>
            <a:off x="9136105" y="1945750"/>
            <a:ext cx="3025466" cy="24154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C09FBE-1E82-47AE-900E-B286910AFB07}"/>
              </a:ext>
            </a:extLst>
          </p:cNvPr>
          <p:cNvSpPr txBox="1"/>
          <p:nvPr/>
        </p:nvSpPr>
        <p:spPr>
          <a:xfrm>
            <a:off x="9398747" y="1782552"/>
            <a:ext cx="520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Resulting Spectra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96E3F6-9F92-BE5E-3816-E63B268DE954}"/>
              </a:ext>
            </a:extLst>
          </p:cNvPr>
          <p:cNvSpPr txBox="1"/>
          <p:nvPr/>
        </p:nvSpPr>
        <p:spPr>
          <a:xfrm>
            <a:off x="4972581" y="6521229"/>
            <a:ext cx="803949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Results used both UMD gas jet and ELI beamlines gas jet by S. Lorenz</a:t>
            </a:r>
          </a:p>
        </p:txBody>
      </p:sp>
    </p:spTree>
    <p:extLst>
      <p:ext uri="{BB962C8B-B14F-4D97-AF65-F5344CB8AC3E}">
        <p14:creationId xmlns:p14="http://schemas.microsoft.com/office/powerpoint/2010/main" val="3007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DDC2C8EE-151E-B4DF-C962-8651FA036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551" y="2125078"/>
            <a:ext cx="5658376" cy="406641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61E47EC-01F4-76D1-13CA-CCF75342E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239" y="2124766"/>
            <a:ext cx="5658376" cy="4066417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80912" y="199409"/>
            <a:ext cx="10377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Rephasing Electron Beams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2567EFA4-7963-6585-2484-BD0FEDA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D349C-B456-5A5F-FC2C-CA4D5530B83B}"/>
              </a:ext>
            </a:extLst>
          </p:cNvPr>
          <p:cNvSpPr txBox="1"/>
          <p:nvPr/>
        </p:nvSpPr>
        <p:spPr>
          <a:xfrm>
            <a:off x="617221" y="1628630"/>
            <a:ext cx="67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2773-D3BB-24E3-F6B4-8F82308BC185}"/>
              </a:ext>
            </a:extLst>
          </p:cNvPr>
          <p:cNvSpPr txBox="1"/>
          <p:nvPr/>
        </p:nvSpPr>
        <p:spPr>
          <a:xfrm>
            <a:off x="1291758" y="3172899"/>
            <a:ext cx="61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EF82E-8836-4A6E-83D5-DCD870BC8BB1}"/>
              </a:ext>
            </a:extLst>
          </p:cNvPr>
          <p:cNvSpPr txBox="1"/>
          <p:nvPr/>
        </p:nvSpPr>
        <p:spPr>
          <a:xfrm>
            <a:off x="1237934" y="1449850"/>
            <a:ext cx="96847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 cm density ramp (selected by optimizing energy after each 3.8 cm region) increases energy by ~2x.</a:t>
            </a:r>
          </a:p>
        </p:txBody>
      </p:sp>
      <p:pic>
        <p:nvPicPr>
          <p:cNvPr id="12" name="Picture 11" descr="ELI Beamlines – Dolní Břežany">
            <a:extLst>
              <a:ext uri="{FF2B5EF4-FFF2-40B4-BE49-F238E27FC236}">
                <a16:creationId xmlns:a16="http://schemas.microsoft.com/office/drawing/2014/main" id="{8F6C7103-6B41-4756-A4CD-9446EE4C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05464E-293C-4F91-B71E-71C3182E660D}"/>
              </a:ext>
            </a:extLst>
          </p:cNvPr>
          <p:cNvSpPr txBox="1"/>
          <p:nvPr/>
        </p:nvSpPr>
        <p:spPr>
          <a:xfrm>
            <a:off x="1489791" y="4259399"/>
            <a:ext cx="154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Localized injection in 4 mm region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A23597-C682-49C7-9DC0-BA1D272321F5}"/>
              </a:ext>
            </a:extLst>
          </p:cNvPr>
          <p:cNvCxnSpPr>
            <a:cxnSpLocks/>
          </p:cNvCxnSpPr>
          <p:nvPr/>
        </p:nvCxnSpPr>
        <p:spPr>
          <a:xfrm>
            <a:off x="2263140" y="4782619"/>
            <a:ext cx="134698" cy="21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DB72F53-3E56-FE7F-7953-CA65491FBAAC}"/>
              </a:ext>
            </a:extLst>
          </p:cNvPr>
          <p:cNvSpPr txBox="1"/>
          <p:nvPr/>
        </p:nvSpPr>
        <p:spPr>
          <a:xfrm>
            <a:off x="30482" y="6399786"/>
            <a:ext cx="3093396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Manuscript in </a:t>
            </a:r>
            <a:r>
              <a:rPr lang="en-US" sz="2000" b="0" i="1" u="none" strike="noStrike" dirty="0">
                <a:solidFill>
                  <a:srgbClr val="1F1F1F"/>
                </a:solidFill>
                <a:effectLst/>
                <a:latin typeface="Google Sans"/>
              </a:rPr>
              <a:t>preparation</a:t>
            </a:r>
            <a:endParaRPr lang="en-US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F926A-BEE6-D063-0982-A12C4F7AB843}"/>
              </a:ext>
            </a:extLst>
          </p:cNvPr>
          <p:cNvSpPr txBox="1"/>
          <p:nvPr/>
        </p:nvSpPr>
        <p:spPr>
          <a:xfrm>
            <a:off x="6798970" y="6220252"/>
            <a:ext cx="598069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dirty="0"/>
              <a:t>P. Sprangle </a:t>
            </a:r>
            <a:r>
              <a:rPr lang="en-US" sz="1600" i="1" dirty="0"/>
              <a:t>et al.</a:t>
            </a:r>
            <a:r>
              <a:rPr lang="en-US" sz="1600" dirty="0"/>
              <a:t> Phys. Rev. E 63, 056406 (2001)</a:t>
            </a:r>
          </a:p>
          <a:p>
            <a:r>
              <a:rPr lang="en-US" sz="1600" dirty="0"/>
              <a:t>E. Guillaume</a:t>
            </a:r>
            <a:r>
              <a:rPr lang="en-US" sz="1600" i="1" dirty="0"/>
              <a:t> et al. </a:t>
            </a:r>
            <a:r>
              <a:rPr lang="en-US" sz="1600" dirty="0"/>
              <a:t>Phys. Rev. Lett. 115, 155002 (2015)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B0B6BC53-1D55-1FF5-B7AC-A3A0B9FD3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5633" y="2263270"/>
            <a:ext cx="4899660" cy="186653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1F95112-8C64-60C5-9EAF-D928DB485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95615" y="4271292"/>
            <a:ext cx="4899660" cy="18432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C95205F-71E6-63BA-7049-530FBB96118B}"/>
              </a:ext>
            </a:extLst>
          </p:cNvPr>
          <p:cNvGrpSpPr/>
          <p:nvPr/>
        </p:nvGrpSpPr>
        <p:grpSpPr>
          <a:xfrm>
            <a:off x="6295459" y="2267280"/>
            <a:ext cx="4921557" cy="3843534"/>
            <a:chOff x="6295459" y="2267280"/>
            <a:chExt cx="4921557" cy="3843534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D0C201A-31CC-65F8-1418-85490268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17356" y="2267280"/>
              <a:ext cx="4899660" cy="186653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EBEEE6D-3242-E14F-91B6-02A41038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5459" y="4267609"/>
              <a:ext cx="4899660" cy="1843205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549626-C1B8-641B-8CF6-6BFDC8B2692F}"/>
              </a:ext>
            </a:extLst>
          </p:cNvPr>
          <p:cNvGrpSpPr/>
          <p:nvPr/>
        </p:nvGrpSpPr>
        <p:grpSpPr>
          <a:xfrm>
            <a:off x="6949822" y="2708578"/>
            <a:ext cx="1261849" cy="906210"/>
            <a:chOff x="6551794" y="8798191"/>
            <a:chExt cx="1261849" cy="90621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9396221-BC9D-DDCC-0B7B-D5BCC98CB34C}"/>
                </a:ext>
              </a:extLst>
            </p:cNvPr>
            <p:cNvGrpSpPr/>
            <p:nvPr/>
          </p:nvGrpSpPr>
          <p:grpSpPr>
            <a:xfrm>
              <a:off x="6573934" y="8798191"/>
              <a:ext cx="1239709" cy="341979"/>
              <a:chOff x="6211811" y="3721665"/>
              <a:chExt cx="1239709" cy="341979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A39E7CF-9E0E-87E4-586B-189A513AE05C}"/>
                  </a:ext>
                </a:extLst>
              </p:cNvPr>
              <p:cNvSpPr txBox="1"/>
              <p:nvPr/>
            </p:nvSpPr>
            <p:spPr>
              <a:xfrm>
                <a:off x="6211811" y="3802034"/>
                <a:ext cx="10190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Single shots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73B97BB-B2D1-BA71-53AF-1329A45A16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56234" y="3721665"/>
                <a:ext cx="395286" cy="1847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2" name="Group 2051">
              <a:extLst>
                <a:ext uri="{FF2B5EF4-FFF2-40B4-BE49-F238E27FC236}">
                  <a16:creationId xmlns:a16="http://schemas.microsoft.com/office/drawing/2014/main" id="{0CCA6613-AD37-9488-AC08-D0345BCD1193}"/>
                </a:ext>
              </a:extLst>
            </p:cNvPr>
            <p:cNvGrpSpPr/>
            <p:nvPr/>
          </p:nvGrpSpPr>
          <p:grpSpPr>
            <a:xfrm>
              <a:off x="6551794" y="9185461"/>
              <a:ext cx="1086196" cy="518940"/>
              <a:chOff x="6332118" y="1944983"/>
              <a:chExt cx="1086196" cy="518940"/>
            </a:xfrm>
          </p:grpSpPr>
          <p:cxnSp>
            <p:nvCxnSpPr>
              <p:cNvPr id="2053" name="Straight Arrow Connector 2052">
                <a:extLst>
                  <a:ext uri="{FF2B5EF4-FFF2-40B4-BE49-F238E27FC236}">
                    <a16:creationId xmlns:a16="http://schemas.microsoft.com/office/drawing/2014/main" id="{1F23D23C-A0F4-D0C8-6C9F-8C0F6A7EF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4004" y="2227521"/>
                <a:ext cx="349353" cy="23640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4" name="TextBox 2053">
                <a:extLst>
                  <a:ext uri="{FF2B5EF4-FFF2-40B4-BE49-F238E27FC236}">
                    <a16:creationId xmlns:a16="http://schemas.microsoft.com/office/drawing/2014/main" id="{BFC26064-F29E-4B5E-21B2-A23D9A0F39AD}"/>
                  </a:ext>
                </a:extLst>
              </p:cNvPr>
              <p:cNvSpPr txBox="1"/>
              <p:nvPr/>
            </p:nvSpPr>
            <p:spPr>
              <a:xfrm>
                <a:off x="6332118" y="1944983"/>
                <a:ext cx="10861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Mean energy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056B2E1-A014-70E0-F91F-2F3270B9C413}"/>
              </a:ext>
            </a:extLst>
          </p:cNvPr>
          <p:cNvGrpSpPr/>
          <p:nvPr/>
        </p:nvGrpSpPr>
        <p:grpSpPr>
          <a:xfrm>
            <a:off x="8014028" y="2903760"/>
            <a:ext cx="2842079" cy="2702375"/>
            <a:chOff x="7930434" y="2988211"/>
            <a:chExt cx="2842079" cy="270237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81119DB-1684-8828-25AD-A3C7B6F2ABB1}"/>
                </a:ext>
              </a:extLst>
            </p:cNvPr>
            <p:cNvGrpSpPr/>
            <p:nvPr/>
          </p:nvGrpSpPr>
          <p:grpSpPr>
            <a:xfrm>
              <a:off x="9512396" y="5137369"/>
              <a:ext cx="1260117" cy="553217"/>
              <a:chOff x="6102987" y="-2426504"/>
              <a:chExt cx="1260117" cy="553217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EF6D5F3-E8EE-F531-A99A-67984AF20B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02987" y="-2157089"/>
                <a:ext cx="340174" cy="28380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9" name="TextBox 2048">
                <a:extLst>
                  <a:ext uri="{FF2B5EF4-FFF2-40B4-BE49-F238E27FC236}">
                    <a16:creationId xmlns:a16="http://schemas.microsoft.com/office/drawing/2014/main" id="{D3490AD7-33AC-B0B7-9E3A-26523D8774E9}"/>
                  </a:ext>
                </a:extLst>
              </p:cNvPr>
              <p:cNvSpPr txBox="1"/>
              <p:nvPr/>
            </p:nvSpPr>
            <p:spPr>
              <a:xfrm>
                <a:off x="6276908" y="-2426504"/>
                <a:ext cx="10861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Mean energy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5243AF5-51AA-18C3-3603-53B42A21A075}"/>
                </a:ext>
              </a:extLst>
            </p:cNvPr>
            <p:cNvGrpSpPr/>
            <p:nvPr/>
          </p:nvGrpSpPr>
          <p:grpSpPr>
            <a:xfrm>
              <a:off x="7930434" y="2988211"/>
              <a:ext cx="1775292" cy="2457160"/>
              <a:chOff x="7664319" y="-2514865"/>
              <a:chExt cx="1775292" cy="2457160"/>
            </a:xfrm>
          </p:grpSpPr>
          <p:cxnSp>
            <p:nvCxnSpPr>
              <p:cNvPr id="49" name="Přímá spojnice 62">
                <a:extLst>
                  <a:ext uri="{FF2B5EF4-FFF2-40B4-BE49-F238E27FC236}">
                    <a16:creationId xmlns:a16="http://schemas.microsoft.com/office/drawing/2014/main" id="{61F3B0C1-CF08-C541-ADC4-FBF0B2348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4494" y="-2293803"/>
                <a:ext cx="10990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2048">
                <a:extLst>
                  <a:ext uri="{FF2B5EF4-FFF2-40B4-BE49-F238E27FC236}">
                    <a16:creationId xmlns:a16="http://schemas.microsoft.com/office/drawing/2014/main" id="{CD41127A-2096-8C19-84F4-789B74508ECD}"/>
                  </a:ext>
                </a:extLst>
              </p:cNvPr>
              <p:cNvSpPr txBox="1"/>
              <p:nvPr/>
            </p:nvSpPr>
            <p:spPr>
              <a:xfrm>
                <a:off x="7839071" y="-2514865"/>
                <a:ext cx="1550885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b="1" dirty="0"/>
                  <a:t>~1.8x </a:t>
                </a:r>
                <a:r>
                  <a:rPr lang="cs-CZ" sz="1050" b="1" dirty="0" err="1"/>
                  <a:t>energy</a:t>
                </a:r>
                <a:r>
                  <a:rPr lang="cs-CZ" sz="1050" b="1" dirty="0"/>
                  <a:t> </a:t>
                </a:r>
                <a:r>
                  <a:rPr lang="cs-CZ" sz="1050" b="1" dirty="0" err="1"/>
                  <a:t>gain</a:t>
                </a:r>
                <a:endParaRPr lang="cs-CZ" sz="1050" b="1" dirty="0"/>
              </a:p>
            </p:txBody>
          </p:sp>
          <p:cxnSp>
            <p:nvCxnSpPr>
              <p:cNvPr id="56" name="Přímá spojnice 62">
                <a:extLst>
                  <a:ext uri="{FF2B5EF4-FFF2-40B4-BE49-F238E27FC236}">
                    <a16:creationId xmlns:a16="http://schemas.microsoft.com/office/drawing/2014/main" id="{76D6FA35-30F0-E849-FA50-926D8D8C2E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4319" y="-93563"/>
                <a:ext cx="13397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ovéPole 2048">
                <a:extLst>
                  <a:ext uri="{FF2B5EF4-FFF2-40B4-BE49-F238E27FC236}">
                    <a16:creationId xmlns:a16="http://schemas.microsoft.com/office/drawing/2014/main" id="{AEA812D8-1B9D-C208-2D40-7DAF360F9DF0}"/>
                  </a:ext>
                </a:extLst>
              </p:cNvPr>
              <p:cNvSpPr txBox="1"/>
              <p:nvPr/>
            </p:nvSpPr>
            <p:spPr>
              <a:xfrm>
                <a:off x="7826104" y="-319315"/>
                <a:ext cx="1613507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b="1" dirty="0"/>
                  <a:t>~2x </a:t>
                </a:r>
                <a:r>
                  <a:rPr lang="cs-CZ" sz="1050" b="1" dirty="0" err="1"/>
                  <a:t>energy</a:t>
                </a:r>
                <a:r>
                  <a:rPr lang="cs-CZ" sz="1050" b="1" dirty="0"/>
                  <a:t> </a:t>
                </a:r>
                <a:r>
                  <a:rPr lang="cs-CZ" sz="1050" b="1" dirty="0" err="1"/>
                  <a:t>gain</a:t>
                </a:r>
                <a:endParaRPr lang="cs-CZ" sz="105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02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"/>
    </mc:Choice>
    <mc:Fallback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2F44331-A018-9438-4F11-8AA8E2B78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17" r="5624" b="48165"/>
          <a:stretch/>
        </p:blipFill>
        <p:spPr>
          <a:xfrm>
            <a:off x="6493231" y="1568308"/>
            <a:ext cx="5563613" cy="3494999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50 GeV Single Stage LWFA 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36D33-5664-C44F-186E-A2DA3ED7DF53}"/>
              </a:ext>
            </a:extLst>
          </p:cNvPr>
          <p:cNvGrpSpPr/>
          <p:nvPr/>
        </p:nvGrpSpPr>
        <p:grpSpPr>
          <a:xfrm>
            <a:off x="139110" y="1522220"/>
            <a:ext cx="4473869" cy="3370477"/>
            <a:chOff x="5140206" y="2011140"/>
            <a:chExt cx="5068054" cy="3722370"/>
          </a:xfrm>
        </p:grpSpPr>
        <p:pic>
          <p:nvPicPr>
            <p:cNvPr id="7" name="Picture 6" descr="A machine with a red line&#10;&#10;Description automatically generated">
              <a:extLst>
                <a:ext uri="{FF2B5EF4-FFF2-40B4-BE49-F238E27FC236}">
                  <a16:creationId xmlns:a16="http://schemas.microsoft.com/office/drawing/2014/main" id="{919E3EDD-7492-891E-1125-7AB7E2D5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100" y="2011140"/>
              <a:ext cx="4963160" cy="37223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74DDEB-7F30-0213-60DD-0EC1E81A39DA}"/>
                </a:ext>
              </a:extLst>
            </p:cNvPr>
            <p:cNvSpPr txBox="1"/>
            <p:nvPr/>
          </p:nvSpPr>
          <p:spPr>
            <a:xfrm>
              <a:off x="5140206" y="2024325"/>
              <a:ext cx="3061414" cy="61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 plasma fluorescence above 1 meter jet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876441-9F74-2D85-4A12-3194EDF889EE}"/>
                </a:ext>
              </a:extLst>
            </p:cNvPr>
            <p:cNvSpPr txBox="1"/>
            <p:nvPr/>
          </p:nvSpPr>
          <p:spPr>
            <a:xfrm>
              <a:off x="5209099" y="4835541"/>
              <a:ext cx="1594707" cy="86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 m log axicon used to make the plasma</a:t>
              </a:r>
            </a:p>
          </p:txBody>
        </p:sp>
        <p:sp>
          <p:nvSpPr>
            <p:cNvPr id="11" name="Arrow: Left 21">
              <a:extLst>
                <a:ext uri="{FF2B5EF4-FFF2-40B4-BE49-F238E27FC236}">
                  <a16:creationId xmlns:a16="http://schemas.microsoft.com/office/drawing/2014/main" id="{66D335ED-DF27-E693-48D3-8759AE73C2CF}"/>
                </a:ext>
              </a:extLst>
            </p:cNvPr>
            <p:cNvSpPr/>
            <p:nvPr/>
          </p:nvSpPr>
          <p:spPr>
            <a:xfrm rot="1073843">
              <a:off x="7465575" y="4164372"/>
              <a:ext cx="1130878" cy="127243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ED2BA-0660-541A-AABE-64F409D4A8AD}"/>
                </a:ext>
              </a:extLst>
            </p:cNvPr>
            <p:cNvSpPr txBox="1"/>
            <p:nvPr/>
          </p:nvSpPr>
          <p:spPr>
            <a:xfrm>
              <a:off x="8448397" y="4101973"/>
              <a:ext cx="1442816" cy="86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Localized injection section (N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3" name="Picture 8" descr="Logos | The University of Maryland Brand">
              <a:extLst>
                <a:ext uri="{FF2B5EF4-FFF2-40B4-BE49-F238E27FC236}">
                  <a16:creationId xmlns:a16="http://schemas.microsoft.com/office/drawing/2014/main" id="{CD884D37-CFE6-E91D-2ECB-B09C4C6AB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285" y="5225007"/>
              <a:ext cx="1594706" cy="47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4F76EC2-77F0-2D32-1798-D82104CA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19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A2E3A-F2CA-652B-F4B3-682B25E32A23}"/>
              </a:ext>
            </a:extLst>
          </p:cNvPr>
          <p:cNvSpPr txBox="1"/>
          <p:nvPr/>
        </p:nvSpPr>
        <p:spPr>
          <a:xfrm>
            <a:off x="30480" y="6097419"/>
            <a:ext cx="5773972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E. Rockafellow </a:t>
            </a:r>
            <a:r>
              <a:rPr lang="en-US" sz="2000" i="1" dirty="0"/>
              <a:t>et al., </a:t>
            </a:r>
            <a:r>
              <a:rPr lang="en-US" sz="2000" dirty="0"/>
              <a:t>Phys. Plasmas</a:t>
            </a:r>
            <a:r>
              <a:rPr lang="en-US" sz="2000" b="1" dirty="0"/>
              <a:t> 32</a:t>
            </a:r>
            <a:r>
              <a:rPr lang="en-US" sz="2000" dirty="0"/>
              <a:t>, 053102 (2025)</a:t>
            </a:r>
          </a:p>
          <a:p>
            <a:r>
              <a:rPr lang="en-US" sz="2000" dirty="0"/>
              <a:t>E. Rockafellow </a:t>
            </a:r>
            <a:r>
              <a:rPr lang="en-US" sz="2000" i="1" dirty="0"/>
              <a:t>et al., in preparation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64D4B-2FF2-4BB5-A9D7-A20BB7325FCB}"/>
              </a:ext>
            </a:extLst>
          </p:cNvPr>
          <p:cNvSpPr txBox="1"/>
          <p:nvPr/>
        </p:nvSpPr>
        <p:spPr>
          <a:xfrm>
            <a:off x="1400423" y="1198976"/>
            <a:ext cx="49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96EF0-1013-2791-3E81-59CEB76D93B9}"/>
              </a:ext>
            </a:extLst>
          </p:cNvPr>
          <p:cNvSpPr txBox="1"/>
          <p:nvPr/>
        </p:nvSpPr>
        <p:spPr>
          <a:xfrm>
            <a:off x="10626145" y="1153924"/>
            <a:ext cx="49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636588-5DC8-D6EE-7620-AA93E862A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9" t="-515" r="68110" b="48680"/>
          <a:stretch/>
        </p:blipFill>
        <p:spPr>
          <a:xfrm>
            <a:off x="4619270" y="1544886"/>
            <a:ext cx="2150032" cy="3494999"/>
          </a:xfrm>
          <a:prstGeom prst="rect">
            <a:avLst/>
          </a:prstGeom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1EAA08-F48A-6EC3-E972-3F83998C8FEC}"/>
              </a:ext>
            </a:extLst>
          </p:cNvPr>
          <p:cNvSpPr txBox="1"/>
          <p:nvPr/>
        </p:nvSpPr>
        <p:spPr>
          <a:xfrm>
            <a:off x="237393" y="5313284"/>
            <a:ext cx="117028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Preliminary FBPIC simulations show density up-ramp rephasing can increase energy by ~2x accelerating electrons to ~50 GeV in 1.4 meters with 110 J on target</a:t>
            </a:r>
          </a:p>
        </p:txBody>
      </p:sp>
      <p:cxnSp>
        <p:nvCxnSpPr>
          <p:cNvPr id="5" name="Přímá spojnice 62">
            <a:extLst>
              <a:ext uri="{FF2B5EF4-FFF2-40B4-BE49-F238E27FC236}">
                <a16:creationId xmlns:a16="http://schemas.microsoft.com/office/drawing/2014/main" id="{2FF98A47-18B6-2A17-2927-2D1B2B769F15}"/>
              </a:ext>
            </a:extLst>
          </p:cNvPr>
          <p:cNvCxnSpPr>
            <a:cxnSpLocks/>
          </p:cNvCxnSpPr>
          <p:nvPr/>
        </p:nvCxnSpPr>
        <p:spPr>
          <a:xfrm>
            <a:off x="8280400" y="3828747"/>
            <a:ext cx="15198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2048">
            <a:extLst>
              <a:ext uri="{FF2B5EF4-FFF2-40B4-BE49-F238E27FC236}">
                <a16:creationId xmlns:a16="http://schemas.microsoft.com/office/drawing/2014/main" id="{9B477789-93C0-FF77-591D-21FEC77EC697}"/>
              </a:ext>
            </a:extLst>
          </p:cNvPr>
          <p:cNvSpPr txBox="1"/>
          <p:nvPr/>
        </p:nvSpPr>
        <p:spPr>
          <a:xfrm>
            <a:off x="8374322" y="3540440"/>
            <a:ext cx="151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~2x </a:t>
            </a:r>
            <a:r>
              <a:rPr lang="cs-CZ" sz="1400" b="1" dirty="0" err="1">
                <a:solidFill>
                  <a:schemeClr val="bg1"/>
                </a:solidFill>
              </a:rPr>
              <a:t>energy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gain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s | The University of Maryland Brand">
            <a:extLst>
              <a:ext uri="{FF2B5EF4-FFF2-40B4-BE49-F238E27FC236}">
                <a16:creationId xmlns:a16="http://schemas.microsoft.com/office/drawing/2014/main" id="{2C3B6B12-3366-46F5-89C2-DF44DD6D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69" y="836565"/>
            <a:ext cx="2956979" cy="98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cs typeface="Times New Roman" pitchFamily="18" charset="0"/>
                <a:sym typeface="Symbol" pitchFamily="18" charset="2"/>
              </a:rPr>
              <a:t>Acknowledgements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2EE8EB84-584C-4DBF-0102-95D78436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282" y="5571678"/>
            <a:ext cx="2686152" cy="5797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125E9E-B766-F0B0-AA71-3277D3DF158E}"/>
              </a:ext>
            </a:extLst>
          </p:cNvPr>
          <p:cNvSpPr/>
          <p:nvPr/>
        </p:nvSpPr>
        <p:spPr>
          <a:xfrm>
            <a:off x="896816" y="6153137"/>
            <a:ext cx="528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Picksley</a:t>
            </a:r>
            <a:r>
              <a:rPr lang="en-US" dirty="0"/>
              <a:t>, J. Stackhouse, A. Gonsalves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A9892-311F-AA07-9EB9-0A375EC92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616" y="3515599"/>
            <a:ext cx="3763726" cy="5757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C0C97C-683E-AE68-EC60-1A27782AC196}"/>
              </a:ext>
            </a:extLst>
          </p:cNvPr>
          <p:cNvSpPr/>
          <p:nvPr/>
        </p:nvSpPr>
        <p:spPr>
          <a:xfrm>
            <a:off x="911861" y="4104447"/>
            <a:ext cx="6385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S. </a:t>
            </a:r>
            <a:r>
              <a:rPr lang="en-US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Zahedpour</a:t>
            </a:r>
            <a:r>
              <a:rPr lang="en-US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R. C. Hollinger, S. Wang, J. King, P. Zhang</a:t>
            </a:r>
            <a:r>
              <a:rPr lang="en-US" dirty="0"/>
              <a:t>, J. J. Rocca</a:t>
            </a: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95AEB6FC-D46D-4F83-9EC8-345A69D8F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33569"/>
          <a:stretch/>
        </p:blipFill>
        <p:spPr bwMode="auto">
          <a:xfrm>
            <a:off x="896816" y="4564258"/>
            <a:ext cx="3215840" cy="6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91465-C9AC-46AE-BEE4-93963FA6A987}"/>
              </a:ext>
            </a:extLst>
          </p:cNvPr>
          <p:cNvSpPr txBox="1"/>
          <p:nvPr/>
        </p:nvSpPr>
        <p:spPr>
          <a:xfrm>
            <a:off x="884888" y="5084096"/>
            <a:ext cx="580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I. Pagano, F. </a:t>
            </a:r>
            <a:r>
              <a:rPr lang="en-US" dirty="0" err="1"/>
              <a:t>Treffert</a:t>
            </a:r>
            <a:r>
              <a:rPr lang="en-US" dirty="0"/>
              <a:t>, S. Kerr, B. Reagan, J. Williams</a:t>
            </a:r>
          </a:p>
        </p:txBody>
      </p:sp>
      <p:pic>
        <p:nvPicPr>
          <p:cNvPr id="38" name="Picture 37" descr="ELI Beamlines – Dolní Břežany">
            <a:extLst>
              <a:ext uri="{FF2B5EF4-FFF2-40B4-BE49-F238E27FC236}">
                <a16:creationId xmlns:a16="http://schemas.microsoft.com/office/drawing/2014/main" id="{01307DF9-EDCD-4DCC-AED1-94637164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16" y="2300877"/>
            <a:ext cx="947156" cy="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D7B0C-5458-4D92-BFFF-94398A33DF2E}"/>
              </a:ext>
            </a:extLst>
          </p:cNvPr>
          <p:cNvSpPr txBox="1"/>
          <p:nvPr/>
        </p:nvSpPr>
        <p:spPr>
          <a:xfrm>
            <a:off x="884888" y="2718212"/>
            <a:ext cx="62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</a:t>
            </a:r>
            <a:r>
              <a:rPr lang="en-US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Šišma</a:t>
            </a:r>
            <a:r>
              <a:rPr lang="en-US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US" dirty="0"/>
              <a:t>, M. </a:t>
            </a:r>
            <a:r>
              <a:rPr lang="en-US" dirty="0" err="1"/>
              <a:t>Nevrkla</a:t>
            </a:r>
            <a:r>
              <a:rPr lang="en-US" dirty="0"/>
              <a:t>, F. </a:t>
            </a:r>
            <a:r>
              <a:rPr lang="en-US" dirty="0" err="1"/>
              <a:t>Vitha</a:t>
            </a:r>
            <a:r>
              <a:rPr lang="en-US" dirty="0"/>
              <a:t>, A. </a:t>
            </a:r>
            <a:r>
              <a:rPr lang="en-US" sz="1800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Špádová</a:t>
            </a:r>
            <a:r>
              <a:rPr lang="en-US" dirty="0"/>
              <a:t>, S. Lorenz, I. </a:t>
            </a:r>
            <a:r>
              <a:rPr lang="en-US" dirty="0" err="1"/>
              <a:t>Zymak</a:t>
            </a:r>
            <a:r>
              <a:rPr lang="en-US" dirty="0"/>
              <a:t>, G. </a:t>
            </a:r>
            <a:r>
              <a:rPr lang="en-US" dirty="0" err="1"/>
              <a:t>Grittani</a:t>
            </a:r>
            <a:r>
              <a:rPr lang="en-US" dirty="0"/>
              <a:t>, </a:t>
            </a:r>
            <a:r>
              <a:rPr lang="it-IT" b="0" i="0" dirty="0">
                <a:solidFill>
                  <a:srgbClr val="222222"/>
                </a:solidFill>
                <a:effectLst/>
              </a:rPr>
              <a:t>A. Cimmino, R. Versaci,</a:t>
            </a:r>
            <a:r>
              <a:rPr lang="en-US" dirty="0"/>
              <a:t> C. </a:t>
            </a:r>
            <a:r>
              <a:rPr lang="en-US" dirty="0" err="1"/>
              <a:t>Lazzarini</a:t>
            </a:r>
            <a:r>
              <a:rPr lang="en-US" dirty="0"/>
              <a:t>, S. V. Bulanov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165128-94BE-595D-BE79-55E9FE91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117" y="6453002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</a:t>
            </a:fld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45B145A7-D8E5-778A-B67C-31FB5550B92F}"/>
              </a:ext>
            </a:extLst>
          </p:cNvPr>
          <p:cNvGrpSpPr>
            <a:grpSpLocks/>
          </p:cNvGrpSpPr>
          <p:nvPr/>
        </p:nvGrpSpPr>
        <p:grpSpPr bwMode="auto">
          <a:xfrm>
            <a:off x="7548065" y="5559410"/>
            <a:ext cx="5587450" cy="1288319"/>
            <a:chOff x="291843" y="937150"/>
            <a:chExt cx="5587210" cy="132033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6B2834-3427-217A-3AFA-CB27B9FFA867}"/>
                </a:ext>
              </a:extLst>
            </p:cNvPr>
            <p:cNvSpPr/>
            <p:nvPr/>
          </p:nvSpPr>
          <p:spPr>
            <a:xfrm>
              <a:off x="310892" y="950955"/>
              <a:ext cx="4260667" cy="959701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DE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406CD11B-BF5F-75F8-CB36-B7D5CD9A4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57" y="937150"/>
              <a:ext cx="4292042" cy="59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venir Book" panose="02000503020000020003" pitchFamily="2" charset="0"/>
                </a:rPr>
                <a:t>FBPIC: Fourier Bessel Particle-in-Cell code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venir Book" panose="02000503020000020003" pitchFamily="2" charset="0"/>
                </a:rPr>
                <a:t>open-source</a:t>
              </a:r>
            </a:p>
          </p:txBody>
        </p:sp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E23F9AAF-6E9D-6654-38E3-42AC3498F27E}"/>
                </a:ext>
              </a:extLst>
            </p:cNvPr>
            <p:cNvSpPr txBox="1">
              <a:spLocks/>
            </p:cNvSpPr>
            <p:nvPr/>
          </p:nvSpPr>
          <p:spPr>
            <a:xfrm>
              <a:off x="291843" y="1541457"/>
              <a:ext cx="3409676" cy="7160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Remi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Lehe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(LBNL)</a:t>
              </a:r>
            </a:p>
          </p:txBody>
        </p:sp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D050353F-5E64-8D79-9F2B-E3294E3DB329}"/>
                </a:ext>
              </a:extLst>
            </p:cNvPr>
            <p:cNvSpPr txBox="1">
              <a:spLocks/>
            </p:cNvSpPr>
            <p:nvPr/>
          </p:nvSpPr>
          <p:spPr>
            <a:xfrm>
              <a:off x="2469377" y="1229499"/>
              <a:ext cx="3409676" cy="7160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strike="noStrike" dirty="0">
                  <a:effectLst/>
                  <a:latin typeface="Lato" panose="020F0502020204030203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R. Lehe et al., CPC, 2016</a:t>
              </a:r>
              <a:endParaRPr lang="en-US" sz="1200" b="0" i="0" strike="noStrike" dirty="0">
                <a:effectLst/>
                <a:latin typeface="Lato" panose="020F0502020204030203" pitchFamily="34" charset="0"/>
              </a:endParaRP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u="none" strike="noStrike" dirty="0">
                  <a:effectLst/>
                  <a:latin typeface="Lato" panose="020F0502020204030203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R. Lehe et al., PRE, 2016</a:t>
              </a:r>
              <a:endParaRPr lang="en-US" sz="1200" b="0" i="0" u="none" strike="noStrike" dirty="0">
                <a:effectLst/>
                <a:latin typeface="Lato" panose="020F0502020204030203" pitchFamily="34" charset="0"/>
              </a:endParaRP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M. </a:t>
              </a:r>
              <a:r>
                <a:rPr lang="en-US" sz="1200" b="0" i="0" u="sng" strike="noStrike" dirty="0" err="1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Kirchen</a:t>
              </a: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et al., </a:t>
              </a:r>
              <a:r>
                <a:rPr lang="en-US" sz="1200" b="0" i="0" u="sng" strike="noStrike" dirty="0" err="1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PoP</a:t>
              </a:r>
              <a:r>
                <a:rPr lang="en-US" sz="1200" b="0" i="0" u="sng" strike="noStrike" dirty="0">
                  <a:solidFill>
                    <a:srgbClr val="222222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2016</a:t>
              </a:r>
              <a:endParaRPr lang="en-US" sz="1800" i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2" name="Group 12">
            <a:extLst>
              <a:ext uri="{FF2B5EF4-FFF2-40B4-BE49-F238E27FC236}">
                <a16:creationId xmlns:a16="http://schemas.microsoft.com/office/drawing/2014/main" id="{C7D7167E-23CE-AC6F-FD34-3D72DD95F62F}"/>
              </a:ext>
            </a:extLst>
          </p:cNvPr>
          <p:cNvGrpSpPr>
            <a:grpSpLocks/>
          </p:cNvGrpSpPr>
          <p:nvPr/>
        </p:nvGrpSpPr>
        <p:grpSpPr bwMode="auto">
          <a:xfrm>
            <a:off x="7526124" y="999589"/>
            <a:ext cx="4811998" cy="4289990"/>
            <a:chOff x="279271" y="950954"/>
            <a:chExt cx="4846303" cy="46351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7A272C-81AA-AB50-FADC-384D3F8F8A29}"/>
                </a:ext>
              </a:extLst>
            </p:cNvPr>
            <p:cNvSpPr/>
            <p:nvPr/>
          </p:nvSpPr>
          <p:spPr>
            <a:xfrm>
              <a:off x="310892" y="950955"/>
              <a:ext cx="4260667" cy="463517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DE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54F0680-7484-5A0A-94BD-FA44D110C0DA}"/>
                </a:ext>
              </a:extLst>
            </p:cNvPr>
            <p:cNvSpPr/>
            <p:nvPr/>
          </p:nvSpPr>
          <p:spPr>
            <a:xfrm>
              <a:off x="279271" y="5073488"/>
              <a:ext cx="3285984" cy="4301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  <a:cs typeface="Courier New" panose="02070309020205020404" pitchFamily="49" charset="0"/>
                </a:rPr>
                <a:t>https://ecp-warpx.github.io</a:t>
              </a:r>
              <a:endParaRPr lang="en-GB" sz="11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cs typeface="Courier New" panose="02070309020205020404" pitchFamily="49" charset="0"/>
                <a:hlinkClick r:id="rId11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Vay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, J-L., 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et al., </a:t>
              </a:r>
              <a:r>
                <a:rPr lang="en-GB" sz="11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Nucl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. </a:t>
              </a:r>
              <a:r>
                <a:rPr lang="en-GB" sz="11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Instrum</a:t>
              </a:r>
              <a:r>
                <a:rPr lang="en-GB" sz="11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. Meth. A </a:t>
              </a:r>
              <a:r>
                <a:rPr lang="en-GB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panose="02000503020000020003" pitchFamily="2" charset="0"/>
                </a:rPr>
                <a:t>909 (2018)</a:t>
              </a:r>
            </a:p>
          </p:txBody>
        </p:sp>
        <p:pic>
          <p:nvPicPr>
            <p:cNvPr id="45" name="Picture 15">
              <a:extLst>
                <a:ext uri="{FF2B5EF4-FFF2-40B4-BE49-F238E27FC236}">
                  <a16:creationId xmlns:a16="http://schemas.microsoft.com/office/drawing/2014/main" id="{A744E469-4DE3-DF02-68A8-2365CABC2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30" y="5333914"/>
              <a:ext cx="1037789" cy="17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6">
              <a:extLst>
                <a:ext uri="{FF2B5EF4-FFF2-40B4-BE49-F238E27FC236}">
                  <a16:creationId xmlns:a16="http://schemas.microsoft.com/office/drawing/2014/main" id="{D972E060-28FD-BED9-3A78-692D809B3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637" y="1486997"/>
              <a:ext cx="956789" cy="50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BF7B3603-717E-082A-1024-A69494D33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38" y="950954"/>
              <a:ext cx="4292042" cy="59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>
                  <a:latin typeface="Avenir Book" panose="02000503020000020003" pitchFamily="2" charset="0"/>
                </a:rPr>
                <a:t>WarpX</a:t>
              </a:r>
              <a:r>
                <a:rPr lang="en-US" altLang="en-US" sz="1600" b="1" dirty="0">
                  <a:latin typeface="Avenir Book" panose="02000503020000020003" pitchFamily="2" charset="0"/>
                </a:rPr>
                <a:t>: open-source particle-in-cell code with advanced algorithms at </a:t>
              </a:r>
              <a:r>
                <a:rPr lang="en-US" altLang="en-US" sz="1600" b="1" dirty="0" err="1">
                  <a:latin typeface="Avenir Book" panose="02000503020000020003" pitchFamily="2" charset="0"/>
                </a:rPr>
                <a:t>Exascale</a:t>
              </a:r>
              <a:endParaRPr lang="en-US" altLang="en-US" sz="1600" b="1" dirty="0">
                <a:latin typeface="Avenir Book" panose="02000503020000020003" pitchFamily="2" charset="0"/>
              </a:endParaRP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44AB86AF-22EC-B21C-0DEA-153A5DA16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92" y="3366686"/>
              <a:ext cx="4814682" cy="16000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Advanced algorithms for plasma acceleration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Performance-portability 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Built on </a:t>
              </a:r>
              <a:r>
                <a:rPr lang="en-US" altLang="en-DE" sz="1400" dirty="0" err="1">
                  <a:latin typeface="Avenir Book" panose="02000503020000020003" pitchFamily="2" charset="0"/>
                </a:rPr>
                <a:t>AMReX</a:t>
              </a:r>
              <a:r>
                <a:rPr lang="en-US" altLang="en-DE" sz="1400" dirty="0">
                  <a:latin typeface="Avenir Book" panose="02000503020000020003" pitchFamily="2" charset="0"/>
                </a:rPr>
                <a:t> (LBNL, ECP co-design center)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u="sng" dirty="0">
                  <a:latin typeface="Avenir Book" panose="02000503020000020003" pitchFamily="2" charset="0"/>
                </a:rPr>
                <a:t>Users/contributors welcome</a:t>
              </a:r>
              <a:r>
                <a:rPr lang="en-US" altLang="en-DE" sz="1400" dirty="0">
                  <a:latin typeface="Avenir Book" panose="02000503020000020003" pitchFamily="2" charset="0"/>
                </a:rPr>
                <a:t>!</a:t>
              </a:r>
            </a:p>
            <a:p>
              <a:pPr marL="0" indent="0" eaLnBrk="1" hangingPunct="1"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        </a:t>
              </a:r>
              <a:r>
                <a:rPr lang="en-US" altLang="en-DE" sz="1200" dirty="0">
                  <a:latin typeface="Avenir Book" panose="02000503020000020003" pitchFamily="2" charset="0"/>
                </a:rPr>
                <a:t>&gt;30  contributors from LBNL, LLNL, CEA, DESY, SLAC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2021: 10 multi-GeV stages</a:t>
              </a:r>
            </a:p>
            <a:p>
              <a:pPr eaLnBrk="1" hangingPunct="1">
                <a:buFont typeface="Wingdings" pitchFamily="2" charset="2"/>
                <a:buChar char="Ø"/>
                <a:defRPr/>
              </a:pPr>
              <a:r>
                <a:rPr lang="en-US" altLang="en-DE" sz="1400" dirty="0">
                  <a:latin typeface="Avenir Book" panose="02000503020000020003" pitchFamily="2" charset="0"/>
                </a:rPr>
                <a:t>Goal 2023: </a:t>
              </a:r>
              <a:r>
                <a:rPr lang="en-US" altLang="en-DE" sz="1400" u="sng" dirty="0" err="1">
                  <a:latin typeface="Avenir Book" panose="02000503020000020003" pitchFamily="2" charset="0"/>
                </a:rPr>
                <a:t>TeV</a:t>
              </a:r>
              <a:r>
                <a:rPr lang="en-US" altLang="en-DE" sz="1400" u="sng" dirty="0">
                  <a:latin typeface="Avenir Book" panose="02000503020000020003" pitchFamily="2" charset="0"/>
                </a:rPr>
                <a:t> multi-stage collider</a:t>
              </a:r>
            </a:p>
          </p:txBody>
        </p:sp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BF3E6ED8-E895-E391-FF16-DC54914BC098}"/>
                </a:ext>
              </a:extLst>
            </p:cNvPr>
            <p:cNvSpPr txBox="1">
              <a:spLocks/>
            </p:cNvSpPr>
            <p:nvPr/>
          </p:nvSpPr>
          <p:spPr>
            <a:xfrm>
              <a:off x="291843" y="1541457"/>
              <a:ext cx="2835153" cy="37779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PI: Jean-Luc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Vay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(LBNL)</a:t>
              </a:r>
            </a:p>
            <a:p>
              <a:pPr mar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DoE </a:t>
              </a:r>
              <a:r>
                <a:rPr lang="en-US" sz="1400" i="1" dirty="0" err="1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Exascale</a:t>
              </a:r>
              <a:r>
                <a:rPr lang="en-US" sz="1400" i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 Computing Project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105DDE-4F11-D77F-A8A0-CA209EAE4041}"/>
                </a:ext>
              </a:extLst>
            </p:cNvPr>
            <p:cNvSpPr/>
            <p:nvPr/>
          </p:nvSpPr>
          <p:spPr>
            <a:xfrm>
              <a:off x="301368" y="2127198"/>
              <a:ext cx="4270192" cy="12706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51" name="Picture 26">
              <a:extLst>
                <a:ext uri="{FF2B5EF4-FFF2-40B4-BE49-F238E27FC236}">
                  <a16:creationId xmlns:a16="http://schemas.microsoft.com/office/drawing/2014/main" id="{64E92A62-7FCE-7C0F-6619-ED024FA7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285" y="2177989"/>
              <a:ext cx="2061970" cy="117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42F3E79-4D76-43FE-BDDF-62A48A83E642}"/>
              </a:ext>
            </a:extLst>
          </p:cNvPr>
          <p:cNvSpPr txBox="1"/>
          <p:nvPr/>
        </p:nvSpPr>
        <p:spPr>
          <a:xfrm>
            <a:off x="884888" y="1589238"/>
            <a:ext cx="62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Bo Miao, Jaron E. </a:t>
            </a:r>
            <a:r>
              <a:rPr lang="en-US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Shrock</a:t>
            </a:r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Ari J. </a:t>
            </a:r>
            <a:r>
              <a:rPr lang="en-US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Sloss</a:t>
            </a:r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Nishchal</a:t>
            </a:r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Tripathi, </a:t>
            </a:r>
            <a:r>
              <a:rPr lang="en-US" sz="1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Manh</a:t>
            </a:r>
            <a:r>
              <a:rPr lang="en-US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S. Le, Scott W. Hancock, Frederica Sorkin, Mayank Gupta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machine with a red line&#10;&#10;Description automatically generated">
            <a:extLst>
              <a:ext uri="{FF2B5EF4-FFF2-40B4-BE49-F238E27FC236}">
                <a16:creationId xmlns:a16="http://schemas.microsoft.com/office/drawing/2014/main" id="{9241E4D8-93B5-42CD-A16B-3C271E3CB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 r="23965"/>
          <a:stretch/>
        </p:blipFill>
        <p:spPr>
          <a:xfrm>
            <a:off x="4496473" y="0"/>
            <a:ext cx="8322849" cy="6823808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F07B88-BF17-43C1-B37B-11A51A55BDD3}"/>
              </a:ext>
            </a:extLst>
          </p:cNvPr>
          <p:cNvSpPr/>
          <p:nvPr/>
        </p:nvSpPr>
        <p:spPr>
          <a:xfrm>
            <a:off x="1" y="0"/>
            <a:ext cx="12819322" cy="6823808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88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EAB949-BAD3-4D96-BD7F-C161E95CFE42}"/>
              </a:ext>
            </a:extLst>
          </p:cNvPr>
          <p:cNvSpPr/>
          <p:nvPr/>
        </p:nvSpPr>
        <p:spPr>
          <a:xfrm flipV="1">
            <a:off x="0" y="2239108"/>
            <a:ext cx="12819322" cy="4618892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77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B41C71CD-F8AA-4882-932A-1F7BA414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0" y="11938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54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4EEF4F-9751-4D5D-B667-C89974A98C10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95898A0-45D4-4FAE-BBA6-C53BF44FEEBB}"/>
              </a:ext>
            </a:extLst>
          </p:cNvPr>
          <p:cNvSpPr txBox="1"/>
          <p:nvPr/>
        </p:nvSpPr>
        <p:spPr>
          <a:xfrm>
            <a:off x="1645920" y="1587624"/>
            <a:ext cx="863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10 GeV, Multi-Joule LWFA at Colorado State University</a:t>
            </a:r>
            <a:endParaRPr lang="en-US" sz="2400" i="1" dirty="0"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Custom plasma waveguides for improved stability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Localized dopant for controlled injection</a:t>
            </a:r>
            <a:endParaRPr lang="en-US" sz="2000" dirty="0">
              <a:latin typeface="Arial" charset="0"/>
              <a:sym typeface="Symbol"/>
            </a:endParaRPr>
          </a:p>
        </p:txBody>
      </p:sp>
      <p:pic>
        <p:nvPicPr>
          <p:cNvPr id="36" name="Picture 2" descr="https://osc.umd.edu/img/logos/28_informalseal.jpg">
            <a:extLst>
              <a:ext uri="{FF2B5EF4-FFF2-40B4-BE49-F238E27FC236}">
                <a16:creationId xmlns:a16="http://schemas.microsoft.com/office/drawing/2014/main" id="{7E2463EE-00A6-4B1F-AD01-08888501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44C3CCD-FEF0-4187-9ED8-F06EF793D548}"/>
              </a:ext>
            </a:extLst>
          </p:cNvPr>
          <p:cNvSpPr txBox="1"/>
          <p:nvPr/>
        </p:nvSpPr>
        <p:spPr>
          <a:xfrm>
            <a:off x="991016" y="1047227"/>
            <a:ext cx="45152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Symbol"/>
              </a:rPr>
              <a:t>30 cm Gen. VI Gas Jet</a:t>
            </a:r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5C34BF-4670-4B01-A70A-DD61F435BC71}"/>
              </a:ext>
            </a:extLst>
          </p:cNvPr>
          <p:cNvSpPr txBox="1"/>
          <p:nvPr/>
        </p:nvSpPr>
        <p:spPr>
          <a:xfrm>
            <a:off x="1645920" y="3949701"/>
            <a:ext cx="734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98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Three types of controlled injection at ELI Beamlines</a:t>
            </a:r>
          </a:p>
          <a:p>
            <a:pPr marL="284163" indent="-2841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Demonstration of rephasing electron beams with customizable density profile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02D79A-3ECD-4DFE-9AAD-E53CA397D409}"/>
              </a:ext>
            </a:extLst>
          </p:cNvPr>
          <p:cNvSpPr txBox="1"/>
          <p:nvPr/>
        </p:nvSpPr>
        <p:spPr>
          <a:xfrm>
            <a:off x="991016" y="2972619"/>
            <a:ext cx="64765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Symbol"/>
              </a:rPr>
              <a:t>Modular Gen. VII Gas Jet for Customizable Accelerators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D0F57-5D35-46D1-B5E8-0A8A34126A24}"/>
              </a:ext>
            </a:extLst>
          </p:cNvPr>
          <p:cNvSpPr txBox="1"/>
          <p:nvPr/>
        </p:nvSpPr>
        <p:spPr>
          <a:xfrm>
            <a:off x="991016" y="5390454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ym typeface="Symbol"/>
              </a:rPr>
              <a:t>Recent applications of LWFA electron beams as secondary radiation sources</a:t>
            </a:r>
          </a:p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F69EEB-9B49-D0F6-AC73-3D26CBB9C891}"/>
              </a:ext>
            </a:extLst>
          </p:cNvPr>
          <p:cNvCxnSpPr>
            <a:cxnSpLocks/>
          </p:cNvCxnSpPr>
          <p:nvPr/>
        </p:nvCxnSpPr>
        <p:spPr>
          <a:xfrm flipH="1">
            <a:off x="960536" y="5390454"/>
            <a:ext cx="30480" cy="1072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71592"/>
      </p:ext>
    </p:extLst>
  </p:cSld>
  <p:clrMapOvr>
    <a:masterClrMapping/>
  </p:clrMapOvr>
  <p:transition advTm="9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55445" y="18288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>
                <a:latin typeface="Calibri"/>
                <a:cs typeface="Times New Roman" pitchFamily="18" charset="0"/>
                <a:sym typeface="Symbol" pitchFamily="18" charset="2"/>
              </a:rPr>
              <a:t>Multi-GeV Electron Source for Muons</a:t>
            </a: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759399-5BDE-45B2-A60B-CC52009914E4}"/>
              </a:ext>
            </a:extLst>
          </p:cNvPr>
          <p:cNvSpPr txBox="1"/>
          <p:nvPr/>
        </p:nvSpPr>
        <p:spPr>
          <a:xfrm>
            <a:off x="849038" y="4704749"/>
            <a:ext cx="5676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Multi-GeV, </a:t>
            </a:r>
            <a:r>
              <a:rPr lang="en-US" dirty="0" err="1"/>
              <a:t>nC</a:t>
            </a:r>
            <a:r>
              <a:rPr lang="en-US" dirty="0"/>
              <a:t> beams used as driver for muon generation and positron generation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capable of producing up to ~1000 multi-GeV beams/day at 0.1 Hz rep rate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0E7B54-26E6-24B3-4FA8-3EB92B1B1878}"/>
              </a:ext>
            </a:extLst>
          </p:cNvPr>
          <p:cNvGrpSpPr/>
          <p:nvPr/>
        </p:nvGrpSpPr>
        <p:grpSpPr>
          <a:xfrm>
            <a:off x="795720" y="1184157"/>
            <a:ext cx="11389953" cy="2880359"/>
            <a:chOff x="795720" y="1565535"/>
            <a:chExt cx="11389953" cy="288035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97FDAF2-6350-49D7-889B-6DC6A6DE0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38" y="1565535"/>
              <a:ext cx="10919716" cy="288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05754F-D7AF-434E-A773-AAF379CC568C}"/>
                </a:ext>
              </a:extLst>
            </p:cNvPr>
            <p:cNvSpPr txBox="1"/>
            <p:nvPr/>
          </p:nvSpPr>
          <p:spPr>
            <a:xfrm rot="230549">
              <a:off x="795720" y="2269345"/>
              <a:ext cx="1992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Self-waveguiding LWFA drive beam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3EFBF2-5A67-4CBC-B762-2B7A56EE4A6C}"/>
                </a:ext>
              </a:extLst>
            </p:cNvPr>
            <p:cNvSpPr txBox="1"/>
            <p:nvPr/>
          </p:nvSpPr>
          <p:spPr>
            <a:xfrm rot="253195">
              <a:off x="2814786" y="1996994"/>
              <a:ext cx="2591074" cy="338554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Channel-forming pulse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5E5DB-834C-473F-83E4-85E3C35FEA46}"/>
                </a:ext>
              </a:extLst>
            </p:cNvPr>
            <p:cNvSpPr txBox="1"/>
            <p:nvPr/>
          </p:nvSpPr>
          <p:spPr>
            <a:xfrm rot="240270">
              <a:off x="6877301" y="2880280"/>
              <a:ext cx="1566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Electron spectrometer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E700F5-41DC-41F1-BB7D-349DA8A1255E}"/>
                </a:ext>
              </a:extLst>
            </p:cNvPr>
            <p:cNvSpPr txBox="1"/>
            <p:nvPr/>
          </p:nvSpPr>
          <p:spPr>
            <a:xfrm rot="155420">
              <a:off x="9594600" y="1850041"/>
              <a:ext cx="2591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Muon Detector Array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D053B9-2B4F-D24C-E6CF-8BA37B5FF365}"/>
                </a:ext>
              </a:extLst>
            </p:cNvPr>
            <p:cNvSpPr txBox="1"/>
            <p:nvPr/>
          </p:nvSpPr>
          <p:spPr>
            <a:xfrm rot="253195">
              <a:off x="2558572" y="3199233"/>
              <a:ext cx="1580138" cy="584775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Super-sonic gen. VI gas jet</a:t>
              </a:r>
            </a:p>
          </p:txBody>
        </p:sp>
      </p:grp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8BD2F96-FFCA-33AB-A629-92503709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9F09F-CD91-ADF5-834D-911EABB50003}"/>
              </a:ext>
            </a:extLst>
          </p:cNvPr>
          <p:cNvSpPr txBox="1"/>
          <p:nvPr/>
        </p:nvSpPr>
        <p:spPr>
          <a:xfrm>
            <a:off x="849038" y="3492933"/>
            <a:ext cx="4834660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CSU High Energy Physics team: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Kaixin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Zhu, David Warner, Nikola Durand, Jay Jablonski, and John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Harton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ELI-BL team: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Anna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Cimmino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Roberto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Versaci</a:t>
            </a:r>
            <a:endParaRPr lang="en-US" sz="10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CD242C-7720-4665-925A-E54D67E2C2BF}"/>
              </a:ext>
            </a:extLst>
          </p:cNvPr>
          <p:cNvGrpSpPr/>
          <p:nvPr/>
        </p:nvGrpSpPr>
        <p:grpSpPr>
          <a:xfrm>
            <a:off x="6977168" y="3398869"/>
            <a:ext cx="3709235" cy="3523566"/>
            <a:chOff x="569186" y="1785033"/>
            <a:chExt cx="3385765" cy="321628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FD1C46F-EB92-4E33-BD23-413A44A0A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903"/>
            <a:stretch/>
          </p:blipFill>
          <p:spPr>
            <a:xfrm>
              <a:off x="569186" y="2054365"/>
              <a:ext cx="3385765" cy="260556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0B5894-7DD6-4894-9074-BB1BE33BADEB}"/>
                </a:ext>
              </a:extLst>
            </p:cNvPr>
            <p:cNvSpPr txBox="1"/>
            <p:nvPr/>
          </p:nvSpPr>
          <p:spPr>
            <a:xfrm>
              <a:off x="1375067" y="3111606"/>
              <a:ext cx="1949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Fit = 2.16 ± 0.45 </a:t>
              </a:r>
              <a:r>
                <a:rPr lang="en-US" b="1" dirty="0" err="1">
                  <a:solidFill>
                    <a:srgbClr val="FF0000"/>
                  </a:solidFill>
                </a:rPr>
                <a:t>μs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4D154A-B825-488B-BD46-59AE3FE7EAA2}"/>
                </a:ext>
              </a:extLst>
            </p:cNvPr>
            <p:cNvSpPr txBox="1"/>
            <p:nvPr/>
          </p:nvSpPr>
          <p:spPr>
            <a:xfrm>
              <a:off x="1912513" y="4693543"/>
              <a:ext cx="8659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Time (</a:t>
              </a:r>
              <a:r>
                <a:rPr lang="en-US" sz="1400" dirty="0" err="1"/>
                <a:t>μs</a:t>
              </a:r>
              <a:r>
                <a:rPr lang="en-US" sz="1400" dirty="0"/>
                <a:t>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9E55EE-89F3-4E63-AE4F-0269881A1974}"/>
                </a:ext>
              </a:extLst>
            </p:cNvPr>
            <p:cNvSpPr txBox="1"/>
            <p:nvPr/>
          </p:nvSpPr>
          <p:spPr>
            <a:xfrm>
              <a:off x="569186" y="1785033"/>
              <a:ext cx="3385765" cy="3371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 day of CSU muon candidate signals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3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Demonstration of Lab-Generated Muon Imaging 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7AA0A67-9FC1-3C23-8BCA-151091D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22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17E8CD-1C8E-CCAD-AC1A-8C227F2A9CE8}"/>
              </a:ext>
            </a:extLst>
          </p:cNvPr>
          <p:cNvGrpSpPr/>
          <p:nvPr/>
        </p:nvGrpSpPr>
        <p:grpSpPr>
          <a:xfrm>
            <a:off x="409301" y="1402771"/>
            <a:ext cx="11649120" cy="4944832"/>
            <a:chOff x="418188" y="1371430"/>
            <a:chExt cx="11649120" cy="49448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7887E4-EA95-E7EA-5624-4CB7EB0914F3}"/>
                </a:ext>
              </a:extLst>
            </p:cNvPr>
            <p:cNvGrpSpPr/>
            <p:nvPr/>
          </p:nvGrpSpPr>
          <p:grpSpPr>
            <a:xfrm>
              <a:off x="7993789" y="1371430"/>
              <a:ext cx="4073519" cy="4940664"/>
              <a:chOff x="7993789" y="1371430"/>
              <a:chExt cx="4073519" cy="494066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E5E97CB-154D-1B3F-5474-446803311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944" b="7342"/>
              <a:stretch/>
            </p:blipFill>
            <p:spPr>
              <a:xfrm>
                <a:off x="8197244" y="1863420"/>
                <a:ext cx="2971189" cy="428811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6997F64-515B-97DE-F262-A25590A66621}"/>
                  </a:ext>
                </a:extLst>
              </p:cNvPr>
              <p:cNvSpPr/>
              <p:nvPr/>
            </p:nvSpPr>
            <p:spPr bwMode="auto">
              <a:xfrm>
                <a:off x="9206917" y="4675506"/>
                <a:ext cx="812800" cy="94857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9DDD712-2772-A972-2F9C-C44A953B9DAD}"/>
                  </a:ext>
                </a:extLst>
              </p:cNvPr>
              <p:cNvSpPr/>
              <p:nvPr/>
            </p:nvSpPr>
            <p:spPr bwMode="auto">
              <a:xfrm>
                <a:off x="10119846" y="4675506"/>
                <a:ext cx="812800" cy="948576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  <a:prstDash val="sysDot"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79CBA7-C241-A225-4046-C65DE8F3546F}"/>
                  </a:ext>
                </a:extLst>
              </p:cNvPr>
              <p:cNvSpPr txBox="1"/>
              <p:nvPr/>
            </p:nvSpPr>
            <p:spPr>
              <a:xfrm>
                <a:off x="8248067" y="1698346"/>
                <a:ext cx="958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Particles (no object)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90515-DE61-9E4E-61F5-27FB2A53FD08}"/>
                  </a:ext>
                </a:extLst>
              </p:cNvPr>
              <p:cNvSpPr txBox="1"/>
              <p:nvPr/>
            </p:nvSpPr>
            <p:spPr>
              <a:xfrm>
                <a:off x="9028455" y="1593366"/>
                <a:ext cx="1183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Object obscuring two detectors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18CE221-C985-278C-C49C-FAD0463BAB44}"/>
                  </a:ext>
                </a:extLst>
              </p:cNvPr>
              <p:cNvSpPr txBox="1"/>
              <p:nvPr/>
            </p:nvSpPr>
            <p:spPr>
              <a:xfrm>
                <a:off x="10517617" y="1891528"/>
                <a:ext cx="11002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Ratio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B20E93-9CFC-339F-3C51-3CA669028299}"/>
                  </a:ext>
                </a:extLst>
              </p:cNvPr>
              <p:cNvSpPr txBox="1"/>
              <p:nvPr/>
            </p:nvSpPr>
            <p:spPr>
              <a:xfrm>
                <a:off x="9735361" y="3820610"/>
                <a:ext cx="660706" cy="27699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Object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9B7D99E-92F8-ED4C-5D7F-711E971152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66150" y="4122645"/>
                <a:ext cx="399564" cy="514514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EF85F05-C661-5660-0EAB-96E560403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9846" y="4122645"/>
                <a:ext cx="426615" cy="527825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1D7E1E-96D5-7F70-A52C-8E6EB1DEC314}"/>
                  </a:ext>
                </a:extLst>
              </p:cNvPr>
              <p:cNvSpPr/>
              <p:nvPr/>
            </p:nvSpPr>
            <p:spPr bwMode="auto">
              <a:xfrm>
                <a:off x="7993789" y="1376514"/>
                <a:ext cx="4073519" cy="49355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9C0BB5-4E08-21DC-AE30-00DD409890CE}"/>
                  </a:ext>
                </a:extLst>
              </p:cNvPr>
              <p:cNvSpPr txBox="1"/>
              <p:nvPr/>
            </p:nvSpPr>
            <p:spPr>
              <a:xfrm>
                <a:off x="7993790" y="1371430"/>
                <a:ext cx="40735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Single shot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“imaging” demonstration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0849AFE-1A6A-3B37-8B00-3AADA5BFD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0594" t="9682" r="10640" b="8795"/>
              <a:stretch/>
            </p:blipFill>
            <p:spPr>
              <a:xfrm rot="5400000">
                <a:off x="9666655" y="3813066"/>
                <a:ext cx="3890962" cy="641568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10A0835-271F-3109-5B4C-C089D138626F}"/>
                </a:ext>
              </a:extLst>
            </p:cNvPr>
            <p:cNvGrpSpPr/>
            <p:nvPr/>
          </p:nvGrpSpPr>
          <p:grpSpPr>
            <a:xfrm>
              <a:off x="418188" y="1376514"/>
              <a:ext cx="7530297" cy="4939748"/>
              <a:chOff x="418188" y="1376514"/>
              <a:chExt cx="7530297" cy="493974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24591B9-BBC8-3571-0EB5-FDADF7313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331" r="17132" b="13719"/>
              <a:stretch/>
            </p:blipFill>
            <p:spPr>
              <a:xfrm>
                <a:off x="418188" y="1376514"/>
                <a:ext cx="4232997" cy="273828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658A42A-F53F-8D5C-0653-D1ABCBFFB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959388" y="2998590"/>
                <a:ext cx="1131327" cy="61968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617A00-DEA6-7878-07EC-7C6EB03DB1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972169">
                <a:off x="3435975" y="1774186"/>
                <a:ext cx="173079" cy="182880"/>
              </a:xfrm>
              <a:prstGeom prst="ellipse">
                <a:avLst/>
              </a:prstGeom>
              <a:gradFill>
                <a:gsLst>
                  <a:gs pos="0">
                    <a:srgbClr val="FF40FF">
                      <a:alpha val="86771"/>
                    </a:srgbClr>
                  </a:gs>
                  <a:gs pos="50000">
                    <a:srgbClr val="FF40FF">
                      <a:alpha val="87416"/>
                    </a:srgbClr>
                  </a:gs>
                  <a:gs pos="100000">
                    <a:srgbClr val="FF40FF">
                      <a:alpha val="86472"/>
                    </a:srgbClr>
                  </a:gs>
                </a:gsLst>
                <a:lin ang="16200000" scaled="1"/>
              </a:gradFill>
              <a:ln w="0">
                <a:noFill/>
                <a:headEnd/>
                <a:tailEnd/>
              </a:ln>
              <a:scene3d>
                <a:camera prst="isometricLeftDown">
                  <a:rot lat="7200000" lon="2400000" rev="0"/>
                </a:camera>
                <a:lightRig rig="balanced" dir="t"/>
              </a:scene3d>
              <a:sp3d prstMaterial="flat">
                <a:bevelT w="114300" h="1905000" prst="angle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784B516-B2CD-BD25-6CEB-3242156C1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4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959388" y="3005571"/>
                <a:ext cx="1131327" cy="61968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D2C824-1DBD-A364-A922-72D0F4142676}"/>
                  </a:ext>
                </a:extLst>
              </p:cNvPr>
              <p:cNvSpPr txBox="1"/>
              <p:nvPr/>
            </p:nvSpPr>
            <p:spPr>
              <a:xfrm>
                <a:off x="3076636" y="2547166"/>
                <a:ext cx="1095172" cy="307777"/>
              </a:xfrm>
              <a:prstGeom prst="rect">
                <a:avLst/>
              </a:prstGeom>
              <a:solidFill>
                <a:schemeClr val="bg1">
                  <a:alpha val="7912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DF3CE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Muon Beam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9C2A4CE-68D1-71EF-9A7A-39253987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810" b="99321" l="37975" r="62152">
                            <a14:foregroundMark x1="57722" y1="13801" x2="55949" y2="2715"/>
                            <a14:foregroundMark x1="55949" y1="2715" x2="50000" y2="7692"/>
                            <a14:foregroundMark x1="50000" y1="7692" x2="48608" y2="13122"/>
                            <a14:foregroundMark x1="49114" y1="4072" x2="49114" y2="2036"/>
                            <a14:foregroundMark x1="53671" y1="89593" x2="52911" y2="96380"/>
                            <a14:foregroundMark x1="57342" y1="99095" x2="59367" y2="99321"/>
                          </a14:backgroundRemoval>
                        </a14:imgEffect>
                      </a14:imgLayer>
                    </a14:imgProps>
                  </a:ext>
                </a:extLst>
              </a:blip>
              <a:srcRect l="35048" r="34737"/>
              <a:stretch/>
            </p:blipFill>
            <p:spPr>
              <a:xfrm rot="319569" flipH="1">
                <a:off x="5577999" y="1744858"/>
                <a:ext cx="2370486" cy="43893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12D50B8-4A49-D1C7-766B-A889EC72D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62" b="90533" l="6270" r="93514">
                            <a14:foregroundMark x1="32757" y1="10454" x2="18486" y2="6312"/>
                            <a14:foregroundMark x1="18486" y1="6312" x2="11459" y2="12426"/>
                            <a14:foregroundMark x1="11459" y1="12426" x2="6595" y2="22485"/>
                            <a14:foregroundMark x1="6595" y1="22485" x2="6486" y2="48915"/>
                            <a14:foregroundMark x1="6486" y1="48915" x2="10270" y2="58185"/>
                            <a14:foregroundMark x1="80324" y1="84221" x2="76973" y2="86391"/>
                            <a14:foregroundMark x1="86162" y1="45562" x2="91027" y2="54832"/>
                            <a14:foregroundMark x1="91027" y1="54832" x2="94270" y2="66272"/>
                            <a14:foregroundMark x1="94270" y1="66272" x2="93514" y2="79684"/>
                            <a14:foregroundMark x1="93514" y1="79684" x2="89081" y2="85799"/>
                            <a14:foregroundMark x1="81189" y1="90138" x2="75568" y2="905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088163" y="4178398"/>
                <a:ext cx="3903008" cy="2137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E0C2B9-E6DB-EC10-F0DD-E4668DCAA1D5}"/>
                  </a:ext>
                </a:extLst>
              </p:cNvPr>
              <p:cNvSpPr/>
              <p:nvPr/>
            </p:nvSpPr>
            <p:spPr bwMode="auto">
              <a:xfrm>
                <a:off x="1953579" y="3005571"/>
                <a:ext cx="1233392" cy="6266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B12FFBB-7FCE-A860-E535-59AC2EC48B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8163" y="3253740"/>
                <a:ext cx="852370" cy="92465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4E3F392-AF17-63E6-1216-3C3E5E91F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6971" y="3315412"/>
                <a:ext cx="1804200" cy="86298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9D53259-64E0-F2F4-F024-A5BDD19055D0}"/>
                  </a:ext>
                </a:extLst>
              </p:cNvPr>
              <p:cNvSpPr/>
              <p:nvPr/>
            </p:nvSpPr>
            <p:spPr bwMode="auto">
              <a:xfrm>
                <a:off x="5546824" y="1406439"/>
                <a:ext cx="2239195" cy="482834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A009628-B3DA-74E1-EB33-B00BD75967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6854" y="1403125"/>
                <a:ext cx="1871642" cy="308511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26ADEF3-AB9A-8050-C41F-9A17AF150A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6854" y="5296664"/>
                <a:ext cx="1889969" cy="938117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2B449BD-9ABB-EB45-E065-73B2AB41A276}"/>
                  </a:ext>
                </a:extLst>
              </p:cNvPr>
              <p:cNvSpPr/>
              <p:nvPr/>
            </p:nvSpPr>
            <p:spPr bwMode="auto">
              <a:xfrm>
                <a:off x="3350306" y="4488239"/>
                <a:ext cx="306548" cy="8084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6833C1-5349-FB9E-F539-08321605F717}"/>
                  </a:ext>
                </a:extLst>
              </p:cNvPr>
              <p:cNvSpPr txBox="1"/>
              <p:nvPr/>
            </p:nvSpPr>
            <p:spPr>
              <a:xfrm>
                <a:off x="5546825" y="1403125"/>
                <a:ext cx="22391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Scintillator/</a:t>
                </a:r>
                <a:r>
                  <a:rPr kumimoji="0" lang="en-US" sz="12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SiPM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Detector Array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137827-04B9-0DFC-3256-8B6F632768CB}"/>
                  </a:ext>
                </a:extLst>
              </p:cNvPr>
              <p:cNvSpPr txBox="1"/>
              <p:nvPr/>
            </p:nvSpPr>
            <p:spPr>
              <a:xfrm>
                <a:off x="7106219" y="3589777"/>
                <a:ext cx="741259" cy="46166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Lead “object”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B429A83-DE0D-B0A3-4567-C743CF9D33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94394" y="4043378"/>
                <a:ext cx="151941" cy="362289"/>
              </a:xfrm>
              <a:prstGeom prst="straightConnector1">
                <a:avLst/>
              </a:prstGeom>
              <a:ln w="28575" cmpd="sng">
                <a:solidFill>
                  <a:schemeClr val="accent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48EF5144-6A0C-1D60-4693-3C60F5BDBFEB}"/>
                  </a:ext>
                </a:extLst>
              </p:cNvPr>
              <p:cNvSpPr/>
              <p:nvPr/>
            </p:nvSpPr>
            <p:spPr bwMode="auto">
              <a:xfrm flipH="1">
                <a:off x="6099841" y="4301836"/>
                <a:ext cx="1271976" cy="1336963"/>
              </a:xfrm>
              <a:prstGeom prst="cube">
                <a:avLst>
                  <a:gd name="adj" fmla="val 20619"/>
                </a:avLst>
              </a:prstGeom>
              <a:solidFill>
                <a:srgbClr val="7F7F7F">
                  <a:alpha val="7098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8880105-ACCC-5758-6DB9-FBC364C550BD}"/>
                  </a:ext>
                </a:extLst>
              </p:cNvPr>
              <p:cNvSpPr txBox="1"/>
              <p:nvPr/>
            </p:nvSpPr>
            <p:spPr>
              <a:xfrm>
                <a:off x="2700065" y="2168475"/>
                <a:ext cx="1220591" cy="276999"/>
              </a:xfrm>
              <a:prstGeom prst="rect">
                <a:avLst/>
              </a:prstGeom>
              <a:solidFill>
                <a:srgbClr val="FF7C8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laser accelerator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9282E2A-92D0-C291-27A2-129432389D20}"/>
              </a:ext>
            </a:extLst>
          </p:cNvPr>
          <p:cNvSpPr txBox="1"/>
          <p:nvPr/>
        </p:nvSpPr>
        <p:spPr>
          <a:xfrm>
            <a:off x="11344" y="6342982"/>
            <a:ext cx="1196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and analysis team: </a:t>
            </a:r>
            <a:r>
              <a:rPr lang="en-US" sz="1800" dirty="0"/>
              <a:t>K. Zhu, 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D. Warner, N. Durand, J. Jablonski, J.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Harton</a:t>
            </a:r>
            <a:r>
              <a:rPr lang="en-US" b="0" i="0" dirty="0">
                <a:solidFill>
                  <a:srgbClr val="222222"/>
                </a:solidFill>
                <a:effectLst/>
              </a:rPr>
              <a:t>, J. Williams, B. Reagan, </a:t>
            </a:r>
            <a:r>
              <a:rPr lang="it-IT" sz="1800" b="0" i="0" dirty="0">
                <a:solidFill>
                  <a:srgbClr val="222222"/>
                </a:solidFill>
                <a:effectLst/>
              </a:rPr>
              <a:t>A. Cimmino, R. Versaci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Guided LWFA </a:t>
            </a:r>
            <a:r>
              <a:rPr lang="en-US" sz="3600" dirty="0" err="1">
                <a:latin typeface="Calibri"/>
                <a:cs typeface="Times New Roman" pitchFamily="18" charset="0"/>
                <a:sym typeface="Symbol" pitchFamily="18" charset="2"/>
              </a:rPr>
              <a:t>Betatron</a:t>
            </a: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 Source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ELI Beamlines – Dolní Břežany">
            <a:extLst>
              <a:ext uri="{FF2B5EF4-FFF2-40B4-BE49-F238E27FC236}">
                <a16:creationId xmlns:a16="http://schemas.microsoft.com/office/drawing/2014/main" id="{59661719-7233-4135-810C-53F6AB6C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89" y="128597"/>
            <a:ext cx="1360692" cy="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A77C756-29AA-479B-ADFC-A281DB23E83D}"/>
              </a:ext>
            </a:extLst>
          </p:cNvPr>
          <p:cNvSpPr txBox="1"/>
          <p:nvPr/>
        </p:nvSpPr>
        <p:spPr>
          <a:xfrm>
            <a:off x="274349" y="3798659"/>
            <a:ext cx="55914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Betatron</a:t>
            </a:r>
            <a:r>
              <a:rPr lang="en-US" sz="2800" dirty="0"/>
              <a:t> x-rays with guided LWFA</a:t>
            </a:r>
          </a:p>
          <a:p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03C21C8-9A6F-9C2A-257E-E1EDA0F591F0}"/>
              </a:ext>
            </a:extLst>
          </p:cNvPr>
          <p:cNvGrpSpPr/>
          <p:nvPr/>
        </p:nvGrpSpPr>
        <p:grpSpPr>
          <a:xfrm>
            <a:off x="8749015" y="3909062"/>
            <a:ext cx="3103915" cy="2580236"/>
            <a:chOff x="708679" y="3920510"/>
            <a:chExt cx="3273000" cy="27207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C141BC-9F40-FE0F-6CB0-DE6D88597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11" t="27099" r="11578" b="18353"/>
            <a:stretch/>
          </p:blipFill>
          <p:spPr>
            <a:xfrm>
              <a:off x="708679" y="3920510"/>
              <a:ext cx="3153076" cy="2720794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AC6BC8-AB4A-C42C-72CB-257F53D4F401}"/>
                </a:ext>
              </a:extLst>
            </p:cNvPr>
            <p:cNvCxnSpPr>
              <a:cxnSpLocks/>
            </p:cNvCxnSpPr>
            <p:nvPr/>
          </p:nvCxnSpPr>
          <p:spPr>
            <a:xfrm>
              <a:off x="2124166" y="5541792"/>
              <a:ext cx="59643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58">
              <a:extLst>
                <a:ext uri="{FF2B5EF4-FFF2-40B4-BE49-F238E27FC236}">
                  <a16:creationId xmlns:a16="http://schemas.microsoft.com/office/drawing/2014/main" id="{B8502E8A-3967-92C6-E712-FD0F8625DC5F}"/>
                </a:ext>
              </a:extLst>
            </p:cNvPr>
            <p:cNvSpPr txBox="1"/>
            <p:nvPr/>
          </p:nvSpPr>
          <p:spPr>
            <a:xfrm>
              <a:off x="2076679" y="55742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8 mm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0861BE4-6955-AB42-BF0B-C5972D49BF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54" t="23020" r="17685" b="18980"/>
          <a:stretch/>
        </p:blipFill>
        <p:spPr>
          <a:xfrm>
            <a:off x="8758374" y="1105293"/>
            <a:ext cx="2956924" cy="270933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FE06AD-D9FE-4F5C-2C9C-CEB5AB6D8F99}"/>
              </a:ext>
            </a:extLst>
          </p:cNvPr>
          <p:cNvCxnSpPr>
            <a:cxnSpLocks/>
          </p:cNvCxnSpPr>
          <p:nvPr/>
        </p:nvCxnSpPr>
        <p:spPr>
          <a:xfrm>
            <a:off x="9931753" y="2671378"/>
            <a:ext cx="59643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8">
            <a:extLst>
              <a:ext uri="{FF2B5EF4-FFF2-40B4-BE49-F238E27FC236}">
                <a16:creationId xmlns:a16="http://schemas.microsoft.com/office/drawing/2014/main" id="{88981CC2-F959-DBBD-3482-59FB966598B7}"/>
              </a:ext>
            </a:extLst>
          </p:cNvPr>
          <p:cNvSpPr txBox="1"/>
          <p:nvPr/>
        </p:nvSpPr>
        <p:spPr>
          <a:xfrm>
            <a:off x="9884266" y="270385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 mm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24F4E9-C473-E05C-423C-E1A2D3E4E377}"/>
              </a:ext>
            </a:extLst>
          </p:cNvPr>
          <p:cNvCxnSpPr>
            <a:cxnSpLocks/>
          </p:cNvCxnSpPr>
          <p:nvPr/>
        </p:nvCxnSpPr>
        <p:spPr>
          <a:xfrm>
            <a:off x="9881489" y="1532450"/>
            <a:ext cx="355347" cy="591459"/>
          </a:xfrm>
          <a:prstGeom prst="straightConnector1">
            <a:avLst/>
          </a:prstGeom>
          <a:ln w="41275" cmpd="sng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60F0D40-023B-A8E2-57E5-0BCEB188EA56}"/>
              </a:ext>
            </a:extLst>
          </p:cNvPr>
          <p:cNvSpPr txBox="1"/>
          <p:nvPr/>
        </p:nvSpPr>
        <p:spPr>
          <a:xfrm>
            <a:off x="8739306" y="1123731"/>
            <a:ext cx="2063543" cy="400110"/>
          </a:xfrm>
          <a:prstGeom prst="rect">
            <a:avLst/>
          </a:prstGeom>
          <a:solidFill>
            <a:schemeClr val="bg1">
              <a:alpha val="6795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350 </a:t>
            </a:r>
            <a:r>
              <a:rPr lang="en-US" sz="2000" dirty="0" err="1"/>
              <a:t>μm</a:t>
            </a:r>
            <a:r>
              <a:rPr lang="en-US" sz="2000" dirty="0"/>
              <a:t> strut size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75CA37-E8EC-3AC7-8F80-AD0E632A465F}"/>
              </a:ext>
            </a:extLst>
          </p:cNvPr>
          <p:cNvSpPr txBox="1"/>
          <p:nvPr/>
        </p:nvSpPr>
        <p:spPr>
          <a:xfrm>
            <a:off x="9571106" y="3334392"/>
            <a:ext cx="206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Steel Target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F04747-431C-A0FC-1D52-5AD10369686A}"/>
              </a:ext>
            </a:extLst>
          </p:cNvPr>
          <p:cNvSpPr txBox="1"/>
          <p:nvPr/>
        </p:nvSpPr>
        <p:spPr>
          <a:xfrm>
            <a:off x="8078127" y="6498062"/>
            <a:ext cx="4242210" cy="384721"/>
          </a:xfrm>
          <a:prstGeom prst="rect">
            <a:avLst/>
          </a:prstGeom>
          <a:solidFill>
            <a:schemeClr val="bg1">
              <a:alpha val="6795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00" dirty="0"/>
              <a:t>Ball bearing, steal target, tungsten target</a:t>
            </a:r>
          </a:p>
        </p:txBody>
      </p:sp>
      <p:pic>
        <p:nvPicPr>
          <p:cNvPr id="47" name="Picture 10">
            <a:extLst>
              <a:ext uri="{FF2B5EF4-FFF2-40B4-BE49-F238E27FC236}">
                <a16:creationId xmlns:a16="http://schemas.microsoft.com/office/drawing/2014/main" id="{8C7F0131-8DDB-7AB2-C16E-7F0BE47D5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 b="33569"/>
          <a:stretch/>
        </p:blipFill>
        <p:spPr bwMode="auto">
          <a:xfrm>
            <a:off x="-15968" y="6248914"/>
            <a:ext cx="3148092" cy="6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řada/pruh, diagram, Paralelní, design&#10;&#10;Obsah generovaný pomocí AI může být nesprávný.">
            <a:extLst>
              <a:ext uri="{FF2B5EF4-FFF2-40B4-BE49-F238E27FC236}">
                <a16:creationId xmlns:a16="http://schemas.microsoft.com/office/drawing/2014/main" id="{80A08657-2D48-B676-B07D-15F14C1C3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54413" r="42649" b="14219"/>
          <a:stretch>
            <a:fillRect/>
          </a:stretch>
        </p:blipFill>
        <p:spPr>
          <a:xfrm>
            <a:off x="777240" y="1400608"/>
            <a:ext cx="6772969" cy="2450254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48031E-93E2-4069-B669-38F6EF49CD01}"/>
              </a:ext>
            </a:extLst>
          </p:cNvPr>
          <p:cNvCxnSpPr>
            <a:cxnSpLocks/>
          </p:cNvCxnSpPr>
          <p:nvPr/>
        </p:nvCxnSpPr>
        <p:spPr>
          <a:xfrm>
            <a:off x="6096000" y="3049255"/>
            <a:ext cx="1578015" cy="27267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3625862-9DA6-453B-AA95-7A8B91565066}"/>
              </a:ext>
            </a:extLst>
          </p:cNvPr>
          <p:cNvSpPr txBox="1"/>
          <p:nvPr/>
        </p:nvSpPr>
        <p:spPr>
          <a:xfrm rot="545992">
            <a:off x="6229296" y="327472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Betatron</a:t>
            </a:r>
            <a:r>
              <a:rPr lang="en-US" dirty="0"/>
              <a:t> x-rays</a:t>
            </a:r>
          </a:p>
        </p:txBody>
      </p:sp>
      <p:pic>
        <p:nvPicPr>
          <p:cNvPr id="5" name="Picture 43">
            <a:extLst>
              <a:ext uri="{FF2B5EF4-FFF2-40B4-BE49-F238E27FC236}">
                <a16:creationId xmlns:a16="http://schemas.microsoft.com/office/drawing/2014/main" id="{705EBCE1-D384-F4B5-E418-24FAAF98FB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1" t="27099" r="11578" b="18353"/>
          <a:stretch/>
        </p:blipFill>
        <p:spPr>
          <a:xfrm>
            <a:off x="7300882" y="2735376"/>
            <a:ext cx="1618673" cy="1396755"/>
          </a:xfrm>
          <a:prstGeom prst="rect">
            <a:avLst/>
          </a:prstGeom>
          <a:scene3d>
            <a:camera prst="orthographicFront">
              <a:rot lat="20404753" lon="4180854" rev="109016"/>
            </a:camera>
            <a:lightRig rig="threePt" dir="t"/>
          </a:scene3d>
        </p:spPr>
      </p:pic>
      <p:sp>
        <p:nvSpPr>
          <p:cNvPr id="11" name="TextBox 58">
            <a:extLst>
              <a:ext uri="{FF2B5EF4-FFF2-40B4-BE49-F238E27FC236}">
                <a16:creationId xmlns:a16="http://schemas.microsoft.com/office/drawing/2014/main" id="{D4ADBCC5-DBE5-C35B-DC42-A281C2A82AB4}"/>
              </a:ext>
            </a:extLst>
          </p:cNvPr>
          <p:cNvSpPr txBox="1"/>
          <p:nvPr/>
        </p:nvSpPr>
        <p:spPr>
          <a:xfrm rot="545992">
            <a:off x="4933683" y="210675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magnets</a:t>
            </a:r>
          </a:p>
        </p:txBody>
      </p:sp>
      <p:pic>
        <p:nvPicPr>
          <p:cNvPr id="13" name="Graphic 12" descr="Back with solid fill">
            <a:extLst>
              <a:ext uri="{FF2B5EF4-FFF2-40B4-BE49-F238E27FC236}">
                <a16:creationId xmlns:a16="http://schemas.microsoft.com/office/drawing/2014/main" id="{FD3C4671-B158-C7D0-6345-05E1464D9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4587764">
            <a:off x="5235383" y="2828437"/>
            <a:ext cx="1005771" cy="1005771"/>
          </a:xfrm>
          <a:prstGeom prst="rect">
            <a:avLst/>
          </a:prstGeom>
        </p:spPr>
      </p:pic>
      <p:sp>
        <p:nvSpPr>
          <p:cNvPr id="14" name="TextBox 58">
            <a:extLst>
              <a:ext uri="{FF2B5EF4-FFF2-40B4-BE49-F238E27FC236}">
                <a16:creationId xmlns:a16="http://schemas.microsoft.com/office/drawing/2014/main" id="{F6065703-4510-0206-BAED-077B62CB89EF}"/>
              </a:ext>
            </a:extLst>
          </p:cNvPr>
          <p:cNvSpPr txBox="1"/>
          <p:nvPr/>
        </p:nvSpPr>
        <p:spPr>
          <a:xfrm>
            <a:off x="7459217" y="242278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2D232-4038-25CC-1638-11D933EA586A}"/>
              </a:ext>
            </a:extLst>
          </p:cNvPr>
          <p:cNvGrpSpPr/>
          <p:nvPr/>
        </p:nvGrpSpPr>
        <p:grpSpPr>
          <a:xfrm>
            <a:off x="396957" y="1096192"/>
            <a:ext cx="3138288" cy="2014290"/>
            <a:chOff x="-196633" y="1404546"/>
            <a:chExt cx="5399361" cy="397374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9CEAF5-A564-7D2B-2F31-E6033E330A51}"/>
                </a:ext>
              </a:extLst>
            </p:cNvPr>
            <p:cNvSpPr txBox="1"/>
            <p:nvPr/>
          </p:nvSpPr>
          <p:spPr>
            <a:xfrm>
              <a:off x="617221" y="1628630"/>
              <a:ext cx="671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(a)</a:t>
              </a:r>
            </a:p>
          </p:txBody>
        </p:sp>
        <p:sp>
          <p:nvSpPr>
            <p:cNvPr id="55" name="TextovéPole 11">
              <a:extLst>
                <a:ext uri="{FF2B5EF4-FFF2-40B4-BE49-F238E27FC236}">
                  <a16:creationId xmlns:a16="http://schemas.microsoft.com/office/drawing/2014/main" id="{4C993CC5-1E57-3ABA-5D9D-C02C291A1D01}"/>
                </a:ext>
              </a:extLst>
            </p:cNvPr>
            <p:cNvSpPr txBox="1"/>
            <p:nvPr/>
          </p:nvSpPr>
          <p:spPr>
            <a:xfrm rot="598206">
              <a:off x="2400194" y="4771119"/>
              <a:ext cx="2131943" cy="60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>
                  <a:latin typeface="Aptos" panose="020B0004020202020204" pitchFamily="34" charset="0"/>
                </a:rPr>
                <a:t>Gen. VII Jet</a:t>
              </a:r>
            </a:p>
          </p:txBody>
        </p:sp>
        <p:sp>
          <p:nvSpPr>
            <p:cNvPr id="58" name="TextovéPole 11">
              <a:extLst>
                <a:ext uri="{FF2B5EF4-FFF2-40B4-BE49-F238E27FC236}">
                  <a16:creationId xmlns:a16="http://schemas.microsoft.com/office/drawing/2014/main" id="{73E059F3-C20D-2A06-664E-BDFA96AD1968}"/>
                </a:ext>
              </a:extLst>
            </p:cNvPr>
            <p:cNvSpPr txBox="1"/>
            <p:nvPr/>
          </p:nvSpPr>
          <p:spPr>
            <a:xfrm rot="19435416">
              <a:off x="3772108" y="2145335"/>
              <a:ext cx="1430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probe</a:t>
              </a:r>
            </a:p>
          </p:txBody>
        </p:sp>
        <p:sp>
          <p:nvSpPr>
            <p:cNvPr id="60" name="TextovéPole 11">
              <a:extLst>
                <a:ext uri="{FF2B5EF4-FFF2-40B4-BE49-F238E27FC236}">
                  <a16:creationId xmlns:a16="http://schemas.microsoft.com/office/drawing/2014/main" id="{E2B9D832-7499-5D5A-3BB0-13148ECE4611}"/>
                </a:ext>
              </a:extLst>
            </p:cNvPr>
            <p:cNvSpPr txBox="1"/>
            <p:nvPr/>
          </p:nvSpPr>
          <p:spPr>
            <a:xfrm>
              <a:off x="1534474" y="1404546"/>
              <a:ext cx="151139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c</a:t>
              </a:r>
              <a:r>
                <a:rPr lang="en-US" sz="120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hannel</a:t>
              </a:r>
              <a:r>
                <a:rPr 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 </a:t>
              </a:r>
              <a:r>
                <a:rPr lang="en-US" sz="120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forming beam</a:t>
              </a:r>
            </a:p>
          </p:txBody>
        </p:sp>
        <p:sp>
          <p:nvSpPr>
            <p:cNvPr id="62" name="TextovéPole 11">
              <a:extLst>
                <a:ext uri="{FF2B5EF4-FFF2-40B4-BE49-F238E27FC236}">
                  <a16:creationId xmlns:a16="http://schemas.microsoft.com/office/drawing/2014/main" id="{026B9499-B013-F5D0-3143-7B73483EA652}"/>
                </a:ext>
              </a:extLst>
            </p:cNvPr>
            <p:cNvSpPr txBox="1"/>
            <p:nvPr/>
          </p:nvSpPr>
          <p:spPr>
            <a:xfrm rot="659012">
              <a:off x="-196633" y="2853909"/>
              <a:ext cx="2403925" cy="54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" panose="020B0004020202020204" pitchFamily="34" charset="0"/>
                </a:rPr>
                <a:t>LWFA drive pulse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42019EB-3FD4-874E-7883-67BD1B71D378}"/>
              </a:ext>
            </a:extLst>
          </p:cNvPr>
          <p:cNvSpPr txBox="1"/>
          <p:nvPr/>
        </p:nvSpPr>
        <p:spPr>
          <a:xfrm>
            <a:off x="988052" y="4251831"/>
            <a:ext cx="7647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X-ray critical energy ~300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Magnification in images: 2x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Detector: </a:t>
            </a:r>
            <a:r>
              <a:rPr lang="en-US" sz="2400" dirty="0" err="1"/>
              <a:t>Andor</a:t>
            </a:r>
            <a:r>
              <a:rPr lang="en-US" sz="2400" dirty="0"/>
              <a:t> camera (10 </a:t>
            </a:r>
            <a:r>
              <a:rPr lang="en-US" sz="2400" dirty="0" err="1"/>
              <a:t>μm</a:t>
            </a:r>
            <a:r>
              <a:rPr lang="en-US" sz="2400" dirty="0"/>
              <a:t> resolution)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Arial density: steel - 6.2 g/cm</a:t>
            </a:r>
            <a:r>
              <a:rPr lang="en-US" sz="2400" baseline="30000" dirty="0"/>
              <a:t>2</a:t>
            </a:r>
            <a:r>
              <a:rPr lang="en-US" sz="2400" dirty="0"/>
              <a:t>, tungsten - 15.44 g/cm</a:t>
            </a:r>
            <a:r>
              <a:rPr lang="en-US" sz="2400" baseline="30000" dirty="0"/>
              <a:t>2</a:t>
            </a:r>
            <a:endParaRPr lang="en-US" sz="2000" dirty="0"/>
          </a:p>
          <a:p>
            <a:endParaRPr lang="en-US" dirty="0"/>
          </a:p>
        </p:txBody>
      </p:sp>
      <p:sp>
        <p:nvSpPr>
          <p:cNvPr id="15" name="TextBox 58">
            <a:extLst>
              <a:ext uri="{FF2B5EF4-FFF2-40B4-BE49-F238E27FC236}">
                <a16:creationId xmlns:a16="http://schemas.microsoft.com/office/drawing/2014/main" id="{CF14C5FE-AC62-84C4-DC0B-6860F3B94652}"/>
              </a:ext>
            </a:extLst>
          </p:cNvPr>
          <p:cNvSpPr txBox="1"/>
          <p:nvPr/>
        </p:nvSpPr>
        <p:spPr>
          <a:xfrm rot="545992">
            <a:off x="5341368" y="376734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41347E-D517-4532-CCE1-330F5E54FD0F}"/>
              </a:ext>
            </a:extLst>
          </p:cNvPr>
          <p:cNvSpPr txBox="1"/>
          <p:nvPr/>
        </p:nvSpPr>
        <p:spPr>
          <a:xfrm>
            <a:off x="3495828" y="6275397"/>
            <a:ext cx="50051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Images curtesy of Lawrence Livermore National Laboratory Team: I. Pagano, F. </a:t>
            </a:r>
            <a:r>
              <a:rPr lang="en-US" sz="1600" dirty="0" err="1"/>
              <a:t>Treffert</a:t>
            </a:r>
            <a:r>
              <a:rPr lang="en-US" sz="1600" dirty="0"/>
              <a:t>, S. Kerr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AC29-5AAC-A2F6-106E-A28CD6E56066}"/>
              </a:ext>
            </a:extLst>
          </p:cNvPr>
          <p:cNvSpPr txBox="1"/>
          <p:nvPr/>
        </p:nvSpPr>
        <p:spPr>
          <a:xfrm>
            <a:off x="30738" y="5910359"/>
            <a:ext cx="2459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LLNL-CFPRES-2011540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31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Summary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9818" y="1960883"/>
            <a:ext cx="702092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</a:rPr>
              <a:t>10 GeV, multi-Joule</a:t>
            </a:r>
            <a:r>
              <a:rPr lang="en-US" sz="2000" dirty="0">
                <a:latin typeface="Arial" charset="0"/>
              </a:rPr>
              <a:t> electron beams with </a:t>
            </a:r>
            <a:r>
              <a:rPr lang="en-US" sz="2000" b="1" dirty="0">
                <a:latin typeface="Arial" charset="0"/>
              </a:rPr>
              <a:t>&gt;30% conversion efficiency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sym typeface="Symbol"/>
              </a:rPr>
              <a:t>Demonstration of </a:t>
            </a:r>
            <a:r>
              <a:rPr lang="en-US" sz="2000" b="1" dirty="0">
                <a:latin typeface="Arial" charset="0"/>
                <a:sym typeface="Symbol"/>
              </a:rPr>
              <a:t>three distinct injection mechanisms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sym typeface="Symbol"/>
              </a:rPr>
              <a:t>Demonstration of </a:t>
            </a:r>
            <a:r>
              <a:rPr lang="en-US" sz="2000" b="1" dirty="0">
                <a:latin typeface="Arial" charset="0"/>
                <a:sym typeface="Symbol"/>
              </a:rPr>
              <a:t>rephasing electrons </a:t>
            </a:r>
            <a:r>
              <a:rPr lang="en-US" sz="2000" dirty="0">
                <a:latin typeface="Arial" charset="0"/>
                <a:sym typeface="Symbol"/>
              </a:rPr>
              <a:t>with tapered density profile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sym typeface="Symbol"/>
              </a:rPr>
              <a:t>LWFA electrons used as source for secondary sources such as </a:t>
            </a:r>
            <a:r>
              <a:rPr lang="en-US" sz="2000" b="1" dirty="0">
                <a:latin typeface="Arial" charset="0"/>
                <a:sym typeface="Symbol"/>
              </a:rPr>
              <a:t>muon radiography </a:t>
            </a:r>
            <a:r>
              <a:rPr lang="en-US" sz="2000" dirty="0">
                <a:latin typeface="Arial" charset="0"/>
                <a:sym typeface="Symbol"/>
              </a:rPr>
              <a:t>and </a:t>
            </a:r>
            <a:r>
              <a:rPr lang="en-US" sz="2000" b="1" dirty="0" err="1">
                <a:latin typeface="Arial" charset="0"/>
                <a:sym typeface="Symbol"/>
              </a:rPr>
              <a:t>betatron</a:t>
            </a:r>
            <a:r>
              <a:rPr lang="en-US" sz="2000" b="1" dirty="0">
                <a:latin typeface="Arial" charset="0"/>
                <a:sym typeface="Symbol"/>
              </a:rPr>
              <a:t> x-rays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sym typeface="Symbol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60382D9-8C48-7D7E-84EF-F4BC66F7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24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651A7-6766-CD02-CB8E-8E310CE4CBF3}"/>
              </a:ext>
            </a:extLst>
          </p:cNvPr>
          <p:cNvSpPr txBox="1"/>
          <p:nvPr/>
        </p:nvSpPr>
        <p:spPr>
          <a:xfrm rot="19347946">
            <a:off x="8630525" y="3014632"/>
            <a:ext cx="92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 meter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4095EE-B78A-5D21-6A57-5C562C591E4C}"/>
              </a:ext>
            </a:extLst>
          </p:cNvPr>
          <p:cNvCxnSpPr>
            <a:cxnSpLocks/>
          </p:cNvCxnSpPr>
          <p:nvPr/>
        </p:nvCxnSpPr>
        <p:spPr>
          <a:xfrm flipH="1">
            <a:off x="8077200" y="2388242"/>
            <a:ext cx="2279880" cy="1952228"/>
          </a:xfrm>
          <a:prstGeom prst="line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69EAB0-3070-472D-BBCA-05C2F8493B89}"/>
              </a:ext>
            </a:extLst>
          </p:cNvPr>
          <p:cNvGrpSpPr/>
          <p:nvPr/>
        </p:nvGrpSpPr>
        <p:grpSpPr>
          <a:xfrm>
            <a:off x="6914458" y="1534934"/>
            <a:ext cx="5007724" cy="3788131"/>
            <a:chOff x="6585214" y="1735521"/>
            <a:chExt cx="5059213" cy="3827080"/>
          </a:xfrm>
        </p:grpSpPr>
        <p:pic>
          <p:nvPicPr>
            <p:cNvPr id="12" name="Picture 11" descr="A close-up of a machine&#10;&#10;Description automatically generated">
              <a:extLst>
                <a:ext uri="{FF2B5EF4-FFF2-40B4-BE49-F238E27FC236}">
                  <a16:creationId xmlns:a16="http://schemas.microsoft.com/office/drawing/2014/main" id="{61F85CE1-DE4E-4868-99A8-AE5C9AD1B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198" t="12910" r="23502" b="14068"/>
            <a:stretch/>
          </p:blipFill>
          <p:spPr>
            <a:xfrm>
              <a:off x="6585214" y="1735521"/>
              <a:ext cx="5059213" cy="3827080"/>
            </a:xfrm>
            <a:prstGeom prst="rect">
              <a:avLst/>
            </a:prstGeom>
          </p:spPr>
        </p:pic>
        <p:pic>
          <p:nvPicPr>
            <p:cNvPr id="13" name="Picture 8" descr="Logos | The University of Maryland Brand">
              <a:extLst>
                <a:ext uri="{FF2B5EF4-FFF2-40B4-BE49-F238E27FC236}">
                  <a16:creationId xmlns:a16="http://schemas.microsoft.com/office/drawing/2014/main" id="{5454B93E-B870-45C1-A12F-15F217298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668" y="1925951"/>
              <a:ext cx="1594706" cy="47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168DC0-4BCD-56C9-9E46-A9CD5CC3497A}"/>
              </a:ext>
            </a:extLst>
          </p:cNvPr>
          <p:cNvSpPr txBox="1"/>
          <p:nvPr/>
        </p:nvSpPr>
        <p:spPr>
          <a:xfrm>
            <a:off x="262846" y="1511564"/>
            <a:ext cx="665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charset="0"/>
              </a:rPr>
              <a:t>Meter-scale gas targets have enabled:</a:t>
            </a:r>
            <a:endParaRPr lang="en-US" sz="2400" dirty="0">
              <a:latin typeface="Arial" charset="0"/>
              <a:sym typeface="Symbo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B8207-22E0-91CD-4E79-A3D3E915354B}"/>
              </a:ext>
            </a:extLst>
          </p:cNvPr>
          <p:cNvSpPr txBox="1"/>
          <p:nvPr/>
        </p:nvSpPr>
        <p:spPr>
          <a:xfrm>
            <a:off x="1866378" y="5828732"/>
            <a:ext cx="849070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charset="0"/>
              </a:rPr>
              <a:t>Looking into applying these results to </a:t>
            </a:r>
            <a:r>
              <a:rPr lang="en-US" sz="2000" b="1" dirty="0">
                <a:latin typeface="Arial" charset="0"/>
              </a:rPr>
              <a:t>50 GeV single stage accelerator!</a:t>
            </a:r>
            <a:endParaRPr lang="en-US" sz="2000" b="1" dirty="0">
              <a:latin typeface="Arial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081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9C4C7C9-E74C-4B54-AC50-D053E230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1" y="975153"/>
            <a:ext cx="12192000" cy="58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76423" y="2182628"/>
                <a:ext cx="9316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beam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423" y="2182628"/>
                <a:ext cx="931665" cy="338554"/>
              </a:xfrm>
              <a:prstGeom prst="rect">
                <a:avLst/>
              </a:prstGeom>
              <a:blipFill>
                <a:blip r:embed="rId4"/>
                <a:stretch>
                  <a:fillRect t="-5357" r="-130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2">
            <a:extLst>
              <a:ext uri="{FF2B5EF4-FFF2-40B4-BE49-F238E27FC236}">
                <a16:creationId xmlns:a16="http://schemas.microsoft.com/office/drawing/2014/main" id="{86B26D60-206E-8175-2D34-42287BF8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776" y="193935"/>
            <a:ext cx="100997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Calibri"/>
                <a:cs typeface="Times New Roman" pitchFamily="18" charset="0"/>
                <a:sym typeface="Symbol" pitchFamily="18" charset="2"/>
              </a:rPr>
              <a:t>Meter-scale Low-density Gas Jets</a:t>
            </a:r>
          </a:p>
        </p:txBody>
      </p:sp>
      <p:pic>
        <p:nvPicPr>
          <p:cNvPr id="13" name="Picture 35" descr="logo2">
            <a:extLst>
              <a:ext uri="{FF2B5EF4-FFF2-40B4-BE49-F238E27FC236}">
                <a16:creationId xmlns:a16="http://schemas.microsoft.com/office/drawing/2014/main" id="{49E80A7F-2D8E-8D99-8C64-E54F075B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s://osc.umd.edu/img/logos/28_informalseal.jpg">
            <a:extLst>
              <a:ext uri="{FF2B5EF4-FFF2-40B4-BE49-F238E27FC236}">
                <a16:creationId xmlns:a16="http://schemas.microsoft.com/office/drawing/2014/main" id="{CF40D995-A32D-382D-7E50-C2AF55EE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09489B-FA00-17C2-5CB9-A1FA8D2C45F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98EE4E1-1238-FC94-0C3B-A3960F7A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6614" y="7008101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3</a:t>
            </a:fld>
            <a:endParaRPr lang="en-U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E461F22F-A10F-4211-9737-DCF3C978CE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288" y="2735371"/>
            <a:ext cx="686686" cy="148219"/>
          </a:xfrm>
          <a:prstGeom prst="rect">
            <a:avLst/>
          </a:prstGeom>
        </p:spPr>
      </p:pic>
      <p:pic>
        <p:nvPicPr>
          <p:cNvPr id="48" name="Picture 14">
            <a:extLst>
              <a:ext uri="{FF2B5EF4-FFF2-40B4-BE49-F238E27FC236}">
                <a16:creationId xmlns:a16="http://schemas.microsoft.com/office/drawing/2014/main" id="{6422930B-B8D8-45BD-895F-9773128D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59" y="2700098"/>
            <a:ext cx="395072" cy="1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ELI Beamlines – Dolní Břežany">
            <a:extLst>
              <a:ext uri="{FF2B5EF4-FFF2-40B4-BE49-F238E27FC236}">
                <a16:creationId xmlns:a16="http://schemas.microsoft.com/office/drawing/2014/main" id="{81A1E41D-7639-45F9-ACD7-0E5B9563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85" y="2142242"/>
            <a:ext cx="337437" cy="1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16">
            <a:extLst>
              <a:ext uri="{FF2B5EF4-FFF2-40B4-BE49-F238E27FC236}">
                <a16:creationId xmlns:a16="http://schemas.microsoft.com/office/drawing/2014/main" id="{5289CAE0-F533-432B-9DAA-240988E72B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318577-688D-41E3-BFB6-DAC4D512DEF8}"/>
              </a:ext>
            </a:extLst>
          </p:cNvPr>
          <p:cNvGrpSpPr/>
          <p:nvPr/>
        </p:nvGrpSpPr>
        <p:grpSpPr>
          <a:xfrm>
            <a:off x="2889591" y="1728456"/>
            <a:ext cx="9017813" cy="3274366"/>
            <a:chOff x="2889591" y="1728456"/>
            <a:chExt cx="9017813" cy="3274366"/>
          </a:xfrm>
        </p:grpSpPr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BABB7308-EC04-496B-A571-F8C90487BACD}"/>
                </a:ext>
              </a:extLst>
            </p:cNvPr>
            <p:cNvSpPr/>
            <p:nvPr/>
          </p:nvSpPr>
          <p:spPr>
            <a:xfrm rot="17208381">
              <a:off x="7831096" y="558270"/>
              <a:ext cx="661041" cy="4660063"/>
            </a:xfrm>
            <a:prstGeom prst="triangle">
              <a:avLst>
                <a:gd name="adj" fmla="val 43455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  <a:gs pos="8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09ABC58-4AE0-4012-9D90-DE31FD7BFF2A}"/>
                </a:ext>
              </a:extLst>
            </p:cNvPr>
            <p:cNvSpPr/>
            <p:nvPr/>
          </p:nvSpPr>
          <p:spPr>
            <a:xfrm rot="16200000">
              <a:off x="8808327" y="3494074"/>
              <a:ext cx="2777134" cy="240362"/>
            </a:xfrm>
            <a:prstGeom prst="triangle">
              <a:avLst>
                <a:gd name="adj" fmla="val 50000"/>
              </a:avLst>
            </a:prstGeom>
            <a:gradFill flip="none" rotWithShape="1">
              <a:gsLst>
                <a:gs pos="34000">
                  <a:schemeClr val="accent3">
                    <a:lumMod val="0"/>
                    <a:lumOff val="100000"/>
                  </a:schemeClr>
                </a:gs>
                <a:gs pos="72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  <a:gs pos="98000">
                  <a:schemeClr val="bg2">
                    <a:lumMod val="5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ELI Beamlines – Dolní Břežany">
              <a:extLst>
                <a:ext uri="{FF2B5EF4-FFF2-40B4-BE49-F238E27FC236}">
                  <a16:creationId xmlns:a16="http://schemas.microsoft.com/office/drawing/2014/main" id="{D3F2EB73-3731-43ED-BCF6-65ABCC2CB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1082" y="3026802"/>
              <a:ext cx="1167574" cy="55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DE85E3-BB6D-46FE-82C9-689C24B66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" t="32194" r="31096" b="2389"/>
            <a:stretch/>
          </p:blipFill>
          <p:spPr>
            <a:xfrm>
              <a:off x="10317074" y="2223957"/>
              <a:ext cx="1590330" cy="274795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0" name="Picture 8" descr="Logos | The University of Maryland Brand">
              <a:extLst>
                <a:ext uri="{FF2B5EF4-FFF2-40B4-BE49-F238E27FC236}">
                  <a16:creationId xmlns:a16="http://schemas.microsoft.com/office/drawing/2014/main" id="{26320B46-0A1B-46EA-BA80-1427CC9E9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059" y="4673895"/>
              <a:ext cx="778857" cy="24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Arrow: Curved Down 36">
              <a:extLst>
                <a:ext uri="{FF2B5EF4-FFF2-40B4-BE49-F238E27FC236}">
                  <a16:creationId xmlns:a16="http://schemas.microsoft.com/office/drawing/2014/main" id="{7B025FCE-1C79-4269-9E77-725AFEE6F239}"/>
                </a:ext>
              </a:extLst>
            </p:cNvPr>
            <p:cNvSpPr/>
            <p:nvPr/>
          </p:nvSpPr>
          <p:spPr>
            <a:xfrm rot="21193466">
              <a:off x="2889591" y="1728456"/>
              <a:ext cx="3173437" cy="643622"/>
            </a:xfrm>
            <a:prstGeom prst="curvedDownArrow">
              <a:avLst>
                <a:gd name="adj1" fmla="val 27993"/>
                <a:gd name="adj2" fmla="val 59148"/>
                <a:gd name="adj3" fmla="val 36900"/>
              </a:avLst>
            </a:prstGeom>
            <a:solidFill>
              <a:schemeClr val="accent1">
                <a:alpha val="65000"/>
              </a:scheme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D4D180-3A83-49BE-8F62-7A7B89AC2343}"/>
              </a:ext>
            </a:extLst>
          </p:cNvPr>
          <p:cNvGrpSpPr/>
          <p:nvPr/>
        </p:nvGrpSpPr>
        <p:grpSpPr>
          <a:xfrm>
            <a:off x="-11566" y="2113608"/>
            <a:ext cx="3057025" cy="3647103"/>
            <a:chOff x="-11566" y="2113608"/>
            <a:chExt cx="3057025" cy="36471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052E9B6-FD48-4AD8-A89D-572DD7249AA7}"/>
                </a:ext>
              </a:extLst>
            </p:cNvPr>
            <p:cNvSpPr/>
            <p:nvPr/>
          </p:nvSpPr>
          <p:spPr>
            <a:xfrm rot="21275768">
              <a:off x="859522" y="2820917"/>
              <a:ext cx="739072" cy="1998079"/>
            </a:xfrm>
            <a:prstGeom prst="triangle">
              <a:avLst>
                <a:gd name="adj" fmla="val 4467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2">
                    <a:lumMod val="75000"/>
                  </a:schemeClr>
                </a:gs>
                <a:gs pos="8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EEE173F-9815-41E6-8E87-E288D214970A}"/>
                </a:ext>
              </a:extLst>
            </p:cNvPr>
            <p:cNvSpPr/>
            <p:nvPr/>
          </p:nvSpPr>
          <p:spPr>
            <a:xfrm>
              <a:off x="92348" y="3945547"/>
              <a:ext cx="2440036" cy="191557"/>
            </a:xfrm>
            <a:prstGeom prst="triangle">
              <a:avLst>
                <a:gd name="adj" fmla="val 50000"/>
              </a:avLst>
            </a:prstGeom>
            <a:gradFill flip="none" rotWithShape="1">
              <a:gsLst>
                <a:gs pos="34000">
                  <a:schemeClr val="accent3">
                    <a:lumMod val="0"/>
                    <a:lumOff val="100000"/>
                  </a:schemeClr>
                </a:gs>
                <a:gs pos="72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  <a:gs pos="98000">
                  <a:schemeClr val="bg2">
                    <a:lumMod val="5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9101E36-A2A8-4697-AFC0-90BDE5B4D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1566" y="3547349"/>
              <a:ext cx="2204032" cy="475734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A3C176-26E2-482D-A116-480AE2C16930}"/>
                </a:ext>
              </a:extLst>
            </p:cNvPr>
            <p:cNvGrpSpPr/>
            <p:nvPr/>
          </p:nvGrpSpPr>
          <p:grpSpPr>
            <a:xfrm>
              <a:off x="-11566" y="4154036"/>
              <a:ext cx="2543950" cy="1606675"/>
              <a:chOff x="-11567" y="4155048"/>
              <a:chExt cx="2918495" cy="18432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C1702D-5DE2-46C0-8369-A5CF6CAB1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62146"/>
                <a:ext cx="2906928" cy="1836127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8D4B77-7C37-4AC7-89C2-01B93084C4A5}"/>
                  </a:ext>
                </a:extLst>
              </p:cNvPr>
              <p:cNvSpPr/>
              <p:nvPr/>
            </p:nvSpPr>
            <p:spPr>
              <a:xfrm>
                <a:off x="-11567" y="4155048"/>
                <a:ext cx="2040391" cy="890163"/>
              </a:xfrm>
              <a:prstGeom prst="rect">
                <a:avLst/>
              </a:prstGeom>
              <a:gradFill flip="none" rotWithShape="1">
                <a:gsLst>
                  <a:gs pos="34000">
                    <a:schemeClr val="tx1">
                      <a:alpha val="0"/>
                    </a:schemeClr>
                  </a:gs>
                  <a:gs pos="82000">
                    <a:schemeClr val="tx1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0" name="Picture 8" descr="Logos | The University of Maryland Brand">
                <a:extLst>
                  <a:ext uri="{FF2B5EF4-FFF2-40B4-BE49-F238E27FC236}">
                    <a16:creationId xmlns:a16="http://schemas.microsoft.com/office/drawing/2014/main" id="{F71A4048-A6A8-4CB8-99A9-39D613922F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8" y="5710659"/>
                <a:ext cx="653485" cy="201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Arrow: Curved Down 60">
              <a:extLst>
                <a:ext uri="{FF2B5EF4-FFF2-40B4-BE49-F238E27FC236}">
                  <a16:creationId xmlns:a16="http://schemas.microsoft.com/office/drawing/2014/main" id="{D1253C4F-7DF3-401D-B57E-A66EEA36BFDB}"/>
                </a:ext>
              </a:extLst>
            </p:cNvPr>
            <p:cNvSpPr/>
            <p:nvPr/>
          </p:nvSpPr>
          <p:spPr>
            <a:xfrm rot="21193466" flipH="1">
              <a:off x="930483" y="2113608"/>
              <a:ext cx="2114976" cy="549573"/>
            </a:xfrm>
            <a:prstGeom prst="curvedDownArrow">
              <a:avLst>
                <a:gd name="adj1" fmla="val 27993"/>
                <a:gd name="adj2" fmla="val 59148"/>
                <a:gd name="adj3" fmla="val 36900"/>
              </a:avLst>
            </a:prstGeom>
            <a:solidFill>
              <a:schemeClr val="accent1">
                <a:alpha val="65000"/>
              </a:scheme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BAA1E8C-8712-4705-8F35-7A967E5657B9}"/>
              </a:ext>
            </a:extLst>
          </p:cNvPr>
          <p:cNvGrpSpPr/>
          <p:nvPr/>
        </p:nvGrpSpPr>
        <p:grpSpPr>
          <a:xfrm>
            <a:off x="1687984" y="2394475"/>
            <a:ext cx="3803224" cy="3875156"/>
            <a:chOff x="1687984" y="2394475"/>
            <a:chExt cx="3803224" cy="3875156"/>
          </a:xfrm>
        </p:grpSpPr>
        <p:pic>
          <p:nvPicPr>
            <p:cNvPr id="29" name="Picture 28" descr="A machine with a red line&#10;&#10;Description automatically generated">
              <a:extLst>
                <a:ext uri="{FF2B5EF4-FFF2-40B4-BE49-F238E27FC236}">
                  <a16:creationId xmlns:a16="http://schemas.microsoft.com/office/drawing/2014/main" id="{EC84FF6B-3E2B-4AFE-AD55-10C879438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193" y="4404856"/>
              <a:ext cx="2424015" cy="186477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46BAF5-D97E-4021-951B-D1D129C9F54F}"/>
                </a:ext>
              </a:extLst>
            </p:cNvPr>
            <p:cNvGrpSpPr/>
            <p:nvPr/>
          </p:nvGrpSpPr>
          <p:grpSpPr>
            <a:xfrm>
              <a:off x="1687984" y="2394475"/>
              <a:ext cx="3764509" cy="3860776"/>
              <a:chOff x="1687984" y="2394475"/>
              <a:chExt cx="3764509" cy="3860776"/>
            </a:xfrm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F3614C5A-44F1-420A-BF45-E12C38D2B474}"/>
                  </a:ext>
                </a:extLst>
              </p:cNvPr>
              <p:cNvSpPr/>
              <p:nvPr/>
            </p:nvSpPr>
            <p:spPr>
              <a:xfrm rot="18259704">
                <a:off x="3180736" y="1948779"/>
                <a:ext cx="391576" cy="3377080"/>
              </a:xfrm>
              <a:prstGeom prst="triangle">
                <a:avLst>
                  <a:gd name="adj" fmla="val 42142"/>
                </a:avLst>
              </a:prstGeom>
              <a:gradFill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8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0A099A85-223F-413B-AE27-3120DC5DE815}"/>
                  </a:ext>
                </a:extLst>
              </p:cNvPr>
              <p:cNvSpPr/>
              <p:nvPr/>
            </p:nvSpPr>
            <p:spPr>
              <a:xfrm>
                <a:off x="3010908" y="4164494"/>
                <a:ext cx="2424015" cy="240362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34000">
                    <a:schemeClr val="accent3">
                      <a:lumMod val="0"/>
                      <a:lumOff val="100000"/>
                    </a:schemeClr>
                  </a:gs>
                  <a:gs pos="72000">
                    <a:schemeClr val="bg2">
                      <a:lumMod val="90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98000">
                    <a:schemeClr val="bg2">
                      <a:lumMod val="50000"/>
                    </a:schemeClr>
                  </a:gs>
                </a:gsLst>
                <a:path path="rect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8" descr="Logos | The University of Maryland Brand">
                <a:extLst>
                  <a:ext uri="{FF2B5EF4-FFF2-40B4-BE49-F238E27FC236}">
                    <a16:creationId xmlns:a16="http://schemas.microsoft.com/office/drawing/2014/main" id="{98F83567-FA60-4B6C-98C4-6B40BD60A0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636" y="6014889"/>
                <a:ext cx="778857" cy="240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" name="Picture 14">
                <a:extLst>
                  <a:ext uri="{FF2B5EF4-FFF2-40B4-BE49-F238E27FC236}">
                    <a16:creationId xmlns:a16="http://schemas.microsoft.com/office/drawing/2014/main" id="{E2285BF5-5D03-44BD-A46E-C442B38D9E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176" y="3636171"/>
                <a:ext cx="1717780" cy="747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Arrow: Curved Down 61">
                <a:extLst>
                  <a:ext uri="{FF2B5EF4-FFF2-40B4-BE49-F238E27FC236}">
                    <a16:creationId xmlns:a16="http://schemas.microsoft.com/office/drawing/2014/main" id="{9570C1BB-71EC-480B-8400-B8834F53A9ED}"/>
                  </a:ext>
                </a:extLst>
              </p:cNvPr>
              <p:cNvSpPr/>
              <p:nvPr/>
            </p:nvSpPr>
            <p:spPr>
              <a:xfrm rot="21326191" flipH="1">
                <a:off x="1752360" y="2394475"/>
                <a:ext cx="1371711" cy="246915"/>
              </a:xfrm>
              <a:prstGeom prst="curvedDownArrow">
                <a:avLst>
                  <a:gd name="adj1" fmla="val 74056"/>
                  <a:gd name="adj2" fmla="val 143664"/>
                  <a:gd name="adj3" fmla="val 59507"/>
                </a:avLst>
              </a:prstGeom>
              <a:solidFill>
                <a:schemeClr val="accent1">
                  <a:alpha val="65000"/>
                </a:schemeClr>
              </a:solidFill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F615B414-9C69-4021-950B-E0CCEA2ADE45}"/>
              </a:ext>
            </a:extLst>
          </p:cNvPr>
          <p:cNvSpPr/>
          <p:nvPr/>
        </p:nvSpPr>
        <p:spPr>
          <a:xfrm rot="17889150">
            <a:off x="5268539" y="999951"/>
            <a:ext cx="661041" cy="5734918"/>
          </a:xfrm>
          <a:prstGeom prst="triangle">
            <a:avLst>
              <a:gd name="adj" fmla="val 43455"/>
            </a:avLst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2">
                  <a:lumMod val="75000"/>
                </a:schemeClr>
              </a:gs>
              <a:gs pos="86000">
                <a:schemeClr val="bg2">
                  <a:lumMod val="9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9F93FAF0-1542-4BC5-AC38-A7197DB3C188}"/>
              </a:ext>
            </a:extLst>
          </p:cNvPr>
          <p:cNvSpPr/>
          <p:nvPr/>
        </p:nvSpPr>
        <p:spPr>
          <a:xfrm rot="16200000">
            <a:off x="6154994" y="4709154"/>
            <a:ext cx="1864775" cy="240362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34000">
                <a:schemeClr val="accent3">
                  <a:lumMod val="0"/>
                  <a:lumOff val="100000"/>
                </a:schemeClr>
              </a:gs>
              <a:gs pos="72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  <a:gs pos="98000">
                <a:schemeClr val="bg2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DD57338-A52A-4443-92A7-65CFCA128B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23" y="3811827"/>
            <a:ext cx="2597790" cy="2145367"/>
          </a:xfrm>
          <a:prstGeom prst="rect">
            <a:avLst/>
          </a:prstGeom>
        </p:spPr>
      </p:pic>
      <p:pic>
        <p:nvPicPr>
          <p:cNvPr id="71" name="Picture 8" descr="Logos | The University of Maryland Brand">
            <a:extLst>
              <a:ext uri="{FF2B5EF4-FFF2-40B4-BE49-F238E27FC236}">
                <a16:creationId xmlns:a16="http://schemas.microsoft.com/office/drawing/2014/main" id="{F3DCCF0C-36A7-4A38-95EC-22C3C006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89" y="5659180"/>
            <a:ext cx="778857" cy="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2" descr="University of Maryland Logo PNG Transparent &amp; SVG Vector - Freebie Supply">
            <a:extLst>
              <a:ext uri="{FF2B5EF4-FFF2-40B4-BE49-F238E27FC236}">
                <a16:creationId xmlns:a16="http://schemas.microsoft.com/office/drawing/2014/main" id="{E206E544-754A-4383-9D14-392CE976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99" y="2216728"/>
            <a:ext cx="949789" cy="9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2" descr="University of Maryland Logo PNG Transparent &amp; SVG Vector - Freebie Supply">
            <a:extLst>
              <a:ext uri="{FF2B5EF4-FFF2-40B4-BE49-F238E27FC236}">
                <a16:creationId xmlns:a16="http://schemas.microsoft.com/office/drawing/2014/main" id="{A9D5318F-4ED2-402C-A4CD-083065F6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8" y="3427878"/>
            <a:ext cx="1544031" cy="15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63B4A58-9FFD-2726-FD6B-5CC5CB1F5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46" y="1093354"/>
            <a:ext cx="4894715" cy="5570709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86B26D60-206E-8175-2D34-42287BF8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776" y="193935"/>
            <a:ext cx="100997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Calibri"/>
                <a:cs typeface="Times New Roman" pitchFamily="18" charset="0"/>
                <a:sym typeface="Symbol" pitchFamily="18" charset="2"/>
              </a:rPr>
              <a:t>Multi-Valve Gas Jet Development</a:t>
            </a:r>
          </a:p>
        </p:txBody>
      </p:sp>
      <p:pic>
        <p:nvPicPr>
          <p:cNvPr id="13" name="Picture 35" descr="logo2">
            <a:extLst>
              <a:ext uri="{FF2B5EF4-FFF2-40B4-BE49-F238E27FC236}">
                <a16:creationId xmlns:a16="http://schemas.microsoft.com/office/drawing/2014/main" id="{49E80A7F-2D8E-8D99-8C64-E54F075B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s://osc.umd.edu/img/logos/28_informalseal.jpg">
            <a:extLst>
              <a:ext uri="{FF2B5EF4-FFF2-40B4-BE49-F238E27FC236}">
                <a16:creationId xmlns:a16="http://schemas.microsoft.com/office/drawing/2014/main" id="{CF40D995-A32D-382D-7E50-C2AF55EE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09489B-FA00-17C2-5CB9-A1FA8D2C45F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98EE4E1-1238-FC94-0C3B-A3960F7A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2168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4</a:t>
            </a:fld>
            <a:endParaRPr lang="en-US" dirty="0"/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E606AC3B-7623-024D-A657-9D9AE21EB94D}"/>
              </a:ext>
            </a:extLst>
          </p:cNvPr>
          <p:cNvSpPr txBox="1"/>
          <p:nvPr/>
        </p:nvSpPr>
        <p:spPr>
          <a:xfrm>
            <a:off x="9683505" y="4863457"/>
            <a:ext cx="2485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S2: Mid-plane between two adjacent valves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82DA0F-3998-4F70-8208-2BFBCD0AD1F1}"/>
              </a:ext>
            </a:extLst>
          </p:cNvPr>
          <p:cNvGrpSpPr/>
          <p:nvPr/>
        </p:nvGrpSpPr>
        <p:grpSpPr>
          <a:xfrm>
            <a:off x="6323681" y="1915311"/>
            <a:ext cx="5064861" cy="3876597"/>
            <a:chOff x="6100498" y="1892449"/>
            <a:chExt cx="5064861" cy="38765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455342" y="4683345"/>
                  <a:ext cx="742251" cy="258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i="1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 beam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342" y="4683345"/>
                  <a:ext cx="742251" cy="258638"/>
                </a:xfrm>
                <a:prstGeom prst="rect">
                  <a:avLst/>
                </a:prstGeom>
                <a:blipFill>
                  <a:blip r:embed="rId6"/>
                  <a:stretch>
                    <a:fillRect t="-7143" r="-18182" b="-6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0357804" y="3039427"/>
                  <a:ext cx="807555" cy="258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b="0" i="1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 beam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7804" y="3039427"/>
                  <a:ext cx="807555" cy="258638"/>
                </a:xfrm>
                <a:prstGeom prst="rect">
                  <a:avLst/>
                </a:prstGeom>
                <a:blipFill>
                  <a:blip r:embed="rId7"/>
                  <a:stretch>
                    <a:fillRect t="-6977" r="-17424" b="-581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Content Placeholder 3" descr="A white object with a long stick&#10;&#10;Description automatically generated">
              <a:extLst>
                <a:ext uri="{FF2B5EF4-FFF2-40B4-BE49-F238E27FC236}">
                  <a16:creationId xmlns:a16="http://schemas.microsoft.com/office/drawing/2014/main" id="{3CBB9282-3D87-F02F-D8FC-FC462D28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7" t="59" r="35861"/>
            <a:stretch/>
          </p:blipFill>
          <p:spPr>
            <a:xfrm>
              <a:off x="6923929" y="2073013"/>
              <a:ext cx="2642780" cy="3691223"/>
            </a:xfrm>
            <a:prstGeom prst="rect">
              <a:avLst/>
            </a:prstGeom>
          </p:spPr>
        </p:pic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F663AAB6-FDE8-DE67-92C7-59898FE2FF4A}"/>
                </a:ext>
              </a:extLst>
            </p:cNvPr>
            <p:cNvSpPr txBox="1"/>
            <p:nvPr/>
          </p:nvSpPr>
          <p:spPr>
            <a:xfrm>
              <a:off x="6719314" y="4045320"/>
              <a:ext cx="1376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gas flow channel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6C33DDB-09A2-9C37-BE02-DB309AEE3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725" y="4795049"/>
              <a:ext cx="652862" cy="4902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5">
              <a:extLst>
                <a:ext uri="{FF2B5EF4-FFF2-40B4-BE49-F238E27FC236}">
                  <a16:creationId xmlns:a16="http://schemas.microsoft.com/office/drawing/2014/main" id="{851CF1FB-9EA9-2386-6718-45163165D3F9}"/>
                </a:ext>
              </a:extLst>
            </p:cNvPr>
            <p:cNvSpPr txBox="1"/>
            <p:nvPr/>
          </p:nvSpPr>
          <p:spPr>
            <a:xfrm>
              <a:off x="6788212" y="5368936"/>
              <a:ext cx="651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inlet</a:t>
              </a:r>
              <a:endParaRPr lang="en-US" dirty="0"/>
            </a:p>
          </p:txBody>
        </p: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32D1E4F2-103B-85B8-31F8-BD89E41E76DF}"/>
                </a:ext>
              </a:extLst>
            </p:cNvPr>
            <p:cNvSpPr txBox="1"/>
            <p:nvPr/>
          </p:nvSpPr>
          <p:spPr>
            <a:xfrm rot="1555975">
              <a:off x="8106032" y="4485565"/>
              <a:ext cx="968566" cy="30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reservoir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0D2C65-160F-4227-9753-8A3AC6B4D0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1422" y="4714138"/>
              <a:ext cx="382327" cy="162971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59">
              <a:extLst>
                <a:ext uri="{FF2B5EF4-FFF2-40B4-BE49-F238E27FC236}">
                  <a16:creationId xmlns:a16="http://schemas.microsoft.com/office/drawing/2014/main" id="{23AE11B6-F2E8-F50C-7286-98251A5FD8E4}"/>
                </a:ext>
              </a:extLst>
            </p:cNvPr>
            <p:cNvSpPr txBox="1"/>
            <p:nvPr/>
          </p:nvSpPr>
          <p:spPr>
            <a:xfrm>
              <a:off x="6100498" y="1892449"/>
              <a:ext cx="1649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S1: plane bisecting the gas flow channel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08D173-AA7A-BBCC-2D21-E24DA692875C}"/>
                </a:ext>
              </a:extLst>
            </p:cNvPr>
            <p:cNvCxnSpPr>
              <a:cxnSpLocks/>
            </p:cNvCxnSpPr>
            <p:nvPr/>
          </p:nvCxnSpPr>
          <p:spPr>
            <a:xfrm>
              <a:off x="7388606" y="2560949"/>
              <a:ext cx="375088" cy="202737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D2C9AB-24ED-E055-B160-2BE1DAB99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18898" y="3685150"/>
              <a:ext cx="202373" cy="6077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E34EEC5-F893-7EAD-7CA3-BD3FA573885C}"/>
                </a:ext>
              </a:extLst>
            </p:cNvPr>
            <p:cNvCxnSpPr/>
            <p:nvPr/>
          </p:nvCxnSpPr>
          <p:spPr>
            <a:xfrm>
              <a:off x="9349110" y="3296454"/>
              <a:ext cx="0" cy="89894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B80478-C849-AC9C-33DD-D8C148AD9FAA}"/>
                </a:ext>
              </a:extLst>
            </p:cNvPr>
            <p:cNvCxnSpPr/>
            <p:nvPr/>
          </p:nvCxnSpPr>
          <p:spPr>
            <a:xfrm>
              <a:off x="9384004" y="3235678"/>
              <a:ext cx="0" cy="89894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64">
              <a:extLst>
                <a:ext uri="{FF2B5EF4-FFF2-40B4-BE49-F238E27FC236}">
                  <a16:creationId xmlns:a16="http://schemas.microsoft.com/office/drawing/2014/main" id="{D3DF70AD-BF9D-C965-C2AB-B949EDDEC0A9}"/>
                </a:ext>
              </a:extLst>
            </p:cNvPr>
            <p:cNvSpPr txBox="1"/>
            <p:nvPr/>
          </p:nvSpPr>
          <p:spPr>
            <a:xfrm>
              <a:off x="9586376" y="3499042"/>
              <a:ext cx="13618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200-</a:t>
              </a:r>
              <a:r>
                <a:rPr lang="el-GR" sz="2000" dirty="0"/>
                <a:t>μ</a:t>
              </a:r>
              <a:r>
                <a:rPr lang="en-US" sz="2000" dirty="0"/>
                <a:t>m throat</a:t>
              </a:r>
            </a:p>
          </p:txBody>
        </p:sp>
        <p:sp>
          <p:nvSpPr>
            <p:cNvPr id="30" name="TextBox 65">
              <a:extLst>
                <a:ext uri="{FF2B5EF4-FFF2-40B4-BE49-F238E27FC236}">
                  <a16:creationId xmlns:a16="http://schemas.microsoft.com/office/drawing/2014/main" id="{ABDD67D7-529C-43CC-52D3-43EE111884F8}"/>
                </a:ext>
              </a:extLst>
            </p:cNvPr>
            <p:cNvSpPr txBox="1"/>
            <p:nvPr/>
          </p:nvSpPr>
          <p:spPr>
            <a:xfrm rot="1636877">
              <a:off x="8162906" y="2432126"/>
              <a:ext cx="11801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/>
                <a:t>orifice</a:t>
              </a:r>
            </a:p>
          </p:txBody>
        </p:sp>
      </p:grpSp>
      <p:sp>
        <p:nvSpPr>
          <p:cNvPr id="31" name="TextBox 66">
            <a:extLst>
              <a:ext uri="{FF2B5EF4-FFF2-40B4-BE49-F238E27FC236}">
                <a16:creationId xmlns:a16="http://schemas.microsoft.com/office/drawing/2014/main" id="{C5B35EF5-E71E-9B1C-C86E-FDB4B31213DB}"/>
              </a:ext>
            </a:extLst>
          </p:cNvPr>
          <p:cNvSpPr txBox="1"/>
          <p:nvPr/>
        </p:nvSpPr>
        <p:spPr>
          <a:xfrm>
            <a:off x="5806564" y="1101350"/>
            <a:ext cx="1143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(b)</a:t>
            </a:r>
          </a:p>
        </p:txBody>
      </p:sp>
      <p:sp>
        <p:nvSpPr>
          <p:cNvPr id="46" name="TextBox 66">
            <a:extLst>
              <a:ext uri="{FF2B5EF4-FFF2-40B4-BE49-F238E27FC236}">
                <a16:creationId xmlns:a16="http://schemas.microsoft.com/office/drawing/2014/main" id="{2353AF20-909B-413E-93D2-1963295B18E6}"/>
              </a:ext>
            </a:extLst>
          </p:cNvPr>
          <p:cNvSpPr txBox="1"/>
          <p:nvPr/>
        </p:nvSpPr>
        <p:spPr>
          <a:xfrm>
            <a:off x="1199283" y="1086110"/>
            <a:ext cx="10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(a)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2D617-2C2A-7112-49A0-53AA6B00136B}"/>
              </a:ext>
            </a:extLst>
          </p:cNvPr>
          <p:cNvSpPr txBox="1"/>
          <p:nvPr/>
        </p:nvSpPr>
        <p:spPr>
          <a:xfrm>
            <a:off x="6089188" y="6019696"/>
            <a:ext cx="5773972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E. Rockafellow </a:t>
            </a:r>
            <a:r>
              <a:rPr lang="en-US" sz="2000" i="1" dirty="0"/>
              <a:t>et al., </a:t>
            </a:r>
            <a:r>
              <a:rPr lang="en-US" sz="2000" dirty="0"/>
              <a:t>Phys. Plasmas</a:t>
            </a:r>
            <a:r>
              <a:rPr lang="en-US" sz="2000" b="1" dirty="0"/>
              <a:t> 32</a:t>
            </a:r>
            <a:r>
              <a:rPr lang="en-US" sz="2000" dirty="0"/>
              <a:t>, 053102 (2025) B. Miao </a:t>
            </a:r>
            <a:r>
              <a:rPr lang="en-US" sz="2000" i="1" dirty="0"/>
              <a:t>et al.</a:t>
            </a:r>
            <a:r>
              <a:rPr lang="en-US" sz="2000" dirty="0"/>
              <a:t>, Rev. Sci. </a:t>
            </a:r>
            <a:r>
              <a:rPr lang="en-US" sz="2000" dirty="0" err="1"/>
              <a:t>Instrum</a:t>
            </a:r>
            <a:r>
              <a:rPr lang="en-US" sz="2000" dirty="0"/>
              <a:t>. </a:t>
            </a:r>
            <a:r>
              <a:rPr lang="en-US" sz="2000" b="1" dirty="0"/>
              <a:t>96</a:t>
            </a:r>
            <a:r>
              <a:rPr lang="en-US" sz="2000" dirty="0"/>
              <a:t>, 043003</a:t>
            </a:r>
            <a:r>
              <a:rPr lang="en-US" sz="2000" i="1" dirty="0"/>
              <a:t> </a:t>
            </a:r>
            <a:r>
              <a:rPr lang="en-US" sz="2000" dirty="0"/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8842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45920" y="1828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LWFA in Meter-Scale Low-Density Channels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E0EB4886-3A88-D35F-9DB4-751276BD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5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B7AF2C-729E-F6C8-53C6-A771DDCDB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881" y="5540546"/>
            <a:ext cx="560024" cy="952010"/>
          </a:xfrm>
          <a:prstGeom prst="rect">
            <a:avLst/>
          </a:prstGeom>
        </p:spPr>
      </p:pic>
      <p:sp>
        <p:nvSpPr>
          <p:cNvPr id="33" name="TextBox 15">
            <a:extLst>
              <a:ext uri="{FF2B5EF4-FFF2-40B4-BE49-F238E27FC236}">
                <a16:creationId xmlns:a16="http://schemas.microsoft.com/office/drawing/2014/main" id="{BC87F3ED-EC90-E550-938C-7B41222679A0}"/>
              </a:ext>
            </a:extLst>
          </p:cNvPr>
          <p:cNvSpPr txBox="1"/>
          <p:nvPr/>
        </p:nvSpPr>
        <p:spPr>
          <a:xfrm>
            <a:off x="1159622" y="1373921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DM1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7BDCB816-C592-B562-3F6F-1C8FDADE54A9}"/>
              </a:ext>
            </a:extLst>
          </p:cNvPr>
          <p:cNvSpPr txBox="1"/>
          <p:nvPr/>
        </p:nvSpPr>
        <p:spPr>
          <a:xfrm>
            <a:off x="11214003" y="3488482"/>
            <a:ext cx="56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LA3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BC9EFF-6A8F-4B28-A50F-F61284E5B013}"/>
              </a:ext>
            </a:extLst>
          </p:cNvPr>
          <p:cNvGrpSpPr/>
          <p:nvPr/>
        </p:nvGrpSpPr>
        <p:grpSpPr>
          <a:xfrm>
            <a:off x="5369379" y="5003679"/>
            <a:ext cx="2573348" cy="1734970"/>
            <a:chOff x="5785859" y="1356937"/>
            <a:chExt cx="2573348" cy="173497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1EBF11C-DDFB-4974-BDEC-A7F451D4628F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" r="49692" b="61421"/>
            <a:stretch/>
          </p:blipFill>
          <p:spPr bwMode="auto">
            <a:xfrm>
              <a:off x="5785859" y="1356937"/>
              <a:ext cx="2573348" cy="1734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425DBB-3605-4AA6-81C4-3C57D65E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0368" y="1421796"/>
              <a:ext cx="298216" cy="239079"/>
            </a:xfrm>
            <a:prstGeom prst="rect">
              <a:avLst/>
            </a:prstGeom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B6234B-ABF7-49F4-9864-852A0C2BE444}"/>
              </a:ext>
            </a:extLst>
          </p:cNvPr>
          <p:cNvCxnSpPr>
            <a:cxnSpLocks/>
          </p:cNvCxnSpPr>
          <p:nvPr/>
        </p:nvCxnSpPr>
        <p:spPr>
          <a:xfrm flipH="1">
            <a:off x="7942727" y="5767467"/>
            <a:ext cx="14690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9F6AB56-D9F4-4A0C-BA39-61FB5D3BD2BE}"/>
              </a:ext>
            </a:extLst>
          </p:cNvPr>
          <p:cNvSpPr txBox="1"/>
          <p:nvPr/>
        </p:nvSpPr>
        <p:spPr>
          <a:xfrm>
            <a:off x="9411785" y="5165381"/>
            <a:ext cx="202041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Leading wings of injected high intensity pulse ionize neutral shock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29A4E0-590E-4942-8D61-2519C56B117B}"/>
              </a:ext>
            </a:extLst>
          </p:cNvPr>
          <p:cNvSpPr txBox="1"/>
          <p:nvPr/>
        </p:nvSpPr>
        <p:spPr>
          <a:xfrm>
            <a:off x="56997" y="4697482"/>
            <a:ext cx="4850092" cy="2092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N. </a:t>
            </a:r>
            <a:r>
              <a:rPr lang="en-US" sz="1600" dirty="0" err="1"/>
              <a:t>Lemos</a:t>
            </a:r>
            <a:r>
              <a:rPr lang="en-US" sz="1600" dirty="0"/>
              <a:t> </a:t>
            </a:r>
            <a:r>
              <a:rPr lang="en-US" sz="1600" i="1" dirty="0"/>
              <a:t>et al</a:t>
            </a:r>
            <a:r>
              <a:rPr lang="en-US" sz="1600" dirty="0"/>
              <a:t>., Phys. Plasmas </a:t>
            </a:r>
            <a:r>
              <a:rPr lang="en-US" sz="1600" b="1" dirty="0"/>
              <a:t>20</a:t>
            </a:r>
            <a:r>
              <a:rPr lang="en-US" sz="1600" dirty="0"/>
              <a:t> 061302 (2013)</a:t>
            </a:r>
          </a:p>
          <a:p>
            <a:r>
              <a:rPr lang="en-US" sz="1600" dirty="0"/>
              <a:t>R. </a:t>
            </a:r>
            <a:r>
              <a:rPr lang="en-US" sz="1600" dirty="0" err="1"/>
              <a:t>Shalloo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Phys. Rev. E </a:t>
            </a:r>
            <a:r>
              <a:rPr lang="en-US" sz="1600" b="1" dirty="0"/>
              <a:t>97</a:t>
            </a:r>
            <a:r>
              <a:rPr lang="en-US" sz="1600" dirty="0"/>
              <a:t>, 053203(2018)</a:t>
            </a:r>
          </a:p>
          <a:p>
            <a:r>
              <a:rPr lang="en-US" sz="1600" dirty="0"/>
              <a:t>A. Morozov </a:t>
            </a:r>
            <a:r>
              <a:rPr lang="en-US" sz="1600" i="1" dirty="0"/>
              <a:t>et al., </a:t>
            </a:r>
            <a:r>
              <a:rPr lang="en-US" sz="1600" dirty="0"/>
              <a:t>Phys. Plasmas </a:t>
            </a:r>
            <a:r>
              <a:rPr lang="en-US" sz="1600" b="1" dirty="0"/>
              <a:t>25</a:t>
            </a:r>
            <a:r>
              <a:rPr lang="en-US" sz="1600" dirty="0"/>
              <a:t>, 053110 (2018)</a:t>
            </a:r>
          </a:p>
          <a:p>
            <a:r>
              <a:rPr lang="en-US" sz="1600" dirty="0"/>
              <a:t>B. Miao </a:t>
            </a:r>
            <a:r>
              <a:rPr lang="en-US" sz="1600" i="1" dirty="0"/>
              <a:t>et al.</a:t>
            </a:r>
            <a:r>
              <a:rPr lang="en-US" sz="1600" dirty="0"/>
              <a:t>, Phys. Rev. Lett. </a:t>
            </a:r>
            <a:r>
              <a:rPr lang="en-US" sz="1600" b="1" dirty="0"/>
              <a:t>129</a:t>
            </a:r>
            <a:r>
              <a:rPr lang="en-US" sz="1600" dirty="0"/>
              <a:t>, 074801 (2020)</a:t>
            </a:r>
          </a:p>
          <a:p>
            <a:r>
              <a:rPr lang="en-US" sz="1600" dirty="0"/>
              <a:t>L. Feder </a:t>
            </a:r>
            <a:r>
              <a:rPr lang="en-US" sz="1600" i="1" dirty="0"/>
              <a:t>et al.</a:t>
            </a:r>
            <a:r>
              <a:rPr lang="en-US" sz="1600" dirty="0"/>
              <a:t>, Phys. Rev. Res. </a:t>
            </a:r>
            <a:r>
              <a:rPr lang="en-US" sz="1600" b="1" dirty="0"/>
              <a:t>2</a:t>
            </a:r>
            <a:r>
              <a:rPr lang="en-US" sz="1600" dirty="0"/>
              <a:t>, 043173 (2020)</a:t>
            </a:r>
          </a:p>
          <a:p>
            <a:r>
              <a:rPr lang="en-US" sz="1600" dirty="0"/>
              <a:t>A. </a:t>
            </a:r>
            <a:r>
              <a:rPr lang="en-US" sz="1600" dirty="0" err="1"/>
              <a:t>Picksley</a:t>
            </a:r>
            <a:r>
              <a:rPr lang="en-US" sz="1600" dirty="0"/>
              <a:t>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23</a:t>
            </a:r>
            <a:r>
              <a:rPr lang="en-US" sz="1600" dirty="0"/>
              <a:t>, 1 (2020).</a:t>
            </a:r>
          </a:p>
          <a:p>
            <a:r>
              <a:rPr lang="en-US" sz="1600" dirty="0"/>
              <a:t>J. E. </a:t>
            </a:r>
            <a:r>
              <a:rPr lang="en-US" sz="1600" dirty="0" err="1"/>
              <a:t>Shrock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Phys. Plasmas </a:t>
            </a:r>
            <a:r>
              <a:rPr lang="en-US" sz="1600" b="1" dirty="0"/>
              <a:t>29</a:t>
            </a:r>
            <a:r>
              <a:rPr lang="en-US" sz="1600" dirty="0"/>
              <a:t>, 073101 (2022)</a:t>
            </a:r>
          </a:p>
          <a:p>
            <a:r>
              <a:rPr lang="en-US" sz="1600" dirty="0"/>
              <a:t>B. Miao </a:t>
            </a:r>
            <a:r>
              <a:rPr lang="en-US" sz="1600" i="1" dirty="0"/>
              <a:t>et al</a:t>
            </a:r>
            <a:r>
              <a:rPr lang="en-US" sz="1600" dirty="0"/>
              <a:t>., Phys. Rev. Accel. Beams </a:t>
            </a:r>
            <a:r>
              <a:rPr lang="en-US" sz="1600" b="1" dirty="0"/>
              <a:t>27</a:t>
            </a:r>
            <a:r>
              <a:rPr lang="en-US" sz="1600" dirty="0"/>
              <a:t>,</a:t>
            </a:r>
            <a:r>
              <a:rPr lang="en-US" sz="1600" b="1" dirty="0"/>
              <a:t> </a:t>
            </a:r>
            <a:r>
              <a:rPr lang="en-US" sz="1600" dirty="0"/>
              <a:t>08132 (2024)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34E6A9D-87EE-44C0-9976-143ABA9744F0}"/>
              </a:ext>
            </a:extLst>
          </p:cNvPr>
          <p:cNvGrpSpPr/>
          <p:nvPr/>
        </p:nvGrpSpPr>
        <p:grpSpPr>
          <a:xfrm>
            <a:off x="5839964" y="1235353"/>
            <a:ext cx="4443107" cy="1670925"/>
            <a:chOff x="4324799" y="1440533"/>
            <a:chExt cx="4407600" cy="2169871"/>
          </a:xfrm>
        </p:grpSpPr>
        <p:cxnSp>
          <p:nvCxnSpPr>
            <p:cNvPr id="64" name="Google Shape;125;p2">
              <a:extLst>
                <a:ext uri="{FF2B5EF4-FFF2-40B4-BE49-F238E27FC236}">
                  <a16:creationId xmlns:a16="http://schemas.microsoft.com/office/drawing/2014/main" id="{CA42E058-BD5B-4F73-9F55-F5F81C69A3CC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H="1">
              <a:off x="4954523" y="2731730"/>
              <a:ext cx="1571489" cy="87867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48F6A8C-4863-4034-A7C1-748313D2C946}"/>
                </a:ext>
              </a:extLst>
            </p:cNvPr>
            <p:cNvGrpSpPr/>
            <p:nvPr/>
          </p:nvGrpSpPr>
          <p:grpSpPr>
            <a:xfrm>
              <a:off x="4324799" y="1440533"/>
              <a:ext cx="4407600" cy="1291198"/>
              <a:chOff x="5380356" y="632607"/>
              <a:chExt cx="3818587" cy="1005029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8964560-40DC-4C7A-BB49-369810180F5B}"/>
                  </a:ext>
                </a:extLst>
              </p:cNvPr>
              <p:cNvGrpSpPr/>
              <p:nvPr/>
            </p:nvGrpSpPr>
            <p:grpSpPr>
              <a:xfrm>
                <a:off x="5401382" y="663306"/>
                <a:ext cx="3797561" cy="933642"/>
                <a:chOff x="5761945" y="674097"/>
                <a:chExt cx="3797561" cy="933642"/>
              </a:xfrm>
            </p:grpSpPr>
            <p:pic>
              <p:nvPicPr>
                <p:cNvPr id="69" name="Google Shape;114;p2">
                  <a:extLst>
                    <a:ext uri="{FF2B5EF4-FFF2-40B4-BE49-F238E27FC236}">
                      <a16:creationId xmlns:a16="http://schemas.microsoft.com/office/drawing/2014/main" id="{AFC8D362-1738-49CB-92C0-811F0F59809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12425" t="6691" r="9017" b="57492"/>
                <a:stretch/>
              </p:blipFill>
              <p:spPr>
                <a:xfrm>
                  <a:off x="5761945" y="674097"/>
                  <a:ext cx="3797561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0" name="Google Shape;115;p2">
                  <a:extLst>
                    <a:ext uri="{FF2B5EF4-FFF2-40B4-BE49-F238E27FC236}">
                      <a16:creationId xmlns:a16="http://schemas.microsoft.com/office/drawing/2014/main" id="{DE57926B-20FD-4D39-BD11-8F66F348B675}"/>
                    </a:ext>
                  </a:extLst>
                </p:cNvPr>
                <p:cNvSpPr txBox="1"/>
                <p:nvPr/>
              </p:nvSpPr>
              <p:spPr>
                <a:xfrm>
                  <a:off x="7308957" y="1222694"/>
                  <a:ext cx="1284319" cy="3850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30 cm</a:t>
                  </a:r>
                  <a:endParaRPr sz="160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1" name="Google Shape;116;p2">
                  <a:extLst>
                    <a:ext uri="{FF2B5EF4-FFF2-40B4-BE49-F238E27FC236}">
                      <a16:creationId xmlns:a16="http://schemas.microsoft.com/office/drawing/2014/main" id="{A8D272D5-792C-4AD4-88EA-B3BA99588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03366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72" name="Google Shape;117;p2">
                  <a:extLst>
                    <a:ext uri="{FF2B5EF4-FFF2-40B4-BE49-F238E27FC236}">
                      <a16:creationId xmlns:a16="http://schemas.microsoft.com/office/drawing/2014/main" id="{E174B660-5F42-426B-8E6C-779B26662D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5908844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67" name="Google Shape;128;p2">
                <a:extLst>
                  <a:ext uri="{FF2B5EF4-FFF2-40B4-BE49-F238E27FC236}">
                    <a16:creationId xmlns:a16="http://schemas.microsoft.com/office/drawing/2014/main" id="{200C3866-7EA0-482D-80C6-D4878C4229AC}"/>
                  </a:ext>
                </a:extLst>
              </p:cNvPr>
              <p:cNvSpPr/>
              <p:nvPr/>
            </p:nvSpPr>
            <p:spPr>
              <a:xfrm rot="5400000" flipH="1">
                <a:off x="7226348" y="-330476"/>
                <a:ext cx="122120" cy="3814103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1;p2">
                <a:extLst>
                  <a:ext uri="{FF2B5EF4-FFF2-40B4-BE49-F238E27FC236}">
                    <a16:creationId xmlns:a16="http://schemas.microsoft.com/office/drawing/2014/main" id="{E0081266-9994-4756-ADBA-DC14BCFB829A}"/>
                  </a:ext>
                </a:extLst>
              </p:cNvPr>
              <p:cNvSpPr txBox="1"/>
              <p:nvPr/>
            </p:nvSpPr>
            <p:spPr>
              <a:xfrm>
                <a:off x="5414099" y="632607"/>
                <a:ext cx="588299" cy="359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buNone/>
                  <a:defRPr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</a:defRPr>
                </a:lvl1pPr>
              </a:lstStyle>
              <a:p>
                <a:endParaRPr b="1" dirty="0">
                  <a:sym typeface="Calibri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885A8E-55F3-EBA0-CF15-01EAFEE56C29}"/>
              </a:ext>
            </a:extLst>
          </p:cNvPr>
          <p:cNvSpPr txBox="1"/>
          <p:nvPr/>
        </p:nvSpPr>
        <p:spPr>
          <a:xfrm>
            <a:off x="56997" y="4071857"/>
            <a:ext cx="485009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First plasma waveguides:  Durfee and Milchberg, PRL </a:t>
            </a:r>
            <a:r>
              <a:rPr lang="en-US" sz="1600" b="1" dirty="0"/>
              <a:t>71</a:t>
            </a:r>
            <a:r>
              <a:rPr lang="en-US" sz="1600" dirty="0"/>
              <a:t>, 2409 (1993)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27F5F-1D83-F42E-7064-B0646207C74E}"/>
              </a:ext>
            </a:extLst>
          </p:cNvPr>
          <p:cNvGrpSpPr/>
          <p:nvPr/>
        </p:nvGrpSpPr>
        <p:grpSpPr>
          <a:xfrm>
            <a:off x="489330" y="993531"/>
            <a:ext cx="10942865" cy="4140846"/>
            <a:chOff x="-25667" y="1302746"/>
            <a:chExt cx="8956877" cy="36193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7E8019-C45F-3785-20B8-1F0BC7D7243E}"/>
                </a:ext>
              </a:extLst>
            </p:cNvPr>
            <p:cNvGrpSpPr/>
            <p:nvPr/>
          </p:nvGrpSpPr>
          <p:grpSpPr>
            <a:xfrm>
              <a:off x="215669" y="1302746"/>
              <a:ext cx="8715541" cy="3551252"/>
              <a:chOff x="-75084" y="1686930"/>
              <a:chExt cx="11353244" cy="4157557"/>
            </a:xfrm>
          </p:grpSpPr>
          <p:pic>
            <p:nvPicPr>
              <p:cNvPr id="25" name="Content Placeholder 4" descr="A 3d model of a machine&#10;&#10;Description automatically generated">
                <a:extLst>
                  <a:ext uri="{FF2B5EF4-FFF2-40B4-BE49-F238E27FC236}">
                    <a16:creationId xmlns:a16="http://schemas.microsoft.com/office/drawing/2014/main" id="{7CC40A50-D0C6-CE75-81CA-73B1C1DFBE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8" t="32761" r="39928" b="36775"/>
              <a:stretch/>
            </p:blipFill>
            <p:spPr>
              <a:xfrm>
                <a:off x="-75084" y="1832456"/>
                <a:ext cx="7293691" cy="401203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5D438D2-0158-E639-60B3-29EFC71339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12425"/>
              <a:stretch/>
            </p:blipFill>
            <p:spPr>
              <a:xfrm>
                <a:off x="5865599" y="4267461"/>
                <a:ext cx="1578724" cy="1356809"/>
              </a:xfrm>
              <a:prstGeom prst="rect">
                <a:avLst/>
              </a:prstGeom>
            </p:spPr>
          </p:pic>
          <p:pic>
            <p:nvPicPr>
              <p:cNvPr id="53" name="Content Placeholder 4" descr="A 3d model of a machine&#10;&#10;Description automatically generated">
                <a:extLst>
                  <a:ext uri="{FF2B5EF4-FFF2-40B4-BE49-F238E27FC236}">
                    <a16:creationId xmlns:a16="http://schemas.microsoft.com/office/drawing/2014/main" id="{CEB3ACC5-DC5B-435D-E588-DECBEE3D91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17" t="32761" r="12750" b="36775"/>
              <a:stretch/>
            </p:blipFill>
            <p:spPr>
              <a:xfrm>
                <a:off x="7181939" y="1686930"/>
                <a:ext cx="4096221" cy="4012030"/>
              </a:xfrm>
              <a:prstGeom prst="rect">
                <a:avLst/>
              </a:prstGeom>
            </p:spPr>
          </p:pic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AA9D41D-76AB-3DAD-74A8-1546338A2092}"/>
                </a:ext>
              </a:extLst>
            </p:cNvPr>
            <p:cNvSpPr txBox="1"/>
            <p:nvPr/>
          </p:nvSpPr>
          <p:spPr>
            <a:xfrm>
              <a:off x="1365474" y="2624234"/>
              <a:ext cx="641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DA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29373CA-1D94-4C51-2153-E89BC2C8A804}"/>
                </a:ext>
              </a:extLst>
            </p:cNvPr>
            <p:cNvSpPr txBox="1"/>
            <p:nvPr/>
          </p:nvSpPr>
          <p:spPr>
            <a:xfrm>
              <a:off x="157325" y="3381466"/>
              <a:ext cx="2416298" cy="564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UMD developed 30 cm supersonic gas jet (Gen. VI)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BEBD233-CF76-ACE6-9087-CF165BC7FC7B}"/>
                </a:ext>
              </a:extLst>
            </p:cNvPr>
            <p:cNvSpPr txBox="1"/>
            <p:nvPr/>
          </p:nvSpPr>
          <p:spPr>
            <a:xfrm>
              <a:off x="669277" y="2692332"/>
              <a:ext cx="685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P2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55FFE83-09AE-EF28-A9CF-FB8004BF28DC}"/>
                </a:ext>
              </a:extLst>
            </p:cNvPr>
            <p:cNvSpPr txBox="1"/>
            <p:nvPr/>
          </p:nvSpPr>
          <p:spPr>
            <a:xfrm>
              <a:off x="-25667" y="1684775"/>
              <a:ext cx="572245" cy="48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P1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A105A8F-6411-EE17-18F9-1FC73EAE9566}"/>
                </a:ext>
              </a:extLst>
            </p:cNvPr>
            <p:cNvSpPr txBox="1"/>
            <p:nvPr/>
          </p:nvSpPr>
          <p:spPr>
            <a:xfrm>
              <a:off x="6077334" y="2750865"/>
              <a:ext cx="794816" cy="48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DM2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28EBBF6E-77BA-DB3B-BC4D-8CE506CF7B46}"/>
                </a:ext>
              </a:extLst>
            </p:cNvPr>
            <p:cNvSpPr txBox="1"/>
            <p:nvPr/>
          </p:nvSpPr>
          <p:spPr>
            <a:xfrm>
              <a:off x="6737516" y="2955858"/>
              <a:ext cx="747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LA1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B61F26F0-0A8C-7098-4563-2D27ADC49175}"/>
                </a:ext>
              </a:extLst>
            </p:cNvPr>
            <p:cNvSpPr txBox="1"/>
            <p:nvPr/>
          </p:nvSpPr>
          <p:spPr>
            <a:xfrm>
              <a:off x="7322323" y="3103595"/>
              <a:ext cx="794816" cy="48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LA2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FD33D9CD-5C32-2650-C879-E729E498AA0E}"/>
                </a:ext>
              </a:extLst>
            </p:cNvPr>
            <p:cNvSpPr txBox="1"/>
            <p:nvPr/>
          </p:nvSpPr>
          <p:spPr>
            <a:xfrm>
              <a:off x="6238475" y="4429302"/>
              <a:ext cx="1955721" cy="322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Magnetic spectrometer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B5398D-A978-3387-1E4C-E58427D407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6609" y="2361517"/>
              <a:ext cx="811850" cy="5402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0055B60-0E06-6317-7D5B-777498625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3311" y="2392358"/>
              <a:ext cx="811850" cy="54024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02535C04-D349-C0D7-6075-CD165BC3DF43}"/>
                </a:ext>
              </a:extLst>
            </p:cNvPr>
            <p:cNvSpPr txBox="1"/>
            <p:nvPr/>
          </p:nvSpPr>
          <p:spPr>
            <a:xfrm>
              <a:off x="3683733" y="1973621"/>
              <a:ext cx="686995" cy="48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P3</a:t>
              </a:r>
            </a:p>
          </p:txBody>
        </p: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99EFD9F8-1ECF-EB0D-C2F8-69269994FC32}"/>
                </a:ext>
              </a:extLst>
            </p:cNvPr>
            <p:cNvSpPr txBox="1"/>
            <p:nvPr/>
          </p:nvSpPr>
          <p:spPr>
            <a:xfrm>
              <a:off x="3687816" y="4438710"/>
              <a:ext cx="1540144" cy="48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Gas inlets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11665AD-C62B-21F2-75B9-02C636F80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4129" y="4248957"/>
              <a:ext cx="0" cy="243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A1EA62C-E3CB-62DD-675B-89836E33C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1352" y="3353687"/>
              <a:ext cx="159903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C29C82-BF83-8EDC-EF89-7CE7E6E3CDD4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416" y="3864404"/>
              <a:ext cx="323146" cy="823418"/>
            </a:xfrm>
            <a:prstGeom prst="rect">
              <a:avLst/>
            </a:prstGeom>
            <a:scene3d>
              <a:camera prst="isometricRightUp">
                <a:rot lat="2700000" lon="1836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8167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003" y="137343"/>
            <a:ext cx="7097993" cy="664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Bessel-Hydro Waveguide Model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2CF0FD-31FC-5978-3C97-E562808ABC96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7E5AC211-18B7-D7C8-9C39-A7494167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483" y="7357252"/>
            <a:ext cx="2743200" cy="365125"/>
          </a:xfrm>
        </p:spPr>
        <p:txBody>
          <a:bodyPr/>
          <a:lstStyle/>
          <a:p>
            <a:fld id="{5A27C09A-D917-4843-AF3A-E2278BF7523B}" type="slidenum">
              <a:rPr lang="en-US" sz="1800" smtClean="0"/>
              <a:t>6</a:t>
            </a:fld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C7DBBC-22C2-7A8C-9E79-55AC43EE1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03" y="1044257"/>
            <a:ext cx="6465055" cy="56668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B0D794-E9E2-51E4-C539-05DE708629EB}"/>
              </a:ext>
            </a:extLst>
          </p:cNvPr>
          <p:cNvSpPr txBox="1"/>
          <p:nvPr/>
        </p:nvSpPr>
        <p:spPr>
          <a:xfrm>
            <a:off x="4433496" y="5790269"/>
            <a:ext cx="198649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Electron temperature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CD1C0-79FD-331F-415C-65CE282AEF04}"/>
              </a:ext>
            </a:extLst>
          </p:cNvPr>
          <p:cNvSpPr txBox="1"/>
          <p:nvPr/>
        </p:nvSpPr>
        <p:spPr>
          <a:xfrm>
            <a:off x="8515272" y="646925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 (µm)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37D2FD-1487-4AA1-CC30-ED7F52EE4B4F}"/>
              </a:ext>
            </a:extLst>
          </p:cNvPr>
          <p:cNvSpPr txBox="1"/>
          <p:nvPr/>
        </p:nvSpPr>
        <p:spPr>
          <a:xfrm>
            <a:off x="3881" y="6115307"/>
            <a:ext cx="617081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0" dirty="0"/>
              <a:t>* </a:t>
            </a:r>
            <a:r>
              <a:rPr lang="en-US" sz="2000" dirty="0"/>
              <a:t>B. Miao </a:t>
            </a:r>
            <a:r>
              <a:rPr lang="en-US" sz="2000" i="1" dirty="0"/>
              <a:t>et al</a:t>
            </a:r>
            <a:r>
              <a:rPr lang="en-US" sz="2000" dirty="0"/>
              <a:t>., Phys. Rev. Accel. Beams </a:t>
            </a:r>
            <a:r>
              <a:rPr lang="en-US" sz="2000" b="1" dirty="0"/>
              <a:t>27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08132 (2024)</a:t>
            </a:r>
          </a:p>
          <a:p>
            <a:r>
              <a:rPr lang="en-US" sz="2000" dirty="0"/>
              <a:t>    </a:t>
            </a:r>
            <a:r>
              <a:rPr lang="en-US" sz="2000" b="0" dirty="0"/>
              <a:t>A. Goffin et al., Phys. Rev. X </a:t>
            </a:r>
            <a:r>
              <a:rPr lang="en-US" sz="2000" b="1" dirty="0"/>
              <a:t>13</a:t>
            </a:r>
            <a:r>
              <a:rPr lang="en-US" sz="2000" b="0" dirty="0"/>
              <a:t>, 011006 (2023).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D07608-9373-3297-E110-B3FAF0341CD6}"/>
              </a:ext>
            </a:extLst>
          </p:cNvPr>
          <p:cNvSpPr txBox="1"/>
          <p:nvPr/>
        </p:nvSpPr>
        <p:spPr>
          <a:xfrm>
            <a:off x="1750184" y="5802690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Guided mode intensity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33989E-768B-08B3-50B9-5C4564F7A40B}"/>
              </a:ext>
            </a:extLst>
          </p:cNvPr>
          <p:cNvSpPr txBox="1"/>
          <p:nvPr/>
        </p:nvSpPr>
        <p:spPr>
          <a:xfrm>
            <a:off x="1750184" y="1514827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Media1.gif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553D24-B470-EEE9-3A50-A36B17514709}"/>
              </a:ext>
            </a:extLst>
          </p:cNvPr>
          <p:cNvSpPr txBox="1"/>
          <p:nvPr/>
        </p:nvSpPr>
        <p:spPr>
          <a:xfrm>
            <a:off x="4816124" y="1507092"/>
            <a:ext cx="2153956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Neutrals density</a:t>
            </a:r>
          </a:p>
        </p:txBody>
      </p:sp>
      <p:pic>
        <p:nvPicPr>
          <p:cNvPr id="7" name="Picture 2" descr="https://osc.umd.edu/img/logos/28_informalseal.jpg">
            <a:extLst>
              <a:ext uri="{FF2B5EF4-FFF2-40B4-BE49-F238E27FC236}">
                <a16:creationId xmlns:a16="http://schemas.microsoft.com/office/drawing/2014/main" id="{19DA4D58-34EB-350D-5B6C-93327A21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38448-FE82-492B-82E8-7745FEA18646}"/>
              </a:ext>
            </a:extLst>
          </p:cNvPr>
          <p:cNvSpPr txBox="1"/>
          <p:nvPr/>
        </p:nvSpPr>
        <p:spPr>
          <a:xfrm>
            <a:off x="383198" y="4505081"/>
            <a:ext cx="488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3D YAPPE* self-consistent simulation of Bessel beam OFI heating.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4A9EB-8697-4C4B-BE75-93CC4B9BB877}"/>
              </a:ext>
            </a:extLst>
          </p:cNvPr>
          <p:cNvSpPr txBox="1"/>
          <p:nvPr/>
        </p:nvSpPr>
        <p:spPr>
          <a:xfrm>
            <a:off x="6622758" y="1620393"/>
            <a:ext cx="16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density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EF1B8-E434-40CB-B858-2674BF6B2C45}"/>
              </a:ext>
            </a:extLst>
          </p:cNvPr>
          <p:cNvSpPr txBox="1"/>
          <p:nvPr/>
        </p:nvSpPr>
        <p:spPr>
          <a:xfrm>
            <a:off x="9005353" y="1617734"/>
            <a:ext cx="21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atom/ion/H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0016F-FBC8-4EE1-9811-A4ED378A2E10}"/>
              </a:ext>
            </a:extLst>
          </p:cNvPr>
          <p:cNvSpPr txBox="1"/>
          <p:nvPr/>
        </p:nvSpPr>
        <p:spPr>
          <a:xfrm>
            <a:off x="6622758" y="5774880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FDA94-173F-41CE-9A19-855C55758990}"/>
              </a:ext>
            </a:extLst>
          </p:cNvPr>
          <p:cNvSpPr txBox="1"/>
          <p:nvPr/>
        </p:nvSpPr>
        <p:spPr>
          <a:xfrm>
            <a:off x="8979159" y="5771912"/>
            <a:ext cx="219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temperature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BB8BE22-2D7B-8B5F-F885-FE656C998F5B}"/>
              </a:ext>
            </a:extLst>
          </p:cNvPr>
          <p:cNvSpPr txBox="1">
            <a:spLocks/>
          </p:cNvSpPr>
          <p:nvPr/>
        </p:nvSpPr>
        <p:spPr>
          <a:xfrm>
            <a:off x="9418320" y="64925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11B5F-5EC8-4EAF-A2AC-AAF59B4E783D}" type="slidenum">
              <a:rPr lang="en-US" sz="1800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585F2-822A-9781-98EE-D5C58D10A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2" y="1652344"/>
            <a:ext cx="4753013" cy="2740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FE0AAE3C-A881-0C9E-9A17-7665A4C80CB2}"/>
              </a:ext>
            </a:extLst>
          </p:cNvPr>
          <p:cNvSpPr/>
          <p:nvPr/>
        </p:nvSpPr>
        <p:spPr>
          <a:xfrm>
            <a:off x="1233407" y="2021689"/>
            <a:ext cx="459266" cy="17929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3FD96-E994-8814-6047-C0E0DFAEF004}"/>
              </a:ext>
            </a:extLst>
          </p:cNvPr>
          <p:cNvSpPr txBox="1"/>
          <p:nvPr/>
        </p:nvSpPr>
        <p:spPr>
          <a:xfrm>
            <a:off x="9530604" y="108170"/>
            <a:ext cx="259964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Hydro-model SPARC used in collaboration with Dan Gordon (NRL)</a:t>
            </a:r>
          </a:p>
        </p:txBody>
      </p:sp>
    </p:spTree>
    <p:extLst>
      <p:ext uri="{BB962C8B-B14F-4D97-AF65-F5344CB8AC3E}">
        <p14:creationId xmlns:p14="http://schemas.microsoft.com/office/powerpoint/2010/main" val="13649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4F07B88-BF17-43C1-B37B-11A51A55BDD3}"/>
              </a:ext>
            </a:extLst>
          </p:cNvPr>
          <p:cNvSpPr/>
          <p:nvPr/>
        </p:nvSpPr>
        <p:spPr>
          <a:xfrm>
            <a:off x="0" y="114988"/>
            <a:ext cx="12192000" cy="6823808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88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EAB949-BAD3-4D96-BD7F-C161E95CFE42}"/>
              </a:ext>
            </a:extLst>
          </p:cNvPr>
          <p:cNvSpPr/>
          <p:nvPr/>
        </p:nvSpPr>
        <p:spPr>
          <a:xfrm flipV="1">
            <a:off x="91440" y="2239108"/>
            <a:ext cx="12819322" cy="4618892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77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B41C71CD-F8AA-4882-932A-1F7BA414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0" y="11938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dirty="0">
                <a:latin typeface="Calibri"/>
                <a:cs typeface="Times New Roman" pitchFamily="18" charset="0"/>
                <a:sym typeface="Symbol" pitchFamily="18" charset="2"/>
              </a:rPr>
              <a:t>Outline</a:t>
            </a:r>
            <a:endParaRPr lang="en-US" sz="54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6" name="Picture 2" descr="https://osc.umd.edu/img/logos/28_informalseal.jpg">
            <a:extLst>
              <a:ext uri="{FF2B5EF4-FFF2-40B4-BE49-F238E27FC236}">
                <a16:creationId xmlns:a16="http://schemas.microsoft.com/office/drawing/2014/main" id="{7E2463EE-00A6-4B1F-AD01-08888501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44C3CCD-FEF0-4187-9ED8-F06EF793D548}"/>
              </a:ext>
            </a:extLst>
          </p:cNvPr>
          <p:cNvSpPr txBox="1"/>
          <p:nvPr/>
        </p:nvSpPr>
        <p:spPr>
          <a:xfrm>
            <a:off x="991016" y="1047227"/>
            <a:ext cx="45152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ym typeface="Symbol"/>
              </a:rPr>
              <a:t>30 cm Gen. VI Gas Jet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02D79A-3ECD-4DFE-9AAD-E53CA397D409}"/>
              </a:ext>
            </a:extLst>
          </p:cNvPr>
          <p:cNvSpPr txBox="1"/>
          <p:nvPr/>
        </p:nvSpPr>
        <p:spPr>
          <a:xfrm>
            <a:off x="991016" y="2972619"/>
            <a:ext cx="64765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Symbol"/>
              </a:rPr>
              <a:t>Modular Gen. VII Gas Jet for Customizable Accelerators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D0F57-5D35-46D1-B5E8-0A8A34126A24}"/>
              </a:ext>
            </a:extLst>
          </p:cNvPr>
          <p:cNvSpPr txBox="1"/>
          <p:nvPr/>
        </p:nvSpPr>
        <p:spPr>
          <a:xfrm>
            <a:off x="991016" y="5390454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ym typeface="Symbol"/>
              </a:rPr>
              <a:t>Recent applications of LWFA electron beams as secondary radiation sources</a:t>
            </a:r>
          </a:p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80276B-2AD4-4B78-B9A5-A9ED267CD5E1}"/>
              </a:ext>
            </a:extLst>
          </p:cNvPr>
          <p:cNvGrpSpPr/>
          <p:nvPr/>
        </p:nvGrpSpPr>
        <p:grpSpPr>
          <a:xfrm>
            <a:off x="5740401" y="938250"/>
            <a:ext cx="6288768" cy="4487996"/>
            <a:chOff x="-297003" y="4155978"/>
            <a:chExt cx="3223495" cy="2300455"/>
          </a:xfrm>
          <a:effectLst>
            <a:reflection stA="0" endPos="65000" dist="50800" dir="5400000" sy="-100000" algn="bl" rotWithShape="0"/>
          </a:effectLst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CA7D963-53EF-479D-BC44-51FBD1A3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62146"/>
              <a:ext cx="2906928" cy="1836127"/>
            </a:xfrm>
            <a:prstGeom prst="rect">
              <a:avLst/>
            </a:prstGeom>
            <a:ln w="25400">
              <a:noFill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D36B191-42A8-41C0-BE4A-9390AFA8987C}"/>
                </a:ext>
              </a:extLst>
            </p:cNvPr>
            <p:cNvSpPr/>
            <p:nvPr/>
          </p:nvSpPr>
          <p:spPr>
            <a:xfrm rot="5400000" flipH="1" flipV="1">
              <a:off x="-65562" y="4211128"/>
              <a:ext cx="1574881" cy="2037763"/>
            </a:xfrm>
            <a:prstGeom prst="rect">
              <a:avLst/>
            </a:prstGeom>
            <a:gradFill flip="none" rotWithShape="1">
              <a:gsLst>
                <a:gs pos="61000">
                  <a:schemeClr val="bg1">
                    <a:alpha val="0"/>
                  </a:schemeClr>
                </a:gs>
                <a:gs pos="84000">
                  <a:schemeClr val="bg1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7B18F5-41C4-4E90-ADAA-FEAE2DF68B49}"/>
                </a:ext>
              </a:extLst>
            </p:cNvPr>
            <p:cNvSpPr/>
            <p:nvPr/>
          </p:nvSpPr>
          <p:spPr>
            <a:xfrm>
              <a:off x="-14152" y="4155978"/>
              <a:ext cx="2940644" cy="1813208"/>
            </a:xfrm>
            <a:prstGeom prst="rect">
              <a:avLst/>
            </a:prstGeom>
            <a:gradFill flip="none" rotWithShape="1">
              <a:gsLst>
                <a:gs pos="45000">
                  <a:schemeClr val="bg1">
                    <a:alpha val="0"/>
                  </a:schemeClr>
                </a:gs>
                <a:gs pos="58000">
                  <a:srgbClr val="FFFFFF">
                    <a:alpha val="53000"/>
                  </a:srgbClr>
                </a:gs>
                <a:gs pos="84000">
                  <a:schemeClr val="bg1"/>
                </a:gs>
              </a:gsLst>
              <a:lin ang="15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4B0C25-6A6C-49DD-B767-AA3142A11F1E}"/>
                </a:ext>
              </a:extLst>
            </p:cNvPr>
            <p:cNvSpPr/>
            <p:nvPr/>
          </p:nvSpPr>
          <p:spPr>
            <a:xfrm flipH="1" flipV="1">
              <a:off x="1018092" y="4564281"/>
              <a:ext cx="1908400" cy="1661211"/>
            </a:xfrm>
            <a:prstGeom prst="rect">
              <a:avLst/>
            </a:prstGeom>
            <a:gradFill flip="none" rotWithShape="1">
              <a:gsLst>
                <a:gs pos="61000">
                  <a:schemeClr val="bg1">
                    <a:alpha val="0"/>
                  </a:schemeClr>
                </a:gs>
                <a:gs pos="84000">
                  <a:schemeClr val="bg1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5965F6-D83F-45E8-91A9-6B3F6CD7F486}"/>
                </a:ext>
              </a:extLst>
            </p:cNvPr>
            <p:cNvSpPr/>
            <p:nvPr/>
          </p:nvSpPr>
          <p:spPr>
            <a:xfrm rot="10800000" flipH="1" flipV="1">
              <a:off x="23254" y="4795222"/>
              <a:ext cx="2447461" cy="1661211"/>
            </a:xfrm>
            <a:prstGeom prst="rect">
              <a:avLst/>
            </a:prstGeom>
            <a:gradFill flip="none" rotWithShape="1">
              <a:gsLst>
                <a:gs pos="46000">
                  <a:schemeClr val="bg1">
                    <a:alpha val="0"/>
                  </a:schemeClr>
                </a:gs>
                <a:gs pos="70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95898A0-45D4-4FAE-BBA6-C53BF44FEEBB}"/>
              </a:ext>
            </a:extLst>
          </p:cNvPr>
          <p:cNvSpPr txBox="1"/>
          <p:nvPr/>
        </p:nvSpPr>
        <p:spPr>
          <a:xfrm>
            <a:off x="1645920" y="1587624"/>
            <a:ext cx="863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ym typeface="Symbol"/>
              </a:rPr>
              <a:t>10 GeV, Multi-Joule LWFA at Colorado State University</a:t>
            </a:r>
            <a:endParaRPr lang="en-US" sz="2400" b="1" i="1" dirty="0">
              <a:sym typeface="Symbol"/>
            </a:endParaRP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ym typeface="Symbol"/>
              </a:rPr>
              <a:t>Custom plasma waveguides for improved stability 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ym typeface="Symbol"/>
              </a:rPr>
              <a:t>Localized dopant for controlled injection</a:t>
            </a:r>
            <a:endParaRPr lang="en-US" sz="2000" b="1" dirty="0">
              <a:latin typeface="Arial" charset="0"/>
              <a:sym typeface="Symbo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5C34BF-4670-4B01-A70A-DD61F435BC71}"/>
              </a:ext>
            </a:extLst>
          </p:cNvPr>
          <p:cNvSpPr txBox="1"/>
          <p:nvPr/>
        </p:nvSpPr>
        <p:spPr>
          <a:xfrm>
            <a:off x="1645920" y="3949701"/>
            <a:ext cx="734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98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Three types of controlled injection at ELI Beamlines</a:t>
            </a:r>
          </a:p>
          <a:p>
            <a:pPr marL="285744" indent="-28574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Symbol"/>
              </a:rPr>
              <a:t>Demonstration of rephasing electron beams with customizable density 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4EEF4F-9751-4D5D-B667-C89974A98C10}"/>
              </a:ext>
            </a:extLst>
          </p:cNvPr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33CB0AE-FD79-8B99-E370-43127417FE4F}"/>
              </a:ext>
            </a:extLst>
          </p:cNvPr>
          <p:cNvCxnSpPr>
            <a:cxnSpLocks/>
          </p:cNvCxnSpPr>
          <p:nvPr/>
        </p:nvCxnSpPr>
        <p:spPr>
          <a:xfrm>
            <a:off x="960536" y="1174642"/>
            <a:ext cx="0" cy="1452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13988"/>
      </p:ext>
    </p:extLst>
  </p:cSld>
  <p:clrMapOvr>
    <a:masterClrMapping/>
  </p:clrMapOvr>
  <p:transition advTm="9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19708" y="18298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Multi-GeV Beams with ~10 GeV Features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21D740-0CFB-41D8-B623-95D22664DCA9}"/>
                  </a:ext>
                </a:extLst>
              </p:cNvPr>
              <p:cNvSpPr txBox="1"/>
              <p:nvPr/>
            </p:nvSpPr>
            <p:spPr>
              <a:xfrm>
                <a:off x="335924" y="1797907"/>
                <a:ext cx="2747048" cy="378565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Demonstrated production of multi-GeV beams with </a:t>
                </a:r>
                <a:r>
                  <a:rPr lang="en-US" sz="2000" dirty="0" err="1"/>
                  <a:t>nC</a:t>
                </a:r>
                <a:r>
                  <a:rPr lang="en-US" sz="2000" dirty="0"/>
                  <a:t>-level  charge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Lower charge (&lt;10 </a:t>
                </a:r>
                <a:r>
                  <a:rPr lang="en-US" sz="2000" dirty="0" err="1"/>
                  <a:t>pC</a:t>
                </a:r>
                <a:r>
                  <a:rPr lang="en-US" sz="2000" dirty="0"/>
                  <a:t>) signal observed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~10 </m:t>
                    </m:r>
                  </m:oMath>
                </a14:m>
                <a:r>
                  <a:rPr lang="en-US" sz="2000" dirty="0"/>
                  <a:t>GeV energy range from stage I injection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Higher charge &lt; 8 GeV from stage II injection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21D740-0CFB-41D8-B623-95D22664D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24" y="1797907"/>
                <a:ext cx="2747048" cy="3785652"/>
              </a:xfrm>
              <a:prstGeom prst="rect">
                <a:avLst/>
              </a:prstGeom>
              <a:blipFill>
                <a:blip r:embed="rId5"/>
                <a:stretch>
                  <a:fillRect l="-1370" t="-1000" r="-3196" b="-166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A68A42-759A-4EAB-8AE9-99A6A2B7FBE9}"/>
              </a:ext>
            </a:extLst>
          </p:cNvPr>
          <p:cNvSpPr txBox="1"/>
          <p:nvPr/>
        </p:nvSpPr>
        <p:spPr>
          <a:xfrm>
            <a:off x="5428545" y="1319175"/>
            <a:ext cx="511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50 highest energy shots from 2024 campaign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C35F727-6EB2-6A74-0162-A4674AF8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320" y="6492556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7C6B01-0040-D8DA-E541-A0B7F65E6010}"/>
              </a:ext>
            </a:extLst>
          </p:cNvPr>
          <p:cNvGrpSpPr/>
          <p:nvPr/>
        </p:nvGrpSpPr>
        <p:grpSpPr>
          <a:xfrm>
            <a:off x="3170390" y="1662117"/>
            <a:ext cx="9021610" cy="2183584"/>
            <a:chOff x="3319705" y="3744698"/>
            <a:chExt cx="8755386" cy="2119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71077A-9DAC-D12A-7AFB-827AD2C42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7" t="6121" r="5875" b="58593"/>
            <a:stretch/>
          </p:blipFill>
          <p:spPr>
            <a:xfrm>
              <a:off x="3319706" y="3744698"/>
              <a:ext cx="8755385" cy="17933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0B1AD7-7FFF-858A-3D1B-CEC8EDA63DC2}"/>
                </a:ext>
              </a:extLst>
            </p:cNvPr>
            <p:cNvSpPr/>
            <p:nvPr/>
          </p:nvSpPr>
          <p:spPr>
            <a:xfrm>
              <a:off x="3319705" y="5394207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5C09C0-DF4F-6030-9D22-B6F87524F40D}"/>
                </a:ext>
              </a:extLst>
            </p:cNvPr>
            <p:cNvSpPr/>
            <p:nvPr/>
          </p:nvSpPr>
          <p:spPr>
            <a:xfrm>
              <a:off x="11473957" y="5250395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69F114-7DC8-8316-1100-DCBD9FF62ADF}"/>
              </a:ext>
            </a:extLst>
          </p:cNvPr>
          <p:cNvCxnSpPr>
            <a:cxnSpLocks/>
          </p:cNvCxnSpPr>
          <p:nvPr/>
        </p:nvCxnSpPr>
        <p:spPr>
          <a:xfrm flipV="1">
            <a:off x="9859165" y="61348"/>
            <a:ext cx="1987699" cy="24518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278AAE-C040-6F20-D054-A12D98B3AFBA}"/>
              </a:ext>
            </a:extLst>
          </p:cNvPr>
          <p:cNvSpPr txBox="1"/>
          <p:nvPr/>
        </p:nvSpPr>
        <p:spPr>
          <a:xfrm rot="21361217">
            <a:off x="10299977" y="-52437"/>
            <a:ext cx="753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30 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11431C-FB77-31CC-9463-4BB823F13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088">
            <a:off x="9861566" y="258904"/>
            <a:ext cx="2318439" cy="1253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10CF8C-90D7-9EC5-6DF4-6A479F6EAB44}"/>
              </a:ext>
            </a:extLst>
          </p:cNvPr>
          <p:cNvSpPr txBox="1"/>
          <p:nvPr/>
        </p:nvSpPr>
        <p:spPr>
          <a:xfrm rot="20187429">
            <a:off x="10631596" y="1173682"/>
            <a:ext cx="150092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UMD 30 cm jet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E48DF-63FA-22AD-2E50-0C844E667969}"/>
              </a:ext>
            </a:extLst>
          </p:cNvPr>
          <p:cNvSpPr txBox="1"/>
          <p:nvPr/>
        </p:nvSpPr>
        <p:spPr>
          <a:xfrm>
            <a:off x="11112921" y="1664293"/>
            <a:ext cx="53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AD986-A1D5-913C-3CC0-713651601902}"/>
              </a:ext>
            </a:extLst>
          </p:cNvPr>
          <p:cNvSpPr txBox="1"/>
          <p:nvPr/>
        </p:nvSpPr>
        <p:spPr>
          <a:xfrm>
            <a:off x="11020785" y="3835941"/>
            <a:ext cx="53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EEBAD-601F-BFD1-A415-679584A3BE7E}"/>
              </a:ext>
            </a:extLst>
          </p:cNvPr>
          <p:cNvSpPr txBox="1"/>
          <p:nvPr/>
        </p:nvSpPr>
        <p:spPr>
          <a:xfrm>
            <a:off x="10034181" y="3970796"/>
            <a:ext cx="1934723" cy="1600438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*9.2 GeV electrons from self-waveguided LWFA observed by collaborators @ LBNL (see A. </a:t>
            </a:r>
            <a:r>
              <a:rPr lang="en-US" sz="1400" dirty="0" err="1"/>
              <a:t>Picksley</a:t>
            </a:r>
            <a:r>
              <a:rPr lang="en-US" sz="1400" dirty="0"/>
              <a:t>, </a:t>
            </a:r>
            <a:r>
              <a:rPr lang="en-US" sz="1400" i="1" dirty="0"/>
              <a:t>et al., </a:t>
            </a:r>
            <a:r>
              <a:rPr lang="en-US" sz="1400" dirty="0"/>
              <a:t>PRL </a:t>
            </a:r>
            <a:r>
              <a:rPr lang="en-US" sz="1400" b="1" dirty="0"/>
              <a:t>133</a:t>
            </a:r>
            <a:r>
              <a:rPr lang="en-US" sz="1400" dirty="0"/>
              <a:t>(25), 255001 (2024))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3E7B3-971E-1E04-6B2E-AEAC59828E11}"/>
              </a:ext>
            </a:extLst>
          </p:cNvPr>
          <p:cNvSpPr txBox="1"/>
          <p:nvPr/>
        </p:nvSpPr>
        <p:spPr>
          <a:xfrm>
            <a:off x="91440" y="6352382"/>
            <a:ext cx="5773972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E. Rockafellow </a:t>
            </a:r>
            <a:r>
              <a:rPr lang="en-US" sz="2000" i="1" dirty="0"/>
              <a:t>et al., </a:t>
            </a:r>
            <a:r>
              <a:rPr lang="en-US" sz="2000" dirty="0"/>
              <a:t>Phys. Plasmas</a:t>
            </a:r>
            <a:r>
              <a:rPr lang="en-US" sz="2000" b="1" dirty="0"/>
              <a:t> 32</a:t>
            </a:r>
            <a:r>
              <a:rPr lang="en-US" sz="2000" dirty="0"/>
              <a:t>, 053102 (2025)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F495E3-E947-A0DF-43EE-D45BBAEE36FA}"/>
              </a:ext>
            </a:extLst>
          </p:cNvPr>
          <p:cNvGrpSpPr/>
          <p:nvPr/>
        </p:nvGrpSpPr>
        <p:grpSpPr>
          <a:xfrm>
            <a:off x="3104322" y="3742575"/>
            <a:ext cx="6792943" cy="1896825"/>
            <a:chOff x="255044" y="1883834"/>
            <a:chExt cx="11014089" cy="307551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BA3589-DBEB-C939-7F49-D80C34B0D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6" t="58396" r="33760" b="10406"/>
            <a:stretch/>
          </p:blipFill>
          <p:spPr>
            <a:xfrm>
              <a:off x="255044" y="2089870"/>
              <a:ext cx="10903237" cy="286947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B7AB0C-28AB-2EDA-3A6A-15C626B8BE36}"/>
                </a:ext>
              </a:extLst>
            </p:cNvPr>
            <p:cNvSpPr/>
            <p:nvPr/>
          </p:nvSpPr>
          <p:spPr>
            <a:xfrm>
              <a:off x="2082800" y="1905000"/>
              <a:ext cx="7670800" cy="206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F25752-BDC2-A966-BDE7-ED5172766F49}"/>
                </a:ext>
              </a:extLst>
            </p:cNvPr>
            <p:cNvSpPr/>
            <p:nvPr/>
          </p:nvSpPr>
          <p:spPr>
            <a:xfrm>
              <a:off x="10625667" y="1883834"/>
              <a:ext cx="643466" cy="2060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55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3999" y="205058"/>
            <a:ext cx="95229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Multi-Joule Electron Beams with </a:t>
            </a:r>
            <a:r>
              <a:rPr lang="en-US" sz="3600" dirty="0" err="1">
                <a:latin typeface="Calibri"/>
                <a:cs typeface="Times New Roman" pitchFamily="18" charset="0"/>
                <a:sym typeface="Symbol" pitchFamily="18" charset="2"/>
              </a:rPr>
              <a:t>nC</a:t>
            </a:r>
            <a:r>
              <a:rPr lang="en-US" sz="3600" dirty="0">
                <a:latin typeface="Calibri"/>
                <a:cs typeface="Times New Roman" pitchFamily="18" charset="0"/>
                <a:sym typeface="Symbol" pitchFamily="18" charset="2"/>
              </a:rPr>
              <a:t>-level Charge</a:t>
            </a:r>
            <a:endParaRPr lang="en-US" sz="4000" dirty="0">
              <a:latin typeface="Calibri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" name="Picture 3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01" y="193935"/>
            <a:ext cx="8794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osc.umd.edu/img/logos/28_informals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914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45920" y="914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21D740-0CFB-41D8-B623-95D22664DCA9}"/>
              </a:ext>
            </a:extLst>
          </p:cNvPr>
          <p:cNvSpPr txBox="1"/>
          <p:nvPr/>
        </p:nvSpPr>
        <p:spPr>
          <a:xfrm>
            <a:off x="223096" y="1664458"/>
            <a:ext cx="2086927" cy="37856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Demonstrated production of multi-GeV beams with </a:t>
            </a:r>
            <a:r>
              <a:rPr lang="en-US" sz="2000" dirty="0" err="1"/>
              <a:t>nC</a:t>
            </a:r>
            <a:r>
              <a:rPr lang="en-US" sz="2000" dirty="0"/>
              <a:t>-level 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Corresponds to </a:t>
            </a:r>
            <a:r>
              <a:rPr lang="en-US" sz="2000" b="1" dirty="0"/>
              <a:t>&gt;30% laser-electron-conversion efficiency measured through slit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E48DF-63FA-22AD-2E50-0C844E667969}"/>
              </a:ext>
            </a:extLst>
          </p:cNvPr>
          <p:cNvSpPr txBox="1"/>
          <p:nvPr/>
        </p:nvSpPr>
        <p:spPr>
          <a:xfrm>
            <a:off x="10010186" y="7722666"/>
            <a:ext cx="53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3E7B3-971E-1E04-6B2E-AEAC59828E11}"/>
              </a:ext>
            </a:extLst>
          </p:cNvPr>
          <p:cNvSpPr txBox="1"/>
          <p:nvPr/>
        </p:nvSpPr>
        <p:spPr>
          <a:xfrm>
            <a:off x="82724" y="6127975"/>
            <a:ext cx="4712705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E. Rockafellow </a:t>
            </a:r>
            <a:r>
              <a:rPr lang="en-US" sz="1600" i="1" dirty="0"/>
              <a:t>et al., </a:t>
            </a:r>
            <a:r>
              <a:rPr lang="en-US" sz="1600" dirty="0"/>
              <a:t>Phys. Plasmas</a:t>
            </a:r>
            <a:r>
              <a:rPr lang="en-US" sz="1600" b="1" dirty="0"/>
              <a:t> 32</a:t>
            </a:r>
            <a:r>
              <a:rPr lang="en-US" sz="1600" dirty="0"/>
              <a:t>, 053102 (2025)</a:t>
            </a:r>
          </a:p>
          <a:p>
            <a:r>
              <a:rPr lang="en-US" sz="1600" dirty="0"/>
              <a:t>J. </a:t>
            </a:r>
            <a:r>
              <a:rPr lang="en-US" sz="1600" dirty="0" err="1"/>
              <a:t>Shrock</a:t>
            </a:r>
            <a:r>
              <a:rPr lang="en-US" sz="1600" dirty="0"/>
              <a:t> </a:t>
            </a:r>
            <a:r>
              <a:rPr lang="en-US" sz="1600" i="1" dirty="0"/>
              <a:t>et al., </a:t>
            </a:r>
            <a:r>
              <a:rPr lang="en-US" sz="1600" dirty="0"/>
              <a:t>in preparation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4D7B4-7405-4DED-9B41-03B98419477A}"/>
              </a:ext>
            </a:extLst>
          </p:cNvPr>
          <p:cNvSpPr txBox="1"/>
          <p:nvPr/>
        </p:nvSpPr>
        <p:spPr>
          <a:xfrm>
            <a:off x="786384" y="612648"/>
            <a:ext cx="60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(a)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513422-1A75-47C7-BFB6-247B67FB150B}"/>
              </a:ext>
            </a:extLst>
          </p:cNvPr>
          <p:cNvSpPr txBox="1"/>
          <p:nvPr/>
        </p:nvSpPr>
        <p:spPr>
          <a:xfrm>
            <a:off x="2978426" y="4156024"/>
            <a:ext cx="502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(c)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3EE0EA-276D-D229-F181-C4CD235907B0}"/>
              </a:ext>
            </a:extLst>
          </p:cNvPr>
          <p:cNvGrpSpPr/>
          <p:nvPr/>
        </p:nvGrpSpPr>
        <p:grpSpPr>
          <a:xfrm>
            <a:off x="2332178" y="932786"/>
            <a:ext cx="8840141" cy="2617018"/>
            <a:chOff x="2332178" y="932786"/>
            <a:chExt cx="8840141" cy="261701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AF97DEE-7633-2035-62C9-5EA7D3489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5412" t="3364" r="2788" b="41981"/>
            <a:stretch/>
          </p:blipFill>
          <p:spPr>
            <a:xfrm>
              <a:off x="2332178" y="932786"/>
              <a:ext cx="8840141" cy="2617018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CA90846-3E3B-42DA-9411-3BB71980B039}"/>
                </a:ext>
              </a:extLst>
            </p:cNvPr>
            <p:cNvGrpSpPr/>
            <p:nvPr/>
          </p:nvGrpSpPr>
          <p:grpSpPr>
            <a:xfrm>
              <a:off x="3011006" y="1106481"/>
              <a:ext cx="616589" cy="2286186"/>
              <a:chOff x="3011006" y="1106481"/>
              <a:chExt cx="616589" cy="228618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D52E2F-2500-4309-B7BE-16A3E80895BF}"/>
                  </a:ext>
                </a:extLst>
              </p:cNvPr>
              <p:cNvSpPr txBox="1"/>
              <p:nvPr/>
            </p:nvSpPr>
            <p:spPr>
              <a:xfrm>
                <a:off x="3011006" y="3023335"/>
                <a:ext cx="603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(b)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4A4BCC-F9C1-454D-9DDE-2824AB02CF05}"/>
                  </a:ext>
                </a:extLst>
              </p:cNvPr>
              <p:cNvSpPr txBox="1"/>
              <p:nvPr/>
            </p:nvSpPr>
            <p:spPr>
              <a:xfrm>
                <a:off x="3011006" y="1106481"/>
                <a:ext cx="6165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(a)</a:t>
                </a:r>
              </a:p>
            </p:txBody>
          </p:sp>
        </p:grpSp>
      </p:grp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C35F727-6EB2-6A74-0162-A4674AF8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364" y="6530188"/>
            <a:ext cx="2743200" cy="365125"/>
          </a:xfrm>
        </p:spPr>
        <p:txBody>
          <a:bodyPr/>
          <a:lstStyle/>
          <a:p>
            <a:fld id="{9F311B5F-5EC8-4EAF-A2AC-AAF59B4E783D}" type="slidenum">
              <a:rPr lang="en-US" sz="1800" smtClean="0"/>
              <a:t>9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06B1518-A2FB-3DB9-5553-EBC9972E1AB4}"/>
              </a:ext>
            </a:extLst>
          </p:cNvPr>
          <p:cNvGrpSpPr/>
          <p:nvPr/>
        </p:nvGrpSpPr>
        <p:grpSpPr>
          <a:xfrm>
            <a:off x="6809113" y="3555530"/>
            <a:ext cx="4563737" cy="3571471"/>
            <a:chOff x="6809113" y="3555530"/>
            <a:chExt cx="4563737" cy="3571471"/>
          </a:xfrm>
        </p:grpSpPr>
        <p:pic>
          <p:nvPicPr>
            <p:cNvPr id="19" name="Picture 18" descr="A graph of energy and charge&#10;&#10;Description automatically generated">
              <a:extLst>
                <a:ext uri="{FF2B5EF4-FFF2-40B4-BE49-F238E27FC236}">
                  <a16:creationId xmlns:a16="http://schemas.microsoft.com/office/drawing/2014/main" id="{FA03999C-8305-C134-566B-94043EA1E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3" t="-1715" r="-496" b="-9283"/>
            <a:stretch/>
          </p:blipFill>
          <p:spPr>
            <a:xfrm>
              <a:off x="6809113" y="3555530"/>
              <a:ext cx="4563737" cy="357147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56E4F5-E4B5-4F6D-893C-599C6111FECC}"/>
                </a:ext>
              </a:extLst>
            </p:cNvPr>
            <p:cNvSpPr txBox="1"/>
            <p:nvPr/>
          </p:nvSpPr>
          <p:spPr>
            <a:xfrm>
              <a:off x="7163218" y="3867322"/>
              <a:ext cx="637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(d)</a:t>
              </a:r>
            </a:p>
          </p:txBody>
        </p:sp>
        <p:pic>
          <p:nvPicPr>
            <p:cNvPr id="17" name="Picture 16" descr="A graph of energy and charge&#10;&#10;Description automatically generated">
              <a:extLst>
                <a:ext uri="{FF2B5EF4-FFF2-40B4-BE49-F238E27FC236}">
                  <a16:creationId xmlns:a16="http://schemas.microsoft.com/office/drawing/2014/main" id="{D0803518-3B58-8A6D-21BF-B8A23E556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53" r="66472" b="35242"/>
            <a:stretch/>
          </p:blipFill>
          <p:spPr>
            <a:xfrm>
              <a:off x="8687440" y="5140123"/>
              <a:ext cx="1632829" cy="73306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FE6154-CFEA-2977-2A15-08A659BDC0D7}"/>
              </a:ext>
            </a:extLst>
          </p:cNvPr>
          <p:cNvGrpSpPr/>
          <p:nvPr/>
        </p:nvGrpSpPr>
        <p:grpSpPr>
          <a:xfrm>
            <a:off x="2648677" y="4032605"/>
            <a:ext cx="3854461" cy="1840583"/>
            <a:chOff x="2648677" y="3778605"/>
            <a:chExt cx="3854461" cy="1840583"/>
          </a:xfrm>
        </p:grpSpPr>
        <p:pic>
          <p:nvPicPr>
            <p:cNvPr id="12" name="Picture 11" descr="A close-up of a graph&#10;&#10;Description automatically generated">
              <a:extLst>
                <a:ext uri="{FF2B5EF4-FFF2-40B4-BE49-F238E27FC236}">
                  <a16:creationId xmlns:a16="http://schemas.microsoft.com/office/drawing/2014/main" id="{7B962FD8-3FD3-00F7-FFBF-B6C8F8AAC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5" t="58037" r="60301" b="11372"/>
            <a:stretch/>
          </p:blipFill>
          <p:spPr>
            <a:xfrm>
              <a:off x="2830363" y="3778605"/>
              <a:ext cx="3042249" cy="1605324"/>
            </a:xfrm>
            <a:prstGeom prst="rect">
              <a:avLst/>
            </a:prstGeom>
          </p:spPr>
        </p:pic>
        <p:pic>
          <p:nvPicPr>
            <p:cNvPr id="16" name="Picture 15" descr="A close-up of a graph&#10;&#10;Description automatically generated">
              <a:extLst>
                <a:ext uri="{FF2B5EF4-FFF2-40B4-BE49-F238E27FC236}">
                  <a16:creationId xmlns:a16="http://schemas.microsoft.com/office/drawing/2014/main" id="{0AE53894-62D5-3B16-00EF-899FA963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5" t="58026" r="34117" b="6416"/>
            <a:stretch/>
          </p:blipFill>
          <p:spPr>
            <a:xfrm>
              <a:off x="5762692" y="3782671"/>
              <a:ext cx="740446" cy="1836517"/>
            </a:xfrm>
            <a:prstGeom prst="rect">
              <a:avLst/>
            </a:prstGeom>
          </p:spPr>
        </p:pic>
        <p:pic>
          <p:nvPicPr>
            <p:cNvPr id="15" name="Picture 14" descr="A close-up of a graph&#10;&#10;Description automatically generated">
              <a:extLst>
                <a:ext uri="{FF2B5EF4-FFF2-40B4-BE49-F238E27FC236}">
                  <a16:creationId xmlns:a16="http://schemas.microsoft.com/office/drawing/2014/main" id="{AC829716-C80F-9F14-DFE8-3FD5909A5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4" t="11048" r="88946" b="66102"/>
            <a:stretch/>
          </p:blipFill>
          <p:spPr>
            <a:xfrm>
              <a:off x="2648677" y="3867322"/>
              <a:ext cx="271260" cy="119908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EB91BA-8D46-4818-70B2-BB1749F14475}"/>
                </a:ext>
              </a:extLst>
            </p:cNvPr>
            <p:cNvSpPr txBox="1"/>
            <p:nvPr/>
          </p:nvSpPr>
          <p:spPr>
            <a:xfrm>
              <a:off x="2998336" y="3801724"/>
              <a:ext cx="616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6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"/>
    </mc:Choice>
    <mc:Fallback xmlns="">
      <p:transition spd="slow" advTm="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32030</TotalTime>
  <Words>2369</Words>
  <Application>Microsoft Macintosh PowerPoint</Application>
  <PresentationFormat>Widescreen</PresentationFormat>
  <Paragraphs>358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Avenir Book</vt:lpstr>
      <vt:lpstr>Calibri</vt:lpstr>
      <vt:lpstr>Calibri Light</vt:lpstr>
      <vt:lpstr>Cambria Math</vt:lpstr>
      <vt:lpstr>Google Sans</vt:lpstr>
      <vt:lpstr>Helvetica Neue</vt:lpstr>
      <vt:lpstr>Lato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Bessel-Hydro Waveguide Model</vt:lpstr>
      <vt:lpstr>PowerPoint Presentation</vt:lpstr>
      <vt:lpstr>PowerPoint Presentation</vt:lpstr>
      <vt:lpstr>PowerPoint Presentation</vt:lpstr>
      <vt:lpstr>PowerPoint Presentation</vt:lpstr>
      <vt:lpstr>Controlling Ionization Injection via Locally Doped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AAC Penary</dc:title>
  <dc:creator>Ella Marie Rockafellow</dc:creator>
  <cp:lastModifiedBy>elarockafellow@gmail.com</cp:lastModifiedBy>
  <cp:revision>362</cp:revision>
  <dcterms:created xsi:type="dcterms:W3CDTF">2024-07-08T16:03:55Z</dcterms:created>
  <dcterms:modified xsi:type="dcterms:W3CDTF">2025-09-25T08:44:12Z</dcterms:modified>
</cp:coreProperties>
</file>