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697" r:id="rId2"/>
    <p:sldMasterId id="2147483699" r:id="rId3"/>
    <p:sldMasterId id="2147483689" r:id="rId4"/>
  </p:sldMasterIdLst>
  <p:notesMasterIdLst>
    <p:notesMasterId r:id="rId34"/>
  </p:notesMasterIdLst>
  <p:handoutMasterIdLst>
    <p:handoutMasterId r:id="rId35"/>
  </p:handoutMasterIdLst>
  <p:sldIdLst>
    <p:sldId id="417" r:id="rId5"/>
    <p:sldId id="478" r:id="rId6"/>
    <p:sldId id="497" r:id="rId7"/>
    <p:sldId id="490" r:id="rId8"/>
    <p:sldId id="487" r:id="rId9"/>
    <p:sldId id="488" r:id="rId10"/>
    <p:sldId id="484" r:id="rId11"/>
    <p:sldId id="476" r:id="rId12"/>
    <p:sldId id="468" r:id="rId13"/>
    <p:sldId id="457" r:id="rId14"/>
    <p:sldId id="458" r:id="rId15"/>
    <p:sldId id="459" r:id="rId16"/>
    <p:sldId id="460" r:id="rId17"/>
    <p:sldId id="501" r:id="rId18"/>
    <p:sldId id="448" r:id="rId19"/>
    <p:sldId id="494" r:id="rId20"/>
    <p:sldId id="498" r:id="rId21"/>
    <p:sldId id="492" r:id="rId22"/>
    <p:sldId id="499" r:id="rId23"/>
    <p:sldId id="503" r:id="rId24"/>
    <p:sldId id="412" r:id="rId25"/>
    <p:sldId id="396" r:id="rId26"/>
    <p:sldId id="502" r:id="rId27"/>
    <p:sldId id="461" r:id="rId28"/>
    <p:sldId id="431" r:id="rId29"/>
    <p:sldId id="429" r:id="rId30"/>
    <p:sldId id="426" r:id="rId31"/>
    <p:sldId id="467" r:id="rId32"/>
    <p:sldId id="4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853"/>
    <a:srgbClr val="00589E"/>
    <a:srgbClr val="FF7F0E"/>
    <a:srgbClr val="00FFFF"/>
    <a:srgbClr val="0000FF"/>
    <a:srgbClr val="FF6600"/>
    <a:srgbClr val="FFFFFF"/>
    <a:srgbClr val="536C99"/>
    <a:srgbClr val="0A2D6E"/>
    <a:srgbClr val="005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 autoAdjust="0"/>
    <p:restoredTop sz="80467" autoAdjust="0"/>
  </p:normalViewPr>
  <p:slideViewPr>
    <p:cSldViewPr snapToGrid="0">
      <p:cViewPr varScale="1">
        <p:scale>
          <a:sx n="69" d="100"/>
          <a:sy n="69" d="100"/>
        </p:scale>
        <p:origin x="1116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8560C-11B6-4769-B42F-D3F1F1ACEB16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841EE-D480-44BC-AF59-584F7A479F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914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790F3-5893-4FAC-B3A0-07269F54B93F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A100-F0A7-490C-9CEA-FDF1AF800D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8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80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649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631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0° </a:t>
            </a:r>
            <a:r>
              <a:rPr lang="de-DE" dirty="0" err="1" smtClean="0"/>
              <a:t>mean</a:t>
            </a:r>
            <a:r>
              <a:rPr lang="de-DE" dirty="0" smtClean="0"/>
              <a:t>: 18 </a:t>
            </a:r>
            <a:r>
              <a:rPr lang="de-DE" dirty="0" err="1" smtClean="0"/>
              <a:t>MeV</a:t>
            </a:r>
            <a:r>
              <a:rPr lang="de-DE" dirty="0" smtClean="0"/>
              <a:t>, median: 12.7 </a:t>
            </a:r>
            <a:r>
              <a:rPr lang="de-DE" dirty="0" err="1" smtClean="0"/>
              <a:t>MeV</a:t>
            </a:r>
            <a:endParaRPr lang="de-DE" dirty="0" smtClean="0"/>
          </a:p>
          <a:p>
            <a:r>
              <a:rPr lang="de-DE" dirty="0" smtClean="0"/>
              <a:t>15° </a:t>
            </a:r>
            <a:r>
              <a:rPr lang="de-DE" dirty="0" err="1" smtClean="0"/>
              <a:t>mean</a:t>
            </a:r>
            <a:r>
              <a:rPr lang="de-DE" dirty="0" smtClean="0"/>
              <a:t>: 25 </a:t>
            </a:r>
            <a:r>
              <a:rPr lang="de-DE" dirty="0" err="1" smtClean="0"/>
              <a:t>MeV</a:t>
            </a:r>
            <a:r>
              <a:rPr lang="de-DE" dirty="0" smtClean="0"/>
              <a:t>, median 25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r>
              <a:rPr lang="de-DE" baseline="0" dirty="0" smtClean="0"/>
              <a:t>31°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: 32.7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, median 34.8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r>
              <a:rPr lang="de-DE" baseline="0" dirty="0" smtClean="0"/>
              <a:t>45°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: 28.2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, median 28.7 </a:t>
            </a:r>
            <a:r>
              <a:rPr lang="de-DE" baseline="0" dirty="0" err="1" smtClean="0"/>
              <a:t>MeV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4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0° </a:t>
            </a:r>
            <a:r>
              <a:rPr lang="de-DE" dirty="0" err="1" smtClean="0"/>
              <a:t>mean</a:t>
            </a:r>
            <a:r>
              <a:rPr lang="de-DE" dirty="0" smtClean="0"/>
              <a:t>: 26.2 </a:t>
            </a:r>
            <a:r>
              <a:rPr lang="de-DE" dirty="0" err="1" smtClean="0"/>
              <a:t>MeV</a:t>
            </a:r>
            <a:r>
              <a:rPr lang="de-DE" dirty="0" smtClean="0"/>
              <a:t>, median: 22 </a:t>
            </a:r>
            <a:r>
              <a:rPr lang="de-DE" dirty="0" err="1" smtClean="0"/>
              <a:t>MeV</a:t>
            </a:r>
            <a:endParaRPr lang="de-DE" dirty="0" smtClean="0"/>
          </a:p>
          <a:p>
            <a:r>
              <a:rPr lang="de-DE" dirty="0" smtClean="0"/>
              <a:t>15° </a:t>
            </a:r>
            <a:r>
              <a:rPr lang="de-DE" dirty="0" err="1" smtClean="0"/>
              <a:t>mean</a:t>
            </a:r>
            <a:r>
              <a:rPr lang="de-DE" dirty="0" smtClean="0"/>
              <a:t>: 32.4 </a:t>
            </a:r>
            <a:r>
              <a:rPr lang="de-DE" dirty="0" err="1" smtClean="0"/>
              <a:t>MeV</a:t>
            </a:r>
            <a:r>
              <a:rPr lang="de-DE" dirty="0" smtClean="0"/>
              <a:t>, median 30.2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r>
              <a:rPr lang="de-DE" baseline="0" dirty="0" smtClean="0"/>
              <a:t>31°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: 43.5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, median 46.4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r>
              <a:rPr lang="de-DE" baseline="0" dirty="0" smtClean="0"/>
              <a:t>45°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: 39.4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, median 41.8 </a:t>
            </a:r>
            <a:r>
              <a:rPr lang="de-DE" baseline="0" dirty="0" err="1" smtClean="0"/>
              <a:t>MeV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688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0° </a:t>
            </a:r>
            <a:r>
              <a:rPr lang="de-DE" dirty="0" err="1" smtClean="0"/>
              <a:t>mean</a:t>
            </a:r>
            <a:r>
              <a:rPr lang="de-DE" dirty="0" smtClean="0"/>
              <a:t>: 26.2 </a:t>
            </a:r>
            <a:r>
              <a:rPr lang="de-DE" dirty="0" err="1" smtClean="0"/>
              <a:t>MeV</a:t>
            </a:r>
            <a:r>
              <a:rPr lang="de-DE" dirty="0" smtClean="0"/>
              <a:t>, median: 22 </a:t>
            </a:r>
            <a:r>
              <a:rPr lang="de-DE" dirty="0" err="1" smtClean="0"/>
              <a:t>MeV</a:t>
            </a:r>
            <a:endParaRPr lang="de-DE" dirty="0" smtClean="0"/>
          </a:p>
          <a:p>
            <a:r>
              <a:rPr lang="de-DE" dirty="0" smtClean="0"/>
              <a:t>15° </a:t>
            </a:r>
            <a:r>
              <a:rPr lang="de-DE" dirty="0" err="1" smtClean="0"/>
              <a:t>mean</a:t>
            </a:r>
            <a:r>
              <a:rPr lang="de-DE" dirty="0" smtClean="0"/>
              <a:t>: 32.4 </a:t>
            </a:r>
            <a:r>
              <a:rPr lang="de-DE" dirty="0" err="1" smtClean="0"/>
              <a:t>MeV</a:t>
            </a:r>
            <a:r>
              <a:rPr lang="de-DE" dirty="0" smtClean="0"/>
              <a:t>, median 30.2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r>
              <a:rPr lang="de-DE" baseline="0" dirty="0" smtClean="0"/>
              <a:t>31°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: 43.5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, median 46.4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r>
              <a:rPr lang="de-DE" baseline="0" dirty="0" smtClean="0"/>
              <a:t>45°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: 39.4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, median 41.8 </a:t>
            </a:r>
            <a:r>
              <a:rPr lang="de-DE" baseline="0" dirty="0" err="1" smtClean="0"/>
              <a:t>MeV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449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Higher </a:t>
            </a:r>
            <a:r>
              <a:rPr lang="de-DE" dirty="0" err="1" smtClean="0"/>
              <a:t>energies</a:t>
            </a:r>
            <a:r>
              <a:rPr lang="de-DE" dirty="0" smtClean="0"/>
              <a:t> </a:t>
            </a:r>
            <a:r>
              <a:rPr lang="de-DE" dirty="0" err="1" smtClean="0"/>
              <a:t>doesn‘t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sense </a:t>
            </a:r>
            <a:r>
              <a:rPr lang="de-DE" dirty="0" err="1" smtClean="0"/>
              <a:t>beacuse</a:t>
            </a:r>
            <a:r>
              <a:rPr lang="de-DE" dirty="0" smtClean="0"/>
              <a:t> H2 </a:t>
            </a:r>
            <a:r>
              <a:rPr lang="de-DE" dirty="0" err="1" smtClean="0"/>
              <a:t>starts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burn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.</a:t>
            </a:r>
          </a:p>
          <a:p>
            <a:r>
              <a:rPr lang="de-DE" dirty="0" smtClean="0"/>
              <a:t>(</a:t>
            </a:r>
            <a:r>
              <a:rPr lang="de-DE" dirty="0" err="1" smtClean="0"/>
              <a:t>verify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TL)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795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Überleitung</a:t>
            </a:r>
            <a:r>
              <a:rPr lang="de-DE" baseline="0" dirty="0" smtClean="0"/>
              <a:t> zu Sim dann: wie kommt es zu den ganz </a:t>
            </a:r>
            <a:r>
              <a:rPr lang="de-DE" baseline="0" dirty="0" err="1" smtClean="0"/>
              <a:t>ganz</a:t>
            </a:r>
            <a:r>
              <a:rPr lang="de-DE" baseline="0" dirty="0" smtClean="0"/>
              <a:t> hohen Energien? </a:t>
            </a:r>
            <a:br>
              <a:rPr lang="de-DE" baseline="0" dirty="0" smtClean="0"/>
            </a:b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find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systematics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angle </a:t>
            </a:r>
            <a:r>
              <a:rPr lang="de-DE" baseline="0" dirty="0" err="1" smtClean="0"/>
              <a:t>characteristics</a:t>
            </a:r>
            <a:r>
              <a:rPr lang="de-DE" baseline="0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62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High </a:t>
            </a:r>
            <a:r>
              <a:rPr lang="de-DE" dirty="0" err="1" smtClean="0"/>
              <a:t>average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982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Übergang zwischen </a:t>
            </a:r>
            <a:r>
              <a:rPr lang="de-DE" dirty="0" err="1" smtClean="0"/>
              <a:t>sims</a:t>
            </a:r>
            <a:r>
              <a:rPr lang="de-DE" dirty="0" smtClean="0"/>
              <a:t>: 45°</a:t>
            </a:r>
            <a:r>
              <a:rPr lang="de-DE" baseline="0" dirty="0" smtClean="0"/>
              <a:t> passt </a:t>
            </a:r>
            <a:r>
              <a:rPr lang="de-DE" baseline="0" dirty="0" err="1" smtClean="0"/>
              <a:t>garnicht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236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40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Extreme </a:t>
            </a:r>
            <a:r>
              <a:rPr lang="de-DE" dirty="0" err="1" smtClean="0"/>
              <a:t>spatial</a:t>
            </a:r>
            <a:r>
              <a:rPr lang="de-DE" dirty="0" smtClean="0"/>
              <a:t>, temporal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Zoo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r>
              <a:rPr lang="de-DE" dirty="0" smtClean="0"/>
              <a:t>. </a:t>
            </a:r>
            <a:r>
              <a:rPr lang="de-DE" baseline="0" dirty="0" smtClean="0"/>
              <a:t>Reality also: </a:t>
            </a:r>
            <a:r>
              <a:rPr lang="de-DE" baseline="0" dirty="0" err="1" smtClean="0"/>
              <a:t>combinations</a:t>
            </a:r>
            <a:r>
              <a:rPr lang="de-DE" baseline="0" dirty="0" smtClean="0"/>
              <a:t>/</a:t>
            </a:r>
            <a:r>
              <a:rPr lang="de-DE" baseline="0" dirty="0" err="1" smtClean="0"/>
              <a:t>cascades</a:t>
            </a:r>
            <a:endParaRPr lang="de-DE" dirty="0" smtClean="0"/>
          </a:p>
          <a:p>
            <a:r>
              <a:rPr lang="de-DE" dirty="0" smtClean="0"/>
              <a:t>WICHTIG:</a:t>
            </a:r>
          </a:p>
          <a:p>
            <a:r>
              <a:rPr lang="de-DE" dirty="0" err="1" smtClean="0"/>
              <a:t>Advanced</a:t>
            </a:r>
            <a:r>
              <a:rPr lang="de-DE" dirty="0" smtClean="0"/>
              <a:t> </a:t>
            </a:r>
            <a:r>
              <a:rPr lang="de-DE" dirty="0" err="1" smtClean="0"/>
              <a:t>acc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subject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community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last</a:t>
            </a:r>
            <a:r>
              <a:rPr lang="de-DE" baseline="0" dirty="0" smtClean="0"/>
              <a:t> 10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. Not </a:t>
            </a:r>
            <a:r>
              <a:rPr lang="de-DE" baseline="0" dirty="0" err="1" smtClean="0"/>
              <a:t>really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but all </a:t>
            </a:r>
            <a:r>
              <a:rPr lang="de-DE" baseline="0" dirty="0" err="1" smtClean="0"/>
              <a:t>efforts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combined</a:t>
            </a:r>
            <a:endParaRPr lang="de-DE" baseline="0" dirty="0" smtClean="0"/>
          </a:p>
          <a:p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We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have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our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niche</a:t>
            </a:r>
            <a:r>
              <a:rPr lang="de-DE" baseline="0" dirty="0" smtClean="0">
                <a:sym typeface="Wingdings" panose="05000000000000000000" pitchFamily="2" charset="2"/>
              </a:rPr>
              <a:t>: PW, </a:t>
            </a:r>
            <a:r>
              <a:rPr lang="de-DE" baseline="0" dirty="0" err="1" smtClean="0">
                <a:sym typeface="Wingdings" panose="05000000000000000000" pitchFamily="2" charset="2"/>
              </a:rPr>
              <a:t>fs</a:t>
            </a:r>
            <a:r>
              <a:rPr lang="de-DE" baseline="0" dirty="0" smtClean="0">
                <a:sym typeface="Wingdings" panose="05000000000000000000" pitchFamily="2" charset="2"/>
              </a:rPr>
              <a:t>, </a:t>
            </a:r>
            <a:r>
              <a:rPr lang="de-DE" baseline="0" dirty="0" err="1" smtClean="0">
                <a:sym typeface="Wingdings" panose="05000000000000000000" pitchFamily="2" charset="2"/>
              </a:rPr>
              <a:t>near</a:t>
            </a:r>
            <a:r>
              <a:rPr lang="de-DE" baseline="0" dirty="0" smtClean="0">
                <a:sym typeface="Wingdings" panose="05000000000000000000" pitchFamily="2" charset="2"/>
              </a:rPr>
              <a:t>-RIT </a:t>
            </a:r>
            <a:r>
              <a:rPr lang="de-DE" baseline="0" dirty="0" err="1" smtClean="0">
                <a:sym typeface="Wingdings" panose="05000000000000000000" pitchFamily="2" charset="2"/>
              </a:rPr>
              <a:t>regime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223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291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640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683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053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671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610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273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1AB3D-F29D-44B8-B21B-0FA5756A0813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13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59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583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B7199-0C99-4ABC-B982-C6C07220CDB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51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B7199-0C99-4ABC-B982-C6C07220CDB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90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1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Nicht immer on-</a:t>
            </a:r>
            <a:r>
              <a:rPr lang="de-DE" dirty="0" err="1" smtClean="0">
                <a:solidFill>
                  <a:srgbClr val="FF0000"/>
                </a:solidFill>
              </a:rPr>
              <a:t>demand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Immer noch </a:t>
            </a:r>
            <a:r>
              <a:rPr lang="de-DE" dirty="0" err="1" smtClean="0">
                <a:solidFill>
                  <a:srgbClr val="FF0000"/>
                </a:solidFill>
              </a:rPr>
              <a:t>subject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day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day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fluctuations</a:t>
            </a:r>
            <a:endParaRPr lang="de-DE" dirty="0" smtClean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24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4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65DA-AD6A-46AB-8CC0-6D6928A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5774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27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65DA-AD6A-46AB-8CC0-6D6928A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63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65DA-AD6A-46AB-8CC0-6D6928A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4714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7795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4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3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20532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105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42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934686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76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3325435" y="-2016457"/>
            <a:ext cx="5549020" cy="12199892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20056" y="1412776"/>
            <a:ext cx="12219947" cy="5445225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" y="16584"/>
            <a:ext cx="12199904" cy="68688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4" descr="DDC_Sticker_groß_Schatten_RG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33212" y="2826530"/>
            <a:ext cx="1053989" cy="1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:\Bachelor\PNG_Digital\PNG_Digital\TU_Dresden_Logo_weis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66" y="1869455"/>
            <a:ext cx="2426635" cy="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51" y="292100"/>
            <a:ext cx="2784450" cy="11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2"/>
          <a:stretch/>
        </p:blipFill>
        <p:spPr>
          <a:xfrm>
            <a:off x="-7904" y="434172"/>
            <a:ext cx="12199904" cy="64064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" y="16584"/>
            <a:ext cx="12199904" cy="68688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4" descr="DDC_Sticker_groß_Schatten_RG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33212" y="2826530"/>
            <a:ext cx="1053989" cy="1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:\Bachelor\PNG_Digital\PNG_Digital\TU_Dresden_Logo_weis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66" y="1869455"/>
            <a:ext cx="2426635" cy="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566" y="330805"/>
            <a:ext cx="2436902" cy="9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3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32056"/>
            <a:ext cx="12192000" cy="60533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" y="16584"/>
            <a:ext cx="12199904" cy="68688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4" descr="DDC_Sticker_groß_Schatten_RG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33212" y="2826530"/>
            <a:ext cx="1053989" cy="1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:\Bachelor\PNG_Digital\PNG_Digital\TU_Dresden_Logo_weis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66" y="1869455"/>
            <a:ext cx="2426635" cy="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51" y="292100"/>
            <a:ext cx="2784450" cy="11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6504001"/>
            <a:ext cx="12191977" cy="361948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793960" y="6626046"/>
            <a:ext cx="445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</a:rPr>
              <a:t>Stefan </a:t>
            </a:r>
            <a:r>
              <a:rPr lang="de-DE" sz="1200" dirty="0" err="1">
                <a:solidFill>
                  <a:schemeClr val="bg1"/>
                </a:solidFill>
              </a:rPr>
              <a:t>Assenbaum</a:t>
            </a:r>
            <a:r>
              <a:rPr lang="de-DE" sz="1200" dirty="0">
                <a:solidFill>
                  <a:schemeClr val="bg1"/>
                </a:solidFill>
              </a:rPr>
              <a:t> | Laser </a:t>
            </a:r>
            <a:r>
              <a:rPr lang="de-DE" sz="1200" dirty="0" err="1">
                <a:solidFill>
                  <a:schemeClr val="bg1"/>
                </a:solidFill>
              </a:rPr>
              <a:t>Particl</a:t>
            </a:r>
            <a:r>
              <a:rPr lang="de-DE" sz="1200" baseline="0" dirty="0" err="1">
                <a:solidFill>
                  <a:schemeClr val="bg1"/>
                </a:solidFill>
              </a:rPr>
              <a:t>e</a:t>
            </a:r>
            <a:r>
              <a:rPr lang="de-DE" sz="1200" baseline="0" dirty="0">
                <a:solidFill>
                  <a:schemeClr val="bg1"/>
                </a:solidFill>
              </a:rPr>
              <a:t> </a:t>
            </a:r>
            <a:r>
              <a:rPr lang="de-DE" sz="1200" baseline="0" dirty="0" err="1">
                <a:solidFill>
                  <a:schemeClr val="bg1"/>
                </a:solidFill>
              </a:rPr>
              <a:t>Acceleration</a:t>
            </a:r>
            <a:r>
              <a:rPr lang="de-DE" sz="1200" baseline="0" dirty="0">
                <a:solidFill>
                  <a:schemeClr val="bg1"/>
                </a:solidFill>
              </a:rPr>
              <a:t> </a:t>
            </a:r>
            <a:r>
              <a:rPr lang="de-DE" sz="1200" dirty="0">
                <a:solidFill>
                  <a:schemeClr val="bg1"/>
                </a:solidFill>
              </a:rPr>
              <a:t>| www.hzdr.de 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12" y="6633666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>
                <a:solidFill>
                  <a:srgbClr val="FFFFFF"/>
                </a:solidFill>
                <a:cs typeface="Arial"/>
              </a:rPr>
              <a:t>EAAC 2025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1585304" y="6517962"/>
            <a:ext cx="59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600" b="1" smtClean="0">
                <a:solidFill>
                  <a:prstClr val="white"/>
                </a:solidFill>
              </a:rPr>
              <a:pPr/>
              <a:t>‹Nr.›</a:t>
            </a:fld>
            <a:endParaRPr lang="en-GB" sz="1600" b="1" dirty="0">
              <a:solidFill>
                <a:prstClr val="white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21" y="6588259"/>
            <a:ext cx="1008112" cy="1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701" r:id="rId6"/>
    <p:sldLayoutId id="2147483702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1219170" rtl="0" eaLnBrk="1" latinLnBrk="0" hangingPunct="1">
        <a:spcBef>
          <a:spcPct val="0"/>
        </a:spcBef>
        <a:buNone/>
        <a:defRPr sz="2933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0.png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7.jpeg"/><Relationship Id="rId11" Type="http://schemas.openxmlformats.org/officeDocument/2006/relationships/image" Target="../media/image14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902" y="190953"/>
            <a:ext cx="10515600" cy="1325563"/>
          </a:xfrm>
        </p:spPr>
        <p:txBody>
          <a:bodyPr/>
          <a:lstStyle/>
          <a:p>
            <a:pPr algn="l"/>
            <a:r>
              <a:rPr lang="en-US" sz="3200" b="1" kern="50" dirty="0">
                <a:solidFill>
                  <a:srgbClr val="005AA0"/>
                </a:solidFill>
              </a:rPr>
              <a:t>Efficient high energy and </a:t>
            </a:r>
            <a:r>
              <a:rPr lang="en-US" sz="3200" b="1" kern="50" dirty="0" smtClean="0">
                <a:solidFill>
                  <a:srgbClr val="005AA0"/>
                </a:solidFill>
              </a:rPr>
              <a:t>high-repetition-rate</a:t>
            </a:r>
            <a:br>
              <a:rPr lang="en-US" sz="3200" b="1" kern="50" dirty="0" smtClean="0">
                <a:solidFill>
                  <a:srgbClr val="005AA0"/>
                </a:solidFill>
              </a:rPr>
            </a:br>
            <a:r>
              <a:rPr lang="en-US" sz="3200" b="1" kern="50" dirty="0" smtClean="0">
                <a:solidFill>
                  <a:srgbClr val="005AA0"/>
                </a:solidFill>
              </a:rPr>
              <a:t>proton </a:t>
            </a:r>
            <a:r>
              <a:rPr lang="en-US" sz="3200" b="1" kern="50" dirty="0">
                <a:solidFill>
                  <a:srgbClr val="005AA0"/>
                </a:solidFill>
              </a:rPr>
              <a:t>acceleration from cryogenic hydrogen </a:t>
            </a:r>
            <a:r>
              <a:rPr lang="en-US" sz="3200" b="1" kern="50" dirty="0" smtClean="0">
                <a:solidFill>
                  <a:srgbClr val="005AA0"/>
                </a:solidFill>
              </a:rPr>
              <a:t/>
            </a:r>
            <a:br>
              <a:rPr lang="en-US" sz="3200" b="1" kern="50" dirty="0" smtClean="0">
                <a:solidFill>
                  <a:srgbClr val="005AA0"/>
                </a:solidFill>
              </a:rPr>
            </a:br>
            <a:r>
              <a:rPr lang="en-US" sz="3200" b="1" kern="50" dirty="0" smtClean="0">
                <a:solidFill>
                  <a:srgbClr val="005AA0"/>
                </a:solidFill>
              </a:rPr>
              <a:t>foil </a:t>
            </a:r>
            <a:r>
              <a:rPr lang="en-US" sz="3200" b="1" kern="50" dirty="0">
                <a:solidFill>
                  <a:srgbClr val="005AA0"/>
                </a:solidFill>
              </a:rPr>
              <a:t>targets</a:t>
            </a:r>
            <a:endParaRPr lang="de-DE" sz="3200" b="1" dirty="0">
              <a:solidFill>
                <a:srgbClr val="005AA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3A9841-0C1E-4E42-A5FE-41B1B8C5A693}"/>
              </a:ext>
            </a:extLst>
          </p:cNvPr>
          <p:cNvSpPr txBox="1"/>
          <p:nvPr/>
        </p:nvSpPr>
        <p:spPr>
          <a:xfrm>
            <a:off x="205902" y="2514570"/>
            <a:ext cx="92730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rgbClr val="FFFF00"/>
                </a:solidFill>
              </a:rPr>
              <a:t>Stefan </a:t>
            </a:r>
            <a:r>
              <a:rPr lang="de-DE" u="sng" dirty="0" smtClean="0">
                <a:solidFill>
                  <a:srgbClr val="FFFF00"/>
                </a:solidFill>
              </a:rPr>
              <a:t>Assenbaum</a:t>
            </a:r>
            <a:r>
              <a:rPr lang="de-DE" u="sng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>
                <a:solidFill>
                  <a:srgbClr val="FFFF00"/>
                </a:solidFill>
              </a:rPr>
              <a:t>, M. </a:t>
            </a:r>
            <a:r>
              <a:rPr lang="de-DE" dirty="0" smtClean="0">
                <a:solidFill>
                  <a:srgbClr val="FFFF00"/>
                </a:solidFill>
              </a:rPr>
              <a:t>Rehwald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>
                <a:solidFill>
                  <a:srgbClr val="FFFF00"/>
                </a:solidFill>
              </a:rPr>
              <a:t>P. </a:t>
            </a:r>
            <a:r>
              <a:rPr lang="de-DE" dirty="0" smtClean="0">
                <a:solidFill>
                  <a:srgbClr val="FFFF00"/>
                </a:solidFill>
              </a:rPr>
              <a:t>Ordyna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>
                <a:solidFill>
                  <a:srgbClr val="FFFF00"/>
                </a:solidFill>
              </a:rPr>
              <a:t>, J. D. Schilz</a:t>
            </a:r>
            <a:r>
              <a:rPr lang="de-DE" baseline="30000" dirty="0">
                <a:solidFill>
                  <a:srgbClr val="FFFF00"/>
                </a:solidFill>
              </a:rPr>
              <a:t>1,2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>M. Müller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>T. Streil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smtClean="0">
                <a:solidFill>
                  <a:srgbClr val="FFFF00"/>
                </a:solidFill>
              </a:rPr>
              <a:t>J. Garreis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, T. Kluge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R. Gebhardt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>
                <a:solidFill>
                  <a:srgbClr val="FFFF00"/>
                </a:solidFill>
              </a:rPr>
              <a:t>S</a:t>
            </a:r>
            <a:r>
              <a:rPr lang="de-DE" dirty="0" smtClean="0">
                <a:solidFill>
                  <a:srgbClr val="FFFF00"/>
                </a:solidFill>
              </a:rPr>
              <a:t>. Bock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S</a:t>
            </a:r>
            <a:r>
              <a:rPr lang="de-DE" dirty="0">
                <a:solidFill>
                  <a:srgbClr val="FFFF00"/>
                </a:solidFill>
              </a:rPr>
              <a:t>. Göde</a:t>
            </a:r>
            <a:r>
              <a:rPr lang="de-DE" baseline="30000" dirty="0">
                <a:solidFill>
                  <a:srgbClr val="FFFF00"/>
                </a:solidFill>
              </a:rPr>
              <a:t>3</a:t>
            </a:r>
            <a:r>
              <a:rPr lang="de-DE" dirty="0">
                <a:solidFill>
                  <a:srgbClr val="FFFF00"/>
                </a:solidFill>
              </a:rPr>
              <a:t>, M. Gauthier</a:t>
            </a:r>
            <a:r>
              <a:rPr lang="de-DE" baseline="30000" dirty="0">
                <a:solidFill>
                  <a:srgbClr val="FFFF00"/>
                </a:solidFill>
              </a:rPr>
              <a:t>4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/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smtClean="0">
                <a:solidFill>
                  <a:srgbClr val="FFFF00"/>
                </a:solidFill>
              </a:rPr>
              <a:t>C</a:t>
            </a:r>
            <a:r>
              <a:rPr lang="de-DE" dirty="0">
                <a:solidFill>
                  <a:srgbClr val="FFFF00"/>
                </a:solidFill>
              </a:rPr>
              <a:t>. Schoenwaelder</a:t>
            </a:r>
            <a:r>
              <a:rPr lang="de-DE" baseline="30000" dirty="0">
                <a:solidFill>
                  <a:srgbClr val="FFFF00"/>
                </a:solidFill>
              </a:rPr>
              <a:t>4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>M. Ikeya</a:t>
            </a:r>
            <a:r>
              <a:rPr lang="de-DE" baseline="30000" dirty="0">
                <a:solidFill>
                  <a:srgbClr val="FFFF00"/>
                </a:solidFill>
              </a:rPr>
              <a:t>4</a:t>
            </a:r>
            <a:r>
              <a:rPr lang="de-DE" dirty="0" smtClean="0">
                <a:solidFill>
                  <a:srgbClr val="FFFF00"/>
                </a:solidFill>
              </a:rPr>
              <a:t>, S. Glenzer</a:t>
            </a:r>
            <a:r>
              <a:rPr lang="de-DE" baseline="30000" dirty="0" smtClean="0">
                <a:solidFill>
                  <a:srgbClr val="FFFF00"/>
                </a:solidFill>
              </a:rPr>
              <a:t>4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>
                <a:solidFill>
                  <a:srgbClr val="FFFF00"/>
                </a:solidFill>
              </a:rPr>
              <a:t>U. </a:t>
            </a:r>
            <a:r>
              <a:rPr lang="de-DE" dirty="0" smtClean="0">
                <a:solidFill>
                  <a:srgbClr val="FFFF00"/>
                </a:solidFill>
              </a:rPr>
              <a:t>Schramm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>
                <a:solidFill>
                  <a:srgbClr val="FFFF00"/>
                </a:solidFill>
              </a:rPr>
              <a:t>K. Zeil</a:t>
            </a:r>
            <a:r>
              <a:rPr lang="de-DE" baseline="30000" dirty="0">
                <a:solidFill>
                  <a:srgbClr val="FFFF00"/>
                </a:solidFill>
              </a:rPr>
              <a:t>1</a:t>
            </a:r>
            <a:endParaRPr lang="de-DE" dirty="0">
              <a:solidFill>
                <a:srgbClr val="FFFF00"/>
              </a:solidFill>
            </a:endParaRPr>
          </a:p>
          <a:p>
            <a:endParaRPr lang="de-DE" baseline="30000" dirty="0" smtClean="0">
              <a:solidFill>
                <a:srgbClr val="FFFF00"/>
              </a:solidFill>
            </a:endParaRPr>
          </a:p>
          <a:p>
            <a:r>
              <a:rPr lang="de-DE" sz="1100" dirty="0">
                <a:solidFill>
                  <a:srgbClr val="FFFF00"/>
                </a:solidFill>
              </a:rPr>
              <a:t>(1) Helmholtz-Zentrum Dresden-Rossendorf e.V. (HZDR), Institut für Strahlenphysik, </a:t>
            </a:r>
            <a:r>
              <a:rPr lang="de-DE" sz="1100" dirty="0" err="1">
                <a:solidFill>
                  <a:srgbClr val="FFFF00"/>
                </a:solidFill>
              </a:rPr>
              <a:t>Bautzner</a:t>
            </a:r>
            <a:r>
              <a:rPr lang="de-DE" sz="1100" dirty="0">
                <a:solidFill>
                  <a:srgbClr val="FFFF00"/>
                </a:solidFill>
              </a:rPr>
              <a:t> Landstraße 400, 01328 Dresden, Germany</a:t>
            </a:r>
          </a:p>
          <a:p>
            <a:r>
              <a:rPr lang="de-DE" sz="1100" dirty="0">
                <a:solidFill>
                  <a:srgbClr val="FFFF00"/>
                </a:solidFill>
              </a:rPr>
              <a:t>(2) Technische Universität Dresden, 01069 Dresden, </a:t>
            </a:r>
            <a:r>
              <a:rPr lang="de-DE" sz="1100" dirty="0" smtClean="0">
                <a:solidFill>
                  <a:srgbClr val="FFFF00"/>
                </a:solidFill>
              </a:rPr>
              <a:t>Germany</a:t>
            </a:r>
            <a:endParaRPr lang="de-DE" sz="1100" dirty="0">
              <a:solidFill>
                <a:srgbClr val="FFFF00"/>
              </a:solidFill>
            </a:endParaRPr>
          </a:p>
          <a:p>
            <a:r>
              <a:rPr lang="de-DE" sz="1100" dirty="0" smtClean="0">
                <a:solidFill>
                  <a:srgbClr val="FFFF00"/>
                </a:solidFill>
              </a:rPr>
              <a:t>(3) </a:t>
            </a:r>
            <a:r>
              <a:rPr lang="de-DE" sz="1100" dirty="0">
                <a:solidFill>
                  <a:srgbClr val="FFFF00"/>
                </a:solidFill>
              </a:rPr>
              <a:t>European XFEL GmbH, Holzkoppel 4, 22869 </a:t>
            </a:r>
            <a:r>
              <a:rPr lang="de-DE" sz="1100" dirty="0" err="1">
                <a:solidFill>
                  <a:srgbClr val="FFFF00"/>
                </a:solidFill>
              </a:rPr>
              <a:t>Schenefeld</a:t>
            </a:r>
            <a:r>
              <a:rPr lang="de-DE" sz="1100" dirty="0">
                <a:solidFill>
                  <a:srgbClr val="FFFF00"/>
                </a:solidFill>
              </a:rPr>
              <a:t>, Germany</a:t>
            </a:r>
          </a:p>
          <a:p>
            <a:r>
              <a:rPr lang="de-DE" sz="1100" dirty="0" smtClean="0">
                <a:solidFill>
                  <a:srgbClr val="FFFF00"/>
                </a:solidFill>
              </a:rPr>
              <a:t>(</a:t>
            </a:r>
            <a:r>
              <a:rPr lang="de-DE" sz="1100" dirty="0">
                <a:solidFill>
                  <a:srgbClr val="FFFF00"/>
                </a:solidFill>
              </a:rPr>
              <a:t>4</a:t>
            </a:r>
            <a:r>
              <a:rPr lang="de-DE" sz="1100" dirty="0" smtClean="0">
                <a:solidFill>
                  <a:srgbClr val="FFFF00"/>
                </a:solidFill>
              </a:rPr>
              <a:t>) Stanford Linear </a:t>
            </a:r>
            <a:r>
              <a:rPr lang="de-DE" sz="1100" dirty="0" err="1" smtClean="0">
                <a:solidFill>
                  <a:srgbClr val="FFFF00"/>
                </a:solidFill>
              </a:rPr>
              <a:t>Accelerator</a:t>
            </a:r>
            <a:r>
              <a:rPr lang="de-DE" sz="1100" dirty="0" smtClean="0">
                <a:solidFill>
                  <a:srgbClr val="FFFF00"/>
                </a:solidFill>
              </a:rPr>
              <a:t> Center (SLAC), </a:t>
            </a:r>
            <a:r>
              <a:rPr lang="en-US" sz="1100" dirty="0">
                <a:solidFill>
                  <a:srgbClr val="FFFF00"/>
                </a:solidFill>
              </a:rPr>
              <a:t>2575 Sand Hill Road, Menlo Park, </a:t>
            </a:r>
            <a:r>
              <a:rPr lang="en-US" sz="1100" dirty="0" smtClean="0">
                <a:solidFill>
                  <a:srgbClr val="FFFF00"/>
                </a:solidFill>
              </a:rPr>
              <a:t>CA, 94025, USA</a:t>
            </a:r>
            <a:r>
              <a:rPr lang="de-DE" dirty="0" smtClean="0">
                <a:solidFill>
                  <a:srgbClr val="FFFF00"/>
                </a:solidFill>
              </a:rPr>
              <a:t/>
            </a:r>
            <a:br>
              <a:rPr lang="de-DE" dirty="0" smtClean="0">
                <a:solidFill>
                  <a:srgbClr val="FFFF00"/>
                </a:solidFill>
              </a:rPr>
            </a:br>
            <a:endParaRPr lang="de-DE" dirty="0" smtClean="0">
              <a:solidFill>
                <a:srgbClr val="FFFF00"/>
              </a:solidFill>
            </a:endParaRPr>
          </a:p>
          <a:p>
            <a:endParaRPr lang="de-DE" sz="2000" b="1" dirty="0" smtClean="0">
              <a:solidFill>
                <a:srgbClr val="FFFF00"/>
              </a:solidFill>
            </a:endParaRPr>
          </a:p>
          <a:p>
            <a:endParaRPr lang="de-DE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7th European Advanced Accelerator </a:t>
            </a:r>
            <a:r>
              <a:rPr lang="en-US" sz="2400" b="1" dirty="0" smtClean="0">
                <a:solidFill>
                  <a:srgbClr val="FFFF00"/>
                </a:solidFill>
              </a:rPr>
              <a:t>Conference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26.09.2025, Elba, Italy</a:t>
            </a:r>
            <a:endParaRPr lang="de-DE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36" y="4229465"/>
            <a:ext cx="1091077" cy="10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C60FD1A8-FFD6-44EE-887D-23A20E127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42" y="5741081"/>
            <a:ext cx="1737971" cy="5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5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Efficient proton acceleration at 1 Hz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2428" y="1391429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(50TW </a:t>
            </a:r>
            <a:r>
              <a:rPr lang="de-DE" b="1" dirty="0" err="1" smtClean="0"/>
              <a:t>laser</a:t>
            </a:r>
            <a:r>
              <a:rPr lang="de-DE" b="1" dirty="0" smtClean="0"/>
              <a:t> power)</a:t>
            </a:r>
          </a:p>
          <a:p>
            <a:r>
              <a:rPr lang="de-DE" b="1" dirty="0" smtClean="0"/>
              <a:t>1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52428" y="2187327"/>
            <a:ext cx="5075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/>
              <a:t>In 45° </a:t>
            </a:r>
            <a:r>
              <a:rPr lang="de-DE" u="sng" dirty="0" err="1" smtClean="0"/>
              <a:t>direction</a:t>
            </a:r>
            <a:r>
              <a:rPr lang="de-DE" u="sng" dirty="0" smtClean="0"/>
              <a:t> (</a:t>
            </a:r>
            <a:r>
              <a:rPr lang="de-DE" u="sng" dirty="0" err="1" smtClean="0"/>
              <a:t>target</a:t>
            </a:r>
            <a:r>
              <a:rPr lang="de-DE" u="sng" dirty="0" smtClean="0"/>
              <a:t> normal </a:t>
            </a:r>
            <a:r>
              <a:rPr lang="de-DE" u="sng" dirty="0" err="1" smtClean="0"/>
              <a:t>axis</a:t>
            </a:r>
            <a:r>
              <a:rPr lang="de-DE" u="sng" dirty="0" smtClean="0"/>
              <a:t>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&gt;1000 </a:t>
            </a:r>
            <a:r>
              <a:rPr lang="de-DE" dirty="0" err="1"/>
              <a:t>consecutive</a:t>
            </a:r>
            <a:r>
              <a:rPr lang="de-DE" dirty="0"/>
              <a:t> </a:t>
            </a:r>
            <a:r>
              <a:rPr lang="de-DE" dirty="0" err="1" smtClean="0"/>
              <a:t>shots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corrections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</a:t>
            </a:r>
            <a:r>
              <a:rPr lang="de-DE" dirty="0" err="1"/>
              <a:t>cutoff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: </a:t>
            </a:r>
            <a:r>
              <a:rPr lang="de-DE" dirty="0" smtClean="0"/>
              <a:t>29 </a:t>
            </a:r>
            <a:r>
              <a:rPr lang="de-DE" dirty="0" err="1" smtClean="0"/>
              <a:t>MeV</a:t>
            </a:r>
            <a:endParaRPr lang="de-DE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50 </a:t>
            </a:r>
            <a:r>
              <a:rPr lang="de-DE" dirty="0" err="1"/>
              <a:t>MeV</a:t>
            </a:r>
            <a:r>
              <a:rPr lang="de-DE" dirty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0683189" y="652734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FFFF"/>
                </a:solidFill>
              </a:rPr>
              <a:t>45°</a:t>
            </a:r>
            <a:endParaRPr lang="de-DE" sz="1600" b="1" dirty="0">
              <a:solidFill>
                <a:srgbClr val="FFFF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93527" y="2187327"/>
            <a:ext cx="45997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We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have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removed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content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slide</a:t>
            </a:r>
            <a:r>
              <a:rPr lang="de-DE" dirty="0" smtClean="0">
                <a:solidFill>
                  <a:srgbClr val="FF0000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a </a:t>
            </a:r>
            <a:r>
              <a:rPr lang="de-DE" dirty="0" err="1" smtClean="0">
                <a:solidFill>
                  <a:srgbClr val="FF0000"/>
                </a:solidFill>
              </a:rPr>
              <a:t>low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resolution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preview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it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  <a:r>
              <a:rPr lang="de-DE" dirty="0" err="1" smtClean="0">
                <a:solidFill>
                  <a:srgbClr val="FF0000"/>
                </a:solidFill>
              </a:rPr>
              <a:t>pleare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presentation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Ulrich Schramm on </a:t>
            </a:r>
            <a:r>
              <a:rPr lang="de-DE" dirty="0" err="1" smtClean="0">
                <a:solidFill>
                  <a:srgbClr val="FF0000"/>
                </a:solidFill>
              </a:rPr>
              <a:t>Tuesday</a:t>
            </a:r>
            <a:r>
              <a:rPr lang="de-DE" dirty="0" smtClean="0">
                <a:solidFill>
                  <a:srgbClr val="FF0000"/>
                </a:solidFill>
              </a:rPr>
              <a:t> April 23rd in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acceleration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session</a:t>
            </a:r>
            <a:r>
              <a:rPr lang="de-DE" dirty="0" smtClean="0">
                <a:solidFill>
                  <a:srgbClr val="FF0000"/>
                </a:solidFill>
              </a:rPr>
              <a:t>.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(title „</a:t>
            </a:r>
            <a:r>
              <a:rPr lang="en-US" dirty="0">
                <a:solidFill>
                  <a:srgbClr val="FF0000"/>
                </a:solidFill>
              </a:rPr>
              <a:t>Efficient laser proton acceleration in the near critical density </a:t>
            </a:r>
            <a:r>
              <a:rPr lang="en-US" dirty="0" smtClean="0">
                <a:solidFill>
                  <a:srgbClr val="FF0000"/>
                </a:solidFill>
              </a:rPr>
              <a:t>regime”)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Proton emission angle</a:t>
            </a:r>
            <a:endParaRPr lang="en-US" sz="2899" b="1" dirty="0">
              <a:solidFill>
                <a:srgbClr val="00589E"/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981246" y="5998197"/>
            <a:ext cx="6568882" cy="369332"/>
            <a:chOff x="981246" y="5998197"/>
            <a:chExt cx="6568882" cy="369332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3860800" y="6204344"/>
              <a:ext cx="3689328" cy="0"/>
            </a:xfrm>
            <a:prstGeom prst="straightConnector1">
              <a:avLst/>
            </a:prstGeom>
            <a:ln w="349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981246" y="5998197"/>
              <a:ext cx="3057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Laser </a:t>
              </a:r>
              <a:r>
                <a:rPr lang="de-DE" dirty="0" err="1" smtClean="0"/>
                <a:t>forward</a:t>
              </a:r>
              <a:r>
                <a:rPr lang="de-DE" dirty="0" smtClean="0"/>
                <a:t> </a:t>
              </a:r>
              <a:r>
                <a:rPr lang="de-DE" dirty="0" err="1" smtClean="0"/>
                <a:t>direction</a:t>
              </a:r>
              <a:endParaRPr lang="de-DE" dirty="0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683500" y="5998197"/>
            <a:ext cx="255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Target normal </a:t>
            </a:r>
            <a:r>
              <a:rPr lang="de-DE" dirty="0" err="1" smtClean="0"/>
              <a:t>direction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340790" y="97845"/>
            <a:ext cx="582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1011 </a:t>
            </a:r>
            <a:r>
              <a:rPr lang="de-DE" b="1" dirty="0" err="1" smtClean="0"/>
              <a:t>shots</a:t>
            </a:r>
            <a:r>
              <a:rPr lang="de-DE" b="1" dirty="0" smtClean="0"/>
              <a:t>, 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/>
              <a:t> </a:t>
            </a:r>
            <a:r>
              <a:rPr lang="de-DE" b="1" dirty="0" smtClean="0"/>
              <a:t>| 1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60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531290" y="97845"/>
            <a:ext cx="568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1011 </a:t>
            </a:r>
            <a:r>
              <a:rPr lang="de-DE" b="1" dirty="0" err="1" smtClean="0"/>
              <a:t>shots</a:t>
            </a:r>
            <a:r>
              <a:rPr lang="de-DE" b="1" dirty="0" smtClean="0"/>
              <a:t>, 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, 1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7" name="Rechteck 6"/>
          <p:cNvSpPr/>
          <p:nvPr/>
        </p:nvSpPr>
        <p:spPr>
          <a:xfrm>
            <a:off x="218651" y="5296236"/>
            <a:ext cx="102826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&gt;50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r>
              <a:rPr lang="de-DE" dirty="0" err="1" smtClean="0"/>
              <a:t>detected</a:t>
            </a:r>
            <a:r>
              <a:rPr lang="de-DE" dirty="0" smtClean="0"/>
              <a:t> in all </a:t>
            </a:r>
            <a:r>
              <a:rPr lang="de-DE" dirty="0" err="1" smtClean="0"/>
              <a:t>spectrometers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cutoff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smallest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 smtClean="0"/>
              <a:t>spread</a:t>
            </a:r>
            <a:r>
              <a:rPr lang="de-DE" dirty="0" smtClean="0"/>
              <a:t> in </a:t>
            </a:r>
            <a:r>
              <a:rPr lang="de-DE" dirty="0" err="1"/>
              <a:t>in</a:t>
            </a:r>
            <a:r>
              <a:rPr lang="de-DE" dirty="0"/>
              <a:t> 31° </a:t>
            </a:r>
            <a:r>
              <a:rPr lang="de-DE" dirty="0" err="1" smtClean="0"/>
              <a:t>and</a:t>
            </a:r>
            <a:r>
              <a:rPr lang="de-DE" dirty="0" smtClean="0"/>
              <a:t> 45° </a:t>
            </a:r>
            <a:r>
              <a:rPr lang="de-DE" dirty="0" err="1" smtClean="0"/>
              <a:t>direction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 in 0° </a:t>
            </a:r>
            <a:r>
              <a:rPr lang="de-DE" dirty="0" err="1"/>
              <a:t>and</a:t>
            </a:r>
            <a:r>
              <a:rPr lang="de-DE" dirty="0"/>
              <a:t> 15° </a:t>
            </a:r>
            <a:r>
              <a:rPr lang="de-DE" dirty="0" err="1"/>
              <a:t>direction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Proton emission angle: statistics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206827" y="5296236"/>
            <a:ext cx="6146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High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smtClean="0"/>
              <a:t>~12 </a:t>
            </a:r>
            <a:r>
              <a:rPr lang="de-DE" dirty="0" err="1"/>
              <a:t>MeV</a:t>
            </a:r>
            <a:r>
              <a:rPr lang="de-DE" dirty="0"/>
              <a:t> in all </a:t>
            </a:r>
            <a:r>
              <a:rPr lang="de-DE" dirty="0" err="1"/>
              <a:t>directions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Flat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 in high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shots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modulated</a:t>
            </a:r>
            <a:r>
              <a:rPr lang="de-DE" dirty="0" smtClean="0"/>
              <a:t> </a:t>
            </a:r>
            <a:r>
              <a:rPr lang="de-DE" dirty="0" err="1" smtClean="0"/>
              <a:t>spectra</a:t>
            </a:r>
            <a:r>
              <a:rPr lang="de-DE" dirty="0" smtClean="0"/>
              <a:t> (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/>
              <a:t>gaps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0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Increasing laser energy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455364" y="4741621"/>
            <a:ext cx="4166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Spektren eher weg.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Stattdessen lieber: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histogramme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if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reasonable</a:t>
            </a:r>
            <a:endParaRPr lang="de-DE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 smtClean="0">
                <a:solidFill>
                  <a:srgbClr val="FF0000"/>
                </a:solidFill>
              </a:rPr>
              <a:t>Energy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scan</a:t>
            </a:r>
            <a:r>
              <a:rPr lang="de-DE" dirty="0" smtClean="0">
                <a:solidFill>
                  <a:srgbClr val="FF0000"/>
                </a:solidFill>
              </a:rPr>
              <a:t> weiter hoch zu 5J </a:t>
            </a:r>
            <a:r>
              <a:rPr lang="de-DE" dirty="0" err="1" smtClean="0">
                <a:solidFill>
                  <a:srgbClr val="FF0000"/>
                </a:solidFill>
              </a:rPr>
              <a:t>case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632" y="2311598"/>
            <a:ext cx="1150868" cy="283254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11074" y="1375359"/>
            <a:ext cx="698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2.7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/>
              <a:t> </a:t>
            </a:r>
            <a:r>
              <a:rPr lang="de-DE" b="1" dirty="0" smtClean="0"/>
              <a:t>(80TW </a:t>
            </a:r>
            <a:r>
              <a:rPr lang="de-DE" b="1" dirty="0" err="1" smtClean="0"/>
              <a:t>laser</a:t>
            </a:r>
            <a:r>
              <a:rPr lang="de-DE" b="1" dirty="0" smtClean="0"/>
              <a:t> power)  |  0.2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3449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Increasing laser </a:t>
            </a:r>
            <a:r>
              <a:rPr lang="en-US" sz="2899" b="1" dirty="0">
                <a:solidFill>
                  <a:srgbClr val="00589E"/>
                </a:solidFill>
              </a:rPr>
              <a:t>energy</a:t>
            </a:r>
            <a:r>
              <a:rPr lang="en-US" sz="2899" b="1" dirty="0" smtClean="0">
                <a:solidFill>
                  <a:srgbClr val="00589E"/>
                </a:solidFill>
              </a:rPr>
              <a:t>:</a:t>
            </a:r>
            <a:endParaRPr lang="en-US" sz="2899" b="1" dirty="0">
              <a:solidFill>
                <a:srgbClr val="00589E"/>
              </a:solidFill>
            </a:endParaRPr>
          </a:p>
        </p:txBody>
      </p:sp>
      <p:cxnSp>
        <p:nvCxnSpPr>
          <p:cNvPr id="23" name="Gerader Verbinder 22"/>
          <p:cNvCxnSpPr/>
          <p:nvPr/>
        </p:nvCxnSpPr>
        <p:spPr>
          <a:xfrm flipH="1">
            <a:off x="161503" y="4884661"/>
            <a:ext cx="11881811" cy="0"/>
          </a:xfrm>
          <a:prstGeom prst="line">
            <a:avLst/>
          </a:prstGeom>
          <a:ln w="25400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218652" y="5452565"/>
            <a:ext cx="412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r>
              <a:rPr lang="de-DE" dirty="0" smtClean="0"/>
              <a:t> in all </a:t>
            </a:r>
            <a:r>
              <a:rPr lang="de-DE" dirty="0" err="1" smtClean="0"/>
              <a:t>directions</a:t>
            </a:r>
            <a:r>
              <a:rPr lang="de-DE" dirty="0" smtClean="0"/>
              <a:t> </a:t>
            </a:r>
            <a:r>
              <a:rPr lang="de-DE" b="1" dirty="0" err="1" smtClean="0"/>
              <a:t>except</a:t>
            </a:r>
            <a:r>
              <a:rPr lang="de-DE" b="1" dirty="0" smtClean="0"/>
              <a:t> 0°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Strong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transmitted</a:t>
            </a:r>
            <a:r>
              <a:rPr lang="de-DE" dirty="0" smtClean="0"/>
              <a:t> light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5295266" y="81733"/>
            <a:ext cx="698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2.7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/>
              <a:t> </a:t>
            </a:r>
            <a:r>
              <a:rPr lang="de-DE" b="1" dirty="0" smtClean="0"/>
              <a:t>(80TW </a:t>
            </a:r>
            <a:r>
              <a:rPr lang="de-DE" b="1" dirty="0" err="1" smtClean="0"/>
              <a:t>laser</a:t>
            </a:r>
            <a:r>
              <a:rPr lang="de-DE" b="1" dirty="0" smtClean="0"/>
              <a:t> power)  |  0.2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173460" y="5028898"/>
            <a:ext cx="471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5.3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/>
              <a:t> </a:t>
            </a:r>
            <a:r>
              <a:rPr lang="de-DE" b="1" dirty="0" smtClean="0"/>
              <a:t>(160TW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/>
              <a:t>power</a:t>
            </a:r>
            <a:r>
              <a:rPr lang="de-DE" b="1" dirty="0" smtClean="0"/>
              <a:t>)</a:t>
            </a:r>
          </a:p>
        </p:txBody>
      </p:sp>
      <p:sp>
        <p:nvSpPr>
          <p:cNvPr id="31" name="Rechteck 30"/>
          <p:cNvSpPr/>
          <p:nvPr/>
        </p:nvSpPr>
        <p:spPr>
          <a:xfrm>
            <a:off x="8683469" y="139089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/>
              <a:t>all </a:t>
            </a:r>
            <a:r>
              <a:rPr lang="de-DE" dirty="0" err="1" smtClean="0"/>
              <a:t>directions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&gt;40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in 45° </a:t>
            </a:r>
            <a:r>
              <a:rPr lang="de-DE" dirty="0" err="1" smtClean="0"/>
              <a:t>and</a:t>
            </a:r>
            <a:r>
              <a:rPr lang="de-DE" dirty="0" smtClean="0"/>
              <a:t> 31°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&gt;60 </a:t>
            </a:r>
            <a:r>
              <a:rPr lang="de-DE" dirty="0" err="1"/>
              <a:t>MeV</a:t>
            </a:r>
            <a:r>
              <a:rPr lang="de-DE" dirty="0"/>
              <a:t> in 0° </a:t>
            </a:r>
            <a:r>
              <a:rPr lang="de-DE" dirty="0" err="1"/>
              <a:t>and</a:t>
            </a:r>
            <a:r>
              <a:rPr lang="de-DE" dirty="0"/>
              <a:t> 15°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spread</a:t>
            </a:r>
            <a:r>
              <a:rPr lang="de-DE" dirty="0" smtClean="0"/>
              <a:t> in 45° </a:t>
            </a:r>
            <a:r>
              <a:rPr lang="de-DE" dirty="0" err="1" smtClean="0"/>
              <a:t>and</a:t>
            </a:r>
            <a:r>
              <a:rPr lang="de-DE" dirty="0" smtClean="0"/>
              <a:t> 31°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Modulations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551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Direct comparison with Formvar foils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8652" y="1591814"/>
            <a:ext cx="648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Matching</a:t>
            </a:r>
            <a:r>
              <a:rPr lang="de-DE" b="1" dirty="0" smtClean="0"/>
              <a:t> </a:t>
            </a:r>
            <a:r>
              <a:rPr lang="de-DE" b="1" dirty="0" err="1" smtClean="0"/>
              <a:t>thin</a:t>
            </a:r>
            <a:r>
              <a:rPr lang="de-DE" b="1" dirty="0" smtClean="0"/>
              <a:t> </a:t>
            </a:r>
            <a:r>
              <a:rPr lang="de-DE" b="1" dirty="0" err="1" smtClean="0"/>
              <a:t>formvar</a:t>
            </a:r>
            <a:r>
              <a:rPr lang="de-DE" b="1" dirty="0" smtClean="0"/>
              <a:t> </a:t>
            </a:r>
            <a:r>
              <a:rPr lang="de-DE" b="1" dirty="0" err="1" smtClean="0"/>
              <a:t>foils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given</a:t>
            </a:r>
            <a:r>
              <a:rPr lang="de-DE" b="1" dirty="0" smtClean="0"/>
              <a:t>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parameters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dirty="0" smtClean="0"/>
              <a:t>Best </a:t>
            </a:r>
            <a:r>
              <a:rPr lang="de-DE" dirty="0" err="1" smtClean="0"/>
              <a:t>shots</a:t>
            </a:r>
            <a:r>
              <a:rPr lang="de-DE" dirty="0" smtClean="0"/>
              <a:t> per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754515" y="5847953"/>
            <a:ext cx="842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H2 </a:t>
            </a:r>
            <a:r>
              <a:rPr lang="de-DE" dirty="0" err="1" smtClean="0"/>
              <a:t>foils</a:t>
            </a:r>
            <a:r>
              <a:rPr lang="de-DE" dirty="0" smtClean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</a:t>
            </a:r>
            <a:r>
              <a:rPr lang="de-DE" b="1" dirty="0" err="1" smtClean="0"/>
              <a:t>higher</a:t>
            </a:r>
            <a:r>
              <a:rPr lang="de-DE" b="1" dirty="0" smtClean="0"/>
              <a:t> </a:t>
            </a:r>
            <a:r>
              <a:rPr lang="de-DE" b="1" dirty="0" err="1" smtClean="0"/>
              <a:t>energies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dirty="0" err="1" smtClean="0"/>
              <a:t>Particle</a:t>
            </a:r>
            <a:r>
              <a:rPr lang="de-DE" b="1" dirty="0" smtClean="0"/>
              <a:t> </a:t>
            </a:r>
            <a:r>
              <a:rPr lang="de-DE" b="1" dirty="0" err="1" smtClean="0"/>
              <a:t>numbers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Formvar </a:t>
            </a:r>
            <a:r>
              <a:rPr lang="de-DE" dirty="0" err="1" smtClean="0"/>
              <a:t>foils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H2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highest</a:t>
            </a:r>
            <a:r>
              <a:rPr lang="de-DE" dirty="0" smtClean="0"/>
              <a:t> Formvar </a:t>
            </a:r>
            <a:r>
              <a:rPr lang="de-DE" dirty="0" err="1" smtClean="0"/>
              <a:t>energy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21428" y="-4934337"/>
            <a:ext cx="1110021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Foil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smtClean="0"/>
              <a:t>Start simple </a:t>
            </a:r>
            <a:r>
              <a:rPr lang="de-DE" dirty="0" err="1" smtClean="0"/>
              <a:t>with</a:t>
            </a:r>
            <a:r>
              <a:rPr lang="de-DE" dirty="0" smtClean="0"/>
              <a:t> 45°, </a:t>
            </a:r>
            <a:r>
              <a:rPr lang="de-DE" dirty="0" err="1" smtClean="0"/>
              <a:t>one</a:t>
            </a:r>
            <a:r>
              <a:rPr lang="de-DE" dirty="0" smtClean="0"/>
              <a:t> large </a:t>
            </a:r>
            <a:r>
              <a:rPr lang="de-DE" dirty="0" err="1" smtClean="0"/>
              <a:t>plot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Show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shot</a:t>
            </a:r>
            <a:r>
              <a:rPr lang="de-DE" dirty="0" smtClean="0"/>
              <a:t> @1.6J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a </a:t>
            </a:r>
            <a:r>
              <a:rPr lang="de-DE" dirty="0" err="1"/>
              <a:t>random</a:t>
            </a:r>
            <a:r>
              <a:rPr lang="de-DE" dirty="0"/>
              <a:t>, normal TNSA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 smtClean="0"/>
              <a:t>campaigns</a:t>
            </a:r>
            <a:r>
              <a:rPr lang="de-DE" dirty="0" smtClean="0"/>
              <a:t> –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 (??)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Show </a:t>
            </a:r>
            <a:r>
              <a:rPr lang="de-DE" dirty="0" err="1" smtClean="0"/>
              <a:t>the</a:t>
            </a:r>
            <a:r>
              <a:rPr lang="de-DE" dirty="0" smtClean="0"/>
              <a:t> real </a:t>
            </a: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at least a </a:t>
            </a:r>
            <a:r>
              <a:rPr lang="de-DE" dirty="0" err="1" smtClean="0"/>
              <a:t>more</a:t>
            </a:r>
            <a:r>
              <a:rPr lang="de-DE" dirty="0" smtClean="0"/>
              <a:t> „median“ </a:t>
            </a:r>
            <a:r>
              <a:rPr lang="de-DE" dirty="0" err="1" smtClean="0"/>
              <a:t>spectrum</a:t>
            </a:r>
            <a:r>
              <a:rPr lang="de-DE" dirty="0" smtClean="0"/>
              <a:t> –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expect</a:t>
            </a:r>
            <a:r>
              <a:rPr lang="de-DE" dirty="0" smtClean="0"/>
              <a:t> </a:t>
            </a:r>
            <a:r>
              <a:rPr lang="de-DE" dirty="0" err="1" smtClean="0"/>
              <a:t>reliably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Foils</a:t>
            </a:r>
            <a:r>
              <a:rPr lang="de-DE" dirty="0" smtClean="0"/>
              <a:t>. Take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shots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but </a:t>
            </a:r>
            <a:r>
              <a:rPr lang="de-DE" dirty="0" err="1" smtClean="0"/>
              <a:t>remind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statistics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Comparable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H2, but </a:t>
            </a:r>
            <a:r>
              <a:rPr lang="de-DE" dirty="0" err="1" smtClean="0"/>
              <a:t>comparable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median </a:t>
            </a:r>
            <a:r>
              <a:rPr lang="de-DE" dirty="0" err="1" smtClean="0"/>
              <a:t>of</a:t>
            </a:r>
            <a:r>
              <a:rPr lang="de-DE" dirty="0" smtClean="0"/>
              <a:t> H2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Reminder</a:t>
            </a:r>
            <a:r>
              <a:rPr lang="de-DE" dirty="0" smtClean="0"/>
              <a:t>: </a:t>
            </a:r>
            <a:r>
              <a:rPr lang="de-DE" dirty="0" err="1"/>
              <a:t>thickness</a:t>
            </a:r>
            <a:r>
              <a:rPr lang="de-DE" dirty="0"/>
              <a:t> </a:t>
            </a:r>
            <a:r>
              <a:rPr lang="de-DE" dirty="0" err="1"/>
              <a:t>sampling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rough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then</a:t>
            </a:r>
            <a:r>
              <a:rPr lang="de-DE" dirty="0" smtClean="0"/>
              <a:t>: </a:t>
            </a:r>
            <a:r>
              <a:rPr lang="de-DE" dirty="0" err="1" smtClean="0"/>
              <a:t>generalize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different </a:t>
            </a:r>
            <a:r>
              <a:rPr lang="de-DE" dirty="0" err="1" smtClean="0"/>
              <a:t>directions</a:t>
            </a:r>
            <a:r>
              <a:rPr lang="de-DE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Show 15° </a:t>
            </a:r>
            <a:r>
              <a:rPr lang="de-DE" dirty="0" err="1" smtClean="0"/>
              <a:t>direction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(but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abs</a:t>
            </a:r>
            <a:r>
              <a:rPr lang="de-DE" dirty="0" smtClean="0"/>
              <a:t> </a:t>
            </a:r>
            <a:r>
              <a:rPr lang="de-DE" dirty="0" err="1" smtClean="0"/>
              <a:t>calib</a:t>
            </a:r>
            <a:r>
              <a:rPr lang="de-DE" dirty="0" smtClean="0"/>
              <a:t> = </a:t>
            </a:r>
            <a:r>
              <a:rPr lang="de-DE" dirty="0" err="1" smtClean="0"/>
              <a:t>lanex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ToF‘s</a:t>
            </a:r>
            <a:r>
              <a:rPr lang="de-DE" dirty="0" smtClean="0"/>
              <a:t> </a:t>
            </a:r>
            <a:r>
              <a:rPr lang="de-DE" dirty="0" err="1" smtClean="0"/>
              <a:t>saturated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1367687" y="2457957"/>
            <a:ext cx="4069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on </a:t>
            </a:r>
            <a:r>
              <a:rPr lang="de-DE" b="1" dirty="0" err="1" smtClean="0"/>
              <a:t>target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7524421" y="2457954"/>
            <a:ext cx="4069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2.7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on </a:t>
            </a:r>
            <a:r>
              <a:rPr lang="de-DE" b="1" dirty="0" err="1" smtClean="0"/>
              <a:t>target</a:t>
            </a:r>
            <a:endParaRPr lang="de-DE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59" y="3093680"/>
            <a:ext cx="1195594" cy="63319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30" y="3095631"/>
            <a:ext cx="1195594" cy="6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B52FFBE0-F793-B6F0-6B34-130B770E8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8" y="1878253"/>
            <a:ext cx="7178272" cy="4375115"/>
          </a:xfrm>
          <a:prstGeom prst="rect">
            <a:avLst/>
          </a:prstGeom>
        </p:spPr>
      </p:pic>
      <p:sp>
        <p:nvSpPr>
          <p:cNvPr id="23" name="Stern mit 5 Zacken 22"/>
          <p:cNvSpPr/>
          <p:nvPr/>
        </p:nvSpPr>
        <p:spPr>
          <a:xfrm>
            <a:off x="7808033" y="4080759"/>
            <a:ext cx="183550" cy="183550"/>
          </a:xfrm>
          <a:prstGeom prst="star5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tern mit 5 Zacken 23"/>
          <p:cNvSpPr/>
          <p:nvPr/>
        </p:nvSpPr>
        <p:spPr>
          <a:xfrm>
            <a:off x="7808033" y="4940341"/>
            <a:ext cx="183550" cy="183550"/>
          </a:xfrm>
          <a:prstGeom prst="star5">
            <a:avLst/>
          </a:prstGeom>
          <a:solidFill>
            <a:srgbClr val="00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7831994" y="3308420"/>
            <a:ext cx="122367" cy="122367"/>
          </a:xfrm>
          <a:prstGeom prst="ellipse">
            <a:avLst/>
          </a:prstGeom>
          <a:solidFill>
            <a:srgbClr val="00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Energy scaling</a:t>
            </a:r>
            <a:endParaRPr lang="en-US" sz="2899" b="1" dirty="0">
              <a:solidFill>
                <a:srgbClr val="00589E"/>
              </a:solidFill>
            </a:endParaRPr>
          </a:p>
        </p:txBody>
      </p:sp>
      <p:cxnSp>
        <p:nvCxnSpPr>
          <p:cNvPr id="36" name="Gerader Verbinder 35"/>
          <p:cNvCxnSpPr/>
          <p:nvPr/>
        </p:nvCxnSpPr>
        <p:spPr>
          <a:xfrm>
            <a:off x="7808033" y="4750755"/>
            <a:ext cx="17664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8104012" y="3207868"/>
            <a:ext cx="395463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DRACO-PW 2025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500nm solid H2 </a:t>
            </a:r>
            <a:r>
              <a:rPr lang="de-DE" sz="1600" dirty="0" smtClean="0"/>
              <a:t>– 1 Hz (0.2 Hz) </a:t>
            </a:r>
            <a:br>
              <a:rPr lang="de-DE" sz="1600" dirty="0" smtClean="0"/>
            </a:br>
            <a:r>
              <a:rPr lang="de-DE" sz="1600" dirty="0" smtClean="0"/>
              <a:t>median </a:t>
            </a:r>
            <a:r>
              <a:rPr lang="de-DE" sz="1600" dirty="0" err="1" smtClean="0"/>
              <a:t>performance</a:t>
            </a:r>
            <a:endParaRPr lang="de-DE" sz="1600" dirty="0" smtClean="0"/>
          </a:p>
          <a:p>
            <a:pPr>
              <a:spcAft>
                <a:spcPts val="600"/>
              </a:spcAft>
            </a:pPr>
            <a:r>
              <a:rPr lang="de-DE" sz="1600" dirty="0" smtClean="0"/>
              <a:t>DRACO-PW 2025</a:t>
            </a:r>
            <a:br>
              <a:rPr lang="de-DE" sz="1600" dirty="0" smtClean="0"/>
            </a:br>
            <a:r>
              <a:rPr lang="de-DE" sz="1600" dirty="0" smtClean="0"/>
              <a:t>Formvar – </a:t>
            </a:r>
            <a:r>
              <a:rPr lang="de-DE" sz="1600" dirty="0" err="1" smtClean="0"/>
              <a:t>thickness</a:t>
            </a:r>
            <a:r>
              <a:rPr lang="de-DE" sz="1600" dirty="0" smtClean="0"/>
              <a:t> </a:t>
            </a:r>
            <a:r>
              <a:rPr lang="de-DE" sz="1600" dirty="0" err="1" smtClean="0"/>
              <a:t>matched</a:t>
            </a:r>
            <a:endParaRPr lang="de-DE" sz="1600" dirty="0" smtClean="0"/>
          </a:p>
          <a:p>
            <a:pPr>
              <a:spcAft>
                <a:spcPts val="600"/>
              </a:spcAft>
            </a:pPr>
            <a:r>
              <a:rPr lang="de-DE" sz="1600" dirty="0" err="1" smtClean="0"/>
              <a:t>Near</a:t>
            </a:r>
            <a:r>
              <a:rPr lang="de-DE" sz="1600" dirty="0" smtClean="0"/>
              <a:t>-RCD </a:t>
            </a:r>
            <a:r>
              <a:rPr lang="de-DE" sz="1600" dirty="0" err="1" smtClean="0"/>
              <a:t>scaling</a:t>
            </a:r>
            <a:r>
              <a:rPr lang="de-DE" sz="1600" dirty="0" smtClean="0"/>
              <a:t>?</a:t>
            </a:r>
          </a:p>
          <a:p>
            <a:pPr>
              <a:spcAft>
                <a:spcPts val="600"/>
              </a:spcAft>
            </a:pPr>
            <a:r>
              <a:rPr lang="de-DE" sz="1600" dirty="0" smtClean="0"/>
              <a:t>DRACO-PW 2025</a:t>
            </a:r>
            <a:br>
              <a:rPr lang="de-DE" sz="1600" dirty="0" smtClean="0"/>
            </a:br>
            <a:r>
              <a:rPr lang="de-DE" sz="1600" dirty="0" smtClean="0"/>
              <a:t>500nm solid H2 – </a:t>
            </a:r>
            <a:r>
              <a:rPr lang="de-DE" sz="1600" dirty="0" err="1" smtClean="0"/>
              <a:t>laser</a:t>
            </a:r>
            <a:r>
              <a:rPr lang="de-DE" sz="1600" dirty="0" smtClean="0"/>
              <a:t> power </a:t>
            </a:r>
            <a:r>
              <a:rPr lang="de-DE" sz="1600" dirty="0" err="1" smtClean="0"/>
              <a:t>matched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6385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feld 52">
            <a:extLst>
              <a:ext uri="{FF2B5EF4-FFF2-40B4-BE49-F238E27FC236}">
                <a16:creationId xmlns:a16="http://schemas.microsoft.com/office/drawing/2014/main" id="{62D5EECB-D83C-94F0-10F4-D62B675F2867}"/>
              </a:ext>
            </a:extLst>
          </p:cNvPr>
          <p:cNvSpPr txBox="1"/>
          <p:nvPr/>
        </p:nvSpPr>
        <p:spPr>
          <a:xfrm>
            <a:off x="4067690" y="8010516"/>
            <a:ext cx="3341820" cy="87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~32ps takes approx. 7 days on 4 v100 GPUs</a:t>
            </a:r>
          </a:p>
          <a:p>
            <a:pPr algn="l"/>
            <a:endParaRPr lang="en-US" sz="1500" dirty="0"/>
          </a:p>
        </p:txBody>
      </p:sp>
      <p:sp>
        <p:nvSpPr>
          <p:cNvPr id="4" name="Textfeld 3"/>
          <p:cNvSpPr txBox="1"/>
          <p:nvPr/>
        </p:nvSpPr>
        <p:spPr>
          <a:xfrm>
            <a:off x="369127" y="3120472"/>
            <a:ext cx="4342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Here</a:t>
            </a:r>
            <a:r>
              <a:rPr lang="de-DE" b="1" dirty="0" smtClean="0"/>
              <a:t>: „All in </a:t>
            </a:r>
            <a:r>
              <a:rPr lang="de-DE" b="1" dirty="0" err="1" smtClean="0"/>
              <a:t>one</a:t>
            </a:r>
            <a:r>
              <a:rPr lang="de-DE" b="1" dirty="0" smtClean="0"/>
              <a:t>“ </a:t>
            </a:r>
            <a:r>
              <a:rPr lang="de-DE" b="1" dirty="0" err="1" smtClean="0"/>
              <a:t>approach</a:t>
            </a:r>
            <a:r>
              <a:rPr lang="de-DE" b="1" dirty="0" smtClean="0"/>
              <a:t>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Use</a:t>
            </a:r>
            <a:r>
              <a:rPr lang="de-DE" dirty="0" smtClean="0">
                <a:sym typeface="Wingdings" panose="05000000000000000000" pitchFamily="2" charset="2"/>
              </a:rPr>
              <a:t> real, </a:t>
            </a:r>
            <a:r>
              <a:rPr lang="de-DE" dirty="0" err="1" smtClean="0">
                <a:sym typeface="Wingdings" panose="05000000000000000000" pitchFamily="2" charset="2"/>
              </a:rPr>
              <a:t>measured</a:t>
            </a:r>
            <a:r>
              <a:rPr lang="de-DE" dirty="0" smtClean="0">
                <a:sym typeface="Wingdings" panose="05000000000000000000" pitchFamily="2" charset="2"/>
              </a:rPr>
              <a:t> temporal </a:t>
            </a:r>
            <a:r>
              <a:rPr lang="de-DE" dirty="0" err="1" smtClean="0">
                <a:sym typeface="Wingdings" panose="05000000000000000000" pitchFamily="2" charset="2"/>
              </a:rPr>
              <a:t>profile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laser</a:t>
            </a:r>
            <a:r>
              <a:rPr lang="de-DE" dirty="0" smtClean="0">
                <a:sym typeface="Wingdings" panose="05000000000000000000" pitchFamily="2" charset="2"/>
              </a:rPr>
              <a:t> pulse (</a:t>
            </a:r>
            <a:r>
              <a:rPr lang="de-DE" dirty="0" err="1" smtClean="0">
                <a:sym typeface="Wingdings" panose="05000000000000000000" pitchFamily="2" charset="2"/>
              </a:rPr>
              <a:t>including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pedestal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Start at -32 </a:t>
            </a:r>
            <a:r>
              <a:rPr lang="de-DE" dirty="0" err="1" smtClean="0"/>
              <a:t>ps</a:t>
            </a:r>
            <a:r>
              <a:rPr lang="de-DE" dirty="0" smtClean="0"/>
              <a:t>: </a:t>
            </a:r>
            <a:r>
              <a:rPr lang="de-DE" dirty="0" err="1" smtClean="0"/>
              <a:t>Experimentally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 Laser-</a:t>
            </a:r>
            <a:r>
              <a:rPr lang="de-DE" dirty="0" err="1" smtClean="0"/>
              <a:t>induced</a:t>
            </a:r>
            <a:r>
              <a:rPr lang="de-DE" dirty="0" smtClean="0"/>
              <a:t> breakdown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 </a:t>
            </a:r>
            <a:r>
              <a:rPr lang="de-DE" b="1" dirty="0" err="1" smtClean="0"/>
              <a:t>including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main</a:t>
            </a:r>
            <a:r>
              <a:rPr lang="de-DE" dirty="0" smtClean="0"/>
              <a:t> pulse </a:t>
            </a:r>
            <a:r>
              <a:rPr lang="de-DE" b="1" dirty="0" smtClean="0"/>
              <a:t>in </a:t>
            </a:r>
            <a:r>
              <a:rPr lang="de-DE" b="1" dirty="0" err="1" smtClean="0"/>
              <a:t>one</a:t>
            </a:r>
            <a:r>
              <a:rPr lang="de-DE" b="1" dirty="0" smtClean="0"/>
              <a:t> PIC </a:t>
            </a:r>
            <a:r>
              <a:rPr lang="de-DE" b="1" dirty="0" err="1" smtClean="0"/>
              <a:t>simulation</a:t>
            </a:r>
            <a:endParaRPr lang="de-DE" b="1" dirty="0" smtClean="0">
              <a:sym typeface="Wingdings" panose="05000000000000000000" pitchFamily="2" charset="2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PIC simulations: modelling pre-expansion</a:t>
            </a:r>
            <a:endParaRPr lang="en-US" sz="2899" b="1" dirty="0">
              <a:solidFill>
                <a:srgbClr val="00589E"/>
              </a:solidFill>
            </a:endParaRPr>
          </a:p>
        </p:txBody>
      </p:sp>
      <p:pic>
        <p:nvPicPr>
          <p:cNvPr id="7" name="Bild 5" descr="PIConGPU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3" y="5216597"/>
            <a:ext cx="1903128" cy="8328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369127" y="5931368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2D3V,    a</a:t>
            </a:r>
            <a:r>
              <a:rPr lang="de-DE" baseline="-25000" dirty="0" smtClean="0"/>
              <a:t>0</a:t>
            </a:r>
            <a:r>
              <a:rPr lang="de-DE" dirty="0" smtClean="0"/>
              <a:t>=14.5</a:t>
            </a:r>
            <a:br>
              <a:rPr lang="de-DE" dirty="0" smtClean="0"/>
            </a:br>
            <a:r>
              <a:rPr lang="de-DE" dirty="0" smtClean="0"/>
              <a:t>(4.5 ∙ 10</a:t>
            </a:r>
            <a:r>
              <a:rPr lang="de-DE" baseline="30000" dirty="0" smtClean="0"/>
              <a:t>20</a:t>
            </a:r>
            <a:r>
              <a:rPr lang="de-DE" dirty="0" smtClean="0"/>
              <a:t> W/cm</a:t>
            </a:r>
            <a:r>
              <a:rPr lang="de-DE" baseline="30000" dirty="0" smtClean="0"/>
              <a:t>2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6" name="Textfeld 55"/>
          <p:cNvSpPr txBox="1"/>
          <p:nvPr/>
        </p:nvSpPr>
        <p:spPr>
          <a:xfrm>
            <a:off x="9195412" y="18256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Paweł</a:t>
            </a:r>
            <a:r>
              <a:rPr lang="de-DE" dirty="0" smtClean="0"/>
              <a:t> </a:t>
            </a:r>
            <a:r>
              <a:rPr lang="de-DE" dirty="0" err="1" smtClean="0"/>
              <a:t>Ordyna</a:t>
            </a:r>
            <a:endParaRPr lang="de-DE" dirty="0"/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84B775FF-22E7-EC03-C8E6-F4CC4C815B5D}"/>
              </a:ext>
            </a:extLst>
          </p:cNvPr>
          <p:cNvCxnSpPr>
            <a:cxnSpLocks/>
          </p:cNvCxnSpPr>
          <p:nvPr/>
        </p:nvCxnSpPr>
        <p:spPr>
          <a:xfrm flipH="1">
            <a:off x="5957166" y="2780532"/>
            <a:ext cx="258618" cy="7948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0768E801-4852-4439-34B9-C03E880F991E}"/>
              </a:ext>
            </a:extLst>
          </p:cNvPr>
          <p:cNvSpPr txBox="1"/>
          <p:nvPr/>
        </p:nvSpPr>
        <p:spPr>
          <a:xfrm>
            <a:off x="5406643" y="1995702"/>
            <a:ext cx="23354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b="1" noProof="0" dirty="0"/>
              <a:t>Laser Induced Breakdown </a:t>
            </a:r>
            <a:r>
              <a:rPr lang="en-GB" sz="1500" noProof="0" dirty="0"/>
              <a:t> </a:t>
            </a:r>
            <a:br>
              <a:rPr lang="en-GB" sz="1500" noProof="0" dirty="0"/>
            </a:br>
            <a:r>
              <a:rPr lang="en-GB" sz="1500" noProof="0" dirty="0"/>
              <a:t>ionization starts here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804072" y="5391418"/>
            <a:ext cx="42507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cs typeface="Times New Roman" panose="02020603050405020304" pitchFamily="18" charset="0"/>
              </a:rPr>
              <a:t>N. Dover </a:t>
            </a:r>
            <a:r>
              <a:rPr lang="de-DE" sz="1400" i="1" dirty="0" smtClean="0">
                <a:cs typeface="Times New Roman" panose="02020603050405020304" pitchFamily="18" charset="0"/>
              </a:rPr>
              <a:t>et </a:t>
            </a:r>
            <a:r>
              <a:rPr lang="de-DE" sz="1400" i="1" dirty="0">
                <a:cs typeface="Times New Roman" panose="02020603050405020304" pitchFamily="18" charset="0"/>
              </a:rPr>
              <a:t>al. </a:t>
            </a:r>
            <a:r>
              <a:rPr lang="en-US" sz="1400" dirty="0" smtClean="0">
                <a:cs typeface="Times New Roman" panose="02020603050405020304" pitchFamily="18" charset="0"/>
              </a:rPr>
              <a:t>Light </a:t>
            </a:r>
            <a:r>
              <a:rPr lang="en-US" sz="1400" dirty="0">
                <a:cs typeface="Times New Roman" panose="02020603050405020304" pitchFamily="18" charset="0"/>
              </a:rPr>
              <a:t>Sci. Appl. </a:t>
            </a:r>
            <a:r>
              <a:rPr lang="en-US" sz="1400" b="1" dirty="0" smtClean="0">
                <a:cs typeface="Times New Roman" panose="02020603050405020304" pitchFamily="18" charset="0"/>
              </a:rPr>
              <a:t>12</a:t>
            </a:r>
            <a:r>
              <a:rPr lang="en-US" sz="1400" dirty="0" smtClean="0">
                <a:cs typeface="Times New Roman" panose="02020603050405020304" pitchFamily="18" charset="0"/>
              </a:rPr>
              <a:t>:71 </a:t>
            </a:r>
            <a:r>
              <a:rPr lang="en-US" sz="1400" dirty="0">
                <a:cs typeface="Times New Roman" panose="02020603050405020304" pitchFamily="18" charset="0"/>
              </a:rPr>
              <a:t>(2023)</a:t>
            </a:r>
            <a:endParaRPr lang="de-DE" sz="1400" dirty="0">
              <a:cs typeface="Times New Roman" panose="02020603050405020304" pitchFamily="18" charset="0"/>
            </a:endParaRPr>
          </a:p>
          <a:p>
            <a:pPr algn="r"/>
            <a:r>
              <a:rPr lang="en-US" sz="1400" dirty="0" smtClean="0">
                <a:cs typeface="Times New Roman" panose="02020603050405020304" pitchFamily="18" charset="0"/>
              </a:rPr>
              <a:t>L</a:t>
            </a:r>
            <a:r>
              <a:rPr lang="en-US" sz="1400" dirty="0">
                <a:cs typeface="Times New Roman" panose="02020603050405020304" pitchFamily="18" charset="0"/>
              </a:rPr>
              <a:t>. Yang et al.  </a:t>
            </a:r>
            <a:r>
              <a:rPr lang="en-US" sz="1400" dirty="0" err="1">
                <a:cs typeface="Times New Roman" panose="02020603050405020304" pitchFamily="18" charset="0"/>
              </a:rPr>
              <a:t>Commun</a:t>
            </a:r>
            <a:r>
              <a:rPr lang="en-US" sz="1400" dirty="0">
                <a:cs typeface="Times New Roman" panose="02020603050405020304" pitchFamily="18" charset="0"/>
              </a:rPr>
              <a:t>. Phys.  6, 368 (2023</a:t>
            </a:r>
            <a:r>
              <a:rPr lang="en-US" sz="1400" dirty="0" smtClean="0"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1400" dirty="0" smtClean="0">
                <a:cs typeface="Times New Roman" panose="02020603050405020304" pitchFamily="18" charset="0"/>
              </a:rPr>
              <a:t>A. Hirsch </a:t>
            </a:r>
            <a:r>
              <a:rPr lang="en-US" sz="1400" dirty="0" err="1" smtClean="0">
                <a:cs typeface="Times New Roman" panose="02020603050405020304" pitchFamily="18" charset="0"/>
              </a:rPr>
              <a:t>Passicos</a:t>
            </a:r>
            <a:r>
              <a:rPr lang="en-US" sz="1400" dirty="0" smtClean="0">
                <a:cs typeface="Times New Roman" panose="02020603050405020304" pitchFamily="18" charset="0"/>
              </a:rPr>
              <a:t> et al. </a:t>
            </a:r>
            <a:r>
              <a:rPr lang="en-US" sz="1400" i="1" dirty="0" smtClean="0">
                <a:cs typeface="Times New Roman" panose="02020603050405020304" pitchFamily="18" charset="0"/>
              </a:rPr>
              <a:t>in preparation</a:t>
            </a:r>
            <a:endParaRPr lang="de-DE" sz="1400" i="1" dirty="0">
              <a:cs typeface="Times New Roman" panose="02020603050405020304" pitchFamily="18" charset="0"/>
            </a:endParaRPr>
          </a:p>
          <a:p>
            <a:pPr algn="r"/>
            <a:r>
              <a:rPr lang="de-DE" sz="1400" dirty="0"/>
              <a:t>C. Bernert et al. Phys. </a:t>
            </a:r>
            <a:r>
              <a:rPr lang="de-DE" sz="1400" dirty="0" err="1"/>
              <a:t>Rev</a:t>
            </a:r>
            <a:r>
              <a:rPr lang="de-DE" sz="1400" dirty="0"/>
              <a:t>. </a:t>
            </a:r>
            <a:r>
              <a:rPr lang="de-DE" sz="1400" dirty="0" err="1"/>
              <a:t>Appl</a:t>
            </a:r>
            <a:r>
              <a:rPr lang="de-DE" sz="1400" dirty="0"/>
              <a:t>., 10, 14070 (2023</a:t>
            </a:r>
            <a:r>
              <a:rPr lang="de-DE" sz="1400" dirty="0" smtClean="0"/>
              <a:t>)</a:t>
            </a:r>
          </a:p>
          <a:p>
            <a:pPr algn="r"/>
            <a:r>
              <a:rPr lang="de-DE" sz="1400" dirty="0" smtClean="0"/>
              <a:t>S</a:t>
            </a:r>
            <a:r>
              <a:rPr lang="de-DE" sz="1400" dirty="0"/>
              <a:t>. </a:t>
            </a:r>
            <a:r>
              <a:rPr lang="de-DE" sz="1400" dirty="0" err="1"/>
              <a:t>Assenbaum</a:t>
            </a:r>
            <a:r>
              <a:rPr lang="de-DE" sz="1400" dirty="0"/>
              <a:t> et al. PPCF 67 015032 (2025)</a:t>
            </a:r>
            <a:endParaRPr lang="en-US" sz="1400" dirty="0">
              <a:cs typeface="Times New Roman" panose="02020603050405020304" pitchFamily="18" charset="0"/>
            </a:endParaRPr>
          </a:p>
          <a:p>
            <a:pPr algn="r"/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369127" y="1623711"/>
            <a:ext cx="4737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Near</a:t>
            </a:r>
            <a:r>
              <a:rPr lang="de-DE" b="1" dirty="0" smtClean="0"/>
              <a:t>-RCD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ion</a:t>
            </a:r>
            <a:r>
              <a:rPr lang="de-DE" b="1" dirty="0" smtClean="0"/>
              <a:t> </a:t>
            </a:r>
            <a:r>
              <a:rPr lang="de-DE" b="1" dirty="0" err="1" smtClean="0"/>
              <a:t>acceleration</a:t>
            </a:r>
            <a:r>
              <a:rPr lang="de-DE" b="1" dirty="0"/>
              <a:t> </a:t>
            </a:r>
            <a:r>
              <a:rPr lang="de-DE" b="1" dirty="0" err="1" smtClean="0"/>
              <a:t>requires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b="1" dirty="0" err="1" smtClean="0"/>
              <a:t>correct</a:t>
            </a:r>
            <a:r>
              <a:rPr lang="de-DE" b="1" dirty="0" smtClean="0"/>
              <a:t> </a:t>
            </a:r>
            <a:r>
              <a:rPr lang="de-DE" b="1" dirty="0" err="1" smtClean="0"/>
              <a:t>modelling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pre</a:t>
            </a:r>
            <a:r>
              <a:rPr lang="de-DE" b="1" dirty="0" smtClean="0"/>
              <a:t>-expansion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Typically</a:t>
            </a:r>
            <a:r>
              <a:rPr lang="de-DE" dirty="0" smtClean="0"/>
              <a:t>: </a:t>
            </a:r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PIC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hydrodynamic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2739374" y="4994302"/>
            <a:ext cx="4556304" cy="1498062"/>
            <a:chOff x="2739374" y="4994302"/>
            <a:chExt cx="4556304" cy="1498062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4645443" y="4994302"/>
              <a:ext cx="2650235" cy="1498062"/>
              <a:chOff x="5067300" y="5093244"/>
              <a:chExt cx="1748391" cy="988289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5067300" y="5213495"/>
                <a:ext cx="1648568" cy="868038"/>
                <a:chOff x="4645299" y="3191195"/>
                <a:chExt cx="2589530" cy="1363493"/>
              </a:xfrm>
            </p:grpSpPr>
            <p:pic>
              <p:nvPicPr>
                <p:cNvPr id="12" name="Grafik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9783" y="3191195"/>
                  <a:ext cx="1235046" cy="1358389"/>
                </a:xfrm>
                <a:prstGeom prst="rect">
                  <a:avLst/>
                </a:prstGeom>
              </p:spPr>
            </p:pic>
            <p:pic>
              <p:nvPicPr>
                <p:cNvPr id="13" name="Grafik 1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299" y="3191195"/>
                  <a:ext cx="1239686" cy="1363493"/>
                </a:xfrm>
                <a:prstGeom prst="rect">
                  <a:avLst/>
                </a:prstGeom>
              </p:spPr>
            </p:pic>
          </p:grpSp>
          <p:sp>
            <p:nvSpPr>
              <p:cNvPr id="14" name="Ellipse 13"/>
              <p:cNvSpPr/>
              <p:nvPr/>
            </p:nvSpPr>
            <p:spPr>
              <a:xfrm>
                <a:off x="6160752" y="5418811"/>
                <a:ext cx="326792" cy="333906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/>
              </a:p>
            </p:txBody>
          </p:sp>
          <p:cxnSp>
            <p:nvCxnSpPr>
              <p:cNvPr id="3" name="Gerade Verbindung mit Pfeil 2"/>
              <p:cNvCxnSpPr>
                <a:stCxn id="14" idx="1"/>
              </p:cNvCxnSpPr>
              <p:nvPr/>
            </p:nvCxnSpPr>
            <p:spPr>
              <a:xfrm flipH="1" flipV="1">
                <a:off x="5907234" y="5093244"/>
                <a:ext cx="301376" cy="374466"/>
              </a:xfrm>
              <a:prstGeom prst="straightConnector1">
                <a:avLst/>
              </a:prstGeom>
              <a:ln w="31750"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hteck 9"/>
              <p:cNvSpPr/>
              <p:nvPr/>
            </p:nvSpPr>
            <p:spPr>
              <a:xfrm>
                <a:off x="6212804" y="5849224"/>
                <a:ext cx="484290" cy="217618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6208610" y="5849224"/>
                <a:ext cx="607081" cy="223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/>
                  <a:t>-32 </a:t>
                </a:r>
                <a:r>
                  <a:rPr lang="de-DE" sz="1600" dirty="0" err="1" smtClean="0"/>
                  <a:t>ps</a:t>
                </a:r>
                <a:endParaRPr lang="de-DE" sz="1600" dirty="0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2739374" y="5440164"/>
              <a:ext cx="19726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LIB </a:t>
              </a:r>
              <a:r>
                <a:rPr lang="de-DE" dirty="0" err="1" smtClean="0"/>
                <a:t>measured</a:t>
              </a:r>
              <a:r>
                <a:rPr lang="de-DE" dirty="0" smtClean="0"/>
                <a:t> </a:t>
              </a:r>
              <a:r>
                <a:rPr lang="de-DE" dirty="0" err="1" smtClean="0"/>
                <a:t>with</a:t>
              </a:r>
              <a:r>
                <a:rPr lang="de-DE" dirty="0" smtClean="0"/>
                <a:t> off-</a:t>
              </a:r>
              <a:r>
                <a:rPr lang="de-DE" dirty="0" err="1" smtClean="0"/>
                <a:t>harmonic</a:t>
              </a:r>
              <a:r>
                <a:rPr lang="de-DE" dirty="0" smtClean="0"/>
                <a:t> </a:t>
              </a:r>
              <a:r>
                <a:rPr lang="de-DE" dirty="0" err="1" smtClean="0"/>
                <a:t>optical</a:t>
              </a:r>
              <a:r>
                <a:rPr lang="de-DE" dirty="0" smtClean="0"/>
                <a:t> </a:t>
              </a:r>
              <a:r>
                <a:rPr lang="de-DE" dirty="0" err="1" smtClean="0"/>
                <a:t>probing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3132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6" grpId="0"/>
      <p:bldP spid="3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feld 52">
            <a:extLst>
              <a:ext uri="{FF2B5EF4-FFF2-40B4-BE49-F238E27FC236}">
                <a16:creationId xmlns:a16="http://schemas.microsoft.com/office/drawing/2014/main" id="{62D5EECB-D83C-94F0-10F4-D62B675F2867}"/>
              </a:ext>
            </a:extLst>
          </p:cNvPr>
          <p:cNvSpPr txBox="1"/>
          <p:nvPr/>
        </p:nvSpPr>
        <p:spPr>
          <a:xfrm>
            <a:off x="4067690" y="8010516"/>
            <a:ext cx="3341820" cy="87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~32ps takes approx. 7 days on 4 v100 GPUs</a:t>
            </a:r>
          </a:p>
          <a:p>
            <a:pPr algn="l"/>
            <a:endParaRPr lang="en-US" sz="15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PIC simulations: a first look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946535" y="3850975"/>
            <a:ext cx="2326021" cy="37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Including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rims</a:t>
            </a:r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8895743" y="1970188"/>
            <a:ext cx="32431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r>
              <a:rPr lang="de-DE" dirty="0" smtClean="0"/>
              <a:t> at </a:t>
            </a:r>
            <a:br>
              <a:rPr lang="de-DE" dirty="0" smtClean="0"/>
            </a:br>
            <a:r>
              <a:rPr lang="de-DE" dirty="0" smtClean="0"/>
              <a:t>15°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axis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Reproduces </a:t>
            </a:r>
            <a:r>
              <a:rPr lang="de-DE" dirty="0" err="1" smtClean="0">
                <a:sym typeface="Wingdings" panose="05000000000000000000" pitchFamily="2" charset="2"/>
              </a:rPr>
              <a:t>near</a:t>
            </a:r>
            <a:r>
              <a:rPr lang="de-DE" dirty="0" smtClean="0">
                <a:sym typeface="Wingdings" panose="05000000000000000000" pitchFamily="2" charset="2"/>
              </a:rPr>
              <a:t>-RCD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err="1" smtClean="0">
                <a:sym typeface="Wingdings" panose="05000000000000000000" pitchFamily="2" charset="2"/>
              </a:rPr>
              <a:t>acceleration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from</a:t>
            </a:r>
            <a:r>
              <a:rPr lang="de-DE" dirty="0" smtClean="0">
                <a:sym typeface="Wingdings" panose="05000000000000000000" pitchFamily="2" charset="2"/>
              </a:rPr>
              <a:t> Formvar</a:t>
            </a:r>
          </a:p>
          <a:p>
            <a:endParaRPr lang="de-DE" dirty="0"/>
          </a:p>
        </p:txBody>
      </p:sp>
      <p:pic>
        <p:nvPicPr>
          <p:cNvPr id="33" name="Bild 5" descr="PIConGPU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5" y="145433"/>
            <a:ext cx="1903128" cy="83287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feld 33"/>
          <p:cNvSpPr txBox="1"/>
          <p:nvPr/>
        </p:nvSpPr>
        <p:spPr>
          <a:xfrm>
            <a:off x="9622066" y="182564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2D3V,    a</a:t>
            </a:r>
            <a:r>
              <a:rPr lang="de-DE" baseline="-25000" dirty="0" smtClean="0"/>
              <a:t>0</a:t>
            </a:r>
            <a:r>
              <a:rPr lang="de-DE" dirty="0" smtClean="0"/>
              <a:t>=14.5</a:t>
            </a:r>
            <a:br>
              <a:rPr lang="de-DE" dirty="0" smtClean="0"/>
            </a:br>
            <a:r>
              <a:rPr lang="de-DE" dirty="0" smtClean="0"/>
              <a:t>32 </a:t>
            </a:r>
            <a:r>
              <a:rPr lang="de-DE" dirty="0" err="1" smtClean="0"/>
              <a:t>ps</a:t>
            </a:r>
            <a:r>
              <a:rPr lang="de-DE" dirty="0" smtClean="0"/>
              <a:t>: </a:t>
            </a:r>
            <a:r>
              <a:rPr lang="de-DE" dirty="0" err="1" smtClean="0"/>
              <a:t>from</a:t>
            </a:r>
            <a:r>
              <a:rPr lang="de-DE" dirty="0" smtClean="0"/>
              <a:t> LIB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peak</a:t>
            </a:r>
            <a:endParaRPr lang="de-DE" dirty="0"/>
          </a:p>
        </p:txBody>
      </p:sp>
      <p:sp>
        <p:nvSpPr>
          <p:cNvPr id="35" name="Textfeld 34"/>
          <p:cNvSpPr txBox="1"/>
          <p:nvPr/>
        </p:nvSpPr>
        <p:spPr>
          <a:xfrm>
            <a:off x="8878363" y="5281335"/>
            <a:ext cx="299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Nearly</a:t>
            </a:r>
            <a:r>
              <a:rPr lang="de-DE" dirty="0" smtClean="0"/>
              <a:t> uniform angular </a:t>
            </a:r>
            <a:r>
              <a:rPr lang="de-DE" dirty="0" err="1" smtClean="0"/>
              <a:t>emission</a:t>
            </a:r>
            <a:r>
              <a:rPr lang="de-DE" dirty="0" smtClean="0"/>
              <a:t>. </a:t>
            </a:r>
            <a:r>
              <a:rPr lang="de-DE" dirty="0" err="1" smtClean="0"/>
              <a:t>Slightly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/>
              <a:t>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3E6E7FF-DE9E-43C6-DB10-A2F383F46D42}"/>
              </a:ext>
            </a:extLst>
          </p:cNvPr>
          <p:cNvSpPr txBox="1"/>
          <p:nvPr/>
        </p:nvSpPr>
        <p:spPr>
          <a:xfrm>
            <a:off x="840412" y="1345519"/>
            <a:ext cx="1956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Electron density </a:t>
            </a:r>
            <a:endParaRPr lang="en-US" sz="14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3E6E7FF-DE9E-43C6-DB10-A2F383F46D42}"/>
              </a:ext>
            </a:extLst>
          </p:cNvPr>
          <p:cNvSpPr txBox="1"/>
          <p:nvPr/>
        </p:nvSpPr>
        <p:spPr>
          <a:xfrm>
            <a:off x="840412" y="4358145"/>
            <a:ext cx="1956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Electron density </a:t>
            </a:r>
            <a:endParaRPr lang="en-US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3451190" y="886653"/>
            <a:ext cx="331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Simple </a:t>
            </a:r>
            <a:r>
              <a:rPr lang="de-DE" b="1" dirty="0" err="1" smtClean="0"/>
              <a:t>foil</a:t>
            </a:r>
            <a:r>
              <a:rPr lang="de-DE" b="1" dirty="0" smtClean="0"/>
              <a:t> </a:t>
            </a:r>
            <a:r>
              <a:rPr lang="de-DE" b="1" dirty="0" err="1" smtClean="0"/>
              <a:t>geometry</a:t>
            </a:r>
            <a:endParaRPr lang="de-DE" b="1" dirty="0"/>
          </a:p>
        </p:txBody>
      </p:sp>
      <p:grpSp>
        <p:nvGrpSpPr>
          <p:cNvPr id="70" name="Gruppieren 69"/>
          <p:cNvGrpSpPr/>
          <p:nvPr/>
        </p:nvGrpSpPr>
        <p:grpSpPr>
          <a:xfrm>
            <a:off x="6561707" y="3788462"/>
            <a:ext cx="2687678" cy="2500730"/>
            <a:chOff x="1841762" y="1184177"/>
            <a:chExt cx="2972218" cy="2765476"/>
          </a:xfrm>
        </p:grpSpPr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A6321874-4788-D8CA-FD75-C139ACBE8A87}"/>
                </a:ext>
              </a:extLst>
            </p:cNvPr>
            <p:cNvCxnSpPr>
              <a:cxnSpLocks/>
            </p:cNvCxnSpPr>
            <p:nvPr/>
          </p:nvCxnSpPr>
          <p:spPr>
            <a:xfrm rot="-2400000">
              <a:off x="1841762" y="3060667"/>
              <a:ext cx="235080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FCC380A-0EF0-2829-68BA-F76652E340A5}"/>
                </a:ext>
              </a:extLst>
            </p:cNvPr>
            <p:cNvCxnSpPr>
              <a:cxnSpLocks/>
            </p:cNvCxnSpPr>
            <p:nvPr/>
          </p:nvCxnSpPr>
          <p:spPr>
            <a:xfrm rot="-3300000">
              <a:off x="1726864" y="2954253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8E33E206-90D3-4A95-7868-A16152BA28C1}"/>
                </a:ext>
              </a:extLst>
            </p:cNvPr>
            <p:cNvSpPr txBox="1"/>
            <p:nvPr/>
          </p:nvSpPr>
          <p:spPr>
            <a:xfrm rot="18300000">
              <a:off x="3128100" y="1716177"/>
              <a:ext cx="667713" cy="44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noProof="0" dirty="0" smtClean="0"/>
                <a:t>15</a:t>
              </a:r>
              <a:r>
                <a:rPr lang="en-GB" sz="1200" noProof="0" dirty="0"/>
                <a:t>°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3877DE8F-70EE-60C1-0FD2-9C530A7BF433}"/>
                </a:ext>
              </a:extLst>
            </p:cNvPr>
            <p:cNvSpPr txBox="1"/>
            <p:nvPr/>
          </p:nvSpPr>
          <p:spPr>
            <a:xfrm rot="19200000">
              <a:off x="3463610" y="2199901"/>
              <a:ext cx="1350370" cy="74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0° | Laser</a:t>
              </a:r>
              <a:r>
                <a:rPr lang="en-GB" sz="1200" noProof="0" dirty="0" smtClean="0"/>
                <a:t/>
              </a:r>
              <a:br>
                <a:rPr lang="en-GB" sz="1200" noProof="0" dirty="0" smtClean="0"/>
              </a:br>
              <a:endParaRPr lang="en-GB" sz="1200" noProof="0" dirty="0"/>
            </a:p>
          </p:txBody>
        </p: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AD1D5B02-5E56-85BA-5A65-85E367BAD20E}"/>
                </a:ext>
              </a:extLst>
            </p:cNvPr>
            <p:cNvCxnSpPr>
              <a:cxnSpLocks/>
            </p:cNvCxnSpPr>
            <p:nvPr/>
          </p:nvCxnSpPr>
          <p:spPr>
            <a:xfrm rot="-4260000">
              <a:off x="1476344" y="2835097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D5D6BEDB-41ED-898D-8A6D-542ED0E52692}"/>
                </a:ext>
              </a:extLst>
            </p:cNvPr>
            <p:cNvSpPr txBox="1"/>
            <p:nvPr/>
          </p:nvSpPr>
          <p:spPr>
            <a:xfrm rot="17340000">
              <a:off x="2586124" y="1368569"/>
              <a:ext cx="667712" cy="44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noProof="0" dirty="0" smtClean="0"/>
                <a:t>31</a:t>
              </a:r>
              <a:r>
                <a:rPr lang="en-GB" sz="1200" noProof="0" dirty="0"/>
                <a:t>°</a:t>
              </a:r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32BE11DB-4357-D07A-A9BD-F8A4AC059494}"/>
                </a:ext>
              </a:extLst>
            </p:cNvPr>
            <p:cNvCxnSpPr>
              <a:cxnSpLocks/>
            </p:cNvCxnSpPr>
            <p:nvPr/>
          </p:nvCxnSpPr>
          <p:spPr>
            <a:xfrm rot="-5100000">
              <a:off x="1219808" y="2808540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5AD9AC75-9E96-FEAA-0C6B-B02C0F0D328E}"/>
                </a:ext>
              </a:extLst>
            </p:cNvPr>
            <p:cNvSpPr txBox="1"/>
            <p:nvPr/>
          </p:nvSpPr>
          <p:spPr>
            <a:xfrm rot="16500000">
              <a:off x="2018927" y="1295461"/>
              <a:ext cx="667712" cy="445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noProof="0" dirty="0" smtClean="0"/>
                <a:t>45</a:t>
              </a:r>
              <a:r>
                <a:rPr lang="en-GB" sz="1200" noProof="0" dirty="0"/>
                <a:t>°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6557162" y="725031"/>
            <a:ext cx="2687678" cy="2500730"/>
            <a:chOff x="1841762" y="1184177"/>
            <a:chExt cx="2972218" cy="2765476"/>
          </a:xfrm>
        </p:grpSpPr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A6321874-4788-D8CA-FD75-C139ACBE8A87}"/>
                </a:ext>
              </a:extLst>
            </p:cNvPr>
            <p:cNvCxnSpPr>
              <a:cxnSpLocks/>
            </p:cNvCxnSpPr>
            <p:nvPr/>
          </p:nvCxnSpPr>
          <p:spPr>
            <a:xfrm rot="-2400000">
              <a:off x="1841762" y="3060667"/>
              <a:ext cx="235080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FCC380A-0EF0-2829-68BA-F76652E340A5}"/>
                </a:ext>
              </a:extLst>
            </p:cNvPr>
            <p:cNvCxnSpPr>
              <a:cxnSpLocks/>
            </p:cNvCxnSpPr>
            <p:nvPr/>
          </p:nvCxnSpPr>
          <p:spPr>
            <a:xfrm rot="-3300000">
              <a:off x="1726864" y="2954253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8E33E206-90D3-4A95-7868-A16152BA28C1}"/>
                </a:ext>
              </a:extLst>
            </p:cNvPr>
            <p:cNvSpPr txBox="1"/>
            <p:nvPr/>
          </p:nvSpPr>
          <p:spPr>
            <a:xfrm rot="18300000">
              <a:off x="3128100" y="1716177"/>
              <a:ext cx="667713" cy="44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noProof="0" dirty="0" smtClean="0"/>
                <a:t>15</a:t>
              </a:r>
              <a:r>
                <a:rPr lang="en-GB" sz="1200" noProof="0" dirty="0"/>
                <a:t>°</a:t>
              </a: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3877DE8F-70EE-60C1-0FD2-9C530A7BF433}"/>
                </a:ext>
              </a:extLst>
            </p:cNvPr>
            <p:cNvSpPr txBox="1"/>
            <p:nvPr/>
          </p:nvSpPr>
          <p:spPr>
            <a:xfrm rot="19200000">
              <a:off x="3463610" y="2199901"/>
              <a:ext cx="1350370" cy="74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0° | Laser</a:t>
              </a:r>
              <a:r>
                <a:rPr lang="en-GB" sz="1200" noProof="0" dirty="0" smtClean="0"/>
                <a:t/>
              </a:r>
              <a:br>
                <a:rPr lang="en-GB" sz="1200" noProof="0" dirty="0" smtClean="0"/>
              </a:br>
              <a:endParaRPr lang="en-GB" sz="1200" noProof="0" dirty="0"/>
            </a:p>
          </p:txBody>
        </p: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AD1D5B02-5E56-85BA-5A65-85E367BAD20E}"/>
                </a:ext>
              </a:extLst>
            </p:cNvPr>
            <p:cNvCxnSpPr>
              <a:cxnSpLocks/>
            </p:cNvCxnSpPr>
            <p:nvPr/>
          </p:nvCxnSpPr>
          <p:spPr>
            <a:xfrm rot="-4260000">
              <a:off x="1476344" y="2835097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D5D6BEDB-41ED-898D-8A6D-542ED0E52692}"/>
                </a:ext>
              </a:extLst>
            </p:cNvPr>
            <p:cNvSpPr txBox="1"/>
            <p:nvPr/>
          </p:nvSpPr>
          <p:spPr>
            <a:xfrm rot="17340000">
              <a:off x="2586124" y="1368569"/>
              <a:ext cx="667712" cy="44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noProof="0" dirty="0" smtClean="0"/>
                <a:t>31</a:t>
              </a:r>
              <a:r>
                <a:rPr lang="en-GB" sz="1200" noProof="0" dirty="0"/>
                <a:t>°</a:t>
              </a:r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32BE11DB-4357-D07A-A9BD-F8A4AC059494}"/>
                </a:ext>
              </a:extLst>
            </p:cNvPr>
            <p:cNvCxnSpPr>
              <a:cxnSpLocks/>
            </p:cNvCxnSpPr>
            <p:nvPr/>
          </p:nvCxnSpPr>
          <p:spPr>
            <a:xfrm rot="-5100000">
              <a:off x="1219808" y="2808540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5AD9AC75-9E96-FEAA-0C6B-B02C0F0D328E}"/>
                </a:ext>
              </a:extLst>
            </p:cNvPr>
            <p:cNvSpPr txBox="1"/>
            <p:nvPr/>
          </p:nvSpPr>
          <p:spPr>
            <a:xfrm rot="16500000">
              <a:off x="2018927" y="1295461"/>
              <a:ext cx="667712" cy="445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noProof="0" dirty="0" smtClean="0"/>
                <a:t>45</a:t>
              </a:r>
              <a:r>
                <a:rPr lang="en-GB" sz="1200" noProof="0" dirty="0"/>
                <a:t>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2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5" grpId="0"/>
      <p:bldP spid="35" grpId="0"/>
      <p:bldP spid="36" grpId="0"/>
      <p:bldP spid="4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>
                <a:solidFill>
                  <a:srgbClr val="00589E"/>
                </a:solidFill>
              </a:rPr>
              <a:t>PIC simulations: </a:t>
            </a:r>
            <a:r>
              <a:rPr lang="en-US" sz="2899" b="1" dirty="0" smtClean="0">
                <a:solidFill>
                  <a:srgbClr val="00589E"/>
                </a:solidFill>
              </a:rPr>
              <a:t>The influence of the rim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B5274F8-508B-373F-603C-CB3BFDEEA758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0 fs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BE1685C4-D1FD-9997-D959-7139901AF585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20 fs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FC35C59-94AB-F538-03A9-D79B90AB968D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40 fs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07C6172-58C0-6C2C-A22A-BEBC3497FD06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80 fs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10F594F3-24D9-8B7E-B5E9-42277A013174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110 fs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5CDA7004-C96D-2D21-EB65-F51EA64012F5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200 fs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817E104-F100-0F8E-E537-C6734C699263}"/>
              </a:ext>
            </a:extLst>
          </p:cNvPr>
          <p:cNvSpPr txBox="1"/>
          <p:nvPr/>
        </p:nvSpPr>
        <p:spPr>
          <a:xfrm>
            <a:off x="848853" y="3667749"/>
            <a:ext cx="693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/>
              <a:t>300 fs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3E6E7FF-DE9E-43C6-DB10-A2F383F46D42}"/>
              </a:ext>
            </a:extLst>
          </p:cNvPr>
          <p:cNvSpPr txBox="1"/>
          <p:nvPr/>
        </p:nvSpPr>
        <p:spPr>
          <a:xfrm>
            <a:off x="800426" y="1612837"/>
            <a:ext cx="1344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Proton density </a:t>
            </a:r>
          </a:p>
        </p:txBody>
      </p:sp>
      <p:sp>
        <p:nvSpPr>
          <p:cNvPr id="73" name="Rechteck 72"/>
          <p:cNvSpPr/>
          <p:nvPr/>
        </p:nvSpPr>
        <p:spPr>
          <a:xfrm>
            <a:off x="363388" y="4482665"/>
            <a:ext cx="5246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600" dirty="0"/>
              <a:t>Forward accelerated protons from foil bulk</a:t>
            </a:r>
          </a:p>
          <a:p>
            <a:pPr marL="342900" indent="-342900">
              <a:buAutoNum type="arabicPeriod"/>
            </a:pPr>
            <a:r>
              <a:rPr lang="en-GB" sz="1600" dirty="0" smtClean="0"/>
              <a:t>Compression by surface current</a:t>
            </a:r>
          </a:p>
          <a:p>
            <a:pPr marL="342900" indent="-342900">
              <a:buFontTx/>
              <a:buAutoNum type="arabicPeriod"/>
            </a:pPr>
            <a:r>
              <a:rPr lang="en-GB" sz="1600" dirty="0" smtClean="0"/>
              <a:t>Isotropic proton emission </a:t>
            </a:r>
            <a:r>
              <a:rPr lang="en-GB" sz="1600" dirty="0"/>
              <a:t>from right </a:t>
            </a:r>
            <a:r>
              <a:rPr lang="en-GB" sz="1600" dirty="0" smtClean="0"/>
              <a:t>rim</a:t>
            </a:r>
          </a:p>
          <a:p>
            <a:pPr marL="342900" indent="-342900">
              <a:buFontTx/>
              <a:buAutoNum type="arabicPeriod"/>
            </a:pPr>
            <a:r>
              <a:rPr lang="en-GB" sz="1600" dirty="0" smtClean="0"/>
              <a:t>Ion are affected by accelerating fields from foil + rim</a:t>
            </a:r>
            <a:endParaRPr lang="de-DE" sz="1600" dirty="0"/>
          </a:p>
          <a:p>
            <a:pPr marL="342900" indent="-342900">
              <a:buFontTx/>
              <a:buAutoNum type="arabicPeriod"/>
            </a:pPr>
            <a:endParaRPr lang="de-DE" sz="1600" dirty="0"/>
          </a:p>
          <a:p>
            <a:pPr marL="342900" indent="-342900">
              <a:buAutoNum type="arabicPeriod"/>
            </a:pPr>
            <a:endParaRPr lang="de-DE" sz="1600" dirty="0"/>
          </a:p>
        </p:txBody>
      </p:sp>
      <p:sp>
        <p:nvSpPr>
          <p:cNvPr id="92" name="Textfeld 91"/>
          <p:cNvSpPr txBox="1"/>
          <p:nvPr/>
        </p:nvSpPr>
        <p:spPr>
          <a:xfrm>
            <a:off x="6307457" y="1185606"/>
            <a:ext cx="563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589E"/>
                </a:solidFill>
              </a:rPr>
              <a:t>Angular </a:t>
            </a:r>
            <a:r>
              <a:rPr lang="de-DE" b="1" dirty="0" err="1" smtClean="0">
                <a:solidFill>
                  <a:srgbClr val="00589E"/>
                </a:solidFill>
              </a:rPr>
              <a:t>proton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spectra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depend</a:t>
            </a:r>
            <a:r>
              <a:rPr lang="de-DE" b="1" dirty="0" smtClean="0">
                <a:solidFill>
                  <a:srgbClr val="00589E"/>
                </a:solidFill>
              </a:rPr>
              <a:t> on relative </a:t>
            </a:r>
            <a:r>
              <a:rPr lang="de-DE" b="1" dirty="0" err="1" smtClean="0">
                <a:solidFill>
                  <a:srgbClr val="00589E"/>
                </a:solidFill>
              </a:rPr>
              <a:t>timing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of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field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evolutuion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from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foil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and</a:t>
            </a:r>
            <a:r>
              <a:rPr lang="de-DE" b="1" dirty="0" smtClean="0">
                <a:solidFill>
                  <a:srgbClr val="00589E"/>
                </a:solidFill>
              </a:rPr>
              <a:t> </a:t>
            </a:r>
            <a:r>
              <a:rPr lang="de-DE" b="1" dirty="0" err="1" smtClean="0">
                <a:solidFill>
                  <a:srgbClr val="00589E"/>
                </a:solidFill>
              </a:rPr>
              <a:t>rim</a:t>
            </a:r>
            <a:endParaRPr lang="de-DE" b="1" dirty="0">
              <a:solidFill>
                <a:srgbClr val="00589E"/>
              </a:solidFill>
            </a:endParaRPr>
          </a:p>
        </p:txBody>
      </p:sp>
      <p:grpSp>
        <p:nvGrpSpPr>
          <p:cNvPr id="156" name="Gruppieren 155"/>
          <p:cNvGrpSpPr/>
          <p:nvPr/>
        </p:nvGrpSpPr>
        <p:grpSpPr>
          <a:xfrm>
            <a:off x="3806318" y="2405773"/>
            <a:ext cx="1053157" cy="487457"/>
            <a:chOff x="3806318" y="2631913"/>
            <a:chExt cx="1053157" cy="487457"/>
          </a:xfrm>
        </p:grpSpPr>
        <p:cxnSp>
          <p:nvCxnSpPr>
            <p:cNvPr id="122" name="Gerade Verbindung mit Pfeil 121"/>
            <p:cNvCxnSpPr/>
            <p:nvPr/>
          </p:nvCxnSpPr>
          <p:spPr>
            <a:xfrm flipH="1" flipV="1">
              <a:off x="3806318" y="2866395"/>
              <a:ext cx="253213" cy="212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mit Pfeil 132"/>
            <p:cNvCxnSpPr/>
            <p:nvPr/>
          </p:nvCxnSpPr>
          <p:spPr>
            <a:xfrm flipH="1" flipV="1">
              <a:off x="4106837" y="2679700"/>
              <a:ext cx="100796" cy="311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mit Pfeil 139"/>
            <p:cNvCxnSpPr/>
            <p:nvPr/>
          </p:nvCxnSpPr>
          <p:spPr>
            <a:xfrm flipV="1">
              <a:off x="4413674" y="2679700"/>
              <a:ext cx="92680" cy="321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mit Pfeil 141"/>
            <p:cNvCxnSpPr/>
            <p:nvPr/>
          </p:nvCxnSpPr>
          <p:spPr>
            <a:xfrm flipV="1">
              <a:off x="4605719" y="2914650"/>
              <a:ext cx="253756" cy="2047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feld 143"/>
            <p:cNvSpPr txBox="1"/>
            <p:nvPr/>
          </p:nvSpPr>
          <p:spPr>
            <a:xfrm>
              <a:off x="4174835" y="26319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/>
                <a:t>3</a:t>
              </a:r>
              <a:endParaRPr lang="de-DE" sz="1400" b="1" dirty="0"/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3128195" y="2569390"/>
            <a:ext cx="500882" cy="499451"/>
            <a:chOff x="3128195" y="2795530"/>
            <a:chExt cx="500882" cy="499451"/>
          </a:xfrm>
        </p:grpSpPr>
        <p:cxnSp>
          <p:nvCxnSpPr>
            <p:cNvPr id="120" name="Gerade Verbindung mit Pfeil 119"/>
            <p:cNvCxnSpPr/>
            <p:nvPr/>
          </p:nvCxnSpPr>
          <p:spPr>
            <a:xfrm flipV="1">
              <a:off x="3128195" y="2901111"/>
              <a:ext cx="500882" cy="3938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feld 144"/>
            <p:cNvSpPr txBox="1"/>
            <p:nvPr/>
          </p:nvSpPr>
          <p:spPr>
            <a:xfrm>
              <a:off x="3158296" y="279553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/>
                <a:t>1</a:t>
              </a:r>
              <a:endParaRPr lang="de-DE" sz="1400" b="1" dirty="0"/>
            </a:p>
          </p:txBody>
        </p:sp>
      </p:grpSp>
      <p:sp>
        <p:nvSpPr>
          <p:cNvPr id="153" name="Textfeld 152"/>
          <p:cNvSpPr txBox="1"/>
          <p:nvPr/>
        </p:nvSpPr>
        <p:spPr>
          <a:xfrm>
            <a:off x="3817491" y="295526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2</a:t>
            </a:r>
            <a:endParaRPr lang="de-DE" sz="1400" b="1" dirty="0"/>
          </a:p>
        </p:txBody>
      </p:sp>
      <p:sp>
        <p:nvSpPr>
          <p:cNvPr id="154" name="Textfeld 153"/>
          <p:cNvSpPr txBox="1"/>
          <p:nvPr/>
        </p:nvSpPr>
        <p:spPr>
          <a:xfrm>
            <a:off x="3539643" y="227264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4</a:t>
            </a:r>
            <a:endParaRPr lang="de-DE" sz="1400" b="1" dirty="0"/>
          </a:p>
        </p:txBody>
      </p:sp>
      <p:sp>
        <p:nvSpPr>
          <p:cNvPr id="180" name="Textfeld 179"/>
          <p:cNvSpPr txBox="1"/>
          <p:nvPr/>
        </p:nvSpPr>
        <p:spPr>
          <a:xfrm>
            <a:off x="173986" y="5965622"/>
            <a:ext cx="57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89E"/>
                </a:solidFill>
              </a:rPr>
              <a:t>Further </a:t>
            </a:r>
            <a:r>
              <a:rPr lang="de-DE" b="1" dirty="0" err="1" smtClean="0">
                <a:solidFill>
                  <a:srgbClr val="00589E"/>
                </a:solidFill>
              </a:rPr>
              <a:t>details</a:t>
            </a:r>
            <a:r>
              <a:rPr lang="de-DE" b="1" dirty="0" smtClean="0">
                <a:solidFill>
                  <a:srgbClr val="00589E"/>
                </a:solidFill>
              </a:rPr>
              <a:t> + </a:t>
            </a:r>
            <a:r>
              <a:rPr lang="de-DE" b="1" dirty="0" err="1" smtClean="0">
                <a:solidFill>
                  <a:srgbClr val="00589E"/>
                </a:solidFill>
              </a:rPr>
              <a:t>full</a:t>
            </a:r>
            <a:r>
              <a:rPr lang="de-DE" b="1" dirty="0" smtClean="0">
                <a:solidFill>
                  <a:srgbClr val="00589E"/>
                </a:solidFill>
              </a:rPr>
              <a:t> 3D </a:t>
            </a:r>
            <a:r>
              <a:rPr lang="de-DE" b="1" dirty="0" err="1" smtClean="0">
                <a:solidFill>
                  <a:srgbClr val="00589E"/>
                </a:solidFill>
              </a:rPr>
              <a:t>sims</a:t>
            </a:r>
            <a:r>
              <a:rPr lang="de-DE" b="1" dirty="0" smtClean="0">
                <a:solidFill>
                  <a:srgbClr val="00589E"/>
                </a:solidFill>
              </a:rPr>
              <a:t>: </a:t>
            </a:r>
            <a:r>
              <a:rPr lang="de-DE" b="1" dirty="0" err="1" smtClean="0">
                <a:solidFill>
                  <a:srgbClr val="00589E"/>
                </a:solidFill>
              </a:rPr>
              <a:t>work</a:t>
            </a:r>
            <a:r>
              <a:rPr lang="de-DE" b="1" dirty="0" smtClean="0">
                <a:solidFill>
                  <a:srgbClr val="00589E"/>
                </a:solidFill>
              </a:rPr>
              <a:t> in </a:t>
            </a:r>
            <a:r>
              <a:rPr lang="de-DE" b="1" dirty="0" err="1" smtClean="0">
                <a:solidFill>
                  <a:srgbClr val="00589E"/>
                </a:solidFill>
              </a:rPr>
              <a:t>progress</a:t>
            </a:r>
            <a:endParaRPr lang="de-DE" b="1" dirty="0">
              <a:solidFill>
                <a:srgbClr val="00589E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258934" y="5222599"/>
            <a:ext cx="1280215" cy="615326"/>
            <a:chOff x="10362456" y="5052427"/>
            <a:chExt cx="1280215" cy="615326"/>
          </a:xfrm>
        </p:grpSpPr>
        <p:grpSp>
          <p:nvGrpSpPr>
            <p:cNvPr id="109" name="Group 45"/>
            <p:cNvGrpSpPr/>
            <p:nvPr/>
          </p:nvGrpSpPr>
          <p:grpSpPr>
            <a:xfrm rot="16200000" flipH="1">
              <a:off x="10944129" y="4711482"/>
              <a:ext cx="191006" cy="1206078"/>
              <a:chOff x="5393052" y="2440090"/>
              <a:chExt cx="368936" cy="3289426"/>
            </a:xfrm>
          </p:grpSpPr>
          <p:sp>
            <p:nvSpPr>
              <p:cNvPr id="121" name="Rectangle 17"/>
              <p:cNvSpPr/>
              <p:nvPr/>
            </p:nvSpPr>
            <p:spPr>
              <a:xfrm>
                <a:off x="5544477" y="2877969"/>
                <a:ext cx="57150" cy="2453519"/>
              </a:xfrm>
              <a:prstGeom prst="rect">
                <a:avLst/>
              </a:prstGeom>
              <a:solidFill>
                <a:srgbClr val="003E89"/>
              </a:solidFill>
              <a:ln>
                <a:solidFill>
                  <a:srgbClr val="003E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5"/>
              <p:cNvSpPr/>
              <p:nvPr/>
            </p:nvSpPr>
            <p:spPr>
              <a:xfrm>
                <a:off x="5401988" y="2440090"/>
                <a:ext cx="360000" cy="541142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6"/>
              <p:cNvSpPr/>
              <p:nvPr/>
            </p:nvSpPr>
            <p:spPr>
              <a:xfrm>
                <a:off x="5393052" y="5194697"/>
                <a:ext cx="360000" cy="534819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uppieren 103"/>
            <p:cNvGrpSpPr/>
            <p:nvPr/>
          </p:nvGrpSpPr>
          <p:grpSpPr>
            <a:xfrm>
              <a:off x="10362456" y="5289124"/>
              <a:ext cx="805088" cy="378629"/>
              <a:chOff x="9460462" y="434793"/>
              <a:chExt cx="805088" cy="378629"/>
            </a:xfrm>
          </p:grpSpPr>
          <p:sp>
            <p:nvSpPr>
              <p:cNvPr id="99" name="Ellipse 98"/>
              <p:cNvSpPr/>
              <p:nvPr/>
            </p:nvSpPr>
            <p:spPr>
              <a:xfrm>
                <a:off x="10128783" y="43479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Gleichschenkliges Dreieck 102"/>
              <p:cNvSpPr/>
              <p:nvPr/>
            </p:nvSpPr>
            <p:spPr>
              <a:xfrm rot="3000000">
                <a:off x="9764721" y="312593"/>
                <a:ext cx="196570" cy="805088"/>
              </a:xfrm>
              <a:prstGeom prst="triangle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10588989" y="5052427"/>
              <a:ext cx="849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c</a:t>
              </a:r>
              <a:r>
                <a:rPr lang="de-DE" sz="1200" dirty="0" err="1" smtClean="0"/>
                <a:t>entral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hit</a:t>
              </a:r>
              <a:endParaRPr lang="de-DE" sz="1200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7092248" y="5222599"/>
            <a:ext cx="1446901" cy="615326"/>
            <a:chOff x="12089330" y="5052426"/>
            <a:chExt cx="1446901" cy="615326"/>
          </a:xfrm>
        </p:grpSpPr>
        <p:grpSp>
          <p:nvGrpSpPr>
            <p:cNvPr id="126" name="Group 45"/>
            <p:cNvGrpSpPr/>
            <p:nvPr/>
          </p:nvGrpSpPr>
          <p:grpSpPr>
            <a:xfrm rot="16200000" flipH="1">
              <a:off x="12837689" y="4711481"/>
              <a:ext cx="191006" cy="1206078"/>
              <a:chOff x="5393052" y="2440090"/>
              <a:chExt cx="368936" cy="3289426"/>
            </a:xfrm>
          </p:grpSpPr>
          <p:sp>
            <p:nvSpPr>
              <p:cNvPr id="127" name="Rectangle 17"/>
              <p:cNvSpPr/>
              <p:nvPr/>
            </p:nvSpPr>
            <p:spPr>
              <a:xfrm>
                <a:off x="5544477" y="2877969"/>
                <a:ext cx="57150" cy="2453519"/>
              </a:xfrm>
              <a:prstGeom prst="rect">
                <a:avLst/>
              </a:prstGeom>
              <a:solidFill>
                <a:srgbClr val="003E89"/>
              </a:solidFill>
              <a:ln>
                <a:solidFill>
                  <a:srgbClr val="003E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5"/>
              <p:cNvSpPr/>
              <p:nvPr/>
            </p:nvSpPr>
            <p:spPr>
              <a:xfrm>
                <a:off x="5401988" y="2440090"/>
                <a:ext cx="360000" cy="541142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6"/>
              <p:cNvSpPr/>
              <p:nvPr/>
            </p:nvSpPr>
            <p:spPr>
              <a:xfrm>
                <a:off x="5393052" y="5194697"/>
                <a:ext cx="360000" cy="534819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uppieren 129"/>
            <p:cNvGrpSpPr/>
            <p:nvPr/>
          </p:nvGrpSpPr>
          <p:grpSpPr>
            <a:xfrm>
              <a:off x="12089330" y="5289123"/>
              <a:ext cx="805088" cy="378629"/>
              <a:chOff x="9460462" y="434793"/>
              <a:chExt cx="805088" cy="378629"/>
            </a:xfrm>
          </p:grpSpPr>
          <p:sp>
            <p:nvSpPr>
              <p:cNvPr id="131" name="Ellipse 130"/>
              <p:cNvSpPr/>
              <p:nvPr/>
            </p:nvSpPr>
            <p:spPr>
              <a:xfrm>
                <a:off x="10128783" y="43479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2" name="Gleichschenkliges Dreieck 131"/>
              <p:cNvSpPr/>
              <p:nvPr/>
            </p:nvSpPr>
            <p:spPr>
              <a:xfrm rot="3000000">
                <a:off x="9764721" y="312593"/>
                <a:ext cx="196570" cy="805088"/>
              </a:xfrm>
              <a:prstGeom prst="triangle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4" name="Textfeld 133"/>
            <p:cNvSpPr txBox="1"/>
            <p:nvPr/>
          </p:nvSpPr>
          <p:spPr>
            <a:xfrm>
              <a:off x="12668291" y="5052426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left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hit</a:t>
              </a:r>
              <a:endParaRPr lang="de-DE" sz="12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7333071" y="5222599"/>
            <a:ext cx="1206078" cy="615326"/>
            <a:chOff x="8085415" y="5032808"/>
            <a:chExt cx="1206078" cy="615326"/>
          </a:xfrm>
        </p:grpSpPr>
        <p:grpSp>
          <p:nvGrpSpPr>
            <p:cNvPr id="135" name="Group 45"/>
            <p:cNvGrpSpPr/>
            <p:nvPr/>
          </p:nvGrpSpPr>
          <p:grpSpPr>
            <a:xfrm rot="16200000" flipH="1">
              <a:off x="8592951" y="4691863"/>
              <a:ext cx="191006" cy="1206078"/>
              <a:chOff x="5393052" y="2440090"/>
              <a:chExt cx="368936" cy="3289426"/>
            </a:xfrm>
          </p:grpSpPr>
          <p:sp>
            <p:nvSpPr>
              <p:cNvPr id="136" name="Rectangle 17"/>
              <p:cNvSpPr/>
              <p:nvPr/>
            </p:nvSpPr>
            <p:spPr>
              <a:xfrm>
                <a:off x="5544477" y="2877969"/>
                <a:ext cx="57150" cy="2453519"/>
              </a:xfrm>
              <a:prstGeom prst="rect">
                <a:avLst/>
              </a:prstGeom>
              <a:solidFill>
                <a:srgbClr val="003E89"/>
              </a:solidFill>
              <a:ln>
                <a:solidFill>
                  <a:srgbClr val="003E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5"/>
              <p:cNvSpPr/>
              <p:nvPr/>
            </p:nvSpPr>
            <p:spPr>
              <a:xfrm>
                <a:off x="5401988" y="2440090"/>
                <a:ext cx="360000" cy="541142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6"/>
              <p:cNvSpPr/>
              <p:nvPr/>
            </p:nvSpPr>
            <p:spPr>
              <a:xfrm>
                <a:off x="5393052" y="5194697"/>
                <a:ext cx="360000" cy="534819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uppieren 138"/>
            <p:cNvGrpSpPr/>
            <p:nvPr/>
          </p:nvGrpSpPr>
          <p:grpSpPr>
            <a:xfrm>
              <a:off x="8272536" y="5269505"/>
              <a:ext cx="805088" cy="378629"/>
              <a:chOff x="9460462" y="434793"/>
              <a:chExt cx="805088" cy="378629"/>
            </a:xfrm>
          </p:grpSpPr>
          <p:sp>
            <p:nvSpPr>
              <p:cNvPr id="141" name="Ellipse 140"/>
              <p:cNvSpPr/>
              <p:nvPr/>
            </p:nvSpPr>
            <p:spPr>
              <a:xfrm>
                <a:off x="10128783" y="43479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3" name="Gleichschenkliges Dreieck 142"/>
              <p:cNvSpPr/>
              <p:nvPr/>
            </p:nvSpPr>
            <p:spPr>
              <a:xfrm rot="3000000">
                <a:off x="9764721" y="312593"/>
                <a:ext cx="196570" cy="805088"/>
              </a:xfrm>
              <a:prstGeom prst="triangle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6" name="Textfeld 145"/>
            <p:cNvSpPr txBox="1"/>
            <p:nvPr/>
          </p:nvSpPr>
          <p:spPr>
            <a:xfrm>
              <a:off x="8333061" y="5032808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right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hit</a:t>
              </a:r>
              <a:endParaRPr lang="de-DE" sz="1200" dirty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8943870" y="5196050"/>
            <a:ext cx="3259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Position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</a:t>
            </a:r>
            <a:r>
              <a:rPr lang="de-DE" dirty="0" err="1" smtClean="0"/>
              <a:t>strongly</a:t>
            </a:r>
            <a:r>
              <a:rPr lang="de-DE" dirty="0" smtClean="0"/>
              <a:t> </a:t>
            </a:r>
            <a:r>
              <a:rPr lang="de-DE" dirty="0" err="1" smtClean="0"/>
              <a:t>influences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dynamics</a:t>
            </a:r>
            <a:endParaRPr lang="de-DE" dirty="0"/>
          </a:p>
        </p:txBody>
      </p:sp>
      <p:grpSp>
        <p:nvGrpSpPr>
          <p:cNvPr id="147" name="Gruppieren 146"/>
          <p:cNvGrpSpPr/>
          <p:nvPr/>
        </p:nvGrpSpPr>
        <p:grpSpPr>
          <a:xfrm>
            <a:off x="8884251" y="1864271"/>
            <a:ext cx="2936991" cy="2770351"/>
            <a:chOff x="1841762" y="1380647"/>
            <a:chExt cx="2723536" cy="2569006"/>
          </a:xfrm>
        </p:grpSpPr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A6321874-4788-D8CA-FD75-C139ACBE8A87}"/>
                </a:ext>
              </a:extLst>
            </p:cNvPr>
            <p:cNvCxnSpPr>
              <a:cxnSpLocks/>
            </p:cNvCxnSpPr>
            <p:nvPr/>
          </p:nvCxnSpPr>
          <p:spPr>
            <a:xfrm rot="-2400000">
              <a:off x="1841762" y="3060667"/>
              <a:ext cx="235080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CFCC380A-0EF0-2829-68BA-F76652E340A5}"/>
                </a:ext>
              </a:extLst>
            </p:cNvPr>
            <p:cNvCxnSpPr>
              <a:cxnSpLocks/>
            </p:cNvCxnSpPr>
            <p:nvPr/>
          </p:nvCxnSpPr>
          <p:spPr>
            <a:xfrm rot="-3300000">
              <a:off x="1726864" y="2954253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8E33E206-90D3-4A95-7868-A16152BA28C1}"/>
                </a:ext>
              </a:extLst>
            </p:cNvPr>
            <p:cNvSpPr txBox="1"/>
            <p:nvPr/>
          </p:nvSpPr>
          <p:spPr>
            <a:xfrm rot="18300000">
              <a:off x="3203439" y="1854305"/>
              <a:ext cx="409362" cy="276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noProof="0" dirty="0" smtClean="0"/>
                <a:t>15</a:t>
              </a:r>
              <a:r>
                <a:rPr lang="en-GB" sz="1400" noProof="0" dirty="0"/>
                <a:t>°</a:t>
              </a:r>
            </a:p>
          </p:txBody>
        </p: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3877DE8F-70EE-60C1-0FD2-9C530A7BF433}"/>
                </a:ext>
              </a:extLst>
            </p:cNvPr>
            <p:cNvSpPr txBox="1"/>
            <p:nvPr/>
          </p:nvSpPr>
          <p:spPr>
            <a:xfrm rot="19200000">
              <a:off x="3712293" y="2228106"/>
              <a:ext cx="853005" cy="470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0° | Laser</a:t>
              </a:r>
              <a:r>
                <a:rPr lang="en-GB" sz="1400" noProof="0" dirty="0" smtClean="0"/>
                <a:t/>
              </a:r>
              <a:br>
                <a:rPr lang="en-GB" sz="1400" noProof="0" dirty="0" smtClean="0"/>
              </a:br>
              <a:endParaRPr lang="en-GB" sz="1400" noProof="0" dirty="0"/>
            </a:p>
          </p:txBody>
        </p: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AD1D5B02-5E56-85BA-5A65-85E367BAD20E}"/>
                </a:ext>
              </a:extLst>
            </p:cNvPr>
            <p:cNvCxnSpPr>
              <a:cxnSpLocks/>
            </p:cNvCxnSpPr>
            <p:nvPr/>
          </p:nvCxnSpPr>
          <p:spPr>
            <a:xfrm rot="-4260000">
              <a:off x="1476344" y="2835097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feld 154">
              <a:extLst>
                <a:ext uri="{FF2B5EF4-FFF2-40B4-BE49-F238E27FC236}">
                  <a16:creationId xmlns:a16="http://schemas.microsoft.com/office/drawing/2014/main" id="{D5D6BEDB-41ED-898D-8A6D-542ED0E52692}"/>
                </a:ext>
              </a:extLst>
            </p:cNvPr>
            <p:cNvSpPr txBox="1"/>
            <p:nvPr/>
          </p:nvSpPr>
          <p:spPr>
            <a:xfrm rot="17340000">
              <a:off x="2661463" y="1560539"/>
              <a:ext cx="409362" cy="276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noProof="0" dirty="0" smtClean="0"/>
                <a:t>31</a:t>
              </a:r>
              <a:r>
                <a:rPr lang="en-GB" sz="1400" noProof="0" dirty="0"/>
                <a:t>°</a:t>
              </a:r>
            </a:p>
          </p:txBody>
        </p:sp>
        <p:cxnSp>
          <p:nvCxnSpPr>
            <p:cNvPr id="158" name="Gerader Verbinder 157">
              <a:extLst>
                <a:ext uri="{FF2B5EF4-FFF2-40B4-BE49-F238E27FC236}">
                  <a16:creationId xmlns:a16="http://schemas.microsoft.com/office/drawing/2014/main" id="{32BE11DB-4357-D07A-A9BD-F8A4AC059494}"/>
                </a:ext>
              </a:extLst>
            </p:cNvPr>
            <p:cNvCxnSpPr>
              <a:cxnSpLocks/>
            </p:cNvCxnSpPr>
            <p:nvPr/>
          </p:nvCxnSpPr>
          <p:spPr>
            <a:xfrm rot="-5100000">
              <a:off x="1219808" y="2808540"/>
              <a:ext cx="1990800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feld 178">
              <a:extLst>
                <a:ext uri="{FF2B5EF4-FFF2-40B4-BE49-F238E27FC236}">
                  <a16:creationId xmlns:a16="http://schemas.microsoft.com/office/drawing/2014/main" id="{5AD9AC75-9E96-FEAA-0C6B-B02C0F0D328E}"/>
                </a:ext>
              </a:extLst>
            </p:cNvPr>
            <p:cNvSpPr txBox="1"/>
            <p:nvPr/>
          </p:nvSpPr>
          <p:spPr>
            <a:xfrm rot="16500000">
              <a:off x="2121184" y="1447049"/>
              <a:ext cx="409362" cy="276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noProof="0" dirty="0" smtClean="0"/>
                <a:t>45</a:t>
              </a:r>
              <a:r>
                <a:rPr lang="en-GB" sz="1400" noProof="0" dirty="0"/>
                <a:t>°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7005333" y="4599126"/>
            <a:ext cx="4253218" cy="14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5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2" grpId="0"/>
      <p:bldP spid="153" grpId="0"/>
      <p:bldP spid="154" grpId="0"/>
      <p:bldP spid="18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7" y="879870"/>
            <a:ext cx="6095130" cy="422301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7" y="879870"/>
            <a:ext cx="6082404" cy="422301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11973348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Laser-driven proton acceleration: A brief overview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6406247"/>
            <a:ext cx="422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2020 Roadmap on Plasma Accelerators, NJP 2021</a:t>
            </a:r>
            <a:endParaRPr lang="en-US" sz="1400" dirty="0" smtClean="0"/>
          </a:p>
        </p:txBody>
      </p:sp>
      <p:sp>
        <p:nvSpPr>
          <p:cNvPr id="12" name="Rechteck 11"/>
          <p:cNvSpPr/>
          <p:nvPr/>
        </p:nvSpPr>
        <p:spPr>
          <a:xfrm>
            <a:off x="6524939" y="5029748"/>
            <a:ext cx="567061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Indirect</a:t>
            </a:r>
            <a:r>
              <a:rPr lang="en-US" b="1" dirty="0">
                <a:solidFill>
                  <a:srgbClr val="0070C0"/>
                </a:solidFill>
              </a:rPr>
              <a:t>, highly non-linear </a:t>
            </a:r>
            <a:r>
              <a:rPr lang="en-US" b="1" dirty="0" smtClean="0">
                <a:solidFill>
                  <a:srgbClr val="0070C0"/>
                </a:solidFill>
              </a:rPr>
              <a:t>processes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Exact knowledge and control of target and laser parameters required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Predictive 3D </a:t>
            </a:r>
            <a:r>
              <a:rPr lang="en-US" dirty="0">
                <a:solidFill>
                  <a:srgbClr val="0070C0"/>
                </a:solidFill>
              </a:rPr>
              <a:t>Particle in cell (PIC) </a:t>
            </a:r>
            <a:r>
              <a:rPr lang="en-US" dirty="0" smtClean="0">
                <a:solidFill>
                  <a:srgbClr val="0070C0"/>
                </a:solidFill>
              </a:rPr>
              <a:t>simulations</a:t>
            </a:r>
          </a:p>
        </p:txBody>
      </p:sp>
      <p:sp>
        <p:nvSpPr>
          <p:cNvPr id="23" name="Rechteck 22"/>
          <p:cNvSpPr/>
          <p:nvPr/>
        </p:nvSpPr>
        <p:spPr>
          <a:xfrm>
            <a:off x="4876800" y="2196924"/>
            <a:ext cx="1459951" cy="1769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5198795" y="1570800"/>
            <a:ext cx="547687" cy="700088"/>
          </a:xfrm>
          <a:custGeom>
            <a:avLst/>
            <a:gdLst>
              <a:gd name="connsiteX0" fmla="*/ 21431 w 547687"/>
              <a:gd name="connsiteY0" fmla="*/ 0 h 700088"/>
              <a:gd name="connsiteX1" fmla="*/ 0 w 547687"/>
              <a:gd name="connsiteY1" fmla="*/ 92869 h 700088"/>
              <a:gd name="connsiteX2" fmla="*/ 157162 w 547687"/>
              <a:gd name="connsiteY2" fmla="*/ 333375 h 700088"/>
              <a:gd name="connsiteX3" fmla="*/ 385762 w 547687"/>
              <a:gd name="connsiteY3" fmla="*/ 681038 h 700088"/>
              <a:gd name="connsiteX4" fmla="*/ 476250 w 547687"/>
              <a:gd name="connsiteY4" fmla="*/ 700088 h 700088"/>
              <a:gd name="connsiteX5" fmla="*/ 547687 w 547687"/>
              <a:gd name="connsiteY5" fmla="*/ 573882 h 700088"/>
              <a:gd name="connsiteX6" fmla="*/ 292894 w 547687"/>
              <a:gd name="connsiteY6" fmla="*/ 2382 h 700088"/>
              <a:gd name="connsiteX7" fmla="*/ 21431 w 547687"/>
              <a:gd name="connsiteY7" fmla="*/ 0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687" h="700088">
                <a:moveTo>
                  <a:pt x="21431" y="0"/>
                </a:moveTo>
                <a:lnTo>
                  <a:pt x="0" y="92869"/>
                </a:lnTo>
                <a:lnTo>
                  <a:pt x="157162" y="333375"/>
                </a:lnTo>
                <a:lnTo>
                  <a:pt x="385762" y="681038"/>
                </a:lnTo>
                <a:lnTo>
                  <a:pt x="476250" y="700088"/>
                </a:lnTo>
                <a:lnTo>
                  <a:pt x="547687" y="573882"/>
                </a:lnTo>
                <a:lnTo>
                  <a:pt x="292894" y="2382"/>
                </a:lnTo>
                <a:lnTo>
                  <a:pt x="2143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88262" y="851225"/>
            <a:ext cx="6440000" cy="1123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/>
          <p:cNvSpPr/>
          <p:nvPr/>
        </p:nvSpPr>
        <p:spPr>
          <a:xfrm>
            <a:off x="58535" y="5026657"/>
            <a:ext cx="664216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Utilize advanced acceleration mechanisms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From </a:t>
            </a:r>
            <a:r>
              <a:rPr lang="en-US" dirty="0">
                <a:solidFill>
                  <a:srgbClr val="0070C0"/>
                </a:solidFill>
              </a:rPr>
              <a:t>back-illuminated </a:t>
            </a:r>
            <a:r>
              <a:rPr lang="en-US" dirty="0" smtClean="0">
                <a:solidFill>
                  <a:srgbClr val="0070C0"/>
                </a:solidFill>
              </a:rPr>
              <a:t>photo </a:t>
            </a:r>
            <a:r>
              <a:rPr lang="en-US" dirty="0">
                <a:solidFill>
                  <a:srgbClr val="0070C0"/>
                </a:solidFill>
              </a:rPr>
              <a:t>anode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to bulk acceleration </a:t>
            </a:r>
            <a:r>
              <a:rPr lang="en-US" dirty="0">
                <a:solidFill>
                  <a:srgbClr val="0070C0"/>
                </a:solidFill>
              </a:rPr>
              <a:t>in quasi </a:t>
            </a:r>
            <a:r>
              <a:rPr lang="en-US" dirty="0" smtClean="0">
                <a:solidFill>
                  <a:srgbClr val="0070C0"/>
                </a:solidFill>
              </a:rPr>
              <a:t>co-moving schemes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at near-</a:t>
            </a:r>
            <a:r>
              <a:rPr lang="en-US" b="1" dirty="0" err="1" smtClean="0">
                <a:solidFill>
                  <a:srgbClr val="0070C0"/>
                </a:solidFill>
              </a:rPr>
              <a:t>relativistically</a:t>
            </a:r>
            <a:r>
              <a:rPr lang="en-US" b="1" dirty="0" smtClean="0">
                <a:solidFill>
                  <a:srgbClr val="0070C0"/>
                </a:solidFill>
              </a:rPr>
              <a:t> critical density (near-RCD)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6" name="Geschweifte Klammer rechts 35"/>
          <p:cNvSpPr/>
          <p:nvPr/>
        </p:nvSpPr>
        <p:spPr>
          <a:xfrm rot="5400000">
            <a:off x="2640864" y="-394888"/>
            <a:ext cx="238335" cy="4812842"/>
          </a:xfrm>
          <a:prstGeom prst="rightBrace">
            <a:avLst>
              <a:gd name="adj1" fmla="val 43083"/>
              <a:gd name="adj2" fmla="val 5415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16B4F5EB-406C-CE74-9649-9BB389F01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40" y="2082480"/>
            <a:ext cx="4816003" cy="2935326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6507370" y="990981"/>
            <a:ext cx="551952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Proton energy </a:t>
            </a:r>
            <a:r>
              <a:rPr lang="en-US" b="1" dirty="0">
                <a:solidFill>
                  <a:srgbClr val="0070C0"/>
                </a:solidFill>
              </a:rPr>
              <a:t>scaling remains challenging</a:t>
            </a:r>
            <a:r>
              <a:rPr lang="en-US" b="1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More laser power?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Can we Increase acceleration efficiency?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7465043" y="2019088"/>
            <a:ext cx="3463951" cy="2560017"/>
            <a:chOff x="7273965" y="1688476"/>
            <a:chExt cx="3911301" cy="2890629"/>
          </a:xfrm>
        </p:grpSpPr>
        <p:cxnSp>
          <p:nvCxnSpPr>
            <p:cNvPr id="40" name="Gerade Verbindung mit Pfeil 39"/>
            <p:cNvCxnSpPr/>
            <p:nvPr/>
          </p:nvCxnSpPr>
          <p:spPr>
            <a:xfrm flipV="1">
              <a:off x="10653655" y="2040586"/>
              <a:ext cx="0" cy="4785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ieren 43"/>
            <p:cNvGrpSpPr/>
            <p:nvPr/>
          </p:nvGrpSpPr>
          <p:grpSpPr>
            <a:xfrm>
              <a:off x="7273965" y="1688476"/>
              <a:ext cx="3911301" cy="2890629"/>
              <a:chOff x="1898650" y="2714443"/>
              <a:chExt cx="3759964" cy="2244907"/>
            </a:xfrm>
          </p:grpSpPr>
          <p:sp>
            <p:nvSpPr>
              <p:cNvPr id="45" name="Freihandform 44"/>
              <p:cNvSpPr/>
              <p:nvPr/>
            </p:nvSpPr>
            <p:spPr>
              <a:xfrm>
                <a:off x="1898650" y="2755900"/>
                <a:ext cx="3733800" cy="2203450"/>
              </a:xfrm>
              <a:custGeom>
                <a:avLst/>
                <a:gdLst>
                  <a:gd name="connsiteX0" fmla="*/ 0 w 3733800"/>
                  <a:gd name="connsiteY0" fmla="*/ 2203450 h 2203450"/>
                  <a:gd name="connsiteX1" fmla="*/ 266700 w 3733800"/>
                  <a:gd name="connsiteY1" fmla="*/ 2012950 h 2203450"/>
                  <a:gd name="connsiteX2" fmla="*/ 666750 w 3733800"/>
                  <a:gd name="connsiteY2" fmla="*/ 1733550 h 2203450"/>
                  <a:gd name="connsiteX3" fmla="*/ 1111250 w 3733800"/>
                  <a:gd name="connsiteY3" fmla="*/ 1441450 h 2203450"/>
                  <a:gd name="connsiteX4" fmla="*/ 1600200 w 3733800"/>
                  <a:gd name="connsiteY4" fmla="*/ 1136650 h 2203450"/>
                  <a:gd name="connsiteX5" fmla="*/ 2165350 w 3733800"/>
                  <a:gd name="connsiteY5" fmla="*/ 800100 h 2203450"/>
                  <a:gd name="connsiteX6" fmla="*/ 2628900 w 3733800"/>
                  <a:gd name="connsiteY6" fmla="*/ 552450 h 2203450"/>
                  <a:gd name="connsiteX7" fmla="*/ 3079750 w 3733800"/>
                  <a:gd name="connsiteY7" fmla="*/ 317500 h 2203450"/>
                  <a:gd name="connsiteX8" fmla="*/ 3524250 w 3733800"/>
                  <a:gd name="connsiteY8" fmla="*/ 101600 h 2203450"/>
                  <a:gd name="connsiteX9" fmla="*/ 3733800 w 3733800"/>
                  <a:gd name="connsiteY9" fmla="*/ 0 h 220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3800" h="2203450">
                    <a:moveTo>
                      <a:pt x="0" y="2203450"/>
                    </a:moveTo>
                    <a:lnTo>
                      <a:pt x="266700" y="2012950"/>
                    </a:lnTo>
                    <a:cubicBezTo>
                      <a:pt x="377825" y="1934633"/>
                      <a:pt x="525992" y="1828800"/>
                      <a:pt x="666750" y="1733550"/>
                    </a:cubicBezTo>
                    <a:cubicBezTo>
                      <a:pt x="807508" y="1638300"/>
                      <a:pt x="955675" y="1540933"/>
                      <a:pt x="1111250" y="1441450"/>
                    </a:cubicBezTo>
                    <a:cubicBezTo>
                      <a:pt x="1266825" y="1341967"/>
                      <a:pt x="1424517" y="1243542"/>
                      <a:pt x="1600200" y="1136650"/>
                    </a:cubicBezTo>
                    <a:cubicBezTo>
                      <a:pt x="1775883" y="1029758"/>
                      <a:pt x="1993900" y="897467"/>
                      <a:pt x="2165350" y="800100"/>
                    </a:cubicBezTo>
                    <a:cubicBezTo>
                      <a:pt x="2336800" y="702733"/>
                      <a:pt x="2628900" y="552450"/>
                      <a:pt x="2628900" y="552450"/>
                    </a:cubicBezTo>
                    <a:lnTo>
                      <a:pt x="3079750" y="317500"/>
                    </a:lnTo>
                    <a:cubicBezTo>
                      <a:pt x="3228975" y="242358"/>
                      <a:pt x="3524250" y="101600"/>
                      <a:pt x="3524250" y="101600"/>
                    </a:cubicBezTo>
                    <a:lnTo>
                      <a:pt x="373380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Rechteck 45"/>
              <p:cNvSpPr/>
              <p:nvPr/>
            </p:nvSpPr>
            <p:spPr>
              <a:xfrm>
                <a:off x="5186333" y="2714443"/>
                <a:ext cx="472281" cy="10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Rechteck 49"/>
          <p:cNvSpPr/>
          <p:nvPr/>
        </p:nvSpPr>
        <p:spPr>
          <a:xfrm>
            <a:off x="4452413" y="3966377"/>
            <a:ext cx="1294069" cy="1089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4324349" y="2765177"/>
            <a:ext cx="552451" cy="264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664028" y="1368995"/>
            <a:ext cx="17860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Target-normal</a:t>
            </a:r>
            <a:br>
              <a:rPr lang="de-DE" sz="1400" dirty="0" smtClean="0"/>
            </a:br>
            <a:r>
              <a:rPr lang="de-DE" sz="1400" dirty="0" err="1" smtClean="0"/>
              <a:t>sheath</a:t>
            </a:r>
            <a:r>
              <a:rPr lang="de-DE" sz="1400" dirty="0" smtClean="0"/>
              <a:t> </a:t>
            </a:r>
            <a:r>
              <a:rPr lang="de-DE" sz="1400" dirty="0" err="1" smtClean="0"/>
              <a:t>acceleration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de-DE" sz="1400" dirty="0" smtClean="0"/>
              <a:t>(TNSA)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289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6" grpId="0" animBg="1"/>
      <p:bldP spid="29" grpId="0"/>
      <p:bldP spid="36" grpId="0" animBg="1"/>
      <p:bldP spid="50" grpId="0" animBg="1"/>
      <p:bldP spid="51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>
          <a:xfrm>
            <a:off x="-1518" y="1752599"/>
            <a:ext cx="1851385" cy="4791399"/>
            <a:chOff x="-42207" y="1172143"/>
            <a:chExt cx="1898831" cy="4914189"/>
          </a:xfrm>
        </p:grpSpPr>
        <p:sp>
          <p:nvSpPr>
            <p:cNvPr id="4" name="Rechteck 3"/>
            <p:cNvSpPr/>
            <p:nvPr/>
          </p:nvSpPr>
          <p:spPr>
            <a:xfrm>
              <a:off x="1187832" y="2463676"/>
              <a:ext cx="78552" cy="1520649"/>
            </a:xfrm>
            <a:prstGeom prst="rect">
              <a:avLst/>
            </a:prstGeom>
            <a:gradFill flip="none" rotWithShape="1">
              <a:gsLst>
                <a:gs pos="25000">
                  <a:srgbClr val="00589E"/>
                </a:gs>
                <a:gs pos="0">
                  <a:srgbClr val="00589E">
                    <a:alpha val="0"/>
                  </a:srgbClr>
                </a:gs>
                <a:gs pos="75000">
                  <a:srgbClr val="00589E"/>
                </a:gs>
                <a:gs pos="100000">
                  <a:srgbClr val="00589E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AF3FB71-2CC7-4204-B437-8CF8660CC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6" t="4668" r="50616" b="38347"/>
            <a:stretch/>
          </p:blipFill>
          <p:spPr>
            <a:xfrm>
              <a:off x="624412" y="2151283"/>
              <a:ext cx="1173061" cy="214360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243E12E-4B8E-4190-A889-C2519FB0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56823"/>
            <a:stretch/>
          </p:blipFill>
          <p:spPr>
            <a:xfrm>
              <a:off x="361970" y="1172143"/>
              <a:ext cx="1494654" cy="1312903"/>
            </a:xfrm>
            <a:prstGeom prst="rect">
              <a:avLst/>
            </a:prstGeom>
          </p:spPr>
        </p:pic>
        <p:grpSp>
          <p:nvGrpSpPr>
            <p:cNvPr id="7" name="Gruppieren 6"/>
            <p:cNvGrpSpPr/>
            <p:nvPr/>
          </p:nvGrpSpPr>
          <p:grpSpPr>
            <a:xfrm>
              <a:off x="-42207" y="3998872"/>
              <a:ext cx="1701470" cy="2087460"/>
              <a:chOff x="7709900" y="1983362"/>
              <a:chExt cx="2900926" cy="3559022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4"/>
              <a:srcRect t="23620"/>
              <a:stretch/>
            </p:blipFill>
            <p:spPr>
              <a:xfrm>
                <a:off x="9084714" y="1983362"/>
                <a:ext cx="1526112" cy="3478442"/>
              </a:xfrm>
              <a:prstGeom prst="rect">
                <a:avLst/>
              </a:prstGeom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7740324" y="3279991"/>
                <a:ext cx="1404622" cy="50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dirty="0" err="1" smtClean="0"/>
                  <a:t>freezing</a:t>
                </a:r>
                <a:endParaRPr lang="de-DE" sz="1050" dirty="0"/>
              </a:p>
            </p:txBody>
          </p:sp>
          <p:cxnSp>
            <p:nvCxnSpPr>
              <p:cNvPr id="10" name="Gerader Verbinder 9"/>
              <p:cNvCxnSpPr/>
              <p:nvPr/>
            </p:nvCxnSpPr>
            <p:spPr>
              <a:xfrm>
                <a:off x="8569208" y="2919180"/>
                <a:ext cx="202899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/>
              <p:cNvCxnSpPr/>
              <p:nvPr/>
            </p:nvCxnSpPr>
            <p:spPr>
              <a:xfrm>
                <a:off x="8569208" y="4222637"/>
                <a:ext cx="202899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feld 11"/>
              <p:cNvSpPr txBox="1"/>
              <p:nvPr/>
            </p:nvSpPr>
            <p:spPr>
              <a:xfrm>
                <a:off x="7709900" y="4264407"/>
                <a:ext cx="1255683" cy="83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dirty="0" err="1" smtClean="0"/>
                  <a:t>Frozen</a:t>
                </a:r>
                <a:r>
                  <a:rPr lang="de-DE" sz="1050" dirty="0" smtClean="0"/>
                  <a:t/>
                </a:r>
                <a:br>
                  <a:rPr lang="de-DE" sz="1050" dirty="0" smtClean="0"/>
                </a:br>
                <a:r>
                  <a:rPr lang="de-DE" sz="1050" dirty="0" smtClean="0"/>
                  <a:t>solid</a:t>
                </a:r>
                <a:endParaRPr lang="de-DE" sz="1050" dirty="0"/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>
              <a:xfrm>
                <a:off x="8862125" y="4222636"/>
                <a:ext cx="0" cy="13197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Gerade Verbindung mit Pfeil 14"/>
            <p:cNvCxnSpPr/>
            <p:nvPr/>
          </p:nvCxnSpPr>
          <p:spPr>
            <a:xfrm>
              <a:off x="545047" y="2921021"/>
              <a:ext cx="0" cy="1019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 rot="16200000">
              <a:off x="73220" y="3211915"/>
              <a:ext cx="723654" cy="279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>
                  <a:solidFill>
                    <a:srgbClr val="00589E"/>
                  </a:solidFill>
                </a:rPr>
                <a:t>100 m/s</a:t>
              </a:r>
              <a:endParaRPr lang="de-DE" sz="1000" dirty="0">
                <a:solidFill>
                  <a:srgbClr val="00589E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27141" y="3638383"/>
              <a:ext cx="970334" cy="29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/>
                <a:t>Liquid Jet</a:t>
              </a:r>
              <a:endParaRPr lang="de-DE" sz="1050" dirty="0"/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13" y="1752601"/>
            <a:ext cx="3472027" cy="479139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40" y="2136115"/>
            <a:ext cx="4070145" cy="203507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922585" y="1752600"/>
            <a:ext cx="2442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Cryogenic</a:t>
            </a:r>
            <a:r>
              <a:rPr lang="de-DE" dirty="0" smtClean="0"/>
              <a:t> solid Hydrogen </a:t>
            </a:r>
            <a:r>
              <a:rPr lang="de-DE" dirty="0" err="1" smtClean="0"/>
              <a:t>jet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near</a:t>
            </a:r>
            <a:r>
              <a:rPr lang="de-DE" dirty="0" smtClean="0"/>
              <a:t>-RCD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foil</a:t>
            </a:r>
            <a:r>
              <a:rPr lang="de-DE" dirty="0" smtClean="0"/>
              <a:t> </a:t>
            </a:r>
            <a:r>
              <a:rPr lang="de-DE" dirty="0" err="1" smtClean="0"/>
              <a:t>targets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829538" y="4691754"/>
            <a:ext cx="28906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/>
              <a:t>High </a:t>
            </a:r>
            <a:r>
              <a:rPr lang="de-DE" b="1" dirty="0" err="1" smtClean="0"/>
              <a:t>efficiency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high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</a:t>
            </a:r>
            <a:br>
              <a:rPr lang="de-DE" b="1" dirty="0" smtClean="0"/>
            </a:br>
            <a:r>
              <a:rPr lang="de-DE" b="1" dirty="0" smtClean="0"/>
              <a:t>high </a:t>
            </a:r>
            <a:r>
              <a:rPr lang="de-DE" b="1" dirty="0" err="1" smtClean="0"/>
              <a:t>stability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50 </a:t>
            </a:r>
            <a:r>
              <a:rPr lang="de-DE" b="1" dirty="0" err="1" smtClean="0"/>
              <a:t>MeV</a:t>
            </a:r>
            <a:r>
              <a:rPr lang="de-DE" b="1" dirty="0" smtClean="0"/>
              <a:t> </a:t>
            </a:r>
            <a:r>
              <a:rPr lang="de-DE" b="1" dirty="0" err="1" smtClean="0"/>
              <a:t>from</a:t>
            </a:r>
            <a:r>
              <a:rPr lang="de-DE" b="1" dirty="0" smtClean="0"/>
              <a:t> 1.6J </a:t>
            </a:r>
            <a:r>
              <a:rPr lang="de-DE" b="1" dirty="0" err="1" smtClean="0"/>
              <a:t>energy</a:t>
            </a:r>
            <a:endParaRPr lang="de-DE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8305858" y="175260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Formvar </a:t>
            </a:r>
            <a:r>
              <a:rPr lang="de-DE" dirty="0" err="1" smtClean="0"/>
              <a:t>targets</a:t>
            </a:r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89A1E91-588E-E540-E737-673ACE7A9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9253" y="5065135"/>
            <a:ext cx="2361743" cy="132848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9"/>
          <a:srcRect b="47602"/>
          <a:stretch/>
        </p:blipFill>
        <p:spPr>
          <a:xfrm>
            <a:off x="9972008" y="5394079"/>
            <a:ext cx="2032077" cy="983069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8301128" y="4507088"/>
            <a:ext cx="3890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2D PIC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</a:t>
            </a:r>
            <a:r>
              <a:rPr lang="de-DE" dirty="0" smtClean="0"/>
              <a:t>-expansion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Summary</a:t>
            </a:r>
            <a:endParaRPr lang="en-US" sz="2899" b="1" dirty="0">
              <a:solidFill>
                <a:srgbClr val="0058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81000" y="498475"/>
            <a:ext cx="10515600" cy="1325563"/>
          </a:xfrm>
        </p:spPr>
        <p:txBody>
          <a:bodyPr/>
          <a:lstStyle/>
          <a:p>
            <a:pPr algn="l"/>
            <a:r>
              <a:rPr lang="de-DE" sz="4400" b="1" dirty="0" err="1" smtClean="0">
                <a:solidFill>
                  <a:srgbClr val="00589E"/>
                </a:solidFill>
              </a:rPr>
              <a:t>Thank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you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for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your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attention</a:t>
            </a:r>
            <a:endParaRPr lang="de-DE" sz="4400" b="1" dirty="0">
              <a:solidFill>
                <a:srgbClr val="00589E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36" y="4229465"/>
            <a:ext cx="1091077" cy="10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C60FD1A8-FFD6-44EE-887D-23A20E127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42" y="5741081"/>
            <a:ext cx="1737971" cy="51457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80999" y="2497874"/>
            <a:ext cx="103350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HZDR: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Martin </a:t>
            </a:r>
            <a:r>
              <a:rPr lang="de-DE" dirty="0" err="1" smtClean="0">
                <a:solidFill>
                  <a:srgbClr val="FFFF00"/>
                </a:solidFill>
              </a:rPr>
              <a:t>Rehwald</a:t>
            </a:r>
            <a:r>
              <a:rPr lang="de-DE" dirty="0">
                <a:solidFill>
                  <a:srgbClr val="FFFF00"/>
                </a:solidFill>
              </a:rPr>
              <a:t>, Joshua </a:t>
            </a:r>
            <a:r>
              <a:rPr lang="de-DE" dirty="0" smtClean="0">
                <a:solidFill>
                  <a:srgbClr val="FFFF00"/>
                </a:solidFill>
              </a:rPr>
              <a:t>D. </a:t>
            </a:r>
            <a:r>
              <a:rPr lang="de-DE" dirty="0" err="1" smtClean="0">
                <a:solidFill>
                  <a:srgbClr val="FFFF00"/>
                </a:solidFill>
              </a:rPr>
              <a:t>Schilz</a:t>
            </a:r>
            <a:r>
              <a:rPr lang="de-DE" dirty="0" smtClean="0">
                <a:solidFill>
                  <a:srgbClr val="FFFF00"/>
                </a:solidFill>
              </a:rPr>
              <a:t>, Thomas Streil</a:t>
            </a:r>
            <a:r>
              <a:rPr lang="de-DE" dirty="0">
                <a:solidFill>
                  <a:srgbClr val="FFFF00"/>
                </a:solidFill>
              </a:rPr>
              <a:t>, Maximilian Müller, </a:t>
            </a:r>
            <a:r>
              <a:rPr lang="de-DE" dirty="0" smtClean="0">
                <a:solidFill>
                  <a:srgbClr val="FFFF00"/>
                </a:solidFill>
              </a:rPr>
              <a:t>Julian </a:t>
            </a:r>
            <a:r>
              <a:rPr lang="de-DE" dirty="0" err="1" smtClean="0">
                <a:solidFill>
                  <a:srgbClr val="FFFF00"/>
                </a:solidFill>
              </a:rPr>
              <a:t>Garreis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err="1" smtClean="0">
                <a:solidFill>
                  <a:srgbClr val="FFFF00"/>
                </a:solidFill>
              </a:rPr>
              <a:t>Paweł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Ordyna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>
                <a:solidFill>
                  <a:srgbClr val="FFFF00"/>
                </a:solidFill>
              </a:rPr>
              <a:t>Thomas </a:t>
            </a:r>
            <a:r>
              <a:rPr lang="de-DE" dirty="0" smtClean="0">
                <a:solidFill>
                  <a:srgbClr val="FFFF00"/>
                </a:solidFill>
              </a:rPr>
              <a:t>Kluge, Arthur Hirsch-</a:t>
            </a:r>
            <a:r>
              <a:rPr lang="de-DE" dirty="0" err="1" smtClean="0">
                <a:solidFill>
                  <a:srgbClr val="FFFF00"/>
                </a:solidFill>
              </a:rPr>
              <a:t>Passicos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>
                <a:solidFill>
                  <a:srgbClr val="FFFF00"/>
                </a:solidFill>
              </a:rPr>
              <a:t>Constantin Bernert, Milenko </a:t>
            </a:r>
            <a:r>
              <a:rPr lang="de-DE" dirty="0" err="1" smtClean="0">
                <a:solidFill>
                  <a:srgbClr val="FFFF00"/>
                </a:solidFill>
              </a:rPr>
              <a:t>Vescovi</a:t>
            </a:r>
            <a:r>
              <a:rPr lang="de-DE" dirty="0" smtClean="0">
                <a:solidFill>
                  <a:srgbClr val="FFFF00"/>
                </a:solidFill>
              </a:rPr>
              <a:t>, Tim Ziegler, Hans-Peter </a:t>
            </a:r>
            <a:r>
              <a:rPr lang="de-DE" dirty="0" err="1" smtClean="0">
                <a:solidFill>
                  <a:srgbClr val="FFFF00"/>
                </a:solidFill>
              </a:rPr>
              <a:t>Schlenviogt</a:t>
            </a:r>
            <a:r>
              <a:rPr lang="de-DE" dirty="0" smtClean="0">
                <a:solidFill>
                  <a:srgbClr val="FFFF00"/>
                </a:solidFill>
              </a:rPr>
              <a:t>, Josefine </a:t>
            </a:r>
            <a:r>
              <a:rPr lang="de-DE" dirty="0" err="1" smtClean="0">
                <a:solidFill>
                  <a:srgbClr val="FFFF00"/>
                </a:solidFill>
              </a:rPr>
              <a:t>Metzkes-Ng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smtClean="0">
                <a:solidFill>
                  <a:srgbClr val="FFFF00"/>
                </a:solidFill>
              </a:rPr>
              <a:t>Florian </a:t>
            </a:r>
            <a:r>
              <a:rPr lang="de-DE" dirty="0">
                <a:solidFill>
                  <a:srgbClr val="FFFF00"/>
                </a:solidFill>
              </a:rPr>
              <a:t>Kroll, Marvin E.P. </a:t>
            </a:r>
            <a:r>
              <a:rPr lang="de-DE" dirty="0" err="1">
                <a:solidFill>
                  <a:srgbClr val="FFFF00"/>
                </a:solidFill>
              </a:rPr>
              <a:t>Umlandt</a:t>
            </a:r>
            <a:r>
              <a:rPr lang="de-DE" dirty="0">
                <a:solidFill>
                  <a:srgbClr val="FFFF00"/>
                </a:solidFill>
              </a:rPr>
              <a:t>, Radka 	</a:t>
            </a:r>
            <a:r>
              <a:rPr lang="de-DE" dirty="0" err="1">
                <a:solidFill>
                  <a:srgbClr val="FFFF00"/>
                </a:solidFill>
              </a:rPr>
              <a:t>Štefaníková</a:t>
            </a:r>
            <a:r>
              <a:rPr lang="de-DE" dirty="0" smtClean="0">
                <a:solidFill>
                  <a:srgbClr val="FFFF00"/>
                </a:solidFill>
              </a:rPr>
              <a:t>, Thomas </a:t>
            </a:r>
            <a:r>
              <a:rPr lang="de-DE" dirty="0" err="1" smtClean="0">
                <a:solidFill>
                  <a:srgbClr val="FFFF00"/>
                </a:solidFill>
              </a:rPr>
              <a:t>Cowan</a:t>
            </a:r>
            <a:r>
              <a:rPr lang="de-DE" dirty="0">
                <a:solidFill>
                  <a:srgbClr val="FFFF00"/>
                </a:solidFill>
              </a:rPr>
              <a:t>, Ulrich </a:t>
            </a:r>
            <a:r>
              <a:rPr lang="de-DE" dirty="0" smtClean="0">
                <a:solidFill>
                  <a:srgbClr val="FFFF00"/>
                </a:solidFill>
              </a:rPr>
              <a:t>Schramm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Karl </a:t>
            </a:r>
            <a:r>
              <a:rPr lang="de-DE" dirty="0" err="1" smtClean="0">
                <a:solidFill>
                  <a:srgbClr val="FFFF00"/>
                </a:solidFill>
              </a:rPr>
              <a:t>Zeil</a:t>
            </a:r>
            <a:endParaRPr lang="de-DE" dirty="0" smtClean="0">
              <a:solidFill>
                <a:srgbClr val="FFFF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René </a:t>
            </a:r>
            <a:r>
              <a:rPr lang="de-DE" dirty="0">
                <a:solidFill>
                  <a:srgbClr val="FFFF00"/>
                </a:solidFill>
              </a:rPr>
              <a:t>Gebhardt, Uwe Helbig, Thomas Püschel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>
                <a:solidFill>
                  <a:srgbClr val="FFFF00"/>
                </a:solidFill>
              </a:rPr>
              <a:t>Stefan </a:t>
            </a:r>
            <a:r>
              <a:rPr lang="de-DE" dirty="0" smtClean="0">
                <a:solidFill>
                  <a:srgbClr val="FFFF00"/>
                </a:solidFill>
              </a:rPr>
              <a:t>Bock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Christoph </a:t>
            </a:r>
            <a:r>
              <a:rPr lang="de-DE" dirty="0">
                <a:solidFill>
                  <a:srgbClr val="FFFF00"/>
                </a:solidFill>
              </a:rPr>
              <a:t>Eisenmann, Simon </a:t>
            </a:r>
            <a:r>
              <a:rPr lang="de-DE" dirty="0" smtClean="0">
                <a:solidFill>
                  <a:srgbClr val="FFFF00"/>
                </a:solidFill>
              </a:rPr>
              <a:t>Grams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0999" y="4935631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HED </a:t>
            </a:r>
            <a:r>
              <a:rPr lang="de-DE" dirty="0" err="1" smtClean="0">
                <a:solidFill>
                  <a:srgbClr val="FFFF00"/>
                </a:solidFill>
              </a:rPr>
              <a:t>group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from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EuXFEL</a:t>
            </a:r>
            <a:endParaRPr lang="de-DE" dirty="0" smtClean="0">
              <a:solidFill>
                <a:srgbClr val="FFFF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Sebastian </a:t>
            </a:r>
            <a:r>
              <a:rPr lang="de-DE" dirty="0" err="1" smtClean="0">
                <a:solidFill>
                  <a:srgbClr val="FFFF00"/>
                </a:solidFill>
              </a:rPr>
              <a:t>Göde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0999" y="5736485"/>
            <a:ext cx="931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HEDS </a:t>
            </a:r>
            <a:r>
              <a:rPr lang="de-DE" dirty="0" err="1" smtClean="0">
                <a:solidFill>
                  <a:srgbClr val="FFFF00"/>
                </a:solidFill>
              </a:rPr>
              <a:t>group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from</a:t>
            </a:r>
            <a:r>
              <a:rPr lang="de-DE" dirty="0" smtClean="0">
                <a:solidFill>
                  <a:srgbClr val="FFFF00"/>
                </a:solidFill>
              </a:rPr>
              <a:t> SLAC: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Maxence Gauthier, Christopher Schönwälder, Megan </a:t>
            </a:r>
            <a:r>
              <a:rPr lang="de-DE" dirty="0" err="1" smtClean="0">
                <a:solidFill>
                  <a:srgbClr val="FFFF00"/>
                </a:solidFill>
              </a:rPr>
              <a:t>Ikeya</a:t>
            </a:r>
            <a:r>
              <a:rPr lang="de-DE" dirty="0" smtClean="0">
                <a:solidFill>
                  <a:srgbClr val="FFFF00"/>
                </a:solidFill>
              </a:rPr>
              <a:t>, Siegfried </a:t>
            </a:r>
            <a:r>
              <a:rPr lang="de-DE" dirty="0" err="1" smtClean="0">
                <a:solidFill>
                  <a:srgbClr val="FFFF00"/>
                </a:solidFill>
              </a:rPr>
              <a:t>Glenzer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0999" y="193345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thanks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all </a:t>
            </a:r>
            <a:r>
              <a:rPr lang="de-DE" dirty="0" err="1" smtClean="0">
                <a:solidFill>
                  <a:srgbClr val="FFFF00"/>
                </a:solidFill>
              </a:rPr>
              <a:t>my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colleagues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collaborators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6179393" cy="61552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Backup</a:t>
            </a:r>
            <a:endParaRPr lang="en-US" sz="2899" b="1" dirty="0">
              <a:solidFill>
                <a:srgbClr val="0058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725" y="1161374"/>
            <a:ext cx="7377968" cy="320328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Conversion efficiency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0099" y="1541127"/>
            <a:ext cx="39001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Assumptions</a:t>
            </a:r>
            <a:r>
              <a:rPr lang="de-DE" b="1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0° / 15° / 31° / 45°</a:t>
            </a:r>
            <a:br>
              <a:rPr lang="de-DE" dirty="0" smtClean="0"/>
            </a:br>
            <a:r>
              <a:rPr lang="de-DE" dirty="0" err="1" smtClean="0"/>
              <a:t>spectrometers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representative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+-7.5° (horizontal plane)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+-10° (</a:t>
            </a:r>
            <a:r>
              <a:rPr lang="de-DE" dirty="0" err="1" smtClean="0"/>
              <a:t>vertical</a:t>
            </a:r>
            <a:r>
              <a:rPr lang="de-DE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E&gt;5MeV </a:t>
            </a:r>
            <a:r>
              <a:rPr lang="de-DE" dirty="0" err="1" smtClean="0"/>
              <a:t>protons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432484" y="4068624"/>
            <a:ext cx="3675425" cy="2425315"/>
            <a:chOff x="2669391" y="1433294"/>
            <a:chExt cx="5969012" cy="3938792"/>
          </a:xfrm>
        </p:grpSpPr>
        <p:sp>
          <p:nvSpPr>
            <p:cNvPr id="21" name="Gleichschenkliges Dreieck 20"/>
            <p:cNvSpPr/>
            <p:nvPr/>
          </p:nvSpPr>
          <p:spPr>
            <a:xfrm rot="5400000">
              <a:off x="3550246" y="1480447"/>
              <a:ext cx="1320885" cy="3082596"/>
            </a:xfrm>
            <a:prstGeom prst="triangle">
              <a:avLst/>
            </a:prstGeom>
            <a:gradFill flip="none" rotWithShape="1">
              <a:gsLst>
                <a:gs pos="34000">
                  <a:srgbClr val="FF0000"/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leichschenkliges Dreieck 21"/>
            <p:cNvSpPr/>
            <p:nvPr/>
          </p:nvSpPr>
          <p:spPr>
            <a:xfrm rot="10800000">
              <a:off x="5446699" y="1433294"/>
              <a:ext cx="682392" cy="1592523"/>
            </a:xfrm>
            <a:prstGeom prst="triangle">
              <a:avLst/>
            </a:prstGeom>
            <a:gradFill flip="none" rotWithShape="1">
              <a:gsLst>
                <a:gs pos="34000">
                  <a:srgbClr val="FF0000"/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leichschenkliges Dreieck 22"/>
            <p:cNvSpPr/>
            <p:nvPr/>
          </p:nvSpPr>
          <p:spPr>
            <a:xfrm rot="16200000">
              <a:off x="6330849" y="2181116"/>
              <a:ext cx="736031" cy="1717702"/>
            </a:xfrm>
            <a:prstGeom prst="triangle">
              <a:avLst/>
            </a:prstGeom>
            <a:gradFill flip="none" rotWithShape="1">
              <a:gsLst>
                <a:gs pos="34000">
                  <a:srgbClr val="FF0000"/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rapezoid 23"/>
            <p:cNvSpPr/>
            <p:nvPr/>
          </p:nvSpPr>
          <p:spPr>
            <a:xfrm rot="17866174">
              <a:off x="5261919" y="2355211"/>
              <a:ext cx="3418752" cy="2614998"/>
            </a:xfrm>
            <a:prstGeom prst="trapezoid">
              <a:avLst>
                <a:gd name="adj" fmla="val 62713"/>
              </a:avLst>
            </a:prstGeom>
            <a:gradFill>
              <a:gsLst>
                <a:gs pos="34000">
                  <a:schemeClr val="tx2">
                    <a:alpha val="50000"/>
                  </a:schemeClr>
                </a:gs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grpSp>
          <p:nvGrpSpPr>
            <p:cNvPr id="25" name="Gruppieren 24"/>
            <p:cNvGrpSpPr/>
            <p:nvPr/>
          </p:nvGrpSpPr>
          <p:grpSpPr>
            <a:xfrm>
              <a:off x="5065555" y="2295971"/>
              <a:ext cx="1493063" cy="1494232"/>
              <a:chOff x="1745576" y="2724180"/>
              <a:chExt cx="1106671" cy="1107537"/>
            </a:xfrm>
          </p:grpSpPr>
          <p:sp>
            <p:nvSpPr>
              <p:cNvPr id="26" name="Ellipse 25"/>
              <p:cNvSpPr/>
              <p:nvPr/>
            </p:nvSpPr>
            <p:spPr>
              <a:xfrm rot="5400000">
                <a:off x="2636201" y="2724180"/>
                <a:ext cx="216046" cy="21604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Ellipse 26"/>
              <p:cNvSpPr/>
              <p:nvPr/>
            </p:nvSpPr>
            <p:spPr>
              <a:xfrm rot="5400000">
                <a:off x="1745576" y="3615671"/>
                <a:ext cx="216046" cy="21604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8" name="Gerader Verbinder 27"/>
              <p:cNvCxnSpPr>
                <a:stCxn id="26" idx="5"/>
                <a:endCxn id="27" idx="1"/>
              </p:cNvCxnSpPr>
              <p:nvPr/>
            </p:nvCxnSpPr>
            <p:spPr>
              <a:xfrm rot="5400000">
                <a:off x="1929550" y="2909020"/>
                <a:ext cx="738723" cy="737857"/>
              </a:xfrm>
              <a:prstGeom prst="line">
                <a:avLst/>
              </a:prstGeom>
              <a:ln w="88900" cap="sq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feld 28"/>
            <p:cNvSpPr txBox="1"/>
            <p:nvPr/>
          </p:nvSpPr>
          <p:spPr>
            <a:xfrm>
              <a:off x="7441694" y="399676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grpSp>
          <p:nvGrpSpPr>
            <p:cNvPr id="30" name="Gruppieren 29"/>
            <p:cNvGrpSpPr/>
            <p:nvPr/>
          </p:nvGrpSpPr>
          <p:grpSpPr>
            <a:xfrm>
              <a:off x="5791151" y="2379611"/>
              <a:ext cx="2790219" cy="2689134"/>
              <a:chOff x="5791151" y="2379611"/>
              <a:chExt cx="2790219" cy="2689134"/>
            </a:xfrm>
          </p:grpSpPr>
          <p:cxnSp>
            <p:nvCxnSpPr>
              <p:cNvPr id="31" name="Gerader Verbinder 30"/>
              <p:cNvCxnSpPr/>
              <p:nvPr/>
            </p:nvCxnSpPr>
            <p:spPr>
              <a:xfrm>
                <a:off x="5791151" y="3015352"/>
                <a:ext cx="2028283" cy="2028282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>
              <a:xfrm rot="19800000">
                <a:off x="6162353" y="2379611"/>
                <a:ext cx="2028283" cy="202828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/>
              <p:cNvSpPr txBox="1"/>
              <p:nvPr/>
            </p:nvSpPr>
            <p:spPr>
              <a:xfrm rot="2700000">
                <a:off x="7594800" y="4722496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>
                    <a:solidFill>
                      <a:srgbClr val="072B6E"/>
                    </a:solidFill>
                  </a:rPr>
                  <a:t>45°</a:t>
                </a:r>
                <a:endParaRPr lang="de-DE" sz="1200" dirty="0">
                  <a:solidFill>
                    <a:srgbClr val="072B6E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 rot="900000">
                <a:off x="8183503" y="3476358"/>
                <a:ext cx="397867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rgbClr val="072B6E"/>
                    </a:solidFill>
                  </a:rPr>
                  <a:t>15°</a:t>
                </a:r>
                <a:endParaRPr lang="de-DE" sz="1100" dirty="0">
                  <a:solidFill>
                    <a:srgbClr val="072B6E"/>
                  </a:solidFill>
                </a:endParaRPr>
              </a:p>
            </p:txBody>
          </p:sp>
        </p:grpSp>
        <p:grpSp>
          <p:nvGrpSpPr>
            <p:cNvPr id="35" name="Gruppieren 34"/>
            <p:cNvGrpSpPr/>
            <p:nvPr/>
          </p:nvGrpSpPr>
          <p:grpSpPr>
            <a:xfrm>
              <a:off x="5830417" y="2004350"/>
              <a:ext cx="2807986" cy="2458690"/>
              <a:chOff x="5830417" y="2004350"/>
              <a:chExt cx="2807986" cy="2458690"/>
            </a:xfrm>
          </p:grpSpPr>
          <p:cxnSp>
            <p:nvCxnSpPr>
              <p:cNvPr id="36" name="Gerader Verbinder 35"/>
              <p:cNvCxnSpPr/>
              <p:nvPr/>
            </p:nvCxnSpPr>
            <p:spPr>
              <a:xfrm>
                <a:off x="5830417" y="3043074"/>
                <a:ext cx="2445366" cy="141996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>
              <a:xfrm rot="18900000">
                <a:off x="6232816" y="2004350"/>
                <a:ext cx="2028283" cy="202828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feld 37"/>
              <p:cNvSpPr txBox="1"/>
              <p:nvPr/>
            </p:nvSpPr>
            <p:spPr>
              <a:xfrm rot="1800000">
                <a:off x="7926514" y="4126271"/>
                <a:ext cx="39786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rgbClr val="072B6E"/>
                    </a:solidFill>
                  </a:rPr>
                  <a:t>31°</a:t>
                </a:r>
                <a:endParaRPr lang="de-DE" sz="1100" dirty="0">
                  <a:solidFill>
                    <a:srgbClr val="072B6E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8319085" y="2735174"/>
                <a:ext cx="319318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rgbClr val="072B6E"/>
                    </a:solidFill>
                  </a:rPr>
                  <a:t>0°</a:t>
                </a:r>
                <a:endParaRPr lang="de-DE" sz="1100" dirty="0">
                  <a:solidFill>
                    <a:srgbClr val="072B6E"/>
                  </a:solidFill>
                </a:endParaRPr>
              </a:p>
            </p:txBody>
          </p:sp>
        </p:grpSp>
      </p:grpSp>
      <p:sp>
        <p:nvSpPr>
          <p:cNvPr id="41" name="Textfeld 40"/>
          <p:cNvSpPr txBox="1"/>
          <p:nvPr/>
        </p:nvSpPr>
        <p:spPr>
          <a:xfrm>
            <a:off x="5326743" y="4779296"/>
            <a:ext cx="5234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: ~3%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Peak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: 8%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Dominated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large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r>
              <a:rPr lang="de-DE" dirty="0" smtClean="0"/>
              <a:t> in 0°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too</a:t>
            </a:r>
            <a:r>
              <a:rPr lang="de-DE" dirty="0" smtClean="0"/>
              <a:t> large??)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2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7" y="1422664"/>
            <a:ext cx="6479415" cy="25917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5" y="1423897"/>
            <a:ext cx="6510647" cy="260425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Laser contrast and laser-induced breakdown (LIB)</a:t>
            </a:r>
            <a:endParaRPr lang="en-US" sz="2899" b="1" dirty="0">
              <a:solidFill>
                <a:srgbClr val="00589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27" y="4741779"/>
            <a:ext cx="3153401" cy="156956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12595" y="442497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Expectation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 rot="1616511">
            <a:off x="2133177" y="4806094"/>
            <a:ext cx="173637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de-DE" dirty="0"/>
              <a:t>LIB at 48 </a:t>
            </a:r>
            <a:r>
              <a:rPr lang="de-DE" dirty="0" err="1" smtClean="0"/>
              <a:t>ps</a:t>
            </a:r>
            <a:r>
              <a:rPr lang="de-DE" dirty="0" smtClean="0"/>
              <a:t> ??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844952" y="4881655"/>
            <a:ext cx="3875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Mismatch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Try </a:t>
            </a:r>
            <a:r>
              <a:rPr lang="de-DE" dirty="0" err="1" smtClean="0">
                <a:sym typeface="Wingdings" panose="05000000000000000000" pitchFamily="2" charset="2"/>
              </a:rPr>
              <a:t>adjusting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contrast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manually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until</a:t>
            </a:r>
            <a:r>
              <a:rPr lang="de-DE" dirty="0" smtClean="0">
                <a:sym typeface="Wingdings" panose="05000000000000000000" pitchFamily="2" charset="2"/>
              </a:rPr>
              <a:t> LIB time </a:t>
            </a:r>
            <a:r>
              <a:rPr lang="de-DE" dirty="0" err="1" smtClean="0">
                <a:sym typeface="Wingdings" panose="05000000000000000000" pitchFamily="2" charset="2"/>
              </a:rPr>
              <a:t>matches</a:t>
            </a:r>
            <a:r>
              <a:rPr lang="de-DE" dirty="0" smtClean="0">
                <a:sym typeface="Wingdings" panose="05000000000000000000" pitchFamily="2" charset="2"/>
              </a:rPr>
              <a:t>: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440327" y="4424979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Laser </a:t>
            </a:r>
            <a:r>
              <a:rPr lang="de-DE" dirty="0" err="1" smtClean="0"/>
              <a:t>contrast</a:t>
            </a:r>
            <a:r>
              <a:rPr lang="de-DE" dirty="0" smtClean="0"/>
              <a:t> 6x </a:t>
            </a:r>
            <a:r>
              <a:rPr lang="de-DE" dirty="0" err="1" smtClean="0"/>
              <a:t>better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094" y="4742971"/>
            <a:ext cx="3129619" cy="1568374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5434131" y="2700219"/>
            <a:ext cx="2198569" cy="1661260"/>
            <a:chOff x="5434131" y="2700219"/>
            <a:chExt cx="2198569" cy="1661260"/>
          </a:xfrm>
        </p:grpSpPr>
        <p:cxnSp>
          <p:nvCxnSpPr>
            <p:cNvPr id="22" name="Gerader Verbinder 21"/>
            <p:cNvCxnSpPr/>
            <p:nvPr/>
          </p:nvCxnSpPr>
          <p:spPr>
            <a:xfrm flipV="1">
              <a:off x="5434131" y="2700219"/>
              <a:ext cx="0" cy="166126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>
              <a:off x="5434131" y="3373341"/>
              <a:ext cx="21985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hteck 25"/>
          <p:cNvSpPr/>
          <p:nvPr/>
        </p:nvSpPr>
        <p:spPr>
          <a:xfrm rot="1616511">
            <a:off x="10109255" y="4861819"/>
            <a:ext cx="160813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de-DE" dirty="0"/>
              <a:t>LIB at </a:t>
            </a:r>
            <a:r>
              <a:rPr lang="de-DE" dirty="0" smtClean="0"/>
              <a:t>32.5 </a:t>
            </a:r>
            <a:r>
              <a:rPr lang="de-DE" dirty="0" err="1" smtClean="0"/>
              <a:t>ps</a:t>
            </a:r>
            <a:endParaRPr lang="de-DE" dirty="0"/>
          </a:p>
        </p:txBody>
      </p:sp>
      <p:cxnSp>
        <p:nvCxnSpPr>
          <p:cNvPr id="28" name="Gerade Verbindung mit Pfeil 27"/>
          <p:cNvCxnSpPr/>
          <p:nvPr/>
        </p:nvCxnSpPr>
        <p:spPr>
          <a:xfrm flipH="1" flipV="1">
            <a:off x="10168404" y="5206662"/>
            <a:ext cx="1102330" cy="427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0729305" y="5634236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small</a:t>
            </a:r>
            <a:r>
              <a:rPr lang="de-DE" sz="1400" dirty="0" smtClean="0"/>
              <a:t> </a:t>
            </a:r>
            <a:r>
              <a:rPr lang="de-DE" sz="1400" dirty="0" err="1" smtClean="0"/>
              <a:t>pre</a:t>
            </a:r>
            <a:r>
              <a:rPr lang="de-DE" sz="1400" dirty="0" smtClean="0"/>
              <a:t>-pulse</a:t>
            </a:r>
          </a:p>
          <a:p>
            <a:r>
              <a:rPr lang="de-DE" sz="1400" dirty="0" smtClean="0"/>
              <a:t>at </a:t>
            </a:r>
            <a:r>
              <a:rPr lang="de-DE" sz="1400" dirty="0"/>
              <a:t>31.3 </a:t>
            </a:r>
            <a:r>
              <a:rPr lang="de-DE" sz="1400" dirty="0" err="1" smtClean="0"/>
              <a:t>ps</a:t>
            </a:r>
            <a:endParaRPr lang="de-DE" sz="14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AF47F1F-3639-4D75-A581-64D355D5F7B3}"/>
              </a:ext>
            </a:extLst>
          </p:cNvPr>
          <p:cNvGrpSpPr/>
          <p:nvPr/>
        </p:nvGrpSpPr>
        <p:grpSpPr>
          <a:xfrm>
            <a:off x="7766737" y="2691848"/>
            <a:ext cx="2590834" cy="796392"/>
            <a:chOff x="5920396" y="1099386"/>
            <a:chExt cx="4382276" cy="1347061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60F354A7-475B-4846-8EC9-05FC912FF237}"/>
                </a:ext>
              </a:extLst>
            </p:cNvPr>
            <p:cNvGrpSpPr/>
            <p:nvPr/>
          </p:nvGrpSpPr>
          <p:grpSpPr>
            <a:xfrm>
              <a:off x="8275863" y="1107720"/>
              <a:ext cx="2026809" cy="1338727"/>
              <a:chOff x="7294184" y="1557822"/>
              <a:chExt cx="2026809" cy="1338727"/>
            </a:xfrm>
          </p:grpSpPr>
          <p:pic>
            <p:nvPicPr>
              <p:cNvPr id="34" name="Picture 5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4"/>
              <a:stretch/>
            </p:blipFill>
            <p:spPr bwMode="auto">
              <a:xfrm flipV="1">
                <a:off x="7294184" y="1977132"/>
                <a:ext cx="1751722" cy="919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feld 16"/>
              <p:cNvSpPr txBox="1"/>
              <p:nvPr/>
            </p:nvSpPr>
            <p:spPr>
              <a:xfrm>
                <a:off x="7579733" y="1557822"/>
                <a:ext cx="1741260" cy="520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solidFill>
                      <a:srgbClr val="F0781E"/>
                    </a:solidFill>
                  </a:rPr>
                  <a:t>Reflective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FAB784A6-F549-483D-AE11-2583569681D7}"/>
                </a:ext>
              </a:extLst>
            </p:cNvPr>
            <p:cNvGrpSpPr/>
            <p:nvPr/>
          </p:nvGrpSpPr>
          <p:grpSpPr>
            <a:xfrm>
              <a:off x="5920396" y="1099386"/>
              <a:ext cx="2286247" cy="1265720"/>
              <a:chOff x="3282300" y="1846566"/>
              <a:chExt cx="2286247" cy="1265720"/>
            </a:xfrm>
          </p:grpSpPr>
          <p:pic>
            <p:nvPicPr>
              <p:cNvPr id="32" name="Picture 5">
                <a:extLst>
                  <a:ext uri="{FF2B5EF4-FFF2-40B4-BE49-F238E27FC236}">
                    <a16:creationId xmlns:a16="http://schemas.microsoft.com/office/drawing/2014/main" id="{94DBB9E2-3A44-4D11-B8ED-B4C51EB028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946"/>
              <a:stretch/>
            </p:blipFill>
            <p:spPr bwMode="auto">
              <a:xfrm flipV="1">
                <a:off x="3282300" y="2190893"/>
                <a:ext cx="1751722" cy="921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feld 16"/>
              <p:cNvSpPr txBox="1"/>
              <p:nvPr/>
            </p:nvSpPr>
            <p:spPr>
              <a:xfrm>
                <a:off x="3472523" y="1846566"/>
                <a:ext cx="2096024" cy="520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solidFill>
                      <a:srgbClr val="F0781E"/>
                    </a:solidFill>
                  </a:rPr>
                  <a:t>Transmittive</a:t>
                </a:r>
              </a:p>
            </p:txBody>
          </p:sp>
        </p:grpSp>
        <p:sp>
          <p:nvSpPr>
            <p:cNvPr id="29" name="Pfeil: nach rechts 5">
              <a:extLst>
                <a:ext uri="{FF2B5EF4-FFF2-40B4-BE49-F238E27FC236}">
                  <a16:creationId xmlns:a16="http://schemas.microsoft.com/office/drawing/2014/main" id="{31D512D2-8F23-45A9-A5B8-09F50553CC42}"/>
                </a:ext>
              </a:extLst>
            </p:cNvPr>
            <p:cNvSpPr/>
            <p:nvPr/>
          </p:nvSpPr>
          <p:spPr>
            <a:xfrm>
              <a:off x="7766711" y="1788145"/>
              <a:ext cx="892944" cy="334346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19064881-0265-403C-B4D9-7242D1179B94}"/>
              </a:ext>
            </a:extLst>
          </p:cNvPr>
          <p:cNvSpPr/>
          <p:nvPr/>
        </p:nvSpPr>
        <p:spPr>
          <a:xfrm>
            <a:off x="0" y="6335256"/>
            <a:ext cx="4088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Bernert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Appl.,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14070 (2023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974028" y="6335256"/>
            <a:ext cx="3401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0" indent="-30480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Assenbaum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PPCF 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015032 (2025)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685154" y="1479795"/>
            <a:ext cx="5141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LIB = n</a:t>
            </a:r>
            <a:r>
              <a:rPr lang="de-DE" baseline="-25000" dirty="0" smtClean="0"/>
              <a:t>e </a:t>
            </a:r>
            <a:r>
              <a:rPr lang="de-DE" dirty="0" smtClean="0"/>
              <a:t>in </a:t>
            </a:r>
            <a:r>
              <a:rPr lang="de-DE" dirty="0" err="1" smtClean="0"/>
              <a:t>conduction</a:t>
            </a:r>
            <a:r>
              <a:rPr lang="de-DE" dirty="0" smtClean="0"/>
              <a:t> band &gt; </a:t>
            </a:r>
            <a:r>
              <a:rPr lang="de-DE" dirty="0" err="1" smtClean="0"/>
              <a:t>n</a:t>
            </a:r>
            <a:r>
              <a:rPr lang="de-DE" baseline="-25000" dirty="0" err="1" smtClean="0"/>
              <a:t>c</a:t>
            </a:r>
            <a:endParaRPr lang="de-DE" baseline="-25000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Change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laser-target </a:t>
            </a:r>
            <a:r>
              <a:rPr lang="de-DE" dirty="0" err="1" smtClean="0">
                <a:sym typeface="Wingdings" panose="05000000000000000000" pitchFamily="2" charset="2"/>
              </a:rPr>
              <a:t>interaction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mechanism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smtClean="0"/>
              <a:t>Start </a:t>
            </a:r>
            <a:r>
              <a:rPr lang="de-DE" dirty="0" err="1" smtClean="0"/>
              <a:t>of</a:t>
            </a:r>
            <a:r>
              <a:rPr lang="de-DE" dirty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</a:t>
            </a:r>
            <a:r>
              <a:rPr lang="de-DE" dirty="0" smtClean="0"/>
              <a:t>-expansion</a:t>
            </a:r>
            <a:endParaRPr lang="de-DE" dirty="0"/>
          </a:p>
        </p:txBody>
      </p:sp>
      <p:grpSp>
        <p:nvGrpSpPr>
          <p:cNvPr id="49" name="Gruppieren 48"/>
          <p:cNvGrpSpPr/>
          <p:nvPr/>
        </p:nvGrpSpPr>
        <p:grpSpPr>
          <a:xfrm>
            <a:off x="6845241" y="2605589"/>
            <a:ext cx="5194179" cy="1542268"/>
            <a:chOff x="6845241" y="2605589"/>
            <a:chExt cx="5194179" cy="1542268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7632700" y="2605589"/>
              <a:ext cx="4406720" cy="1542268"/>
              <a:chOff x="7632700" y="2605589"/>
              <a:chExt cx="4406720" cy="1542268"/>
            </a:xfrm>
          </p:grpSpPr>
          <p:grpSp>
            <p:nvGrpSpPr>
              <p:cNvPr id="14" name="Gruppieren 13"/>
              <p:cNvGrpSpPr/>
              <p:nvPr/>
            </p:nvGrpSpPr>
            <p:grpSpPr>
              <a:xfrm>
                <a:off x="7632700" y="2605589"/>
                <a:ext cx="1402226" cy="1542268"/>
                <a:chOff x="4464002" y="4886753"/>
                <a:chExt cx="966456" cy="1062977"/>
              </a:xfrm>
            </p:grpSpPr>
            <p:pic>
              <p:nvPicPr>
                <p:cNvPr id="9" name="Grafik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64002" y="4886753"/>
                  <a:ext cx="966456" cy="1062977"/>
                </a:xfrm>
                <a:prstGeom prst="rect">
                  <a:avLst/>
                </a:prstGeom>
              </p:spPr>
            </p:pic>
            <p:sp>
              <p:nvSpPr>
                <p:cNvPr id="10" name="Ellipse 9"/>
                <p:cNvSpPr/>
                <p:nvPr/>
              </p:nvSpPr>
              <p:spPr>
                <a:xfrm>
                  <a:off x="4787691" y="5178596"/>
                  <a:ext cx="318541" cy="325476"/>
                </a:xfrm>
                <a:prstGeom prst="ellipse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13" name="Textfeld 12"/>
              <p:cNvSpPr txBox="1"/>
              <p:nvPr/>
            </p:nvSpPr>
            <p:spPr>
              <a:xfrm>
                <a:off x="9118420" y="3130529"/>
                <a:ext cx="2921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/>
                  <a:t>Direct</a:t>
                </a:r>
                <a:r>
                  <a:rPr lang="de-DE" dirty="0" smtClean="0"/>
                  <a:t> LIB  time </a:t>
                </a:r>
                <a:r>
                  <a:rPr lang="de-DE" dirty="0" err="1" smtClean="0"/>
                  <a:t>measurement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acceleration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experiment</a:t>
                </a:r>
                <a:endParaRPr lang="de-DE" dirty="0"/>
              </a:p>
            </p:txBody>
          </p:sp>
        </p:grpSp>
        <p:sp>
          <p:nvSpPr>
            <p:cNvPr id="15" name="Rechteck 14"/>
            <p:cNvSpPr/>
            <p:nvPr/>
          </p:nvSpPr>
          <p:spPr>
            <a:xfrm rot="1616511">
              <a:off x="6845241" y="3429256"/>
              <a:ext cx="141577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dirty="0"/>
                <a:t>LIB at </a:t>
              </a:r>
              <a:r>
                <a:rPr lang="de-DE" dirty="0" smtClean="0"/>
                <a:t>32 </a:t>
              </a:r>
              <a:r>
                <a:rPr lang="de-DE" dirty="0" err="1"/>
                <a:t>ps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7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2975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9" grpId="0"/>
      <p:bldP spid="26" grpId="0" animBg="1"/>
      <p:bldP spid="3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32" y="2673034"/>
            <a:ext cx="4093193" cy="238162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32" y="2673034"/>
            <a:ext cx="4077629" cy="237257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61552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Optimal sheet jets for laser-ion acceleration</a:t>
            </a:r>
            <a:endParaRPr lang="en-US" sz="3200" b="1" dirty="0">
              <a:solidFill>
                <a:srgbClr val="00589E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460707" y="1691223"/>
            <a:ext cx="2648743" cy="4783426"/>
            <a:chOff x="9084711" y="940893"/>
            <a:chExt cx="2901811" cy="5240448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4712" y="1001885"/>
              <a:ext cx="1526112" cy="4554111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0706903" y="3240654"/>
              <a:ext cx="1255683" cy="63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Jet </a:t>
              </a:r>
              <a:r>
                <a:rPr lang="de-DE" sz="1400" dirty="0" err="1" smtClean="0"/>
                <a:t>starts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to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freeze</a:t>
              </a:r>
              <a:endParaRPr lang="de-DE" sz="14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310286" y="1518915"/>
              <a:ext cx="1255683" cy="37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Liquid Jet</a:t>
              </a:r>
              <a:endParaRPr lang="de-DE" sz="14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0730869" y="1001884"/>
              <a:ext cx="1100914" cy="63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~500 µm</a:t>
              </a:r>
              <a:br>
                <a:rPr lang="de-DE" sz="1400" dirty="0" smtClean="0"/>
              </a:br>
              <a:r>
                <a:rPr lang="de-DE" sz="1400" dirty="0" err="1" smtClean="0"/>
                <a:t>to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nozzle</a:t>
              </a:r>
              <a:endParaRPr lang="de-DE" sz="1400" dirty="0"/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 flipV="1">
              <a:off x="10711055" y="940893"/>
              <a:ext cx="0" cy="7214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9084712" y="2919181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>
              <a:off x="9084711" y="4222637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10730839" y="4321704"/>
              <a:ext cx="1255683" cy="63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Jet </a:t>
              </a:r>
              <a:r>
                <a:rPr lang="de-DE" sz="1400" dirty="0" err="1" smtClean="0"/>
                <a:t>fully</a:t>
              </a:r>
              <a:r>
                <a:rPr lang="de-DE" sz="1400" dirty="0" smtClean="0"/>
                <a:t/>
              </a:r>
              <a:br>
                <a:rPr lang="de-DE" sz="1400" dirty="0" smtClean="0"/>
              </a:br>
              <a:r>
                <a:rPr lang="de-DE" sz="1400" dirty="0" err="1" smtClean="0"/>
                <a:t>frozen</a:t>
              </a:r>
              <a:endParaRPr lang="de-DE" sz="1400" dirty="0"/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10711055" y="4236247"/>
              <a:ext cx="0" cy="1319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9310286" y="4739668"/>
              <a:ext cx="1255683" cy="37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Solid Jet</a:t>
              </a:r>
              <a:endParaRPr lang="de-DE" sz="1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510089" y="5790169"/>
              <a:ext cx="1004822" cy="391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~20 µm</a:t>
              </a:r>
              <a:endParaRPr lang="de-DE" sz="1400" dirty="0"/>
            </a:p>
          </p:txBody>
        </p:sp>
        <p:cxnSp>
          <p:nvCxnSpPr>
            <p:cNvPr id="20" name="Gerader Verbinder 19"/>
            <p:cNvCxnSpPr/>
            <p:nvPr/>
          </p:nvCxnSpPr>
          <p:spPr>
            <a:xfrm>
              <a:off x="10035706" y="5555996"/>
              <a:ext cx="0" cy="2667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9743606" y="5552555"/>
              <a:ext cx="0" cy="2701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llipse 22"/>
          <p:cNvSpPr/>
          <p:nvPr/>
        </p:nvSpPr>
        <p:spPr>
          <a:xfrm>
            <a:off x="7291108" y="3629883"/>
            <a:ext cx="1585528" cy="4863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396632" y="1877005"/>
            <a:ext cx="3951831" cy="4426057"/>
            <a:chOff x="398108" y="1887544"/>
            <a:chExt cx="3698403" cy="4142218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108" y="2209131"/>
              <a:ext cx="3698403" cy="3820631"/>
            </a:xfrm>
            <a:prstGeom prst="rect">
              <a:avLst/>
            </a:prstGeom>
          </p:spPr>
        </p:pic>
        <p:cxnSp>
          <p:nvCxnSpPr>
            <p:cNvPr id="26" name="Gerade Verbindung mit Pfeil 25"/>
            <p:cNvCxnSpPr/>
            <p:nvPr/>
          </p:nvCxnSpPr>
          <p:spPr>
            <a:xfrm>
              <a:off x="494736" y="2156074"/>
              <a:ext cx="3474678" cy="126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697817" y="1887544"/>
              <a:ext cx="3111362" cy="34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Different </a:t>
              </a:r>
              <a:r>
                <a:rPr lang="de-DE" sz="1400" dirty="0" err="1" smtClean="0"/>
                <a:t>sizes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aspect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ratios</a:t>
              </a:r>
              <a:endParaRPr lang="de-DE" sz="1400" dirty="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4703131" y="5212484"/>
            <a:ext cx="4167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4x20 µm </a:t>
            </a:r>
            <a:r>
              <a:rPr lang="de-DE" dirty="0" err="1" smtClean="0"/>
              <a:t>Planar</a:t>
            </a:r>
            <a:r>
              <a:rPr lang="de-DE" dirty="0" smtClean="0"/>
              <a:t> </a:t>
            </a:r>
            <a:r>
              <a:rPr lang="de-DE" dirty="0" err="1" smtClean="0"/>
              <a:t>slit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promising </a:t>
            </a:r>
            <a:r>
              <a:rPr lang="de-DE" dirty="0" err="1" smtClean="0"/>
              <a:t>results</a:t>
            </a:r>
            <a:r>
              <a:rPr lang="de-DE" dirty="0" smtClean="0"/>
              <a:t> at high </a:t>
            </a:r>
            <a:r>
              <a:rPr lang="de-DE" dirty="0" err="1" smtClean="0"/>
              <a:t>pressures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Width: &gt;30 µm, </a:t>
            </a:r>
            <a:r>
              <a:rPr lang="de-DE" dirty="0" err="1" smtClean="0"/>
              <a:t>Thickness</a:t>
            </a:r>
            <a:r>
              <a:rPr lang="de-DE" dirty="0" smtClean="0"/>
              <a:t>: ~500 </a:t>
            </a:r>
            <a:r>
              <a:rPr lang="de-DE" dirty="0" err="1" smtClean="0"/>
              <a:t>nm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373041" y="6352884"/>
            <a:ext cx="4213994" cy="295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ehwald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Göde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Assenbaum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de-DE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03131" y="1953894"/>
            <a:ext cx="376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Find optimal </a:t>
            </a:r>
            <a:r>
              <a:rPr lang="de-DE" dirty="0" err="1" smtClean="0"/>
              <a:t>nozzle</a:t>
            </a:r>
            <a:r>
              <a:rPr lang="de-DE" dirty="0" smtClean="0"/>
              <a:t> </a:t>
            </a:r>
            <a:r>
              <a:rPr lang="de-DE" dirty="0" err="1" smtClean="0"/>
              <a:t>aspect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r>
              <a:rPr lang="de-DE" dirty="0" smtClean="0"/>
              <a:t> + ideal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373041" y="1440934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Straight </a:t>
            </a:r>
            <a:r>
              <a:rPr lang="de-DE" b="1" dirty="0" err="1" smtClean="0"/>
              <a:t>slit</a:t>
            </a:r>
            <a:r>
              <a:rPr lang="de-DE" b="1" dirty="0" smtClean="0"/>
              <a:t> </a:t>
            </a:r>
            <a:r>
              <a:rPr lang="de-DE" b="1" dirty="0" err="1" smtClean="0"/>
              <a:t>nozzle</a:t>
            </a:r>
            <a:r>
              <a:rPr lang="de-DE" b="1" dirty="0" smtClean="0"/>
              <a:t> </a:t>
            </a:r>
            <a:r>
              <a:rPr lang="de-DE" b="1" dirty="0" err="1" smtClean="0"/>
              <a:t>characterization</a:t>
            </a:r>
            <a:r>
              <a:rPr lang="de-DE" b="1" dirty="0" smtClean="0"/>
              <a:t> </a:t>
            </a:r>
            <a:r>
              <a:rPr lang="de-DE" b="1" dirty="0" err="1" smtClean="0"/>
              <a:t>study</a:t>
            </a:r>
            <a:endParaRPr lang="de-DE" b="1" dirty="0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873" y="182564"/>
            <a:ext cx="1091077" cy="10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4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61552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Chopper: Different approaches</a:t>
            </a:r>
            <a:endParaRPr lang="en-US" sz="3200" b="1" dirty="0">
              <a:solidFill>
                <a:srgbClr val="00589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6925" y="4263859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New design (2020 – 2024):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synchronous</a:t>
            </a:r>
            <a:r>
              <a:rPr lang="de-DE" dirty="0" smtClean="0"/>
              <a:t> </a:t>
            </a:r>
            <a:r>
              <a:rPr lang="de-DE" dirty="0" err="1" smtClean="0"/>
              <a:t>motor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LIDAR Polygon </a:t>
            </a:r>
            <a:r>
              <a:rPr lang="de-DE" dirty="0" err="1" smtClean="0"/>
              <a:t>motor</a:t>
            </a:r>
            <a:r>
              <a:rPr lang="de-DE" dirty="0" smtClean="0"/>
              <a:t> </a:t>
            </a:r>
            <a:r>
              <a:rPr lang="de-DE" dirty="0" err="1" smtClean="0"/>
              <a:t>driver</a:t>
            </a:r>
            <a:endParaRPr lang="de-DE" dirty="0" smtClean="0"/>
          </a:p>
        </p:txBody>
      </p:sp>
      <p:grpSp>
        <p:nvGrpSpPr>
          <p:cNvPr id="53" name="Gruppieren 52"/>
          <p:cNvGrpSpPr/>
          <p:nvPr/>
        </p:nvGrpSpPr>
        <p:grpSpPr>
          <a:xfrm>
            <a:off x="3607238" y="2387387"/>
            <a:ext cx="1515245" cy="1502115"/>
            <a:chOff x="400449" y="4241638"/>
            <a:chExt cx="1824131" cy="1808325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977" y="4241638"/>
              <a:ext cx="1745603" cy="1550247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400449" y="5752890"/>
              <a:ext cx="1691012" cy="297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100" dirty="0">
                  <a:solidFill>
                    <a:schemeClr val="bg1">
                      <a:lumMod val="75000"/>
                    </a:schemeClr>
                  </a:solidFill>
                </a:rPr>
                <a:t>https</a:t>
              </a:r>
              <a:r>
                <a:rPr lang="de-DE" sz="1100" dirty="0" smtClean="0">
                  <a:solidFill>
                    <a:schemeClr val="bg1">
                      <a:lumMod val="75000"/>
                    </a:schemeClr>
                  </a:solidFill>
                </a:rPr>
                <a:t>://thorlabs.com</a:t>
              </a:r>
              <a:endParaRPr lang="de-DE" sz="11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316925" y="1355882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Option 1: </a:t>
            </a:r>
          </a:p>
          <a:p>
            <a:r>
              <a:rPr lang="de-DE" dirty="0" err="1" smtClean="0"/>
              <a:t>Rotating</a:t>
            </a:r>
            <a:r>
              <a:rPr lang="de-DE" dirty="0" smtClean="0"/>
              <a:t> blade: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21626" y="1364794"/>
            <a:ext cx="1990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+"/>
            </a:pPr>
            <a:r>
              <a:rPr lang="de-DE" dirty="0" smtClean="0"/>
              <a:t>High </a:t>
            </a:r>
            <a:r>
              <a:rPr lang="de-DE" dirty="0" err="1" smtClean="0"/>
              <a:t>velocity</a:t>
            </a:r>
            <a:endParaRPr lang="de-DE" dirty="0" smtClean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de-DE" dirty="0" smtClean="0"/>
              <a:t>Timing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tricky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7751563" y="2258698"/>
            <a:ext cx="3191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 smtClean="0"/>
              <a:t>Design </a:t>
            </a:r>
            <a:r>
              <a:rPr lang="de-DE" u="sng" dirty="0" err="1" smtClean="0"/>
              <a:t>by</a:t>
            </a:r>
            <a:r>
              <a:rPr lang="de-DE" u="sng" dirty="0" smtClean="0"/>
              <a:t> S</a:t>
            </a:r>
            <a:r>
              <a:rPr lang="de-DE" u="sng" dirty="0"/>
              <a:t>. </a:t>
            </a:r>
            <a:r>
              <a:rPr lang="de-DE" u="sng" dirty="0" err="1" smtClean="0"/>
              <a:t>Göde</a:t>
            </a:r>
            <a:r>
              <a:rPr lang="de-DE" u="sng" dirty="0" smtClean="0"/>
              <a:t> (2021/22) </a:t>
            </a:r>
          </a:p>
        </p:txBody>
      </p:sp>
      <p:sp>
        <p:nvSpPr>
          <p:cNvPr id="8" name="Rechteck 7"/>
          <p:cNvSpPr/>
          <p:nvPr/>
        </p:nvSpPr>
        <p:spPr>
          <a:xfrm>
            <a:off x="316925" y="2263790"/>
            <a:ext cx="3346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 smtClean="0"/>
              <a:t>Initial design (2018):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modified</a:t>
            </a:r>
            <a:r>
              <a:rPr lang="de-DE" dirty="0" smtClean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chopper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37" name="Rechteck 36"/>
          <p:cNvSpPr/>
          <p:nvPr/>
        </p:nvSpPr>
        <p:spPr>
          <a:xfrm>
            <a:off x="7758878" y="1355882"/>
            <a:ext cx="167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Option 2: </a:t>
            </a:r>
          </a:p>
          <a:p>
            <a:r>
              <a:rPr lang="de-DE" dirty="0" smtClean="0"/>
              <a:t>Piezo-</a:t>
            </a:r>
            <a:r>
              <a:rPr lang="de-DE" dirty="0" err="1" smtClean="0"/>
              <a:t>actuator</a:t>
            </a:r>
            <a:endParaRPr lang="de-DE" dirty="0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30" y="182564"/>
            <a:ext cx="873120" cy="87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Gruppieren 40"/>
          <p:cNvGrpSpPr/>
          <p:nvPr/>
        </p:nvGrpSpPr>
        <p:grpSpPr>
          <a:xfrm>
            <a:off x="14555117" y="1322432"/>
            <a:ext cx="2433172" cy="3083044"/>
            <a:chOff x="4893060" y="3370501"/>
            <a:chExt cx="2433172" cy="308304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060" y="3370501"/>
              <a:ext cx="2433172" cy="3083044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/>
          </p:nvSpPr>
          <p:spPr>
            <a:xfrm>
              <a:off x="5820626" y="5339579"/>
              <a:ext cx="664471" cy="664471"/>
            </a:xfrm>
            <a:prstGeom prst="ellipse">
              <a:avLst/>
            </a:prstGeom>
            <a:solidFill>
              <a:srgbClr val="FF0000">
                <a:alpha val="97000"/>
              </a:srgbClr>
            </a:solidFill>
            <a:ln>
              <a:noFill/>
            </a:ln>
            <a:scene3d>
              <a:camera prst="orthographicFront">
                <a:rot lat="19977953" lon="15040883" rev="1347216"/>
              </a:camera>
              <a:lightRig rig="threePt" dir="t"/>
            </a:scene3d>
            <a:sp3d>
              <a:bevelT w="330200" h="1022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21" name="Explosion 2 28">
              <a:extLst>
                <a:ext uri="{FF2B5EF4-FFF2-40B4-BE49-F238E27FC236}">
                  <a16:creationId xmlns:a16="http://schemas.microsoft.com/office/drawing/2014/main" id="{32CA1313-0CC7-4500-A2E1-99A0EF0EF42A}"/>
                </a:ext>
              </a:extLst>
            </p:cNvPr>
            <p:cNvSpPr/>
            <p:nvPr/>
          </p:nvSpPr>
          <p:spPr bwMode="auto">
            <a:xfrm rot="10800000">
              <a:off x="6104894" y="5616656"/>
              <a:ext cx="95932" cy="117732"/>
            </a:xfrm>
            <a:prstGeom prst="irregularSeal2">
              <a:avLst/>
            </a:prstGeom>
            <a:solidFill>
              <a:srgbClr val="FFFF00"/>
            </a:solidFill>
            <a:ln w="0">
              <a:solidFill>
                <a:schemeClr val="tx1"/>
              </a:solidFill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charset="0"/>
              </a:endParaRPr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>
              <a:off x="6293279" y="4924962"/>
              <a:ext cx="0" cy="8073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>
              <a:off x="5853874" y="4407079"/>
              <a:ext cx="0" cy="510791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>
              <a:off x="6275787" y="3960639"/>
              <a:ext cx="0" cy="4247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6301972" y="4007488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~1mm</a:t>
              </a:r>
              <a:endParaRPr lang="de-DE" sz="1400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953188" y="451076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1.5 mm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344526" y="5115614"/>
              <a:ext cx="885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~2.5 mm</a:t>
              </a:r>
              <a:endParaRPr lang="de-DE" sz="1400" dirty="0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715173" y="3571189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bg1"/>
                  </a:solidFill>
                </a:rPr>
                <a:t>Cryostat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feld 44"/>
          <p:cNvSpPr txBox="1"/>
          <p:nvPr/>
        </p:nvSpPr>
        <p:spPr>
          <a:xfrm>
            <a:off x="9942580" y="1353554"/>
            <a:ext cx="1939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+"/>
            </a:pPr>
            <a:r>
              <a:rPr lang="de-DE" dirty="0"/>
              <a:t>Timing </a:t>
            </a:r>
            <a:r>
              <a:rPr lang="de-DE" dirty="0" err="1"/>
              <a:t>is</a:t>
            </a:r>
            <a:r>
              <a:rPr lang="de-DE" dirty="0"/>
              <a:t> easy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de-DE" dirty="0"/>
              <a:t>Low </a:t>
            </a:r>
            <a:r>
              <a:rPr lang="de-DE" dirty="0" err="1" smtClean="0"/>
              <a:t>velocity</a:t>
            </a:r>
            <a:endParaRPr lang="de-DE" dirty="0"/>
          </a:p>
        </p:txBody>
      </p:sp>
      <p:grpSp>
        <p:nvGrpSpPr>
          <p:cNvPr id="56" name="Gruppieren 55"/>
          <p:cNvGrpSpPr/>
          <p:nvPr/>
        </p:nvGrpSpPr>
        <p:grpSpPr>
          <a:xfrm>
            <a:off x="5292529" y="3408313"/>
            <a:ext cx="2124065" cy="2871224"/>
            <a:chOff x="4733613" y="3186793"/>
            <a:chExt cx="2249556" cy="3040858"/>
          </a:xfrm>
        </p:grpSpPr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613" y="3186793"/>
              <a:ext cx="2249556" cy="3040858"/>
            </a:xfrm>
            <a:prstGeom prst="rect">
              <a:avLst/>
            </a:prstGeom>
          </p:spPr>
        </p:pic>
        <p:sp>
          <p:nvSpPr>
            <p:cNvPr id="47" name="Textfeld 46"/>
            <p:cNvSpPr txBox="1"/>
            <p:nvPr/>
          </p:nvSpPr>
          <p:spPr>
            <a:xfrm>
              <a:off x="4746565" y="4145703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Chopper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423015" y="3186793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bg1"/>
                  </a:solidFill>
                </a:rPr>
                <a:t>Cryostat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Trapezoid 50"/>
            <p:cNvSpPr/>
            <p:nvPr/>
          </p:nvSpPr>
          <p:spPr>
            <a:xfrm rot="5400000" flipV="1">
              <a:off x="6117816" y="4856418"/>
              <a:ext cx="381000" cy="845342"/>
            </a:xfrm>
            <a:prstGeom prst="trapezoid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xplosion 2 28">
              <a:extLst>
                <a:ext uri="{FF2B5EF4-FFF2-40B4-BE49-F238E27FC236}">
                  <a16:creationId xmlns:a16="http://schemas.microsoft.com/office/drawing/2014/main" id="{32CA1313-0CC7-4500-A2E1-99A0EF0EF42A}"/>
                </a:ext>
              </a:extLst>
            </p:cNvPr>
            <p:cNvSpPr/>
            <p:nvPr/>
          </p:nvSpPr>
          <p:spPr bwMode="auto">
            <a:xfrm rot="10800000">
              <a:off x="5819008" y="5197308"/>
              <a:ext cx="133276" cy="163562"/>
            </a:xfrm>
            <a:prstGeom prst="irregularSeal2">
              <a:avLst/>
            </a:prstGeom>
            <a:solidFill>
              <a:srgbClr val="FFFF00"/>
            </a:solidFill>
            <a:ln w="0">
              <a:solidFill>
                <a:schemeClr val="tx1"/>
              </a:solidFill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charset="0"/>
              </a:endParaRPr>
            </a:p>
          </p:txBody>
        </p:sp>
      </p:grpSp>
      <p:pic>
        <p:nvPicPr>
          <p:cNvPr id="52" name="VID-20230202-WA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2220" y="3221972"/>
            <a:ext cx="1813955" cy="2902328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7880586" y="4470010"/>
            <a:ext cx="20746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~1 m/s, &lt;&lt;1 </a:t>
            </a:r>
            <a:r>
              <a:rPr lang="de-DE" dirty="0"/>
              <a:t>µs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jitter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laser</a:t>
            </a:r>
            <a:r>
              <a:rPr lang="de-DE" dirty="0" smtClean="0"/>
              <a:t> ~1.5 mm </a:t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>
                <a:sym typeface="Wingdings" panose="05000000000000000000" pitchFamily="2" charset="2"/>
              </a:rPr>
              <a:t>cryostat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9" name="Rechteck 58"/>
          <p:cNvSpPr/>
          <p:nvPr/>
        </p:nvSpPr>
        <p:spPr>
          <a:xfrm>
            <a:off x="313397" y="3215008"/>
            <a:ext cx="3599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10 m/s, 20 </a:t>
            </a:r>
            <a:r>
              <a:rPr lang="de-DE" dirty="0"/>
              <a:t>µs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jitter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laser</a:t>
            </a:r>
            <a:r>
              <a:rPr lang="de-DE" dirty="0" smtClean="0">
                <a:sym typeface="Wingdings" panose="05000000000000000000" pitchFamily="2" charset="2"/>
              </a:rPr>
              <a:t> ~ 10mm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nozzle</a:t>
            </a:r>
            <a:endParaRPr lang="de-DE" dirty="0"/>
          </a:p>
        </p:txBody>
      </p:sp>
      <p:sp>
        <p:nvSpPr>
          <p:cNvPr id="65" name="Rechteck 64"/>
          <p:cNvSpPr/>
          <p:nvPr/>
        </p:nvSpPr>
        <p:spPr>
          <a:xfrm>
            <a:off x="313397" y="5208390"/>
            <a:ext cx="32047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30m/s, 2 </a:t>
            </a:r>
            <a:r>
              <a:rPr lang="de-DE" dirty="0"/>
              <a:t>µs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jitter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/>
              <a:t>~</a:t>
            </a:r>
            <a:r>
              <a:rPr lang="de-DE" dirty="0" smtClean="0"/>
              <a:t> &gt;3 mm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>
                <a:sym typeface="Wingdings" panose="05000000000000000000" pitchFamily="2" charset="2"/>
              </a:rPr>
              <a:t>nozzle</a:t>
            </a:r>
            <a:r>
              <a:rPr lang="de-DE" dirty="0">
                <a:sym typeface="Wingdings" panose="05000000000000000000" pitchFamily="2" charset="2"/>
              </a:rPr>
              <a:t/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(limited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chopper</a:t>
            </a:r>
            <a:r>
              <a:rPr lang="de-DE" dirty="0" smtClean="0">
                <a:sym typeface="Wingdings" panose="05000000000000000000" pitchFamily="2" charset="2"/>
              </a:rPr>
              <a:t> blade)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cxnSp>
        <p:nvCxnSpPr>
          <p:cNvPr id="42" name="Gerader Verbinder 41"/>
          <p:cNvCxnSpPr/>
          <p:nvPr/>
        </p:nvCxnSpPr>
        <p:spPr>
          <a:xfrm>
            <a:off x="6780162" y="3735291"/>
            <a:ext cx="0" cy="1648600"/>
          </a:xfrm>
          <a:prstGeom prst="line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 rot="16200000">
            <a:off x="6569458" y="440570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~5 mm</a:t>
            </a:r>
            <a:endParaRPr lang="de-DE" sz="1400" dirty="0">
              <a:solidFill>
                <a:schemeClr val="bg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545924" y="4502746"/>
            <a:ext cx="1444085" cy="2182972"/>
            <a:chOff x="3545924" y="4502746"/>
            <a:chExt cx="1444085" cy="2182972"/>
          </a:xfrm>
        </p:grpSpPr>
        <p:pic>
          <p:nvPicPr>
            <p:cNvPr id="60" name="Grafik 5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4" y="4502746"/>
              <a:ext cx="1444085" cy="1776791"/>
            </a:xfrm>
            <a:prstGeom prst="rect">
              <a:avLst/>
            </a:prstGeom>
          </p:spPr>
        </p:pic>
        <p:grpSp>
          <p:nvGrpSpPr>
            <p:cNvPr id="12" name="Gruppieren 11"/>
            <p:cNvGrpSpPr/>
            <p:nvPr/>
          </p:nvGrpSpPr>
          <p:grpSpPr>
            <a:xfrm>
              <a:off x="3912781" y="6408719"/>
              <a:ext cx="949505" cy="276999"/>
              <a:chOff x="3912781" y="6408719"/>
              <a:chExt cx="949505" cy="276999"/>
            </a:xfrm>
          </p:grpSpPr>
          <p:cxnSp>
            <p:nvCxnSpPr>
              <p:cNvPr id="5" name="Gerade Verbindung mit Pfeil 4"/>
              <p:cNvCxnSpPr/>
              <p:nvPr/>
            </p:nvCxnSpPr>
            <p:spPr>
              <a:xfrm>
                <a:off x="3912781" y="6408719"/>
                <a:ext cx="94950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feld 8"/>
              <p:cNvSpPr txBox="1"/>
              <p:nvPr/>
            </p:nvSpPr>
            <p:spPr>
              <a:xfrm>
                <a:off x="4093029" y="6408719"/>
                <a:ext cx="6110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25mm</a:t>
                </a:r>
                <a:endParaRPr lang="de-DE" sz="1200" dirty="0"/>
              </a:p>
            </p:txBody>
          </p:sp>
        </p:grpSp>
      </p:grpSp>
      <p:grpSp>
        <p:nvGrpSpPr>
          <p:cNvPr id="24" name="Gruppieren 23"/>
          <p:cNvGrpSpPr/>
          <p:nvPr/>
        </p:nvGrpSpPr>
        <p:grpSpPr>
          <a:xfrm>
            <a:off x="7917515" y="2696637"/>
            <a:ext cx="2814455" cy="1501468"/>
            <a:chOff x="7917515" y="2696637"/>
            <a:chExt cx="2814455" cy="1501468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17515" y="2696637"/>
              <a:ext cx="2814455" cy="117602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grpSp>
          <p:nvGrpSpPr>
            <p:cNvPr id="49" name="Gruppieren 48"/>
            <p:cNvGrpSpPr/>
            <p:nvPr/>
          </p:nvGrpSpPr>
          <p:grpSpPr>
            <a:xfrm>
              <a:off x="8043813" y="3921106"/>
              <a:ext cx="949505" cy="276999"/>
              <a:chOff x="3912781" y="6408719"/>
              <a:chExt cx="949505" cy="276999"/>
            </a:xfrm>
          </p:grpSpPr>
          <p:cxnSp>
            <p:nvCxnSpPr>
              <p:cNvPr id="57" name="Gerade Verbindung mit Pfeil 56"/>
              <p:cNvCxnSpPr/>
              <p:nvPr/>
            </p:nvCxnSpPr>
            <p:spPr>
              <a:xfrm>
                <a:off x="3912781" y="6408719"/>
                <a:ext cx="94950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feld 60"/>
              <p:cNvSpPr txBox="1"/>
              <p:nvPr/>
            </p:nvSpPr>
            <p:spPr>
              <a:xfrm>
                <a:off x="4093029" y="6408719"/>
                <a:ext cx="6110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20mm</a:t>
                </a:r>
                <a:endParaRPr lang="de-DE" sz="1200" dirty="0"/>
              </a:p>
            </p:txBody>
          </p:sp>
        </p:grpSp>
      </p:grpSp>
      <p:sp>
        <p:nvSpPr>
          <p:cNvPr id="26" name="Textfeld 25"/>
          <p:cNvSpPr txBox="1"/>
          <p:nvPr/>
        </p:nvSpPr>
        <p:spPr>
          <a:xfrm>
            <a:off x="10341274" y="3183499"/>
            <a:ext cx="157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FFFF"/>
                </a:solidFill>
              </a:rPr>
              <a:t>Courtesy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of</a:t>
            </a:r>
            <a:r>
              <a:rPr lang="de-DE" sz="1200" dirty="0" smtClean="0">
                <a:solidFill>
                  <a:srgbClr val="FFFFFF"/>
                </a:solidFill>
              </a:rPr>
              <a:t> S. </a:t>
            </a:r>
            <a:r>
              <a:rPr lang="de-DE" sz="1200" dirty="0" err="1" smtClean="0">
                <a:solidFill>
                  <a:srgbClr val="FFFFFF"/>
                </a:solidFill>
              </a:rPr>
              <a:t>Göde</a:t>
            </a:r>
            <a:endParaRPr lang="de-DE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7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  <p:bldLst>
      <p:bldP spid="3" grpId="0"/>
      <p:bldP spid="4" grpId="0"/>
      <p:bldP spid="11" grpId="0"/>
      <p:bldP spid="14" grpId="0"/>
      <p:bldP spid="8" grpId="0"/>
      <p:bldP spid="37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24939">
            <a:off x="11079578" y="2704954"/>
            <a:ext cx="642836" cy="594049"/>
          </a:xfrm>
          <a:prstGeom prst="rect">
            <a:avLst/>
          </a:prstGeom>
        </p:spPr>
      </p:pic>
      <p:sp>
        <p:nvSpPr>
          <p:cNvPr id="188" name="Textfeld 187"/>
          <p:cNvSpPr txBox="1"/>
          <p:nvPr/>
        </p:nvSpPr>
        <p:spPr>
          <a:xfrm>
            <a:off x="6968560" y="3460640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Rotating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Chopper</a:t>
            </a:r>
            <a:endParaRPr lang="de-DE" sz="1600" dirty="0"/>
          </a:p>
        </p:txBody>
      </p:sp>
      <p:grpSp>
        <p:nvGrpSpPr>
          <p:cNvPr id="212" name="Gruppieren 211"/>
          <p:cNvGrpSpPr/>
          <p:nvPr/>
        </p:nvGrpSpPr>
        <p:grpSpPr>
          <a:xfrm>
            <a:off x="323850" y="2334012"/>
            <a:ext cx="3378200" cy="2789608"/>
            <a:chOff x="0" y="1896360"/>
            <a:chExt cx="3378200" cy="2789608"/>
          </a:xfrm>
        </p:grpSpPr>
        <p:pic>
          <p:nvPicPr>
            <p:cNvPr id="112" name="Grafik 111"/>
            <p:cNvPicPr>
              <a:picLocks noChangeAspect="1"/>
            </p:cNvPicPr>
            <p:nvPr/>
          </p:nvPicPr>
          <p:blipFill rotWithShape="1">
            <a:blip r:embed="rId4"/>
            <a:srcRect l="4790" t="-5579" r="4385" b="5579"/>
            <a:stretch/>
          </p:blipFill>
          <p:spPr>
            <a:xfrm>
              <a:off x="0" y="1896360"/>
              <a:ext cx="3378200" cy="2789608"/>
            </a:xfrm>
            <a:prstGeom prst="rect">
              <a:avLst/>
            </a:prstGeom>
          </p:spPr>
        </p:pic>
        <p:sp>
          <p:nvSpPr>
            <p:cNvPr id="208" name="Textfeld 207"/>
            <p:cNvSpPr txBox="1"/>
            <p:nvPr/>
          </p:nvSpPr>
          <p:spPr>
            <a:xfrm>
              <a:off x="64719" y="2141280"/>
              <a:ext cx="1555298" cy="58477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After</a:t>
              </a:r>
              <a:r>
                <a:rPr lang="de-DE" sz="1600" dirty="0" smtClean="0"/>
                <a:t> </a:t>
              </a:r>
              <a:r>
                <a:rPr lang="de-DE" sz="1600" b="1" dirty="0" smtClean="0"/>
                <a:t>20k </a:t>
              </a:r>
              <a:r>
                <a:rPr lang="de-DE" sz="1600" b="1" dirty="0" err="1" smtClean="0"/>
                <a:t>shots</a:t>
              </a:r>
              <a:r>
                <a:rPr lang="de-DE" sz="1600" dirty="0" smtClean="0"/>
                <a:t/>
              </a:r>
              <a:br>
                <a:rPr lang="de-DE" sz="1600" dirty="0" smtClean="0"/>
              </a:br>
              <a:r>
                <a:rPr lang="de-DE" sz="1600" dirty="0" smtClean="0"/>
                <a:t>~ 10</a:t>
              </a:r>
              <a:r>
                <a:rPr lang="de-DE" sz="1600" baseline="30000" dirty="0" smtClean="0"/>
                <a:t>19</a:t>
              </a:r>
              <a:r>
                <a:rPr lang="de-DE" sz="1600" dirty="0" smtClean="0"/>
                <a:t> Wcm</a:t>
              </a:r>
              <a:r>
                <a:rPr lang="de-DE" sz="1600" baseline="30000" dirty="0" smtClean="0"/>
                <a:t>-2</a:t>
              </a:r>
              <a:endParaRPr lang="de-DE" sz="1600" baseline="30000" dirty="0"/>
            </a:p>
          </p:txBody>
        </p:sp>
      </p:grpSp>
      <p:grpSp>
        <p:nvGrpSpPr>
          <p:cNvPr id="159" name="Gruppieren 158"/>
          <p:cNvGrpSpPr/>
          <p:nvPr/>
        </p:nvGrpSpPr>
        <p:grpSpPr>
          <a:xfrm>
            <a:off x="5749407" y="2333131"/>
            <a:ext cx="1581470" cy="1407968"/>
            <a:chOff x="6438522" y="3189861"/>
            <a:chExt cx="1581470" cy="1443739"/>
          </a:xfrm>
        </p:grpSpPr>
        <p:sp>
          <p:nvSpPr>
            <p:cNvPr id="77" name="Trapezoid 76"/>
            <p:cNvSpPr/>
            <p:nvPr/>
          </p:nvSpPr>
          <p:spPr>
            <a:xfrm rot="10800000">
              <a:off x="6438522" y="3206457"/>
              <a:ext cx="1581470" cy="1423561"/>
            </a:xfrm>
            <a:prstGeom prst="trapezoid">
              <a:avLst>
                <a:gd name="adj" fmla="val 50611"/>
              </a:avLst>
            </a:prstGeom>
            <a:gradFill>
              <a:gsLst>
                <a:gs pos="60000">
                  <a:srgbClr val="92D050">
                    <a:alpha val="31000"/>
                  </a:srgbClr>
                </a:gs>
                <a:gs pos="100000">
                  <a:srgbClr val="92D050">
                    <a:alpha val="0"/>
                  </a:srgb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78" name="Trapezoid 77"/>
            <p:cNvSpPr/>
            <p:nvPr/>
          </p:nvSpPr>
          <p:spPr>
            <a:xfrm rot="10800000">
              <a:off x="6773572" y="3189861"/>
              <a:ext cx="911372" cy="1443739"/>
            </a:xfrm>
            <a:prstGeom prst="trapezoid">
              <a:avLst>
                <a:gd name="adj" fmla="val 43293"/>
              </a:avLst>
            </a:prstGeom>
            <a:gradFill>
              <a:gsLst>
                <a:gs pos="51000">
                  <a:schemeClr val="tx2">
                    <a:alpha val="50000"/>
                  </a:schemeClr>
                </a:gs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6495465" y="2423418"/>
            <a:ext cx="670088" cy="622604"/>
            <a:chOff x="7175055" y="2987093"/>
            <a:chExt cx="670088" cy="622604"/>
          </a:xfrm>
        </p:grpSpPr>
        <p:sp>
          <p:nvSpPr>
            <p:cNvPr id="156" name="Trapezoid 155"/>
            <p:cNvSpPr/>
            <p:nvPr/>
          </p:nvSpPr>
          <p:spPr>
            <a:xfrm rot="10800000">
              <a:off x="7175055" y="3190473"/>
              <a:ext cx="465443" cy="416426"/>
            </a:xfrm>
            <a:prstGeom prst="trapezoid">
              <a:avLst>
                <a:gd name="adj" fmla="val 67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Trapezoid 142"/>
            <p:cNvSpPr/>
            <p:nvPr/>
          </p:nvSpPr>
          <p:spPr>
            <a:xfrm rot="10800000">
              <a:off x="7197105" y="2987093"/>
              <a:ext cx="648038" cy="622426"/>
            </a:xfrm>
            <a:prstGeom prst="trapezoid">
              <a:avLst>
                <a:gd name="adj" fmla="val 25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Gleichschenkliges Dreieck 102"/>
            <p:cNvSpPr/>
            <p:nvPr/>
          </p:nvSpPr>
          <p:spPr>
            <a:xfrm rot="16200000">
              <a:off x="7373407" y="3312993"/>
              <a:ext cx="135990" cy="457418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10222411" cy="61552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Long term operation</a:t>
            </a:r>
            <a:endParaRPr lang="en-US" sz="2899" b="1" dirty="0">
              <a:solidFill>
                <a:srgbClr val="00589E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9274209" y="3343458"/>
            <a:ext cx="2620941" cy="2909864"/>
            <a:chOff x="9612518" y="3618527"/>
            <a:chExt cx="2346976" cy="260569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4131" r="23437" b="5216"/>
            <a:stretch/>
          </p:blipFill>
          <p:spPr>
            <a:xfrm rot="5400000">
              <a:off x="9483157" y="3747888"/>
              <a:ext cx="2605698" cy="2346976"/>
            </a:xfrm>
            <a:prstGeom prst="rect">
              <a:avLst/>
            </a:prstGeom>
          </p:spPr>
        </p:pic>
        <p:sp>
          <p:nvSpPr>
            <p:cNvPr id="109" name="Textfeld 108"/>
            <p:cNvSpPr txBox="1"/>
            <p:nvPr/>
          </p:nvSpPr>
          <p:spPr>
            <a:xfrm>
              <a:off x="9695848" y="3716263"/>
              <a:ext cx="1351038" cy="52364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 smtClean="0"/>
                <a:t>After </a:t>
              </a:r>
              <a:r>
                <a:rPr lang="de-DE" sz="1600" b="1" dirty="0" smtClean="0"/>
                <a:t>4k </a:t>
              </a:r>
              <a:r>
                <a:rPr lang="de-DE" sz="1600" b="1" dirty="0" err="1" smtClean="0"/>
                <a:t>shots</a:t>
              </a:r>
              <a:endParaRPr lang="de-DE" sz="1600" b="1" dirty="0" smtClean="0"/>
            </a:p>
            <a:p>
              <a:pPr algn="r"/>
              <a:r>
                <a:rPr lang="de-DE" sz="1600" dirty="0" smtClean="0"/>
                <a:t>5∙10</a:t>
              </a:r>
              <a:r>
                <a:rPr lang="de-DE" sz="1600" baseline="30000" dirty="0" smtClean="0"/>
                <a:t>20</a:t>
              </a:r>
              <a:r>
                <a:rPr lang="de-DE" sz="1600" dirty="0" smtClean="0"/>
                <a:t> Wcm</a:t>
              </a:r>
              <a:r>
                <a:rPr lang="de-DE" sz="1600" baseline="30000" dirty="0" smtClean="0"/>
                <a:t>-2</a:t>
              </a:r>
              <a:endParaRPr lang="de-DE" sz="1600" baseline="30000" dirty="0"/>
            </a:p>
          </p:txBody>
        </p:sp>
      </p:grpSp>
      <p:cxnSp>
        <p:nvCxnSpPr>
          <p:cNvPr id="115" name="Gerade Verbindung mit Pfeil 114"/>
          <p:cNvCxnSpPr/>
          <p:nvPr/>
        </p:nvCxnSpPr>
        <p:spPr>
          <a:xfrm flipH="1">
            <a:off x="1098384" y="3851213"/>
            <a:ext cx="914915" cy="1652532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AutoShape 4" descr="https://mylog.connect.xfel.eu/user_uploads/3/3e/E08hppnqplFXxF41YPm8PEvy/20230912_1543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22" name="Gerade Verbindung mit Pfeil 121"/>
          <p:cNvCxnSpPr>
            <a:endCxn id="125" idx="1"/>
          </p:cNvCxnSpPr>
          <p:nvPr/>
        </p:nvCxnSpPr>
        <p:spPr>
          <a:xfrm flipV="1">
            <a:off x="2293496" y="2972407"/>
            <a:ext cx="727148" cy="234966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feld 129"/>
          <p:cNvSpPr txBox="1"/>
          <p:nvPr/>
        </p:nvSpPr>
        <p:spPr>
          <a:xfrm>
            <a:off x="563407" y="5479708"/>
            <a:ext cx="144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Nozzle</a:t>
            </a:r>
            <a:endParaRPr lang="de-DE" dirty="0"/>
          </a:p>
        </p:txBody>
      </p:sp>
      <p:sp>
        <p:nvSpPr>
          <p:cNvPr id="135" name="Textfeld 134"/>
          <p:cNvSpPr txBox="1"/>
          <p:nvPr/>
        </p:nvSpPr>
        <p:spPr>
          <a:xfrm>
            <a:off x="305381" y="1133874"/>
            <a:ext cx="3882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Large </a:t>
            </a:r>
            <a:r>
              <a:rPr lang="de-DE" dirty="0" err="1"/>
              <a:t>experiment</a:t>
            </a:r>
            <a:r>
              <a:rPr lang="de-DE" dirty="0"/>
              <a:t> at </a:t>
            </a:r>
            <a:r>
              <a:rPr lang="de-DE" dirty="0" err="1"/>
              <a:t>EuXFEL</a:t>
            </a:r>
            <a:r>
              <a:rPr lang="de-DE" dirty="0"/>
              <a:t> (2023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New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:</a:t>
            </a:r>
          </a:p>
        </p:txBody>
      </p:sp>
      <p:sp>
        <p:nvSpPr>
          <p:cNvPr id="146" name="Textfeld 145"/>
          <p:cNvSpPr txBox="1"/>
          <p:nvPr/>
        </p:nvSpPr>
        <p:spPr>
          <a:xfrm>
            <a:off x="4329950" y="1135986"/>
            <a:ext cx="37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Solution:</a:t>
            </a:r>
            <a:endParaRPr lang="de-DE" b="1" dirty="0"/>
          </a:p>
        </p:txBody>
      </p:sp>
      <p:sp>
        <p:nvSpPr>
          <p:cNvPr id="151" name="Textfeld 150"/>
          <p:cNvSpPr txBox="1"/>
          <p:nvPr/>
        </p:nvSpPr>
        <p:spPr>
          <a:xfrm>
            <a:off x="10062441" y="5478984"/>
            <a:ext cx="1731023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damage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Cryosource</a:t>
            </a:r>
            <a:r>
              <a:rPr lang="de-DE" b="1" dirty="0" smtClean="0"/>
              <a:t>!</a:t>
            </a:r>
            <a:endParaRPr lang="de-DE" b="1" dirty="0"/>
          </a:p>
        </p:txBody>
      </p:sp>
      <p:cxnSp>
        <p:nvCxnSpPr>
          <p:cNvPr id="161" name="Gerader Verbinder 160"/>
          <p:cNvCxnSpPr>
            <a:stCxn id="103" idx="5"/>
          </p:cNvCxnSpPr>
          <p:nvPr/>
        </p:nvCxnSpPr>
        <p:spPr>
          <a:xfrm>
            <a:off x="6761812" y="2978027"/>
            <a:ext cx="629047" cy="4589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feld 186"/>
          <p:cNvSpPr txBox="1"/>
          <p:nvPr/>
        </p:nvSpPr>
        <p:spPr>
          <a:xfrm>
            <a:off x="6969287" y="3460153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Piezo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Chopper</a:t>
            </a:r>
            <a:endParaRPr lang="de-DE" sz="1600" dirty="0"/>
          </a:p>
        </p:txBody>
      </p:sp>
      <p:grpSp>
        <p:nvGrpSpPr>
          <p:cNvPr id="190" name="Gruppieren 189"/>
          <p:cNvGrpSpPr/>
          <p:nvPr/>
        </p:nvGrpSpPr>
        <p:grpSpPr>
          <a:xfrm>
            <a:off x="4630565" y="1712400"/>
            <a:ext cx="2930341" cy="1136091"/>
            <a:chOff x="5319680" y="2276075"/>
            <a:chExt cx="2930341" cy="1136091"/>
          </a:xfrm>
        </p:grpSpPr>
        <p:grpSp>
          <p:nvGrpSpPr>
            <p:cNvPr id="166" name="Gruppieren 165"/>
            <p:cNvGrpSpPr/>
            <p:nvPr/>
          </p:nvGrpSpPr>
          <p:grpSpPr>
            <a:xfrm>
              <a:off x="5319680" y="2276075"/>
              <a:ext cx="2930341" cy="1136091"/>
              <a:chOff x="5319680" y="2276075"/>
              <a:chExt cx="2930341" cy="1136091"/>
            </a:xfrm>
          </p:grpSpPr>
          <p:sp>
            <p:nvSpPr>
              <p:cNvPr id="167" name="Trapezoid 166"/>
              <p:cNvSpPr/>
              <p:nvPr/>
            </p:nvSpPr>
            <p:spPr>
              <a:xfrm rot="10800000">
                <a:off x="6686550" y="3163678"/>
                <a:ext cx="1084490" cy="229611"/>
              </a:xfrm>
              <a:prstGeom prst="trapezoid">
                <a:avLst>
                  <a:gd name="adj" fmla="val 1229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68" name="Gruppieren 167"/>
              <p:cNvGrpSpPr/>
              <p:nvPr/>
            </p:nvGrpSpPr>
            <p:grpSpPr>
              <a:xfrm>
                <a:off x="5319680" y="2276075"/>
                <a:ext cx="2930341" cy="1136091"/>
                <a:chOff x="5319680" y="2276075"/>
                <a:chExt cx="2930341" cy="1136091"/>
              </a:xfrm>
            </p:grpSpPr>
            <p:grpSp>
              <p:nvGrpSpPr>
                <p:cNvPr id="169" name="Gruppieren 168"/>
                <p:cNvGrpSpPr/>
                <p:nvPr/>
              </p:nvGrpSpPr>
              <p:grpSpPr>
                <a:xfrm>
                  <a:off x="6207096" y="2321131"/>
                  <a:ext cx="596306" cy="914318"/>
                  <a:chOff x="9006840" y="3916765"/>
                  <a:chExt cx="861161" cy="779312"/>
                </a:xfrm>
              </p:grpSpPr>
              <p:cxnSp>
                <p:nvCxnSpPr>
                  <p:cNvPr id="183" name="Gerader Verbinder 182"/>
                  <p:cNvCxnSpPr/>
                  <p:nvPr/>
                </p:nvCxnSpPr>
                <p:spPr>
                  <a:xfrm>
                    <a:off x="9006840" y="3916765"/>
                    <a:ext cx="0" cy="560008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Gerader Verbinder 183"/>
                  <p:cNvCxnSpPr/>
                  <p:nvPr/>
                </p:nvCxnSpPr>
                <p:spPr>
                  <a:xfrm>
                    <a:off x="9012847" y="4484393"/>
                    <a:ext cx="272123" cy="205717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Gerader Verbinder 184"/>
                  <p:cNvCxnSpPr/>
                  <p:nvPr/>
                </p:nvCxnSpPr>
                <p:spPr>
                  <a:xfrm>
                    <a:off x="9297001" y="4696077"/>
                    <a:ext cx="571000" cy="0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0" name="Gruppieren 169"/>
                <p:cNvGrpSpPr/>
                <p:nvPr/>
              </p:nvGrpSpPr>
              <p:grpSpPr>
                <a:xfrm flipH="1">
                  <a:off x="7653715" y="2321131"/>
                  <a:ext cx="596306" cy="914318"/>
                  <a:chOff x="9006840" y="3916765"/>
                  <a:chExt cx="861161" cy="779312"/>
                </a:xfrm>
              </p:grpSpPr>
              <p:cxnSp>
                <p:nvCxnSpPr>
                  <p:cNvPr id="180" name="Gerader Verbinder 179"/>
                  <p:cNvCxnSpPr/>
                  <p:nvPr/>
                </p:nvCxnSpPr>
                <p:spPr>
                  <a:xfrm>
                    <a:off x="9297001" y="4696077"/>
                    <a:ext cx="571000" cy="0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Gerader Verbinder 180"/>
                  <p:cNvCxnSpPr/>
                  <p:nvPr/>
                </p:nvCxnSpPr>
                <p:spPr>
                  <a:xfrm>
                    <a:off x="9006840" y="3916765"/>
                    <a:ext cx="0" cy="560008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Gerader Verbinder 181"/>
                  <p:cNvCxnSpPr/>
                  <p:nvPr/>
                </p:nvCxnSpPr>
                <p:spPr>
                  <a:xfrm>
                    <a:off x="9012847" y="4484393"/>
                    <a:ext cx="272123" cy="205717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" name="Gruppieren 170"/>
                <p:cNvGrpSpPr/>
                <p:nvPr/>
              </p:nvGrpSpPr>
              <p:grpSpPr>
                <a:xfrm>
                  <a:off x="6617782" y="3287074"/>
                  <a:ext cx="551451" cy="125092"/>
                  <a:chOff x="7808320" y="1490459"/>
                  <a:chExt cx="679799" cy="178797"/>
                </a:xfrm>
              </p:grpSpPr>
              <p:cxnSp>
                <p:nvCxnSpPr>
                  <p:cNvPr id="177" name="Gerader Verbinder 176"/>
                  <p:cNvCxnSpPr/>
                  <p:nvPr/>
                </p:nvCxnSpPr>
                <p:spPr>
                  <a:xfrm flipV="1">
                    <a:off x="7808320" y="1490459"/>
                    <a:ext cx="247109" cy="1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Gerader Verbinder 177"/>
                  <p:cNvCxnSpPr/>
                  <p:nvPr/>
                </p:nvCxnSpPr>
                <p:spPr>
                  <a:xfrm>
                    <a:off x="8055429" y="1490460"/>
                    <a:ext cx="199309" cy="178796"/>
                  </a:xfrm>
                  <a:prstGeom prst="line">
                    <a:avLst/>
                  </a:prstGeom>
                  <a:ln w="38100" cap="flat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Gerader Verbinder 178"/>
                  <p:cNvCxnSpPr/>
                  <p:nvPr/>
                </p:nvCxnSpPr>
                <p:spPr>
                  <a:xfrm>
                    <a:off x="8254738" y="1669256"/>
                    <a:ext cx="233381" cy="0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2" name="Gruppieren 171"/>
                <p:cNvGrpSpPr/>
                <p:nvPr/>
              </p:nvGrpSpPr>
              <p:grpSpPr>
                <a:xfrm flipH="1">
                  <a:off x="7287846" y="3285359"/>
                  <a:ext cx="553203" cy="125489"/>
                  <a:chOff x="7808320" y="1490459"/>
                  <a:chExt cx="679799" cy="178797"/>
                </a:xfrm>
              </p:grpSpPr>
              <p:cxnSp>
                <p:nvCxnSpPr>
                  <p:cNvPr id="174" name="Gerader Verbinder 173"/>
                  <p:cNvCxnSpPr/>
                  <p:nvPr/>
                </p:nvCxnSpPr>
                <p:spPr>
                  <a:xfrm flipV="1">
                    <a:off x="7808320" y="1490459"/>
                    <a:ext cx="247109" cy="1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Gerader Verbinder 174"/>
                  <p:cNvCxnSpPr/>
                  <p:nvPr/>
                </p:nvCxnSpPr>
                <p:spPr>
                  <a:xfrm>
                    <a:off x="8055429" y="1490460"/>
                    <a:ext cx="199309" cy="178796"/>
                  </a:xfrm>
                  <a:prstGeom prst="line">
                    <a:avLst/>
                  </a:prstGeom>
                  <a:ln w="38100" cap="flat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Gerader Verbinder 175"/>
                  <p:cNvCxnSpPr/>
                  <p:nvPr/>
                </p:nvCxnSpPr>
                <p:spPr>
                  <a:xfrm>
                    <a:off x="8254738" y="1669256"/>
                    <a:ext cx="233381" cy="0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3" name="Textfeld 172"/>
                <p:cNvSpPr txBox="1"/>
                <p:nvPr/>
              </p:nvSpPr>
              <p:spPr>
                <a:xfrm>
                  <a:off x="5319680" y="2276075"/>
                  <a:ext cx="850691" cy="474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600" dirty="0" smtClean="0"/>
                    <a:t>Radiation</a:t>
                  </a:r>
                  <a:br>
                    <a:rPr lang="de-DE" sz="1600" dirty="0" smtClean="0"/>
                  </a:br>
                  <a:r>
                    <a:rPr lang="de-DE" sz="1600" dirty="0" err="1" smtClean="0"/>
                    <a:t>shield</a:t>
                  </a:r>
                  <a:endParaRPr lang="de-DE" sz="1600" dirty="0"/>
                </a:p>
              </p:txBody>
            </p:sp>
          </p:grpSp>
        </p:grpSp>
        <p:sp>
          <p:nvSpPr>
            <p:cNvPr id="189" name="Rechteck 188"/>
            <p:cNvSpPr/>
            <p:nvPr/>
          </p:nvSpPr>
          <p:spPr>
            <a:xfrm>
              <a:off x="6434302" y="2993884"/>
              <a:ext cx="1614799" cy="20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0" name="Gruppieren 159"/>
          <p:cNvGrpSpPr/>
          <p:nvPr/>
        </p:nvGrpSpPr>
        <p:grpSpPr>
          <a:xfrm>
            <a:off x="5784022" y="1701914"/>
            <a:ext cx="1580694" cy="2534925"/>
            <a:chOff x="6473137" y="2265589"/>
            <a:chExt cx="1580694" cy="2534925"/>
          </a:xfrm>
        </p:grpSpPr>
        <p:grpSp>
          <p:nvGrpSpPr>
            <p:cNvPr id="141" name="Gruppieren 140"/>
            <p:cNvGrpSpPr/>
            <p:nvPr/>
          </p:nvGrpSpPr>
          <p:grpSpPr>
            <a:xfrm>
              <a:off x="7060616" y="3352586"/>
              <a:ext cx="168031" cy="1447928"/>
              <a:chOff x="7062473" y="2466405"/>
              <a:chExt cx="168031" cy="1447928"/>
            </a:xfrm>
          </p:grpSpPr>
          <p:grpSp>
            <p:nvGrpSpPr>
              <p:cNvPr id="137" name="Gruppieren 136"/>
              <p:cNvGrpSpPr/>
              <p:nvPr/>
            </p:nvGrpSpPr>
            <p:grpSpPr>
              <a:xfrm>
                <a:off x="7062473" y="2952285"/>
                <a:ext cx="168031" cy="962048"/>
                <a:chOff x="11379200" y="41519"/>
                <a:chExt cx="168031" cy="962048"/>
              </a:xfrm>
            </p:grpSpPr>
            <p:sp>
              <p:nvSpPr>
                <p:cNvPr id="138" name="Bogen 137"/>
                <p:cNvSpPr/>
                <p:nvPr/>
              </p:nvSpPr>
              <p:spPr>
                <a:xfrm>
                  <a:off x="11379200" y="41519"/>
                  <a:ext cx="168031" cy="504581"/>
                </a:xfrm>
                <a:prstGeom prst="arc">
                  <a:avLst/>
                </a:prstGeom>
                <a:ln w="38100">
                  <a:solidFill>
                    <a:srgbClr val="558E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39" name="Gerader Verbinder 138"/>
                <p:cNvCxnSpPr/>
                <p:nvPr/>
              </p:nvCxnSpPr>
              <p:spPr>
                <a:xfrm>
                  <a:off x="11547231" y="289047"/>
                  <a:ext cx="0" cy="714520"/>
                </a:xfrm>
                <a:prstGeom prst="line">
                  <a:avLst/>
                </a:prstGeom>
                <a:ln w="38100">
                  <a:solidFill>
                    <a:srgbClr val="558E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Gerader Verbinder 139">
                <a:extLst>
                  <a:ext uri="{FF2B5EF4-FFF2-40B4-BE49-F238E27FC236}">
                    <a16:creationId xmlns:a16="http://schemas.microsoft.com/office/drawing/2014/main" id="{B1956D32-751E-4B21-ADB5-E334BF72CD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9531" y="2466405"/>
                <a:ext cx="0" cy="222464"/>
              </a:xfrm>
              <a:prstGeom prst="line">
                <a:avLst/>
              </a:prstGeom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Gerader Verbinder 78"/>
            <p:cNvCxnSpPr/>
            <p:nvPr/>
          </p:nvCxnSpPr>
          <p:spPr>
            <a:xfrm>
              <a:off x="7061934" y="3337212"/>
              <a:ext cx="33925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3F975301-39E0-45EC-BEB3-03A0D57022CF}"/>
                </a:ext>
              </a:extLst>
            </p:cNvPr>
            <p:cNvGrpSpPr/>
            <p:nvPr/>
          </p:nvGrpSpPr>
          <p:grpSpPr>
            <a:xfrm>
              <a:off x="6473137" y="2265589"/>
              <a:ext cx="1580694" cy="1055826"/>
              <a:chOff x="1057668" y="2239895"/>
              <a:chExt cx="1266928" cy="846244"/>
            </a:xfrm>
          </p:grpSpPr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E965660D-9F86-4200-A757-6F7606F81432}"/>
                  </a:ext>
                </a:extLst>
              </p:cNvPr>
              <p:cNvSpPr/>
              <p:nvPr/>
            </p:nvSpPr>
            <p:spPr>
              <a:xfrm>
                <a:off x="1057668" y="2239895"/>
                <a:ext cx="1266928" cy="587852"/>
              </a:xfrm>
              <a:prstGeom prst="rect">
                <a:avLst/>
              </a:prstGeom>
              <a:solidFill>
                <a:srgbClr val="EC9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C40B19A8-86C3-48D8-921F-D84BC1D0FA30}"/>
                  </a:ext>
                </a:extLst>
              </p:cNvPr>
              <p:cNvSpPr/>
              <p:nvPr/>
            </p:nvSpPr>
            <p:spPr>
              <a:xfrm>
                <a:off x="1447800" y="2815710"/>
                <a:ext cx="431800" cy="270429"/>
              </a:xfrm>
              <a:prstGeom prst="rect">
                <a:avLst/>
              </a:prstGeom>
              <a:solidFill>
                <a:srgbClr val="EC9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6CA7A548-E53C-4749-9999-139817049616}"/>
                  </a:ext>
                </a:extLst>
              </p:cNvPr>
              <p:cNvSpPr txBox="1"/>
              <p:nvPr/>
            </p:nvSpPr>
            <p:spPr>
              <a:xfrm>
                <a:off x="1175150" y="2286016"/>
                <a:ext cx="1031959" cy="518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err="1"/>
                  <a:t>Cryogenic</a:t>
                </a:r>
                <a:r>
                  <a:rPr lang="de-DE" dirty="0"/>
                  <a:t> </a:t>
                </a:r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de-DE" dirty="0" err="1" smtClean="0"/>
                  <a:t>source</a:t>
                </a:r>
                <a:endParaRPr lang="de-DE" dirty="0"/>
              </a:p>
            </p:txBody>
          </p:sp>
        </p:grpSp>
      </p:grpSp>
      <p:sp>
        <p:nvSpPr>
          <p:cNvPr id="191" name="Textfeld 190"/>
          <p:cNvSpPr txBox="1"/>
          <p:nvPr/>
        </p:nvSpPr>
        <p:spPr>
          <a:xfrm>
            <a:off x="4334657" y="4558818"/>
            <a:ext cx="45961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Option 1: </a:t>
            </a:r>
            <a:r>
              <a:rPr lang="de-DE" dirty="0" err="1" smtClean="0"/>
              <a:t>Faster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wider </a:t>
            </a:r>
            <a:r>
              <a:rPr lang="de-DE" dirty="0" err="1" smtClean="0"/>
              <a:t>chopper</a:t>
            </a: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covers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shot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Option 2: </a:t>
            </a:r>
            <a:r>
              <a:rPr lang="de-DE" dirty="0" err="1" smtClean="0"/>
              <a:t>Encapsulate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b="1" dirty="0" err="1" smtClean="0"/>
              <a:t>full</a:t>
            </a:r>
            <a:r>
              <a:rPr lang="de-DE" b="1" dirty="0" smtClean="0"/>
              <a:t> </a:t>
            </a:r>
            <a:r>
              <a:rPr lang="de-DE" b="1" dirty="0" err="1" smtClean="0"/>
              <a:t>radiation</a:t>
            </a:r>
            <a:r>
              <a:rPr lang="de-DE" b="1" dirty="0" smtClean="0"/>
              <a:t> </a:t>
            </a:r>
            <a:r>
              <a:rPr lang="de-DE" b="1" dirty="0" err="1" smtClean="0"/>
              <a:t>shield</a:t>
            </a:r>
            <a:r>
              <a:rPr lang="de-DE" b="1" dirty="0" smtClean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Prevents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influx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Tradeoff</a:t>
            </a:r>
            <a:r>
              <a:rPr lang="de-DE" dirty="0" smtClean="0"/>
              <a:t>: + 1 mm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endParaRPr lang="de-DE" dirty="0" smtClean="0"/>
          </a:p>
        </p:txBody>
      </p:sp>
      <p:grpSp>
        <p:nvGrpSpPr>
          <p:cNvPr id="207" name="Gruppieren 206"/>
          <p:cNvGrpSpPr/>
          <p:nvPr/>
        </p:nvGrpSpPr>
        <p:grpSpPr>
          <a:xfrm>
            <a:off x="1495890" y="3424747"/>
            <a:ext cx="2681419" cy="3037304"/>
            <a:chOff x="1172040" y="3198106"/>
            <a:chExt cx="2681419" cy="3037304"/>
          </a:xfrm>
        </p:grpSpPr>
        <p:pic>
          <p:nvPicPr>
            <p:cNvPr id="121" name="Grafik 1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6" t="11014" r="21233" b="20438"/>
            <a:stretch/>
          </p:blipFill>
          <p:spPr>
            <a:xfrm>
              <a:off x="1898338" y="4280289"/>
              <a:ext cx="1955121" cy="1955121"/>
            </a:xfrm>
            <a:prstGeom prst="rect">
              <a:avLst/>
            </a:prstGeom>
          </p:spPr>
        </p:pic>
        <p:cxnSp>
          <p:nvCxnSpPr>
            <p:cNvPr id="131" name="Gerade Verbindung mit Pfeil 130"/>
            <p:cNvCxnSpPr/>
            <p:nvPr/>
          </p:nvCxnSpPr>
          <p:spPr>
            <a:xfrm flipH="1">
              <a:off x="1172040" y="5284327"/>
              <a:ext cx="1574521" cy="184666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hteck 191"/>
            <p:cNvSpPr/>
            <p:nvPr/>
          </p:nvSpPr>
          <p:spPr>
            <a:xfrm>
              <a:off x="1346200" y="3198106"/>
              <a:ext cx="761027" cy="78593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4" name="Gerader Verbinder 193"/>
            <p:cNvCxnSpPr/>
            <p:nvPr/>
          </p:nvCxnSpPr>
          <p:spPr>
            <a:xfrm>
              <a:off x="2107227" y="3210383"/>
              <a:ext cx="1746232" cy="10699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r Verbinder 194"/>
            <p:cNvCxnSpPr/>
            <p:nvPr/>
          </p:nvCxnSpPr>
          <p:spPr>
            <a:xfrm>
              <a:off x="1346200" y="3993904"/>
              <a:ext cx="552138" cy="22303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r Verbinder 197"/>
            <p:cNvCxnSpPr/>
            <p:nvPr/>
          </p:nvCxnSpPr>
          <p:spPr>
            <a:xfrm>
              <a:off x="3378200" y="3984043"/>
              <a:ext cx="475259" cy="2985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r Verbinder 199"/>
            <p:cNvCxnSpPr/>
            <p:nvPr/>
          </p:nvCxnSpPr>
          <p:spPr>
            <a:xfrm>
              <a:off x="1569244" y="4896979"/>
              <a:ext cx="328585" cy="13267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feld 124"/>
          <p:cNvSpPr txBox="1"/>
          <p:nvPr/>
        </p:nvSpPr>
        <p:spPr>
          <a:xfrm>
            <a:off x="3020644" y="2603075"/>
            <a:ext cx="943778" cy="7386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„Shadow“ </a:t>
            </a:r>
            <a:br>
              <a:rPr lang="de-DE" sz="1400" dirty="0" smtClean="0"/>
            </a:b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piezo</a:t>
            </a:r>
            <a:r>
              <a:rPr lang="de-DE" sz="1400" dirty="0" smtClean="0"/>
              <a:t> </a:t>
            </a:r>
            <a:r>
              <a:rPr lang="de-DE" sz="1400" dirty="0" err="1" smtClean="0"/>
              <a:t>chopper</a:t>
            </a:r>
            <a:endParaRPr lang="de-DE" sz="1400" dirty="0"/>
          </a:p>
        </p:txBody>
      </p:sp>
      <p:grpSp>
        <p:nvGrpSpPr>
          <p:cNvPr id="164" name="Gruppieren 163"/>
          <p:cNvGrpSpPr/>
          <p:nvPr/>
        </p:nvGrpSpPr>
        <p:grpSpPr>
          <a:xfrm>
            <a:off x="5179348" y="3226479"/>
            <a:ext cx="1532729" cy="959451"/>
            <a:chOff x="5868463" y="4149662"/>
            <a:chExt cx="1532729" cy="959451"/>
          </a:xfrm>
        </p:grpSpPr>
        <p:sp>
          <p:nvSpPr>
            <p:cNvPr id="162" name="Trapezoid 161">
              <a:extLst>
                <a:ext uri="{FF2B5EF4-FFF2-40B4-BE49-F238E27FC236}">
                  <a16:creationId xmlns:a16="http://schemas.microsoft.com/office/drawing/2014/main" id="{4750D2E4-582C-440A-8F34-9E459B48840F}"/>
                </a:ext>
              </a:extLst>
            </p:cNvPr>
            <p:cNvSpPr/>
            <p:nvPr/>
          </p:nvSpPr>
          <p:spPr>
            <a:xfrm rot="5400000">
              <a:off x="6048198" y="3969927"/>
              <a:ext cx="959451" cy="1318922"/>
            </a:xfrm>
            <a:prstGeom prst="trapezoid">
              <a:avLst>
                <a:gd name="adj" fmla="val 40717"/>
              </a:avLst>
            </a:prstGeom>
            <a:solidFill>
              <a:srgbClr val="FF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sp>
          <p:nvSpPr>
            <p:cNvPr id="163" name="Explosion 2 28">
              <a:extLst>
                <a:ext uri="{FF2B5EF4-FFF2-40B4-BE49-F238E27FC236}">
                  <a16:creationId xmlns:a16="http://schemas.microsoft.com/office/drawing/2014/main" id="{32CA1313-0CC7-4500-A2E1-99A0EF0EF42A}"/>
                </a:ext>
              </a:extLst>
            </p:cNvPr>
            <p:cNvSpPr/>
            <p:nvPr/>
          </p:nvSpPr>
          <p:spPr bwMode="auto">
            <a:xfrm rot="10800000">
              <a:off x="7034016" y="4411331"/>
              <a:ext cx="367176" cy="450613"/>
            </a:xfrm>
            <a:prstGeom prst="irregularSeal2">
              <a:avLst/>
            </a:prstGeom>
            <a:solidFill>
              <a:srgbClr val="FFFF00"/>
            </a:solidFill>
            <a:ln w="0">
              <a:solidFill>
                <a:schemeClr val="tx1"/>
              </a:solidFill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0681326" y="3851213"/>
            <a:ext cx="1412579" cy="738664"/>
            <a:chOff x="10800187" y="4148807"/>
            <a:chExt cx="1264923" cy="661452"/>
          </a:xfrm>
        </p:grpSpPr>
        <p:sp>
          <p:nvSpPr>
            <p:cNvPr id="214" name="Textfeld 213"/>
            <p:cNvSpPr txBox="1"/>
            <p:nvPr/>
          </p:nvSpPr>
          <p:spPr>
            <a:xfrm>
              <a:off x="11143269" y="4148807"/>
              <a:ext cx="921841" cy="66145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„Shadow“ </a:t>
              </a:r>
              <a:br>
                <a:rPr lang="de-DE" sz="1400" dirty="0" smtClean="0"/>
              </a:br>
              <a:r>
                <a:rPr lang="de-DE" sz="1400" dirty="0" err="1" smtClean="0"/>
                <a:t>of</a:t>
              </a:r>
              <a:r>
                <a:rPr lang="de-DE" sz="1400" dirty="0" smtClean="0"/>
                <a:t>  </a:t>
              </a:r>
              <a:r>
                <a:rPr lang="de-DE" sz="1400" dirty="0" err="1" smtClean="0"/>
                <a:t>rotating</a:t>
              </a:r>
              <a:r>
                <a:rPr lang="de-DE" sz="1400" dirty="0" smtClean="0"/>
                <a:t/>
              </a:r>
              <a:br>
                <a:rPr lang="de-DE" sz="1400" dirty="0" smtClean="0"/>
              </a:br>
              <a:r>
                <a:rPr lang="de-DE" sz="1400" dirty="0" err="1" smtClean="0"/>
                <a:t>chopper</a:t>
              </a:r>
              <a:endParaRPr lang="de-DE" sz="1400" dirty="0"/>
            </a:p>
          </p:txBody>
        </p:sp>
        <p:cxnSp>
          <p:nvCxnSpPr>
            <p:cNvPr id="215" name="Gerade Verbindung mit Pfeil 214"/>
            <p:cNvCxnSpPr>
              <a:endCxn id="214" idx="1"/>
            </p:cNvCxnSpPr>
            <p:nvPr/>
          </p:nvCxnSpPr>
          <p:spPr>
            <a:xfrm flipV="1">
              <a:off x="10800187" y="4479533"/>
              <a:ext cx="343082" cy="253925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7" name="Grafik 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891" y="1491327"/>
            <a:ext cx="1086592" cy="1357164"/>
          </a:xfrm>
          <a:prstGeom prst="rect">
            <a:avLst/>
          </a:prstGeom>
        </p:spPr>
      </p:pic>
      <p:sp>
        <p:nvSpPr>
          <p:cNvPr id="218" name="Textfeld 217"/>
          <p:cNvSpPr txBox="1"/>
          <p:nvPr/>
        </p:nvSpPr>
        <p:spPr>
          <a:xfrm>
            <a:off x="8364166" y="1133874"/>
            <a:ext cx="28264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Design </a:t>
            </a:r>
            <a:r>
              <a:rPr lang="de-DE" b="1" dirty="0" err="1" smtClean="0"/>
              <a:t>for</a:t>
            </a:r>
            <a:r>
              <a:rPr lang="de-DE" b="1" dirty="0" smtClean="0"/>
              <a:t> Draco Setup: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/>
              <a:t>Copper</a:t>
            </a:r>
            <a:r>
              <a:rPr lang="de-DE" dirty="0" smtClean="0"/>
              <a:t> „bell“, </a:t>
            </a:r>
            <a:br>
              <a:rPr lang="de-DE" dirty="0" smtClean="0"/>
            </a:br>
            <a:r>
              <a:rPr lang="de-DE" dirty="0" err="1" smtClean="0"/>
              <a:t>flanges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cryostat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Ø </a:t>
            </a:r>
            <a:r>
              <a:rPr lang="de-DE" dirty="0" smtClean="0"/>
              <a:t>60 mm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Ø 1.5 mm </a:t>
            </a:r>
            <a:r>
              <a:rPr lang="de-DE" dirty="0" err="1"/>
              <a:t>stainless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 smtClean="0"/>
              <a:t>steel</a:t>
            </a:r>
            <a:r>
              <a:rPr lang="de-DE" dirty="0" smtClean="0"/>
              <a:t> </a:t>
            </a:r>
            <a:r>
              <a:rPr lang="de-DE" dirty="0" err="1" smtClean="0"/>
              <a:t>orifice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jet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thickness</a:t>
            </a:r>
            <a:r>
              <a:rPr lang="de-DE" dirty="0" smtClean="0"/>
              <a:t>: 500 µm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5621590" y="2118906"/>
            <a:ext cx="1883889" cy="299092"/>
            <a:chOff x="5923846" y="2487206"/>
            <a:chExt cx="1883889" cy="299092"/>
          </a:xfrm>
        </p:grpSpPr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3846" y="2490527"/>
              <a:ext cx="525814" cy="295771"/>
            </a:xfrm>
            <a:prstGeom prst="rect">
              <a:avLst/>
            </a:prstGeom>
          </p:spPr>
        </p:pic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921" y="2487206"/>
              <a:ext cx="525814" cy="295771"/>
            </a:xfrm>
            <a:prstGeom prst="rect">
              <a:avLst/>
            </a:prstGeom>
          </p:spPr>
        </p:pic>
      </p:grpSp>
      <p:pic>
        <p:nvPicPr>
          <p:cNvPr id="95" name="Grafik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17" y="2466215"/>
            <a:ext cx="525814" cy="295771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5120851" y="3567110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&gt; 10</a:t>
            </a:r>
            <a:r>
              <a:rPr lang="de-DE" sz="1400" baseline="30000" dirty="0" smtClean="0"/>
              <a:t>20</a:t>
            </a:r>
            <a:r>
              <a:rPr lang="de-DE" sz="1400" dirty="0" smtClean="0"/>
              <a:t> W/cm</a:t>
            </a:r>
            <a:r>
              <a:rPr lang="de-DE" sz="1400" baseline="30000" dirty="0" smtClean="0"/>
              <a:t>2</a:t>
            </a:r>
            <a:endParaRPr lang="de-DE" sz="1400" baseline="30000" dirty="0"/>
          </a:p>
        </p:txBody>
      </p:sp>
      <p:sp>
        <p:nvSpPr>
          <p:cNvPr id="30" name="Rechteck 29"/>
          <p:cNvSpPr/>
          <p:nvPr/>
        </p:nvSpPr>
        <p:spPr>
          <a:xfrm>
            <a:off x="701011" y="17033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err="1"/>
              <a:t>Damage</a:t>
            </a:r>
            <a:r>
              <a:rPr lang="de-DE" b="1" dirty="0"/>
              <a:t> </a:t>
            </a:r>
            <a:r>
              <a:rPr lang="de-DE" b="1" dirty="0" err="1"/>
              <a:t>accumulation</a:t>
            </a:r>
            <a:r>
              <a:rPr lang="de-DE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Transient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spikes</a:t>
            </a:r>
            <a:endParaRPr lang="de-DE" dirty="0"/>
          </a:p>
        </p:txBody>
      </p:sp>
      <p:sp>
        <p:nvSpPr>
          <p:cNvPr id="31" name="Rechteck 30"/>
          <p:cNvSpPr/>
          <p:nvPr/>
        </p:nvSpPr>
        <p:spPr>
          <a:xfrm>
            <a:off x="5674399" y="1141063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Full</a:t>
            </a:r>
            <a:r>
              <a:rPr lang="de-DE" b="1" dirty="0"/>
              <a:t> </a:t>
            </a:r>
            <a:r>
              <a:rPr lang="de-DE" b="1" dirty="0" err="1"/>
              <a:t>radiation</a:t>
            </a:r>
            <a:r>
              <a:rPr lang="de-DE" b="1" dirty="0"/>
              <a:t> </a:t>
            </a:r>
            <a:r>
              <a:rPr lang="de-DE" b="1" dirty="0" err="1"/>
              <a:t>shield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5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0112 -2.59259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0" grpId="0"/>
      <p:bldP spid="146" grpId="0"/>
      <p:bldP spid="151" grpId="0" animBg="1"/>
      <p:bldP spid="187" grpId="0"/>
      <p:bldP spid="187" grpId="1"/>
      <p:bldP spid="125" grpId="0" animBg="1"/>
      <p:bldP spid="218" grpId="0"/>
      <p:bldP spid="29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6689461" y="1240281"/>
            <a:ext cx="541085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/>
              <a:t>Protecting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cryogenic</a:t>
            </a:r>
            <a:r>
              <a:rPr lang="de-DE" b="1" dirty="0"/>
              <a:t> </a:t>
            </a:r>
            <a:r>
              <a:rPr lang="de-DE" b="1" dirty="0" err="1"/>
              <a:t>source</a:t>
            </a:r>
            <a:endParaRPr lang="de-DE" b="1" dirty="0"/>
          </a:p>
          <a:p>
            <a:endParaRPr lang="de-DE" dirty="0" smtClean="0"/>
          </a:p>
          <a:p>
            <a:r>
              <a:rPr lang="de-DE" dirty="0" smtClean="0"/>
              <a:t>Laser-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relativistic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: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damage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endParaRPr lang="de-DE" dirty="0" smtClean="0"/>
          </a:p>
          <a:p>
            <a:r>
              <a:rPr lang="de-DE" sz="1000" dirty="0"/>
              <a:t> </a:t>
            </a:r>
            <a:r>
              <a:rPr lang="de-DE" sz="1000" dirty="0" smtClean="0"/>
              <a:t>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</a:t>
            </a:r>
            <a:r>
              <a:rPr lang="de-DE" dirty="0" smtClean="0"/>
              <a:t>e-</a:t>
            </a:r>
            <a:r>
              <a:rPr lang="de-DE" dirty="0" err="1" smtClean="0"/>
              <a:t>stabilize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target</a:t>
            </a:r>
            <a:r>
              <a:rPr lang="de-DE" dirty="0" smtClean="0"/>
              <a:t> after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shot</a:t>
            </a:r>
            <a:endParaRPr lang="de-DE" dirty="0" smtClean="0"/>
          </a:p>
          <a:p>
            <a:endParaRPr lang="de-DE" dirty="0" smtClean="0"/>
          </a:p>
          <a:p>
            <a:r>
              <a:rPr lang="de-DE" u="sng" dirty="0" smtClean="0"/>
              <a:t>Solutions: 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</a:t>
            </a:r>
            <a:endParaRPr lang="de-DE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shield</a:t>
            </a:r>
            <a:endParaRPr lang="de-DE" dirty="0" smtClean="0"/>
          </a:p>
          <a:p>
            <a:r>
              <a:rPr lang="de-DE" sz="1000" dirty="0"/>
              <a:t> </a:t>
            </a:r>
            <a:endParaRPr lang="de-DE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„Chopper“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856488" y="2489164"/>
            <a:ext cx="82291" cy="1593032"/>
          </a:xfrm>
          <a:prstGeom prst="rect">
            <a:avLst/>
          </a:prstGeom>
          <a:gradFill flip="none" rotWithShape="1">
            <a:gsLst>
              <a:gs pos="25000">
                <a:srgbClr val="00589E"/>
              </a:gs>
              <a:gs pos="0">
                <a:srgbClr val="00589E">
                  <a:alpha val="0"/>
                </a:srgbClr>
              </a:gs>
              <a:gs pos="75000">
                <a:srgbClr val="00589E"/>
              </a:gs>
              <a:gs pos="100000">
                <a:srgbClr val="00589E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9" name="Grafik 108">
            <a:extLst>
              <a:ext uri="{FF2B5EF4-FFF2-40B4-BE49-F238E27FC236}">
                <a16:creationId xmlns:a16="http://schemas.microsoft.com/office/drawing/2014/main" id="{1AF3FB71-2CC7-4204-B437-8CF8660CC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4668" r="50616" b="38347"/>
          <a:stretch/>
        </p:blipFill>
        <p:spPr>
          <a:xfrm>
            <a:off x="266249" y="2161901"/>
            <a:ext cx="1228899" cy="2245639"/>
          </a:xfrm>
          <a:prstGeom prst="rect">
            <a:avLst/>
          </a:prstGeom>
        </p:spPr>
      </p:pic>
      <p:grpSp>
        <p:nvGrpSpPr>
          <p:cNvPr id="49" name="Gruppieren 48"/>
          <p:cNvGrpSpPr/>
          <p:nvPr/>
        </p:nvGrpSpPr>
        <p:grpSpPr>
          <a:xfrm>
            <a:off x="9947197" y="3729855"/>
            <a:ext cx="1755348" cy="1562771"/>
            <a:chOff x="6438522" y="3189861"/>
            <a:chExt cx="1581470" cy="1443739"/>
          </a:xfrm>
        </p:grpSpPr>
        <p:sp>
          <p:nvSpPr>
            <p:cNvPr id="50" name="Trapezoid 49"/>
            <p:cNvSpPr/>
            <p:nvPr/>
          </p:nvSpPr>
          <p:spPr>
            <a:xfrm rot="10800000">
              <a:off x="6438522" y="3206457"/>
              <a:ext cx="1581470" cy="1423561"/>
            </a:xfrm>
            <a:prstGeom prst="trapezoid">
              <a:avLst>
                <a:gd name="adj" fmla="val 50611"/>
              </a:avLst>
            </a:prstGeom>
            <a:gradFill>
              <a:gsLst>
                <a:gs pos="60000">
                  <a:srgbClr val="92D050">
                    <a:alpha val="31000"/>
                  </a:srgbClr>
                </a:gs>
                <a:gs pos="100000">
                  <a:srgbClr val="92D050">
                    <a:alpha val="0"/>
                  </a:srgb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51" name="Trapezoid 50"/>
            <p:cNvSpPr/>
            <p:nvPr/>
          </p:nvSpPr>
          <p:spPr>
            <a:xfrm rot="10800000">
              <a:off x="6773572" y="3189861"/>
              <a:ext cx="911372" cy="1443739"/>
            </a:xfrm>
            <a:prstGeom prst="trapezoid">
              <a:avLst>
                <a:gd name="adj" fmla="val 43293"/>
              </a:avLst>
            </a:prstGeom>
            <a:gradFill>
              <a:gsLst>
                <a:gs pos="51000">
                  <a:schemeClr val="tx2">
                    <a:alpha val="50000"/>
                  </a:schemeClr>
                </a:gs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0685065" y="3835707"/>
            <a:ext cx="1541655" cy="1794694"/>
            <a:chOff x="10685065" y="2153838"/>
            <a:chExt cx="1541655" cy="1794694"/>
          </a:xfrm>
        </p:grpSpPr>
        <p:sp>
          <p:nvSpPr>
            <p:cNvPr id="48" name="Textfeld 47"/>
            <p:cNvSpPr txBox="1"/>
            <p:nvPr/>
          </p:nvSpPr>
          <p:spPr>
            <a:xfrm>
              <a:off x="11149919" y="3299462"/>
              <a:ext cx="1076801" cy="649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Rotating</a:t>
              </a:r>
              <a:r>
                <a:rPr lang="de-DE" sz="1600" dirty="0" smtClean="0"/>
                <a:t/>
              </a:r>
              <a:br>
                <a:rPr lang="de-DE" sz="1600" dirty="0" smtClean="0"/>
              </a:br>
              <a:r>
                <a:rPr lang="de-DE" sz="1600" dirty="0" smtClean="0"/>
                <a:t>Chopper</a:t>
              </a:r>
              <a:endParaRPr lang="de-DE" sz="1600" dirty="0"/>
            </a:p>
          </p:txBody>
        </p:sp>
        <p:grpSp>
          <p:nvGrpSpPr>
            <p:cNvPr id="52" name="Gruppieren 51"/>
            <p:cNvGrpSpPr/>
            <p:nvPr/>
          </p:nvGrpSpPr>
          <p:grpSpPr>
            <a:xfrm>
              <a:off x="10685065" y="2153838"/>
              <a:ext cx="743762" cy="691058"/>
              <a:chOff x="7175055" y="2987093"/>
              <a:chExt cx="670088" cy="622604"/>
            </a:xfrm>
          </p:grpSpPr>
          <p:sp>
            <p:nvSpPr>
              <p:cNvPr id="53" name="Trapezoid 52"/>
              <p:cNvSpPr/>
              <p:nvPr/>
            </p:nvSpPr>
            <p:spPr>
              <a:xfrm rot="10800000">
                <a:off x="7175055" y="3190473"/>
                <a:ext cx="465443" cy="416426"/>
              </a:xfrm>
              <a:prstGeom prst="trapezoid">
                <a:avLst>
                  <a:gd name="adj" fmla="val 670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rapezoid 53"/>
              <p:cNvSpPr/>
              <p:nvPr/>
            </p:nvSpPr>
            <p:spPr>
              <a:xfrm rot="10800000">
                <a:off x="7197105" y="2987093"/>
                <a:ext cx="648038" cy="622426"/>
              </a:xfrm>
              <a:prstGeom prst="trapezoid">
                <a:avLst>
                  <a:gd name="adj" fmla="val 25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Gleichschenkliges Dreieck 54"/>
              <p:cNvSpPr/>
              <p:nvPr/>
            </p:nvSpPr>
            <p:spPr>
              <a:xfrm rot="16200000">
                <a:off x="7373407" y="3312993"/>
                <a:ext cx="135990" cy="457418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</p:grpSp>
        <p:cxnSp>
          <p:nvCxnSpPr>
            <p:cNvPr id="158" name="Gerader Verbinder 157"/>
            <p:cNvCxnSpPr/>
            <p:nvPr/>
          </p:nvCxnSpPr>
          <p:spPr>
            <a:xfrm>
              <a:off x="11111689" y="2829371"/>
              <a:ext cx="567216" cy="44951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uppieren 181"/>
          <p:cNvGrpSpPr/>
          <p:nvPr/>
        </p:nvGrpSpPr>
        <p:grpSpPr>
          <a:xfrm>
            <a:off x="10637689" y="4235747"/>
            <a:ext cx="186506" cy="1607124"/>
            <a:chOff x="7062473" y="2466405"/>
            <a:chExt cx="168031" cy="1447928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7062473" y="2952285"/>
              <a:ext cx="168031" cy="962048"/>
              <a:chOff x="11379200" y="41519"/>
              <a:chExt cx="168031" cy="962048"/>
            </a:xfrm>
          </p:grpSpPr>
          <p:sp>
            <p:nvSpPr>
              <p:cNvPr id="190" name="Bogen 189"/>
              <p:cNvSpPr/>
              <p:nvPr/>
            </p:nvSpPr>
            <p:spPr>
              <a:xfrm>
                <a:off x="11379200" y="41519"/>
                <a:ext cx="168031" cy="504581"/>
              </a:xfrm>
              <a:prstGeom prst="arc">
                <a:avLst/>
              </a:prstGeom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91" name="Gerader Verbinder 190"/>
              <p:cNvCxnSpPr/>
              <p:nvPr/>
            </p:nvCxnSpPr>
            <p:spPr>
              <a:xfrm>
                <a:off x="11547231" y="289047"/>
                <a:ext cx="0" cy="714520"/>
              </a:xfrm>
              <a:prstGeom prst="line">
                <a:avLst/>
              </a:prstGeom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9" name="Gerader Verbinder 188">
              <a:extLst>
                <a:ext uri="{FF2B5EF4-FFF2-40B4-BE49-F238E27FC236}">
                  <a16:creationId xmlns:a16="http://schemas.microsoft.com/office/drawing/2014/main" id="{B1956D32-751E-4B21-ADB5-E334BF72C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9531" y="2466405"/>
              <a:ext cx="0" cy="222464"/>
            </a:xfrm>
            <a:prstGeom prst="line">
              <a:avLst/>
            </a:prstGeom>
            <a:ln w="38100"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feld 57"/>
          <p:cNvSpPr txBox="1"/>
          <p:nvPr/>
        </p:nvSpPr>
        <p:spPr>
          <a:xfrm>
            <a:off x="1627280" y="1240281"/>
            <a:ext cx="47009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Target: solid hydrogen </a:t>
            </a:r>
            <a:r>
              <a:rPr lang="de-DE" b="1" dirty="0" err="1" smtClean="0"/>
              <a:t>sheet</a:t>
            </a:r>
            <a:r>
              <a:rPr lang="de-DE" b="1" dirty="0" smtClean="0"/>
              <a:t> </a:t>
            </a:r>
            <a:r>
              <a:rPr lang="de-DE" b="1" dirty="0" err="1" smtClean="0"/>
              <a:t>jet</a:t>
            </a:r>
            <a:endParaRPr lang="de-DE" b="1" dirty="0" smtClean="0"/>
          </a:p>
          <a:p>
            <a:r>
              <a:rPr lang="de-DE" sz="1000" b="1" dirty="0" smtClean="0"/>
              <a:t>   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C</a:t>
            </a:r>
            <a:r>
              <a:rPr lang="de-DE" dirty="0" err="1" smtClean="0"/>
              <a:t>ryogenically</a:t>
            </a:r>
            <a:r>
              <a:rPr lang="de-DE" dirty="0" smtClean="0"/>
              <a:t> </a:t>
            </a:r>
            <a:r>
              <a:rPr lang="de-DE" dirty="0" err="1" smtClean="0"/>
              <a:t>liquified</a:t>
            </a:r>
            <a:r>
              <a:rPr lang="de-DE" dirty="0" smtClean="0"/>
              <a:t> H2 </a:t>
            </a:r>
            <a:endParaRPr lang="de-DE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Challenges on the way to 1 Hz operation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202" y="6391319"/>
            <a:ext cx="4284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M.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S. </a:t>
            </a:r>
            <a:r>
              <a:rPr lang="de-DE" sz="1400" dirty="0" err="1" smtClean="0"/>
              <a:t>Göde</a:t>
            </a:r>
            <a:r>
              <a:rPr lang="de-DE" sz="1400" dirty="0" smtClean="0"/>
              <a:t>, S. </a:t>
            </a:r>
            <a:r>
              <a:rPr lang="de-DE" sz="1400" dirty="0" err="1" smtClean="0"/>
              <a:t>Assenbaum</a:t>
            </a:r>
            <a:r>
              <a:rPr lang="de-DE" sz="1400" dirty="0" smtClean="0"/>
              <a:t> </a:t>
            </a:r>
            <a:r>
              <a:rPr lang="de-DE" sz="1400" i="1" dirty="0" smtClean="0"/>
              <a:t>in </a:t>
            </a:r>
            <a:r>
              <a:rPr lang="de-DE" sz="1400" i="1" dirty="0" err="1" smtClean="0"/>
              <a:t>preparation</a:t>
            </a:r>
            <a:endParaRPr lang="de-DE" sz="1400" i="1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882380" y="3990984"/>
            <a:ext cx="1761551" cy="2865228"/>
            <a:chOff x="3198180" y="3230796"/>
            <a:chExt cx="1761551" cy="2865228"/>
          </a:xfrm>
        </p:grpSpPr>
        <p:pic>
          <p:nvPicPr>
            <p:cNvPr id="64" name="C1_stack_512px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0379" r="20642"/>
            <a:stretch/>
          </p:blipFill>
          <p:spPr>
            <a:xfrm>
              <a:off x="3229336" y="3230796"/>
              <a:ext cx="1689905" cy="2865228"/>
            </a:xfrm>
            <a:prstGeom prst="rect">
              <a:avLst/>
            </a:prstGeom>
          </p:spPr>
        </p:pic>
        <p:grpSp>
          <p:nvGrpSpPr>
            <p:cNvPr id="66" name="Gruppieren 65"/>
            <p:cNvGrpSpPr/>
            <p:nvPr/>
          </p:nvGrpSpPr>
          <p:grpSpPr>
            <a:xfrm>
              <a:off x="3198180" y="5652927"/>
              <a:ext cx="1439706" cy="307777"/>
              <a:chOff x="9397609" y="4209764"/>
              <a:chExt cx="1173119" cy="250787"/>
            </a:xfrm>
          </p:grpSpPr>
          <p:cxnSp>
            <p:nvCxnSpPr>
              <p:cNvPr id="69" name="Gerade Verbindung mit Pfeil 68"/>
              <p:cNvCxnSpPr/>
              <p:nvPr/>
            </p:nvCxnSpPr>
            <p:spPr>
              <a:xfrm>
                <a:off x="9677262" y="4460551"/>
                <a:ext cx="360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mit Pfeil 69"/>
              <p:cNvCxnSpPr/>
              <p:nvPr/>
            </p:nvCxnSpPr>
            <p:spPr>
              <a:xfrm flipH="1">
                <a:off x="10210728" y="4460551"/>
                <a:ext cx="360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70"/>
              <p:cNvSpPr txBox="1"/>
              <p:nvPr/>
            </p:nvSpPr>
            <p:spPr>
              <a:xfrm>
                <a:off x="9397609" y="4209764"/>
                <a:ext cx="559306" cy="2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15 µm</a:t>
                </a:r>
                <a:endParaRPr lang="de-DE" sz="1400" dirty="0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3205606" y="3263665"/>
              <a:ext cx="1752636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400" dirty="0" smtClean="0"/>
                <a:t>8 mm </a:t>
              </a:r>
              <a:r>
                <a:rPr lang="de-DE" sz="1400" dirty="0" err="1"/>
                <a:t>below</a:t>
              </a:r>
              <a:r>
                <a:rPr lang="de-DE" sz="1400" dirty="0"/>
                <a:t> </a:t>
              </a:r>
              <a:r>
                <a:rPr lang="de-DE" sz="1400" dirty="0" err="1" smtClean="0"/>
                <a:t>nozzle</a:t>
              </a:r>
              <a:endParaRPr lang="de-DE" sz="1400" dirty="0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26507" y="3629064"/>
              <a:ext cx="1232835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400" dirty="0" smtClean="0"/>
                <a:t>Rotation: 45°</a:t>
              </a:r>
              <a:endParaRPr lang="de-DE" sz="1400" dirty="0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3786833" y="3991780"/>
              <a:ext cx="1172898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400" dirty="0" err="1" smtClean="0"/>
                <a:t>Jitter</a:t>
              </a:r>
              <a:r>
                <a:rPr lang="de-DE" sz="1400" dirty="0" smtClean="0"/>
                <a:t>: ~2 µm</a:t>
              </a:r>
              <a:endParaRPr lang="de-DE" sz="1400" dirty="0"/>
            </a:p>
          </p:txBody>
        </p:sp>
      </p:grpSp>
      <p:pic>
        <p:nvPicPr>
          <p:cNvPr id="145" name="Grafik 144">
            <a:extLst>
              <a:ext uri="{FF2B5EF4-FFF2-40B4-BE49-F238E27FC236}">
                <a16:creationId xmlns:a16="http://schemas.microsoft.com/office/drawing/2014/main" id="{9243E12E-4B8E-4190-A889-C2519FB000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6823"/>
          <a:stretch/>
        </p:blipFill>
        <p:spPr>
          <a:xfrm>
            <a:off x="-8685" y="1136154"/>
            <a:ext cx="1565800" cy="137539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511327" y="2109367"/>
            <a:ext cx="331337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Slit</a:t>
            </a:r>
            <a:r>
              <a:rPr lang="de-DE" dirty="0" smtClean="0"/>
              <a:t> </a:t>
            </a:r>
            <a:r>
              <a:rPr lang="de-DE" dirty="0" err="1"/>
              <a:t>nozzle</a:t>
            </a:r>
            <a:r>
              <a:rPr lang="de-DE" dirty="0"/>
              <a:t> </a:t>
            </a:r>
            <a:r>
              <a:rPr lang="de-DE" dirty="0" err="1" smtClean="0"/>
              <a:t>creates</a:t>
            </a:r>
            <a:r>
              <a:rPr lang="de-DE" dirty="0" smtClean="0"/>
              <a:t> alter-</a:t>
            </a:r>
            <a:br>
              <a:rPr lang="de-DE" dirty="0" smtClean="0"/>
            </a:br>
            <a:r>
              <a:rPr lang="de-DE" dirty="0" err="1" smtClean="0"/>
              <a:t>nating</a:t>
            </a:r>
            <a:r>
              <a:rPr lang="de-DE" dirty="0"/>
              <a:t>, orthogonal </a:t>
            </a:r>
            <a:r>
              <a:rPr lang="de-DE" dirty="0" err="1" smtClean="0"/>
              <a:t>sheets</a:t>
            </a:r>
            <a:endParaRPr lang="de-DE" dirty="0"/>
          </a:p>
          <a:p>
            <a:r>
              <a:rPr lang="de-DE" sz="1000" dirty="0" smtClean="0">
                <a:sym typeface="Wingdings" panose="05000000000000000000" pitchFamily="2" charset="2"/>
              </a:rPr>
              <a:t>  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Evaporative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 smtClean="0"/>
              <a:t>freezes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jet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a </a:t>
            </a:r>
            <a:r>
              <a:rPr lang="de-DE" b="1" dirty="0"/>
              <a:t>solid </a:t>
            </a:r>
            <a:r>
              <a:rPr lang="de-DE" b="1" dirty="0" smtClean="0"/>
              <a:t>H2</a:t>
            </a:r>
            <a:r>
              <a:rPr lang="de-DE" dirty="0" smtClean="0"/>
              <a:t> </a:t>
            </a:r>
            <a:r>
              <a:rPr lang="de-DE" dirty="0" err="1" smtClean="0"/>
              <a:t>foil</a:t>
            </a:r>
            <a:r>
              <a:rPr lang="de-DE" b="1" dirty="0"/>
              <a:t/>
            </a:r>
            <a:br>
              <a:rPr lang="de-DE" b="1" dirty="0"/>
            </a:br>
            <a:r>
              <a:rPr lang="de-DE" sz="1000" dirty="0" smtClean="0">
                <a:sym typeface="Wingdings" panose="05000000000000000000" pitchFamily="2" charset="2"/>
              </a:rPr>
              <a:t>  </a:t>
            </a:r>
            <a:endParaRPr lang="de-DE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Width</a:t>
            </a:r>
            <a:r>
              <a:rPr lang="de-DE" dirty="0"/>
              <a:t>: ~ </a:t>
            </a:r>
            <a:r>
              <a:rPr lang="de-DE" dirty="0" smtClean="0"/>
              <a:t>25 </a:t>
            </a:r>
            <a:r>
              <a:rPr lang="de-DE" dirty="0"/>
              <a:t>µm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/>
              <a:t>Thickness</a:t>
            </a:r>
            <a:r>
              <a:rPr lang="de-DE" dirty="0"/>
              <a:t>: ~500 </a:t>
            </a:r>
            <a:r>
              <a:rPr lang="de-DE" dirty="0" err="1" smtClean="0"/>
              <a:t>nm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Cylincrical</a:t>
            </a:r>
            <a:r>
              <a:rPr lang="de-DE" dirty="0" smtClean="0"/>
              <a:t> </a:t>
            </a:r>
            <a:r>
              <a:rPr lang="de-DE" dirty="0" err="1" smtClean="0"/>
              <a:t>rims</a:t>
            </a:r>
            <a:r>
              <a:rPr lang="de-DE" dirty="0" smtClean="0"/>
              <a:t> Ø 5 µm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, HRR </a:t>
            </a:r>
            <a:r>
              <a:rPr lang="de-DE" dirty="0" err="1" smtClean="0"/>
              <a:t>capable</a:t>
            </a:r>
            <a:r>
              <a:rPr lang="de-DE" dirty="0" smtClean="0"/>
              <a:t>, </a:t>
            </a:r>
            <a:r>
              <a:rPr lang="de-DE" dirty="0" err="1" smtClean="0"/>
              <a:t>debris-less</a:t>
            </a:r>
            <a:r>
              <a:rPr lang="de-DE" dirty="0" smtClean="0"/>
              <a:t> </a:t>
            </a:r>
            <a:r>
              <a:rPr lang="de-DE" dirty="0" err="1" smtClean="0"/>
              <a:t>foil</a:t>
            </a:r>
            <a:r>
              <a:rPr lang="de-DE" dirty="0" smtClean="0"/>
              <a:t>-like </a:t>
            </a:r>
            <a:r>
              <a:rPr lang="de-DE" dirty="0" err="1" smtClean="0"/>
              <a:t>target</a:t>
            </a:r>
            <a:endParaRPr lang="de-DE" dirty="0" smtClean="0"/>
          </a:p>
        </p:txBody>
      </p:sp>
      <p:grpSp>
        <p:nvGrpSpPr>
          <p:cNvPr id="119" name="Group 45"/>
          <p:cNvGrpSpPr/>
          <p:nvPr/>
        </p:nvGrpSpPr>
        <p:grpSpPr>
          <a:xfrm rot="16200000">
            <a:off x="4024334" y="3886123"/>
            <a:ext cx="305176" cy="1926987"/>
            <a:chOff x="5393052" y="2440090"/>
            <a:chExt cx="368936" cy="3289426"/>
          </a:xfrm>
        </p:grpSpPr>
        <p:sp>
          <p:nvSpPr>
            <p:cNvPr id="121" name="Rectangle 17"/>
            <p:cNvSpPr/>
            <p:nvPr/>
          </p:nvSpPr>
          <p:spPr>
            <a:xfrm>
              <a:off x="5544477" y="2877969"/>
              <a:ext cx="57150" cy="2453519"/>
            </a:xfrm>
            <a:prstGeom prst="rect">
              <a:avLst/>
            </a:prstGeom>
            <a:solidFill>
              <a:srgbClr val="003E89"/>
            </a:solidFill>
            <a:ln>
              <a:solidFill>
                <a:srgbClr val="003E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5"/>
            <p:cNvSpPr/>
            <p:nvPr/>
          </p:nvSpPr>
          <p:spPr>
            <a:xfrm>
              <a:off x="5401988" y="2440090"/>
              <a:ext cx="360000" cy="541142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6"/>
            <p:cNvSpPr/>
            <p:nvPr/>
          </p:nvSpPr>
          <p:spPr>
            <a:xfrm>
              <a:off x="5393052" y="5194697"/>
              <a:ext cx="360000" cy="534819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412645" y="3719788"/>
            <a:ext cx="1859810" cy="2572835"/>
            <a:chOff x="9084711" y="1368746"/>
            <a:chExt cx="3026812" cy="4187250"/>
          </a:xfrm>
        </p:grpSpPr>
        <p:pic>
          <p:nvPicPr>
            <p:cNvPr id="96" name="Grafik 95"/>
            <p:cNvPicPr>
              <a:picLocks noChangeAspect="1"/>
            </p:cNvPicPr>
            <p:nvPr/>
          </p:nvPicPr>
          <p:blipFill rotWithShape="1">
            <a:blip r:embed="rId8"/>
            <a:srcRect t="23620"/>
            <a:stretch/>
          </p:blipFill>
          <p:spPr>
            <a:xfrm>
              <a:off x="9084714" y="1983362"/>
              <a:ext cx="1526112" cy="3478442"/>
            </a:xfrm>
            <a:prstGeom prst="rect">
              <a:avLst/>
            </a:prstGeom>
          </p:spPr>
        </p:pic>
        <p:sp>
          <p:nvSpPr>
            <p:cNvPr id="97" name="Textfeld 96"/>
            <p:cNvSpPr txBox="1"/>
            <p:nvPr/>
          </p:nvSpPr>
          <p:spPr>
            <a:xfrm>
              <a:off x="10706901" y="3240655"/>
              <a:ext cx="1404622" cy="50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freezing</a:t>
              </a:r>
              <a:endParaRPr lang="de-DE" sz="1400" dirty="0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9192097" y="1368746"/>
              <a:ext cx="1654374" cy="312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Liquid Jet</a:t>
              </a:r>
              <a:endParaRPr lang="de-DE" sz="1400" dirty="0"/>
            </a:p>
          </p:txBody>
        </p:sp>
        <p:cxnSp>
          <p:nvCxnSpPr>
            <p:cNvPr id="101" name="Gerader Verbinder 100"/>
            <p:cNvCxnSpPr/>
            <p:nvPr/>
          </p:nvCxnSpPr>
          <p:spPr>
            <a:xfrm>
              <a:off x="9084712" y="2919181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>
            <a:xfrm>
              <a:off x="9084711" y="4222637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feld 102"/>
            <p:cNvSpPr txBox="1"/>
            <p:nvPr/>
          </p:nvSpPr>
          <p:spPr>
            <a:xfrm>
              <a:off x="10730839" y="4321705"/>
              <a:ext cx="1255682" cy="85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Frozen</a:t>
              </a:r>
              <a:r>
                <a:rPr lang="de-DE" sz="1400" dirty="0" smtClean="0"/>
                <a:t/>
              </a:r>
              <a:br>
                <a:rPr lang="de-DE" sz="1400" dirty="0" smtClean="0"/>
              </a:br>
              <a:r>
                <a:rPr lang="de-DE" sz="1400" dirty="0" smtClean="0"/>
                <a:t>solid</a:t>
              </a:r>
              <a:endParaRPr lang="de-DE" sz="1400" dirty="0"/>
            </a:p>
          </p:txBody>
        </p:sp>
        <p:cxnSp>
          <p:nvCxnSpPr>
            <p:cNvPr id="104" name="Gerade Verbindung mit Pfeil 103"/>
            <p:cNvCxnSpPr/>
            <p:nvPr/>
          </p:nvCxnSpPr>
          <p:spPr>
            <a:xfrm>
              <a:off x="10711055" y="4236247"/>
              <a:ext cx="0" cy="1319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ieren 145"/>
          <p:cNvGrpSpPr/>
          <p:nvPr/>
        </p:nvGrpSpPr>
        <p:grpSpPr>
          <a:xfrm>
            <a:off x="1364503" y="2255474"/>
            <a:ext cx="1134669" cy="1152525"/>
            <a:chOff x="5982941" y="1517723"/>
            <a:chExt cx="1518542" cy="1542439"/>
          </a:xfrm>
        </p:grpSpPr>
        <p:pic>
          <p:nvPicPr>
            <p:cNvPr id="147" name="Picture 2">
              <a:extLst>
                <a:ext uri="{FF2B5EF4-FFF2-40B4-BE49-F238E27FC236}">
                  <a16:creationId xmlns:a16="http://schemas.microsoft.com/office/drawing/2014/main" id="{47A04E3B-1AE5-420B-A5AA-C9A317B25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" b="1"/>
            <a:stretch/>
          </p:blipFill>
          <p:spPr bwMode="auto">
            <a:xfrm>
              <a:off x="5982941" y="1850869"/>
              <a:ext cx="1518542" cy="120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8" name="Gerade Verbindung mit Pfeil 147"/>
            <p:cNvCxnSpPr/>
            <p:nvPr/>
          </p:nvCxnSpPr>
          <p:spPr>
            <a:xfrm flipH="1">
              <a:off x="6523823" y="2018007"/>
              <a:ext cx="41284" cy="88106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mit Pfeil 148"/>
            <p:cNvCxnSpPr/>
            <p:nvPr/>
          </p:nvCxnSpPr>
          <p:spPr>
            <a:xfrm>
              <a:off x="6439240" y="1937579"/>
              <a:ext cx="251733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mit Pfeil 149"/>
            <p:cNvCxnSpPr/>
            <p:nvPr/>
          </p:nvCxnSpPr>
          <p:spPr>
            <a:xfrm rot="10800000">
              <a:off x="6804591" y="1951866"/>
              <a:ext cx="251733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/>
            <p:cNvCxnSpPr/>
            <p:nvPr/>
          </p:nvCxnSpPr>
          <p:spPr>
            <a:xfrm rot="180000" flipV="1">
              <a:off x="6690973" y="1947104"/>
              <a:ext cx="0" cy="116308"/>
            </a:xfrm>
            <a:prstGeom prst="line">
              <a:avLst/>
            </a:prstGeom>
            <a:ln w="63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/>
            <p:cNvCxnSpPr/>
            <p:nvPr/>
          </p:nvCxnSpPr>
          <p:spPr>
            <a:xfrm rot="180000" flipV="1">
              <a:off x="6779079" y="1951866"/>
              <a:ext cx="0" cy="116308"/>
            </a:xfrm>
            <a:prstGeom prst="line">
              <a:avLst/>
            </a:prstGeom>
            <a:ln w="63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hteck 152"/>
            <p:cNvSpPr/>
            <p:nvPr/>
          </p:nvSpPr>
          <p:spPr>
            <a:xfrm>
              <a:off x="6456303" y="1517723"/>
              <a:ext cx="822319" cy="354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dirty="0" smtClean="0"/>
                <a:t>4µm</a:t>
              </a:r>
              <a:endParaRPr lang="de-DE" sz="1400" dirty="0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6056187" y="2122177"/>
              <a:ext cx="778187" cy="60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dirty="0" smtClean="0"/>
                <a:t>20 µm</a:t>
              </a:r>
              <a:endParaRPr lang="de-DE" sz="1400" dirty="0"/>
            </a:p>
          </p:txBody>
        </p:sp>
      </p:grpSp>
      <p:cxnSp>
        <p:nvCxnSpPr>
          <p:cNvPr id="5" name="Gerade Verbindung mit Pfeil 4"/>
          <p:cNvCxnSpPr/>
          <p:nvPr/>
        </p:nvCxnSpPr>
        <p:spPr>
          <a:xfrm flipH="1" flipV="1">
            <a:off x="986888" y="2569194"/>
            <a:ext cx="555496" cy="93965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feld 155"/>
          <p:cNvSpPr txBox="1"/>
          <p:nvPr/>
        </p:nvSpPr>
        <p:spPr>
          <a:xfrm>
            <a:off x="7446127" y="6202751"/>
            <a:ext cx="469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</a:t>
            </a:r>
            <a:r>
              <a:rPr lang="de-DE" sz="1400" i="1" dirty="0" smtClean="0"/>
              <a:t>et al</a:t>
            </a:r>
            <a:r>
              <a:rPr lang="de-DE" sz="1400" dirty="0" smtClean="0"/>
              <a:t>, 2023 </a:t>
            </a:r>
            <a:r>
              <a:rPr lang="de-DE" sz="1400" dirty="0"/>
              <a:t>J. Phys.: </a:t>
            </a:r>
            <a:r>
              <a:rPr lang="de-DE" sz="1400" dirty="0" err="1"/>
              <a:t>Conf</a:t>
            </a:r>
            <a:r>
              <a:rPr lang="de-DE" sz="1400" dirty="0"/>
              <a:t>. </a:t>
            </a:r>
            <a:r>
              <a:rPr lang="de-DE" sz="1400" dirty="0" err="1"/>
              <a:t>Ser</a:t>
            </a:r>
            <a:r>
              <a:rPr lang="de-DE" sz="1400" dirty="0"/>
              <a:t>. 2420 012034</a:t>
            </a:r>
          </a:p>
        </p:txBody>
      </p:sp>
      <p:cxnSp>
        <p:nvCxnSpPr>
          <p:cNvPr id="192" name="Gerader Verbinder 191">
            <a:extLst>
              <a:ext uri="{FF2B5EF4-FFF2-40B4-BE49-F238E27FC236}">
                <a16:creationId xmlns:a16="http://schemas.microsoft.com/office/drawing/2014/main" id="{B1956D32-751E-4B21-ADB5-E334BF72CDA7}"/>
              </a:ext>
            </a:extLst>
          </p:cNvPr>
          <p:cNvCxnSpPr>
            <a:cxnSpLocks/>
          </p:cNvCxnSpPr>
          <p:nvPr/>
        </p:nvCxnSpPr>
        <p:spPr>
          <a:xfrm flipV="1">
            <a:off x="10823115" y="4238873"/>
            <a:ext cx="0" cy="1591806"/>
          </a:xfrm>
          <a:prstGeom prst="line">
            <a:avLst/>
          </a:prstGeom>
          <a:ln w="38100">
            <a:solidFill>
              <a:srgbClr val="558E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/>
          <p:cNvGrpSpPr/>
          <p:nvPr/>
        </p:nvGrpSpPr>
        <p:grpSpPr>
          <a:xfrm>
            <a:off x="9249533" y="4721424"/>
            <a:ext cx="1766176" cy="1064940"/>
            <a:chOff x="9249533" y="3039555"/>
            <a:chExt cx="1766176" cy="1064940"/>
          </a:xfrm>
        </p:grpSpPr>
        <p:grpSp>
          <p:nvGrpSpPr>
            <p:cNvPr id="135" name="Gruppieren 134"/>
            <p:cNvGrpSpPr/>
            <p:nvPr/>
          </p:nvGrpSpPr>
          <p:grpSpPr>
            <a:xfrm>
              <a:off x="9314461" y="3039555"/>
              <a:ext cx="1701248" cy="1064940"/>
              <a:chOff x="5868463" y="4149662"/>
              <a:chExt cx="1532729" cy="959451"/>
            </a:xfrm>
          </p:grpSpPr>
          <p:sp>
            <p:nvSpPr>
              <p:cNvPr id="136" name="Trapezoid 135">
                <a:extLst>
                  <a:ext uri="{FF2B5EF4-FFF2-40B4-BE49-F238E27FC236}">
                    <a16:creationId xmlns:a16="http://schemas.microsoft.com/office/drawing/2014/main" id="{4750D2E4-582C-440A-8F34-9E459B48840F}"/>
                  </a:ext>
                </a:extLst>
              </p:cNvPr>
              <p:cNvSpPr/>
              <p:nvPr/>
            </p:nvSpPr>
            <p:spPr>
              <a:xfrm rot="5400000">
                <a:off x="6048198" y="3969927"/>
                <a:ext cx="959451" cy="1318922"/>
              </a:xfrm>
              <a:prstGeom prst="trapezoid">
                <a:avLst>
                  <a:gd name="adj" fmla="val 40717"/>
                </a:avLst>
              </a:prstGeom>
              <a:solidFill>
                <a:srgbClr val="FF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p:sp>
            <p:nvSpPr>
              <p:cNvPr id="137" name="Explosion 2 28">
                <a:extLst>
                  <a:ext uri="{FF2B5EF4-FFF2-40B4-BE49-F238E27FC236}">
                    <a16:creationId xmlns:a16="http://schemas.microsoft.com/office/drawing/2014/main" id="{32CA1313-0CC7-4500-A2E1-99A0EF0EF42A}"/>
                  </a:ext>
                </a:extLst>
              </p:cNvPr>
              <p:cNvSpPr/>
              <p:nvPr/>
            </p:nvSpPr>
            <p:spPr bwMode="auto">
              <a:xfrm rot="10800000">
                <a:off x="7034016" y="4411331"/>
                <a:ext cx="367176" cy="450613"/>
              </a:xfrm>
              <a:prstGeom prst="irregularSeal2">
                <a:avLst/>
              </a:prstGeom>
              <a:solidFill>
                <a:srgbClr val="FFFF00"/>
              </a:solidFill>
              <a:ln w="0">
                <a:solidFill>
                  <a:schemeClr val="tx1"/>
                </a:solidFill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</p:grpSp>
        <p:sp>
          <p:nvSpPr>
            <p:cNvPr id="142" name="Textfeld 141"/>
            <p:cNvSpPr txBox="1"/>
            <p:nvPr/>
          </p:nvSpPr>
          <p:spPr>
            <a:xfrm>
              <a:off x="9249533" y="3417638"/>
              <a:ext cx="1379274" cy="341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5∙10</a:t>
              </a:r>
              <a:r>
                <a:rPr lang="de-DE" sz="1400" baseline="30000" dirty="0" smtClean="0"/>
                <a:t>20</a:t>
              </a:r>
              <a:r>
                <a:rPr lang="de-DE" sz="1400" dirty="0" smtClean="0"/>
                <a:t> W/cm</a:t>
              </a:r>
              <a:r>
                <a:rPr lang="de-DE" sz="1400" baseline="30000" dirty="0" smtClean="0"/>
                <a:t>2</a:t>
              </a:r>
              <a:endParaRPr lang="de-DE" sz="1400" baseline="300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9689345" y="3107262"/>
            <a:ext cx="2267539" cy="1210992"/>
            <a:chOff x="12562197" y="1127395"/>
            <a:chExt cx="2267539" cy="1210992"/>
          </a:xfrm>
        </p:grpSpPr>
        <p:sp>
          <p:nvSpPr>
            <p:cNvPr id="10" name="Freihandform 9"/>
            <p:cNvSpPr/>
            <p:nvPr/>
          </p:nvSpPr>
          <p:spPr>
            <a:xfrm>
              <a:off x="12818416" y="1858093"/>
              <a:ext cx="833437" cy="461963"/>
            </a:xfrm>
            <a:custGeom>
              <a:avLst/>
              <a:gdLst>
                <a:gd name="connsiteX0" fmla="*/ 833437 w 833437"/>
                <a:gd name="connsiteY0" fmla="*/ 461963 h 461963"/>
                <a:gd name="connsiteX1" fmla="*/ 757237 w 833437"/>
                <a:gd name="connsiteY1" fmla="*/ 0 h 461963"/>
                <a:gd name="connsiteX2" fmla="*/ 0 w 833437"/>
                <a:gd name="connsiteY2" fmla="*/ 9525 h 461963"/>
                <a:gd name="connsiteX3" fmla="*/ 0 w 833437"/>
                <a:gd name="connsiteY3" fmla="*/ 240507 h 461963"/>
                <a:gd name="connsiteX4" fmla="*/ 426243 w 833437"/>
                <a:gd name="connsiteY4" fmla="*/ 250032 h 461963"/>
                <a:gd name="connsiteX5" fmla="*/ 431006 w 833437"/>
                <a:gd name="connsiteY5" fmla="*/ 326232 h 461963"/>
                <a:gd name="connsiteX6" fmla="*/ 611981 w 833437"/>
                <a:gd name="connsiteY6" fmla="*/ 461963 h 461963"/>
                <a:gd name="connsiteX7" fmla="*/ 833437 w 833437"/>
                <a:gd name="connsiteY7" fmla="*/ 461963 h 4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3437" h="461963">
                  <a:moveTo>
                    <a:pt x="833437" y="461963"/>
                  </a:moveTo>
                  <a:lnTo>
                    <a:pt x="757237" y="0"/>
                  </a:lnTo>
                  <a:lnTo>
                    <a:pt x="0" y="9525"/>
                  </a:lnTo>
                  <a:lnTo>
                    <a:pt x="0" y="240507"/>
                  </a:lnTo>
                  <a:lnTo>
                    <a:pt x="426243" y="250032"/>
                  </a:lnTo>
                  <a:lnTo>
                    <a:pt x="431006" y="326232"/>
                  </a:lnTo>
                  <a:lnTo>
                    <a:pt x="611981" y="461963"/>
                  </a:lnTo>
                  <a:lnTo>
                    <a:pt x="833437" y="4619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3" name="Gruppieren 162"/>
            <p:cNvGrpSpPr/>
            <p:nvPr/>
          </p:nvGrpSpPr>
          <p:grpSpPr>
            <a:xfrm>
              <a:off x="12562197" y="1127395"/>
              <a:ext cx="2267539" cy="1210992"/>
              <a:chOff x="6207096" y="2321131"/>
              <a:chExt cx="2042925" cy="1091035"/>
            </a:xfrm>
          </p:grpSpPr>
          <p:grpSp>
            <p:nvGrpSpPr>
              <p:cNvPr id="164" name="Gruppieren 163"/>
              <p:cNvGrpSpPr/>
              <p:nvPr/>
            </p:nvGrpSpPr>
            <p:grpSpPr>
              <a:xfrm>
                <a:off x="6207096" y="2321131"/>
                <a:ext cx="596306" cy="914318"/>
                <a:chOff x="9006840" y="3916765"/>
                <a:chExt cx="861161" cy="779312"/>
              </a:xfrm>
            </p:grpSpPr>
            <p:cxnSp>
              <p:nvCxnSpPr>
                <p:cNvPr id="178" name="Gerader Verbinder 177"/>
                <p:cNvCxnSpPr/>
                <p:nvPr/>
              </p:nvCxnSpPr>
              <p:spPr>
                <a:xfrm>
                  <a:off x="9006840" y="3916765"/>
                  <a:ext cx="0" cy="560008"/>
                </a:xfrm>
                <a:prstGeom prst="line">
                  <a:avLst/>
                </a:prstGeom>
                <a:ln w="88900" cap="rnd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Gerader Verbinder 178"/>
                <p:cNvCxnSpPr/>
                <p:nvPr/>
              </p:nvCxnSpPr>
              <p:spPr>
                <a:xfrm>
                  <a:off x="9012847" y="4484393"/>
                  <a:ext cx="272123" cy="205717"/>
                </a:xfrm>
                <a:prstGeom prst="line">
                  <a:avLst/>
                </a:prstGeom>
                <a:ln w="88900" cap="rnd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Gerader Verbinder 179"/>
                <p:cNvCxnSpPr/>
                <p:nvPr/>
              </p:nvCxnSpPr>
              <p:spPr>
                <a:xfrm>
                  <a:off x="9297001" y="4696077"/>
                  <a:ext cx="571000" cy="0"/>
                </a:xfrm>
                <a:prstGeom prst="line">
                  <a:avLst/>
                </a:prstGeom>
                <a:ln w="88900" cap="rnd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uppieren 164"/>
              <p:cNvGrpSpPr/>
              <p:nvPr/>
            </p:nvGrpSpPr>
            <p:grpSpPr>
              <a:xfrm flipH="1">
                <a:off x="7653715" y="2321131"/>
                <a:ext cx="596306" cy="914318"/>
                <a:chOff x="9006840" y="3916765"/>
                <a:chExt cx="861161" cy="779312"/>
              </a:xfrm>
            </p:grpSpPr>
            <p:cxnSp>
              <p:nvCxnSpPr>
                <p:cNvPr id="176" name="Gerader Verbinder 175"/>
                <p:cNvCxnSpPr/>
                <p:nvPr/>
              </p:nvCxnSpPr>
              <p:spPr>
                <a:xfrm>
                  <a:off x="9006840" y="3916765"/>
                  <a:ext cx="0" cy="560008"/>
                </a:xfrm>
                <a:prstGeom prst="line">
                  <a:avLst/>
                </a:prstGeom>
                <a:ln w="88900" cap="rnd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Gerader Verbinder 176"/>
                <p:cNvCxnSpPr/>
                <p:nvPr/>
              </p:nvCxnSpPr>
              <p:spPr>
                <a:xfrm>
                  <a:off x="9012847" y="4484393"/>
                  <a:ext cx="272123" cy="205717"/>
                </a:xfrm>
                <a:prstGeom prst="line">
                  <a:avLst/>
                </a:prstGeom>
                <a:ln w="88900" cap="rnd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Gerader Verbinder 174"/>
                <p:cNvCxnSpPr/>
                <p:nvPr/>
              </p:nvCxnSpPr>
              <p:spPr>
                <a:xfrm>
                  <a:off x="9297001" y="4696077"/>
                  <a:ext cx="571000" cy="0"/>
                </a:xfrm>
                <a:prstGeom prst="line">
                  <a:avLst/>
                </a:prstGeom>
                <a:ln w="88900" cap="rnd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uppieren 165"/>
              <p:cNvGrpSpPr/>
              <p:nvPr/>
            </p:nvGrpSpPr>
            <p:grpSpPr>
              <a:xfrm>
                <a:off x="6617782" y="3287074"/>
                <a:ext cx="551451" cy="125092"/>
                <a:chOff x="7808320" y="1490459"/>
                <a:chExt cx="679799" cy="178797"/>
              </a:xfrm>
            </p:grpSpPr>
            <p:cxnSp>
              <p:nvCxnSpPr>
                <p:cNvPr id="172" name="Gerader Verbinder 171"/>
                <p:cNvCxnSpPr/>
                <p:nvPr/>
              </p:nvCxnSpPr>
              <p:spPr>
                <a:xfrm flipV="1">
                  <a:off x="7808320" y="1490459"/>
                  <a:ext cx="247109" cy="1"/>
                </a:xfrm>
                <a:prstGeom prst="line">
                  <a:avLst/>
                </a:prstGeom>
                <a:ln w="38100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Gerader Verbinder 172"/>
                <p:cNvCxnSpPr/>
                <p:nvPr/>
              </p:nvCxnSpPr>
              <p:spPr>
                <a:xfrm>
                  <a:off x="8055429" y="1490460"/>
                  <a:ext cx="199309" cy="178796"/>
                </a:xfrm>
                <a:prstGeom prst="line">
                  <a:avLst/>
                </a:prstGeom>
                <a:ln w="38100" cap="flat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Gerader Verbinder 173"/>
                <p:cNvCxnSpPr/>
                <p:nvPr/>
              </p:nvCxnSpPr>
              <p:spPr>
                <a:xfrm>
                  <a:off x="8254738" y="1669256"/>
                  <a:ext cx="233381" cy="0"/>
                </a:xfrm>
                <a:prstGeom prst="line">
                  <a:avLst/>
                </a:prstGeom>
                <a:ln w="38100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uppieren 166"/>
              <p:cNvGrpSpPr/>
              <p:nvPr/>
            </p:nvGrpSpPr>
            <p:grpSpPr>
              <a:xfrm flipH="1">
                <a:off x="7287846" y="3285359"/>
                <a:ext cx="553203" cy="125489"/>
                <a:chOff x="7808320" y="1490459"/>
                <a:chExt cx="679799" cy="178797"/>
              </a:xfrm>
            </p:grpSpPr>
            <p:cxnSp>
              <p:nvCxnSpPr>
                <p:cNvPr id="169" name="Gerader Verbinder 168"/>
                <p:cNvCxnSpPr/>
                <p:nvPr/>
              </p:nvCxnSpPr>
              <p:spPr>
                <a:xfrm flipV="1">
                  <a:off x="7808320" y="1490459"/>
                  <a:ext cx="247109" cy="1"/>
                </a:xfrm>
                <a:prstGeom prst="line">
                  <a:avLst/>
                </a:prstGeom>
                <a:ln w="38100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Gerader Verbinder 169"/>
                <p:cNvCxnSpPr/>
                <p:nvPr/>
              </p:nvCxnSpPr>
              <p:spPr>
                <a:xfrm>
                  <a:off x="8055429" y="1490460"/>
                  <a:ext cx="199309" cy="178796"/>
                </a:xfrm>
                <a:prstGeom prst="line">
                  <a:avLst/>
                </a:prstGeom>
                <a:ln w="38100" cap="flat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r Verbinder 170"/>
                <p:cNvCxnSpPr/>
                <p:nvPr/>
              </p:nvCxnSpPr>
              <p:spPr>
                <a:xfrm>
                  <a:off x="8254738" y="1669256"/>
                  <a:ext cx="233381" cy="0"/>
                </a:xfrm>
                <a:prstGeom prst="line">
                  <a:avLst/>
                </a:prstGeom>
                <a:ln w="38100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9" name="Freihandform 98"/>
            <p:cNvSpPr>
              <a:spLocks noChangeAspect="1"/>
            </p:cNvSpPr>
            <p:nvPr/>
          </p:nvSpPr>
          <p:spPr>
            <a:xfrm flipH="1">
              <a:off x="13751149" y="1859036"/>
              <a:ext cx="833437" cy="461963"/>
            </a:xfrm>
            <a:custGeom>
              <a:avLst/>
              <a:gdLst>
                <a:gd name="connsiteX0" fmla="*/ 833437 w 833437"/>
                <a:gd name="connsiteY0" fmla="*/ 461963 h 461963"/>
                <a:gd name="connsiteX1" fmla="*/ 757237 w 833437"/>
                <a:gd name="connsiteY1" fmla="*/ 0 h 461963"/>
                <a:gd name="connsiteX2" fmla="*/ 0 w 833437"/>
                <a:gd name="connsiteY2" fmla="*/ 9525 h 461963"/>
                <a:gd name="connsiteX3" fmla="*/ 0 w 833437"/>
                <a:gd name="connsiteY3" fmla="*/ 240507 h 461963"/>
                <a:gd name="connsiteX4" fmla="*/ 426243 w 833437"/>
                <a:gd name="connsiteY4" fmla="*/ 250032 h 461963"/>
                <a:gd name="connsiteX5" fmla="*/ 431006 w 833437"/>
                <a:gd name="connsiteY5" fmla="*/ 326232 h 461963"/>
                <a:gd name="connsiteX6" fmla="*/ 611981 w 833437"/>
                <a:gd name="connsiteY6" fmla="*/ 461963 h 461963"/>
                <a:gd name="connsiteX7" fmla="*/ 833437 w 833437"/>
                <a:gd name="connsiteY7" fmla="*/ 461963 h 4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3437" h="461963">
                  <a:moveTo>
                    <a:pt x="833437" y="461963"/>
                  </a:moveTo>
                  <a:lnTo>
                    <a:pt x="757237" y="0"/>
                  </a:lnTo>
                  <a:lnTo>
                    <a:pt x="0" y="9525"/>
                  </a:lnTo>
                  <a:lnTo>
                    <a:pt x="0" y="240507"/>
                  </a:lnTo>
                  <a:lnTo>
                    <a:pt x="426243" y="250032"/>
                  </a:lnTo>
                  <a:lnTo>
                    <a:pt x="431006" y="326232"/>
                  </a:lnTo>
                  <a:lnTo>
                    <a:pt x="611981" y="461963"/>
                  </a:lnTo>
                  <a:lnTo>
                    <a:pt x="833437" y="4619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9985618" y="3029237"/>
            <a:ext cx="1754487" cy="1189445"/>
            <a:chOff x="9985618" y="1347368"/>
            <a:chExt cx="1754487" cy="1189445"/>
          </a:xfrm>
        </p:grpSpPr>
        <p:cxnSp>
          <p:nvCxnSpPr>
            <p:cNvPr id="183" name="Gerader Verbinder 182"/>
            <p:cNvCxnSpPr/>
            <p:nvPr/>
          </p:nvCxnSpPr>
          <p:spPr>
            <a:xfrm>
              <a:off x="10639152" y="2536813"/>
              <a:ext cx="37655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uppieren 183">
              <a:extLst>
                <a:ext uri="{FF2B5EF4-FFF2-40B4-BE49-F238E27FC236}">
                  <a16:creationId xmlns:a16="http://schemas.microsoft.com/office/drawing/2014/main" id="{3F975301-39E0-45EC-BEB3-03A0D57022CF}"/>
                </a:ext>
              </a:extLst>
            </p:cNvPr>
            <p:cNvGrpSpPr/>
            <p:nvPr/>
          </p:nvGrpSpPr>
          <p:grpSpPr>
            <a:xfrm>
              <a:off x="9985618" y="1347368"/>
              <a:ext cx="1754487" cy="1171912"/>
              <a:chOff x="1057668" y="2239895"/>
              <a:chExt cx="1266928" cy="846244"/>
            </a:xfrm>
          </p:grpSpPr>
          <p:sp>
            <p:nvSpPr>
              <p:cNvPr id="185" name="Rechteck 184">
                <a:extLst>
                  <a:ext uri="{FF2B5EF4-FFF2-40B4-BE49-F238E27FC236}">
                    <a16:creationId xmlns:a16="http://schemas.microsoft.com/office/drawing/2014/main" id="{E965660D-9F86-4200-A757-6F7606F81432}"/>
                  </a:ext>
                </a:extLst>
              </p:cNvPr>
              <p:cNvSpPr/>
              <p:nvPr/>
            </p:nvSpPr>
            <p:spPr>
              <a:xfrm>
                <a:off x="1057668" y="2239895"/>
                <a:ext cx="1266928" cy="587852"/>
              </a:xfrm>
              <a:prstGeom prst="rect">
                <a:avLst/>
              </a:prstGeom>
              <a:solidFill>
                <a:srgbClr val="EC9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186" name="Rechteck 185">
                <a:extLst>
                  <a:ext uri="{FF2B5EF4-FFF2-40B4-BE49-F238E27FC236}">
                    <a16:creationId xmlns:a16="http://schemas.microsoft.com/office/drawing/2014/main" id="{C40B19A8-86C3-48D8-921F-D84BC1D0FA30}"/>
                  </a:ext>
                </a:extLst>
              </p:cNvPr>
              <p:cNvSpPr/>
              <p:nvPr/>
            </p:nvSpPr>
            <p:spPr>
              <a:xfrm>
                <a:off x="1447800" y="2815710"/>
                <a:ext cx="431800" cy="270429"/>
              </a:xfrm>
              <a:prstGeom prst="rect">
                <a:avLst/>
              </a:prstGeom>
              <a:solidFill>
                <a:srgbClr val="EC9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187" name="Textfeld 186">
                <a:extLst>
                  <a:ext uri="{FF2B5EF4-FFF2-40B4-BE49-F238E27FC236}">
                    <a16:creationId xmlns:a16="http://schemas.microsoft.com/office/drawing/2014/main" id="{6CA7A548-E53C-4749-9999-139817049616}"/>
                  </a:ext>
                </a:extLst>
              </p:cNvPr>
              <p:cNvSpPr txBox="1"/>
              <p:nvPr/>
            </p:nvSpPr>
            <p:spPr>
              <a:xfrm>
                <a:off x="1175150" y="2286016"/>
                <a:ext cx="1031959" cy="518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err="1"/>
                  <a:t>Cryogenic</a:t>
                </a:r>
                <a:r>
                  <a:rPr lang="de-DE" dirty="0"/>
                  <a:t> </a:t>
                </a:r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de-DE" dirty="0" err="1" smtClean="0"/>
                  <a:t>source</a:t>
                </a:r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98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9" grpId="0"/>
      <p:bldP spid="18" grpId="0" animBg="1"/>
      <p:bldP spid="58" grpId="0"/>
      <p:bldP spid="6" grpId="0"/>
      <p:bldP spid="1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9568CCF4-5BA1-430E-A007-3B60493A0FB1}"/>
              </a:ext>
            </a:extLst>
          </p:cNvPr>
          <p:cNvGrpSpPr/>
          <p:nvPr/>
        </p:nvGrpSpPr>
        <p:grpSpPr>
          <a:xfrm>
            <a:off x="610684" y="2797203"/>
            <a:ext cx="3404853" cy="1856735"/>
            <a:chOff x="280483" y="2365402"/>
            <a:chExt cx="3404853" cy="185673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32009EF-9F90-4DFC-A146-3F426501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483" y="2365402"/>
              <a:ext cx="3404853" cy="184407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AC07463-F8F7-403C-8753-98F0A314E781}"/>
                </a:ext>
              </a:extLst>
            </p:cNvPr>
            <p:cNvSpPr txBox="1"/>
            <p:nvPr/>
          </p:nvSpPr>
          <p:spPr>
            <a:xfrm rot="2213577">
              <a:off x="295060" y="3852805"/>
              <a:ext cx="671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OAP</a:t>
              </a:r>
            </a:p>
          </p:txBody>
        </p:sp>
      </p:grpSp>
      <p:sp>
        <p:nvSpPr>
          <p:cNvPr id="66" name="Rechteck 65">
            <a:extLst>
              <a:ext uri="{FF2B5EF4-FFF2-40B4-BE49-F238E27FC236}">
                <a16:creationId xmlns:a16="http://schemas.microsoft.com/office/drawing/2014/main" id="{E688DEFC-BB77-4723-96EC-EB18D4BEC3DD}"/>
              </a:ext>
            </a:extLst>
          </p:cNvPr>
          <p:cNvSpPr/>
          <p:nvPr/>
        </p:nvSpPr>
        <p:spPr bwMode="auto">
          <a:xfrm>
            <a:off x="527539" y="2486871"/>
            <a:ext cx="1011874" cy="1005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65A5E0-F786-422C-8239-4B4949D7C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Longitudinal </a:t>
            </a:r>
            <a:r>
              <a:rPr lang="de-DE" dirty="0" err="1"/>
              <a:t>Probing</a:t>
            </a:r>
            <a:r>
              <a:rPr lang="de-DE" dirty="0"/>
              <a:t>: on pump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axis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102B7EF-DCB3-4FE4-BFA6-918729DD7DF3}"/>
              </a:ext>
            </a:extLst>
          </p:cNvPr>
          <p:cNvGrpSpPr/>
          <p:nvPr/>
        </p:nvGrpSpPr>
        <p:grpSpPr>
          <a:xfrm>
            <a:off x="5739295" y="2719305"/>
            <a:ext cx="3503685" cy="2593123"/>
            <a:chOff x="5284666" y="1447753"/>
            <a:chExt cx="5083459" cy="376233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8A54ECF-2571-4324-BB47-0429FF8F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66" y="1447753"/>
              <a:ext cx="5083459" cy="3762334"/>
            </a:xfrm>
            <a:prstGeom prst="rect">
              <a:avLst/>
            </a:prstGeom>
          </p:spPr>
        </p:pic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686B723-EDA1-434E-9586-7A001333902D}"/>
                </a:ext>
              </a:extLst>
            </p:cNvPr>
            <p:cNvCxnSpPr/>
            <p:nvPr/>
          </p:nvCxnSpPr>
          <p:spPr>
            <a:xfrm>
              <a:off x="8056051" y="1447753"/>
              <a:ext cx="597159" cy="3762334"/>
            </a:xfrm>
            <a:prstGeom prst="line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C95E35C4-032B-4FB1-BAEF-DAE46A4286EB}"/>
                </a:ext>
              </a:extLst>
            </p:cNvPr>
            <p:cNvCxnSpPr/>
            <p:nvPr/>
          </p:nvCxnSpPr>
          <p:spPr>
            <a:xfrm>
              <a:off x="7126750" y="1447753"/>
              <a:ext cx="597159" cy="3762334"/>
            </a:xfrm>
            <a:prstGeom prst="line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D0B1E839-3B08-4A76-9ECD-8133FAFFA0EB}"/>
                </a:ext>
              </a:extLst>
            </p:cNvPr>
            <p:cNvCxnSpPr/>
            <p:nvPr/>
          </p:nvCxnSpPr>
          <p:spPr>
            <a:xfrm flipH="1" flipV="1">
              <a:off x="5411835" y="4517390"/>
              <a:ext cx="88900" cy="514350"/>
            </a:xfrm>
            <a:prstGeom prst="straightConnector1">
              <a:avLst/>
            </a:prstGeom>
            <a:ln w="15875" cap="sq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2BC61758-A197-4A20-A75B-635C4807196B}"/>
                </a:ext>
              </a:extLst>
            </p:cNvPr>
            <p:cNvCxnSpPr/>
            <p:nvPr/>
          </p:nvCxnSpPr>
          <p:spPr>
            <a:xfrm rot="5400000" flipH="1" flipV="1">
              <a:off x="5713460" y="4730115"/>
              <a:ext cx="88900" cy="514350"/>
            </a:xfrm>
            <a:prstGeom prst="straightConnector1">
              <a:avLst/>
            </a:prstGeom>
            <a:ln w="15875" cap="sq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54D3AE0-A545-43B6-A35B-A80585F22166}"/>
                </a:ext>
              </a:extLst>
            </p:cNvPr>
            <p:cNvSpPr txBox="1"/>
            <p:nvPr/>
          </p:nvSpPr>
          <p:spPr>
            <a:xfrm>
              <a:off x="5500735" y="4348112"/>
              <a:ext cx="71654" cy="49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</a:rPr>
                <a:t>z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800CF60-8E5A-4B1A-ABBC-997D2C5EB785}"/>
                </a:ext>
              </a:extLst>
            </p:cNvPr>
            <p:cNvSpPr txBox="1"/>
            <p:nvPr/>
          </p:nvSpPr>
          <p:spPr>
            <a:xfrm>
              <a:off x="5845274" y="4600383"/>
              <a:ext cx="71654" cy="49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</a:rPr>
                <a:t>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BA4E0DAA-A760-4833-8952-E9B1EB9A9B64}"/>
              </a:ext>
            </a:extLst>
          </p:cNvPr>
          <p:cNvSpPr txBox="1"/>
          <p:nvPr/>
        </p:nvSpPr>
        <p:spPr>
          <a:xfrm>
            <a:off x="612252" y="1357192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Imaging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smtClean="0"/>
              <a:t>Laser </a:t>
            </a:r>
            <a:r>
              <a:rPr lang="de-DE" b="1" dirty="0"/>
              <a:t>OAP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678DA65-A423-4406-AEAE-DB85480CE6FE}"/>
              </a:ext>
            </a:extLst>
          </p:cNvPr>
          <p:cNvSpPr/>
          <p:nvPr/>
        </p:nvSpPr>
        <p:spPr bwMode="auto">
          <a:xfrm>
            <a:off x="3010528" y="3838505"/>
            <a:ext cx="1194463" cy="458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CFEFBA6C-374E-4C18-8688-EA3E7FE1595C}"/>
              </a:ext>
            </a:extLst>
          </p:cNvPr>
          <p:cNvSpPr/>
          <p:nvPr/>
        </p:nvSpPr>
        <p:spPr bwMode="auto">
          <a:xfrm rot="16200000" flipH="1">
            <a:off x="3514628" y="3397439"/>
            <a:ext cx="346195" cy="1397027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0B2615B-130B-42A2-98B6-2D19330A0DF8}"/>
              </a:ext>
            </a:extLst>
          </p:cNvPr>
          <p:cNvSpPr txBox="1"/>
          <p:nvPr/>
        </p:nvSpPr>
        <p:spPr>
          <a:xfrm>
            <a:off x="4345517" y="392285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515nm</a:t>
            </a:r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5640582-C745-4B90-881E-FB16D62B518B}"/>
              </a:ext>
            </a:extLst>
          </p:cNvPr>
          <p:cNvSpPr/>
          <p:nvPr/>
        </p:nvSpPr>
        <p:spPr bwMode="auto">
          <a:xfrm rot="20177444">
            <a:off x="3626917" y="2535195"/>
            <a:ext cx="1017151" cy="912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EFB7EDA-3136-4EFE-8ECC-DEBCAA1F4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488" y="1245870"/>
            <a:ext cx="3614034" cy="219046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1678435-CBB7-404E-9F7F-66DB663DCA1C}"/>
              </a:ext>
            </a:extLst>
          </p:cNvPr>
          <p:cNvSpPr txBox="1"/>
          <p:nvPr/>
        </p:nvSpPr>
        <p:spPr>
          <a:xfrm>
            <a:off x="683901" y="5136427"/>
            <a:ext cx="4495043" cy="36933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dirty="0"/>
              <a:t>OAP </a:t>
            </a:r>
            <a:r>
              <a:rPr lang="de-DE" dirty="0" err="1"/>
              <a:t>introduces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plane </a:t>
            </a:r>
            <a:r>
              <a:rPr lang="de-DE" dirty="0" err="1"/>
              <a:t>tilt</a:t>
            </a:r>
            <a:endParaRPr lang="de-DE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0D63DA6-2007-40C4-8FDD-AC90EAB8F229}"/>
              </a:ext>
            </a:extLst>
          </p:cNvPr>
          <p:cNvGrpSpPr/>
          <p:nvPr/>
        </p:nvGrpSpPr>
        <p:grpSpPr>
          <a:xfrm>
            <a:off x="3258406" y="4129237"/>
            <a:ext cx="443721" cy="509507"/>
            <a:chOff x="2684439" y="3910899"/>
            <a:chExt cx="443721" cy="509507"/>
          </a:xfrm>
        </p:grpSpPr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E623A75C-C151-417D-813C-76434241DFB0}"/>
                </a:ext>
              </a:extLst>
            </p:cNvPr>
            <p:cNvCxnSpPr/>
            <p:nvPr/>
          </p:nvCxnSpPr>
          <p:spPr>
            <a:xfrm flipV="1">
              <a:off x="2726557" y="4081209"/>
              <a:ext cx="0" cy="294002"/>
            </a:xfrm>
            <a:prstGeom prst="straightConnector1">
              <a:avLst/>
            </a:prstGeom>
            <a:ln w="15875" cap="sq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9D28CAF5-5CBF-47E4-BF41-94AD4CF52ACD}"/>
                </a:ext>
              </a:extLst>
            </p:cNvPr>
            <p:cNvCxnSpPr/>
            <p:nvPr/>
          </p:nvCxnSpPr>
          <p:spPr>
            <a:xfrm>
              <a:off x="2726645" y="4391056"/>
              <a:ext cx="276984" cy="0"/>
            </a:xfrm>
            <a:prstGeom prst="straightConnector1">
              <a:avLst/>
            </a:prstGeom>
            <a:ln w="15875" cap="sq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C0347B0-EE67-4FC9-B789-BC28B2A5D6B3}"/>
                </a:ext>
              </a:extLst>
            </p:cNvPr>
            <p:cNvSpPr txBox="1"/>
            <p:nvPr/>
          </p:nvSpPr>
          <p:spPr>
            <a:xfrm>
              <a:off x="2684439" y="3910899"/>
              <a:ext cx="24906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600" b="1" dirty="0"/>
                <a:t>y</a:t>
              </a:r>
              <a:endParaRPr lang="en-US" sz="1600" b="1" dirty="0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9CCF3F6-20F8-41C6-BE9B-FF80017DC9D4}"/>
                </a:ext>
              </a:extLst>
            </p:cNvPr>
            <p:cNvSpPr txBox="1"/>
            <p:nvPr/>
          </p:nvSpPr>
          <p:spPr>
            <a:xfrm>
              <a:off x="2879098" y="4081852"/>
              <a:ext cx="24906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600" b="1" dirty="0"/>
                <a:t>x</a:t>
              </a:r>
              <a:endParaRPr lang="en-US" sz="1600" b="1" dirty="0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792D026E-9F58-4CCB-BA74-54A68BDC7DFB}"/>
              </a:ext>
            </a:extLst>
          </p:cNvPr>
          <p:cNvSpPr txBox="1"/>
          <p:nvPr/>
        </p:nvSpPr>
        <p:spPr>
          <a:xfrm>
            <a:off x="5503506" y="5583524"/>
            <a:ext cx="3897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Low </a:t>
            </a:r>
            <a:r>
              <a:rPr lang="de-DE" dirty="0" err="1"/>
              <a:t>magnification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Large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Restricted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plane </a:t>
            </a:r>
            <a:r>
              <a:rPr lang="de-DE" dirty="0" err="1"/>
              <a:t>tilt</a:t>
            </a:r>
            <a:endParaRPr lang="de-DE" dirty="0"/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EC7224-E049-443A-9CFA-68973725E139}"/>
              </a:ext>
            </a:extLst>
          </p:cNvPr>
          <p:cNvCxnSpPr>
            <a:stCxn id="15" idx="3"/>
            <a:endCxn id="16" idx="3"/>
          </p:cNvCxnSpPr>
          <p:nvPr/>
        </p:nvCxnSpPr>
        <p:spPr bwMode="auto">
          <a:xfrm flipH="1" flipV="1">
            <a:off x="2951754" y="4031470"/>
            <a:ext cx="1434484" cy="64482"/>
          </a:xfrm>
          <a:prstGeom prst="line">
            <a:avLst/>
          </a:prstGeom>
          <a:solidFill>
            <a:srgbClr val="003E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D25120AD-B429-4FC0-B072-1A53CCDD2833}"/>
              </a:ext>
            </a:extLst>
          </p:cNvPr>
          <p:cNvCxnSpPr>
            <a:stCxn id="15" idx="3"/>
          </p:cNvCxnSpPr>
          <p:nvPr/>
        </p:nvCxnSpPr>
        <p:spPr bwMode="auto">
          <a:xfrm flipH="1">
            <a:off x="2989212" y="4095952"/>
            <a:ext cx="1397027" cy="0"/>
          </a:xfrm>
          <a:prstGeom prst="line">
            <a:avLst/>
          </a:prstGeom>
          <a:solidFill>
            <a:srgbClr val="003E89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2934701E-9D8C-49AD-98E4-642BC9DA608A}"/>
              </a:ext>
            </a:extLst>
          </p:cNvPr>
          <p:cNvGrpSpPr/>
          <p:nvPr/>
        </p:nvGrpSpPr>
        <p:grpSpPr>
          <a:xfrm>
            <a:off x="1025918" y="1194032"/>
            <a:ext cx="3301532" cy="3813673"/>
            <a:chOff x="695718" y="762231"/>
            <a:chExt cx="3301532" cy="3813673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D3635ED7-AFB0-4E9D-9813-BFE1D8C5FFC2}"/>
                </a:ext>
              </a:extLst>
            </p:cNvPr>
            <p:cNvSpPr/>
            <p:nvPr/>
          </p:nvSpPr>
          <p:spPr bwMode="auto">
            <a:xfrm>
              <a:off x="1246566" y="2454802"/>
              <a:ext cx="1412446" cy="1622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97A1E0C4-54AC-40D1-B267-AF36871573F3}"/>
                </a:ext>
              </a:extLst>
            </p:cNvPr>
            <p:cNvSpPr/>
            <p:nvPr/>
          </p:nvSpPr>
          <p:spPr bwMode="auto">
            <a:xfrm>
              <a:off x="2504582" y="2287505"/>
              <a:ext cx="761629" cy="1053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51" name="Bogen 50">
              <a:extLst>
                <a:ext uri="{FF2B5EF4-FFF2-40B4-BE49-F238E27FC236}">
                  <a16:creationId xmlns:a16="http://schemas.microsoft.com/office/drawing/2014/main" id="{6A02677D-D1EE-483E-AD49-9AA6D08AE211}"/>
                </a:ext>
              </a:extLst>
            </p:cNvPr>
            <p:cNvSpPr/>
            <p:nvPr/>
          </p:nvSpPr>
          <p:spPr bwMode="auto">
            <a:xfrm rot="20924462" flipH="1" flipV="1">
              <a:off x="695718" y="762231"/>
              <a:ext cx="3301532" cy="3813673"/>
            </a:xfrm>
            <a:prstGeom prst="arc">
              <a:avLst>
                <a:gd name="adj1" fmla="val 18516401"/>
                <a:gd name="adj2" fmla="val 2097723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2FF4E57-0666-4670-A251-2FA8DA164079}"/>
              </a:ext>
            </a:extLst>
          </p:cNvPr>
          <p:cNvGrpSpPr/>
          <p:nvPr/>
        </p:nvGrpSpPr>
        <p:grpSpPr>
          <a:xfrm>
            <a:off x="2282989" y="2245875"/>
            <a:ext cx="964154" cy="1490499"/>
            <a:chOff x="1952789" y="1814074"/>
            <a:chExt cx="964154" cy="1490499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98B591F-A15B-4948-881F-7A7EA9295CE4}"/>
                </a:ext>
              </a:extLst>
            </p:cNvPr>
            <p:cNvSpPr/>
            <p:nvPr/>
          </p:nvSpPr>
          <p:spPr bwMode="auto">
            <a:xfrm>
              <a:off x="1952789" y="1814074"/>
              <a:ext cx="964154" cy="8109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 err="1" smtClean="0">
                  <a:latin typeface="Arial" charset="0"/>
                </a:rPr>
                <a:t>Dielectric</a:t>
              </a:r>
              <a:r>
                <a:rPr lang="de-DE" sz="1400" dirty="0" smtClean="0">
                  <a:latin typeface="Arial" charset="0"/>
                </a:rPr>
                <a:t> </a:t>
              </a:r>
              <a:r>
                <a:rPr lang="de-DE" sz="1400" dirty="0" err="1" smtClean="0">
                  <a:latin typeface="Arial" charset="0"/>
                </a:rPr>
                <a:t>Beamline</a:t>
              </a:r>
              <a:r>
                <a:rPr lang="de-DE" sz="1400" dirty="0" smtClean="0">
                  <a:latin typeface="Arial" charset="0"/>
                </a:rPr>
                <a:t> </a:t>
              </a:r>
              <a:r>
                <a:rPr lang="de-DE" sz="1400" dirty="0" err="1">
                  <a:latin typeface="Arial" charset="0"/>
                </a:rPr>
                <a:t>mirror</a:t>
              </a:r>
              <a:endParaRPr lang="de-DE" sz="1400" dirty="0">
                <a:latin typeface="Arial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68CB7845-86CB-4902-898A-5B20A38883B8}"/>
                </a:ext>
              </a:extLst>
            </p:cNvPr>
            <p:cNvSpPr/>
            <p:nvPr/>
          </p:nvSpPr>
          <p:spPr bwMode="auto">
            <a:xfrm rot="20733046">
              <a:off x="2765185" y="2365402"/>
              <a:ext cx="109194" cy="939171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1ECEE240-A5D7-4388-881A-C29E12131AC2}"/>
              </a:ext>
            </a:extLst>
          </p:cNvPr>
          <p:cNvGrpSpPr/>
          <p:nvPr/>
        </p:nvGrpSpPr>
        <p:grpSpPr>
          <a:xfrm>
            <a:off x="627180" y="3104082"/>
            <a:ext cx="2511510" cy="1043181"/>
            <a:chOff x="296980" y="2672281"/>
            <a:chExt cx="2511510" cy="1043181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7CBC5A82-B5C6-4FD2-8D60-ACB69A9B80DB}"/>
                </a:ext>
              </a:extLst>
            </p:cNvPr>
            <p:cNvSpPr/>
            <p:nvPr/>
          </p:nvSpPr>
          <p:spPr bwMode="auto">
            <a:xfrm rot="20070514">
              <a:off x="854220" y="3089120"/>
              <a:ext cx="1954270" cy="182110"/>
            </a:xfrm>
            <a:prstGeom prst="rect">
              <a:avLst/>
            </a:prstGeom>
            <a:solidFill>
              <a:srgbClr val="FFA5A5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22BFAADE-F7F0-4024-BC51-C10F2A84FFCC}"/>
                </a:ext>
              </a:extLst>
            </p:cNvPr>
            <p:cNvSpPr/>
            <p:nvPr/>
          </p:nvSpPr>
          <p:spPr bwMode="auto">
            <a:xfrm rot="5554855">
              <a:off x="1765473" y="2791448"/>
              <a:ext cx="166859" cy="1681169"/>
            </a:xfrm>
            <a:prstGeom prst="triangle">
              <a:avLst/>
            </a:prstGeom>
            <a:solidFill>
              <a:srgbClr val="FFA5A5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3A3BACEC-E9B6-4F88-8D59-CA2ED49E7DB0}"/>
                </a:ext>
              </a:extLst>
            </p:cNvPr>
            <p:cNvSpPr/>
            <p:nvPr/>
          </p:nvSpPr>
          <p:spPr bwMode="auto">
            <a:xfrm rot="20744532">
              <a:off x="2660205" y="2673855"/>
              <a:ext cx="71440" cy="178733"/>
            </a:xfrm>
            <a:prstGeom prst="rect">
              <a:avLst/>
            </a:prstGeom>
            <a:solidFill>
              <a:srgbClr val="FFA5A5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73BF145A-47F8-4603-8CFF-D5BA30FD8626}"/>
                </a:ext>
              </a:extLst>
            </p:cNvPr>
            <p:cNvSpPr/>
            <p:nvPr/>
          </p:nvSpPr>
          <p:spPr bwMode="auto">
            <a:xfrm>
              <a:off x="296980" y="2672281"/>
              <a:ext cx="2409972" cy="184621"/>
            </a:xfrm>
            <a:prstGeom prst="rect">
              <a:avLst/>
            </a:prstGeom>
            <a:solidFill>
              <a:srgbClr val="FFA5A5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06A0CAAF-D4E2-4EBF-838A-0FD34AB7FC79}"/>
              </a:ext>
            </a:extLst>
          </p:cNvPr>
          <p:cNvSpPr txBox="1"/>
          <p:nvPr/>
        </p:nvSpPr>
        <p:spPr>
          <a:xfrm rot="16200000">
            <a:off x="2537412" y="4184202"/>
            <a:ext cx="828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Target plane</a:t>
            </a:r>
            <a:endParaRPr lang="en-US" sz="1400" dirty="0"/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A2E3E3D3-9159-4F6B-AC6D-72A4F54CA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090" y="3277568"/>
            <a:ext cx="823869" cy="454548"/>
          </a:xfrm>
          <a:prstGeom prst="rect">
            <a:avLst/>
          </a:prstGeom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id="{657D1064-1407-4AF5-8599-694290092F23}"/>
              </a:ext>
            </a:extLst>
          </p:cNvPr>
          <p:cNvSpPr txBox="1"/>
          <p:nvPr/>
        </p:nvSpPr>
        <p:spPr>
          <a:xfrm>
            <a:off x="683900" y="5750925"/>
            <a:ext cx="4495043" cy="646331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de-DE" dirty="0"/>
              <a:t>real on-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probing</a:t>
            </a:r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de-DE" dirty="0" err="1"/>
              <a:t>no</a:t>
            </a:r>
            <a:r>
              <a:rPr lang="de-DE" dirty="0"/>
              <a:t> additional expensive </a:t>
            </a:r>
            <a:r>
              <a:rPr lang="de-DE" dirty="0" err="1"/>
              <a:t>objective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855214" y="1520051"/>
            <a:ext cx="4306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Inspired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Robert </a:t>
            </a:r>
            <a:r>
              <a:rPr lang="de-DE" sz="1400" dirty="0"/>
              <a:t>M. </a:t>
            </a:r>
            <a:r>
              <a:rPr lang="de-DE" sz="1400" dirty="0" smtClean="0"/>
              <a:t>Malone</a:t>
            </a:r>
            <a:r>
              <a:rPr lang="de-DE" sz="1400" dirty="0"/>
              <a:t> </a:t>
            </a:r>
            <a:r>
              <a:rPr lang="de-DE" sz="1400" dirty="0" smtClean="0"/>
              <a:t>et al., </a:t>
            </a:r>
            <a:r>
              <a:rPr lang="de-DE" sz="1400" dirty="0" err="1"/>
              <a:t>Proc</a:t>
            </a:r>
            <a:r>
              <a:rPr lang="de-DE" sz="1400" dirty="0"/>
              <a:t>. SPIE 6288, </a:t>
            </a:r>
            <a:r>
              <a:rPr lang="de-DE" sz="1400" dirty="0" err="1"/>
              <a:t>Current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r>
              <a:rPr lang="de-DE" sz="1400" dirty="0"/>
              <a:t> in Lens Design </a:t>
            </a:r>
            <a:r>
              <a:rPr lang="de-DE" sz="1400" dirty="0" err="1"/>
              <a:t>and</a:t>
            </a:r>
            <a:r>
              <a:rPr lang="de-DE" sz="1400" dirty="0"/>
              <a:t> Optical Engineering VII, 62880Z (1 September 2006)</a:t>
            </a:r>
          </a:p>
        </p:txBody>
      </p:sp>
    </p:spTree>
    <p:extLst>
      <p:ext uri="{BB962C8B-B14F-4D97-AF65-F5344CB8AC3E}">
        <p14:creationId xmlns:p14="http://schemas.microsoft.com/office/powerpoint/2010/main" val="12309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8" grpId="0"/>
      <p:bldP spid="24" grpId="0" animBg="1"/>
      <p:bldP spid="39" grpId="0"/>
      <p:bldP spid="16" grpId="0"/>
      <p:bldP spid="73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1" y="182564"/>
            <a:ext cx="11308446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Near-RCD ion acceleration: Laser-target matching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7893320" y="4315055"/>
            <a:ext cx="3866533" cy="2177789"/>
            <a:chOff x="3978603" y="2595881"/>
            <a:chExt cx="3260449" cy="18364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BCE2F2-56A7-017B-72A8-F0CA86CA0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46" t="42851" r="-222"/>
            <a:stretch/>
          </p:blipFill>
          <p:spPr>
            <a:xfrm>
              <a:off x="3978603" y="2599205"/>
              <a:ext cx="3260449" cy="1833094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5251450" y="2595881"/>
              <a:ext cx="198760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8" y="2475437"/>
            <a:ext cx="3164784" cy="198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6376732"/>
            <a:ext cx="4034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cs typeface="Times New Roman" panose="02020603050405020304" pitchFamily="18" charset="0"/>
              </a:rPr>
              <a:t>Dover, Ziegler </a:t>
            </a:r>
            <a:r>
              <a:rPr lang="de-DE" sz="1400" i="1" dirty="0">
                <a:cs typeface="Times New Roman" panose="02020603050405020304" pitchFamily="18" charset="0"/>
              </a:rPr>
              <a:t>et al. </a:t>
            </a:r>
            <a:r>
              <a:rPr lang="en-US" sz="1400" dirty="0">
                <a:cs typeface="Times New Roman" panose="02020603050405020304" pitchFamily="18" charset="0"/>
              </a:rPr>
              <a:t>(2023) Light Sci. Appl. </a:t>
            </a:r>
            <a:r>
              <a:rPr lang="en-US" sz="1400" b="1" dirty="0">
                <a:cs typeface="Times New Roman" panose="02020603050405020304" pitchFamily="18" charset="0"/>
              </a:rPr>
              <a:t>12</a:t>
            </a:r>
            <a:r>
              <a:rPr lang="en-US" sz="1400" dirty="0">
                <a:cs typeface="Times New Roman" panose="02020603050405020304" pitchFamily="18" charset="0"/>
              </a:rPr>
              <a:t>:71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pic>
        <p:nvPicPr>
          <p:cNvPr id="10" name="Grafik 9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B52FFBE0-F793-B6F0-6B34-130B770E8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82" y="3858677"/>
            <a:ext cx="4131384" cy="2518055"/>
          </a:xfrm>
          <a:prstGeom prst="rect">
            <a:avLst/>
          </a:prstGeom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F814DFAE-ED5E-49F2-8223-CC30437F13B4}"/>
              </a:ext>
            </a:extLst>
          </p:cNvPr>
          <p:cNvSpPr/>
          <p:nvPr/>
        </p:nvSpPr>
        <p:spPr>
          <a:xfrm>
            <a:off x="4034566" y="6376732"/>
            <a:ext cx="4029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dirty="0" smtClean="0">
                <a:cs typeface="Times New Roman" panose="02020603050405020304" pitchFamily="18" charset="0"/>
              </a:rPr>
              <a:t>T. Ziegler </a:t>
            </a:r>
            <a:r>
              <a:rPr lang="de-DE" sz="1400" i="1" dirty="0" smtClean="0">
                <a:cs typeface="Times New Roman" panose="02020603050405020304" pitchFamily="18" charset="0"/>
              </a:rPr>
              <a:t>et </a:t>
            </a:r>
            <a:r>
              <a:rPr lang="de-DE" sz="1400" i="1" dirty="0">
                <a:cs typeface="Times New Roman" panose="02020603050405020304" pitchFamily="18" charset="0"/>
              </a:rPr>
              <a:t>al</a:t>
            </a:r>
            <a:r>
              <a:rPr lang="de-DE" sz="1400" i="1" dirty="0" smtClean="0">
                <a:cs typeface="Times New Roman" panose="02020603050405020304" pitchFamily="18" charset="0"/>
              </a:rPr>
              <a:t>. </a:t>
            </a:r>
            <a:r>
              <a:rPr lang="en-US" sz="1400" dirty="0" smtClean="0">
                <a:cs typeface="Times New Roman" panose="02020603050405020304" pitchFamily="18" charset="0"/>
              </a:rPr>
              <a:t>(</a:t>
            </a:r>
            <a:r>
              <a:rPr lang="en-US" sz="1400" dirty="0">
                <a:cs typeface="Times New Roman" panose="02020603050405020304" pitchFamily="18" charset="0"/>
              </a:rPr>
              <a:t>2024) Nat. Phys. </a:t>
            </a:r>
            <a:r>
              <a:rPr lang="en-US" sz="1400" b="1" dirty="0" smtClean="0">
                <a:cs typeface="Times New Roman" panose="02020603050405020304" pitchFamily="18" charset="0"/>
              </a:rPr>
              <a:t>20</a:t>
            </a:r>
            <a:r>
              <a:rPr lang="en-US" sz="1400" dirty="0" smtClean="0">
                <a:cs typeface="Times New Roman" panose="02020603050405020304" pitchFamily="18" charset="0"/>
              </a:rPr>
              <a:t> 1211–1216 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8652" y="1136057"/>
            <a:ext cx="7171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00589E"/>
                </a:solidFill>
              </a:rPr>
              <a:t>T</a:t>
            </a:r>
            <a:r>
              <a:rPr lang="de-DE" sz="2400" dirty="0" err="1" smtClean="0">
                <a:solidFill>
                  <a:srgbClr val="00589E"/>
                </a:solidFill>
              </a:rPr>
              <a:t>o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>
                <a:solidFill>
                  <a:srgbClr val="00589E"/>
                </a:solidFill>
              </a:rPr>
              <a:t>access</a:t>
            </a:r>
            <a:r>
              <a:rPr lang="de-DE" sz="2400" dirty="0">
                <a:solidFill>
                  <a:srgbClr val="00589E"/>
                </a:solidFill>
              </a:rPr>
              <a:t> </a:t>
            </a:r>
            <a:r>
              <a:rPr lang="de-DE" sz="2400" dirty="0" err="1">
                <a:solidFill>
                  <a:srgbClr val="00589E"/>
                </a:solidFill>
              </a:rPr>
              <a:t>the</a:t>
            </a:r>
            <a:r>
              <a:rPr lang="de-DE" sz="2400" dirty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near</a:t>
            </a:r>
            <a:r>
              <a:rPr lang="de-DE" sz="2400" dirty="0" smtClean="0">
                <a:solidFill>
                  <a:srgbClr val="00589E"/>
                </a:solidFill>
              </a:rPr>
              <a:t>-RCD </a:t>
            </a:r>
            <a:r>
              <a:rPr lang="de-DE" sz="2400" dirty="0" err="1">
                <a:solidFill>
                  <a:srgbClr val="00589E"/>
                </a:solidFill>
              </a:rPr>
              <a:t>acceleration</a:t>
            </a:r>
            <a:r>
              <a:rPr lang="de-DE" sz="2400" dirty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regime</a:t>
            </a:r>
            <a:r>
              <a:rPr lang="de-DE" sz="2400" dirty="0" smtClean="0">
                <a:solidFill>
                  <a:srgbClr val="00589E"/>
                </a:solidFill>
              </a:rPr>
              <a:t>,</a:t>
            </a:r>
            <a:endParaRPr lang="de-DE" sz="2400" b="1" dirty="0" smtClean="0">
              <a:solidFill>
                <a:srgbClr val="00589E"/>
              </a:solidFill>
            </a:endParaRPr>
          </a:p>
          <a:p>
            <a:r>
              <a:rPr lang="de-DE" sz="2400" b="1" dirty="0" smtClean="0">
                <a:solidFill>
                  <a:srgbClr val="00589E"/>
                </a:solidFill>
              </a:rPr>
              <a:t>Laser </a:t>
            </a:r>
            <a:r>
              <a:rPr lang="de-DE" sz="2400" b="1" dirty="0" err="1" smtClean="0">
                <a:solidFill>
                  <a:srgbClr val="00589E"/>
                </a:solidFill>
              </a:rPr>
              <a:t>and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target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conditions</a:t>
            </a:r>
            <a:r>
              <a:rPr lang="de-DE" sz="2400" b="1" dirty="0" smtClean="0">
                <a:solidFill>
                  <a:srgbClr val="00589E"/>
                </a:solidFill>
              </a:rPr>
              <a:t> must </a:t>
            </a:r>
            <a:r>
              <a:rPr lang="de-DE" sz="2400" b="1" dirty="0" err="1" smtClean="0">
                <a:solidFill>
                  <a:srgbClr val="00589E"/>
                </a:solidFill>
              </a:rPr>
              <a:t>match</a:t>
            </a:r>
            <a:r>
              <a:rPr lang="de-DE" sz="2400" b="1" dirty="0" smtClean="0">
                <a:solidFill>
                  <a:srgbClr val="00589E"/>
                </a:solidFill>
              </a:rPr>
              <a:t>.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381531" y="2621905"/>
            <a:ext cx="2861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intrinsic</a:t>
            </a:r>
            <a:r>
              <a:rPr lang="de-DE" dirty="0" smtClean="0"/>
              <a:t> </a:t>
            </a:r>
            <a:r>
              <a:rPr lang="de-DE" dirty="0" err="1" smtClean="0"/>
              <a:t>pre</a:t>
            </a:r>
            <a:r>
              <a:rPr lang="de-DE" dirty="0" smtClean="0"/>
              <a:t>-expansion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rising</a:t>
            </a:r>
            <a:r>
              <a:rPr lang="de-DE" dirty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pulse flank:</a:t>
            </a:r>
          </a:p>
        </p:txBody>
      </p:sp>
      <p:grpSp>
        <p:nvGrpSpPr>
          <p:cNvPr id="34" name="Gruppieren 33"/>
          <p:cNvGrpSpPr/>
          <p:nvPr/>
        </p:nvGrpSpPr>
        <p:grpSpPr>
          <a:xfrm>
            <a:off x="4652587" y="3493593"/>
            <a:ext cx="3826625" cy="587578"/>
            <a:chOff x="4652587" y="3493593"/>
            <a:chExt cx="3826625" cy="587578"/>
          </a:xfrm>
        </p:grpSpPr>
        <p:cxnSp>
          <p:nvCxnSpPr>
            <p:cNvPr id="18" name="Gerade Verbindung mit Pfeil 17"/>
            <p:cNvCxnSpPr/>
            <p:nvPr/>
          </p:nvCxnSpPr>
          <p:spPr>
            <a:xfrm flipH="1">
              <a:off x="6447564" y="3787787"/>
              <a:ext cx="118336" cy="293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4652587" y="3493593"/>
              <a:ext cx="3826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00589E"/>
                  </a:solidFill>
                </a:rPr>
                <a:t>Optimal </a:t>
              </a:r>
              <a:r>
                <a:rPr lang="de-DE" sz="1400" dirty="0" err="1" smtClean="0">
                  <a:solidFill>
                    <a:srgbClr val="00589E"/>
                  </a:solidFill>
                </a:rPr>
                <a:t>matching</a:t>
              </a:r>
              <a:r>
                <a:rPr lang="de-DE" sz="1400" dirty="0" smtClean="0">
                  <a:solidFill>
                    <a:srgbClr val="00589E"/>
                  </a:solidFill>
                </a:rPr>
                <a:t>:</a:t>
              </a:r>
              <a:endParaRPr lang="de-DE" sz="1400" dirty="0">
                <a:solidFill>
                  <a:srgbClr val="00589E"/>
                </a:solidFill>
              </a:endParaRPr>
            </a:p>
          </p:txBody>
        </p:sp>
      </p:grpSp>
      <p:sp>
        <p:nvSpPr>
          <p:cNvPr id="21" name="Rechteck 20"/>
          <p:cNvSpPr/>
          <p:nvPr/>
        </p:nvSpPr>
        <p:spPr>
          <a:xfrm>
            <a:off x="121833" y="4776194"/>
            <a:ext cx="2829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/>
              <a:t>optimal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endParaRPr lang="de-DE" dirty="0"/>
          </a:p>
        </p:txBody>
      </p:sp>
      <p:grpSp>
        <p:nvGrpSpPr>
          <p:cNvPr id="35" name="Gruppieren 34"/>
          <p:cNvGrpSpPr/>
          <p:nvPr/>
        </p:nvGrpSpPr>
        <p:grpSpPr>
          <a:xfrm>
            <a:off x="7287239" y="1192119"/>
            <a:ext cx="4634602" cy="2436258"/>
            <a:chOff x="7355914" y="1191941"/>
            <a:chExt cx="4634602" cy="243625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8982" y="1494600"/>
              <a:ext cx="3239909" cy="2133599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7355914" y="1191941"/>
              <a:ext cx="463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Large </a:t>
              </a:r>
              <a:r>
                <a:rPr lang="de-DE" dirty="0" err="1" smtClean="0"/>
                <a:t>fluctuations</a:t>
              </a:r>
              <a:r>
                <a:rPr lang="de-DE" dirty="0" smtClean="0"/>
                <a:t> </a:t>
              </a:r>
              <a:r>
                <a:rPr lang="de-DE" dirty="0" err="1" smtClean="0"/>
                <a:t>even</a:t>
              </a:r>
              <a:r>
                <a:rPr lang="de-DE" dirty="0" smtClean="0"/>
                <a:t> at optimal </a:t>
              </a:r>
              <a:r>
                <a:rPr lang="de-DE" dirty="0" err="1" smtClean="0"/>
                <a:t>matching</a:t>
              </a:r>
              <a:endParaRPr lang="de-DE" dirty="0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7546894" y="3687953"/>
            <a:ext cx="432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Only</a:t>
            </a:r>
            <a:r>
              <a:rPr lang="de-DE" dirty="0" smtClean="0"/>
              <a:t> at ideal </a:t>
            </a:r>
            <a:r>
              <a:rPr lang="de-DE" dirty="0" err="1" smtClean="0"/>
              <a:t>conditions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err="1" smtClean="0"/>
              <a:t>cascade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/>
          </a:p>
        </p:txBody>
      </p:sp>
      <p:sp>
        <p:nvSpPr>
          <p:cNvPr id="32" name="Rechteck 31"/>
          <p:cNvSpPr/>
          <p:nvPr/>
        </p:nvSpPr>
        <p:spPr>
          <a:xfrm>
            <a:off x="218651" y="2149437"/>
            <a:ext cx="6985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solid </a:t>
            </a:r>
            <a:r>
              <a:rPr lang="de-DE" dirty="0" err="1">
                <a:sym typeface="Wingdings" panose="05000000000000000000" pitchFamily="2" charset="2"/>
              </a:rPr>
              <a:t>density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targets</a:t>
            </a:r>
            <a:r>
              <a:rPr lang="de-DE" dirty="0" smtClean="0">
                <a:sym typeface="Wingdings" panose="05000000000000000000" pitchFamily="2" charset="2"/>
              </a:rPr>
              <a:t> like </a:t>
            </a:r>
            <a:r>
              <a:rPr lang="de-DE" dirty="0" err="1" smtClean="0">
                <a:sym typeface="Wingdings" panose="05000000000000000000" pitchFamily="2" charset="2"/>
              </a:rPr>
              <a:t>plastic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foils</a:t>
            </a:r>
            <a:r>
              <a:rPr lang="de-DE" dirty="0" smtClean="0">
                <a:sym typeface="Wingdings" panose="05000000000000000000" pitchFamily="2" charset="2"/>
              </a:rPr>
              <a:t>: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b="1" dirty="0">
                <a:sym typeface="Wingdings" panose="05000000000000000000" pitchFamily="2" charset="2"/>
              </a:rPr>
              <a:t>Target </a:t>
            </a:r>
            <a:r>
              <a:rPr lang="de-DE" b="1" dirty="0" err="1">
                <a:sym typeface="Wingdings" panose="05000000000000000000" pitchFamily="2" charset="2"/>
              </a:rPr>
              <a:t>pre</a:t>
            </a:r>
            <a:r>
              <a:rPr lang="de-DE" b="1" dirty="0">
                <a:sym typeface="Wingdings" panose="05000000000000000000" pitchFamily="2" charset="2"/>
              </a:rPr>
              <a:t>-expansion</a:t>
            </a:r>
            <a:endParaRPr lang="de-DE" b="1" dirty="0"/>
          </a:p>
        </p:txBody>
      </p:sp>
      <p:sp>
        <p:nvSpPr>
          <p:cNvPr id="2" name="Rechteck 1"/>
          <p:cNvSpPr/>
          <p:nvPr/>
        </p:nvSpPr>
        <p:spPr>
          <a:xfrm>
            <a:off x="10368699" y="1835914"/>
            <a:ext cx="96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50" dirty="0"/>
              <a:t>250nm Formvar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996854" y="3628377"/>
            <a:ext cx="1646632" cy="307777"/>
            <a:chOff x="3996854" y="3628377"/>
            <a:chExt cx="1646632" cy="307777"/>
          </a:xfrm>
        </p:grpSpPr>
        <p:sp>
          <p:nvSpPr>
            <p:cNvPr id="13" name="Rechteck 12"/>
            <p:cNvSpPr/>
            <p:nvPr/>
          </p:nvSpPr>
          <p:spPr>
            <a:xfrm>
              <a:off x="4147564" y="3628377"/>
              <a:ext cx="14959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0000"/>
                  </a:solidFill>
                </a:rPr>
                <a:t>250nm Formvar: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24" name="Stern mit 5 Zacken 23"/>
            <p:cNvSpPr/>
            <p:nvPr/>
          </p:nvSpPr>
          <p:spPr>
            <a:xfrm>
              <a:off x="3996854" y="3638354"/>
              <a:ext cx="210346" cy="210346"/>
            </a:xfrm>
            <a:prstGeom prst="star5">
              <a:avLst/>
            </a:prstGeom>
            <a:solidFill>
              <a:srgbClr val="FF0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36295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/>
      <p:bldP spid="21" grpId="0"/>
      <p:bldP spid="29" grpId="0"/>
      <p:bldP spid="3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Open Questions and tasks: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1306" y="1832035"/>
            <a:ext cx="115906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rgbClr val="00589E"/>
                </a:solidFill>
              </a:rPr>
              <a:t>Further </a:t>
            </a:r>
            <a:r>
              <a:rPr lang="de-DE" sz="2400" dirty="0" err="1" smtClean="0">
                <a:solidFill>
                  <a:srgbClr val="00589E"/>
                </a:solidFill>
              </a:rPr>
              <a:t>improve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the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matching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of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laser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br>
              <a:rPr lang="de-DE" sz="2400" dirty="0" smtClean="0">
                <a:solidFill>
                  <a:srgbClr val="00589E"/>
                </a:solidFill>
              </a:rPr>
            </a:br>
            <a:r>
              <a:rPr lang="de-DE" sz="2400" dirty="0" err="1" smtClean="0">
                <a:solidFill>
                  <a:srgbClr val="00589E"/>
                </a:solidFill>
              </a:rPr>
              <a:t>and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target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properties</a:t>
            </a:r>
            <a:endParaRPr lang="de-DE" sz="2400" dirty="0" smtClean="0">
              <a:solidFill>
                <a:srgbClr val="00589E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rgbClr val="00589E"/>
                </a:solidFill>
              </a:rPr>
              <a:t>Use</a:t>
            </a:r>
            <a:r>
              <a:rPr lang="de-DE" sz="2400" dirty="0">
                <a:solidFill>
                  <a:srgbClr val="00589E"/>
                </a:solidFill>
              </a:rPr>
              <a:t> different </a:t>
            </a:r>
            <a:r>
              <a:rPr lang="de-DE" sz="2400" dirty="0" err="1">
                <a:solidFill>
                  <a:srgbClr val="00589E"/>
                </a:solidFill>
              </a:rPr>
              <a:t>target</a:t>
            </a:r>
            <a:r>
              <a:rPr lang="de-DE" sz="2400" dirty="0">
                <a:solidFill>
                  <a:srgbClr val="00589E"/>
                </a:solidFill>
              </a:rPr>
              <a:t> </a:t>
            </a:r>
            <a:r>
              <a:rPr lang="de-DE" sz="2400" dirty="0" err="1">
                <a:solidFill>
                  <a:srgbClr val="00589E"/>
                </a:solidFill>
              </a:rPr>
              <a:t>materials</a:t>
            </a:r>
            <a:r>
              <a:rPr lang="de-DE" sz="2400" dirty="0">
                <a:solidFill>
                  <a:srgbClr val="00589E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rgbClr val="00589E"/>
                </a:solidFill>
              </a:rPr>
              <a:t>Scan </a:t>
            </a:r>
            <a:r>
              <a:rPr lang="de-DE" sz="2400" dirty="0" err="1" smtClean="0">
                <a:solidFill>
                  <a:srgbClr val="00589E"/>
                </a:solidFill>
              </a:rPr>
              <a:t>laser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energy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instead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of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br>
              <a:rPr lang="de-DE" sz="2400" dirty="0" smtClean="0">
                <a:solidFill>
                  <a:srgbClr val="00589E"/>
                </a:solidFill>
              </a:rPr>
            </a:br>
            <a:r>
              <a:rPr lang="de-DE" sz="2400" dirty="0" err="1" smtClean="0">
                <a:solidFill>
                  <a:srgbClr val="00589E"/>
                </a:solidFill>
              </a:rPr>
              <a:t>target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thickness</a:t>
            </a:r>
            <a:endParaRPr lang="de-DE" sz="2400" dirty="0" smtClean="0">
              <a:solidFill>
                <a:srgbClr val="00589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rgbClr val="00589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589E"/>
                </a:solidFill>
              </a:rPr>
              <a:t>Investigate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and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reduce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fluctuations</a:t>
            </a:r>
            <a:endParaRPr lang="de-DE" sz="2400" dirty="0" smtClean="0">
              <a:solidFill>
                <a:srgbClr val="00589E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589E"/>
                </a:solidFill>
              </a:rPr>
              <a:t>Record</a:t>
            </a:r>
            <a:r>
              <a:rPr lang="de-DE" sz="2400" dirty="0" smtClean="0">
                <a:solidFill>
                  <a:srgbClr val="00589E"/>
                </a:solidFill>
              </a:rPr>
              <a:t> Larger </a:t>
            </a:r>
            <a:r>
              <a:rPr lang="de-DE" sz="2400" dirty="0" err="1" smtClean="0">
                <a:solidFill>
                  <a:srgbClr val="00589E"/>
                </a:solidFill>
              </a:rPr>
              <a:t>data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sets</a:t>
            </a:r>
            <a:endParaRPr lang="de-DE" sz="2400" dirty="0">
              <a:solidFill>
                <a:srgbClr val="00589E"/>
              </a:solidFill>
            </a:endParaRPr>
          </a:p>
          <a:p>
            <a:endParaRPr lang="de-DE" sz="2400" dirty="0" smtClean="0">
              <a:solidFill>
                <a:srgbClr val="00589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589E"/>
                </a:solidFill>
              </a:rPr>
              <a:t>Explore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new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and</a:t>
            </a:r>
            <a:r>
              <a:rPr lang="de-DE" sz="2400" dirty="0" smtClean="0">
                <a:solidFill>
                  <a:srgbClr val="00589E"/>
                </a:solidFill>
              </a:rPr>
              <a:t> different </a:t>
            </a:r>
            <a:r>
              <a:rPr lang="de-DE" sz="2400" dirty="0" err="1" smtClean="0">
                <a:solidFill>
                  <a:srgbClr val="00589E"/>
                </a:solidFill>
              </a:rPr>
              <a:t>acceleration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br>
              <a:rPr lang="de-DE" sz="2400" dirty="0" smtClean="0">
                <a:solidFill>
                  <a:srgbClr val="00589E"/>
                </a:solidFill>
              </a:rPr>
            </a:br>
            <a:r>
              <a:rPr lang="de-DE" sz="2400" dirty="0" err="1" smtClean="0">
                <a:solidFill>
                  <a:srgbClr val="00589E"/>
                </a:solidFill>
              </a:rPr>
              <a:t>schemes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and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  <a:r>
              <a:rPr lang="de-DE" sz="2400" dirty="0" err="1" smtClean="0">
                <a:solidFill>
                  <a:srgbClr val="00589E"/>
                </a:solidFill>
              </a:rPr>
              <a:t>cascades</a:t>
            </a:r>
            <a:r>
              <a:rPr lang="de-DE" sz="2400" dirty="0" smtClean="0">
                <a:solidFill>
                  <a:srgbClr val="00589E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rgbClr val="00589E"/>
                </a:solidFill>
              </a:rPr>
              <a:t>PIC </a:t>
            </a:r>
            <a:r>
              <a:rPr lang="de-DE" sz="2400" dirty="0" err="1" smtClean="0">
                <a:solidFill>
                  <a:srgbClr val="00589E"/>
                </a:solidFill>
              </a:rPr>
              <a:t>simulations</a:t>
            </a:r>
            <a:r>
              <a:rPr lang="de-DE" sz="2400" dirty="0" smtClean="0">
                <a:solidFill>
                  <a:srgbClr val="00589E"/>
                </a:solidFill>
              </a:rPr>
              <a:t/>
            </a:r>
            <a:br>
              <a:rPr lang="de-DE" sz="2400" dirty="0" smtClean="0">
                <a:solidFill>
                  <a:srgbClr val="00589E"/>
                </a:solidFill>
              </a:rPr>
            </a:br>
            <a:endParaRPr lang="de-DE" sz="2400" dirty="0" smtClean="0">
              <a:solidFill>
                <a:srgbClr val="00589E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396653" y="1919123"/>
            <a:ext cx="5565946" cy="4378265"/>
            <a:chOff x="6396653" y="2078777"/>
            <a:chExt cx="5565946" cy="437826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ABC0CDB-B4D6-4BCC-99AF-160EF92E7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7" t="2306" r="1887" b="10312"/>
            <a:stretch/>
          </p:blipFill>
          <p:spPr>
            <a:xfrm>
              <a:off x="7387367" y="2161129"/>
              <a:ext cx="4461734" cy="3569386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7273868" y="5740385"/>
              <a:ext cx="4688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High-repetition-rate </a:t>
              </a:r>
              <a:br>
                <a:rPr lang="de-DE" dirty="0" smtClean="0"/>
              </a:br>
              <a:r>
                <a:rPr lang="de-DE" dirty="0" err="1" smtClean="0"/>
                <a:t>cryogenic</a:t>
              </a:r>
              <a:r>
                <a:rPr lang="de-DE" dirty="0" smtClean="0"/>
                <a:t> solid hydrogen </a:t>
              </a:r>
              <a:r>
                <a:rPr lang="de-DE" dirty="0" err="1" smtClean="0"/>
                <a:t>target</a:t>
              </a:r>
              <a:r>
                <a:rPr lang="de-DE" dirty="0" smtClean="0"/>
                <a:t> </a:t>
              </a:r>
              <a:r>
                <a:rPr lang="de-DE" dirty="0" err="1" smtClean="0"/>
                <a:t>platform</a:t>
              </a:r>
              <a:endParaRPr lang="de-DE" dirty="0"/>
            </a:p>
          </p:txBody>
        </p:sp>
        <p:sp>
          <p:nvSpPr>
            <p:cNvPr id="2" name="Geschweifte Klammer rechts 1"/>
            <p:cNvSpPr/>
            <p:nvPr/>
          </p:nvSpPr>
          <p:spPr>
            <a:xfrm>
              <a:off x="6396653" y="2078777"/>
              <a:ext cx="340049" cy="4378265"/>
            </a:xfrm>
            <a:prstGeom prst="rightBrace">
              <a:avLst>
                <a:gd name="adj1" fmla="val 81161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748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ABC0CDB-B4D6-4BCC-99AF-160EF92E7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10" t="9943" r="-8769" b="15083"/>
          <a:stretch/>
        </p:blipFill>
        <p:spPr>
          <a:xfrm>
            <a:off x="-813562" y="-8164"/>
            <a:ext cx="14090030" cy="687251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FA67CD2B-2817-4C64-97DD-E8B53A70864C}"/>
              </a:ext>
            </a:extLst>
          </p:cNvPr>
          <p:cNvGrpSpPr/>
          <p:nvPr/>
        </p:nvGrpSpPr>
        <p:grpSpPr>
          <a:xfrm>
            <a:off x="9563306" y="53793"/>
            <a:ext cx="2501164" cy="1592399"/>
            <a:chOff x="6680576" y="4194115"/>
            <a:chExt cx="3560618" cy="2266914"/>
          </a:xfrm>
        </p:grpSpPr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F958C924-8EEB-478E-AE1E-0435B9473E18}"/>
                </a:ext>
              </a:extLst>
            </p:cNvPr>
            <p:cNvSpPr/>
            <p:nvPr/>
          </p:nvSpPr>
          <p:spPr>
            <a:xfrm>
              <a:off x="6680576" y="4194115"/>
              <a:ext cx="3560618" cy="2266914"/>
            </a:xfrm>
            <a:prstGeom prst="roundRect">
              <a:avLst/>
            </a:prstGeom>
            <a:solidFill>
              <a:schemeClr val="bg1">
                <a:lumMod val="7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80" name="Rechteck: abgerundete Ecken 79">
              <a:extLst>
                <a:ext uri="{FF2B5EF4-FFF2-40B4-BE49-F238E27FC236}">
                  <a16:creationId xmlns:a16="http://schemas.microsoft.com/office/drawing/2014/main" id="{5D78217B-F82C-4780-90D4-F2A6B5A35C31}"/>
                </a:ext>
              </a:extLst>
            </p:cNvPr>
            <p:cNvSpPr/>
            <p:nvPr/>
          </p:nvSpPr>
          <p:spPr>
            <a:xfrm>
              <a:off x="6865259" y="4368804"/>
              <a:ext cx="3164970" cy="1926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F3D70270-C01E-48AD-ACDB-04D82C3D0C8C}"/>
                </a:ext>
              </a:extLst>
            </p:cNvPr>
            <p:cNvGrpSpPr/>
            <p:nvPr/>
          </p:nvGrpSpPr>
          <p:grpSpPr>
            <a:xfrm>
              <a:off x="7244655" y="4655020"/>
              <a:ext cx="2356681" cy="1336281"/>
              <a:chOff x="7340586" y="7283706"/>
              <a:chExt cx="2356681" cy="1336281"/>
            </a:xfrm>
          </p:grpSpPr>
          <p:pic>
            <p:nvPicPr>
              <p:cNvPr id="67" name="Grafik 9">
                <a:extLst>
                  <a:ext uri="{FF2B5EF4-FFF2-40B4-BE49-F238E27FC236}">
                    <a16:creationId xmlns:a16="http://schemas.microsoft.com/office/drawing/2014/main" id="{C385CF3E-6EFF-4776-8E96-4552F6BC3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4170" y="8073207"/>
                <a:ext cx="1383097" cy="409356"/>
              </a:xfrm>
              <a:prstGeom prst="rect">
                <a:avLst/>
              </a:prstGeom>
            </p:spPr>
          </p:pic>
          <p:pic>
            <p:nvPicPr>
              <p:cNvPr id="68" name="Picture 5">
                <a:extLst>
                  <a:ext uri="{FF2B5EF4-FFF2-40B4-BE49-F238E27FC236}">
                    <a16:creationId xmlns:a16="http://schemas.microsoft.com/office/drawing/2014/main" id="{CEFD7F58-E734-45EA-BD19-76FAA7A74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8306" y="7960534"/>
                <a:ext cx="659451" cy="659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2" descr="HZDR Signet of the Helmholtz-Zentrum Dresden-Rossendorf">
                <a:extLst>
                  <a:ext uri="{FF2B5EF4-FFF2-40B4-BE49-F238E27FC236}">
                    <a16:creationId xmlns:a16="http://schemas.microsoft.com/office/drawing/2014/main" id="{5F0B0659-4B7D-400D-B8CD-0F16A368A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0586" y="7283706"/>
                <a:ext cx="2332618" cy="478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B8F55661-6D49-4CCC-86DF-18803153A15A}"/>
              </a:ext>
            </a:extLst>
          </p:cNvPr>
          <p:cNvGrpSpPr/>
          <p:nvPr/>
        </p:nvGrpSpPr>
        <p:grpSpPr>
          <a:xfrm>
            <a:off x="3819374" y="-304800"/>
            <a:ext cx="4504267" cy="4583961"/>
            <a:chOff x="3819374" y="-304800"/>
            <a:chExt cx="4504267" cy="4583961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94F47080-AEA4-45B9-9F5E-B9C3D3837007}"/>
                </a:ext>
              </a:extLst>
            </p:cNvPr>
            <p:cNvSpPr/>
            <p:nvPr/>
          </p:nvSpPr>
          <p:spPr>
            <a:xfrm>
              <a:off x="3819374" y="-304800"/>
              <a:ext cx="3572140" cy="4583961"/>
            </a:xfrm>
            <a:custGeom>
              <a:avLst/>
              <a:gdLst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372001 w 3572140"/>
                <a:gd name="connsiteY24" fmla="*/ 571500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305326 w 3572140"/>
                <a:gd name="connsiteY24" fmla="*/ 5619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305326 w 3572140"/>
                <a:gd name="connsiteY24" fmla="*/ 5619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505351 w 3572140"/>
                <a:gd name="connsiteY23" fmla="*/ 800100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47851 w 3572140"/>
                <a:gd name="connsiteY4" fmla="*/ 71437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505351 w 3572140"/>
                <a:gd name="connsiteY23" fmla="*/ 800100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72140" h="4583961">
                  <a:moveTo>
                    <a:pt x="1209826" y="0"/>
                  </a:moveTo>
                  <a:cubicBezTo>
                    <a:pt x="1207444" y="135731"/>
                    <a:pt x="1205063" y="271463"/>
                    <a:pt x="1181251" y="333375"/>
                  </a:cubicBezTo>
                  <a:cubicBezTo>
                    <a:pt x="1157439" y="395287"/>
                    <a:pt x="1066951" y="371475"/>
                    <a:pt x="1066951" y="371475"/>
                  </a:cubicBezTo>
                  <a:cubicBezTo>
                    <a:pt x="995513" y="393700"/>
                    <a:pt x="822476" y="409575"/>
                    <a:pt x="752626" y="466725"/>
                  </a:cubicBezTo>
                  <a:cubicBezTo>
                    <a:pt x="682776" y="523875"/>
                    <a:pt x="671663" y="436563"/>
                    <a:pt x="647851" y="714375"/>
                  </a:cubicBezTo>
                  <a:cubicBezTo>
                    <a:pt x="624039" y="992187"/>
                    <a:pt x="676426" y="1809750"/>
                    <a:pt x="609751" y="2133600"/>
                  </a:cubicBezTo>
                  <a:cubicBezTo>
                    <a:pt x="543076" y="2457450"/>
                    <a:pt x="247801" y="2657475"/>
                    <a:pt x="247801" y="2657475"/>
                  </a:cubicBezTo>
                  <a:cubicBezTo>
                    <a:pt x="158901" y="2786062"/>
                    <a:pt x="114451" y="2727325"/>
                    <a:pt x="76351" y="2905125"/>
                  </a:cubicBezTo>
                  <a:cubicBezTo>
                    <a:pt x="38251" y="3082925"/>
                    <a:pt x="-34774" y="3498850"/>
                    <a:pt x="19201" y="3724275"/>
                  </a:cubicBezTo>
                  <a:cubicBezTo>
                    <a:pt x="73176" y="3949700"/>
                    <a:pt x="266851" y="4138612"/>
                    <a:pt x="400201" y="4257675"/>
                  </a:cubicBezTo>
                  <a:cubicBezTo>
                    <a:pt x="533551" y="4376738"/>
                    <a:pt x="639913" y="4422775"/>
                    <a:pt x="819301" y="4438650"/>
                  </a:cubicBezTo>
                  <a:cubicBezTo>
                    <a:pt x="998688" y="4454525"/>
                    <a:pt x="1352701" y="4379912"/>
                    <a:pt x="1476526" y="4352925"/>
                  </a:cubicBezTo>
                  <a:cubicBezTo>
                    <a:pt x="1600351" y="4325938"/>
                    <a:pt x="1538439" y="4254500"/>
                    <a:pt x="1562251" y="4276725"/>
                  </a:cubicBezTo>
                  <a:cubicBezTo>
                    <a:pt x="1586063" y="4298950"/>
                    <a:pt x="1565426" y="4437063"/>
                    <a:pt x="1619401" y="4486275"/>
                  </a:cubicBezTo>
                  <a:cubicBezTo>
                    <a:pt x="1673376" y="4535487"/>
                    <a:pt x="1790851" y="4562475"/>
                    <a:pt x="1886101" y="4572000"/>
                  </a:cubicBezTo>
                  <a:cubicBezTo>
                    <a:pt x="1981351" y="4581525"/>
                    <a:pt x="2122639" y="4603750"/>
                    <a:pt x="2190901" y="4543425"/>
                  </a:cubicBezTo>
                  <a:cubicBezTo>
                    <a:pt x="2259163" y="4483100"/>
                    <a:pt x="2192488" y="4281488"/>
                    <a:pt x="2295676" y="4210050"/>
                  </a:cubicBezTo>
                  <a:cubicBezTo>
                    <a:pt x="2398864" y="4138612"/>
                    <a:pt x="2695726" y="4157663"/>
                    <a:pt x="2810026" y="4114800"/>
                  </a:cubicBezTo>
                  <a:cubicBezTo>
                    <a:pt x="2924326" y="4071938"/>
                    <a:pt x="2870351" y="4006850"/>
                    <a:pt x="2981476" y="3952875"/>
                  </a:cubicBezTo>
                  <a:cubicBezTo>
                    <a:pt x="3092601" y="3898900"/>
                    <a:pt x="3378351" y="4003675"/>
                    <a:pt x="3476776" y="3790950"/>
                  </a:cubicBezTo>
                  <a:cubicBezTo>
                    <a:pt x="3575201" y="3578225"/>
                    <a:pt x="3568851" y="2898775"/>
                    <a:pt x="3572026" y="2676525"/>
                  </a:cubicBezTo>
                  <a:cubicBezTo>
                    <a:pt x="3575201" y="2454275"/>
                    <a:pt x="3511701" y="2535237"/>
                    <a:pt x="3495826" y="2457450"/>
                  </a:cubicBezTo>
                  <a:cubicBezTo>
                    <a:pt x="3479951" y="2379663"/>
                    <a:pt x="3475189" y="2486025"/>
                    <a:pt x="3476776" y="2209800"/>
                  </a:cubicBezTo>
                  <a:cubicBezTo>
                    <a:pt x="3478363" y="1933575"/>
                    <a:pt x="3525988" y="944562"/>
                    <a:pt x="3505351" y="800100"/>
                  </a:cubicBezTo>
                  <a:cubicBezTo>
                    <a:pt x="3484714" y="655638"/>
                    <a:pt x="3398989" y="649288"/>
                    <a:pt x="3295801" y="600075"/>
                  </a:cubicBezTo>
                  <a:cubicBezTo>
                    <a:pt x="3192614" y="550863"/>
                    <a:pt x="2960838" y="600075"/>
                    <a:pt x="2886226" y="504825"/>
                  </a:cubicBezTo>
                  <a:cubicBezTo>
                    <a:pt x="2811614" y="409575"/>
                    <a:pt x="2848126" y="28575"/>
                    <a:pt x="2848126" y="28575"/>
                  </a:cubicBezTo>
                  <a:lnTo>
                    <a:pt x="2848126" y="28575"/>
                  </a:lnTo>
                  <a:lnTo>
                    <a:pt x="2848126" y="28575"/>
                  </a:lnTo>
                </a:path>
              </a:pathLst>
            </a:custGeom>
            <a:noFill/>
            <a:ln w="88900">
              <a:solidFill>
                <a:schemeClr val="tx2">
                  <a:lumMod val="60000"/>
                  <a:lumOff val="40000"/>
                  <a:alpha val="6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1209826 w 3572140"/>
                        <a:gd name="connsiteY0" fmla="*/ 0 h 4583961"/>
                        <a:gd name="connsiteX1" fmla="*/ 1181251 w 3572140"/>
                        <a:gd name="connsiteY1" fmla="*/ 333375 h 4583961"/>
                        <a:gd name="connsiteX2" fmla="*/ 1066951 w 3572140"/>
                        <a:gd name="connsiteY2" fmla="*/ 371475 h 4583961"/>
                        <a:gd name="connsiteX3" fmla="*/ 752626 w 3572140"/>
                        <a:gd name="connsiteY3" fmla="*/ 466725 h 4583961"/>
                        <a:gd name="connsiteX4" fmla="*/ 666901 w 3572140"/>
                        <a:gd name="connsiteY4" fmla="*/ 542925 h 4583961"/>
                        <a:gd name="connsiteX5" fmla="*/ 609751 w 3572140"/>
                        <a:gd name="connsiteY5" fmla="*/ 2133600 h 4583961"/>
                        <a:gd name="connsiteX6" fmla="*/ 247801 w 3572140"/>
                        <a:gd name="connsiteY6" fmla="*/ 2657475 h 4583961"/>
                        <a:gd name="connsiteX7" fmla="*/ 76351 w 3572140"/>
                        <a:gd name="connsiteY7" fmla="*/ 2905125 h 4583961"/>
                        <a:gd name="connsiteX8" fmla="*/ 19201 w 3572140"/>
                        <a:gd name="connsiteY8" fmla="*/ 3724275 h 4583961"/>
                        <a:gd name="connsiteX9" fmla="*/ 400201 w 3572140"/>
                        <a:gd name="connsiteY9" fmla="*/ 4257675 h 4583961"/>
                        <a:gd name="connsiteX10" fmla="*/ 819301 w 3572140"/>
                        <a:gd name="connsiteY10" fmla="*/ 4438650 h 4583961"/>
                        <a:gd name="connsiteX11" fmla="*/ 1476526 w 3572140"/>
                        <a:gd name="connsiteY11" fmla="*/ 4352925 h 4583961"/>
                        <a:gd name="connsiteX12" fmla="*/ 1562251 w 3572140"/>
                        <a:gd name="connsiteY12" fmla="*/ 4276725 h 4583961"/>
                        <a:gd name="connsiteX13" fmla="*/ 1619401 w 3572140"/>
                        <a:gd name="connsiteY13" fmla="*/ 4486275 h 4583961"/>
                        <a:gd name="connsiteX14" fmla="*/ 1886101 w 3572140"/>
                        <a:gd name="connsiteY14" fmla="*/ 4572000 h 4583961"/>
                        <a:gd name="connsiteX15" fmla="*/ 2190901 w 3572140"/>
                        <a:gd name="connsiteY15" fmla="*/ 4543425 h 4583961"/>
                        <a:gd name="connsiteX16" fmla="*/ 2295676 w 3572140"/>
                        <a:gd name="connsiteY16" fmla="*/ 4210050 h 4583961"/>
                        <a:gd name="connsiteX17" fmla="*/ 2810026 w 3572140"/>
                        <a:gd name="connsiteY17" fmla="*/ 4114800 h 4583961"/>
                        <a:gd name="connsiteX18" fmla="*/ 2981476 w 3572140"/>
                        <a:gd name="connsiteY18" fmla="*/ 3952875 h 4583961"/>
                        <a:gd name="connsiteX19" fmla="*/ 3476776 w 3572140"/>
                        <a:gd name="connsiteY19" fmla="*/ 3790950 h 4583961"/>
                        <a:gd name="connsiteX20" fmla="*/ 3572026 w 3572140"/>
                        <a:gd name="connsiteY20" fmla="*/ 2676525 h 4583961"/>
                        <a:gd name="connsiteX21" fmla="*/ 3495826 w 3572140"/>
                        <a:gd name="connsiteY21" fmla="*/ 2457450 h 4583961"/>
                        <a:gd name="connsiteX22" fmla="*/ 3476776 w 3572140"/>
                        <a:gd name="connsiteY22" fmla="*/ 2209800 h 4583961"/>
                        <a:gd name="connsiteX23" fmla="*/ 3495826 w 3572140"/>
                        <a:gd name="connsiteY23" fmla="*/ 714375 h 4583961"/>
                        <a:gd name="connsiteX24" fmla="*/ 3372001 w 3572140"/>
                        <a:gd name="connsiteY24" fmla="*/ 571500 h 4583961"/>
                        <a:gd name="connsiteX25" fmla="*/ 2886226 w 3572140"/>
                        <a:gd name="connsiteY25" fmla="*/ 504825 h 4583961"/>
                        <a:gd name="connsiteX26" fmla="*/ 2848126 w 3572140"/>
                        <a:gd name="connsiteY26" fmla="*/ 28575 h 4583961"/>
                        <a:gd name="connsiteX27" fmla="*/ 2848126 w 3572140"/>
                        <a:gd name="connsiteY27" fmla="*/ 28575 h 4583961"/>
                        <a:gd name="connsiteX28" fmla="*/ 2848126 w 3572140"/>
                        <a:gd name="connsiteY28" fmla="*/ 28575 h 4583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572140" h="4583961" extrusionOk="0">
                          <a:moveTo>
                            <a:pt x="1209826" y="0"/>
                          </a:moveTo>
                          <a:cubicBezTo>
                            <a:pt x="1204713" y="134046"/>
                            <a:pt x="1193375" y="275850"/>
                            <a:pt x="1181251" y="333375"/>
                          </a:cubicBezTo>
                          <a:cubicBezTo>
                            <a:pt x="1157440" y="395287"/>
                            <a:pt x="1066950" y="371475"/>
                            <a:pt x="1066951" y="371475"/>
                          </a:cubicBezTo>
                          <a:cubicBezTo>
                            <a:pt x="991327" y="397788"/>
                            <a:pt x="817503" y="448086"/>
                            <a:pt x="752626" y="466725"/>
                          </a:cubicBezTo>
                          <a:cubicBezTo>
                            <a:pt x="650523" y="475917"/>
                            <a:pt x="718301" y="278295"/>
                            <a:pt x="666901" y="542925"/>
                          </a:cubicBezTo>
                          <a:cubicBezTo>
                            <a:pt x="710169" y="828695"/>
                            <a:pt x="691226" y="1757251"/>
                            <a:pt x="609751" y="2133600"/>
                          </a:cubicBezTo>
                          <a:cubicBezTo>
                            <a:pt x="539901" y="2486025"/>
                            <a:pt x="247800" y="2657476"/>
                            <a:pt x="247801" y="2657475"/>
                          </a:cubicBezTo>
                          <a:cubicBezTo>
                            <a:pt x="157735" y="2774940"/>
                            <a:pt x="110462" y="2732869"/>
                            <a:pt x="76351" y="2905125"/>
                          </a:cubicBezTo>
                          <a:cubicBezTo>
                            <a:pt x="65878" y="3098392"/>
                            <a:pt x="-12764" y="3504142"/>
                            <a:pt x="19201" y="3724275"/>
                          </a:cubicBezTo>
                          <a:cubicBezTo>
                            <a:pt x="70739" y="3949306"/>
                            <a:pt x="270534" y="4141624"/>
                            <a:pt x="400201" y="4257675"/>
                          </a:cubicBezTo>
                          <a:cubicBezTo>
                            <a:pt x="544785" y="4393461"/>
                            <a:pt x="640608" y="4429978"/>
                            <a:pt x="819301" y="4438650"/>
                          </a:cubicBezTo>
                          <a:cubicBezTo>
                            <a:pt x="1011330" y="4473999"/>
                            <a:pt x="1354655" y="4382306"/>
                            <a:pt x="1476526" y="4352925"/>
                          </a:cubicBezTo>
                          <a:cubicBezTo>
                            <a:pt x="1604131" y="4322629"/>
                            <a:pt x="1538733" y="4253115"/>
                            <a:pt x="1562251" y="4276725"/>
                          </a:cubicBezTo>
                          <a:cubicBezTo>
                            <a:pt x="1580490" y="4299865"/>
                            <a:pt x="1559568" y="4433021"/>
                            <a:pt x="1619401" y="4486275"/>
                          </a:cubicBezTo>
                          <a:cubicBezTo>
                            <a:pt x="1658447" y="4534427"/>
                            <a:pt x="1789464" y="4559649"/>
                            <a:pt x="1886101" y="4572000"/>
                          </a:cubicBezTo>
                          <a:cubicBezTo>
                            <a:pt x="1981793" y="4575546"/>
                            <a:pt x="2116635" y="4607256"/>
                            <a:pt x="2190901" y="4543425"/>
                          </a:cubicBezTo>
                          <a:cubicBezTo>
                            <a:pt x="2257263" y="4486498"/>
                            <a:pt x="2206593" y="4291969"/>
                            <a:pt x="2295676" y="4210050"/>
                          </a:cubicBezTo>
                          <a:cubicBezTo>
                            <a:pt x="2398357" y="4150672"/>
                            <a:pt x="2704625" y="4152384"/>
                            <a:pt x="2810026" y="4114800"/>
                          </a:cubicBezTo>
                          <a:cubicBezTo>
                            <a:pt x="2922626" y="4074637"/>
                            <a:pt x="2859675" y="4007419"/>
                            <a:pt x="2981476" y="3952875"/>
                          </a:cubicBezTo>
                          <a:cubicBezTo>
                            <a:pt x="3100439" y="3914420"/>
                            <a:pt x="3341161" y="4023287"/>
                            <a:pt x="3476776" y="3790950"/>
                          </a:cubicBezTo>
                          <a:cubicBezTo>
                            <a:pt x="3579057" y="3556175"/>
                            <a:pt x="3537502" y="2897001"/>
                            <a:pt x="3572026" y="2676525"/>
                          </a:cubicBezTo>
                          <a:cubicBezTo>
                            <a:pt x="3581997" y="2460126"/>
                            <a:pt x="3510784" y="2538005"/>
                            <a:pt x="3495826" y="2457450"/>
                          </a:cubicBezTo>
                          <a:cubicBezTo>
                            <a:pt x="3479020" y="2381533"/>
                            <a:pt x="3475369" y="2498446"/>
                            <a:pt x="3476776" y="2209800"/>
                          </a:cubicBezTo>
                          <a:cubicBezTo>
                            <a:pt x="3500529" y="1926730"/>
                            <a:pt x="3511266" y="945476"/>
                            <a:pt x="3495826" y="714375"/>
                          </a:cubicBezTo>
                          <a:cubicBezTo>
                            <a:pt x="3484807" y="445384"/>
                            <a:pt x="3470325" y="607144"/>
                            <a:pt x="3372001" y="571500"/>
                          </a:cubicBezTo>
                          <a:cubicBezTo>
                            <a:pt x="3269349" y="539856"/>
                            <a:pt x="2966690" y="573747"/>
                            <a:pt x="2886226" y="504825"/>
                          </a:cubicBezTo>
                          <a:cubicBezTo>
                            <a:pt x="2798914" y="414338"/>
                            <a:pt x="2848126" y="28574"/>
                            <a:pt x="2848126" y="28575"/>
                          </a:cubicBezTo>
                          <a:lnTo>
                            <a:pt x="2848126" y="28575"/>
                          </a:lnTo>
                          <a:lnTo>
                            <a:pt x="2848126" y="28575"/>
                          </a:ln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tx2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1D294121-D061-41FC-9398-1F05EA3B9F53}"/>
                </a:ext>
              </a:extLst>
            </p:cNvPr>
            <p:cNvSpPr/>
            <p:nvPr/>
          </p:nvSpPr>
          <p:spPr>
            <a:xfrm>
              <a:off x="5641555" y="2043800"/>
              <a:ext cx="2682086" cy="1402316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Cryogenic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jet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/>
              </a:r>
              <a:b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source</a:t>
              </a:r>
              <a:endParaRPr lang="de-DE" sz="2400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de-DE" dirty="0">
                  <a:solidFill>
                    <a:schemeClr val="tx2">
                      <a:lumMod val="75000"/>
                    </a:schemeClr>
                  </a:solidFill>
                </a:rPr>
                <a:t>Hydrogen </a:t>
              </a:r>
              <a:r>
                <a:rPr lang="de-DE" dirty="0" err="1">
                  <a:solidFill>
                    <a:schemeClr val="tx2">
                      <a:lumMod val="75000"/>
                    </a:schemeClr>
                  </a:solidFill>
                </a:rPr>
                <a:t>is</a:t>
              </a:r>
              <a:r>
                <a:rPr lang="de-DE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2">
                      <a:lumMod val="75000"/>
                    </a:schemeClr>
                  </a:solidFill>
                </a:rPr>
                <a:t>liquefied</a:t>
              </a:r>
              <a:r>
                <a:rPr lang="de-DE" dirty="0">
                  <a:solidFill>
                    <a:schemeClr val="tx2">
                      <a:lumMod val="75000"/>
                    </a:schemeClr>
                  </a:solidFill>
                </a:rPr>
                <a:t> at ~20 </a:t>
              </a:r>
              <a:r>
                <a:rPr lang="de-DE" dirty="0" smtClean="0">
                  <a:solidFill>
                    <a:schemeClr val="tx2">
                      <a:lumMod val="75000"/>
                    </a:schemeClr>
                  </a:solidFill>
                </a:rPr>
                <a:t>K, ~5 bar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B2C37635-5A20-448E-B690-26649438981A}"/>
              </a:ext>
            </a:extLst>
          </p:cNvPr>
          <p:cNvCxnSpPr/>
          <p:nvPr/>
        </p:nvCxnSpPr>
        <p:spPr>
          <a:xfrm>
            <a:off x="5767438" y="4204110"/>
            <a:ext cx="0" cy="2780890"/>
          </a:xfrm>
          <a:prstGeom prst="line">
            <a:avLst/>
          </a:prstGeom>
          <a:ln w="63500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el 1">
            <a:extLst>
              <a:ext uri="{FF2B5EF4-FFF2-40B4-BE49-F238E27FC236}">
                <a16:creationId xmlns:a16="http://schemas.microsoft.com/office/drawing/2014/main" id="{7E78E3A7-799D-4B5B-94D6-A3ED71EC7BD5}"/>
              </a:ext>
            </a:extLst>
          </p:cNvPr>
          <p:cNvSpPr txBox="1">
            <a:spLocks/>
          </p:cNvSpPr>
          <p:nvPr/>
        </p:nvSpPr>
        <p:spPr>
          <a:xfrm>
            <a:off x="169631" y="129491"/>
            <a:ext cx="8809269" cy="1585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cryogenic </a:t>
            </a: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solid Hydrogen jet platform: </a:t>
            </a: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laser ion acceleration </a:t>
            </a: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</a:t>
            </a:r>
            <a:b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plasma </a:t>
            </a: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benchmark experiments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767438" y="3774802"/>
            <a:ext cx="5186556" cy="1482997"/>
            <a:chOff x="5767438" y="3774802"/>
            <a:chExt cx="5186556" cy="1482997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5767438" y="4168154"/>
              <a:ext cx="1866644" cy="243750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hteck: abgerundete Ecken 48">
              <a:extLst>
                <a:ext uri="{FF2B5EF4-FFF2-40B4-BE49-F238E27FC236}">
                  <a16:creationId xmlns:a16="http://schemas.microsoft.com/office/drawing/2014/main" id="{1D294121-D061-41FC-9398-1F05EA3B9F53}"/>
                </a:ext>
              </a:extLst>
            </p:cNvPr>
            <p:cNvSpPr/>
            <p:nvPr/>
          </p:nvSpPr>
          <p:spPr>
            <a:xfrm>
              <a:off x="7634081" y="3774802"/>
              <a:ext cx="3319913" cy="1482997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</a:rPr>
                <a:t>Cryogenic</a:t>
              </a:r>
              <a:r>
                <a:rPr lang="de-DE" dirty="0" smtClean="0">
                  <a:solidFill>
                    <a:schemeClr val="tx1"/>
                  </a:solidFill>
                </a:rPr>
                <a:t> liquid Hydrogen </a:t>
              </a:r>
              <a:r>
                <a:rPr lang="de-DE" dirty="0" err="1" smtClean="0">
                  <a:solidFill>
                    <a:schemeClr val="tx1"/>
                  </a:solidFill>
                </a:rPr>
                <a:t>is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ejected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into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vacuum</a:t>
              </a:r>
              <a:r>
                <a:rPr lang="de-DE" dirty="0" smtClean="0">
                  <a:solidFill>
                    <a:schemeClr val="tx1"/>
                  </a:solidFill>
                </a:rPr>
                <a:t/>
              </a:r>
              <a:br>
                <a:rPr lang="de-DE" dirty="0" smtClean="0">
                  <a:solidFill>
                    <a:schemeClr val="tx1"/>
                  </a:solidFill>
                </a:rPr>
              </a:br>
              <a:r>
                <a:rPr lang="de-DE" dirty="0" err="1" smtClean="0">
                  <a:solidFill>
                    <a:schemeClr val="tx1"/>
                  </a:solidFill>
                </a:rPr>
                <a:t>through</a:t>
              </a:r>
              <a:r>
                <a:rPr lang="de-DE" dirty="0" smtClean="0">
                  <a:solidFill>
                    <a:schemeClr val="tx1"/>
                  </a:solidFill>
                </a:rPr>
                <a:t> µm </a:t>
              </a:r>
              <a:r>
                <a:rPr lang="de-DE" dirty="0" err="1" smtClean="0">
                  <a:solidFill>
                    <a:schemeClr val="tx1"/>
                  </a:solidFill>
                </a:rPr>
                <a:t>sized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aperture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br>
                <a:rPr lang="de-DE" dirty="0" smtClean="0">
                  <a:solidFill>
                    <a:schemeClr val="tx1"/>
                  </a:solidFill>
                </a:rPr>
              </a:br>
              <a:r>
                <a:rPr lang="de-DE" dirty="0">
                  <a:solidFill>
                    <a:schemeClr val="tx1"/>
                  </a:solidFill>
                </a:rPr>
                <a:t>at high </a:t>
              </a:r>
              <a:r>
                <a:rPr lang="de-DE" dirty="0" err="1" smtClean="0">
                  <a:solidFill>
                    <a:schemeClr val="tx1"/>
                  </a:solidFill>
                </a:rPr>
                <a:t>velocity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5955817" y="5533830"/>
            <a:ext cx="307777" cy="1102125"/>
            <a:chOff x="5955817" y="5533830"/>
            <a:chExt cx="307777" cy="1102125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5955817" y="5594555"/>
              <a:ext cx="0" cy="10414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 rot="16200000">
              <a:off x="5562120" y="5927527"/>
              <a:ext cx="1095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FF00"/>
                  </a:solidFill>
                </a:rPr>
                <a:t>V ~100 m/s</a:t>
              </a:r>
              <a:endParaRPr lang="de-DE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486807" y="4342886"/>
            <a:ext cx="4280631" cy="1740414"/>
            <a:chOff x="1486807" y="4389186"/>
            <a:chExt cx="4280631" cy="1740414"/>
          </a:xfrm>
        </p:grpSpPr>
        <p:cxnSp>
          <p:nvCxnSpPr>
            <p:cNvPr id="15" name="Gerade Verbindung mit Pfeil 14"/>
            <p:cNvCxnSpPr/>
            <p:nvPr/>
          </p:nvCxnSpPr>
          <p:spPr>
            <a:xfrm flipV="1">
              <a:off x="4324350" y="4389186"/>
              <a:ext cx="1443088" cy="663357"/>
            </a:xfrm>
            <a:prstGeom prst="straightConnector1">
              <a:avLst/>
            </a:prstGeom>
            <a:ln w="50800">
              <a:solidFill>
                <a:schemeClr val="accent6">
                  <a:alpha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hteck: abgerundete Ecken 48">
              <a:extLst>
                <a:ext uri="{FF2B5EF4-FFF2-40B4-BE49-F238E27FC236}">
                  <a16:creationId xmlns:a16="http://schemas.microsoft.com/office/drawing/2014/main" id="{1D294121-D061-41FC-9398-1F05EA3B9F53}"/>
                </a:ext>
              </a:extLst>
            </p:cNvPr>
            <p:cNvSpPr/>
            <p:nvPr/>
          </p:nvSpPr>
          <p:spPr>
            <a:xfrm>
              <a:off x="1486807" y="4959081"/>
              <a:ext cx="2871389" cy="1170519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</a:rPr>
                <a:t>Evaporative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cooling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causes</a:t>
              </a:r>
              <a:r>
                <a:rPr lang="de-DE" dirty="0" smtClean="0">
                  <a:solidFill>
                    <a:schemeClr val="tx1"/>
                  </a:solidFill>
                </a:rPr>
                <a:t> rapid </a:t>
              </a:r>
              <a:r>
                <a:rPr lang="de-DE" dirty="0" err="1" smtClean="0">
                  <a:solidFill>
                    <a:schemeClr val="tx1"/>
                  </a:solidFill>
                </a:rPr>
                <a:t>freezing</a:t>
              </a:r>
              <a:r>
                <a:rPr lang="de-DE" dirty="0" smtClean="0">
                  <a:solidFill>
                    <a:schemeClr val="tx1"/>
                  </a:solidFill>
                </a:rPr>
                <a:t> (~500 µm </a:t>
              </a:r>
              <a:r>
                <a:rPr lang="de-DE" dirty="0" err="1" smtClean="0">
                  <a:solidFill>
                    <a:schemeClr val="tx1"/>
                  </a:solidFill>
                </a:rPr>
                <a:t>below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source</a:t>
              </a:r>
              <a:r>
                <a:rPr lang="de-DE" dirty="0" smtClean="0">
                  <a:solidFill>
                    <a:schemeClr val="tx1"/>
                  </a:solidFill>
                </a:rPr>
                <a:t>)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6142752" y="5493983"/>
            <a:ext cx="3084985" cy="1202628"/>
            <a:chOff x="6342778" y="5651151"/>
            <a:chExt cx="3084985" cy="1202628"/>
          </a:xfrm>
        </p:grpSpPr>
        <p:sp>
          <p:nvSpPr>
            <p:cNvPr id="31" name="Rechteck: abgerundete Ecken 48">
              <a:extLst>
                <a:ext uri="{FF2B5EF4-FFF2-40B4-BE49-F238E27FC236}">
                  <a16:creationId xmlns:a16="http://schemas.microsoft.com/office/drawing/2014/main" id="{1D294121-D061-41FC-9398-1F05EA3B9F53}"/>
                </a:ext>
              </a:extLst>
            </p:cNvPr>
            <p:cNvSpPr/>
            <p:nvPr/>
          </p:nvSpPr>
          <p:spPr>
            <a:xfrm>
              <a:off x="6458756" y="5651151"/>
              <a:ext cx="2969007" cy="1062167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6342778" y="5745783"/>
              <a:ext cx="308498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Continuous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jet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of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solid Hydrogen</a:t>
              </a:r>
              <a:endParaRPr lang="de-DE" sz="2400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</p:grpSp>
      <p:sp>
        <p:nvSpPr>
          <p:cNvPr id="29" name="TextBox 81"/>
          <p:cNvSpPr txBox="1"/>
          <p:nvPr/>
        </p:nvSpPr>
        <p:spPr>
          <a:xfrm>
            <a:off x="8763218" y="5936112"/>
            <a:ext cx="3428782" cy="7283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12000"/>
              </a:lnSpc>
            </a:pPr>
            <a:r>
              <a:rPr lang="pl-PL" sz="1600" dirty="0" smtClean="0">
                <a:solidFill>
                  <a:schemeClr val="bg1"/>
                </a:solidFill>
              </a:rPr>
              <a:t>J</a:t>
            </a:r>
            <a:r>
              <a:rPr lang="pl-PL" sz="1600" dirty="0">
                <a:solidFill>
                  <a:schemeClr val="bg1"/>
                </a:solidFill>
              </a:rPr>
              <a:t>. Kim, Rev. Sci. Instr., (2016</a:t>
            </a:r>
            <a:r>
              <a:rPr lang="pl-PL" sz="1600" dirty="0" smtClean="0">
                <a:solidFill>
                  <a:schemeClr val="bg1"/>
                </a:solidFill>
              </a:rPr>
              <a:t>)</a:t>
            </a:r>
            <a:endParaRPr lang="de-DE" sz="1600" dirty="0" smtClean="0">
              <a:solidFill>
                <a:schemeClr val="bg1"/>
              </a:solidFill>
            </a:endParaRPr>
          </a:p>
          <a:p>
            <a:pPr algn="r">
              <a:lnSpc>
                <a:spcPct val="112000"/>
              </a:lnSpc>
            </a:pPr>
            <a:r>
              <a:rPr lang="de-DE" sz="1600" dirty="0">
                <a:solidFill>
                  <a:schemeClr val="bg1"/>
                </a:solidFill>
              </a:rPr>
              <a:t>L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Obst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Sci. Rep. (</a:t>
            </a:r>
            <a:r>
              <a:rPr lang="en-US" sz="1600" dirty="0">
                <a:solidFill>
                  <a:schemeClr val="bg1"/>
                </a:solidFill>
              </a:rPr>
              <a:t>2017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C. Curry, </a:t>
            </a:r>
            <a:r>
              <a:rPr lang="de-DE" sz="1600" i="1" dirty="0" err="1" smtClean="0">
                <a:solidFill>
                  <a:schemeClr val="bg1"/>
                </a:solidFill>
              </a:rPr>
              <a:t>JoVE</a:t>
            </a:r>
            <a:r>
              <a:rPr lang="de-DE" sz="1600" i="1" dirty="0" smtClean="0">
                <a:solidFill>
                  <a:schemeClr val="bg1"/>
                </a:solidFill>
              </a:rPr>
              <a:t> (2020)</a:t>
            </a:r>
            <a:endParaRPr lang="de-DE" sz="1600" dirty="0">
              <a:solidFill>
                <a:schemeClr val="bg1"/>
              </a:solidFill>
            </a:endParaRPr>
          </a:p>
          <a:p>
            <a:pPr algn="r">
              <a:lnSpc>
                <a:spcPct val="112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3" name="Rechteck: abgerundete Ecken 45">
            <a:extLst>
              <a:ext uri="{FF2B5EF4-FFF2-40B4-BE49-F238E27FC236}">
                <a16:creationId xmlns:a16="http://schemas.microsoft.com/office/drawing/2014/main" id="{84E60CAB-2206-4144-9432-768581474FB3}"/>
              </a:ext>
            </a:extLst>
          </p:cNvPr>
          <p:cNvSpPr/>
          <p:nvPr/>
        </p:nvSpPr>
        <p:spPr>
          <a:xfrm>
            <a:off x="218159" y="1715114"/>
            <a:ext cx="4376703" cy="2719756"/>
          </a:xfrm>
          <a:prstGeom prst="roundRect">
            <a:avLst>
              <a:gd name="adj" fmla="val 11070"/>
            </a:avLst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85D9393-6818-41E3-8309-BEDC7373382A}"/>
              </a:ext>
            </a:extLst>
          </p:cNvPr>
          <p:cNvSpPr txBox="1"/>
          <p:nvPr/>
        </p:nvSpPr>
        <p:spPr>
          <a:xfrm>
            <a:off x="262285" y="1785093"/>
            <a:ext cx="4473433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355529" indent="-355529" defTabSz="1218926">
              <a:buBlip>
                <a:blip r:embed="rId8"/>
              </a:buBlip>
              <a:defRPr sz="1600">
                <a:solidFill>
                  <a:prstClr val="black"/>
                </a:solidFill>
                <a:latin typeface="Arial"/>
                <a:cs typeface="Arial" pitchFamily="34" charset="0"/>
              </a:defRPr>
            </a:lvl1pPr>
          </a:lstStyle>
          <a:p>
            <a:r>
              <a:rPr lang="en-US" sz="1800" dirty="0">
                <a:sym typeface="Wingdings" pitchFamily="2" charset="2"/>
              </a:rPr>
              <a:t>Pure hydrogen, low solid </a:t>
            </a:r>
            <a:r>
              <a:rPr lang="en-US" sz="1800" dirty="0" smtClean="0">
                <a:sym typeface="Wingdings" pitchFamily="2" charset="2"/>
              </a:rPr>
              <a:t>density,</a:t>
            </a:r>
            <a:br>
              <a:rPr lang="en-US" sz="1800" dirty="0" smtClean="0">
                <a:sym typeface="Wingdings" pitchFamily="2" charset="2"/>
              </a:rPr>
            </a:b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sym typeface="Wingdings" pitchFamily="2" charset="2"/>
              </a:rPr>
              <a:t>(simple </a:t>
            </a:r>
            <a:r>
              <a:rPr lang="en-US" sz="1800" dirty="0" smtClean="0">
                <a:sym typeface="Wingdings" pitchFamily="2" charset="2"/>
              </a:rPr>
              <a:t>p</a:t>
            </a:r>
            <a:r>
              <a:rPr lang="en-US" sz="1800" baseline="30000" dirty="0">
                <a:sym typeface="Wingdings" pitchFamily="2" charset="2"/>
              </a:rPr>
              <a:t>+ </a:t>
            </a:r>
            <a:r>
              <a:rPr lang="en-US" sz="1800" dirty="0">
                <a:sym typeface="Wingdings" pitchFamily="2" charset="2"/>
              </a:rPr>
              <a:t>/ e</a:t>
            </a:r>
            <a:r>
              <a:rPr lang="en-US" sz="1800" baseline="30000" dirty="0">
                <a:sym typeface="Wingdings" pitchFamily="2" charset="2"/>
              </a:rPr>
              <a:t>-</a:t>
            </a:r>
            <a:r>
              <a:rPr lang="en-US" sz="1800" dirty="0">
                <a:sym typeface="Wingdings" pitchFamily="2" charset="2"/>
              </a:rPr>
              <a:t> plasma</a:t>
            </a:r>
            <a:r>
              <a:rPr lang="en-US" sz="1800" dirty="0" smtClean="0">
                <a:sym typeface="Wingdings" pitchFamily="2" charset="2"/>
              </a:rPr>
              <a:t>)</a:t>
            </a: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      → </a:t>
            </a:r>
            <a:r>
              <a:rPr lang="en-US" sz="1800" dirty="0">
                <a:sym typeface="Wingdings" pitchFamily="2" charset="2"/>
              </a:rPr>
              <a:t>facilitates </a:t>
            </a:r>
            <a:r>
              <a:rPr lang="en-US" sz="1800" dirty="0" smtClean="0">
                <a:sym typeface="Wingdings" pitchFamily="2" charset="2"/>
              </a:rPr>
              <a:t>near-RCD</a:t>
            </a:r>
            <a:br>
              <a:rPr lang="en-US" sz="1800" dirty="0" smtClean="0">
                <a:sym typeface="Wingdings" pitchFamily="2" charset="2"/>
              </a:rPr>
            </a:br>
            <a:r>
              <a:rPr lang="en-US" sz="1800" dirty="0" smtClean="0">
                <a:sym typeface="Wingdings" pitchFamily="2" charset="2"/>
              </a:rPr>
              <a:t>          </a:t>
            </a:r>
            <a:r>
              <a:rPr lang="en-US" sz="1800" dirty="0">
                <a:sym typeface="Wingdings" pitchFamily="2" charset="2"/>
              </a:rPr>
              <a:t>ion acceleration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      → </a:t>
            </a:r>
            <a:r>
              <a:rPr lang="en-US" sz="1800" dirty="0">
                <a:sym typeface="Wingdings" pitchFamily="2" charset="2"/>
              </a:rPr>
              <a:t>simplifies numerical modelling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          </a:t>
            </a:r>
            <a:endParaRPr lang="en-US" sz="1800" baseline="30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17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ABC0CDB-B4D6-4BCC-99AF-160EF92E7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10" t="9943" r="-8769" b="15083"/>
          <a:stretch/>
        </p:blipFill>
        <p:spPr>
          <a:xfrm>
            <a:off x="-813562" y="-8164"/>
            <a:ext cx="14090030" cy="687251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FA67CD2B-2817-4C64-97DD-E8B53A70864C}"/>
              </a:ext>
            </a:extLst>
          </p:cNvPr>
          <p:cNvGrpSpPr/>
          <p:nvPr/>
        </p:nvGrpSpPr>
        <p:grpSpPr>
          <a:xfrm>
            <a:off x="9563306" y="53793"/>
            <a:ext cx="2501164" cy="1592399"/>
            <a:chOff x="6680576" y="4194115"/>
            <a:chExt cx="3560618" cy="2266914"/>
          </a:xfrm>
        </p:grpSpPr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F958C924-8EEB-478E-AE1E-0435B9473E18}"/>
                </a:ext>
              </a:extLst>
            </p:cNvPr>
            <p:cNvSpPr/>
            <p:nvPr/>
          </p:nvSpPr>
          <p:spPr>
            <a:xfrm>
              <a:off x="6680576" y="4194115"/>
              <a:ext cx="3560618" cy="2266914"/>
            </a:xfrm>
            <a:prstGeom prst="roundRect">
              <a:avLst/>
            </a:prstGeom>
            <a:solidFill>
              <a:schemeClr val="bg1">
                <a:lumMod val="7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80" name="Rechteck: abgerundete Ecken 79">
              <a:extLst>
                <a:ext uri="{FF2B5EF4-FFF2-40B4-BE49-F238E27FC236}">
                  <a16:creationId xmlns:a16="http://schemas.microsoft.com/office/drawing/2014/main" id="{5D78217B-F82C-4780-90D4-F2A6B5A35C31}"/>
                </a:ext>
              </a:extLst>
            </p:cNvPr>
            <p:cNvSpPr/>
            <p:nvPr/>
          </p:nvSpPr>
          <p:spPr>
            <a:xfrm>
              <a:off x="6865259" y="4368804"/>
              <a:ext cx="3164970" cy="1926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F3D70270-C01E-48AD-ACDB-04D82C3D0C8C}"/>
                </a:ext>
              </a:extLst>
            </p:cNvPr>
            <p:cNvGrpSpPr/>
            <p:nvPr/>
          </p:nvGrpSpPr>
          <p:grpSpPr>
            <a:xfrm>
              <a:off x="7244655" y="4655020"/>
              <a:ext cx="2356681" cy="1336281"/>
              <a:chOff x="7340586" y="7283706"/>
              <a:chExt cx="2356681" cy="1336281"/>
            </a:xfrm>
          </p:grpSpPr>
          <p:pic>
            <p:nvPicPr>
              <p:cNvPr id="67" name="Grafik 9">
                <a:extLst>
                  <a:ext uri="{FF2B5EF4-FFF2-40B4-BE49-F238E27FC236}">
                    <a16:creationId xmlns:a16="http://schemas.microsoft.com/office/drawing/2014/main" id="{C385CF3E-6EFF-4776-8E96-4552F6BC3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4170" y="8073207"/>
                <a:ext cx="1383097" cy="409356"/>
              </a:xfrm>
              <a:prstGeom prst="rect">
                <a:avLst/>
              </a:prstGeom>
            </p:spPr>
          </p:pic>
          <p:pic>
            <p:nvPicPr>
              <p:cNvPr id="68" name="Picture 5">
                <a:extLst>
                  <a:ext uri="{FF2B5EF4-FFF2-40B4-BE49-F238E27FC236}">
                    <a16:creationId xmlns:a16="http://schemas.microsoft.com/office/drawing/2014/main" id="{CEFD7F58-E734-45EA-BD19-76FAA7A74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8306" y="7960534"/>
                <a:ext cx="659451" cy="659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2" descr="HZDR Signet of the Helmholtz-Zentrum Dresden-Rossendorf">
                <a:extLst>
                  <a:ext uri="{FF2B5EF4-FFF2-40B4-BE49-F238E27FC236}">
                    <a16:creationId xmlns:a16="http://schemas.microsoft.com/office/drawing/2014/main" id="{5F0B0659-4B7D-400D-B8CD-0F16A368A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0586" y="7283706"/>
                <a:ext cx="2332618" cy="478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B8F55661-6D49-4CCC-86DF-18803153A15A}"/>
              </a:ext>
            </a:extLst>
          </p:cNvPr>
          <p:cNvGrpSpPr/>
          <p:nvPr/>
        </p:nvGrpSpPr>
        <p:grpSpPr>
          <a:xfrm>
            <a:off x="3819374" y="-304800"/>
            <a:ext cx="4504267" cy="4583961"/>
            <a:chOff x="3819374" y="-304800"/>
            <a:chExt cx="4504267" cy="4583961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94F47080-AEA4-45B9-9F5E-B9C3D3837007}"/>
                </a:ext>
              </a:extLst>
            </p:cNvPr>
            <p:cNvSpPr/>
            <p:nvPr/>
          </p:nvSpPr>
          <p:spPr>
            <a:xfrm>
              <a:off x="3819374" y="-304800"/>
              <a:ext cx="3572140" cy="4583961"/>
            </a:xfrm>
            <a:custGeom>
              <a:avLst/>
              <a:gdLst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372001 w 3572140"/>
                <a:gd name="connsiteY24" fmla="*/ 571500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305326 w 3572140"/>
                <a:gd name="connsiteY24" fmla="*/ 5619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305326 w 3572140"/>
                <a:gd name="connsiteY24" fmla="*/ 5619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495826 w 3572140"/>
                <a:gd name="connsiteY23" fmla="*/ 714375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66901 w 3572140"/>
                <a:gd name="connsiteY4" fmla="*/ 54292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505351 w 3572140"/>
                <a:gd name="connsiteY23" fmla="*/ 800100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  <a:gd name="connsiteX0" fmla="*/ 1209826 w 3572140"/>
                <a:gd name="connsiteY0" fmla="*/ 0 h 4583961"/>
                <a:gd name="connsiteX1" fmla="*/ 1181251 w 3572140"/>
                <a:gd name="connsiteY1" fmla="*/ 333375 h 4583961"/>
                <a:gd name="connsiteX2" fmla="*/ 1066951 w 3572140"/>
                <a:gd name="connsiteY2" fmla="*/ 371475 h 4583961"/>
                <a:gd name="connsiteX3" fmla="*/ 752626 w 3572140"/>
                <a:gd name="connsiteY3" fmla="*/ 466725 h 4583961"/>
                <a:gd name="connsiteX4" fmla="*/ 647851 w 3572140"/>
                <a:gd name="connsiteY4" fmla="*/ 714375 h 4583961"/>
                <a:gd name="connsiteX5" fmla="*/ 609751 w 3572140"/>
                <a:gd name="connsiteY5" fmla="*/ 2133600 h 4583961"/>
                <a:gd name="connsiteX6" fmla="*/ 247801 w 3572140"/>
                <a:gd name="connsiteY6" fmla="*/ 2657475 h 4583961"/>
                <a:gd name="connsiteX7" fmla="*/ 76351 w 3572140"/>
                <a:gd name="connsiteY7" fmla="*/ 2905125 h 4583961"/>
                <a:gd name="connsiteX8" fmla="*/ 19201 w 3572140"/>
                <a:gd name="connsiteY8" fmla="*/ 3724275 h 4583961"/>
                <a:gd name="connsiteX9" fmla="*/ 400201 w 3572140"/>
                <a:gd name="connsiteY9" fmla="*/ 4257675 h 4583961"/>
                <a:gd name="connsiteX10" fmla="*/ 819301 w 3572140"/>
                <a:gd name="connsiteY10" fmla="*/ 4438650 h 4583961"/>
                <a:gd name="connsiteX11" fmla="*/ 1476526 w 3572140"/>
                <a:gd name="connsiteY11" fmla="*/ 4352925 h 4583961"/>
                <a:gd name="connsiteX12" fmla="*/ 1562251 w 3572140"/>
                <a:gd name="connsiteY12" fmla="*/ 4276725 h 4583961"/>
                <a:gd name="connsiteX13" fmla="*/ 1619401 w 3572140"/>
                <a:gd name="connsiteY13" fmla="*/ 4486275 h 4583961"/>
                <a:gd name="connsiteX14" fmla="*/ 1886101 w 3572140"/>
                <a:gd name="connsiteY14" fmla="*/ 4572000 h 4583961"/>
                <a:gd name="connsiteX15" fmla="*/ 2190901 w 3572140"/>
                <a:gd name="connsiteY15" fmla="*/ 4543425 h 4583961"/>
                <a:gd name="connsiteX16" fmla="*/ 2295676 w 3572140"/>
                <a:gd name="connsiteY16" fmla="*/ 4210050 h 4583961"/>
                <a:gd name="connsiteX17" fmla="*/ 2810026 w 3572140"/>
                <a:gd name="connsiteY17" fmla="*/ 4114800 h 4583961"/>
                <a:gd name="connsiteX18" fmla="*/ 2981476 w 3572140"/>
                <a:gd name="connsiteY18" fmla="*/ 3952875 h 4583961"/>
                <a:gd name="connsiteX19" fmla="*/ 3476776 w 3572140"/>
                <a:gd name="connsiteY19" fmla="*/ 3790950 h 4583961"/>
                <a:gd name="connsiteX20" fmla="*/ 3572026 w 3572140"/>
                <a:gd name="connsiteY20" fmla="*/ 2676525 h 4583961"/>
                <a:gd name="connsiteX21" fmla="*/ 3495826 w 3572140"/>
                <a:gd name="connsiteY21" fmla="*/ 2457450 h 4583961"/>
                <a:gd name="connsiteX22" fmla="*/ 3476776 w 3572140"/>
                <a:gd name="connsiteY22" fmla="*/ 2209800 h 4583961"/>
                <a:gd name="connsiteX23" fmla="*/ 3505351 w 3572140"/>
                <a:gd name="connsiteY23" fmla="*/ 800100 h 4583961"/>
                <a:gd name="connsiteX24" fmla="*/ 3295801 w 3572140"/>
                <a:gd name="connsiteY24" fmla="*/ 600075 h 4583961"/>
                <a:gd name="connsiteX25" fmla="*/ 2886226 w 3572140"/>
                <a:gd name="connsiteY25" fmla="*/ 504825 h 4583961"/>
                <a:gd name="connsiteX26" fmla="*/ 2848126 w 3572140"/>
                <a:gd name="connsiteY26" fmla="*/ 28575 h 4583961"/>
                <a:gd name="connsiteX27" fmla="*/ 2848126 w 3572140"/>
                <a:gd name="connsiteY27" fmla="*/ 28575 h 4583961"/>
                <a:gd name="connsiteX28" fmla="*/ 2848126 w 3572140"/>
                <a:gd name="connsiteY28" fmla="*/ 28575 h 458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72140" h="4583961">
                  <a:moveTo>
                    <a:pt x="1209826" y="0"/>
                  </a:moveTo>
                  <a:cubicBezTo>
                    <a:pt x="1207444" y="135731"/>
                    <a:pt x="1205063" y="271463"/>
                    <a:pt x="1181251" y="333375"/>
                  </a:cubicBezTo>
                  <a:cubicBezTo>
                    <a:pt x="1157439" y="395287"/>
                    <a:pt x="1066951" y="371475"/>
                    <a:pt x="1066951" y="371475"/>
                  </a:cubicBezTo>
                  <a:cubicBezTo>
                    <a:pt x="995513" y="393700"/>
                    <a:pt x="822476" y="409575"/>
                    <a:pt x="752626" y="466725"/>
                  </a:cubicBezTo>
                  <a:cubicBezTo>
                    <a:pt x="682776" y="523875"/>
                    <a:pt x="671663" y="436563"/>
                    <a:pt x="647851" y="714375"/>
                  </a:cubicBezTo>
                  <a:cubicBezTo>
                    <a:pt x="624039" y="992187"/>
                    <a:pt x="676426" y="1809750"/>
                    <a:pt x="609751" y="2133600"/>
                  </a:cubicBezTo>
                  <a:cubicBezTo>
                    <a:pt x="543076" y="2457450"/>
                    <a:pt x="247801" y="2657475"/>
                    <a:pt x="247801" y="2657475"/>
                  </a:cubicBezTo>
                  <a:cubicBezTo>
                    <a:pt x="158901" y="2786062"/>
                    <a:pt x="114451" y="2727325"/>
                    <a:pt x="76351" y="2905125"/>
                  </a:cubicBezTo>
                  <a:cubicBezTo>
                    <a:pt x="38251" y="3082925"/>
                    <a:pt x="-34774" y="3498850"/>
                    <a:pt x="19201" y="3724275"/>
                  </a:cubicBezTo>
                  <a:cubicBezTo>
                    <a:pt x="73176" y="3949700"/>
                    <a:pt x="266851" y="4138612"/>
                    <a:pt x="400201" y="4257675"/>
                  </a:cubicBezTo>
                  <a:cubicBezTo>
                    <a:pt x="533551" y="4376738"/>
                    <a:pt x="639913" y="4422775"/>
                    <a:pt x="819301" y="4438650"/>
                  </a:cubicBezTo>
                  <a:cubicBezTo>
                    <a:pt x="998688" y="4454525"/>
                    <a:pt x="1352701" y="4379912"/>
                    <a:pt x="1476526" y="4352925"/>
                  </a:cubicBezTo>
                  <a:cubicBezTo>
                    <a:pt x="1600351" y="4325938"/>
                    <a:pt x="1538439" y="4254500"/>
                    <a:pt x="1562251" y="4276725"/>
                  </a:cubicBezTo>
                  <a:cubicBezTo>
                    <a:pt x="1586063" y="4298950"/>
                    <a:pt x="1565426" y="4437063"/>
                    <a:pt x="1619401" y="4486275"/>
                  </a:cubicBezTo>
                  <a:cubicBezTo>
                    <a:pt x="1673376" y="4535487"/>
                    <a:pt x="1790851" y="4562475"/>
                    <a:pt x="1886101" y="4572000"/>
                  </a:cubicBezTo>
                  <a:cubicBezTo>
                    <a:pt x="1981351" y="4581525"/>
                    <a:pt x="2122639" y="4603750"/>
                    <a:pt x="2190901" y="4543425"/>
                  </a:cubicBezTo>
                  <a:cubicBezTo>
                    <a:pt x="2259163" y="4483100"/>
                    <a:pt x="2192488" y="4281488"/>
                    <a:pt x="2295676" y="4210050"/>
                  </a:cubicBezTo>
                  <a:cubicBezTo>
                    <a:pt x="2398864" y="4138612"/>
                    <a:pt x="2695726" y="4157663"/>
                    <a:pt x="2810026" y="4114800"/>
                  </a:cubicBezTo>
                  <a:cubicBezTo>
                    <a:pt x="2924326" y="4071938"/>
                    <a:pt x="2870351" y="4006850"/>
                    <a:pt x="2981476" y="3952875"/>
                  </a:cubicBezTo>
                  <a:cubicBezTo>
                    <a:pt x="3092601" y="3898900"/>
                    <a:pt x="3378351" y="4003675"/>
                    <a:pt x="3476776" y="3790950"/>
                  </a:cubicBezTo>
                  <a:cubicBezTo>
                    <a:pt x="3575201" y="3578225"/>
                    <a:pt x="3568851" y="2898775"/>
                    <a:pt x="3572026" y="2676525"/>
                  </a:cubicBezTo>
                  <a:cubicBezTo>
                    <a:pt x="3575201" y="2454275"/>
                    <a:pt x="3511701" y="2535237"/>
                    <a:pt x="3495826" y="2457450"/>
                  </a:cubicBezTo>
                  <a:cubicBezTo>
                    <a:pt x="3479951" y="2379663"/>
                    <a:pt x="3475189" y="2486025"/>
                    <a:pt x="3476776" y="2209800"/>
                  </a:cubicBezTo>
                  <a:cubicBezTo>
                    <a:pt x="3478363" y="1933575"/>
                    <a:pt x="3525988" y="944562"/>
                    <a:pt x="3505351" y="800100"/>
                  </a:cubicBezTo>
                  <a:cubicBezTo>
                    <a:pt x="3484714" y="655638"/>
                    <a:pt x="3398989" y="649288"/>
                    <a:pt x="3295801" y="600075"/>
                  </a:cubicBezTo>
                  <a:cubicBezTo>
                    <a:pt x="3192614" y="550863"/>
                    <a:pt x="2960838" y="600075"/>
                    <a:pt x="2886226" y="504825"/>
                  </a:cubicBezTo>
                  <a:cubicBezTo>
                    <a:pt x="2811614" y="409575"/>
                    <a:pt x="2848126" y="28575"/>
                    <a:pt x="2848126" y="28575"/>
                  </a:cubicBezTo>
                  <a:lnTo>
                    <a:pt x="2848126" y="28575"/>
                  </a:lnTo>
                  <a:lnTo>
                    <a:pt x="2848126" y="28575"/>
                  </a:lnTo>
                </a:path>
              </a:pathLst>
            </a:custGeom>
            <a:noFill/>
            <a:ln w="88900">
              <a:solidFill>
                <a:schemeClr val="tx2">
                  <a:lumMod val="60000"/>
                  <a:lumOff val="40000"/>
                  <a:alpha val="6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1209826 w 3572140"/>
                        <a:gd name="connsiteY0" fmla="*/ 0 h 4583961"/>
                        <a:gd name="connsiteX1" fmla="*/ 1181251 w 3572140"/>
                        <a:gd name="connsiteY1" fmla="*/ 333375 h 4583961"/>
                        <a:gd name="connsiteX2" fmla="*/ 1066951 w 3572140"/>
                        <a:gd name="connsiteY2" fmla="*/ 371475 h 4583961"/>
                        <a:gd name="connsiteX3" fmla="*/ 752626 w 3572140"/>
                        <a:gd name="connsiteY3" fmla="*/ 466725 h 4583961"/>
                        <a:gd name="connsiteX4" fmla="*/ 666901 w 3572140"/>
                        <a:gd name="connsiteY4" fmla="*/ 542925 h 4583961"/>
                        <a:gd name="connsiteX5" fmla="*/ 609751 w 3572140"/>
                        <a:gd name="connsiteY5" fmla="*/ 2133600 h 4583961"/>
                        <a:gd name="connsiteX6" fmla="*/ 247801 w 3572140"/>
                        <a:gd name="connsiteY6" fmla="*/ 2657475 h 4583961"/>
                        <a:gd name="connsiteX7" fmla="*/ 76351 w 3572140"/>
                        <a:gd name="connsiteY7" fmla="*/ 2905125 h 4583961"/>
                        <a:gd name="connsiteX8" fmla="*/ 19201 w 3572140"/>
                        <a:gd name="connsiteY8" fmla="*/ 3724275 h 4583961"/>
                        <a:gd name="connsiteX9" fmla="*/ 400201 w 3572140"/>
                        <a:gd name="connsiteY9" fmla="*/ 4257675 h 4583961"/>
                        <a:gd name="connsiteX10" fmla="*/ 819301 w 3572140"/>
                        <a:gd name="connsiteY10" fmla="*/ 4438650 h 4583961"/>
                        <a:gd name="connsiteX11" fmla="*/ 1476526 w 3572140"/>
                        <a:gd name="connsiteY11" fmla="*/ 4352925 h 4583961"/>
                        <a:gd name="connsiteX12" fmla="*/ 1562251 w 3572140"/>
                        <a:gd name="connsiteY12" fmla="*/ 4276725 h 4583961"/>
                        <a:gd name="connsiteX13" fmla="*/ 1619401 w 3572140"/>
                        <a:gd name="connsiteY13" fmla="*/ 4486275 h 4583961"/>
                        <a:gd name="connsiteX14" fmla="*/ 1886101 w 3572140"/>
                        <a:gd name="connsiteY14" fmla="*/ 4572000 h 4583961"/>
                        <a:gd name="connsiteX15" fmla="*/ 2190901 w 3572140"/>
                        <a:gd name="connsiteY15" fmla="*/ 4543425 h 4583961"/>
                        <a:gd name="connsiteX16" fmla="*/ 2295676 w 3572140"/>
                        <a:gd name="connsiteY16" fmla="*/ 4210050 h 4583961"/>
                        <a:gd name="connsiteX17" fmla="*/ 2810026 w 3572140"/>
                        <a:gd name="connsiteY17" fmla="*/ 4114800 h 4583961"/>
                        <a:gd name="connsiteX18" fmla="*/ 2981476 w 3572140"/>
                        <a:gd name="connsiteY18" fmla="*/ 3952875 h 4583961"/>
                        <a:gd name="connsiteX19" fmla="*/ 3476776 w 3572140"/>
                        <a:gd name="connsiteY19" fmla="*/ 3790950 h 4583961"/>
                        <a:gd name="connsiteX20" fmla="*/ 3572026 w 3572140"/>
                        <a:gd name="connsiteY20" fmla="*/ 2676525 h 4583961"/>
                        <a:gd name="connsiteX21" fmla="*/ 3495826 w 3572140"/>
                        <a:gd name="connsiteY21" fmla="*/ 2457450 h 4583961"/>
                        <a:gd name="connsiteX22" fmla="*/ 3476776 w 3572140"/>
                        <a:gd name="connsiteY22" fmla="*/ 2209800 h 4583961"/>
                        <a:gd name="connsiteX23" fmla="*/ 3495826 w 3572140"/>
                        <a:gd name="connsiteY23" fmla="*/ 714375 h 4583961"/>
                        <a:gd name="connsiteX24" fmla="*/ 3372001 w 3572140"/>
                        <a:gd name="connsiteY24" fmla="*/ 571500 h 4583961"/>
                        <a:gd name="connsiteX25" fmla="*/ 2886226 w 3572140"/>
                        <a:gd name="connsiteY25" fmla="*/ 504825 h 4583961"/>
                        <a:gd name="connsiteX26" fmla="*/ 2848126 w 3572140"/>
                        <a:gd name="connsiteY26" fmla="*/ 28575 h 4583961"/>
                        <a:gd name="connsiteX27" fmla="*/ 2848126 w 3572140"/>
                        <a:gd name="connsiteY27" fmla="*/ 28575 h 4583961"/>
                        <a:gd name="connsiteX28" fmla="*/ 2848126 w 3572140"/>
                        <a:gd name="connsiteY28" fmla="*/ 28575 h 4583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572140" h="4583961" extrusionOk="0">
                          <a:moveTo>
                            <a:pt x="1209826" y="0"/>
                          </a:moveTo>
                          <a:cubicBezTo>
                            <a:pt x="1204713" y="134046"/>
                            <a:pt x="1193375" y="275850"/>
                            <a:pt x="1181251" y="333375"/>
                          </a:cubicBezTo>
                          <a:cubicBezTo>
                            <a:pt x="1157440" y="395287"/>
                            <a:pt x="1066950" y="371475"/>
                            <a:pt x="1066951" y="371475"/>
                          </a:cubicBezTo>
                          <a:cubicBezTo>
                            <a:pt x="991327" y="397788"/>
                            <a:pt x="817503" y="448086"/>
                            <a:pt x="752626" y="466725"/>
                          </a:cubicBezTo>
                          <a:cubicBezTo>
                            <a:pt x="650523" y="475917"/>
                            <a:pt x="718301" y="278295"/>
                            <a:pt x="666901" y="542925"/>
                          </a:cubicBezTo>
                          <a:cubicBezTo>
                            <a:pt x="710169" y="828695"/>
                            <a:pt x="691226" y="1757251"/>
                            <a:pt x="609751" y="2133600"/>
                          </a:cubicBezTo>
                          <a:cubicBezTo>
                            <a:pt x="539901" y="2486025"/>
                            <a:pt x="247800" y="2657476"/>
                            <a:pt x="247801" y="2657475"/>
                          </a:cubicBezTo>
                          <a:cubicBezTo>
                            <a:pt x="157735" y="2774940"/>
                            <a:pt x="110462" y="2732869"/>
                            <a:pt x="76351" y="2905125"/>
                          </a:cubicBezTo>
                          <a:cubicBezTo>
                            <a:pt x="65878" y="3098392"/>
                            <a:pt x="-12764" y="3504142"/>
                            <a:pt x="19201" y="3724275"/>
                          </a:cubicBezTo>
                          <a:cubicBezTo>
                            <a:pt x="70739" y="3949306"/>
                            <a:pt x="270534" y="4141624"/>
                            <a:pt x="400201" y="4257675"/>
                          </a:cubicBezTo>
                          <a:cubicBezTo>
                            <a:pt x="544785" y="4393461"/>
                            <a:pt x="640608" y="4429978"/>
                            <a:pt x="819301" y="4438650"/>
                          </a:cubicBezTo>
                          <a:cubicBezTo>
                            <a:pt x="1011330" y="4473999"/>
                            <a:pt x="1354655" y="4382306"/>
                            <a:pt x="1476526" y="4352925"/>
                          </a:cubicBezTo>
                          <a:cubicBezTo>
                            <a:pt x="1604131" y="4322629"/>
                            <a:pt x="1538733" y="4253115"/>
                            <a:pt x="1562251" y="4276725"/>
                          </a:cubicBezTo>
                          <a:cubicBezTo>
                            <a:pt x="1580490" y="4299865"/>
                            <a:pt x="1559568" y="4433021"/>
                            <a:pt x="1619401" y="4486275"/>
                          </a:cubicBezTo>
                          <a:cubicBezTo>
                            <a:pt x="1658447" y="4534427"/>
                            <a:pt x="1789464" y="4559649"/>
                            <a:pt x="1886101" y="4572000"/>
                          </a:cubicBezTo>
                          <a:cubicBezTo>
                            <a:pt x="1981793" y="4575546"/>
                            <a:pt x="2116635" y="4607256"/>
                            <a:pt x="2190901" y="4543425"/>
                          </a:cubicBezTo>
                          <a:cubicBezTo>
                            <a:pt x="2257263" y="4486498"/>
                            <a:pt x="2206593" y="4291969"/>
                            <a:pt x="2295676" y="4210050"/>
                          </a:cubicBezTo>
                          <a:cubicBezTo>
                            <a:pt x="2398357" y="4150672"/>
                            <a:pt x="2704625" y="4152384"/>
                            <a:pt x="2810026" y="4114800"/>
                          </a:cubicBezTo>
                          <a:cubicBezTo>
                            <a:pt x="2922626" y="4074637"/>
                            <a:pt x="2859675" y="4007419"/>
                            <a:pt x="2981476" y="3952875"/>
                          </a:cubicBezTo>
                          <a:cubicBezTo>
                            <a:pt x="3100439" y="3914420"/>
                            <a:pt x="3341161" y="4023287"/>
                            <a:pt x="3476776" y="3790950"/>
                          </a:cubicBezTo>
                          <a:cubicBezTo>
                            <a:pt x="3579057" y="3556175"/>
                            <a:pt x="3537502" y="2897001"/>
                            <a:pt x="3572026" y="2676525"/>
                          </a:cubicBezTo>
                          <a:cubicBezTo>
                            <a:pt x="3581997" y="2460126"/>
                            <a:pt x="3510784" y="2538005"/>
                            <a:pt x="3495826" y="2457450"/>
                          </a:cubicBezTo>
                          <a:cubicBezTo>
                            <a:pt x="3479020" y="2381533"/>
                            <a:pt x="3475369" y="2498446"/>
                            <a:pt x="3476776" y="2209800"/>
                          </a:cubicBezTo>
                          <a:cubicBezTo>
                            <a:pt x="3500529" y="1926730"/>
                            <a:pt x="3511266" y="945476"/>
                            <a:pt x="3495826" y="714375"/>
                          </a:cubicBezTo>
                          <a:cubicBezTo>
                            <a:pt x="3484807" y="445384"/>
                            <a:pt x="3470325" y="607144"/>
                            <a:pt x="3372001" y="571500"/>
                          </a:cubicBezTo>
                          <a:cubicBezTo>
                            <a:pt x="3269349" y="539856"/>
                            <a:pt x="2966690" y="573747"/>
                            <a:pt x="2886226" y="504825"/>
                          </a:cubicBezTo>
                          <a:cubicBezTo>
                            <a:pt x="2798914" y="414338"/>
                            <a:pt x="2848126" y="28574"/>
                            <a:pt x="2848126" y="28575"/>
                          </a:cubicBezTo>
                          <a:lnTo>
                            <a:pt x="2848126" y="28575"/>
                          </a:lnTo>
                          <a:lnTo>
                            <a:pt x="2848126" y="28575"/>
                          </a:ln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tx2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1D294121-D061-41FC-9398-1F05EA3B9F53}"/>
                </a:ext>
              </a:extLst>
            </p:cNvPr>
            <p:cNvSpPr/>
            <p:nvPr/>
          </p:nvSpPr>
          <p:spPr>
            <a:xfrm>
              <a:off x="5641555" y="2043800"/>
              <a:ext cx="2682086" cy="1402316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Cryogenic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jet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/>
              </a:r>
              <a:b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source</a:t>
              </a:r>
              <a:endParaRPr lang="de-DE" sz="2400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de-DE" dirty="0">
                  <a:solidFill>
                    <a:schemeClr val="tx2">
                      <a:lumMod val="75000"/>
                    </a:schemeClr>
                  </a:solidFill>
                </a:rPr>
                <a:t>Hydrogen </a:t>
              </a:r>
              <a:r>
                <a:rPr lang="de-DE" dirty="0" err="1">
                  <a:solidFill>
                    <a:schemeClr val="tx2">
                      <a:lumMod val="75000"/>
                    </a:schemeClr>
                  </a:solidFill>
                </a:rPr>
                <a:t>is</a:t>
              </a:r>
              <a:r>
                <a:rPr lang="de-DE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2">
                      <a:lumMod val="75000"/>
                    </a:schemeClr>
                  </a:solidFill>
                </a:rPr>
                <a:t>liquefied</a:t>
              </a:r>
              <a:r>
                <a:rPr lang="de-DE" dirty="0">
                  <a:solidFill>
                    <a:schemeClr val="tx2">
                      <a:lumMod val="75000"/>
                    </a:schemeClr>
                  </a:solidFill>
                </a:rPr>
                <a:t> at ~20 </a:t>
              </a:r>
              <a:r>
                <a:rPr lang="de-DE" dirty="0" smtClean="0">
                  <a:solidFill>
                    <a:schemeClr val="tx2">
                      <a:lumMod val="75000"/>
                    </a:schemeClr>
                  </a:solidFill>
                </a:rPr>
                <a:t>K, ~5 bar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B2C37635-5A20-448E-B690-26649438981A}"/>
              </a:ext>
            </a:extLst>
          </p:cNvPr>
          <p:cNvCxnSpPr/>
          <p:nvPr/>
        </p:nvCxnSpPr>
        <p:spPr>
          <a:xfrm>
            <a:off x="5767438" y="4204110"/>
            <a:ext cx="0" cy="2780890"/>
          </a:xfrm>
          <a:prstGeom prst="line">
            <a:avLst/>
          </a:prstGeom>
          <a:ln w="63500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el 1">
            <a:extLst>
              <a:ext uri="{FF2B5EF4-FFF2-40B4-BE49-F238E27FC236}">
                <a16:creationId xmlns:a16="http://schemas.microsoft.com/office/drawing/2014/main" id="{7E78E3A7-799D-4B5B-94D6-A3ED71EC7BD5}"/>
              </a:ext>
            </a:extLst>
          </p:cNvPr>
          <p:cNvSpPr txBox="1">
            <a:spLocks/>
          </p:cNvSpPr>
          <p:nvPr/>
        </p:nvSpPr>
        <p:spPr>
          <a:xfrm>
            <a:off x="169631" y="129491"/>
            <a:ext cx="8809269" cy="1585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cryogenic </a:t>
            </a: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solid Hydrogen jet platform: </a:t>
            </a: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laser ion acceleration </a:t>
            </a: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</a:t>
            </a:r>
            <a:b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plasma </a:t>
            </a: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benchmark experiments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955817" y="5533830"/>
            <a:ext cx="307777" cy="1102125"/>
            <a:chOff x="5955817" y="5533830"/>
            <a:chExt cx="307777" cy="1102125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5955817" y="5594555"/>
              <a:ext cx="0" cy="10414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 rot="16200000">
              <a:off x="5562120" y="5927527"/>
              <a:ext cx="1095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FF00"/>
                  </a:solidFill>
                </a:rPr>
                <a:t>V ~100 m/s</a:t>
              </a:r>
              <a:endParaRPr lang="de-DE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4" name="Freihandform: Form 42">
            <a:extLst>
              <a:ext uri="{FF2B5EF4-FFF2-40B4-BE49-F238E27FC236}">
                <a16:creationId xmlns:a16="http://schemas.microsoft.com/office/drawing/2014/main" id="{A51218BE-7BEC-4157-838A-B69885812168}"/>
              </a:ext>
            </a:extLst>
          </p:cNvPr>
          <p:cNvSpPr/>
          <p:nvPr/>
        </p:nvSpPr>
        <p:spPr>
          <a:xfrm>
            <a:off x="7271657" y="752859"/>
            <a:ext cx="2291649" cy="4437370"/>
          </a:xfrm>
          <a:custGeom>
            <a:avLst/>
            <a:gdLst>
              <a:gd name="connsiteX0" fmla="*/ 159657 w 2291649"/>
              <a:gd name="connsiteY0" fmla="*/ 184220 h 4437370"/>
              <a:gd name="connsiteX1" fmla="*/ 1074057 w 2291649"/>
              <a:gd name="connsiteY1" fmla="*/ 285820 h 4437370"/>
              <a:gd name="connsiteX2" fmla="*/ 1277257 w 2291649"/>
              <a:gd name="connsiteY2" fmla="*/ 10048 h 4437370"/>
              <a:gd name="connsiteX3" fmla="*/ 2206172 w 2291649"/>
              <a:gd name="connsiteY3" fmla="*/ 111648 h 4437370"/>
              <a:gd name="connsiteX4" fmla="*/ 2235200 w 2291649"/>
              <a:gd name="connsiteY4" fmla="*/ 590620 h 4437370"/>
              <a:gd name="connsiteX5" fmla="*/ 2075543 w 2291649"/>
              <a:gd name="connsiteY5" fmla="*/ 953477 h 4437370"/>
              <a:gd name="connsiteX6" fmla="*/ 1973943 w 2291649"/>
              <a:gd name="connsiteY6" fmla="*/ 2709705 h 4437370"/>
              <a:gd name="connsiteX7" fmla="*/ 1872343 w 2291649"/>
              <a:gd name="connsiteY7" fmla="*/ 4001477 h 4437370"/>
              <a:gd name="connsiteX8" fmla="*/ 1741714 w 2291649"/>
              <a:gd name="connsiteY8" fmla="*/ 4306277 h 4437370"/>
              <a:gd name="connsiteX9" fmla="*/ 1349829 w 2291649"/>
              <a:gd name="connsiteY9" fmla="*/ 4436905 h 4437370"/>
              <a:gd name="connsiteX10" fmla="*/ 827314 w 2291649"/>
              <a:gd name="connsiteY10" fmla="*/ 4349820 h 4437370"/>
              <a:gd name="connsiteX11" fmla="*/ 551543 w 2291649"/>
              <a:gd name="connsiteY11" fmla="*/ 4349820 h 4437370"/>
              <a:gd name="connsiteX12" fmla="*/ 0 w 2291649"/>
              <a:gd name="connsiteY12" fmla="*/ 4422391 h 443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1649" h="4437370">
                <a:moveTo>
                  <a:pt x="159657" y="184220"/>
                </a:moveTo>
                <a:cubicBezTo>
                  <a:pt x="523723" y="249534"/>
                  <a:pt x="887790" y="314849"/>
                  <a:pt x="1074057" y="285820"/>
                </a:cubicBezTo>
                <a:cubicBezTo>
                  <a:pt x="1260324" y="256791"/>
                  <a:pt x="1088571" y="39077"/>
                  <a:pt x="1277257" y="10048"/>
                </a:cubicBezTo>
                <a:cubicBezTo>
                  <a:pt x="1465943" y="-18981"/>
                  <a:pt x="2046515" y="14886"/>
                  <a:pt x="2206172" y="111648"/>
                </a:cubicBezTo>
                <a:cubicBezTo>
                  <a:pt x="2365829" y="208410"/>
                  <a:pt x="2256971" y="450315"/>
                  <a:pt x="2235200" y="590620"/>
                </a:cubicBezTo>
                <a:cubicBezTo>
                  <a:pt x="2213429" y="730925"/>
                  <a:pt x="2119086" y="600296"/>
                  <a:pt x="2075543" y="953477"/>
                </a:cubicBezTo>
                <a:cubicBezTo>
                  <a:pt x="2032000" y="1306658"/>
                  <a:pt x="2007810" y="2201705"/>
                  <a:pt x="1973943" y="2709705"/>
                </a:cubicBezTo>
                <a:cubicBezTo>
                  <a:pt x="1940076" y="3217705"/>
                  <a:pt x="1911048" y="3735382"/>
                  <a:pt x="1872343" y="4001477"/>
                </a:cubicBezTo>
                <a:cubicBezTo>
                  <a:pt x="1833638" y="4267572"/>
                  <a:pt x="1828800" y="4233706"/>
                  <a:pt x="1741714" y="4306277"/>
                </a:cubicBezTo>
                <a:cubicBezTo>
                  <a:pt x="1654628" y="4378848"/>
                  <a:pt x="1502229" y="4429648"/>
                  <a:pt x="1349829" y="4436905"/>
                </a:cubicBezTo>
                <a:cubicBezTo>
                  <a:pt x="1197429" y="4444162"/>
                  <a:pt x="960362" y="4364334"/>
                  <a:pt x="827314" y="4349820"/>
                </a:cubicBezTo>
                <a:cubicBezTo>
                  <a:pt x="694266" y="4335306"/>
                  <a:pt x="689428" y="4337725"/>
                  <a:pt x="551543" y="4349820"/>
                </a:cubicBezTo>
                <a:cubicBezTo>
                  <a:pt x="413658" y="4361915"/>
                  <a:pt x="206829" y="4392153"/>
                  <a:pt x="0" y="4422391"/>
                </a:cubicBezTo>
              </a:path>
            </a:pathLst>
          </a:custGeom>
          <a:noFill/>
          <a:ln w="88900">
            <a:solidFill>
              <a:srgbClr val="00B050"/>
            </a:solidFill>
          </a:ln>
          <a:effectLst>
            <a:glow rad="1270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reihandform: Form 38">
            <a:extLst>
              <a:ext uri="{FF2B5EF4-FFF2-40B4-BE49-F238E27FC236}">
                <a16:creationId xmlns:a16="http://schemas.microsoft.com/office/drawing/2014/main" id="{C8FD215A-E321-4290-8D42-DB993A9A804C}"/>
              </a:ext>
            </a:extLst>
          </p:cNvPr>
          <p:cNvSpPr/>
          <p:nvPr/>
        </p:nvSpPr>
        <p:spPr>
          <a:xfrm>
            <a:off x="9899038" y="2703286"/>
            <a:ext cx="2321991" cy="3833795"/>
          </a:xfrm>
          <a:custGeom>
            <a:avLst/>
            <a:gdLst>
              <a:gd name="connsiteX0" fmla="*/ 2352389 w 2352389"/>
              <a:gd name="connsiteY0" fmla="*/ 0 h 3833795"/>
              <a:gd name="connsiteX1" fmla="*/ 828389 w 2352389"/>
              <a:gd name="connsiteY1" fmla="*/ 14514 h 3833795"/>
              <a:gd name="connsiteX2" fmla="*/ 247817 w 2352389"/>
              <a:gd name="connsiteY2" fmla="*/ 217714 h 3833795"/>
              <a:gd name="connsiteX3" fmla="*/ 15589 w 2352389"/>
              <a:gd name="connsiteY3" fmla="*/ 1291771 h 3833795"/>
              <a:gd name="connsiteX4" fmla="*/ 59131 w 2352389"/>
              <a:gd name="connsiteY4" fmla="*/ 2757714 h 3833795"/>
              <a:gd name="connsiteX5" fmla="*/ 363931 w 2352389"/>
              <a:gd name="connsiteY5" fmla="*/ 3730171 h 3833795"/>
              <a:gd name="connsiteX6" fmla="*/ 755817 w 2352389"/>
              <a:gd name="connsiteY6" fmla="*/ 3817257 h 3833795"/>
              <a:gd name="connsiteX7" fmla="*/ 2308846 w 2352389"/>
              <a:gd name="connsiteY7" fmla="*/ 3831771 h 38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2389" h="3833795">
                <a:moveTo>
                  <a:pt x="2352389" y="0"/>
                </a:moveTo>
                <a:lnTo>
                  <a:pt x="828389" y="14514"/>
                </a:lnTo>
                <a:cubicBezTo>
                  <a:pt x="477627" y="50800"/>
                  <a:pt x="383284" y="4838"/>
                  <a:pt x="247817" y="217714"/>
                </a:cubicBezTo>
                <a:cubicBezTo>
                  <a:pt x="112350" y="430590"/>
                  <a:pt x="47037" y="868438"/>
                  <a:pt x="15589" y="1291771"/>
                </a:cubicBezTo>
                <a:cubicBezTo>
                  <a:pt x="-15859" y="1715104"/>
                  <a:pt x="1074" y="2351314"/>
                  <a:pt x="59131" y="2757714"/>
                </a:cubicBezTo>
                <a:cubicBezTo>
                  <a:pt x="117188" y="3164114"/>
                  <a:pt x="247817" y="3553581"/>
                  <a:pt x="363931" y="3730171"/>
                </a:cubicBezTo>
                <a:cubicBezTo>
                  <a:pt x="480045" y="3906761"/>
                  <a:pt x="431665" y="3800324"/>
                  <a:pt x="755817" y="3817257"/>
                </a:cubicBezTo>
                <a:cubicBezTo>
                  <a:pt x="1079969" y="3834190"/>
                  <a:pt x="1694407" y="3832980"/>
                  <a:pt x="2308846" y="3831771"/>
                </a:cubicBezTo>
              </a:path>
            </a:pathLst>
          </a:custGeom>
          <a:noFill/>
          <a:ln w="88900">
            <a:solidFill>
              <a:srgbClr val="00B050"/>
            </a:solidFill>
          </a:ln>
          <a:effectLst>
            <a:glow rad="1270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5433210" y="2812398"/>
            <a:ext cx="7190848" cy="3676651"/>
            <a:chOff x="5433210" y="2812398"/>
            <a:chExt cx="7190848" cy="3676651"/>
          </a:xfrm>
        </p:grpSpPr>
        <p:grpSp>
          <p:nvGrpSpPr>
            <p:cNvPr id="7" name="Gruppieren 6"/>
            <p:cNvGrpSpPr/>
            <p:nvPr/>
          </p:nvGrpSpPr>
          <p:grpSpPr>
            <a:xfrm>
              <a:off x="5433210" y="2812398"/>
              <a:ext cx="7190848" cy="3676651"/>
              <a:chOff x="5433210" y="2812398"/>
              <a:chExt cx="7190848" cy="3676651"/>
            </a:xfrm>
          </p:grpSpPr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1341ABB8-961E-4E70-B425-7EB4F827F156}"/>
                  </a:ext>
                </a:extLst>
              </p:cNvPr>
              <p:cNvGrpSpPr/>
              <p:nvPr/>
            </p:nvGrpSpPr>
            <p:grpSpPr>
              <a:xfrm rot="5400000">
                <a:off x="9440640" y="3305631"/>
                <a:ext cx="3676651" cy="2690185"/>
                <a:chOff x="3950285" y="-2284587"/>
                <a:chExt cx="4905292" cy="2818167"/>
              </a:xfrm>
            </p:grpSpPr>
            <p:sp>
              <p:nvSpPr>
                <p:cNvPr id="38" name="Rechteck: abgerundete Ecken 51">
                  <a:extLst>
                    <a:ext uri="{FF2B5EF4-FFF2-40B4-BE49-F238E27FC236}">
                      <a16:creationId xmlns:a16="http://schemas.microsoft.com/office/drawing/2014/main" id="{13726997-1AE4-444B-8ECE-AC24E631065E}"/>
                    </a:ext>
                  </a:extLst>
                </p:cNvPr>
                <p:cNvSpPr/>
                <p:nvPr/>
              </p:nvSpPr>
              <p:spPr>
                <a:xfrm>
                  <a:off x="3950285" y="-2284587"/>
                  <a:ext cx="4905292" cy="2525750"/>
                </a:xfrm>
                <a:prstGeom prst="roundRect">
                  <a:avLst>
                    <a:gd name="adj" fmla="val 12048"/>
                  </a:avLst>
                </a:prstGeom>
                <a:solidFill>
                  <a:srgbClr val="92D050">
                    <a:alpha val="79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5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91817076-F1E8-4446-ACE8-FDBA10405655}"/>
                    </a:ext>
                  </a:extLst>
                </p:cNvPr>
                <p:cNvSpPr txBox="1"/>
                <p:nvPr/>
              </p:nvSpPr>
              <p:spPr>
                <a:xfrm rot="16200000">
                  <a:off x="3037659" y="-1266615"/>
                  <a:ext cx="2738072" cy="8623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007434"/>
                      </a:solidFill>
                    </a:rPr>
                    <a:t>Optical probing system</a:t>
                  </a:r>
                </a:p>
              </p:txBody>
            </p:sp>
          </p:grp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877A7320-4B2D-4AB7-A412-4A21CC5BAE4B}"/>
                  </a:ext>
                </a:extLst>
              </p:cNvPr>
              <p:cNvGrpSpPr/>
              <p:nvPr/>
            </p:nvGrpSpPr>
            <p:grpSpPr>
              <a:xfrm>
                <a:off x="10285951" y="3472890"/>
                <a:ext cx="933063" cy="2731003"/>
                <a:chOff x="12755630" y="188418"/>
                <a:chExt cx="1051382" cy="3077313"/>
              </a:xfrm>
            </p:grpSpPr>
            <p:pic>
              <p:nvPicPr>
                <p:cNvPr id="42" name="Picture 2" descr="G:\corona_backup\analysis\optical_probing\optical_probing\general\H2_jet_properties\UV imaging\bright_field\2020_06_19_00018_cut.jpg">
                  <a:extLst>
                    <a:ext uri="{FF2B5EF4-FFF2-40B4-BE49-F238E27FC236}">
                      <a16:creationId xmlns:a16="http://schemas.microsoft.com/office/drawing/2014/main" id="{56EDABEC-87BA-4952-91AE-F01ECA657A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5"/>
                <a:stretch/>
              </p:blipFill>
              <p:spPr bwMode="auto">
                <a:xfrm>
                  <a:off x="12755630" y="188418"/>
                  <a:ext cx="1051382" cy="30773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Straight Connector 29">
                  <a:extLst>
                    <a:ext uri="{FF2B5EF4-FFF2-40B4-BE49-F238E27FC236}">
                      <a16:creationId xmlns:a16="http://schemas.microsoft.com/office/drawing/2014/main" id="{C84C3198-9A27-4D8C-BF86-58623E837624}"/>
                    </a:ext>
                  </a:extLst>
                </p:cNvPr>
                <p:cNvCxnSpPr/>
                <p:nvPr/>
              </p:nvCxnSpPr>
              <p:spPr>
                <a:xfrm>
                  <a:off x="13169671" y="1198637"/>
                  <a:ext cx="0" cy="51954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30">
                  <a:extLst>
                    <a:ext uri="{FF2B5EF4-FFF2-40B4-BE49-F238E27FC236}">
                      <a16:creationId xmlns:a16="http://schemas.microsoft.com/office/drawing/2014/main" id="{BF67B68E-ABEB-4EED-9D2A-2DD7401BCFAE}"/>
                    </a:ext>
                  </a:extLst>
                </p:cNvPr>
                <p:cNvCxnSpPr/>
                <p:nvPr/>
              </p:nvCxnSpPr>
              <p:spPr>
                <a:xfrm>
                  <a:off x="13420470" y="1198637"/>
                  <a:ext cx="0" cy="51954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1">
                  <a:extLst>
                    <a:ext uri="{FF2B5EF4-FFF2-40B4-BE49-F238E27FC236}">
                      <a16:creationId xmlns:a16="http://schemas.microsoft.com/office/drawing/2014/main" id="{18FEF10C-0E9E-4BC2-B80A-93F09C4686D4}"/>
                    </a:ext>
                  </a:extLst>
                </p:cNvPr>
                <p:cNvSpPr txBox="1"/>
                <p:nvPr/>
              </p:nvSpPr>
              <p:spPr>
                <a:xfrm>
                  <a:off x="13040283" y="901056"/>
                  <a:ext cx="5373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Arial "/>
                    </a:rPr>
                    <a:t>5µm</a:t>
                  </a:r>
                </a:p>
              </p:txBody>
            </p:sp>
          </p:grpSp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1F89F581-78A7-44A7-A726-752725C8FD5B}"/>
                  </a:ext>
                </a:extLst>
              </p:cNvPr>
              <p:cNvGrpSpPr/>
              <p:nvPr/>
            </p:nvGrpSpPr>
            <p:grpSpPr>
              <a:xfrm flipH="1">
                <a:off x="5433210" y="3086101"/>
                <a:ext cx="4779801" cy="3117790"/>
                <a:chOff x="12826181" y="3184850"/>
                <a:chExt cx="1499985" cy="936647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DFE5A4AC-13B3-4CF2-813E-2B626E3DAD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124380" y="3602879"/>
                  <a:ext cx="201786" cy="201314"/>
                </a:xfrm>
                <a:prstGeom prst="ellipse">
                  <a:avLst/>
                </a:prstGeom>
                <a:noFill/>
                <a:ln w="28575">
                  <a:solidFill>
                    <a:schemeClr val="accent3"/>
                  </a:solidFill>
                  <a:prstDash val="sysDash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latin typeface="Arial" charset="0"/>
                  </a:endParaRPr>
                </a:p>
              </p:txBody>
            </p:sp>
            <p:cxnSp>
              <p:nvCxnSpPr>
                <p:cNvPr id="53" name="Gerader Verbinder 29">
                  <a:extLst>
                    <a:ext uri="{FF2B5EF4-FFF2-40B4-BE49-F238E27FC236}">
                      <a16:creationId xmlns:a16="http://schemas.microsoft.com/office/drawing/2014/main" id="{31410E91-DB37-4235-9376-11F787697FC8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 bwMode="auto">
                <a:xfrm flipH="1" flipV="1">
                  <a:off x="12826181" y="3184850"/>
                  <a:ext cx="1399092" cy="418029"/>
                </a:xfrm>
                <a:prstGeom prst="line">
                  <a:avLst/>
                </a:prstGeom>
                <a:solidFill>
                  <a:srgbClr val="003E89"/>
                </a:solidFill>
                <a:ln w="28575" cap="flat" cmpd="sng" algn="ctr">
                  <a:solidFill>
                    <a:schemeClr val="accent3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Gerader Verbinder 30">
                  <a:extLst>
                    <a:ext uri="{FF2B5EF4-FFF2-40B4-BE49-F238E27FC236}">
                      <a16:creationId xmlns:a16="http://schemas.microsoft.com/office/drawing/2014/main" id="{B82D172B-4E83-4101-8B78-46AECB25E384}"/>
                    </a:ext>
                  </a:extLst>
                </p:cNvPr>
                <p:cNvCxnSpPr>
                  <a:cxnSpLocks/>
                  <a:stCxn id="52" idx="4"/>
                </p:cNvCxnSpPr>
                <p:nvPr/>
              </p:nvCxnSpPr>
              <p:spPr bwMode="auto">
                <a:xfrm flipH="1">
                  <a:off x="12826181" y="3804193"/>
                  <a:ext cx="1399092" cy="317304"/>
                </a:xfrm>
                <a:prstGeom prst="line">
                  <a:avLst/>
                </a:prstGeom>
                <a:solidFill>
                  <a:srgbClr val="003E89"/>
                </a:solidFill>
                <a:ln w="28575" cap="flat" cmpd="sng" algn="ctr">
                  <a:solidFill>
                    <a:schemeClr val="accent3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59" name="Grafik 5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4" t="10551" r="12485" b="18961"/>
            <a:stretch/>
          </p:blipFill>
          <p:spPr>
            <a:xfrm>
              <a:off x="11262505" y="3472889"/>
              <a:ext cx="981041" cy="2731003"/>
            </a:xfrm>
            <a:prstGeom prst="rect">
              <a:avLst/>
            </a:prstGeom>
          </p:spPr>
        </p:pic>
      </p:grpSp>
      <p:sp>
        <p:nvSpPr>
          <p:cNvPr id="60" name="Oval 15">
            <a:extLst>
              <a:ext uri="{FF2B5EF4-FFF2-40B4-BE49-F238E27FC236}">
                <a16:creationId xmlns:a16="http://schemas.microsoft.com/office/drawing/2014/main" id="{600FB72A-D1CE-4315-8B08-3DD1C728CBC9}"/>
              </a:ext>
            </a:extLst>
          </p:cNvPr>
          <p:cNvSpPr/>
          <p:nvPr/>
        </p:nvSpPr>
        <p:spPr bwMode="auto">
          <a:xfrm rot="1749515">
            <a:off x="5601583" y="2954546"/>
            <a:ext cx="3130361" cy="3145611"/>
          </a:xfrm>
          <a:prstGeom prst="ellipse">
            <a:avLst/>
          </a:prstGeom>
          <a:gradFill flip="none" rotWithShape="1">
            <a:gsLst>
              <a:gs pos="30000">
                <a:srgbClr val="FF0000">
                  <a:alpha val="72000"/>
                </a:srgbClr>
              </a:gs>
              <a:gs pos="100000">
                <a:srgbClr val="FF0000">
                  <a:alpha val="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  <a:scene3d>
            <a:camera prst="isometricOffAxis2Right">
              <a:rot lat="3000000" lon="21594000" rev="7800000"/>
            </a:camera>
            <a:lightRig rig="threePt" dir="t"/>
          </a:scene3d>
          <a:sp3d prstMaterial="matte">
            <a:bevelT w="1911350" h="10223500" prst="angle"/>
          </a:sp3d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1" name="Gruppieren 60"/>
          <p:cNvGrpSpPr/>
          <p:nvPr/>
        </p:nvGrpSpPr>
        <p:grpSpPr>
          <a:xfrm>
            <a:off x="958908" y="5050876"/>
            <a:ext cx="1919649" cy="831982"/>
            <a:chOff x="989733" y="5734425"/>
            <a:chExt cx="1919649" cy="831982"/>
          </a:xfrm>
        </p:grpSpPr>
        <p:sp>
          <p:nvSpPr>
            <p:cNvPr id="62" name="Rechteck: abgerundete Ecken 54">
              <a:extLst>
                <a:ext uri="{FF2B5EF4-FFF2-40B4-BE49-F238E27FC236}">
                  <a16:creationId xmlns:a16="http://schemas.microsoft.com/office/drawing/2014/main" id="{F3FF027E-4419-4BA3-8573-766C91189648}"/>
                </a:ext>
              </a:extLst>
            </p:cNvPr>
            <p:cNvSpPr/>
            <p:nvPr/>
          </p:nvSpPr>
          <p:spPr>
            <a:xfrm rot="5400000">
              <a:off x="1534061" y="5191085"/>
              <a:ext cx="830998" cy="1919645"/>
            </a:xfrm>
            <a:prstGeom prst="roundRect">
              <a:avLst/>
            </a:prstGeom>
            <a:solidFill>
              <a:srgbClr val="FF797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1D97BB6-F85D-4F36-BAD7-8C65322A298F}"/>
                </a:ext>
              </a:extLst>
            </p:cNvPr>
            <p:cNvSpPr txBox="1"/>
            <p:nvPr/>
          </p:nvSpPr>
          <p:spPr>
            <a:xfrm>
              <a:off x="989733" y="5734425"/>
              <a:ext cx="19196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C00000"/>
                  </a:solidFill>
                </a:rPr>
                <a:t>High power </a:t>
              </a:r>
              <a:r>
                <a:rPr lang="de-DE" sz="2400" b="1" dirty="0" err="1">
                  <a:solidFill>
                    <a:srgbClr val="C00000"/>
                  </a:solidFill>
                </a:rPr>
                <a:t>laser</a:t>
              </a:r>
              <a:endParaRPr lang="de-DE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6" name="Rechteck: abgerundete Ecken 45">
            <a:extLst>
              <a:ext uri="{FF2B5EF4-FFF2-40B4-BE49-F238E27FC236}">
                <a16:creationId xmlns:a16="http://schemas.microsoft.com/office/drawing/2014/main" id="{84E60CAB-2206-4144-9432-768581474FB3}"/>
              </a:ext>
            </a:extLst>
          </p:cNvPr>
          <p:cNvSpPr/>
          <p:nvPr/>
        </p:nvSpPr>
        <p:spPr>
          <a:xfrm>
            <a:off x="218159" y="1715114"/>
            <a:ext cx="4376703" cy="2719756"/>
          </a:xfrm>
          <a:prstGeom prst="roundRect">
            <a:avLst>
              <a:gd name="adj" fmla="val 11070"/>
            </a:avLst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885D9393-6818-41E3-8309-BEDC7373382A}"/>
              </a:ext>
            </a:extLst>
          </p:cNvPr>
          <p:cNvSpPr txBox="1"/>
          <p:nvPr/>
        </p:nvSpPr>
        <p:spPr>
          <a:xfrm>
            <a:off x="262285" y="1785093"/>
            <a:ext cx="4473433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355529" indent="-355529" defTabSz="1218926">
              <a:buBlip>
                <a:blip r:embed="rId11"/>
              </a:buBlip>
              <a:defRPr sz="1600">
                <a:solidFill>
                  <a:prstClr val="black"/>
                </a:solidFill>
                <a:latin typeface="Arial"/>
                <a:cs typeface="Arial" pitchFamily="34" charset="0"/>
              </a:defRPr>
            </a:lvl1pPr>
          </a:lstStyle>
          <a:p>
            <a:r>
              <a:rPr lang="en-US" sz="1800" dirty="0">
                <a:sym typeface="Wingdings" pitchFamily="2" charset="2"/>
              </a:rPr>
              <a:t>Pure hydrogen, low solid density,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(simple </a:t>
            </a:r>
            <a:r>
              <a:rPr lang="en-US" sz="1800" dirty="0">
                <a:sym typeface="Wingdings" pitchFamily="2" charset="2"/>
              </a:rPr>
              <a:t>p</a:t>
            </a:r>
            <a:r>
              <a:rPr lang="en-US" sz="1800" baseline="30000" dirty="0">
                <a:sym typeface="Wingdings" pitchFamily="2" charset="2"/>
              </a:rPr>
              <a:t>+ </a:t>
            </a:r>
            <a:r>
              <a:rPr lang="en-US" sz="1800" dirty="0">
                <a:sym typeface="Wingdings" pitchFamily="2" charset="2"/>
              </a:rPr>
              <a:t>/ e</a:t>
            </a:r>
            <a:r>
              <a:rPr lang="en-US" sz="1800" baseline="30000" dirty="0">
                <a:sym typeface="Wingdings" pitchFamily="2" charset="2"/>
              </a:rPr>
              <a:t>-</a:t>
            </a:r>
            <a:r>
              <a:rPr lang="en-US" sz="1800" dirty="0">
                <a:sym typeface="Wingdings" pitchFamily="2" charset="2"/>
              </a:rPr>
              <a:t> plasma)</a:t>
            </a: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sym typeface="Wingdings" pitchFamily="2" charset="2"/>
              </a:rPr>
              <a:t>      </a:t>
            </a: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→ </a:t>
            </a:r>
            <a:r>
              <a:rPr lang="en-US" sz="1800" dirty="0">
                <a:sym typeface="Wingdings" pitchFamily="2" charset="2"/>
              </a:rPr>
              <a:t>facilitates </a:t>
            </a:r>
            <a:r>
              <a:rPr lang="en-US" sz="1800" dirty="0" smtClean="0">
                <a:sym typeface="Wingdings" pitchFamily="2" charset="2"/>
              </a:rPr>
              <a:t>RCD</a:t>
            </a:r>
            <a:r>
              <a:rPr lang="en-US" sz="1800" dirty="0">
                <a:sym typeface="Wingdings" pitchFamily="2" charset="2"/>
              </a:rPr>
              <a:t/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          ion acceleration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      → </a:t>
            </a:r>
            <a:r>
              <a:rPr lang="en-US" sz="1800" dirty="0">
                <a:sym typeface="Wingdings" pitchFamily="2" charset="2"/>
              </a:rPr>
              <a:t>simplifies numerical </a:t>
            </a:r>
            <a:r>
              <a:rPr lang="en-US" sz="1800" dirty="0" smtClean="0">
                <a:sym typeface="Wingdings" pitchFamily="2" charset="2"/>
              </a:rPr>
              <a:t>modelling</a:t>
            </a:r>
            <a:endParaRPr lang="en-US" sz="1800" baseline="30000" dirty="0" smtClean="0">
              <a:sym typeface="Wingdings" pitchFamily="2" charset="2"/>
            </a:endParaRPr>
          </a:p>
          <a:p>
            <a:r>
              <a:rPr lang="en-US" sz="1800" dirty="0" smtClean="0">
                <a:sym typeface="Wingdings" pitchFamily="2" charset="2"/>
              </a:rPr>
              <a:t>Debris free, self-renewing </a:t>
            </a: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sym typeface="Wingdings" pitchFamily="2" charset="2"/>
              </a:rPr>
              <a:t>      → </a:t>
            </a:r>
            <a:r>
              <a:rPr lang="en-US" sz="1800" dirty="0">
                <a:sym typeface="Wingdings" pitchFamily="2" charset="2"/>
              </a:rPr>
              <a:t>High repetition rate capability</a:t>
            </a:r>
          </a:p>
          <a:p>
            <a:r>
              <a:rPr lang="en-US" sz="1800" dirty="0" smtClean="0">
                <a:sym typeface="Wingdings" pitchFamily="2" charset="2"/>
              </a:rPr>
              <a:t>Free </a:t>
            </a:r>
            <a:r>
              <a:rPr lang="en-US" sz="1800" dirty="0">
                <a:sym typeface="Wingdings" pitchFamily="2" charset="2"/>
              </a:rPr>
              <a:t>standing geometry </a:t>
            </a:r>
            <a:endParaRPr lang="en-US" sz="18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sym typeface="Wingdings" pitchFamily="2" charset="2"/>
              </a:rPr>
              <a:t>     → </a:t>
            </a:r>
            <a:r>
              <a:rPr lang="en-US" sz="1800" dirty="0">
                <a:latin typeface="Arial" panose="020B0604020202020204" pitchFamily="34" charset="0"/>
                <a:sym typeface="Wingdings" pitchFamily="2" charset="2"/>
              </a:rPr>
              <a:t>F</a:t>
            </a:r>
            <a:r>
              <a:rPr lang="en-US" sz="1800" dirty="0">
                <a:sym typeface="Wingdings" pitchFamily="2" charset="2"/>
              </a:rPr>
              <a:t>acilitates </a:t>
            </a:r>
            <a:r>
              <a:rPr lang="en-US" sz="1800" dirty="0" smtClean="0">
                <a:sym typeface="Wingdings" pitchFamily="2" charset="2"/>
              </a:rPr>
              <a:t>probing</a:t>
            </a:r>
            <a:endParaRPr lang="en-US" sz="1800" dirty="0">
              <a:sym typeface="Wingdings" pitchFamily="2" charset="2"/>
            </a:endParaRPr>
          </a:p>
        </p:txBody>
      </p:sp>
      <p:sp>
        <p:nvSpPr>
          <p:cNvPr id="65" name="TextBox 81"/>
          <p:cNvSpPr txBox="1"/>
          <p:nvPr/>
        </p:nvSpPr>
        <p:spPr>
          <a:xfrm>
            <a:off x="8951053" y="6556007"/>
            <a:ext cx="3428782" cy="10658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C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  <a:r>
              <a:rPr lang="de-DE" sz="1600" dirty="0" smtClean="0">
                <a:solidFill>
                  <a:schemeClr val="bg1"/>
                </a:solidFill>
              </a:rPr>
              <a:t>Bernert </a:t>
            </a:r>
            <a:r>
              <a:rPr lang="de-DE" sz="1600" dirty="0">
                <a:solidFill>
                  <a:schemeClr val="bg1"/>
                </a:solidFill>
              </a:rPr>
              <a:t>Phys. </a:t>
            </a:r>
            <a:r>
              <a:rPr lang="de-DE" sz="1600" dirty="0" err="1">
                <a:solidFill>
                  <a:schemeClr val="bg1"/>
                </a:solidFill>
              </a:rPr>
              <a:t>Rev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  <a:r>
              <a:rPr lang="de-DE" sz="1600" dirty="0" err="1">
                <a:solidFill>
                  <a:schemeClr val="bg1"/>
                </a:solidFill>
              </a:rPr>
              <a:t>Appl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  <a:r>
              <a:rPr lang="de-DE" sz="1600" dirty="0" smtClean="0">
                <a:solidFill>
                  <a:schemeClr val="bg1"/>
                </a:solidFill>
              </a:rPr>
              <a:t>(</a:t>
            </a:r>
            <a:r>
              <a:rPr lang="de-DE" sz="1600" dirty="0">
                <a:solidFill>
                  <a:schemeClr val="bg1"/>
                </a:solidFill>
              </a:rPr>
              <a:t>2023)</a:t>
            </a:r>
          </a:p>
          <a:p>
            <a:pPr algn="r">
              <a:lnSpc>
                <a:spcPct val="112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66" name="Gruppieren 65"/>
          <p:cNvGrpSpPr/>
          <p:nvPr/>
        </p:nvGrpSpPr>
        <p:grpSpPr>
          <a:xfrm>
            <a:off x="6142752" y="5493983"/>
            <a:ext cx="3084985" cy="1202628"/>
            <a:chOff x="6342778" y="5651151"/>
            <a:chExt cx="3084985" cy="1202628"/>
          </a:xfrm>
        </p:grpSpPr>
        <p:sp>
          <p:nvSpPr>
            <p:cNvPr id="69" name="Rechteck: abgerundete Ecken 48">
              <a:extLst>
                <a:ext uri="{FF2B5EF4-FFF2-40B4-BE49-F238E27FC236}">
                  <a16:creationId xmlns:a16="http://schemas.microsoft.com/office/drawing/2014/main" id="{1D294121-D061-41FC-9398-1F05EA3B9F53}"/>
                </a:ext>
              </a:extLst>
            </p:cNvPr>
            <p:cNvSpPr/>
            <p:nvPr/>
          </p:nvSpPr>
          <p:spPr>
            <a:xfrm>
              <a:off x="6458756" y="5651151"/>
              <a:ext cx="2969007" cy="1062167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6342778" y="5745783"/>
              <a:ext cx="308498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Continuous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jet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>
                  <a:solidFill>
                    <a:schemeClr val="tx2">
                      <a:lumMod val="75000"/>
                    </a:schemeClr>
                  </a:solidFill>
                </a:rPr>
                <a:t>of</a:t>
              </a:r>
              <a:r>
                <a:rPr lang="de-DE" sz="2400" b="1" dirty="0">
                  <a:solidFill>
                    <a:schemeClr val="tx2">
                      <a:lumMod val="75000"/>
                    </a:schemeClr>
                  </a:solidFill>
                </a:rPr>
                <a:t> solid Hydrogen</a:t>
              </a:r>
              <a:endParaRPr lang="de-DE" sz="2400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67846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60" grpId="0" animBg="1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The cryogenic solid Hydrogen jet platform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61029" y="-2017486"/>
            <a:ext cx="1234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Jet </a:t>
            </a:r>
            <a:r>
              <a:rPr lang="de-DE" dirty="0" err="1" smtClean="0"/>
              <a:t>target</a:t>
            </a:r>
            <a:r>
              <a:rPr lang="de-DE" dirty="0" smtClean="0"/>
              <a:t> als einzigartige Plattform, um verschiedenste Aspekte von Lasergetriebenen Festkörperplasmen zu studieren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2027439" y="-1538738"/>
            <a:ext cx="13560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Different </a:t>
            </a:r>
            <a:r>
              <a:rPr lang="de-DE" dirty="0" err="1">
                <a:sym typeface="Wingdings" panose="05000000000000000000" pitchFamily="2" charset="2"/>
              </a:rPr>
              <a:t>exp</a:t>
            </a:r>
            <a:r>
              <a:rPr lang="de-DE" dirty="0">
                <a:sym typeface="Wingdings" panose="05000000000000000000" pitchFamily="2" charset="2"/>
              </a:rPr>
              <a:t>. </a:t>
            </a:r>
            <a:r>
              <a:rPr lang="de-DE" dirty="0" err="1">
                <a:sym typeface="Wingdings" panose="05000000000000000000" pitchFamily="2" charset="2"/>
              </a:rPr>
              <a:t>Usecases</a:t>
            </a:r>
            <a:r>
              <a:rPr lang="de-DE" dirty="0">
                <a:sym typeface="Wingdings" panose="05000000000000000000" pitchFamily="2" charset="2"/>
              </a:rPr>
              <a:t> vor dem Hintergrund des „</a:t>
            </a:r>
            <a:r>
              <a:rPr lang="de-DE" dirty="0" err="1">
                <a:sym typeface="Wingdings" panose="05000000000000000000" pitchFamily="2" charset="2"/>
              </a:rPr>
              <a:t>Testbed</a:t>
            </a:r>
            <a:r>
              <a:rPr lang="de-DE" dirty="0">
                <a:sym typeface="Wingdings" panose="05000000000000000000" pitchFamily="2" charset="2"/>
              </a:rPr>
              <a:t>“ – also zum prinzipiellen, grundsätzlichen Verständnis der verschiedenen Aspekte von LPA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strike="sngStrike" dirty="0">
                <a:sym typeface="Wingdings" panose="05000000000000000000" pitchFamily="2" charset="2"/>
              </a:rPr>
              <a:t>Entweder wie Constantin – sortiert über die Intensität </a:t>
            </a:r>
            <a:r>
              <a:rPr lang="de-DE" dirty="0">
                <a:sym typeface="Wingdings" panose="05000000000000000000" pitchFamily="2" charset="2"/>
              </a:rPr>
              <a:t>nicht gut, da es das Konzept des Kontrast benötigt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Oder losgelöst davon, dann aber dennoch logisch miteinander verknüpfen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Verbindende Elemente: simple Plasmabeschreibung (Simulationen), Repetitionsrate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322557" y="1333701"/>
            <a:ext cx="3867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589E"/>
                </a:solidFill>
              </a:rPr>
              <a:t>A universal </a:t>
            </a:r>
            <a:r>
              <a:rPr lang="de-DE" sz="2400" b="1" dirty="0" err="1" smtClean="0">
                <a:solidFill>
                  <a:srgbClr val="00589E"/>
                </a:solidFill>
              </a:rPr>
              <a:t>testbed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to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study</a:t>
            </a:r>
            <a:r>
              <a:rPr lang="de-DE" sz="2400" b="1" dirty="0" smtClean="0">
                <a:solidFill>
                  <a:srgbClr val="00589E"/>
                </a:solidFill>
              </a:rPr>
              <a:t> different </a:t>
            </a:r>
            <a:r>
              <a:rPr lang="de-DE" sz="2400" b="1" dirty="0" err="1" smtClean="0">
                <a:solidFill>
                  <a:srgbClr val="00589E"/>
                </a:solidFill>
              </a:rPr>
              <a:t>aspects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of</a:t>
            </a:r>
            <a:r>
              <a:rPr lang="de-DE" sz="2400" b="1" dirty="0" smtClean="0">
                <a:solidFill>
                  <a:srgbClr val="00589E"/>
                </a:solidFill>
              </a:rPr>
              <a:t> laser-target </a:t>
            </a:r>
            <a:r>
              <a:rPr lang="de-DE" sz="2400" b="1" dirty="0" err="1" smtClean="0">
                <a:solidFill>
                  <a:srgbClr val="00589E"/>
                </a:solidFill>
              </a:rPr>
              <a:t>interaction</a:t>
            </a:r>
            <a:endParaRPr lang="de-DE" sz="2400" b="1" dirty="0">
              <a:solidFill>
                <a:srgbClr val="00589E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470113" y="2569090"/>
            <a:ext cx="3389175" cy="1702237"/>
            <a:chOff x="4470113" y="2569090"/>
            <a:chExt cx="2857785" cy="1702237"/>
          </a:xfrm>
        </p:grpSpPr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967F1736-4C2D-481D-B165-C93C49343081}"/>
                </a:ext>
              </a:extLst>
            </p:cNvPr>
            <p:cNvGrpSpPr/>
            <p:nvPr/>
          </p:nvGrpSpPr>
          <p:grpSpPr>
            <a:xfrm>
              <a:off x="4855358" y="2745315"/>
              <a:ext cx="2472540" cy="1210156"/>
              <a:chOff x="7656083" y="947702"/>
              <a:chExt cx="2409080" cy="1530170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A1619AF1-F100-4956-B9C3-CD713E65AF6B}"/>
                  </a:ext>
                </a:extLst>
              </p:cNvPr>
              <p:cNvGrpSpPr/>
              <p:nvPr/>
            </p:nvGrpSpPr>
            <p:grpSpPr>
              <a:xfrm>
                <a:off x="7833343" y="1148022"/>
                <a:ext cx="2072658" cy="1328865"/>
                <a:chOff x="1914525" y="2239835"/>
                <a:chExt cx="3824288" cy="1770190"/>
              </a:xfrm>
            </p:grpSpPr>
            <p:cxnSp>
              <p:nvCxnSpPr>
                <p:cNvPr id="80" name="Gerader Verbinder 79">
                  <a:extLst>
                    <a:ext uri="{FF2B5EF4-FFF2-40B4-BE49-F238E27FC236}">
                      <a16:creationId xmlns:a16="http://schemas.microsoft.com/office/drawing/2014/main" id="{F2FB2163-5424-42F8-9D52-E851D4630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08355" y="2239835"/>
                  <a:ext cx="151366" cy="900748"/>
                </a:xfrm>
                <a:prstGeom prst="line">
                  <a:avLst/>
                </a:prstGeom>
                <a:ln w="53975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r Verbinder 80">
                  <a:extLst>
                    <a:ext uri="{FF2B5EF4-FFF2-40B4-BE49-F238E27FC236}">
                      <a16:creationId xmlns:a16="http://schemas.microsoft.com/office/drawing/2014/main" id="{56A8FCD7-88D6-41B8-9F82-410B28250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76888" y="2247900"/>
                  <a:ext cx="161925" cy="926594"/>
                </a:xfrm>
                <a:prstGeom prst="line">
                  <a:avLst/>
                </a:prstGeom>
                <a:ln w="508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r Verbinder 78">
                  <a:extLst>
                    <a:ext uri="{FF2B5EF4-FFF2-40B4-BE49-F238E27FC236}">
                      <a16:creationId xmlns:a16="http://schemas.microsoft.com/office/drawing/2014/main" id="{A4E0B38A-DC00-4A7E-AF5F-28D630DB5C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14525" y="3148648"/>
                  <a:ext cx="3510997" cy="861377"/>
                </a:xfrm>
                <a:prstGeom prst="line">
                  <a:avLst/>
                </a:prstGeom>
                <a:ln w="50800" cap="rnd">
                  <a:gradFill>
                    <a:gsLst>
                      <a:gs pos="0">
                        <a:srgbClr val="FFFF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67555F21-DFE9-4F66-B691-80721C0D938A}"/>
                  </a:ext>
                </a:extLst>
              </p:cNvPr>
              <p:cNvGrpSpPr/>
              <p:nvPr/>
            </p:nvGrpSpPr>
            <p:grpSpPr>
              <a:xfrm>
                <a:off x="7656083" y="947702"/>
                <a:ext cx="2409080" cy="1530170"/>
                <a:chOff x="1541139" y="1971675"/>
                <a:chExt cx="4445024" cy="2038350"/>
              </a:xfrm>
            </p:grpSpPr>
            <p:cxnSp>
              <p:nvCxnSpPr>
                <p:cNvPr id="77" name="Gerade Verbindung mit Pfeil 76">
                  <a:extLst>
                    <a:ext uri="{FF2B5EF4-FFF2-40B4-BE49-F238E27FC236}">
                      <a16:creationId xmlns:a16="http://schemas.microsoft.com/office/drawing/2014/main" id="{14BE2171-5AF4-44D0-BC7C-CF2098D5504F}"/>
                    </a:ext>
                  </a:extLst>
                </p:cNvPr>
                <p:cNvCxnSpPr/>
                <p:nvPr/>
              </p:nvCxnSpPr>
              <p:spPr>
                <a:xfrm flipV="1">
                  <a:off x="1585430" y="1971675"/>
                  <a:ext cx="0" cy="203835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 Verbindung mit Pfeil 77">
                  <a:extLst>
                    <a:ext uri="{FF2B5EF4-FFF2-40B4-BE49-F238E27FC236}">
                      <a16:creationId xmlns:a16="http://schemas.microsoft.com/office/drawing/2014/main" id="{000A6BF4-F033-4433-A7C4-759906BF11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1139" y="4010025"/>
                  <a:ext cx="4445024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8921EDB8-EB74-4BF2-B244-BDD762DAB08C}"/>
                </a:ext>
              </a:extLst>
            </p:cNvPr>
            <p:cNvSpPr txBox="1"/>
            <p:nvPr/>
          </p:nvSpPr>
          <p:spPr>
            <a:xfrm rot="16200000">
              <a:off x="3918082" y="3121121"/>
              <a:ext cx="141183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Log(</a:t>
              </a:r>
              <a:r>
                <a:rPr lang="de-DE" sz="1400" dirty="0" err="1" smtClean="0"/>
                <a:t>Intensity</a:t>
              </a:r>
              <a:r>
                <a:rPr lang="de-DE" sz="1400" dirty="0" smtClean="0"/>
                <a:t>)</a:t>
              </a:r>
              <a:endParaRPr lang="de-DE" sz="1400" dirty="0"/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99823652-4394-499B-84C0-F8869059A6CB}"/>
                </a:ext>
              </a:extLst>
            </p:cNvPr>
            <p:cNvSpPr txBox="1"/>
            <p:nvPr/>
          </p:nvSpPr>
          <p:spPr>
            <a:xfrm>
              <a:off x="5663267" y="3963550"/>
              <a:ext cx="575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Time</a:t>
              </a:r>
            </a:p>
          </p:txBody>
        </p: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F2FB2163-5424-42F8-9D52-E851D4630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9849" y="3312166"/>
              <a:ext cx="44600" cy="257328"/>
            </a:xfrm>
            <a:prstGeom prst="line">
              <a:avLst/>
            </a:prstGeom>
            <a:ln w="53975" cap="rnd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56A8FCD7-88D6-41B8-9F82-410B282501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4449" y="3312166"/>
              <a:ext cx="47816" cy="232430"/>
            </a:xfrm>
            <a:prstGeom prst="line">
              <a:avLst/>
            </a:prstGeom>
            <a:ln w="50800" cap="rnd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en 97"/>
          <p:cNvGrpSpPr/>
          <p:nvPr/>
        </p:nvGrpSpPr>
        <p:grpSpPr>
          <a:xfrm>
            <a:off x="125987" y="1348439"/>
            <a:ext cx="4138106" cy="2824720"/>
            <a:chOff x="214887" y="1348439"/>
            <a:chExt cx="4138106" cy="2824720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1379460" y="2297204"/>
              <a:ext cx="2666923" cy="1332786"/>
              <a:chOff x="6213477" y="4052228"/>
              <a:chExt cx="3543302" cy="1770753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 rotWithShape="1">
              <a:blip r:embed="rId3"/>
              <a:srcRect l="2115" t="3166" r="2624" b="3166"/>
              <a:stretch/>
            </p:blipFill>
            <p:spPr>
              <a:xfrm>
                <a:off x="6213477" y="4054477"/>
                <a:ext cx="1771650" cy="1768504"/>
              </a:xfrm>
              <a:prstGeom prst="rect">
                <a:avLst/>
              </a:prstGeom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 rotWithShape="1">
              <a:blip r:embed="rId4"/>
              <a:srcRect l="2479" t="2050" r="2137" b="2821"/>
              <a:stretch/>
            </p:blipFill>
            <p:spPr>
              <a:xfrm>
                <a:off x="7985128" y="4052228"/>
                <a:ext cx="1771651" cy="1766924"/>
              </a:xfrm>
              <a:prstGeom prst="rect">
                <a:avLst/>
              </a:prstGeom>
            </p:spPr>
          </p:pic>
        </p:grpSp>
        <p:sp>
          <p:nvSpPr>
            <p:cNvPr id="36" name="Textfeld 35"/>
            <p:cNvSpPr txBox="1"/>
            <p:nvPr/>
          </p:nvSpPr>
          <p:spPr>
            <a:xfrm>
              <a:off x="1989600" y="1386128"/>
              <a:ext cx="23633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Laser-</a:t>
              </a:r>
              <a:r>
                <a:rPr lang="de-DE" dirty="0" err="1" smtClean="0"/>
                <a:t>induced</a:t>
              </a:r>
              <a:r>
                <a:rPr lang="de-DE" dirty="0" smtClean="0"/>
                <a:t> breakdown (LIB)</a:t>
              </a:r>
              <a:br>
                <a:rPr lang="de-DE" dirty="0" smtClean="0"/>
              </a:br>
              <a:r>
                <a:rPr lang="de-DE" dirty="0" smtClean="0"/>
                <a:t>I ~ 10</a:t>
              </a:r>
              <a:r>
                <a:rPr lang="de-DE" baseline="30000" dirty="0" smtClean="0"/>
                <a:t>12</a:t>
              </a:r>
              <a:r>
                <a:rPr lang="de-DE" dirty="0" smtClean="0"/>
                <a:t> - 10</a:t>
              </a:r>
              <a:r>
                <a:rPr lang="de-DE" baseline="30000" dirty="0" smtClean="0"/>
                <a:t>14</a:t>
              </a:r>
              <a:r>
                <a:rPr lang="de-DE" dirty="0" smtClean="0"/>
                <a:t> W/cm</a:t>
              </a:r>
              <a:r>
                <a:rPr lang="de-DE" baseline="30000" dirty="0" smtClean="0"/>
                <a:t>2</a:t>
              </a:r>
              <a:endParaRPr lang="de-DE" baseline="30000" dirty="0"/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756" y="1404107"/>
              <a:ext cx="1613510" cy="1276571"/>
            </a:xfrm>
            <a:prstGeom prst="rect">
              <a:avLst/>
            </a:prstGeom>
          </p:spPr>
        </p:pic>
        <p:sp>
          <p:nvSpPr>
            <p:cNvPr id="64" name="Rechteck 63"/>
            <p:cNvSpPr/>
            <p:nvPr/>
          </p:nvSpPr>
          <p:spPr>
            <a:xfrm>
              <a:off x="216485" y="1348439"/>
              <a:ext cx="4073166" cy="280056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214887" y="3711494"/>
              <a:ext cx="337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de-DE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Bernert</a:t>
              </a:r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 </a:t>
              </a:r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Phys. </a:t>
              </a:r>
              <a:r>
                <a:rPr lang="de-DE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Rev</a:t>
              </a:r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de-DE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</a:t>
              </a:r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10, 14070 (2023)</a:t>
              </a:r>
              <a:b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S. </a:t>
              </a:r>
              <a:r>
                <a:rPr lang="de-DE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Assenbaum</a:t>
              </a:r>
              <a:r>
                <a:rPr 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PPCF 67 015032 (2025)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5269305" y="4755285"/>
            <a:ext cx="6815418" cy="1658402"/>
            <a:chOff x="5142305" y="4755285"/>
            <a:chExt cx="6815418" cy="1658402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E552E00F-0FF9-4C34-82ED-00D060229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52"/>
            <a:stretch/>
          </p:blipFill>
          <p:spPr>
            <a:xfrm>
              <a:off x="6828277" y="4937012"/>
              <a:ext cx="2548893" cy="1322768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E20E7F72-CD75-4F4C-9D89-C2A97244F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0311" y="4935834"/>
              <a:ext cx="1502100" cy="1418907"/>
            </a:xfrm>
            <a:prstGeom prst="rect">
              <a:avLst/>
            </a:prstGeom>
            <a:ln>
              <a:noFill/>
            </a:ln>
          </p:spPr>
        </p:pic>
        <p:sp>
          <p:nvSpPr>
            <p:cNvPr id="63" name="Rechteck 62"/>
            <p:cNvSpPr/>
            <p:nvPr/>
          </p:nvSpPr>
          <p:spPr>
            <a:xfrm>
              <a:off x="10421601" y="5785517"/>
              <a:ext cx="1509485" cy="533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9379962" y="4835514"/>
              <a:ext cx="2577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Plasma </a:t>
              </a:r>
              <a:r>
                <a:rPr lang="de-DE" dirty="0" err="1" smtClean="0"/>
                <a:t>expansion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br>
                <a:rPr lang="de-DE" dirty="0" smtClean="0"/>
              </a:br>
              <a:r>
                <a:rPr lang="de-DE" dirty="0" err="1" smtClean="0"/>
                <a:t>simulation</a:t>
              </a:r>
              <a:r>
                <a:rPr lang="de-DE" dirty="0" smtClean="0"/>
                <a:t> </a:t>
              </a:r>
              <a:r>
                <a:rPr lang="de-DE" dirty="0" err="1" smtClean="0"/>
                <a:t>benchmarks</a:t>
              </a:r>
              <a:r>
                <a:rPr lang="de-DE" dirty="0" smtClean="0"/>
                <a:t> </a:t>
              </a:r>
              <a:br>
                <a:rPr lang="de-DE" dirty="0" smtClean="0"/>
              </a:br>
              <a:r>
                <a:rPr lang="de-DE" dirty="0"/>
                <a:t>I ~ 10</a:t>
              </a:r>
              <a:r>
                <a:rPr lang="de-DE" baseline="30000" dirty="0"/>
                <a:t>18</a:t>
              </a:r>
              <a:r>
                <a:rPr lang="de-DE" dirty="0"/>
                <a:t> W/cm</a:t>
              </a:r>
              <a:r>
                <a:rPr lang="de-DE" baseline="30000" dirty="0"/>
                <a:t>2</a:t>
              </a:r>
              <a:r>
                <a:rPr lang="de-DE" dirty="0" smtClean="0"/>
                <a:t/>
              </a:r>
              <a:br>
                <a:rPr lang="de-DE" dirty="0" smtClean="0"/>
              </a:br>
              <a:endParaRPr lang="de-DE" baseline="30000" dirty="0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5142305" y="4755285"/>
              <a:ext cx="6788782" cy="1658402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1405EA9F-9424-406B-AFBF-3AFE8D1CC26D}"/>
                </a:ext>
              </a:extLst>
            </p:cNvPr>
            <p:cNvSpPr txBox="1"/>
            <p:nvPr/>
          </p:nvSpPr>
          <p:spPr>
            <a:xfrm>
              <a:off x="9461606" y="5944675"/>
              <a:ext cx="24324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L. Yang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b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Phys.  6, 368 (2023)</a:t>
              </a:r>
              <a:endParaRPr 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8342925" y="1357760"/>
            <a:ext cx="3715162" cy="3263377"/>
            <a:chOff x="8215925" y="1357760"/>
            <a:chExt cx="3715162" cy="3263377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8461260" y="2276209"/>
              <a:ext cx="3105626" cy="2085546"/>
              <a:chOff x="3758916" y="970192"/>
              <a:chExt cx="4272548" cy="2869180"/>
            </a:xfrm>
          </p:grpSpPr>
          <p:pic>
            <p:nvPicPr>
              <p:cNvPr id="26" name="Picture 5">
                <a:extLst>
                  <a:ext uri="{FF2B5EF4-FFF2-40B4-BE49-F238E27FC236}">
                    <a16:creationId xmlns:a16="http://schemas.microsoft.com/office/drawing/2014/main" id="{7A9E02DC-5A45-4AD7-8C33-2B2F5C0E87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84"/>
              <a:stretch/>
            </p:blipFill>
            <p:spPr bwMode="auto">
              <a:xfrm>
                <a:off x="3766936" y="3545452"/>
                <a:ext cx="4264528" cy="293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34EFF1B7-EB58-4B0F-A245-E0F0F99CC6EA}"/>
                  </a:ext>
                </a:extLst>
              </p:cNvPr>
              <p:cNvSpPr/>
              <p:nvPr/>
            </p:nvSpPr>
            <p:spPr>
              <a:xfrm>
                <a:off x="6343084" y="2607779"/>
                <a:ext cx="454043" cy="1929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28" name="Picture 5">
                <a:extLst>
                  <a:ext uri="{FF2B5EF4-FFF2-40B4-BE49-F238E27FC236}">
                    <a16:creationId xmlns:a16="http://schemas.microsoft.com/office/drawing/2014/main" id="{6040AE6E-C6DE-400F-A4BF-30D2BE9964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373"/>
              <a:stretch/>
            </p:blipFill>
            <p:spPr bwMode="auto">
              <a:xfrm>
                <a:off x="3758916" y="970192"/>
                <a:ext cx="4264528" cy="2527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C30FD69C-4693-4740-9541-389CEF44ED77}"/>
                  </a:ext>
                </a:extLst>
              </p:cNvPr>
              <p:cNvCxnSpPr/>
              <p:nvPr/>
            </p:nvCxnSpPr>
            <p:spPr>
              <a:xfrm flipV="1">
                <a:off x="6682994" y="1755092"/>
                <a:ext cx="0" cy="1665232"/>
              </a:xfrm>
              <a:prstGeom prst="line">
                <a:avLst/>
              </a:prstGeom>
              <a:ln w="38100">
                <a:solidFill>
                  <a:srgbClr val="8CB423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DBF7A98F-045C-4BE9-AA9A-8A7220718733}"/>
                  </a:ext>
                </a:extLst>
              </p:cNvPr>
              <p:cNvCxnSpPr/>
              <p:nvPr/>
            </p:nvCxnSpPr>
            <p:spPr>
              <a:xfrm flipV="1">
                <a:off x="5167890" y="1888517"/>
                <a:ext cx="0" cy="1531807"/>
              </a:xfrm>
              <a:prstGeom prst="line">
                <a:avLst/>
              </a:prstGeom>
              <a:ln w="38100">
                <a:solidFill>
                  <a:srgbClr val="8CB423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76E703F8-A2B7-4905-92FA-FBF0FEF525AF}"/>
                  </a:ext>
                </a:extLst>
              </p:cNvPr>
              <p:cNvSpPr/>
              <p:nvPr/>
            </p:nvSpPr>
            <p:spPr>
              <a:xfrm rot="20162801">
                <a:off x="4363496" y="2053596"/>
                <a:ext cx="935701" cy="400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>
                    <a:solidFill>
                      <a:srgbClr val="506065"/>
                    </a:solidFill>
                  </a:rPr>
                  <a:t>TNSA </a:t>
                </a:r>
              </a:p>
            </p:txBody>
          </p: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27CA54FC-EFF0-474D-BCBD-D5CA8F79E1AF}"/>
                  </a:ext>
                </a:extLst>
              </p:cNvPr>
              <p:cNvSpPr/>
              <p:nvPr/>
            </p:nvSpPr>
            <p:spPr>
              <a:xfrm rot="20116399">
                <a:off x="6978171" y="2072972"/>
                <a:ext cx="738942" cy="400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>
                    <a:solidFill>
                      <a:srgbClr val="D22F62"/>
                    </a:solidFill>
                  </a:rPr>
                  <a:t>MVA</a:t>
                </a:r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876B4088-9208-4CF3-BF2F-7D87829464CD}"/>
                  </a:ext>
                </a:extLst>
              </p:cNvPr>
              <p:cNvSpPr/>
              <p:nvPr/>
            </p:nvSpPr>
            <p:spPr>
              <a:xfrm rot="20116399">
                <a:off x="5331645" y="2572928"/>
                <a:ext cx="1262315" cy="400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>
                    <a:solidFill>
                      <a:srgbClr val="F07316"/>
                    </a:solidFill>
                  </a:rPr>
                  <a:t>RTF-RPA</a:t>
                </a:r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8279268" y="1403990"/>
              <a:ext cx="3520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Controlled</a:t>
              </a:r>
              <a:r>
                <a:rPr lang="de-DE" dirty="0" smtClean="0"/>
                <a:t> </a:t>
              </a:r>
              <a:r>
                <a:rPr lang="de-DE" dirty="0" err="1" smtClean="0"/>
                <a:t>target</a:t>
              </a:r>
              <a:r>
                <a:rPr lang="de-DE" dirty="0" smtClean="0"/>
                <a:t> </a:t>
              </a:r>
              <a:r>
                <a:rPr lang="de-DE" dirty="0" err="1" smtClean="0"/>
                <a:t>pre</a:t>
              </a:r>
              <a:r>
                <a:rPr lang="de-DE" dirty="0" smtClean="0"/>
                <a:t>-expansion, </a:t>
              </a:r>
              <a:r>
                <a:rPr lang="de-DE" dirty="0" err="1" smtClean="0"/>
                <a:t>enhanced</a:t>
              </a:r>
              <a:r>
                <a:rPr lang="de-DE" dirty="0" smtClean="0"/>
                <a:t> </a:t>
              </a:r>
              <a:r>
                <a:rPr lang="de-DE" dirty="0" err="1" smtClean="0"/>
                <a:t>proton</a:t>
              </a:r>
              <a:r>
                <a:rPr lang="de-DE" dirty="0" smtClean="0"/>
                <a:t> </a:t>
              </a:r>
              <a:r>
                <a:rPr lang="de-DE" dirty="0" err="1" smtClean="0"/>
                <a:t>acceleration</a:t>
              </a:r>
              <a:r>
                <a:rPr lang="de-DE" dirty="0" smtClean="0"/>
                <a:t> </a:t>
              </a:r>
              <a:br>
                <a:rPr lang="de-DE" dirty="0" smtClean="0"/>
              </a:br>
              <a:r>
                <a:rPr lang="de-DE" dirty="0" smtClean="0"/>
                <a:t>I </a:t>
              </a:r>
              <a:r>
                <a:rPr lang="de-DE" dirty="0"/>
                <a:t>~ </a:t>
              </a:r>
              <a:r>
                <a:rPr lang="de-DE" dirty="0" smtClean="0"/>
                <a:t>10</a:t>
              </a:r>
              <a:r>
                <a:rPr lang="de-DE" baseline="30000" dirty="0" smtClean="0"/>
                <a:t>21</a:t>
              </a:r>
              <a:r>
                <a:rPr lang="de-DE" dirty="0" smtClean="0"/>
                <a:t> </a:t>
              </a:r>
              <a:r>
                <a:rPr lang="de-DE" dirty="0"/>
                <a:t>W/cm</a:t>
              </a:r>
              <a:r>
                <a:rPr lang="de-DE" baseline="30000" dirty="0"/>
                <a:t>2</a:t>
              </a:r>
              <a:r>
                <a:rPr lang="de-DE" dirty="0"/>
                <a:t> </a:t>
              </a:r>
              <a:endParaRPr lang="de-DE" baseline="30000" dirty="0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8215925" y="1357760"/>
              <a:ext cx="3715162" cy="321809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8304806" y="4344138"/>
              <a:ext cx="31213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M. </a:t>
              </a:r>
              <a:r>
                <a:rPr lang="de-DE" sz="12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Rehwald</a:t>
              </a:r>
              <a:r>
                <a:rPr lang="de-DE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</a:t>
              </a:r>
              <a:r>
                <a:rPr lang="de-DE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al., Nat. </a:t>
              </a:r>
              <a:r>
                <a:rPr lang="de-DE" sz="1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</a:t>
              </a:r>
              <a:r>
                <a:rPr lang="de-DE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de-DE" sz="1200" b="1" dirty="0"/>
                <a:t>14</a:t>
              </a:r>
              <a:r>
                <a:rPr lang="de-DE" sz="1200" dirty="0"/>
                <a:t>, 4009 (2023)</a:t>
              </a: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125314" y="4351330"/>
            <a:ext cx="5177552" cy="2386749"/>
            <a:chOff x="214214" y="4351330"/>
            <a:chExt cx="4824605" cy="2386749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B77E356-D809-4270-A7D9-55F8971F7F82}"/>
                </a:ext>
              </a:extLst>
            </p:cNvPr>
            <p:cNvGrpSpPr/>
            <p:nvPr/>
          </p:nvGrpSpPr>
          <p:grpSpPr>
            <a:xfrm>
              <a:off x="2005324" y="4888221"/>
              <a:ext cx="3033495" cy="1530538"/>
              <a:chOff x="4594940" y="6883906"/>
              <a:chExt cx="4106012" cy="2071675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81FA5C93-E1AA-4C3F-AF67-331D87BC8BB0}"/>
                  </a:ext>
                </a:extLst>
              </p:cNvPr>
              <p:cNvGrpSpPr/>
              <p:nvPr/>
            </p:nvGrpSpPr>
            <p:grpSpPr>
              <a:xfrm>
                <a:off x="4594940" y="6883906"/>
                <a:ext cx="3865209" cy="2071675"/>
                <a:chOff x="6176090" y="7718610"/>
                <a:chExt cx="3865209" cy="2071675"/>
              </a:xfrm>
            </p:grpSpPr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01C8A04C-53EC-4766-ADE7-7D539ABE3FC3}"/>
                    </a:ext>
                  </a:extLst>
                </p:cNvPr>
                <p:cNvSpPr/>
                <p:nvPr/>
              </p:nvSpPr>
              <p:spPr>
                <a:xfrm>
                  <a:off x="7129463" y="8072368"/>
                  <a:ext cx="470468" cy="1238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20" name="Picture 77">
                  <a:extLst>
                    <a:ext uri="{FF2B5EF4-FFF2-40B4-BE49-F238E27FC236}">
                      <a16:creationId xmlns:a16="http://schemas.microsoft.com/office/drawing/2014/main" id="{D7421A84-ACBA-4A55-B3C6-254C84F81E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76090" y="7718610"/>
                  <a:ext cx="3865209" cy="2071675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ACA1625D-F8C8-403E-B799-C8341EACA00C}"/>
                  </a:ext>
                </a:extLst>
              </p:cNvPr>
              <p:cNvSpPr txBox="1"/>
              <p:nvPr/>
            </p:nvSpPr>
            <p:spPr>
              <a:xfrm>
                <a:off x="6228045" y="7084168"/>
                <a:ext cx="2472907" cy="404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courtesy of L. Fletcher</a:t>
                </a:r>
              </a:p>
            </p:txBody>
          </p:sp>
        </p:grpSp>
        <p:sp>
          <p:nvSpPr>
            <p:cNvPr id="45" name="Textfeld 44"/>
            <p:cNvSpPr txBox="1"/>
            <p:nvPr/>
          </p:nvSpPr>
          <p:spPr>
            <a:xfrm>
              <a:off x="274606" y="4404961"/>
              <a:ext cx="460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Short-pulse </a:t>
              </a:r>
              <a:r>
                <a:rPr lang="de-DE" dirty="0" err="1" smtClean="0"/>
                <a:t>ineractions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thermalization</a:t>
              </a:r>
              <a:r>
                <a:rPr lang="de-DE" dirty="0" smtClean="0"/>
                <a:t> </a:t>
              </a:r>
              <a:br>
                <a:rPr lang="de-DE" dirty="0" smtClean="0"/>
              </a:br>
              <a:r>
                <a:rPr lang="de-DE" dirty="0" smtClean="0"/>
                <a:t>I ~ 10</a:t>
              </a:r>
              <a:r>
                <a:rPr lang="de-DE" baseline="30000" dirty="0" smtClean="0"/>
                <a:t>16</a:t>
              </a:r>
              <a:r>
                <a:rPr lang="de-DE" dirty="0" smtClean="0"/>
                <a:t> </a:t>
              </a:r>
              <a:r>
                <a:rPr lang="de-DE" dirty="0"/>
                <a:t>- </a:t>
              </a:r>
              <a:r>
                <a:rPr lang="de-DE" dirty="0" smtClean="0"/>
                <a:t>10</a:t>
              </a:r>
              <a:r>
                <a:rPr lang="de-DE" baseline="30000" dirty="0" smtClean="0"/>
                <a:t>17</a:t>
              </a:r>
              <a:r>
                <a:rPr lang="de-DE" dirty="0" smtClean="0"/>
                <a:t> W/cm</a:t>
              </a:r>
              <a:r>
                <a:rPr lang="de-DE" baseline="30000" dirty="0" smtClean="0"/>
                <a:t>2</a:t>
              </a:r>
              <a:r>
                <a:rPr lang="de-DE" dirty="0" smtClean="0"/>
                <a:t> </a:t>
              </a:r>
              <a:endParaRPr lang="de-DE" baseline="30000" dirty="0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325559" y="5096742"/>
              <a:ext cx="191226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ym typeface="Wingdings" pitchFamily="2" charset="2"/>
                </a:rPr>
                <a:t>XRTS (</a:t>
              </a:r>
              <a:r>
                <a:rPr lang="de-DE" sz="1400" dirty="0"/>
                <a:t>x-</a:t>
              </a:r>
              <a:r>
                <a:rPr lang="de-DE" sz="1400" dirty="0" err="1"/>
                <a:t>ray</a:t>
              </a:r>
              <a:r>
                <a:rPr lang="de-DE" sz="1400" dirty="0"/>
                <a:t> </a:t>
              </a:r>
              <a:r>
                <a:rPr lang="de-DE" sz="1400" dirty="0" smtClean="0"/>
                <a:t/>
              </a:r>
              <a:br>
                <a:rPr lang="de-DE" sz="1400" dirty="0" smtClean="0"/>
              </a:br>
              <a:r>
                <a:rPr lang="de-DE" sz="1400" dirty="0" smtClean="0"/>
                <a:t>Thomson </a:t>
              </a:r>
              <a:r>
                <a:rPr lang="de-DE" sz="1400" dirty="0" err="1"/>
                <a:t>scattering</a:t>
              </a:r>
              <a:r>
                <a:rPr lang="de-DE" sz="1400" dirty="0"/>
                <a:t>)</a:t>
              </a:r>
              <a:r>
                <a:rPr lang="en-US" sz="1400" b="1" dirty="0">
                  <a:sym typeface="Wingdings" pitchFamily="2" charset="2"/>
                </a:rPr>
                <a:t> </a:t>
              </a:r>
              <a:endParaRPr lang="en-US" sz="1400" b="1" dirty="0" smtClean="0">
                <a:sym typeface="Wingdings" pitchFamily="2" charset="2"/>
              </a:endParaRPr>
            </a:p>
            <a:p>
              <a:r>
                <a:rPr lang="en-US" sz="1400" b="1" dirty="0" smtClean="0">
                  <a:sym typeface="Wingdings" pitchFamily="2" charset="2"/>
                </a:rPr>
                <a:t> </a:t>
              </a:r>
              <a:r>
                <a:rPr lang="en-US" sz="1400" dirty="0" smtClean="0">
                  <a:sym typeface="Wingdings" pitchFamily="2" charset="2"/>
                </a:rPr>
                <a:t>direct measure-</a:t>
              </a:r>
              <a:r>
                <a:rPr lang="en-US" sz="1400" dirty="0" err="1" smtClean="0">
                  <a:sym typeface="Wingdings" pitchFamily="2" charset="2"/>
                </a:rPr>
                <a:t>ments</a:t>
              </a:r>
              <a:r>
                <a:rPr lang="en-US" sz="1400" dirty="0" smtClean="0">
                  <a:sym typeface="Wingdings" pitchFamily="2" charset="2"/>
                </a:rPr>
                <a:t> </a:t>
              </a:r>
              <a:r>
                <a:rPr lang="en-US" sz="1400" dirty="0">
                  <a:sym typeface="Wingdings" pitchFamily="2" charset="2"/>
                </a:rPr>
                <a:t>of </a:t>
              </a:r>
              <a:r>
                <a:rPr lang="en-US" sz="1400" dirty="0" err="1" smtClean="0">
                  <a:sym typeface="Wingdings" pitchFamily="2" charset="2"/>
                </a:rPr>
                <a:t>T</a:t>
              </a:r>
              <a:r>
                <a:rPr lang="en-US" sz="1400" baseline="-25000" dirty="0" err="1" smtClean="0">
                  <a:sym typeface="Wingdings" pitchFamily="2" charset="2"/>
                </a:rPr>
                <a:t>e</a:t>
              </a:r>
              <a:r>
                <a:rPr lang="en-US" sz="1400" dirty="0" smtClean="0">
                  <a:sym typeface="Wingdings" pitchFamily="2" charset="2"/>
                </a:rPr>
                <a:t> </a:t>
              </a:r>
              <a:endParaRPr lang="en-US" sz="1400" dirty="0">
                <a:sym typeface="Wingdings" pitchFamily="2" charset="2"/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>
              <a:off x="214214" y="4351330"/>
              <a:ext cx="4611983" cy="217561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1405EA9F-9424-406B-AFBF-3AFE8D1CC26D}"/>
                </a:ext>
              </a:extLst>
            </p:cNvPr>
            <p:cNvSpPr txBox="1"/>
            <p:nvPr/>
          </p:nvSpPr>
          <p:spPr>
            <a:xfrm>
              <a:off x="218652" y="6276414"/>
              <a:ext cx="27182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S. Assenbaum, et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preparation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66" y="5803201"/>
            <a:ext cx="662787" cy="66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6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1015374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Adapting the cryogenic Hydrogen target </a:t>
            </a:r>
            <a:br>
              <a:rPr lang="en-US" sz="2899" b="1" dirty="0" smtClean="0">
                <a:solidFill>
                  <a:srgbClr val="00589E"/>
                </a:solidFill>
              </a:rPr>
            </a:br>
            <a:r>
              <a:rPr lang="en-US" sz="2899" b="1" dirty="0" smtClean="0">
                <a:solidFill>
                  <a:srgbClr val="00589E"/>
                </a:solidFill>
              </a:rPr>
              <a:t>to near-RCD acceleration from foils</a:t>
            </a:r>
            <a:endParaRPr lang="en-US" sz="2899" b="1" dirty="0">
              <a:solidFill>
                <a:srgbClr val="00589E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868217" y="2168596"/>
            <a:ext cx="1298039" cy="1318466"/>
            <a:chOff x="5982941" y="1517723"/>
            <a:chExt cx="1518542" cy="1542439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7A04E3B-1AE5-420B-A5AA-C9A317B25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" b="1"/>
            <a:stretch/>
          </p:blipFill>
          <p:spPr bwMode="auto">
            <a:xfrm>
              <a:off x="5982941" y="1850869"/>
              <a:ext cx="1518542" cy="120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Gerade Verbindung mit Pfeil 17"/>
            <p:cNvCxnSpPr/>
            <p:nvPr/>
          </p:nvCxnSpPr>
          <p:spPr>
            <a:xfrm flipH="1">
              <a:off x="6523823" y="2018007"/>
              <a:ext cx="41284" cy="88106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>
              <a:off x="6439240" y="1937579"/>
              <a:ext cx="251733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 rot="10800000">
              <a:off x="6804591" y="1951866"/>
              <a:ext cx="251733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rot="180000" flipV="1">
              <a:off x="6690973" y="1947104"/>
              <a:ext cx="0" cy="116308"/>
            </a:xfrm>
            <a:prstGeom prst="line">
              <a:avLst/>
            </a:prstGeom>
            <a:ln w="63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rot="180000" flipV="1">
              <a:off x="6779079" y="1951866"/>
              <a:ext cx="0" cy="116308"/>
            </a:xfrm>
            <a:prstGeom prst="line">
              <a:avLst/>
            </a:prstGeom>
            <a:ln w="63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 22"/>
            <p:cNvSpPr/>
            <p:nvPr/>
          </p:nvSpPr>
          <p:spPr>
            <a:xfrm>
              <a:off x="6456304" y="1517723"/>
              <a:ext cx="822318" cy="396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 smtClean="0"/>
                <a:t>4µm</a:t>
              </a:r>
              <a:endParaRPr lang="de-DE" sz="1600" dirty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6056187" y="2122177"/>
              <a:ext cx="778187" cy="684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 smtClean="0"/>
                <a:t>20 µm</a:t>
              </a:r>
              <a:endParaRPr lang="de-DE" sz="1600" dirty="0"/>
            </a:p>
          </p:txBody>
        </p:sp>
      </p:grpSp>
      <p:sp>
        <p:nvSpPr>
          <p:cNvPr id="26" name="Rechteck 25"/>
          <p:cNvSpPr/>
          <p:nvPr/>
        </p:nvSpPr>
        <p:spPr>
          <a:xfrm>
            <a:off x="3720743" y="4277589"/>
            <a:ext cx="4668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/>
              <a:t>Planar</a:t>
            </a:r>
            <a:r>
              <a:rPr lang="de-DE" b="1" dirty="0" smtClean="0"/>
              <a:t> </a:t>
            </a:r>
            <a:r>
              <a:rPr lang="de-DE" b="1" dirty="0" err="1" smtClean="0"/>
              <a:t>sheet</a:t>
            </a: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Width</a:t>
            </a:r>
            <a:r>
              <a:rPr lang="de-DE" dirty="0"/>
              <a:t>: ~ 25 µm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Thickness</a:t>
            </a:r>
            <a:r>
              <a:rPr lang="de-DE" dirty="0"/>
              <a:t>: ~500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47" name="Textfeld 46"/>
          <p:cNvSpPr txBox="1"/>
          <p:nvPr/>
        </p:nvSpPr>
        <p:spPr>
          <a:xfrm>
            <a:off x="3703890" y="1285638"/>
            <a:ext cx="4668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Shape </a:t>
            </a:r>
            <a:r>
              <a:rPr lang="de-DE" dirty="0" err="1" smtClean="0"/>
              <a:t>the</a:t>
            </a:r>
            <a:r>
              <a:rPr lang="de-DE" dirty="0" smtClean="0"/>
              <a:t> H2 </a:t>
            </a:r>
            <a:r>
              <a:rPr lang="de-DE" dirty="0" err="1" smtClean="0"/>
              <a:t>jet</a:t>
            </a:r>
            <a:r>
              <a:rPr lang="de-DE" dirty="0" smtClean="0"/>
              <a:t> </a:t>
            </a:r>
            <a:r>
              <a:rPr lang="de-DE" dirty="0" err="1" smtClean="0"/>
              <a:t>while</a:t>
            </a:r>
            <a:r>
              <a:rPr lang="de-DE" dirty="0" smtClean="0"/>
              <a:t> still in </a:t>
            </a:r>
            <a:r>
              <a:rPr lang="de-DE" dirty="0" err="1" smtClean="0"/>
              <a:t>it‘s</a:t>
            </a:r>
            <a:r>
              <a:rPr lang="de-DE" dirty="0" smtClean="0"/>
              <a:t> liquid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/>
              <a:t>a </a:t>
            </a:r>
            <a:r>
              <a:rPr lang="de-DE" b="1" dirty="0" err="1"/>
              <a:t>slit</a:t>
            </a:r>
            <a:r>
              <a:rPr lang="de-DE" b="1" dirty="0"/>
              <a:t> </a:t>
            </a:r>
            <a:r>
              <a:rPr lang="de-DE" b="1" dirty="0" err="1" smtClean="0"/>
              <a:t>aperture</a:t>
            </a:r>
            <a:r>
              <a:rPr lang="de-DE" dirty="0" smtClean="0"/>
              <a:t>: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Introduces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smtClean="0"/>
              <a:t>transversal </a:t>
            </a:r>
            <a:r>
              <a:rPr lang="de-DE" dirty="0" err="1" smtClean="0"/>
              <a:t>flow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 Forms </a:t>
            </a:r>
            <a:r>
              <a:rPr lang="de-DE" dirty="0" err="1" smtClean="0">
                <a:sym typeface="Wingdings" panose="05000000000000000000" pitchFamily="2" charset="2"/>
              </a:rPr>
              <a:t>alternating</a:t>
            </a:r>
            <a:r>
              <a:rPr lang="de-DE" dirty="0" smtClean="0">
                <a:sym typeface="Wingdings" panose="05000000000000000000" pitchFamily="2" charset="2"/>
              </a:rPr>
              <a:t> orthogonal </a:t>
            </a:r>
            <a:r>
              <a:rPr lang="de-DE" dirty="0" err="1" smtClean="0">
                <a:sym typeface="Wingdings" panose="05000000000000000000" pitchFamily="2" charset="2"/>
              </a:rPr>
              <a:t>leafs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At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right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operation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parameters</a:t>
            </a:r>
            <a:r>
              <a:rPr lang="de-DE" dirty="0" smtClean="0">
                <a:sym typeface="Wingdings" panose="05000000000000000000" pitchFamily="2" charset="2"/>
              </a:rPr>
              <a:t>: 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The </a:t>
            </a:r>
            <a:r>
              <a:rPr lang="de-DE" b="1" dirty="0" err="1" smtClean="0">
                <a:sym typeface="Wingdings" panose="05000000000000000000" pitchFamily="2" charset="2"/>
              </a:rPr>
              <a:t>freezing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H2 </a:t>
            </a:r>
            <a:r>
              <a:rPr lang="de-DE" b="1" dirty="0" err="1" smtClean="0">
                <a:sym typeface="Wingdings" panose="05000000000000000000" pitchFamily="2" charset="2"/>
              </a:rPr>
              <a:t>preserves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ym typeface="Wingdings" panose="05000000000000000000" pitchFamily="2" charset="2"/>
              </a:rPr>
              <a:t>shape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187832" y="2463676"/>
            <a:ext cx="78552" cy="1520649"/>
          </a:xfrm>
          <a:prstGeom prst="rect">
            <a:avLst/>
          </a:prstGeom>
          <a:gradFill flip="none" rotWithShape="1">
            <a:gsLst>
              <a:gs pos="25000">
                <a:srgbClr val="00589E"/>
              </a:gs>
              <a:gs pos="0">
                <a:srgbClr val="00589E">
                  <a:alpha val="0"/>
                </a:srgbClr>
              </a:gs>
              <a:gs pos="75000">
                <a:srgbClr val="00589E"/>
              </a:gs>
              <a:gs pos="100000">
                <a:srgbClr val="00589E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F3FB71-2CC7-4204-B437-8CF8660CCE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4668" r="50616" b="38347"/>
          <a:stretch/>
        </p:blipFill>
        <p:spPr>
          <a:xfrm>
            <a:off x="624412" y="2151283"/>
            <a:ext cx="1173061" cy="21436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43E12E-4B8E-4190-A889-C2519FB000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6823"/>
          <a:stretch/>
        </p:blipFill>
        <p:spPr>
          <a:xfrm>
            <a:off x="361970" y="1172143"/>
            <a:ext cx="1494654" cy="1312903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764156" y="3998872"/>
            <a:ext cx="1775305" cy="2095444"/>
            <a:chOff x="9084711" y="1983362"/>
            <a:chExt cx="3026812" cy="3572634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8"/>
            <a:srcRect t="23620"/>
            <a:stretch/>
          </p:blipFill>
          <p:spPr>
            <a:xfrm>
              <a:off x="9084714" y="1983362"/>
              <a:ext cx="1526112" cy="3478442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0706901" y="3240655"/>
              <a:ext cx="1404622" cy="50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freezing</a:t>
              </a:r>
              <a:endParaRPr lang="de-DE" sz="1400" dirty="0"/>
            </a:p>
          </p:txBody>
        </p:sp>
        <p:cxnSp>
          <p:nvCxnSpPr>
            <p:cNvPr id="12" name="Gerader Verbinder 11"/>
            <p:cNvCxnSpPr/>
            <p:nvPr/>
          </p:nvCxnSpPr>
          <p:spPr>
            <a:xfrm>
              <a:off x="9084712" y="2919181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>
              <a:off x="9084711" y="4222637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10730839" y="4321705"/>
              <a:ext cx="1255682" cy="85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Frozen</a:t>
              </a:r>
              <a:r>
                <a:rPr lang="de-DE" sz="1400" dirty="0" smtClean="0"/>
                <a:t/>
              </a:r>
              <a:br>
                <a:rPr lang="de-DE" sz="1400" dirty="0" smtClean="0"/>
              </a:br>
              <a:r>
                <a:rPr lang="de-DE" sz="1400" dirty="0" smtClean="0"/>
                <a:t>solid</a:t>
              </a:r>
              <a:endParaRPr lang="de-DE" sz="1400" dirty="0"/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>
              <a:off x="10711055" y="4236247"/>
              <a:ext cx="0" cy="1319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Gerade Verbindung mit Pfeil 24"/>
          <p:cNvCxnSpPr/>
          <p:nvPr/>
        </p:nvCxnSpPr>
        <p:spPr>
          <a:xfrm flipH="1" flipV="1">
            <a:off x="1312307" y="2540069"/>
            <a:ext cx="530256" cy="89695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545047" y="2921021"/>
            <a:ext cx="0" cy="1019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/>
          <p:cNvSpPr txBox="1"/>
          <p:nvPr/>
        </p:nvSpPr>
        <p:spPr>
          <a:xfrm rot="16200000">
            <a:off x="86016" y="3219279"/>
            <a:ext cx="698062" cy="264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589E"/>
                </a:solidFill>
              </a:rPr>
              <a:t>100 m/s</a:t>
            </a:r>
            <a:endParaRPr lang="de-DE" sz="1200" dirty="0">
              <a:solidFill>
                <a:srgbClr val="00589E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3234006" y="5552459"/>
            <a:ext cx="840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589E"/>
                </a:solidFill>
              </a:rPr>
              <a:t>Foil</a:t>
            </a:r>
            <a:r>
              <a:rPr lang="de-DE" sz="2400" b="1" dirty="0" smtClean="0">
                <a:solidFill>
                  <a:srgbClr val="00589E"/>
                </a:solidFill>
              </a:rPr>
              <a:t>-like, high-repetition-rate, pure solid hydrogen </a:t>
            </a:r>
            <a:r>
              <a:rPr lang="de-DE" sz="2400" b="1" dirty="0" err="1" smtClean="0">
                <a:solidFill>
                  <a:srgbClr val="00589E"/>
                </a:solidFill>
              </a:rPr>
              <a:t>target</a:t>
            </a:r>
            <a:r>
              <a:rPr lang="de-DE" sz="2400" b="1" dirty="0" smtClean="0">
                <a:solidFill>
                  <a:srgbClr val="00589E"/>
                </a:solidFill>
              </a:rPr>
              <a:t/>
            </a:r>
            <a:br>
              <a:rPr lang="de-DE" sz="2400" b="1" dirty="0" smtClean="0">
                <a:solidFill>
                  <a:srgbClr val="00589E"/>
                </a:solidFill>
              </a:rPr>
            </a:br>
            <a:r>
              <a:rPr lang="de-DE" sz="2400" b="1" dirty="0" smtClean="0">
                <a:solidFill>
                  <a:srgbClr val="00589E"/>
                </a:solidFill>
              </a:rPr>
              <a:t>at </a:t>
            </a:r>
            <a:r>
              <a:rPr lang="de-DE" sz="2400" b="1" dirty="0" err="1" smtClean="0">
                <a:solidFill>
                  <a:srgbClr val="00589E"/>
                </a:solidFill>
              </a:rPr>
              <a:t>fixed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thickness</a:t>
            </a:r>
            <a:endParaRPr lang="de-DE" sz="2400" b="1" dirty="0">
              <a:solidFill>
                <a:srgbClr val="00589E"/>
              </a:solidFill>
            </a:endParaRPr>
          </a:p>
        </p:txBody>
      </p:sp>
      <p:grpSp>
        <p:nvGrpSpPr>
          <p:cNvPr id="77" name="Gruppieren 76"/>
          <p:cNvGrpSpPr/>
          <p:nvPr/>
        </p:nvGrpSpPr>
        <p:grpSpPr>
          <a:xfrm>
            <a:off x="4809889" y="3411197"/>
            <a:ext cx="2934641" cy="796177"/>
            <a:chOff x="8873757" y="3407745"/>
            <a:chExt cx="2934641" cy="796177"/>
          </a:xfrm>
        </p:grpSpPr>
        <p:grpSp>
          <p:nvGrpSpPr>
            <p:cNvPr id="27" name="Group 45"/>
            <p:cNvGrpSpPr/>
            <p:nvPr/>
          </p:nvGrpSpPr>
          <p:grpSpPr>
            <a:xfrm rot="16200000">
              <a:off x="9684663" y="3087840"/>
              <a:ext cx="305176" cy="1926987"/>
              <a:chOff x="5393052" y="2440090"/>
              <a:chExt cx="368936" cy="3289426"/>
            </a:xfrm>
          </p:grpSpPr>
          <p:sp>
            <p:nvSpPr>
              <p:cNvPr id="28" name="Rectangle 17"/>
              <p:cNvSpPr/>
              <p:nvPr/>
            </p:nvSpPr>
            <p:spPr>
              <a:xfrm>
                <a:off x="5544477" y="2877969"/>
                <a:ext cx="57150" cy="2453519"/>
              </a:xfrm>
              <a:prstGeom prst="rect">
                <a:avLst/>
              </a:prstGeom>
              <a:solidFill>
                <a:srgbClr val="003E89"/>
              </a:solidFill>
              <a:ln>
                <a:solidFill>
                  <a:srgbClr val="003E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15"/>
              <p:cNvSpPr/>
              <p:nvPr/>
            </p:nvSpPr>
            <p:spPr>
              <a:xfrm>
                <a:off x="5401988" y="2440090"/>
                <a:ext cx="360000" cy="541142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16"/>
              <p:cNvSpPr/>
              <p:nvPr/>
            </p:nvSpPr>
            <p:spPr>
              <a:xfrm>
                <a:off x="5393052" y="5194697"/>
                <a:ext cx="360000" cy="534819"/>
              </a:xfrm>
              <a:prstGeom prst="ellipse">
                <a:avLst/>
              </a:prstGeom>
              <a:solidFill>
                <a:srgbClr val="003E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uppieren 63"/>
            <p:cNvGrpSpPr/>
            <p:nvPr/>
          </p:nvGrpSpPr>
          <p:grpSpPr>
            <a:xfrm>
              <a:off x="9188865" y="3407745"/>
              <a:ext cx="1298575" cy="498391"/>
              <a:chOff x="9188865" y="2659997"/>
              <a:chExt cx="1298575" cy="1246140"/>
            </a:xfrm>
          </p:grpSpPr>
          <p:cxnSp>
            <p:nvCxnSpPr>
              <p:cNvPr id="50" name="Gerader Verbinder 49"/>
              <p:cNvCxnSpPr/>
              <p:nvPr/>
            </p:nvCxnSpPr>
            <p:spPr>
              <a:xfrm flipV="1">
                <a:off x="10487440" y="3218385"/>
                <a:ext cx="0" cy="6877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>
              <a:xfrm flipV="1">
                <a:off x="9188865" y="3218385"/>
                <a:ext cx="0" cy="6877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mit Pfeil 52"/>
              <p:cNvCxnSpPr/>
              <p:nvPr/>
            </p:nvCxnSpPr>
            <p:spPr>
              <a:xfrm>
                <a:off x="9188865" y="3372287"/>
                <a:ext cx="129857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hteck 54"/>
              <p:cNvSpPr/>
              <p:nvPr/>
            </p:nvSpPr>
            <p:spPr>
              <a:xfrm>
                <a:off x="9531016" y="2659997"/>
                <a:ext cx="898673" cy="692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200" dirty="0">
                    <a:solidFill>
                      <a:srgbClr val="00589E"/>
                    </a:solidFill>
                  </a:rPr>
                  <a:t>25 µm</a:t>
                </a:r>
              </a:p>
            </p:txBody>
          </p:sp>
        </p:grpSp>
        <p:grpSp>
          <p:nvGrpSpPr>
            <p:cNvPr id="63" name="Gruppieren 62"/>
            <p:cNvGrpSpPr/>
            <p:nvPr/>
          </p:nvGrpSpPr>
          <p:grpSpPr>
            <a:xfrm rot="5400000">
              <a:off x="11169388" y="3557524"/>
              <a:ext cx="293712" cy="984308"/>
              <a:chOff x="9833031" y="3641461"/>
              <a:chExt cx="1303697" cy="1804159"/>
            </a:xfrm>
          </p:grpSpPr>
          <p:cxnSp>
            <p:nvCxnSpPr>
              <p:cNvPr id="59" name="Gerader Verbinder 58"/>
              <p:cNvCxnSpPr/>
              <p:nvPr/>
            </p:nvCxnSpPr>
            <p:spPr>
              <a:xfrm flipV="1">
                <a:off x="11136728" y="4757868"/>
                <a:ext cx="0" cy="6877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/>
              <p:cNvCxnSpPr/>
              <p:nvPr/>
            </p:nvCxnSpPr>
            <p:spPr>
              <a:xfrm flipV="1">
                <a:off x="9838153" y="4757868"/>
                <a:ext cx="0" cy="6877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mit Pfeil 60"/>
              <p:cNvCxnSpPr/>
              <p:nvPr/>
            </p:nvCxnSpPr>
            <p:spPr>
              <a:xfrm>
                <a:off x="9838153" y="4911770"/>
                <a:ext cx="129857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hteck 61"/>
              <p:cNvSpPr/>
              <p:nvPr/>
            </p:nvSpPr>
            <p:spPr>
              <a:xfrm rot="16200000">
                <a:off x="9814025" y="3660467"/>
                <a:ext cx="1267525" cy="1229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200" dirty="0" smtClean="0">
                    <a:solidFill>
                      <a:srgbClr val="00589E"/>
                    </a:solidFill>
                  </a:rPr>
                  <a:t>5 </a:t>
                </a:r>
                <a:r>
                  <a:rPr lang="de-DE" sz="1200" dirty="0">
                    <a:solidFill>
                      <a:srgbClr val="00589E"/>
                    </a:solidFill>
                  </a:rPr>
                  <a:t>µm</a:t>
                </a:r>
              </a:p>
            </p:txBody>
          </p:sp>
        </p:grpSp>
      </p:grpSp>
      <p:sp>
        <p:nvSpPr>
          <p:cNvPr id="66" name="Textfeld 65"/>
          <p:cNvSpPr txBox="1"/>
          <p:nvPr/>
        </p:nvSpPr>
        <p:spPr>
          <a:xfrm>
            <a:off x="-54889" y="6409770"/>
            <a:ext cx="472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M.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S. </a:t>
            </a:r>
            <a:r>
              <a:rPr lang="de-DE" sz="1400" dirty="0" err="1" smtClean="0"/>
              <a:t>Göde</a:t>
            </a:r>
            <a:r>
              <a:rPr lang="de-DE" sz="1400" dirty="0" smtClean="0"/>
              <a:t>, S. </a:t>
            </a:r>
            <a:r>
              <a:rPr lang="de-DE" sz="1400" dirty="0" err="1" smtClean="0"/>
              <a:t>Assenbaum</a:t>
            </a:r>
            <a:r>
              <a:rPr lang="de-DE" sz="1400" dirty="0" smtClean="0"/>
              <a:t> et al. </a:t>
            </a:r>
            <a:r>
              <a:rPr lang="de-DE" sz="1400" i="1" dirty="0" smtClean="0"/>
              <a:t>in </a:t>
            </a:r>
            <a:r>
              <a:rPr lang="de-DE" sz="1400" i="1" dirty="0" err="1" smtClean="0"/>
              <a:t>preparation</a:t>
            </a:r>
            <a:endParaRPr lang="de-DE" sz="1400" i="1" dirty="0"/>
          </a:p>
        </p:txBody>
      </p:sp>
      <p:pic>
        <p:nvPicPr>
          <p:cNvPr id="67" name="C1_stack_512p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15093" y="2220048"/>
            <a:ext cx="2865228" cy="2865228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493681" y="4277589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Cylincrical</a:t>
            </a:r>
            <a:r>
              <a:rPr lang="de-DE" b="1" dirty="0"/>
              <a:t> </a:t>
            </a:r>
            <a:r>
              <a:rPr lang="de-DE" b="1" dirty="0" err="1"/>
              <a:t>rims</a:t>
            </a:r>
            <a:r>
              <a:rPr lang="de-DE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Ø </a:t>
            </a:r>
            <a:r>
              <a:rPr lang="de-DE" dirty="0"/>
              <a:t>5 µm</a:t>
            </a:r>
          </a:p>
        </p:txBody>
      </p:sp>
      <p:sp>
        <p:nvSpPr>
          <p:cNvPr id="80" name="Rechteck 79"/>
          <p:cNvSpPr/>
          <p:nvPr/>
        </p:nvSpPr>
        <p:spPr>
          <a:xfrm>
            <a:off x="9002974" y="2220047"/>
            <a:ext cx="733229" cy="286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/>
          <p:cNvSpPr/>
          <p:nvPr/>
        </p:nvSpPr>
        <p:spPr>
          <a:xfrm>
            <a:off x="11169154" y="2220048"/>
            <a:ext cx="723286" cy="286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Rechteck 81"/>
          <p:cNvSpPr/>
          <p:nvPr/>
        </p:nvSpPr>
        <p:spPr>
          <a:xfrm>
            <a:off x="9869714" y="2266127"/>
            <a:ext cx="1957538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400" dirty="0" smtClean="0"/>
              <a:t>8 mm </a:t>
            </a:r>
            <a:r>
              <a:rPr lang="de-DE" sz="1400" dirty="0" err="1"/>
              <a:t>below</a:t>
            </a:r>
            <a:r>
              <a:rPr lang="de-DE" sz="1400" dirty="0"/>
              <a:t> </a:t>
            </a:r>
            <a:r>
              <a:rPr lang="de-DE" sz="1400" dirty="0" err="1" smtClean="0"/>
              <a:t>cryostat</a:t>
            </a:r>
            <a:endParaRPr lang="de-DE" sz="1400" dirty="0"/>
          </a:p>
        </p:txBody>
      </p:sp>
      <p:sp>
        <p:nvSpPr>
          <p:cNvPr id="83" name="Rechteck 82"/>
          <p:cNvSpPr/>
          <p:nvPr/>
        </p:nvSpPr>
        <p:spPr>
          <a:xfrm>
            <a:off x="10595517" y="2631526"/>
            <a:ext cx="1232835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400" dirty="0" smtClean="0"/>
              <a:t>Rotation: 45°</a:t>
            </a:r>
            <a:endParaRPr lang="de-DE" sz="1400" dirty="0"/>
          </a:p>
        </p:txBody>
      </p:sp>
      <p:sp>
        <p:nvSpPr>
          <p:cNvPr id="85" name="Rechteck 84"/>
          <p:cNvSpPr/>
          <p:nvPr/>
        </p:nvSpPr>
        <p:spPr>
          <a:xfrm>
            <a:off x="10654355" y="3000858"/>
            <a:ext cx="1172898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400" dirty="0" err="1" smtClean="0"/>
              <a:t>Jitter</a:t>
            </a:r>
            <a:r>
              <a:rPr lang="de-DE" sz="1400" dirty="0" smtClean="0"/>
              <a:t>: ~3 µm</a:t>
            </a:r>
            <a:endParaRPr lang="de-DE" sz="1400" dirty="0"/>
          </a:p>
        </p:txBody>
      </p:sp>
      <p:grpSp>
        <p:nvGrpSpPr>
          <p:cNvPr id="86" name="Gruppieren 85"/>
          <p:cNvGrpSpPr/>
          <p:nvPr/>
        </p:nvGrpSpPr>
        <p:grpSpPr>
          <a:xfrm>
            <a:off x="9183308" y="4686205"/>
            <a:ext cx="1822759" cy="307777"/>
            <a:chOff x="9085485" y="4320027"/>
            <a:chExt cx="1485243" cy="250787"/>
          </a:xfrm>
        </p:grpSpPr>
        <p:cxnSp>
          <p:nvCxnSpPr>
            <p:cNvPr id="87" name="Gerade Verbindung mit Pfeil 86"/>
            <p:cNvCxnSpPr/>
            <p:nvPr/>
          </p:nvCxnSpPr>
          <p:spPr>
            <a:xfrm>
              <a:off x="9677262" y="4460551"/>
              <a:ext cx="36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mit Pfeil 87"/>
            <p:cNvCxnSpPr/>
            <p:nvPr/>
          </p:nvCxnSpPr>
          <p:spPr>
            <a:xfrm flipH="1">
              <a:off x="10210728" y="4460551"/>
              <a:ext cx="36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feld 88"/>
            <p:cNvSpPr txBox="1"/>
            <p:nvPr/>
          </p:nvSpPr>
          <p:spPr>
            <a:xfrm>
              <a:off x="9085485" y="4320027"/>
              <a:ext cx="559306" cy="2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20 µm</a:t>
              </a:r>
              <a:endParaRPr lang="de-DE" sz="1400" dirty="0"/>
            </a:p>
          </p:txBody>
        </p:sp>
      </p:grpSp>
      <p:sp>
        <p:nvSpPr>
          <p:cNvPr id="91" name="Textfeld 90"/>
          <p:cNvSpPr txBox="1"/>
          <p:nvPr/>
        </p:nvSpPr>
        <p:spPr>
          <a:xfrm>
            <a:off x="9017098" y="5036846"/>
            <a:ext cx="287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Real-time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target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position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at 10 Hz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2" name="Grafik 9">
            <a:extLst>
              <a:ext uri="{FF2B5EF4-FFF2-40B4-BE49-F238E27FC236}">
                <a16:creationId xmlns:a16="http://schemas.microsoft.com/office/drawing/2014/main" id="{C60FD1A8-FFD6-44EE-887D-23A20E127B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65" y="206854"/>
            <a:ext cx="1517066" cy="449170"/>
          </a:xfrm>
          <a:prstGeom prst="rect">
            <a:avLst/>
          </a:prstGeom>
        </p:spPr>
      </p:pic>
      <p:pic>
        <p:nvPicPr>
          <p:cNvPr id="93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819" y="180205"/>
            <a:ext cx="1072509" cy="107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extfeld 93"/>
          <p:cNvSpPr txBox="1"/>
          <p:nvPr/>
        </p:nvSpPr>
        <p:spPr>
          <a:xfrm>
            <a:off x="9686141" y="699394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smtClean="0"/>
              <a:t>M. Gauthier</a:t>
            </a:r>
          </a:p>
          <a:p>
            <a:pPr algn="r"/>
            <a:r>
              <a:rPr lang="de-DE" sz="1600" dirty="0"/>
              <a:t>S. </a:t>
            </a:r>
            <a:r>
              <a:rPr lang="de-DE" sz="1600" dirty="0" err="1" smtClean="0"/>
              <a:t>Goede</a:t>
            </a:r>
            <a:endParaRPr lang="de-DE" sz="1600" dirty="0"/>
          </a:p>
        </p:txBody>
      </p:sp>
      <p:sp>
        <p:nvSpPr>
          <p:cNvPr id="97" name="TextBox 81"/>
          <p:cNvSpPr txBox="1"/>
          <p:nvPr/>
        </p:nvSpPr>
        <p:spPr>
          <a:xfrm>
            <a:off x="-58995" y="6212179"/>
            <a:ext cx="7507543" cy="322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L</a:t>
            </a:r>
            <a:r>
              <a:rPr lang="en-US" sz="1400" dirty="0"/>
              <a:t>. </a:t>
            </a:r>
            <a:r>
              <a:rPr lang="en-US" sz="1400" dirty="0" err="1"/>
              <a:t>Obst</a:t>
            </a:r>
            <a:r>
              <a:rPr lang="en-US" sz="1400" dirty="0"/>
              <a:t>, Scientific Reports (2017</a:t>
            </a:r>
            <a:r>
              <a:rPr lang="en-US" sz="1400" dirty="0" smtClean="0"/>
              <a:t>)</a:t>
            </a:r>
            <a:r>
              <a:rPr lang="de-DE" sz="1400" dirty="0" smtClean="0"/>
              <a:t>,   </a:t>
            </a:r>
            <a:r>
              <a:rPr lang="en-US" sz="1400" dirty="0" smtClean="0"/>
              <a:t>C. Curry, </a:t>
            </a:r>
            <a:r>
              <a:rPr lang="de-DE" sz="1400" i="1" dirty="0" err="1" smtClean="0"/>
              <a:t>JoVE</a:t>
            </a:r>
            <a:r>
              <a:rPr lang="de-DE" sz="1400" i="1" dirty="0" smtClean="0"/>
              <a:t> (2020)</a:t>
            </a:r>
            <a:endParaRPr lang="de-DE" sz="1400" dirty="0"/>
          </a:p>
          <a:p>
            <a:pPr>
              <a:lnSpc>
                <a:spcPct val="112000"/>
              </a:lnSpc>
            </a:pPr>
            <a:r>
              <a:rPr lang="en-US" sz="1400" dirty="0" smtClean="0"/>
              <a:t> </a:t>
            </a:r>
            <a:endParaRPr lang="de-DE" sz="1400" dirty="0"/>
          </a:p>
        </p:txBody>
      </p:sp>
      <p:sp>
        <p:nvSpPr>
          <p:cNvPr id="98" name="Textfeld 97"/>
          <p:cNvSpPr txBox="1"/>
          <p:nvPr/>
        </p:nvSpPr>
        <p:spPr>
          <a:xfrm>
            <a:off x="12453958" y="3487062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Nicht immer on-</a:t>
            </a:r>
            <a:r>
              <a:rPr lang="de-DE" dirty="0" err="1" smtClean="0">
                <a:solidFill>
                  <a:srgbClr val="FF0000"/>
                </a:solidFill>
              </a:rPr>
              <a:t>demand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Immer noch </a:t>
            </a:r>
            <a:r>
              <a:rPr lang="de-DE" dirty="0" err="1" smtClean="0">
                <a:solidFill>
                  <a:srgbClr val="FF0000"/>
                </a:solidFill>
              </a:rPr>
              <a:t>subject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day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day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fluctuations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827141" y="3638383"/>
            <a:ext cx="970334" cy="18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Liquid Jet</a:t>
            </a:r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9451894" y="1573489"/>
            <a:ext cx="200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Stability</a:t>
            </a:r>
            <a:r>
              <a:rPr lang="de-DE" dirty="0"/>
              <a:t> </a:t>
            </a:r>
            <a:r>
              <a:rPr lang="de-DE" dirty="0" smtClean="0"/>
              <a:t>at </a:t>
            </a:r>
            <a:br>
              <a:rPr lang="de-DE" dirty="0" smtClean="0"/>
            </a:br>
            <a:r>
              <a:rPr lang="de-DE" dirty="0" smtClean="0"/>
              <a:t>ideal </a:t>
            </a:r>
            <a:r>
              <a:rPr lang="de-DE" dirty="0" err="1" smtClean="0"/>
              <a:t>conditions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6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26" grpId="0"/>
      <p:bldP spid="57" grpId="0"/>
      <p:bldP spid="58" grpId="0"/>
      <p:bldP spid="66" grpId="0"/>
      <p:bldP spid="79" grpId="0"/>
      <p:bldP spid="80" grpId="0" animBg="1"/>
      <p:bldP spid="81" grpId="0" animBg="1"/>
      <p:bldP spid="82" grpId="0" animBg="1"/>
      <p:bldP spid="83" grpId="0" animBg="1"/>
      <p:bldP spid="85" grpId="0" animBg="1"/>
      <p:bldP spid="91" grpId="0"/>
      <p:bldP spid="6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/>
          <p:cNvGrpSpPr/>
          <p:nvPr/>
        </p:nvGrpSpPr>
        <p:grpSpPr>
          <a:xfrm>
            <a:off x="3729214" y="2008409"/>
            <a:ext cx="3385229" cy="3242081"/>
            <a:chOff x="4412121" y="1358296"/>
            <a:chExt cx="3385229" cy="3242081"/>
          </a:xfrm>
        </p:grpSpPr>
        <p:sp>
          <p:nvSpPr>
            <p:cNvPr id="41" name="Pfeil nach unten 40"/>
            <p:cNvSpPr/>
            <p:nvPr/>
          </p:nvSpPr>
          <p:spPr>
            <a:xfrm>
              <a:off x="5872856" y="1358296"/>
              <a:ext cx="1101199" cy="3242081"/>
            </a:xfrm>
            <a:prstGeom prst="downArrow">
              <a:avLst>
                <a:gd name="adj1" fmla="val 43845"/>
                <a:gd name="adj2" fmla="val 55444"/>
              </a:avLst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Gruppieren 37"/>
            <p:cNvGrpSpPr/>
            <p:nvPr/>
          </p:nvGrpSpPr>
          <p:grpSpPr>
            <a:xfrm>
              <a:off x="4412121" y="1832197"/>
              <a:ext cx="3385229" cy="1449196"/>
              <a:chOff x="1456109" y="2862296"/>
              <a:chExt cx="2509160" cy="1074156"/>
            </a:xfrm>
          </p:grpSpPr>
          <p:sp>
            <p:nvSpPr>
              <p:cNvPr id="39" name="Pfeil nach unten 38"/>
              <p:cNvSpPr/>
              <p:nvPr/>
            </p:nvSpPr>
            <p:spPr>
              <a:xfrm rot="2700000">
                <a:off x="2355632" y="2326814"/>
                <a:ext cx="816218" cy="2403057"/>
              </a:xfrm>
              <a:prstGeom prst="downArrow">
                <a:avLst>
                  <a:gd name="adj1" fmla="val 43845"/>
                  <a:gd name="adj2" fmla="val 55444"/>
                </a:avLst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Pfeil nach unten 39"/>
              <p:cNvSpPr/>
              <p:nvPr/>
            </p:nvSpPr>
            <p:spPr>
              <a:xfrm rot="5400000">
                <a:off x="2249529" y="2068876"/>
                <a:ext cx="816218" cy="2403057"/>
              </a:xfrm>
              <a:prstGeom prst="downArrow">
                <a:avLst>
                  <a:gd name="adj1" fmla="val 43845"/>
                  <a:gd name="adj2" fmla="val 55444"/>
                </a:avLst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3" name="Gleichschenkliges Dreieck 22"/>
          <p:cNvSpPr/>
          <p:nvPr/>
        </p:nvSpPr>
        <p:spPr>
          <a:xfrm rot="5400000">
            <a:off x="3550246" y="1480447"/>
            <a:ext cx="1320885" cy="3082596"/>
          </a:xfrm>
          <a:prstGeom prst="triangle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486837" y="4501037"/>
            <a:ext cx="3547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Other </a:t>
            </a:r>
            <a:r>
              <a:rPr lang="de-DE" b="1" dirty="0" err="1" smtClean="0"/>
              <a:t>diagnostics</a:t>
            </a:r>
            <a:r>
              <a:rPr lang="de-DE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/>
              <a:t>Target </a:t>
            </a:r>
            <a:r>
              <a:rPr lang="de-DE" dirty="0" err="1"/>
              <a:t>alignment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&amp;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probing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 err="1" smtClean="0"/>
              <a:t>Reflected</a:t>
            </a:r>
            <a:r>
              <a:rPr lang="de-DE" dirty="0" smtClean="0"/>
              <a:t>/</a:t>
            </a:r>
            <a:r>
              <a:rPr lang="de-DE" dirty="0" err="1" smtClean="0"/>
              <a:t>transmitted</a:t>
            </a:r>
            <a:r>
              <a:rPr lang="de-DE" dirty="0" smtClean="0"/>
              <a:t> light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/>
              <a:t>Online Laser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 smtClean="0"/>
              <a:t>…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94717" y="2130673"/>
            <a:ext cx="3005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Draco PW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f/2.2 OAP 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smtClean="0"/>
              <a:t>2.5 µm FWHM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/>
              <a:t>intrinsic</a:t>
            </a:r>
            <a:r>
              <a:rPr lang="de-DE" sz="1600" dirty="0"/>
              <a:t> </a:t>
            </a:r>
            <a:r>
              <a:rPr lang="de-DE" sz="1600" dirty="0" err="1" smtClean="0"/>
              <a:t>contrast</a:t>
            </a: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1.6J </a:t>
            </a:r>
            <a:r>
              <a:rPr lang="de-DE" sz="1600" dirty="0" smtClean="0"/>
              <a:t>– 4.5∙</a:t>
            </a:r>
            <a:r>
              <a:rPr lang="de-DE" sz="1600" dirty="0"/>
              <a:t>10</a:t>
            </a:r>
            <a:r>
              <a:rPr lang="de-DE" sz="1600" baseline="30000" dirty="0"/>
              <a:t>20</a:t>
            </a:r>
            <a:r>
              <a:rPr lang="de-DE" sz="1600" dirty="0"/>
              <a:t> </a:t>
            </a:r>
            <a:r>
              <a:rPr lang="de-DE" sz="1600" dirty="0" smtClean="0"/>
              <a:t>W/cm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b="1" dirty="0" smtClean="0"/>
              <a:t>2.7J </a:t>
            </a:r>
            <a:r>
              <a:rPr lang="de-DE" sz="1600" dirty="0" smtClean="0"/>
              <a:t>– </a:t>
            </a:r>
            <a:r>
              <a:rPr lang="de-DE" sz="1600" dirty="0"/>
              <a:t>7.8∙10</a:t>
            </a:r>
            <a:r>
              <a:rPr lang="de-DE" sz="1600" baseline="30000" dirty="0"/>
              <a:t>20</a:t>
            </a:r>
            <a:r>
              <a:rPr lang="de-DE" sz="1600" dirty="0"/>
              <a:t> </a:t>
            </a:r>
            <a:r>
              <a:rPr lang="de-DE" sz="1600" dirty="0" smtClean="0"/>
              <a:t>W/cm</a:t>
            </a:r>
            <a:r>
              <a:rPr lang="de-DE" sz="1600" baseline="30000" dirty="0" smtClean="0"/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b="1" dirty="0" smtClean="0"/>
              <a:t>1Hz </a:t>
            </a:r>
            <a:r>
              <a:rPr lang="de-DE" sz="1600" dirty="0" err="1" smtClean="0"/>
              <a:t>repetition</a:t>
            </a:r>
            <a:r>
              <a:rPr lang="de-DE" sz="1600" dirty="0" smtClean="0"/>
              <a:t> rate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Cryogenic H2 foil: experimental setup at Draco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43" name="Gleichschenkliges Dreieck 42"/>
          <p:cNvSpPr/>
          <p:nvPr/>
        </p:nvSpPr>
        <p:spPr>
          <a:xfrm rot="10800000">
            <a:off x="5446699" y="1433294"/>
            <a:ext cx="682392" cy="1592523"/>
          </a:xfrm>
          <a:prstGeom prst="triangle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Gleichschenkliges Dreieck 43"/>
          <p:cNvSpPr/>
          <p:nvPr/>
        </p:nvSpPr>
        <p:spPr>
          <a:xfrm rot="16200000">
            <a:off x="6330849" y="2181116"/>
            <a:ext cx="736031" cy="1717702"/>
          </a:xfrm>
          <a:prstGeom prst="triangle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/>
          <p:cNvSpPr txBox="1"/>
          <p:nvPr/>
        </p:nvSpPr>
        <p:spPr>
          <a:xfrm>
            <a:off x="8972235" y="3608450"/>
            <a:ext cx="30251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Proton </a:t>
            </a:r>
            <a:r>
              <a:rPr lang="de-DE" b="1" dirty="0" err="1" smtClean="0"/>
              <a:t>diagnostics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Magnet </a:t>
            </a:r>
            <a:r>
              <a:rPr lang="de-DE" dirty="0" err="1" smtClean="0"/>
              <a:t>spectometer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(15° </a:t>
            </a:r>
            <a:r>
              <a:rPr lang="de-DE" dirty="0" err="1" smtClean="0"/>
              <a:t>and</a:t>
            </a:r>
            <a:r>
              <a:rPr lang="de-DE" dirty="0" smtClean="0"/>
              <a:t> 45°) </a:t>
            </a:r>
            <a:r>
              <a:rPr lang="de-DE" dirty="0" err="1" smtClean="0"/>
              <a:t>equipped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Lanex</a:t>
            </a:r>
            <a:r>
              <a:rPr lang="de-DE" dirty="0" smtClean="0"/>
              <a:t> </a:t>
            </a:r>
            <a:r>
              <a:rPr lang="de-DE" dirty="0" err="1" smtClean="0"/>
              <a:t>scintillator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multichannel</a:t>
            </a:r>
            <a:r>
              <a:rPr lang="de-DE" dirty="0" smtClean="0"/>
              <a:t> </a:t>
            </a:r>
            <a:r>
              <a:rPr lang="de-DE" dirty="0" err="1" smtClean="0"/>
              <a:t>plate</a:t>
            </a:r>
            <a:r>
              <a:rPr lang="de-DE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Time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flight</a:t>
            </a:r>
            <a:r>
              <a:rPr lang="de-DE" dirty="0" smtClean="0"/>
              <a:t> (0°, 31°)</a:t>
            </a:r>
            <a:br>
              <a:rPr lang="de-DE" dirty="0" smtClean="0"/>
            </a:br>
            <a:r>
              <a:rPr lang="de-DE" dirty="0" err="1" smtClean="0"/>
              <a:t>Monocrystalline</a:t>
            </a:r>
            <a:r>
              <a:rPr lang="de-DE" dirty="0" smtClean="0"/>
              <a:t> </a:t>
            </a:r>
            <a:r>
              <a:rPr lang="de-DE" dirty="0" err="1" smtClean="0"/>
              <a:t>diamond</a:t>
            </a:r>
            <a:endParaRPr lang="de-DE" dirty="0" smtClean="0"/>
          </a:p>
        </p:txBody>
      </p:sp>
      <p:sp>
        <p:nvSpPr>
          <p:cNvPr id="52" name="Rechteck 51"/>
          <p:cNvSpPr/>
          <p:nvPr/>
        </p:nvSpPr>
        <p:spPr>
          <a:xfrm>
            <a:off x="6725267" y="1591182"/>
            <a:ext cx="5141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Target: </a:t>
            </a:r>
            <a:r>
              <a:rPr lang="de-DE" b="1" dirty="0" err="1" smtClean="0"/>
              <a:t>Cryogenic</a:t>
            </a:r>
            <a:r>
              <a:rPr lang="de-DE" b="1" dirty="0" smtClean="0"/>
              <a:t> </a:t>
            </a:r>
            <a:r>
              <a:rPr lang="de-DE" b="1" dirty="0"/>
              <a:t>hydrogen </a:t>
            </a:r>
            <a:r>
              <a:rPr lang="de-DE" b="1" dirty="0" err="1" smtClean="0"/>
              <a:t>jet</a:t>
            </a:r>
            <a:r>
              <a:rPr lang="de-DE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Foil</a:t>
            </a:r>
            <a:r>
              <a:rPr lang="de-DE" dirty="0" smtClean="0"/>
              <a:t>-like </a:t>
            </a:r>
            <a:r>
              <a:rPr lang="de-DE" dirty="0" err="1" smtClean="0"/>
              <a:t>geometry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cylindrical</a:t>
            </a:r>
            <a:r>
              <a:rPr lang="de-DE" dirty="0" smtClean="0"/>
              <a:t> </a:t>
            </a:r>
            <a:r>
              <a:rPr lang="de-DE" dirty="0" err="1" smtClean="0"/>
              <a:t>rims</a:t>
            </a:r>
            <a:endParaRPr lang="de-DE" dirty="0" smtClean="0"/>
          </a:p>
        </p:txBody>
      </p:sp>
      <p:sp>
        <p:nvSpPr>
          <p:cNvPr id="69" name="Trapezoid 68"/>
          <p:cNvSpPr/>
          <p:nvPr/>
        </p:nvSpPr>
        <p:spPr>
          <a:xfrm rot="17866174">
            <a:off x="5261919" y="2355211"/>
            <a:ext cx="3418752" cy="2614998"/>
          </a:xfrm>
          <a:prstGeom prst="trapezoid">
            <a:avLst>
              <a:gd name="adj" fmla="val 62713"/>
            </a:avLst>
          </a:prstGeom>
          <a:gradFill>
            <a:gsLst>
              <a:gs pos="34000">
                <a:schemeClr val="tx2">
                  <a:alpha val="50000"/>
                </a:schemeClr>
              </a:gs>
              <a:gs pos="100000">
                <a:schemeClr val="tx2">
                  <a:alpha val="0"/>
                </a:schemeClr>
              </a:gs>
              <a:gs pos="0">
                <a:schemeClr val="tx2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pSp>
        <p:nvGrpSpPr>
          <p:cNvPr id="19" name="Gruppieren 18"/>
          <p:cNvGrpSpPr/>
          <p:nvPr/>
        </p:nvGrpSpPr>
        <p:grpSpPr>
          <a:xfrm>
            <a:off x="5065555" y="2295971"/>
            <a:ext cx="1493063" cy="1494232"/>
            <a:chOff x="1745576" y="2724180"/>
            <a:chExt cx="1106671" cy="1107537"/>
          </a:xfrm>
        </p:grpSpPr>
        <p:sp>
          <p:nvSpPr>
            <p:cNvPr id="20" name="Ellipse 19"/>
            <p:cNvSpPr/>
            <p:nvPr/>
          </p:nvSpPr>
          <p:spPr>
            <a:xfrm rot="5400000">
              <a:off x="2636201" y="2724180"/>
              <a:ext cx="216046" cy="2160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 rot="5400000">
              <a:off x="1745576" y="3615671"/>
              <a:ext cx="216046" cy="2160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r Verbinder 21"/>
            <p:cNvCxnSpPr>
              <a:stCxn id="20" idx="5"/>
              <a:endCxn id="21" idx="1"/>
            </p:cNvCxnSpPr>
            <p:nvPr/>
          </p:nvCxnSpPr>
          <p:spPr>
            <a:xfrm rot="5400000">
              <a:off x="1929550" y="2909020"/>
              <a:ext cx="738723" cy="737857"/>
            </a:xfrm>
            <a:prstGeom prst="line">
              <a:avLst/>
            </a:prstGeom>
            <a:ln w="889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feld 75"/>
          <p:cNvSpPr txBox="1"/>
          <p:nvPr/>
        </p:nvSpPr>
        <p:spPr>
          <a:xfrm>
            <a:off x="7441694" y="39967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5791151" y="2379611"/>
            <a:ext cx="2790219" cy="2689134"/>
            <a:chOff x="5791151" y="2379611"/>
            <a:chExt cx="2790219" cy="2689134"/>
          </a:xfrm>
        </p:grpSpPr>
        <p:cxnSp>
          <p:nvCxnSpPr>
            <p:cNvPr id="78" name="Gerader Verbinder 77"/>
            <p:cNvCxnSpPr/>
            <p:nvPr/>
          </p:nvCxnSpPr>
          <p:spPr>
            <a:xfrm>
              <a:off x="5791151" y="3015352"/>
              <a:ext cx="2028283" cy="2028282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/>
            <p:cNvCxnSpPr/>
            <p:nvPr/>
          </p:nvCxnSpPr>
          <p:spPr>
            <a:xfrm rot="19800000">
              <a:off x="6162353" y="2379611"/>
              <a:ext cx="2028283" cy="20282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/>
            <p:cNvSpPr txBox="1"/>
            <p:nvPr/>
          </p:nvSpPr>
          <p:spPr>
            <a:xfrm rot="2700000">
              <a:off x="7594800" y="4722496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072B6E"/>
                  </a:solidFill>
                </a:rPr>
                <a:t>45°</a:t>
              </a:r>
              <a:endParaRPr lang="de-DE" sz="1200" dirty="0">
                <a:solidFill>
                  <a:srgbClr val="072B6E"/>
                </a:solidFill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 rot="900000">
              <a:off x="8183503" y="3476358"/>
              <a:ext cx="39786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rgbClr val="072B6E"/>
                  </a:solidFill>
                </a:rPr>
                <a:t>15°</a:t>
              </a:r>
              <a:endParaRPr lang="de-DE" sz="1100" dirty="0">
                <a:solidFill>
                  <a:srgbClr val="072B6E"/>
                </a:solidFill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830417" y="2004350"/>
            <a:ext cx="2807986" cy="2458690"/>
            <a:chOff x="5830417" y="2004350"/>
            <a:chExt cx="2807986" cy="2458690"/>
          </a:xfrm>
        </p:grpSpPr>
        <p:cxnSp>
          <p:nvCxnSpPr>
            <p:cNvPr id="79" name="Gerader Verbinder 78"/>
            <p:cNvCxnSpPr/>
            <p:nvPr/>
          </p:nvCxnSpPr>
          <p:spPr>
            <a:xfrm>
              <a:off x="5830417" y="3043074"/>
              <a:ext cx="2445366" cy="141996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/>
            <p:cNvCxnSpPr/>
            <p:nvPr/>
          </p:nvCxnSpPr>
          <p:spPr>
            <a:xfrm rot="18900000">
              <a:off x="6232816" y="2004350"/>
              <a:ext cx="2028283" cy="20282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/>
            <p:cNvSpPr txBox="1"/>
            <p:nvPr/>
          </p:nvSpPr>
          <p:spPr>
            <a:xfrm rot="1800000">
              <a:off x="7926514" y="4126271"/>
              <a:ext cx="3978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rgbClr val="072B6E"/>
                  </a:solidFill>
                </a:rPr>
                <a:t>31°</a:t>
              </a:r>
              <a:endParaRPr lang="de-DE" sz="1100" dirty="0">
                <a:solidFill>
                  <a:srgbClr val="072B6E"/>
                </a:solidFill>
              </a:endParaRP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8319085" y="2735174"/>
              <a:ext cx="319318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rgbClr val="072B6E"/>
                  </a:solidFill>
                </a:rPr>
                <a:t>0°</a:t>
              </a:r>
              <a:endParaRPr lang="de-DE" sz="1100" dirty="0">
                <a:solidFill>
                  <a:srgbClr val="072B6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3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3" grpId="0" animBg="1"/>
      <p:bldP spid="44" grpId="0" animBg="1"/>
      <p:bldP spid="69" grpId="0" animBg="1"/>
    </p:bldLst>
  </p:timing>
</p:sld>
</file>

<file path=ppt/theme/theme1.xml><?xml version="1.0" encoding="utf-8"?>
<a:theme xmlns:a="http://schemas.openxmlformats.org/drawingml/2006/main" name="1_Titel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itel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itel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3287</Words>
  <Application>Microsoft Office PowerPoint</Application>
  <PresentationFormat>Breitbild</PresentationFormat>
  <Paragraphs>514</Paragraphs>
  <Slides>29</Slides>
  <Notes>27</Notes>
  <HiddenSlides>1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29</vt:i4>
      </vt:variant>
    </vt:vector>
  </HeadingPairs>
  <TitlesOfParts>
    <vt:vector size="39" baseType="lpstr">
      <vt:lpstr>Arial</vt:lpstr>
      <vt:lpstr>Arial </vt:lpstr>
      <vt:lpstr>Calibri</vt:lpstr>
      <vt:lpstr>Symbol</vt:lpstr>
      <vt:lpstr>Times New Roman</vt:lpstr>
      <vt:lpstr>Wingdings</vt:lpstr>
      <vt:lpstr>1_Titel</vt:lpstr>
      <vt:lpstr>2_Titel</vt:lpstr>
      <vt:lpstr>3_Titel</vt:lpstr>
      <vt:lpstr>2_Inhaltsfolie</vt:lpstr>
      <vt:lpstr>Efficient high energy and high-repetition-rate proton acceleration from cryogenic hydrogen  foil targets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Longitudinal Probing: on pump laser axis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Assenbaum, Stefan (FWKT) - 122605</dc:creator>
  <cp:lastModifiedBy>Assenbaum, Stefan (FWKT) - 122605</cp:lastModifiedBy>
  <cp:revision>1083</cp:revision>
  <dcterms:created xsi:type="dcterms:W3CDTF">2020-12-02T09:45:47Z</dcterms:created>
  <dcterms:modified xsi:type="dcterms:W3CDTF">2025-09-26T06:08:57Z</dcterms:modified>
</cp:coreProperties>
</file>