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4" r:id="rId3"/>
    <p:sldId id="266" r:id="rId4"/>
    <p:sldId id="282" r:id="rId5"/>
    <p:sldId id="268" r:id="rId6"/>
    <p:sldId id="267" r:id="rId7"/>
    <p:sldId id="286" r:id="rId8"/>
    <p:sldId id="284" r:id="rId9"/>
    <p:sldId id="285" r:id="rId10"/>
    <p:sldId id="269" r:id="rId11"/>
    <p:sldId id="270" r:id="rId12"/>
    <p:sldId id="271" r:id="rId13"/>
    <p:sldId id="288" r:id="rId14"/>
    <p:sldId id="287" r:id="rId15"/>
    <p:sldId id="274" r:id="rId16"/>
    <p:sldId id="275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C7C"/>
    <a:srgbClr val="3A2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0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3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254BF6-B625-F69F-9700-4326B9F0B1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5A43C-AEBC-FEE8-4628-44287A63CE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3F22C-5FBF-4AE4-BDFA-78704A52D83A}" type="datetime1">
              <a:rPr lang="en-IN" smtClean="0"/>
              <a:t>23-09-2025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2B4D8-719F-0C09-18F7-2DAA9E187CE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D58E0-C85A-D90E-41DE-22C9641229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04E79-04E1-4EB1-88B1-06080B7E6A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95703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900CE-409F-48AA-98A6-AA4489FE5ED9}" type="datetime1">
              <a:rPr lang="en-IN" smtClean="0"/>
              <a:t>23-09-2025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FF0C8-584F-4322-8A3C-35C4D1615A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98787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3B55-D85F-33D9-54C6-3C0EC307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FCEC33-8E39-3143-C4CB-97F71CE3C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C60C0-B0E5-D473-23C3-3D6F24E33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682EE-C337-4A4A-9005-C62D5F84A318}" type="datetime1">
              <a:rPr lang="en-IN" smtClean="0"/>
              <a:t>23-09-2025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89FDA-BCC1-C69B-D71E-03F4AAEA3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32BAC-FCF8-AE49-B518-DBADAE57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6245" y="6587037"/>
            <a:ext cx="2743200" cy="365125"/>
          </a:xfrm>
        </p:spPr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9984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0901B-FCB3-AF25-C147-5212C7CE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29179-A93C-52CC-7BC5-80B8F7B45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D0B44-4795-E6AE-A96C-22F912BE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C92B-4D14-4923-A858-81F48B9E9E9E}" type="datetime1">
              <a:rPr lang="en-IN" smtClean="0"/>
              <a:t>23-09-2025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F00A4-DEE7-1716-27FF-C86972FCC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67C81-691A-6C86-9AF5-4D0A5815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538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A724F0-67D9-158F-C861-0C6E2E545C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DC8FFC-BDD0-B981-A209-DEB48CD02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80D06-81F4-88D5-088D-B00BBFD0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A599-B595-45C7-ABBF-5777D7724C1A}" type="datetime1">
              <a:rPr lang="en-IN" smtClean="0"/>
              <a:t>23-09-2025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BD580-21A5-CF0E-25E9-78B0F7223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DCB1F-DA9A-5703-7A30-C8021995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3438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A409-149F-FDFF-23E9-1B4C7566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120134-EF9D-5D67-6D60-3310955B9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893C-7757-43B0-AC8A-657CB5D2A1EC}" type="datetime1">
              <a:rPr lang="en-IN" smtClean="0"/>
              <a:t>23-09-2025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65E220-52B9-723D-8983-CC603AB41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1F462B-8076-26D3-2767-D0B8D622E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6748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0AB2-6C6A-8F84-F04E-792075F2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8E677-EA30-FACA-C8F8-E6B4FFD18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59EAF-6789-E1CB-F9DF-DA623DC1A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1CFAC-3FF1-4BC5-B649-1C5D46403B74}" type="datetime1">
              <a:rPr lang="en-IN" smtClean="0"/>
              <a:t>23-09-2025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F6E07-2291-649C-5FB3-CA6FA65B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3663B-1542-EAEB-B610-1A35AE8A8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413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CF2D-92CB-450D-5D98-C434C47E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FE04A-5B50-6782-065D-560B744D2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0C444-0BC3-6D89-57E5-F3DA70A82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F8FE-3567-4336-B3DB-646351E92C0A}" type="datetime1">
              <a:rPr lang="en-IN" smtClean="0"/>
              <a:t>23-09-2025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A3213-1AEA-88B6-38A6-F74D477A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8A4AE-6AE2-841D-A249-A5D77C1B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224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B5B49-1391-3511-3676-D68041849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7458F-6E9B-CFBE-C8B5-1D6D54B97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BFAB8-A76B-6C32-080D-B95EA9A05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FC295-E173-FA5D-621F-BD9F4B01E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C6AC-E28A-496D-B76C-001FA856F8FC}" type="datetime1">
              <a:rPr lang="en-IN" smtClean="0"/>
              <a:t>23-09-2025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253EF-A73B-E1B2-907F-4B0E0DBC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38200-EEEF-A886-9C06-D18CC6E3D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746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B0C3-7BD8-CDC2-3B29-1BB7CCE6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2FFE6-7ECC-66D3-26B2-A987C2EAF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7ABE6-A793-0021-79F8-8FD9C9737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3BEE2-2393-A175-5E3F-D9913FDC27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69132-97C2-F760-9DA5-9ED016C1B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664365-D5F7-42E6-C402-3C633BC0E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33E6C-8DC6-484C-8A9D-01123093F2CC}" type="datetime1">
              <a:rPr lang="en-IN" smtClean="0"/>
              <a:t>23-09-2025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64DD06-B30B-380F-63E8-7AF2FD68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1C041F-18FB-04BA-1BFF-F2B6C31ED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687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E148-8B0F-2259-ED07-633FE7233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F5771-81EB-2A30-FA65-E763EB53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A50F-7CDA-45ED-9849-F40E7EF97A41}" type="datetime1">
              <a:rPr lang="en-IN" smtClean="0"/>
              <a:t>23-09-2025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EAFE3-EC02-5A72-F797-07915A0FB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05FF0-F0A5-2492-1243-2D0671F6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465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E8A469-0F25-472F-B8AB-418E9F5AF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B5C3-CF46-4BF0-A8D4-5A00076CBF4E}" type="datetime1">
              <a:rPr lang="en-IN" smtClean="0"/>
              <a:t>23-09-2025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F13C4C-C298-19C7-886F-3166B2E8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ABD67-E8C3-A23A-18F6-18007F94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684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9076-0C8C-E967-DC6A-9C8748BA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1DDED-0470-3DF7-5553-09A4C535F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D15C9-3755-E234-196C-57A58CEB0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C0A9C-BCDC-22A5-AD54-70EA2FED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A21D7-7AE2-4A7E-8475-B118183FA1DC}" type="datetime1">
              <a:rPr lang="en-IN" smtClean="0"/>
              <a:t>23-09-2025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FE941-B82B-208A-A2E1-1D3937059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E93AD-C66D-E6D7-603B-6799EB34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28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74D8C-3090-DD7F-68AB-574C9C3D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07D74-4F1D-CFE5-6338-0DBBB76882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A248BC-9BD8-374E-211E-A8A873788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132EE-6E9E-21C9-55A9-270C0A426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C568C-2026-4C11-A099-7240A3B23CA7}" type="datetime1">
              <a:rPr lang="en-IN" smtClean="0"/>
              <a:t>23-09-2025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A1F2A-EC2F-35AD-37A9-E1E369EC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65CB2-232A-B564-DF6E-EE12A1FC4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815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99EFB3-FFCF-783C-9F06-3959B967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0DAA8-D4E8-82D9-08BD-065201899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BAD30-C88B-3088-5F84-46A114642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6329" y="6411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26369-FF6D-4D53-8D2E-14F88455A140}" type="datetime1">
              <a:rPr lang="en-IN" smtClean="0"/>
              <a:t>23-09-2025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1BBEE-27CE-FAD2-F81C-8362E91D4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DB35E-F2CA-CC45-2CF3-3215850B4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8E193-DAC7-4065-821F-DD4EF360AB1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325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eizmann.ac.il/complex/malk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file:////var/folders/fz/4dd3ztm937b48dwqzdc_qn1m0000gn/T/com.microsoft.Word/WebArchiveCopyPasteTempFiles/RLreibvumbvunfov8H5VXvNChFrOIAAAAASUVORK5CYII=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BE63E8D-3FAE-CCB0-39B0-31FFD2E5AA86}"/>
              </a:ext>
            </a:extLst>
          </p:cNvPr>
          <p:cNvSpPr txBox="1"/>
          <p:nvPr/>
        </p:nvSpPr>
        <p:spPr>
          <a:xfrm>
            <a:off x="272934" y="328285"/>
            <a:ext cx="11646132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rgbClr val="373C7C"/>
                </a:solidFill>
                <a:latin typeface="Century Gothic" panose="020B0502020202020204" pitchFamily="34" charset="0"/>
              </a:rPr>
              <a:t>Laser driven proton acceleration from imploded gas targets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335A2-C023-6241-F4C9-4C8BD13A3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07" y="3380857"/>
            <a:ext cx="4227585" cy="954026"/>
          </a:xfrm>
          <a:prstGeom prst="rect">
            <a:avLst/>
          </a:prstGeom>
        </p:spPr>
      </p:pic>
      <p:sp>
        <p:nvSpPr>
          <p:cNvPr id="4" name="Victor Malka…">
            <a:extLst>
              <a:ext uri="{FF2B5EF4-FFF2-40B4-BE49-F238E27FC236}">
                <a16:creationId xmlns:a16="http://schemas.microsoft.com/office/drawing/2014/main" id="{40E4BA93-E0C8-41BD-4A6A-4169ADD1BFE6}"/>
              </a:ext>
            </a:extLst>
          </p:cNvPr>
          <p:cNvSpPr txBox="1"/>
          <p:nvPr/>
        </p:nvSpPr>
        <p:spPr>
          <a:xfrm>
            <a:off x="648070" y="2124666"/>
            <a:ext cx="10892901" cy="1077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 marL="28573" marR="28573" algn="ctr" defTabSz="642915" hangingPunct="0">
              <a:defRPr sz="2400">
                <a:solidFill>
                  <a:srgbClr val="FFFB00"/>
                </a:solidFill>
                <a:uFill>
                  <a:solidFill>
                    <a:srgbClr val="61177C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531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Santhosh Krishnamurthy</a:t>
            </a:r>
          </a:p>
          <a:p>
            <a:pPr marL="28573" marR="28573" algn="ctr" defTabSz="642915" hangingPunct="0">
              <a:defRPr sz="2400">
                <a:solidFill>
                  <a:srgbClr val="FFFB00"/>
                </a:solidFill>
                <a:uFill>
                  <a:solidFill>
                    <a:srgbClr val="61177C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Dong Jing,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Sheroy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 Tata,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Yinren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 Shou, Eyal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Kroupp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, Anda Maria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Talposi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, Ivan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Kargapolov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,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Arujash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 Mohanty, Mihail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Cernaianu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, Victor Malka</a:t>
            </a:r>
            <a:endParaRPr sz="1406" i="1" kern="0" dirty="0">
              <a:solidFill>
                <a:srgbClr val="000000"/>
              </a:solidFill>
              <a:uFill>
                <a:solidFill>
                  <a:srgbClr val="00FDFF"/>
                </a:solidFill>
              </a:uFill>
              <a:latin typeface="Century Gothic"/>
              <a:sym typeface="Century Goth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5CBC4-D19E-5B34-B9A8-F0EA55EDA14C}"/>
              </a:ext>
            </a:extLst>
          </p:cNvPr>
          <p:cNvSpPr txBox="1"/>
          <p:nvPr/>
        </p:nvSpPr>
        <p:spPr>
          <a:xfrm>
            <a:off x="0" y="4978488"/>
            <a:ext cx="12192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IN" sz="3200" dirty="0">
                <a:solidFill>
                  <a:srgbClr val="373C7C"/>
                </a:solidFill>
                <a:latin typeface="Century Gothic" panose="020B0502020202020204" pitchFamily="34" charset="0"/>
              </a:rPr>
              <a:t>7</a:t>
            </a:r>
            <a:r>
              <a:rPr lang="en-IN" sz="3200" baseline="30000" dirty="0">
                <a:solidFill>
                  <a:srgbClr val="373C7C"/>
                </a:solidFill>
                <a:latin typeface="Century Gothic" panose="020B0502020202020204" pitchFamily="34" charset="0"/>
              </a:rPr>
              <a:t>th</a:t>
            </a:r>
            <a:r>
              <a:rPr lang="en-IN" sz="3200" dirty="0">
                <a:solidFill>
                  <a:srgbClr val="373C7C"/>
                </a:solidFill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37DB4-B3F2-B4E8-E53A-387F2987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265" y="5563263"/>
            <a:ext cx="4613466" cy="96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00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5FBD8-28FA-EFF8-5C9D-E9DFDBE57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F32D6-3562-F097-A3AA-7DC68F5E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10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9F838CC-ABCA-2418-15FA-FA12938256D3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3DC57947-65B6-9C1B-2E1F-6930365647BC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B1ED004B-7C12-62C9-AB02-AB75575F0300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D9100495-5D94-0A49-FD59-F7391ECDAC42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8AFAE676-DE02-50DD-61AA-44C1DA89F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23A8637B-6518-76E6-B6A2-99133BDA7898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9D9F1D7-9233-A12C-91FC-E03962586FAA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282C7F4B-0B5B-EDA6-E3B4-9C77AD113FB6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Proton acceleration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EF013D-F432-0B7C-780D-16534942D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3" y="805526"/>
            <a:ext cx="7184536" cy="44946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E76EFF-33DC-199D-9117-896107416E4A}"/>
              </a:ext>
            </a:extLst>
          </p:cNvPr>
          <p:cNvSpPr txBox="1"/>
          <p:nvPr/>
        </p:nvSpPr>
        <p:spPr>
          <a:xfrm>
            <a:off x="1189187" y="5786659"/>
            <a:ext cx="503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Schematic of experimental setup</a:t>
            </a:r>
            <a:endParaRPr lang="en-IN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F92257-A2FF-9737-5109-02F5A66BE081}"/>
              </a:ext>
            </a:extLst>
          </p:cNvPr>
          <p:cNvGrpSpPr/>
          <p:nvPr/>
        </p:nvGrpSpPr>
        <p:grpSpPr>
          <a:xfrm>
            <a:off x="7444807" y="1417753"/>
            <a:ext cx="4598892" cy="4628543"/>
            <a:chOff x="7444807" y="1417753"/>
            <a:chExt cx="4598892" cy="46285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3507DA-49D8-A006-BD24-4053BBDE2519}"/>
                </a:ext>
              </a:extLst>
            </p:cNvPr>
            <p:cNvGrpSpPr/>
            <p:nvPr/>
          </p:nvGrpSpPr>
          <p:grpSpPr>
            <a:xfrm>
              <a:off x="7444807" y="1417753"/>
              <a:ext cx="4598892" cy="4314803"/>
              <a:chOff x="7444807" y="1656522"/>
              <a:chExt cx="4598892" cy="431480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91835E7-0682-9FFC-DB0E-1D044654A0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68660"/>
              <a:stretch>
                <a:fillRect/>
              </a:stretch>
            </p:blipFill>
            <p:spPr>
              <a:xfrm>
                <a:off x="7444807" y="3821987"/>
                <a:ext cx="4596319" cy="214933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3F7A49D-AED7-DB17-1E76-092806F70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35901" b="32524"/>
              <a:stretch>
                <a:fillRect/>
              </a:stretch>
            </p:blipFill>
            <p:spPr>
              <a:xfrm>
                <a:off x="7447380" y="1656522"/>
                <a:ext cx="4596319" cy="2165465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EB727F1-20CA-9BC6-AD26-856B8DBAE6BF}"/>
                </a:ext>
              </a:extLst>
            </p:cNvPr>
            <p:cNvSpPr txBox="1"/>
            <p:nvPr/>
          </p:nvSpPr>
          <p:spPr>
            <a:xfrm>
              <a:off x="8278524" y="5676964"/>
              <a:ext cx="35580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 err="1">
                  <a:solidFill>
                    <a:srgbClr val="000000"/>
                  </a:solidFill>
                  <a:latin typeface="Century Gothic"/>
                  <a:sym typeface="Century Gothic"/>
                </a:rPr>
                <a:t>Shadowgraphy</a:t>
              </a:r>
              <a:endParaRPr lang="en-IN" dirty="0"/>
            </a:p>
          </p:txBody>
        </p:sp>
      </p:grpSp>
    </p:spTree>
    <p:extLst>
      <p:ext uri="{BB962C8B-B14F-4D97-AF65-F5344CB8AC3E}">
        <p14:creationId xmlns:p14="http://schemas.microsoft.com/office/powerpoint/2010/main" val="130300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57A01-EA43-3550-3853-6105F0F27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CAAEF-A023-509B-9641-1447AE6B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11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CD351A3-0EBB-9D53-4BBC-FC97A8C1E9DE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11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546FF1EB-2DFA-8A25-5B75-146A0F817E82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D7A3E2EC-0E75-75AA-D6AB-8B2B8C3B900B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A57F3B6E-2956-AF14-AA70-3230E268FA14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2F5C573F-7874-4E79-CD0D-5D01AB707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321EFCB3-C3C6-E6D5-740E-05E6B8C125E6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F79F7E1-D1DE-78D3-A7BA-6C14E4DC1B9E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A6FBB3B2-4356-9E9C-8909-8AC6013EEEF7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Proton acceleration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B55393-4760-148F-932E-EE331CECFB08}"/>
              </a:ext>
            </a:extLst>
          </p:cNvPr>
          <p:cNvSpPr txBox="1"/>
          <p:nvPr/>
        </p:nvSpPr>
        <p:spPr>
          <a:xfrm>
            <a:off x="996391" y="6237261"/>
            <a:ext cx="10199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400" dirty="0">
                <a:latin typeface="Century Gothic" panose="020B0502020202020204" pitchFamily="34" charset="0"/>
              </a:rPr>
              <a:t>Phys. Rev. Lett. 133, 025001 (2024), Omri Seemann, Yang Wan, </a:t>
            </a:r>
            <a:r>
              <a:rPr lang="en-IN" sz="1400" dirty="0" err="1">
                <a:latin typeface="Century Gothic" panose="020B0502020202020204" pitchFamily="34" charset="0"/>
              </a:rPr>
              <a:t>Sheroy</a:t>
            </a:r>
            <a:r>
              <a:rPr lang="en-IN" sz="1400" dirty="0">
                <a:latin typeface="Century Gothic" panose="020B0502020202020204" pitchFamily="34" charset="0"/>
              </a:rPr>
              <a:t> Tata, Eyal </a:t>
            </a:r>
            <a:r>
              <a:rPr lang="en-IN" sz="1400" dirty="0" err="1">
                <a:latin typeface="Century Gothic" panose="020B0502020202020204" pitchFamily="34" charset="0"/>
              </a:rPr>
              <a:t>Kroupp</a:t>
            </a:r>
            <a:r>
              <a:rPr lang="en-IN" sz="1400" dirty="0">
                <a:latin typeface="Century Gothic" panose="020B0502020202020204" pitchFamily="34" charset="0"/>
              </a:rPr>
              <a:t> and Victor Malka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39C8A0-BC87-1219-771E-85D4E872C0A5}"/>
              </a:ext>
            </a:extLst>
          </p:cNvPr>
          <p:cNvGrpSpPr/>
          <p:nvPr/>
        </p:nvGrpSpPr>
        <p:grpSpPr>
          <a:xfrm>
            <a:off x="6354919" y="832635"/>
            <a:ext cx="5341305" cy="5470819"/>
            <a:chOff x="6354919" y="832635"/>
            <a:chExt cx="5341305" cy="54708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A8BEE45-A82A-AA6A-A308-80752082B31E}"/>
                </a:ext>
              </a:extLst>
            </p:cNvPr>
            <p:cNvGrpSpPr/>
            <p:nvPr/>
          </p:nvGrpSpPr>
          <p:grpSpPr>
            <a:xfrm>
              <a:off x="6354919" y="832635"/>
              <a:ext cx="5341305" cy="5470819"/>
              <a:chOff x="6652865" y="822361"/>
              <a:chExt cx="5341305" cy="562321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A9E915F-3A1B-DB45-1277-8FA35ECCA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0153" t="11371" r="19792" b="6925"/>
              <a:stretch>
                <a:fillRect/>
              </a:stretch>
            </p:blipFill>
            <p:spPr>
              <a:xfrm>
                <a:off x="6964325" y="1466193"/>
                <a:ext cx="3574923" cy="456944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F099D88-7D60-19E5-93A4-A7360B4FB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79321"/>
              <a:stretch>
                <a:fillRect/>
              </a:stretch>
            </p:blipFill>
            <p:spPr>
              <a:xfrm>
                <a:off x="10517244" y="822361"/>
                <a:ext cx="1476926" cy="559272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8BC1F5E-C0EE-8AEE-BB84-42533708F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844" t="39279" r="93190" b="39156"/>
              <a:stretch>
                <a:fillRect/>
              </a:stretch>
            </p:blipFill>
            <p:spPr>
              <a:xfrm>
                <a:off x="6652865" y="2924503"/>
                <a:ext cx="354724" cy="1206062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05D398E-6B1C-6800-F2CE-9D595AEC4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0153" t="93778" r="37535" b="655"/>
              <a:stretch>
                <a:fillRect/>
              </a:stretch>
            </p:blipFill>
            <p:spPr>
              <a:xfrm>
                <a:off x="7856625" y="6134161"/>
                <a:ext cx="2307691" cy="311419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A46806-99F3-C636-52A1-3429F31ED3A2}"/>
                </a:ext>
              </a:extLst>
            </p:cNvPr>
            <p:cNvSpPr txBox="1"/>
            <p:nvPr/>
          </p:nvSpPr>
          <p:spPr>
            <a:xfrm>
              <a:off x="7545926" y="1111887"/>
              <a:ext cx="721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0</a:t>
              </a:r>
              <a:r>
                <a:rPr lang="en-IN" kern="0" baseline="30000" dirty="0">
                  <a:solidFill>
                    <a:srgbClr val="000000"/>
                  </a:solidFill>
                  <a:latin typeface="Century Gothic"/>
                  <a:sym typeface="Century Gothic"/>
                </a:rPr>
                <a:t>o</a:t>
              </a:r>
              <a:endParaRPr lang="en-IN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4A46054-7162-C0D0-A01C-A10AD1B3E8E3}"/>
                </a:ext>
              </a:extLst>
            </p:cNvPr>
            <p:cNvSpPr txBox="1"/>
            <p:nvPr/>
          </p:nvSpPr>
          <p:spPr>
            <a:xfrm>
              <a:off x="9238223" y="1123200"/>
              <a:ext cx="7215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45</a:t>
              </a:r>
              <a:r>
                <a:rPr lang="en-IN" kern="0" baseline="30000" dirty="0">
                  <a:solidFill>
                    <a:srgbClr val="000000"/>
                  </a:solidFill>
                  <a:latin typeface="Century Gothic"/>
                  <a:sym typeface="Century Gothic"/>
                </a:rPr>
                <a:t>o</a:t>
              </a:r>
              <a:endParaRPr lang="en-IN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89781C-6BF5-1C33-8D8A-4F314D16EEAA}"/>
              </a:ext>
            </a:extLst>
          </p:cNvPr>
          <p:cNvGrpSpPr/>
          <p:nvPr/>
        </p:nvGrpSpPr>
        <p:grpSpPr>
          <a:xfrm>
            <a:off x="165933" y="1097340"/>
            <a:ext cx="5936833" cy="5206114"/>
            <a:chOff x="165933" y="1097340"/>
            <a:chExt cx="5936833" cy="520611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B9CFEE5-89E7-BB55-5E60-DAF273041C8D}"/>
                </a:ext>
              </a:extLst>
            </p:cNvPr>
            <p:cNvGrpSpPr/>
            <p:nvPr/>
          </p:nvGrpSpPr>
          <p:grpSpPr>
            <a:xfrm>
              <a:off x="165933" y="1097340"/>
              <a:ext cx="5936833" cy="5206114"/>
              <a:chOff x="165933" y="1097340"/>
              <a:chExt cx="5936833" cy="520611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83E8C5C-145E-A432-9433-32F82F070D56}"/>
                  </a:ext>
                </a:extLst>
              </p:cNvPr>
              <p:cNvGrpSpPr/>
              <p:nvPr/>
            </p:nvGrpSpPr>
            <p:grpSpPr>
              <a:xfrm>
                <a:off x="165933" y="1097340"/>
                <a:ext cx="5936833" cy="5206114"/>
                <a:chOff x="165933" y="1087066"/>
                <a:chExt cx="5936833" cy="5206114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93D46F6E-E3F2-2594-71C1-D4F3D5B44F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36148" t="11266" b="6240"/>
                <a:stretch>
                  <a:fillRect/>
                </a:stretch>
              </p:blipFill>
              <p:spPr>
                <a:xfrm>
                  <a:off x="1243560" y="1669313"/>
                  <a:ext cx="4859206" cy="4263654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5ED48DB1-F42B-7BF7-1CF2-5B6322FA95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r="84576"/>
                <a:stretch>
                  <a:fillRect/>
                </a:stretch>
              </p:blipFill>
              <p:spPr>
                <a:xfrm>
                  <a:off x="165933" y="1087066"/>
                  <a:ext cx="1173769" cy="5168424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5D6AD100-B6E3-260A-5068-FABDE794AE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30153" t="93778" r="37535" b="655"/>
                <a:stretch>
                  <a:fillRect/>
                </a:stretch>
              </p:blipFill>
              <p:spPr>
                <a:xfrm>
                  <a:off x="1878838" y="5981761"/>
                  <a:ext cx="2307691" cy="311419"/>
                </a:xfrm>
                <a:prstGeom prst="rect">
                  <a:avLst/>
                </a:prstGeom>
              </p:spPr>
            </p:pic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9FEC863-6E1B-C10E-4AAA-F17EE5395D75}"/>
                  </a:ext>
                </a:extLst>
              </p:cNvPr>
              <p:cNvSpPr txBox="1"/>
              <p:nvPr/>
            </p:nvSpPr>
            <p:spPr>
              <a:xfrm>
                <a:off x="1772659" y="1174641"/>
                <a:ext cx="721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kern="0" dirty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0</a:t>
                </a:r>
                <a:r>
                  <a:rPr lang="en-IN" kern="0" baseline="30000" dirty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o</a:t>
                </a:r>
                <a:endParaRPr lang="en-IN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1D71F5C-395F-00E5-E1BC-F56D87A5AFC5}"/>
                  </a:ext>
                </a:extLst>
              </p:cNvPr>
              <p:cNvSpPr txBox="1"/>
              <p:nvPr/>
            </p:nvSpPr>
            <p:spPr>
              <a:xfrm>
                <a:off x="3464956" y="1185954"/>
                <a:ext cx="7215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kern="0" dirty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45</a:t>
                </a:r>
                <a:r>
                  <a:rPr lang="en-IN" kern="0" baseline="30000" dirty="0">
                    <a:solidFill>
                      <a:srgbClr val="000000"/>
                    </a:solidFill>
                    <a:latin typeface="Century Gothic"/>
                    <a:sym typeface="Century Gothic"/>
                  </a:rPr>
                  <a:t>o</a:t>
                </a:r>
                <a:endParaRPr lang="en-IN" dirty="0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579856-8FB8-E96A-BE1A-29D38DA2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69444" y="1193396"/>
              <a:ext cx="1467055" cy="342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8034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F9C64-B736-E731-122F-0175F09FE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68985-4AAB-1C3C-257B-D5B0413D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12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CE45685-7609-3505-CBAC-59BED2F3CCEB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12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AF049F6-0E77-A822-6125-89421ABD52F7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492B83ED-43F0-AB6E-0FA0-0C272F2394A5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4698A939-5D8D-157B-5474-48AEF98E8C92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DA6D6F0A-DED7-5BE4-00C2-171C52D0E7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5EE5BC04-4599-F882-DBB5-53B1411564E3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3CD3E22-1BF8-6BD3-2706-721462AEEEE7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86495BFE-891F-DD12-DAF7-FB682B453B0F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Proton acceleration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D50057-1E1C-5059-7C95-DE207D93B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44" y="4589417"/>
            <a:ext cx="3900783" cy="1877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0DEBDA-AC4D-6F6A-7D29-66F9DC1A8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89" y="768201"/>
            <a:ext cx="4619193" cy="3849327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796616B6-031A-F275-38EA-DE49988B1E2D}"/>
              </a:ext>
            </a:extLst>
          </p:cNvPr>
          <p:cNvGrpSpPr/>
          <p:nvPr/>
        </p:nvGrpSpPr>
        <p:grpSpPr>
          <a:xfrm>
            <a:off x="150022" y="782380"/>
            <a:ext cx="5511147" cy="5646615"/>
            <a:chOff x="150022" y="782380"/>
            <a:chExt cx="5511147" cy="564661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4CFD260-B390-3B7E-83E9-6FD274A025C8}"/>
                </a:ext>
              </a:extLst>
            </p:cNvPr>
            <p:cNvGrpSpPr/>
            <p:nvPr/>
          </p:nvGrpSpPr>
          <p:grpSpPr>
            <a:xfrm>
              <a:off x="3727381" y="3772769"/>
              <a:ext cx="784671" cy="2656226"/>
              <a:chOff x="3206173" y="3026546"/>
              <a:chExt cx="784671" cy="2656226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B4185B3A-7E0E-B3BA-C02A-21B8356D564F}"/>
                  </a:ext>
                </a:extLst>
              </p:cNvPr>
              <p:cNvGrpSpPr/>
              <p:nvPr/>
            </p:nvGrpSpPr>
            <p:grpSpPr>
              <a:xfrm rot="14996361">
                <a:off x="2059057" y="4173662"/>
                <a:ext cx="2527093" cy="232862"/>
                <a:chOff x="7351219" y="2917227"/>
                <a:chExt cx="2412984" cy="325532"/>
              </a:xfrm>
            </p:grpSpPr>
            <p:sp>
              <p:nvSpPr>
                <p:cNvPr id="79" name="Cylinder 78">
                  <a:extLst>
                    <a:ext uri="{FF2B5EF4-FFF2-40B4-BE49-F238E27FC236}">
                      <a16:creationId xmlns:a16="http://schemas.microsoft.com/office/drawing/2014/main" id="{54EC9563-2D12-1991-854A-12E67207D62F}"/>
                    </a:ext>
                  </a:extLst>
                </p:cNvPr>
                <p:cNvSpPr/>
                <p:nvPr/>
              </p:nvSpPr>
              <p:spPr>
                <a:xfrm rot="5400000">
                  <a:off x="8505357" y="1873501"/>
                  <a:ext cx="104708" cy="2412984"/>
                </a:xfrm>
                <a:prstGeom prst="can">
                  <a:avLst/>
                </a:prstGeom>
                <a:solidFill>
                  <a:srgbClr val="FF0000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80" name="Cylinder 79">
                  <a:extLst>
                    <a:ext uri="{FF2B5EF4-FFF2-40B4-BE49-F238E27FC236}">
                      <a16:creationId xmlns:a16="http://schemas.microsoft.com/office/drawing/2014/main" id="{FA43C40E-AC15-0F61-4299-237E08D2DAF0}"/>
                    </a:ext>
                  </a:extLst>
                </p:cNvPr>
                <p:cNvSpPr/>
                <p:nvPr/>
              </p:nvSpPr>
              <p:spPr>
                <a:xfrm rot="5400000">
                  <a:off x="8394945" y="1873501"/>
                  <a:ext cx="325532" cy="2412984"/>
                </a:xfrm>
                <a:prstGeom prst="can">
                  <a:avLst/>
                </a:prstGeom>
                <a:solidFill>
                  <a:srgbClr val="FF0000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sp>
            <p:nvSpPr>
              <p:cNvPr id="78" name="Flowchart: Stored Data 77">
                <a:extLst>
                  <a:ext uri="{FF2B5EF4-FFF2-40B4-BE49-F238E27FC236}">
                    <a16:creationId xmlns:a16="http://schemas.microsoft.com/office/drawing/2014/main" id="{0B5B41BB-0596-1142-5403-D68887450BBF}"/>
                  </a:ext>
                </a:extLst>
              </p:cNvPr>
              <p:cNvSpPr/>
              <p:nvPr/>
            </p:nvSpPr>
            <p:spPr>
              <a:xfrm rot="15040755">
                <a:off x="3565803" y="5257732"/>
                <a:ext cx="385893" cy="464188"/>
              </a:xfrm>
              <a:prstGeom prst="flowChartOnlineStorag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8EE70D5-9B48-3D06-6EE2-0BE8B07785D1}"/>
                </a:ext>
              </a:extLst>
            </p:cNvPr>
            <p:cNvGrpSpPr/>
            <p:nvPr/>
          </p:nvGrpSpPr>
          <p:grpSpPr>
            <a:xfrm rot="16200000">
              <a:off x="2153004" y="4612921"/>
              <a:ext cx="2257364" cy="760312"/>
              <a:chOff x="1159237" y="3188368"/>
              <a:chExt cx="2257364" cy="760312"/>
            </a:xfrm>
          </p:grpSpPr>
          <p:sp>
            <p:nvSpPr>
              <p:cNvPr id="75" name="Isosceles Triangle 74">
                <a:extLst>
                  <a:ext uri="{FF2B5EF4-FFF2-40B4-BE49-F238E27FC236}">
                    <a16:creationId xmlns:a16="http://schemas.microsoft.com/office/drawing/2014/main" id="{75A3590E-8E07-9AE2-E1AB-0383F22519BA}"/>
                  </a:ext>
                </a:extLst>
              </p:cNvPr>
              <p:cNvSpPr/>
              <p:nvPr/>
            </p:nvSpPr>
            <p:spPr>
              <a:xfrm rot="5400000">
                <a:off x="2081840" y="2581523"/>
                <a:ext cx="716154" cy="1953369"/>
              </a:xfrm>
              <a:prstGeom prst="triangle">
                <a:avLst>
                  <a:gd name="adj" fmla="val 50000"/>
                </a:avLst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76" name="Flowchart: Stored Data 75">
                <a:extLst>
                  <a:ext uri="{FF2B5EF4-FFF2-40B4-BE49-F238E27FC236}">
                    <a16:creationId xmlns:a16="http://schemas.microsoft.com/office/drawing/2014/main" id="{6D7D69B3-5E59-FFF1-CDC4-47C4BFBDAE2C}"/>
                  </a:ext>
                </a:extLst>
              </p:cNvPr>
              <p:cNvSpPr/>
              <p:nvPr/>
            </p:nvSpPr>
            <p:spPr>
              <a:xfrm>
                <a:off x="1159237" y="3188368"/>
                <a:ext cx="385893" cy="760312"/>
              </a:xfrm>
              <a:prstGeom prst="flowChartOnlineStorag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97A6129-19D5-CF15-EA7F-4479782DCDF3}"/>
                </a:ext>
              </a:extLst>
            </p:cNvPr>
            <p:cNvGrpSpPr/>
            <p:nvPr/>
          </p:nvGrpSpPr>
          <p:grpSpPr>
            <a:xfrm>
              <a:off x="3150129" y="3115857"/>
              <a:ext cx="199255" cy="716152"/>
              <a:chOff x="5110725" y="3233819"/>
              <a:chExt cx="199255" cy="716152"/>
            </a:xfrm>
          </p:grpSpPr>
          <p:sp>
            <p:nvSpPr>
              <p:cNvPr id="73" name="Rectangle: Beveled 72">
                <a:extLst>
                  <a:ext uri="{FF2B5EF4-FFF2-40B4-BE49-F238E27FC236}">
                    <a16:creationId xmlns:a16="http://schemas.microsoft.com/office/drawing/2014/main" id="{A75D3F47-ECBC-6C4A-E446-6032BE7F0257}"/>
                  </a:ext>
                </a:extLst>
              </p:cNvPr>
              <p:cNvSpPr/>
              <p:nvPr/>
            </p:nvSpPr>
            <p:spPr>
              <a:xfrm>
                <a:off x="5110725" y="3233819"/>
                <a:ext cx="199255" cy="716152"/>
              </a:xfrm>
              <a:prstGeom prst="bevel">
                <a:avLst>
                  <a:gd name="adj" fmla="val 35081"/>
                </a:avLst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D33545A5-5C28-C93F-9626-E091CBBEA32D}"/>
                  </a:ext>
                </a:extLst>
              </p:cNvPr>
              <p:cNvSpPr/>
              <p:nvPr/>
            </p:nvSpPr>
            <p:spPr>
              <a:xfrm>
                <a:off x="5183904" y="3298688"/>
                <a:ext cx="52895" cy="58640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101600">
                  <a:schemeClr val="accent1">
                    <a:lumMod val="60000"/>
                    <a:lumOff val="40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3C15217-AACD-1316-9474-941937E314C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281013" y="2044252"/>
              <a:ext cx="193836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04329F9-77B0-CC19-D27F-BDB4F362CEB5}"/>
                </a:ext>
              </a:extLst>
            </p:cNvPr>
            <p:cNvCxnSpPr>
              <a:cxnSpLocks/>
            </p:cNvCxnSpPr>
            <p:nvPr/>
          </p:nvCxnSpPr>
          <p:spPr>
            <a:xfrm rot="13500000">
              <a:off x="1595694" y="2328119"/>
              <a:ext cx="1938361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6F1C5A6-9C96-7B16-7DE7-14C4A7353A50}"/>
                </a:ext>
              </a:extLst>
            </p:cNvPr>
            <p:cNvCxnSpPr/>
            <p:nvPr/>
          </p:nvCxnSpPr>
          <p:spPr>
            <a:xfrm rot="16200000">
              <a:off x="3244916" y="591326"/>
              <a:ext cx="0" cy="914400"/>
            </a:xfrm>
            <a:prstGeom prst="line">
              <a:avLst/>
            </a:prstGeom>
            <a:ln w="508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1ADD60D-E5E6-A5B6-A4B2-B7B17371D91E}"/>
                </a:ext>
              </a:extLst>
            </p:cNvPr>
            <p:cNvCxnSpPr/>
            <p:nvPr/>
          </p:nvCxnSpPr>
          <p:spPr>
            <a:xfrm rot="16200000">
              <a:off x="3244916" y="488037"/>
              <a:ext cx="0" cy="914400"/>
            </a:xfrm>
            <a:prstGeom prst="line">
              <a:avLst/>
            </a:prstGeom>
            <a:ln w="50800">
              <a:solidFill>
                <a:srgbClr val="660066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49765AC-6B91-7403-C8AA-E4531744FD70}"/>
                </a:ext>
              </a:extLst>
            </p:cNvPr>
            <p:cNvCxnSpPr>
              <a:cxnSpLocks/>
            </p:cNvCxnSpPr>
            <p:nvPr/>
          </p:nvCxnSpPr>
          <p:spPr>
            <a:xfrm rot="13500000">
              <a:off x="1843219" y="1185602"/>
              <a:ext cx="0" cy="914400"/>
            </a:xfrm>
            <a:prstGeom prst="line">
              <a:avLst/>
            </a:prstGeom>
            <a:ln w="508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6144901-BE4B-10EC-654E-CB6F9962DF7C}"/>
                </a:ext>
              </a:extLst>
            </p:cNvPr>
            <p:cNvCxnSpPr>
              <a:cxnSpLocks/>
            </p:cNvCxnSpPr>
            <p:nvPr/>
          </p:nvCxnSpPr>
          <p:spPr>
            <a:xfrm rot="13500000">
              <a:off x="1770539" y="1106472"/>
              <a:ext cx="0" cy="914400"/>
            </a:xfrm>
            <a:prstGeom prst="line">
              <a:avLst/>
            </a:prstGeom>
            <a:ln w="50800">
              <a:solidFill>
                <a:srgbClr val="660066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0F7BC45-68E4-230A-738D-3AE192349363}"/>
                </a:ext>
              </a:extLst>
            </p:cNvPr>
            <p:cNvSpPr txBox="1"/>
            <p:nvPr/>
          </p:nvSpPr>
          <p:spPr>
            <a:xfrm>
              <a:off x="4537493" y="5779276"/>
              <a:ext cx="837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Ring Heater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AD88525-36F7-91EE-FC8F-2084E488DF4C}"/>
                </a:ext>
              </a:extLst>
            </p:cNvPr>
            <p:cNvSpPr txBox="1"/>
            <p:nvPr/>
          </p:nvSpPr>
          <p:spPr>
            <a:xfrm>
              <a:off x="2075839" y="5735865"/>
              <a:ext cx="837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Driver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353D65A-1DCC-FFE4-81C7-9518D2B95211}"/>
                </a:ext>
              </a:extLst>
            </p:cNvPr>
            <p:cNvSpPr txBox="1"/>
            <p:nvPr/>
          </p:nvSpPr>
          <p:spPr>
            <a:xfrm>
              <a:off x="2367210" y="1966092"/>
              <a:ext cx="927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Protons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7AFD01C-A79D-4CC6-A3F3-4ECC83B55A35}"/>
                </a:ext>
              </a:extLst>
            </p:cNvPr>
            <p:cNvSpPr txBox="1"/>
            <p:nvPr/>
          </p:nvSpPr>
          <p:spPr>
            <a:xfrm>
              <a:off x="2258951" y="3299246"/>
              <a:ext cx="837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H</a:t>
              </a:r>
              <a:r>
                <a:rPr lang="en-IN" baseline="-25000" dirty="0"/>
                <a:t>2</a:t>
              </a:r>
              <a:r>
                <a:rPr lang="en-IN" dirty="0"/>
                <a:t> Gas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A204B1-4616-DCE1-21A7-E2997F103E4B}"/>
                </a:ext>
              </a:extLst>
            </p:cNvPr>
            <p:cNvSpPr txBox="1"/>
            <p:nvPr/>
          </p:nvSpPr>
          <p:spPr>
            <a:xfrm>
              <a:off x="150022" y="836095"/>
              <a:ext cx="2680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Magnets + Scintillators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9A43968-ECDD-8BC4-FB72-F78C9B9C770D}"/>
                </a:ext>
              </a:extLst>
            </p:cNvPr>
            <p:cNvSpPr txBox="1"/>
            <p:nvPr/>
          </p:nvSpPr>
          <p:spPr>
            <a:xfrm>
              <a:off x="3777327" y="782380"/>
              <a:ext cx="502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0</a:t>
              </a:r>
              <a:r>
                <a:rPr lang="en-IN" baseline="30000" dirty="0"/>
                <a:t>o</a:t>
              </a:r>
              <a:endParaRPr lang="en-IN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02BFAE0-10E5-23B8-176C-F188373562D5}"/>
                </a:ext>
              </a:extLst>
            </p:cNvPr>
            <p:cNvSpPr txBox="1"/>
            <p:nvPr/>
          </p:nvSpPr>
          <p:spPr>
            <a:xfrm>
              <a:off x="1034682" y="1929433"/>
              <a:ext cx="583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45</a:t>
              </a:r>
              <a:r>
                <a:rPr lang="en-IN" baseline="30000" dirty="0"/>
                <a:t>o</a:t>
              </a:r>
              <a:endParaRPr lang="en-IN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5595262-8C02-161C-21B2-36D1B6460DE5}"/>
                </a:ext>
              </a:extLst>
            </p:cNvPr>
            <p:cNvGrpSpPr/>
            <p:nvPr/>
          </p:nvGrpSpPr>
          <p:grpSpPr>
            <a:xfrm rot="5400000">
              <a:off x="3754992" y="2769741"/>
              <a:ext cx="760312" cy="1425171"/>
              <a:chOff x="3443659" y="1925279"/>
              <a:chExt cx="760312" cy="1425171"/>
            </a:xfrm>
          </p:grpSpPr>
          <p:sp>
            <p:nvSpPr>
              <p:cNvPr id="70" name="Cylinder 69">
                <a:extLst>
                  <a:ext uri="{FF2B5EF4-FFF2-40B4-BE49-F238E27FC236}">
                    <a16:creationId xmlns:a16="http://schemas.microsoft.com/office/drawing/2014/main" id="{34F0A6A2-B41C-BBD9-6247-F1EDF5258CD8}"/>
                  </a:ext>
                </a:extLst>
              </p:cNvPr>
              <p:cNvSpPr/>
              <p:nvPr/>
            </p:nvSpPr>
            <p:spPr>
              <a:xfrm>
                <a:off x="3572745" y="2056005"/>
                <a:ext cx="207423" cy="1294445"/>
              </a:xfrm>
              <a:prstGeom prst="can">
                <a:avLst>
                  <a:gd name="adj" fmla="val 0"/>
                </a:avLst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1" name="Cylinder 70">
                <a:extLst>
                  <a:ext uri="{FF2B5EF4-FFF2-40B4-BE49-F238E27FC236}">
                    <a16:creationId xmlns:a16="http://schemas.microsoft.com/office/drawing/2014/main" id="{C591C3D7-E567-44B7-4AA2-54B83D180584}"/>
                  </a:ext>
                </a:extLst>
              </p:cNvPr>
              <p:cNvSpPr/>
              <p:nvPr/>
            </p:nvSpPr>
            <p:spPr>
              <a:xfrm>
                <a:off x="3833242" y="2054032"/>
                <a:ext cx="207423" cy="1294445"/>
              </a:xfrm>
              <a:prstGeom prst="can">
                <a:avLst>
                  <a:gd name="adj" fmla="val 0"/>
                </a:avLst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2" name="Flowchart: Stored Data 71">
                <a:extLst>
                  <a:ext uri="{FF2B5EF4-FFF2-40B4-BE49-F238E27FC236}">
                    <a16:creationId xmlns:a16="http://schemas.microsoft.com/office/drawing/2014/main" id="{BBF6D88F-8739-545F-4EE9-946543D4E3DE}"/>
                  </a:ext>
                </a:extLst>
              </p:cNvPr>
              <p:cNvSpPr/>
              <p:nvPr/>
            </p:nvSpPr>
            <p:spPr>
              <a:xfrm rot="5400000">
                <a:off x="3723734" y="1645204"/>
                <a:ext cx="200161" cy="760312"/>
              </a:xfrm>
              <a:prstGeom prst="flowChartOnlineStorag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22E3EFE-948A-DF09-5643-2D9252AB2593}"/>
                </a:ext>
              </a:extLst>
            </p:cNvPr>
            <p:cNvSpPr txBox="1"/>
            <p:nvPr/>
          </p:nvSpPr>
          <p:spPr>
            <a:xfrm>
              <a:off x="4823715" y="3160912"/>
              <a:ext cx="837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Line Heater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534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7D2C0-ABC5-47F3-9C09-2C220D492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5CF76-8EEF-1E8B-391F-FE09E4C33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13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4853709-5A48-2C90-6921-068A020D8894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13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5DA65C3F-C1D5-7427-ED66-99B7EE6EC1A0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72A7A115-C6EF-A2D4-B2A1-906C2F4B939D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C9AE09DD-CEE8-4A22-AB5F-D27754F45360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78FB09AD-18C5-D8BE-AF44-EEB0670F2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218170DD-9369-E464-2F83-1D185EEBF20B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9EACE60-A8D8-FF1F-2859-6773E8F5668E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A503EF3D-BE69-2E40-0ED5-EF7F1452D63F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Proton acceleration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62AD23-2697-030D-9090-D982B00C03C4}"/>
              </a:ext>
            </a:extLst>
          </p:cNvPr>
          <p:cNvGrpSpPr/>
          <p:nvPr/>
        </p:nvGrpSpPr>
        <p:grpSpPr>
          <a:xfrm>
            <a:off x="1314624" y="1098959"/>
            <a:ext cx="8109792" cy="5352570"/>
            <a:chOff x="399288" y="820321"/>
            <a:chExt cx="8109792" cy="5628595"/>
          </a:xfrm>
        </p:grpSpPr>
        <p:pic>
          <p:nvPicPr>
            <p:cNvPr id="11" name="Picture 10" descr="A graph of a proton energy&#10;&#10;AI-generated content may be incorrect.">
              <a:extLst>
                <a:ext uri="{FF2B5EF4-FFF2-40B4-BE49-F238E27FC236}">
                  <a16:creationId xmlns:a16="http://schemas.microsoft.com/office/drawing/2014/main" id="{8CA428E6-FA94-E42F-5572-7EA4FEFB8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884" y="820321"/>
              <a:ext cx="1885196" cy="2827790"/>
            </a:xfrm>
            <a:prstGeom prst="rect">
              <a:avLst/>
            </a:prstGeom>
          </p:spPr>
        </p:pic>
        <p:pic>
          <p:nvPicPr>
            <p:cNvPr id="12" name="Picture 11" descr="A blue and yellow image of a proton energy&#10;&#10;AI-generated content may be incorrect.">
              <a:extLst>
                <a:ext uri="{FF2B5EF4-FFF2-40B4-BE49-F238E27FC236}">
                  <a16:creationId xmlns:a16="http://schemas.microsoft.com/office/drawing/2014/main" id="{9FCD570A-65BB-9371-D1EE-9E169C6E6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884" y="3584902"/>
              <a:ext cx="1885196" cy="2827790"/>
            </a:xfrm>
            <a:prstGeom prst="rect">
              <a:avLst/>
            </a:prstGeom>
          </p:spPr>
        </p:pic>
        <p:pic>
          <p:nvPicPr>
            <p:cNvPr id="16" name="Picture 15" descr="A blue and yellow image of a proton energy&#10;&#10;AI-generated content may be incorrect.">
              <a:extLst>
                <a:ext uri="{FF2B5EF4-FFF2-40B4-BE49-F238E27FC236}">
                  <a16:creationId xmlns:a16="http://schemas.microsoft.com/office/drawing/2014/main" id="{8503B68F-BBE7-447B-8D07-6C7E53C09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912" y="821936"/>
              <a:ext cx="1885196" cy="2827792"/>
            </a:xfrm>
            <a:prstGeom prst="rect">
              <a:avLst/>
            </a:prstGeom>
          </p:spPr>
        </p:pic>
        <p:pic>
          <p:nvPicPr>
            <p:cNvPr id="17" name="Picture 16" descr="A blue and white graph&#10;&#10;AI-generated content may be incorrect.">
              <a:extLst>
                <a:ext uri="{FF2B5EF4-FFF2-40B4-BE49-F238E27FC236}">
                  <a16:creationId xmlns:a16="http://schemas.microsoft.com/office/drawing/2014/main" id="{47AE9B06-3186-2F94-BC04-EE8E63FD7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3912" y="3607308"/>
              <a:ext cx="1885196" cy="2827790"/>
            </a:xfrm>
            <a:prstGeom prst="rect">
              <a:avLst/>
            </a:prstGeom>
          </p:spPr>
        </p:pic>
        <p:pic>
          <p:nvPicPr>
            <p:cNvPr id="18" name="Picture 17" descr="A diagram of a proton energy&#10;&#10;AI-generated content may be incorrect.">
              <a:extLst>
                <a:ext uri="{FF2B5EF4-FFF2-40B4-BE49-F238E27FC236}">
                  <a16:creationId xmlns:a16="http://schemas.microsoft.com/office/drawing/2014/main" id="{F42809B9-4CFF-00BA-0884-F5776DE2E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7337" y="826663"/>
              <a:ext cx="1884134" cy="2826199"/>
            </a:xfrm>
            <a:prstGeom prst="rect">
              <a:avLst/>
            </a:prstGeom>
          </p:spPr>
        </p:pic>
        <p:pic>
          <p:nvPicPr>
            <p:cNvPr id="19" name="Picture 18" descr="A blue background with a line of light&#10;&#10;AI-generated content may be incorrect.">
              <a:extLst>
                <a:ext uri="{FF2B5EF4-FFF2-40B4-BE49-F238E27FC236}">
                  <a16:creationId xmlns:a16="http://schemas.microsoft.com/office/drawing/2014/main" id="{5DD53E5A-8EE5-9860-2C09-34494DC13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002" y="3622716"/>
              <a:ext cx="1884134" cy="2826199"/>
            </a:xfrm>
            <a:prstGeom prst="rect">
              <a:avLst/>
            </a:prstGeom>
          </p:spPr>
        </p:pic>
        <p:pic>
          <p:nvPicPr>
            <p:cNvPr id="20" name="Picture 19" descr="A blue and white image of a wave&#10;&#10;AI-generated content may be incorrect.">
              <a:extLst>
                <a:ext uri="{FF2B5EF4-FFF2-40B4-BE49-F238E27FC236}">
                  <a16:creationId xmlns:a16="http://schemas.microsoft.com/office/drawing/2014/main" id="{4C72DFFA-9E41-10CA-588F-5260792B9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1" y="821936"/>
              <a:ext cx="1885196" cy="2827790"/>
            </a:xfrm>
            <a:prstGeom prst="rect">
              <a:avLst/>
            </a:prstGeom>
          </p:spPr>
        </p:pic>
        <p:pic>
          <p:nvPicPr>
            <p:cNvPr id="21" name="Picture 20" descr="A blue background with white lines&#10;&#10;AI-generated content may be incorrect.">
              <a:extLst>
                <a:ext uri="{FF2B5EF4-FFF2-40B4-BE49-F238E27FC236}">
                  <a16:creationId xmlns:a16="http://schemas.microsoft.com/office/drawing/2014/main" id="{17B674D6-95C1-1D1A-DE08-A0346EE68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88" y="3622717"/>
              <a:ext cx="1884134" cy="2826199"/>
            </a:xfrm>
            <a:prstGeom prst="rect">
              <a:avLst/>
            </a:prstGeom>
          </p:spPr>
        </p:pic>
      </p:grpSp>
      <p:pic>
        <p:nvPicPr>
          <p:cNvPr id="22" name="Picture 21" descr="A diagram of a nuclear explosion&#10;&#10;AI-generated content may be incorrect.">
            <a:extLst>
              <a:ext uri="{FF2B5EF4-FFF2-40B4-BE49-F238E27FC236}">
                <a16:creationId xmlns:a16="http://schemas.microsoft.com/office/drawing/2014/main" id="{5C43253C-A6F1-DF8A-B6D0-15248B0529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9824" b="8772"/>
          <a:stretch>
            <a:fillRect/>
          </a:stretch>
        </p:blipFill>
        <p:spPr>
          <a:xfrm>
            <a:off x="9864436" y="1275127"/>
            <a:ext cx="1000259" cy="499281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FC1B298-CD76-AB43-A8C6-07650215C4AC}"/>
              </a:ext>
            </a:extLst>
          </p:cNvPr>
          <p:cNvSpPr txBox="1"/>
          <p:nvPr/>
        </p:nvSpPr>
        <p:spPr>
          <a:xfrm>
            <a:off x="775919" y="844150"/>
            <a:ext cx="9475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Few examples of protons detected at different angles of emission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3277848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4592-1C03-E994-4824-924B4F1B1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E2057-0441-43EB-6B1B-4E210B69A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14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095A0D8-FC22-DA82-F568-C3A72019B59A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14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4D900F3-1AA5-C9B2-D8A9-4AE4E40B5305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EF10C4F4-5509-070E-A69F-7E47A3B6075A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05371B1F-7E90-8DFF-00C8-24CC91B826C8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A910EE41-141A-C8B8-8EE8-804560E90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09172118-088F-9A5D-44A4-E1105AB99D11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AFC334-46A6-34EC-61FD-4FF9AD2091ED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4E387142-0C86-34EF-24A7-E33A302B00E3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Proton acceleration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04F72-E47B-F523-A395-9E6176B05D24}"/>
              </a:ext>
            </a:extLst>
          </p:cNvPr>
          <p:cNvSpPr txBox="1"/>
          <p:nvPr/>
        </p:nvSpPr>
        <p:spPr>
          <a:xfrm>
            <a:off x="1096735" y="1313671"/>
            <a:ext cx="4444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Heater beam energy range</a:t>
            </a:r>
          </a:p>
        </p:txBody>
      </p:sp>
      <p:pic>
        <p:nvPicPr>
          <p:cNvPr id="12" name="图片 6" descr="图表, 散点图&#10;&#10;AI 生成的内容可能不正确。">
            <a:extLst>
              <a:ext uri="{FF2B5EF4-FFF2-40B4-BE49-F238E27FC236}">
                <a16:creationId xmlns:a16="http://schemas.microsoft.com/office/drawing/2014/main" id="{597E846A-7D82-BB3D-6804-D62B8D9ED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67" y="1773279"/>
            <a:ext cx="4887462" cy="3701339"/>
          </a:xfrm>
          <a:prstGeom prst="rect">
            <a:avLst/>
          </a:prstGeom>
        </p:spPr>
      </p:pic>
      <p:pic>
        <p:nvPicPr>
          <p:cNvPr id="14" name="图片 19" descr="图表, 散点图&#10;&#10;AI 生成的内容可能不正确。">
            <a:extLst>
              <a:ext uri="{FF2B5EF4-FFF2-40B4-BE49-F238E27FC236}">
                <a16:creationId xmlns:a16="http://schemas.microsoft.com/office/drawing/2014/main" id="{6A0EE9B4-AF3C-5C89-264C-8AC0F88ABD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7" y="1758584"/>
            <a:ext cx="5072998" cy="3830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9B1EF0-C781-21A3-EDFD-73BA35960FAC}"/>
              </a:ext>
            </a:extLst>
          </p:cNvPr>
          <p:cNvSpPr txBox="1"/>
          <p:nvPr/>
        </p:nvSpPr>
        <p:spPr>
          <a:xfrm>
            <a:off x="6857030" y="1313671"/>
            <a:ext cx="4444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Positioning of Shocks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0704F9-4F20-D858-6B72-6900693AC1DE}"/>
              </a:ext>
            </a:extLst>
          </p:cNvPr>
          <p:cNvSpPr txBox="1"/>
          <p:nvPr/>
        </p:nvSpPr>
        <p:spPr>
          <a:xfrm>
            <a:off x="739969" y="5905428"/>
            <a:ext cx="10458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IN" dirty="0">
                <a:latin typeface="Century Gothic" panose="020B0502020202020204" pitchFamily="34" charset="0"/>
              </a:rPr>
              <a:t>Tolerance: ~10% of heater beam energy, ~100µm in positioning the shocks</a:t>
            </a:r>
          </a:p>
        </p:txBody>
      </p:sp>
    </p:spTree>
    <p:extLst>
      <p:ext uri="{BB962C8B-B14F-4D97-AF65-F5344CB8AC3E}">
        <p14:creationId xmlns:p14="http://schemas.microsoft.com/office/powerpoint/2010/main" val="184352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13D51-FC1D-D74B-7280-B95126000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6C297-891A-7763-13F1-694FC793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15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A64871E-8FC0-5772-659F-EB13B6FF0C1A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15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AD7F803F-382D-6751-059A-FE20D441DB85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EE5A6D97-A1D4-1519-333C-14F33D78F349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C644E87E-6481-8538-05F0-C8CC1CCB2A8F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79E9AD29-8F9D-AE62-EEDE-3AA9709CB3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D3B00E29-A3FA-B58E-C030-4750F56B349A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C04E37B-BE88-F42C-E657-13EA81DBF08F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2B8B8D3B-3F54-AE38-6564-BF3A1D4D3BF1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Perspectives and Challenges</a:t>
            </a:r>
          </a:p>
        </p:txBody>
      </p:sp>
      <p:sp>
        <p:nvSpPr>
          <p:cNvPr id="11" name="Motivation and principle…">
            <a:extLst>
              <a:ext uri="{FF2B5EF4-FFF2-40B4-BE49-F238E27FC236}">
                <a16:creationId xmlns:a16="http://schemas.microsoft.com/office/drawing/2014/main" id="{B0BA2B5C-84DC-2172-04A5-C9CCDD537018}"/>
              </a:ext>
            </a:extLst>
          </p:cNvPr>
          <p:cNvSpPr txBox="1"/>
          <p:nvPr/>
        </p:nvSpPr>
        <p:spPr>
          <a:xfrm>
            <a:off x="1617761" y="1599605"/>
            <a:ext cx="8956477" cy="4073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000" kern="0" dirty="0">
                <a:solidFill>
                  <a:srgbClr val="000000"/>
                </a:solidFill>
                <a:latin typeface="Century Gothic"/>
                <a:sym typeface="Century Gothic"/>
              </a:rPr>
              <a:t>Near Critical Density could be achieved by imploded gas targets using moderate power lasers</a:t>
            </a:r>
            <a:endParaRPr sz="20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0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000" kern="0" dirty="0">
                <a:solidFill>
                  <a:srgbClr val="000000"/>
                </a:solidFill>
                <a:latin typeface="Century Gothic"/>
                <a:sym typeface="Century Gothic"/>
              </a:rPr>
              <a:t>Protons accelerated to few MeV energies from imploded targets, by a 100TW laser</a:t>
            </a: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IN" sz="20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000" kern="0" dirty="0">
                <a:solidFill>
                  <a:srgbClr val="000000"/>
                </a:solidFill>
                <a:latin typeface="Century Gothic"/>
                <a:sym typeface="Century Gothic"/>
              </a:rPr>
              <a:t>Scalable to high power lasers, first attempt made at ELI-NP</a:t>
            </a:r>
            <a:endParaRPr sz="20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0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000" kern="0" dirty="0">
                <a:solidFill>
                  <a:srgbClr val="000000"/>
                </a:solidFill>
                <a:latin typeface="Century Gothic"/>
                <a:sym typeface="Century Gothic"/>
              </a:rPr>
              <a:t>Prospective scheme for High Repetition Rate operation subject to practical constraints</a:t>
            </a: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IN" sz="20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000" kern="0" dirty="0">
                <a:solidFill>
                  <a:srgbClr val="000000"/>
                </a:solidFill>
                <a:latin typeface="Century Gothic"/>
                <a:sym typeface="Century Gothic"/>
              </a:rPr>
              <a:t>More experiments with additional diagnostics, insight into Physics, 3D PIC + Hydrodynamic simulations</a:t>
            </a:r>
            <a:endParaRPr sz="2000" kern="0" dirty="0">
              <a:solidFill>
                <a:srgbClr val="000000"/>
              </a:solidFill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5404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31692-4DDD-5308-78AC-23D971A6C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B2810-3AAC-59A1-CC35-6CD906C0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16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2DD6485-B76C-398C-6AF7-BE3D75D1B47C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16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FAB6ACA-1B58-0BBD-91EF-3C4A395FF55A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9C8A6B0F-F341-CFCD-7F0E-DFBEA45EB06D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AD370DC0-3A8C-B8AA-9AB7-204F2775B045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24033060-ED81-8ECE-5FEF-522EBC722C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AB1B1894-BDB2-9EBE-2EDA-6815FB0B383E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6247A23-89DA-EC97-9109-81978D4914AB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9B8C9D4C-F3CE-881B-86C4-0A77023203E0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Acknowledgments</a:t>
            </a:r>
          </a:p>
        </p:txBody>
      </p:sp>
      <p:sp>
        <p:nvSpPr>
          <p:cNvPr id="11" name="Victor Malka…">
            <a:extLst>
              <a:ext uri="{FF2B5EF4-FFF2-40B4-BE49-F238E27FC236}">
                <a16:creationId xmlns:a16="http://schemas.microsoft.com/office/drawing/2014/main" id="{0F39B362-9171-D8BB-E29B-3EC130325254}"/>
              </a:ext>
            </a:extLst>
          </p:cNvPr>
          <p:cNvSpPr txBox="1"/>
          <p:nvPr/>
        </p:nvSpPr>
        <p:spPr>
          <a:xfrm>
            <a:off x="142613" y="1667813"/>
            <a:ext cx="5855515" cy="3087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 marL="28573" marR="28573" algn="ctr" defTabSz="642915" hangingPunct="0">
              <a:defRPr sz="2400">
                <a:solidFill>
                  <a:srgbClr val="FFFB00"/>
                </a:solidFill>
                <a:uFill>
                  <a:solidFill>
                    <a:srgbClr val="61177C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531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Weizmann Institute of Science</a:t>
            </a:r>
          </a:p>
          <a:p>
            <a:pPr marL="28573" marR="28573" algn="ctr" defTabSz="642915" hangingPunct="0">
              <a:defRPr sz="2400">
                <a:solidFill>
                  <a:srgbClr val="FFFB00"/>
                </a:solidFill>
                <a:uFill>
                  <a:solidFill>
                    <a:srgbClr val="61177C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IN" sz="2531" kern="0" dirty="0">
              <a:solidFill>
                <a:srgbClr val="000000"/>
              </a:solidFill>
              <a:uFill>
                <a:solidFill>
                  <a:srgbClr val="00FDFF"/>
                </a:solidFill>
              </a:uFill>
              <a:latin typeface="Century Gothic"/>
              <a:sym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Victor Malka, Eyal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Kroupp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Sheroy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Tata, Anton Golovanov,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Yinren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Shou, Arnaud Courvoisier, Anda Maria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Talposi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Arujash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Mohanty, Dong Jing, Ivan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Kargapolov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Aaron Liberman, Lidan Fridman, Tomer Friling, Salome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Benracassa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Michael Adelberg, Ruben </a:t>
            </a:r>
            <a:r>
              <a:rPr kumimoji="0" lang="en-I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Piloposian</a:t>
            </a:r>
            <a:r>
              <a:rPr kumimoji="0" lang="en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IN" sz="2000" b="0" i="0" u="none" strike="noStrike" kern="1200" cap="none" spc="0" normalizeH="0" baseline="0" noProof="0" dirty="0">
              <a:ln>
                <a:noFill/>
              </a:ln>
              <a:solidFill>
                <a:srgbClr val="373C7C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3" marR="28573" algn="ctr" defTabSz="642915" hangingPunct="0">
              <a:defRPr sz="2400">
                <a:solidFill>
                  <a:srgbClr val="FFFB00"/>
                </a:solidFill>
                <a:uFill>
                  <a:solidFill>
                    <a:srgbClr val="61177C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IN" sz="2531" kern="0" dirty="0">
              <a:solidFill>
                <a:srgbClr val="000000"/>
              </a:solidFill>
              <a:uFill>
                <a:solidFill>
                  <a:srgbClr val="00FDFF"/>
                </a:solidFill>
              </a:uFill>
              <a:latin typeface="Century Gothic"/>
              <a:sym typeface="Century Gothic"/>
            </a:endParaRPr>
          </a:p>
        </p:txBody>
      </p:sp>
      <p:sp>
        <p:nvSpPr>
          <p:cNvPr id="12" name="Victor Malka…">
            <a:extLst>
              <a:ext uri="{FF2B5EF4-FFF2-40B4-BE49-F238E27FC236}">
                <a16:creationId xmlns:a16="http://schemas.microsoft.com/office/drawing/2014/main" id="{B9C996E7-AAA7-514E-E9F4-A6C6977A92EC}"/>
              </a:ext>
            </a:extLst>
          </p:cNvPr>
          <p:cNvSpPr txBox="1"/>
          <p:nvPr/>
        </p:nvSpPr>
        <p:spPr>
          <a:xfrm>
            <a:off x="6664376" y="1667813"/>
            <a:ext cx="4972554" cy="2082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/>
          <a:p>
            <a:pPr marL="28573" marR="28573" algn="ctr" defTabSz="642915" hangingPunct="0">
              <a:defRPr sz="2400">
                <a:solidFill>
                  <a:srgbClr val="FFFB00"/>
                </a:solidFill>
                <a:uFill>
                  <a:solidFill>
                    <a:srgbClr val="61177C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531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ELI-NP, Romania</a:t>
            </a:r>
          </a:p>
          <a:p>
            <a:pPr marL="28573" marR="28573" algn="ctr" defTabSz="642915" hangingPunct="0">
              <a:defRPr sz="2400">
                <a:solidFill>
                  <a:srgbClr val="FFFB00"/>
                </a:solidFill>
                <a:uFill>
                  <a:solidFill>
                    <a:srgbClr val="61177C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IN" sz="2531" kern="0" dirty="0">
              <a:solidFill>
                <a:srgbClr val="000000"/>
              </a:solidFill>
              <a:uFill>
                <a:solidFill>
                  <a:srgbClr val="00FDFF"/>
                </a:solidFill>
              </a:uFill>
              <a:latin typeface="Century Gothic"/>
              <a:sym typeface="Century Gothic"/>
            </a:endParaRPr>
          </a:p>
          <a:p>
            <a:pPr marL="28573" marR="28573" algn="ctr" defTabSz="642915" hangingPunct="0">
              <a:defRPr sz="2400">
                <a:solidFill>
                  <a:srgbClr val="FFFB00"/>
                </a:solidFill>
                <a:uFill>
                  <a:solidFill>
                    <a:srgbClr val="61177C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Mihail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Cernaianu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, Petru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Ghenuche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, Domenico Doria, Marius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Gugiu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, Florin,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Septimiu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Balascuta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, Daniel Dorobantu, Cristina Marin,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Saidbek</a:t>
            </a:r>
            <a:r>
              <a:rPr lang="en-IN" sz="2000" kern="0" dirty="0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 </a:t>
            </a:r>
            <a:r>
              <a:rPr lang="en-IN" sz="2000" kern="0" dirty="0" err="1">
                <a:solidFill>
                  <a:srgbClr val="000000"/>
                </a:solidFill>
                <a:uFill>
                  <a:solidFill>
                    <a:srgbClr val="00FDFF"/>
                  </a:solidFill>
                </a:uFill>
                <a:latin typeface="Century Gothic"/>
                <a:sym typeface="Century Gothic"/>
              </a:rPr>
              <a:t>Norbaev</a:t>
            </a:r>
            <a:endParaRPr sz="1406" i="1" kern="0" dirty="0">
              <a:solidFill>
                <a:srgbClr val="000000"/>
              </a:solidFill>
              <a:uFill>
                <a:solidFill>
                  <a:srgbClr val="00FDFF"/>
                </a:solidFill>
              </a:uFill>
              <a:latin typeface="Century Gothic"/>
              <a:sym typeface="Century Gothic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D2CE4C-CDFD-637F-8A12-17E3C0FCB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77" y="4949599"/>
            <a:ext cx="4227585" cy="9540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045793-B5BE-8930-5500-EAA65360D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066" y="3984532"/>
            <a:ext cx="2671174" cy="22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87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2AA94-68DD-72F4-FEC8-05015B706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C2F25-79AE-799C-4C2D-65104802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17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C2AA4B7-EE6C-6525-69D9-764CA85A3960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17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A19D1094-FF86-2CF8-1E3A-1BC41199B7A0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575B9C21-00D0-001F-49A6-7E0624B3E62F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E61607BF-BFA0-48C7-C55B-3462D0990DC5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1EFDC97E-583C-E92D-1BC9-982D72C58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01F00FC9-4B3C-DF23-3FC1-F2DAD18EDC17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1427C8-4605-90D9-7FBF-E20CBB9EADDC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91D06CBF-D4FA-7F18-E0CE-8F7D4721B674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Acknowledgments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5F825-C539-D05D-79AF-FD3BA06E1B27}"/>
              </a:ext>
            </a:extLst>
          </p:cNvPr>
          <p:cNvSpPr txBox="1"/>
          <p:nvPr/>
        </p:nvSpPr>
        <p:spPr>
          <a:xfrm>
            <a:off x="279700" y="1936283"/>
            <a:ext cx="11646132" cy="29854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IN" sz="4000" dirty="0">
                <a:solidFill>
                  <a:srgbClr val="373C7C"/>
                </a:solidFill>
                <a:latin typeface="Century Gothic" panose="020B0502020202020204" pitchFamily="34" charset="0"/>
              </a:rPr>
              <a:t>Visit us </a:t>
            </a:r>
            <a:r>
              <a:rPr lang="en-IN" sz="4000" dirty="0">
                <a:solidFill>
                  <a:srgbClr val="373C7C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</a:p>
          <a:p>
            <a:pPr algn="ctr"/>
            <a:r>
              <a:rPr lang="en-IN" sz="2800" dirty="0">
                <a:latin typeface="Century Gothic" panose="020B0502020202020204" pitchFamily="34" charset="0"/>
                <a:hlinkClick r:id="rId4"/>
              </a:rPr>
              <a:t>https://www.weizmann.ac.il/complex/malka/</a:t>
            </a:r>
            <a:endParaRPr lang="en-IN" sz="2800" dirty="0">
              <a:latin typeface="Century Gothic" panose="020B0502020202020204" pitchFamily="34" charset="0"/>
            </a:endParaRPr>
          </a:p>
          <a:p>
            <a:pPr algn="ctr"/>
            <a:endParaRPr lang="en-IN" sz="4000" dirty="0">
              <a:solidFill>
                <a:srgbClr val="373C7C"/>
              </a:solidFill>
              <a:latin typeface="Century Gothic" panose="020B0502020202020204" pitchFamily="34" charset="0"/>
            </a:endParaRPr>
          </a:p>
          <a:p>
            <a:pPr algn="ctr"/>
            <a:endParaRPr lang="en-IN" sz="4000" dirty="0">
              <a:solidFill>
                <a:srgbClr val="373C7C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IN" sz="4000" dirty="0">
                <a:solidFill>
                  <a:srgbClr val="373C7C"/>
                </a:solidFill>
                <a:latin typeface="Century Gothic" panose="020B0502020202020204" pitchFamily="34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04062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F9FDC-6D6D-2215-2D65-9FDE3C1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2</a:t>
            </a:fld>
            <a:endParaRPr lang="en-IN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46A3023-C039-13DD-8233-504C63B438E2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6" name="Groupe 19">
            <a:extLst>
              <a:ext uri="{FF2B5EF4-FFF2-40B4-BE49-F238E27FC236}">
                <a16:creationId xmlns:a16="http://schemas.microsoft.com/office/drawing/2014/main" id="{D2D5E09E-0ABF-701F-ECE7-0F3D686CEB9A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7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50F84633-8930-85EC-A2DE-861A3C2F396C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8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32AAB236-DFBF-42FB-B599-32C322462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cteur droit 23">
              <a:extLst>
                <a:ext uri="{FF2B5EF4-FFF2-40B4-BE49-F238E27FC236}">
                  <a16:creationId xmlns:a16="http://schemas.microsoft.com/office/drawing/2014/main" id="{33E2E9FC-9BEF-8C83-462D-0236C8388EBB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21E03FB-929D-0A7E-303D-E45FA435645E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1" name="Outline">
            <a:extLst>
              <a:ext uri="{FF2B5EF4-FFF2-40B4-BE49-F238E27FC236}">
                <a16:creationId xmlns:a16="http://schemas.microsoft.com/office/drawing/2014/main" id="{354D1DAD-3D1D-3731-93AA-C8137E78657B}"/>
              </a:ext>
            </a:extLst>
          </p:cNvPr>
          <p:cNvSpPr txBox="1"/>
          <p:nvPr/>
        </p:nvSpPr>
        <p:spPr>
          <a:xfrm>
            <a:off x="5047420" y="124301"/>
            <a:ext cx="2097159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sz="2812" kern="0" dirty="0"/>
              <a:t>Outline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5168050C-BB27-F4E7-C54E-4D3801F603B5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13" name="Groupe 19">
            <a:extLst>
              <a:ext uri="{FF2B5EF4-FFF2-40B4-BE49-F238E27FC236}">
                <a16:creationId xmlns:a16="http://schemas.microsoft.com/office/drawing/2014/main" id="{8B7D0A5F-DCAE-E3D4-D2A5-72791F012C10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14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5859FCFD-AD61-7349-33C6-8FB6D778DB51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15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AC46C284-CF84-E8BA-B419-C0AC7B11C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Connecteur droit 23">
              <a:extLst>
                <a:ext uri="{FF2B5EF4-FFF2-40B4-BE49-F238E27FC236}">
                  <a16:creationId xmlns:a16="http://schemas.microsoft.com/office/drawing/2014/main" id="{E26CEB8F-384D-E80D-93FF-87F9E925EFF6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985D615-0B83-9EE1-0F6C-198A7F96CF17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8" name="Outline">
            <a:extLst>
              <a:ext uri="{FF2B5EF4-FFF2-40B4-BE49-F238E27FC236}">
                <a16:creationId xmlns:a16="http://schemas.microsoft.com/office/drawing/2014/main" id="{48AF7FF6-850D-908B-0C16-1686A7B52F9A}"/>
              </a:ext>
            </a:extLst>
          </p:cNvPr>
          <p:cNvSpPr txBox="1"/>
          <p:nvPr/>
        </p:nvSpPr>
        <p:spPr>
          <a:xfrm>
            <a:off x="5047420" y="124301"/>
            <a:ext cx="2097159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sz="2812" kern="0" dirty="0"/>
              <a:t>Outline</a:t>
            </a:r>
          </a:p>
        </p:txBody>
      </p:sp>
      <p:sp>
        <p:nvSpPr>
          <p:cNvPr id="19" name="Motivation and principle…">
            <a:extLst>
              <a:ext uri="{FF2B5EF4-FFF2-40B4-BE49-F238E27FC236}">
                <a16:creationId xmlns:a16="http://schemas.microsoft.com/office/drawing/2014/main" id="{C68001B3-D3BD-5752-12F2-06D71EB41A3C}"/>
              </a:ext>
            </a:extLst>
          </p:cNvPr>
          <p:cNvSpPr txBox="1"/>
          <p:nvPr/>
        </p:nvSpPr>
        <p:spPr>
          <a:xfrm>
            <a:off x="1617760" y="2100270"/>
            <a:ext cx="8956477" cy="265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Near Critical Density Plasma</a:t>
            </a:r>
            <a:endParaRPr sz="24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4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Optical tailoring of gas targets</a:t>
            </a:r>
            <a:endParaRPr sz="24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4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Proton acceleration from </a:t>
            </a:r>
            <a:r>
              <a:rPr lang="en-IN" sz="2400" kern="0">
                <a:solidFill>
                  <a:srgbClr val="000000"/>
                </a:solidFill>
                <a:latin typeface="Century Gothic"/>
                <a:sym typeface="Century Gothic"/>
              </a:rPr>
              <a:t>imploded gas targets</a:t>
            </a:r>
            <a:endParaRPr sz="24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4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457200" indent="-457200" defTabSz="410751" hangingPunct="0">
              <a:buSzPct val="125000"/>
              <a:buFont typeface="Wingdings" panose="05000000000000000000" pitchFamily="2" charset="2"/>
              <a:buChar char="Ø"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Conclusion and perspectives</a:t>
            </a:r>
          </a:p>
        </p:txBody>
      </p:sp>
    </p:spTree>
    <p:extLst>
      <p:ext uri="{BB962C8B-B14F-4D97-AF65-F5344CB8AC3E}">
        <p14:creationId xmlns:p14="http://schemas.microsoft.com/office/powerpoint/2010/main" val="952344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361FE-7BCC-BC9D-98B1-59288910A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A7E32-ACA2-A472-CD64-8A0B0BBE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3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316F163-4B09-4EC9-2B8E-1A88073999A1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3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F39F8C27-F7D8-CBB2-5BF1-41166B693F91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B3B38BC3-B616-C8C3-42BF-0B579FF9FF05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5B5B69B6-0858-1978-580F-808ED1364C9C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EEDF316D-B369-0D82-8873-949C70C31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DB10CC54-B0CA-509D-B5F8-D02AE5951B57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82E75BD-7226-E0D4-0C8D-A480FE84CEE8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36751932-98A9-AFFC-1483-345EB1407779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Near Critical Density Plasma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AF448A-2B2F-F184-64F6-90799877CCF3}"/>
              </a:ext>
            </a:extLst>
          </p:cNvPr>
          <p:cNvSpPr/>
          <p:nvPr/>
        </p:nvSpPr>
        <p:spPr>
          <a:xfrm>
            <a:off x="716890" y="1550555"/>
            <a:ext cx="10833811" cy="142865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8606FD-F6F4-4684-0E89-C6D059AB63D5}"/>
              </a:ext>
            </a:extLst>
          </p:cNvPr>
          <p:cNvSpPr txBox="1"/>
          <p:nvPr/>
        </p:nvSpPr>
        <p:spPr>
          <a:xfrm>
            <a:off x="4401424" y="3043276"/>
            <a:ext cx="338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Plasma Density</a:t>
            </a:r>
            <a:endParaRPr lang="en-IN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20B634-1F43-3B23-2D91-E4AFB455D906}"/>
              </a:ext>
            </a:extLst>
          </p:cNvPr>
          <p:cNvCxnSpPr/>
          <p:nvPr/>
        </p:nvCxnSpPr>
        <p:spPr>
          <a:xfrm>
            <a:off x="7395628" y="3274108"/>
            <a:ext cx="1820411" cy="0"/>
          </a:xfrm>
          <a:prstGeom prst="straightConnector1">
            <a:avLst/>
          </a:prstGeom>
          <a:ln w="50800">
            <a:solidFill>
              <a:schemeClr val="accent1">
                <a:lumMod val="7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B69CA7C-26A9-B4B3-C22F-82F5E3A665CF}"/>
              </a:ext>
            </a:extLst>
          </p:cNvPr>
          <p:cNvSpPr txBox="1"/>
          <p:nvPr/>
        </p:nvSpPr>
        <p:spPr>
          <a:xfrm>
            <a:off x="548367" y="937887"/>
            <a:ext cx="131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n</a:t>
            </a:r>
            <a:r>
              <a:rPr lang="en-IN" sz="2400" kern="0" baseline="-25000" dirty="0">
                <a:solidFill>
                  <a:srgbClr val="000000"/>
                </a:solidFill>
                <a:latin typeface="Century Gothic"/>
                <a:sym typeface="Century Gothic"/>
              </a:rPr>
              <a:t>e</a:t>
            </a:r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 &lt; </a:t>
            </a:r>
            <a:r>
              <a:rPr lang="en-IN" sz="2400" kern="0" dirty="0" err="1">
                <a:solidFill>
                  <a:srgbClr val="000000"/>
                </a:solidFill>
                <a:latin typeface="Century Gothic"/>
                <a:sym typeface="Century Gothic"/>
              </a:rPr>
              <a:t>n</a:t>
            </a:r>
            <a:r>
              <a:rPr lang="en-IN" sz="2400" kern="0" baseline="-25000" dirty="0" err="1">
                <a:solidFill>
                  <a:srgbClr val="000000"/>
                </a:solidFill>
                <a:latin typeface="Century Gothic"/>
                <a:sym typeface="Century Gothic"/>
              </a:rPr>
              <a:t>c</a:t>
            </a:r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 </a:t>
            </a:r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7D6FB5-4A35-2717-B377-82EDFB78540B}"/>
              </a:ext>
            </a:extLst>
          </p:cNvPr>
          <p:cNvSpPr txBox="1"/>
          <p:nvPr/>
        </p:nvSpPr>
        <p:spPr>
          <a:xfrm>
            <a:off x="10333552" y="945624"/>
            <a:ext cx="131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n</a:t>
            </a:r>
            <a:r>
              <a:rPr lang="en-IN" sz="2400" kern="0" baseline="-25000" dirty="0">
                <a:solidFill>
                  <a:srgbClr val="000000"/>
                </a:solidFill>
                <a:latin typeface="Century Gothic"/>
                <a:sym typeface="Century Gothic"/>
              </a:rPr>
              <a:t>e</a:t>
            </a:r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 &gt; </a:t>
            </a:r>
            <a:r>
              <a:rPr lang="en-IN" sz="2400" kern="0" dirty="0" err="1">
                <a:solidFill>
                  <a:srgbClr val="000000"/>
                </a:solidFill>
                <a:latin typeface="Century Gothic"/>
                <a:sym typeface="Century Gothic"/>
              </a:rPr>
              <a:t>n</a:t>
            </a:r>
            <a:r>
              <a:rPr lang="en-IN" sz="2400" kern="0" baseline="-25000" dirty="0" err="1">
                <a:solidFill>
                  <a:srgbClr val="000000"/>
                </a:solidFill>
                <a:latin typeface="Century Gothic"/>
                <a:sym typeface="Century Gothic"/>
              </a:rPr>
              <a:t>c</a:t>
            </a:r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 </a:t>
            </a:r>
            <a:endParaRPr lang="en-I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C9B981-2879-8809-A79A-5380A8F0CF71}"/>
              </a:ext>
            </a:extLst>
          </p:cNvPr>
          <p:cNvSpPr txBox="1"/>
          <p:nvPr/>
        </p:nvSpPr>
        <p:spPr>
          <a:xfrm>
            <a:off x="5478754" y="939924"/>
            <a:ext cx="131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n</a:t>
            </a:r>
            <a:r>
              <a:rPr lang="en-IN" sz="2400" kern="0" baseline="-25000" dirty="0">
                <a:solidFill>
                  <a:srgbClr val="000000"/>
                </a:solidFill>
                <a:latin typeface="Century Gothic"/>
                <a:sym typeface="Century Gothic"/>
              </a:rPr>
              <a:t>e</a:t>
            </a:r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 = </a:t>
            </a:r>
            <a:r>
              <a:rPr lang="en-IN" sz="2400" kern="0" dirty="0" err="1">
                <a:solidFill>
                  <a:srgbClr val="000000"/>
                </a:solidFill>
                <a:latin typeface="Century Gothic"/>
                <a:sym typeface="Century Gothic"/>
              </a:rPr>
              <a:t>n</a:t>
            </a:r>
            <a:r>
              <a:rPr lang="en-IN" sz="2400" kern="0" baseline="-25000" dirty="0" err="1">
                <a:solidFill>
                  <a:srgbClr val="000000"/>
                </a:solidFill>
                <a:latin typeface="Century Gothic"/>
                <a:sym typeface="Century Gothic"/>
              </a:rPr>
              <a:t>c</a:t>
            </a:r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 </a:t>
            </a:r>
            <a:endParaRPr lang="en-I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63F57D-9185-66FD-3540-3B85547A946D}"/>
              </a:ext>
            </a:extLst>
          </p:cNvPr>
          <p:cNvSpPr txBox="1"/>
          <p:nvPr/>
        </p:nvSpPr>
        <p:spPr>
          <a:xfrm>
            <a:off x="945766" y="2059467"/>
            <a:ext cx="338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kern="0" dirty="0" err="1">
                <a:solidFill>
                  <a:srgbClr val="000000"/>
                </a:solidFill>
                <a:latin typeface="Century Gothic"/>
                <a:sym typeface="Century Gothic"/>
              </a:rPr>
              <a:t>Underdense</a:t>
            </a:r>
            <a:endParaRPr lang="en-I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BCCB1D-D5CA-515C-631A-0C00880369EB}"/>
              </a:ext>
            </a:extLst>
          </p:cNvPr>
          <p:cNvSpPr txBox="1"/>
          <p:nvPr/>
        </p:nvSpPr>
        <p:spPr>
          <a:xfrm>
            <a:off x="7970190" y="2059467"/>
            <a:ext cx="338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kern="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/>
                <a:sym typeface="Century Gothic"/>
              </a:rPr>
              <a:t>Overdense</a:t>
            </a:r>
            <a:endParaRPr lang="en-IN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E40BCA1-67EE-25F4-CA26-BC3D37754C02}"/>
              </a:ext>
            </a:extLst>
          </p:cNvPr>
          <p:cNvCxnSpPr>
            <a:cxnSpLocks/>
          </p:cNvCxnSpPr>
          <p:nvPr/>
        </p:nvCxnSpPr>
        <p:spPr>
          <a:xfrm flipV="1">
            <a:off x="1190399" y="1325571"/>
            <a:ext cx="0" cy="22498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A3A6737-87C4-E1E5-E013-5E6119BFDE53}"/>
              </a:ext>
            </a:extLst>
          </p:cNvPr>
          <p:cNvCxnSpPr>
            <a:cxnSpLocks/>
          </p:cNvCxnSpPr>
          <p:nvPr/>
        </p:nvCxnSpPr>
        <p:spPr>
          <a:xfrm flipV="1">
            <a:off x="6133794" y="1325571"/>
            <a:ext cx="0" cy="22498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3DBBA9-7CD1-65B2-C39C-8D3D20711DA9}"/>
              </a:ext>
            </a:extLst>
          </p:cNvPr>
          <p:cNvCxnSpPr>
            <a:cxnSpLocks/>
          </p:cNvCxnSpPr>
          <p:nvPr/>
        </p:nvCxnSpPr>
        <p:spPr>
          <a:xfrm flipV="1">
            <a:off x="10988592" y="1325570"/>
            <a:ext cx="0" cy="22498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A6B94C2-08D7-7D21-8B3C-535F0DEE7A37}"/>
              </a:ext>
            </a:extLst>
          </p:cNvPr>
          <p:cNvSpPr/>
          <p:nvPr/>
        </p:nvSpPr>
        <p:spPr>
          <a:xfrm>
            <a:off x="4909480" y="1786058"/>
            <a:ext cx="2486148" cy="1008484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8568A7-FD28-78CE-D648-D14F629DEE48}"/>
              </a:ext>
            </a:extLst>
          </p:cNvPr>
          <p:cNvSpPr txBox="1"/>
          <p:nvPr/>
        </p:nvSpPr>
        <p:spPr>
          <a:xfrm>
            <a:off x="4622199" y="1906025"/>
            <a:ext cx="3060710" cy="538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Near Critical Density Plasma</a:t>
            </a:r>
            <a:endParaRPr lang="en-IN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0B56C4-7F42-FE96-DF61-C87B54CED3C4}"/>
              </a:ext>
            </a:extLst>
          </p:cNvPr>
          <p:cNvSpPr txBox="1"/>
          <p:nvPr/>
        </p:nvSpPr>
        <p:spPr>
          <a:xfrm>
            <a:off x="1203407" y="3673969"/>
            <a:ext cx="96205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How to generate a Near Critical Density (NCD) target?</a:t>
            </a:r>
          </a:p>
          <a:p>
            <a:pPr algn="ctr"/>
            <a:endParaRPr lang="en-IN" sz="24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IN" sz="2000" kern="0" dirty="0">
                <a:solidFill>
                  <a:srgbClr val="000000"/>
                </a:solidFill>
                <a:latin typeface="Century Gothic"/>
                <a:sym typeface="Century Gothic"/>
              </a:rPr>
              <a:t>Foam targets, Pre-expanded foil targets, Structured targets, </a:t>
            </a:r>
            <a:r>
              <a:rPr lang="en-IN" sz="2000" b="1" kern="0" dirty="0">
                <a:solidFill>
                  <a:srgbClr val="000000"/>
                </a:solidFill>
                <a:latin typeface="Century Gothic"/>
                <a:sym typeface="Century Gothic"/>
              </a:rPr>
              <a:t>Gas targets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en-IN" sz="20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algn="ctr"/>
            <a:r>
              <a:rPr lang="en-IN" sz="2000" kern="0" dirty="0">
                <a:solidFill>
                  <a:srgbClr val="000000"/>
                </a:solidFill>
                <a:latin typeface="Century Gothic"/>
                <a:sym typeface="Century Gothic"/>
              </a:rPr>
              <a:t>Gas targets: Reproducible, High repetition rate compatible, Density controllable</a:t>
            </a:r>
          </a:p>
          <a:p>
            <a:pPr algn="ctr"/>
            <a:endParaRPr lang="en-IN" sz="2000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algn="ctr"/>
            <a:r>
              <a:rPr lang="en-IN" sz="2000" kern="0" dirty="0">
                <a:solidFill>
                  <a:srgbClr val="000000"/>
                </a:solidFill>
                <a:latin typeface="Century Gothic"/>
                <a:sym typeface="Century Gothic"/>
              </a:rPr>
              <a:t>But the density of gas from a conventional gas nozzle is low!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189212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3" grpId="0"/>
      <p:bldP spid="24" grpId="0"/>
      <p:bldP spid="22" grpId="0" animBg="1"/>
      <p:bldP spid="31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D8126-83B9-3A0F-2CF8-B5B90A13D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36240-BA5A-8130-C309-DF967B818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4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D2405A1-C219-3375-D4F4-5338A4414720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5D4E3858-55B6-E754-CA91-D6DF001D68D3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BB8145B6-E7E1-08DC-2669-DBFD75F4EDD6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AF67D7F2-DA06-97D8-EAAF-5743A50B1BBB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5DB92C5D-6E87-F294-2D59-512C36DA6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9CBABB24-330B-BBA1-8FDC-F654D90A61D4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86323C-92AB-12F4-C472-04F25FA8183E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B22684C6-8CE9-2E1C-830E-B90C378C49C9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Imploded Gas Targets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8DA180C-E62B-D596-87DA-4144D2416E13}"/>
              </a:ext>
            </a:extLst>
          </p:cNvPr>
          <p:cNvGrpSpPr/>
          <p:nvPr/>
        </p:nvGrpSpPr>
        <p:grpSpPr>
          <a:xfrm>
            <a:off x="2285026" y="873643"/>
            <a:ext cx="7669876" cy="3462323"/>
            <a:chOff x="2285026" y="873643"/>
            <a:chExt cx="7669876" cy="3462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01D892-6D99-B7EE-1A10-C5F382E59BA3}"/>
                </a:ext>
              </a:extLst>
            </p:cNvPr>
            <p:cNvSpPr/>
            <p:nvPr/>
          </p:nvSpPr>
          <p:spPr>
            <a:xfrm>
              <a:off x="2414493" y="876583"/>
              <a:ext cx="1708728" cy="7354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Gas target</a:t>
              </a:r>
              <a:endParaRPr lang="en-IN" dirty="0"/>
            </a:p>
          </p:txBody>
        </p:sp>
        <p:sp>
          <p:nvSpPr>
            <p:cNvPr id="14" name="Plus Sign 13">
              <a:extLst>
                <a:ext uri="{FF2B5EF4-FFF2-40B4-BE49-F238E27FC236}">
                  <a16:creationId xmlns:a16="http://schemas.microsoft.com/office/drawing/2014/main" id="{87986AA1-194C-E257-731B-AFD949859C28}"/>
                </a:ext>
              </a:extLst>
            </p:cNvPr>
            <p:cNvSpPr/>
            <p:nvPr/>
          </p:nvSpPr>
          <p:spPr>
            <a:xfrm>
              <a:off x="4530850" y="1033874"/>
              <a:ext cx="374106" cy="420868"/>
            </a:xfrm>
            <a:prstGeom prst="mathPlus">
              <a:avLst>
                <a:gd name="adj1" fmla="val 1462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7A1246-41E8-1881-F328-10BB51F8BAEE}"/>
                </a:ext>
              </a:extLst>
            </p:cNvPr>
            <p:cNvSpPr/>
            <p:nvPr/>
          </p:nvSpPr>
          <p:spPr>
            <a:xfrm>
              <a:off x="5241636" y="876583"/>
              <a:ext cx="1708728" cy="7354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Optical tailoring</a:t>
              </a:r>
              <a:endParaRPr lang="en-IN" dirty="0"/>
            </a:p>
          </p:txBody>
        </p:sp>
        <p:sp>
          <p:nvSpPr>
            <p:cNvPr id="16" name="Equals 15">
              <a:extLst>
                <a:ext uri="{FF2B5EF4-FFF2-40B4-BE49-F238E27FC236}">
                  <a16:creationId xmlns:a16="http://schemas.microsoft.com/office/drawing/2014/main" id="{714B47DE-9F16-253B-CB7B-4A73D042913A}"/>
                </a:ext>
              </a:extLst>
            </p:cNvPr>
            <p:cNvSpPr/>
            <p:nvPr/>
          </p:nvSpPr>
          <p:spPr>
            <a:xfrm>
              <a:off x="7287044" y="1033874"/>
              <a:ext cx="475786" cy="338183"/>
            </a:xfrm>
            <a:prstGeom prst="mathEqual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827B97-4F51-94DA-E181-DA3F1FD4A950}"/>
                </a:ext>
              </a:extLst>
            </p:cNvPr>
            <p:cNvSpPr/>
            <p:nvPr/>
          </p:nvSpPr>
          <p:spPr>
            <a:xfrm>
              <a:off x="8099509" y="873643"/>
              <a:ext cx="1708728" cy="7354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Imploded Gas Target</a:t>
              </a:r>
              <a:endParaRPr lang="en-IN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46A373-EF97-DF85-44F2-E0B4EE6A4DE2}"/>
                </a:ext>
              </a:extLst>
            </p:cNvPr>
            <p:cNvSpPr txBox="1"/>
            <p:nvPr/>
          </p:nvSpPr>
          <p:spPr>
            <a:xfrm>
              <a:off x="2285026" y="1657010"/>
              <a:ext cx="19676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Gas from a conventional gas nozzle</a:t>
              </a:r>
              <a:endParaRPr lang="en-IN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24F7AD-957A-DD1E-1D48-7D2E7962BEE3}"/>
                </a:ext>
              </a:extLst>
            </p:cNvPr>
            <p:cNvSpPr txBox="1"/>
            <p:nvPr/>
          </p:nvSpPr>
          <p:spPr>
            <a:xfrm>
              <a:off x="5101736" y="1660827"/>
              <a:ext cx="20020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In implosion geometry</a:t>
              </a:r>
              <a:endParaRPr lang="en-IN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4B3E33-730D-AB67-AC0D-EF77ABCAB1CB}"/>
                </a:ext>
              </a:extLst>
            </p:cNvPr>
            <p:cNvSpPr txBox="1"/>
            <p:nvPr/>
          </p:nvSpPr>
          <p:spPr>
            <a:xfrm>
              <a:off x="7952843" y="1645628"/>
              <a:ext cx="20020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High density gas regions</a:t>
              </a:r>
              <a:endParaRPr lang="en-IN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E45D805-CA20-B5F3-8F73-6C647CB56DC0}"/>
                </a:ext>
              </a:extLst>
            </p:cNvPr>
            <p:cNvGrpSpPr/>
            <p:nvPr/>
          </p:nvGrpSpPr>
          <p:grpSpPr>
            <a:xfrm>
              <a:off x="5241636" y="2644326"/>
              <a:ext cx="1755286" cy="1691640"/>
              <a:chOff x="5322691" y="3189742"/>
              <a:chExt cx="1755286" cy="169164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25CE86-27E7-784C-DEF7-307364C24A28}"/>
                  </a:ext>
                </a:extLst>
              </p:cNvPr>
              <p:cNvSpPr/>
              <p:nvPr/>
            </p:nvSpPr>
            <p:spPr>
              <a:xfrm>
                <a:off x="5322691" y="3189742"/>
                <a:ext cx="1755286" cy="169164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7E99F4B-E989-366D-A900-A6849BBAFACD}"/>
                  </a:ext>
                </a:extLst>
              </p:cNvPr>
              <p:cNvGrpSpPr/>
              <p:nvPr/>
            </p:nvGrpSpPr>
            <p:grpSpPr>
              <a:xfrm>
                <a:off x="5450305" y="3324225"/>
                <a:ext cx="1500059" cy="1492573"/>
                <a:chOff x="8000769" y="2952971"/>
                <a:chExt cx="1500059" cy="1492573"/>
              </a:xfrm>
            </p:grpSpPr>
            <p:sp>
              <p:nvSpPr>
                <p:cNvPr id="23" name="Arrow: Right 22">
                  <a:extLst>
                    <a:ext uri="{FF2B5EF4-FFF2-40B4-BE49-F238E27FC236}">
                      <a16:creationId xmlns:a16="http://schemas.microsoft.com/office/drawing/2014/main" id="{3A7CF68D-20C3-15C4-09AF-17EA6B41A0B5}"/>
                    </a:ext>
                  </a:extLst>
                </p:cNvPr>
                <p:cNvSpPr/>
                <p:nvPr/>
              </p:nvSpPr>
              <p:spPr>
                <a:xfrm>
                  <a:off x="8000769" y="3613088"/>
                  <a:ext cx="320040" cy="182880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4" name="Arrow: Right 23">
                  <a:extLst>
                    <a:ext uri="{FF2B5EF4-FFF2-40B4-BE49-F238E27FC236}">
                      <a16:creationId xmlns:a16="http://schemas.microsoft.com/office/drawing/2014/main" id="{C85B0A2B-9A89-61C8-5CFC-AE31D6E815EC}"/>
                    </a:ext>
                  </a:extLst>
                </p:cNvPr>
                <p:cNvSpPr/>
                <p:nvPr/>
              </p:nvSpPr>
              <p:spPr>
                <a:xfrm rot="2700000">
                  <a:off x="8178579" y="3189163"/>
                  <a:ext cx="320040" cy="182880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5" name="Arrow: Right 24">
                  <a:extLst>
                    <a:ext uri="{FF2B5EF4-FFF2-40B4-BE49-F238E27FC236}">
                      <a16:creationId xmlns:a16="http://schemas.microsoft.com/office/drawing/2014/main" id="{B2E8561D-047C-6A83-7A5E-25AFF512ED27}"/>
                    </a:ext>
                  </a:extLst>
                </p:cNvPr>
                <p:cNvSpPr/>
                <p:nvPr/>
              </p:nvSpPr>
              <p:spPr>
                <a:xfrm rot="5400000">
                  <a:off x="8590778" y="3021551"/>
                  <a:ext cx="320040" cy="182880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6" name="Arrow: Right 25">
                  <a:extLst>
                    <a:ext uri="{FF2B5EF4-FFF2-40B4-BE49-F238E27FC236}">
                      <a16:creationId xmlns:a16="http://schemas.microsoft.com/office/drawing/2014/main" id="{00C5B173-EB16-1F9A-5720-BBEA835E3722}"/>
                    </a:ext>
                  </a:extLst>
                </p:cNvPr>
                <p:cNvSpPr/>
                <p:nvPr/>
              </p:nvSpPr>
              <p:spPr>
                <a:xfrm rot="8100000">
                  <a:off x="9012234" y="3193818"/>
                  <a:ext cx="320040" cy="182880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27" name="Arrow: Right 26">
                  <a:extLst>
                    <a:ext uri="{FF2B5EF4-FFF2-40B4-BE49-F238E27FC236}">
                      <a16:creationId xmlns:a16="http://schemas.microsoft.com/office/drawing/2014/main" id="{BD858977-5C08-BF19-58CD-3EB7CC7F5B5B}"/>
                    </a:ext>
                  </a:extLst>
                </p:cNvPr>
                <p:cNvSpPr/>
                <p:nvPr/>
              </p:nvSpPr>
              <p:spPr>
                <a:xfrm rot="10800000">
                  <a:off x="9180788" y="3605369"/>
                  <a:ext cx="320040" cy="182880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2" name="Arrow: Right 31">
                  <a:extLst>
                    <a:ext uri="{FF2B5EF4-FFF2-40B4-BE49-F238E27FC236}">
                      <a16:creationId xmlns:a16="http://schemas.microsoft.com/office/drawing/2014/main" id="{2A73A90F-36F7-F134-8917-805E2390C8E4}"/>
                    </a:ext>
                  </a:extLst>
                </p:cNvPr>
                <p:cNvSpPr/>
                <p:nvPr/>
              </p:nvSpPr>
              <p:spPr>
                <a:xfrm rot="13500000">
                  <a:off x="9002978" y="4026472"/>
                  <a:ext cx="320040" cy="182880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3" name="Arrow: Right 32">
                  <a:extLst>
                    <a:ext uri="{FF2B5EF4-FFF2-40B4-BE49-F238E27FC236}">
                      <a16:creationId xmlns:a16="http://schemas.microsoft.com/office/drawing/2014/main" id="{ACD3FA4B-6A18-F6FA-62BA-8D316AF432D3}"/>
                    </a:ext>
                  </a:extLst>
                </p:cNvPr>
                <p:cNvSpPr/>
                <p:nvPr/>
              </p:nvSpPr>
              <p:spPr>
                <a:xfrm rot="16200000">
                  <a:off x="8590779" y="4194084"/>
                  <a:ext cx="320040" cy="182880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34" name="Arrow: Right 33">
                  <a:extLst>
                    <a:ext uri="{FF2B5EF4-FFF2-40B4-BE49-F238E27FC236}">
                      <a16:creationId xmlns:a16="http://schemas.microsoft.com/office/drawing/2014/main" id="{80EB201E-A744-7145-5BF3-C1681E5EB47D}"/>
                    </a:ext>
                  </a:extLst>
                </p:cNvPr>
                <p:cNvSpPr/>
                <p:nvPr/>
              </p:nvSpPr>
              <p:spPr>
                <a:xfrm rot="18900000">
                  <a:off x="8169323" y="4021817"/>
                  <a:ext cx="320040" cy="182880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2A24B6-9EA1-6BB7-62BD-0BC3A654FF52}"/>
                </a:ext>
              </a:extLst>
            </p:cNvPr>
            <p:cNvSpPr/>
            <p:nvPr/>
          </p:nvSpPr>
          <p:spPr>
            <a:xfrm>
              <a:off x="2370198" y="2644326"/>
              <a:ext cx="1755286" cy="16916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6CE6101-E133-6607-9E4B-D2ACDE1C88FB}"/>
                </a:ext>
              </a:extLst>
            </p:cNvPr>
            <p:cNvGrpSpPr/>
            <p:nvPr/>
          </p:nvGrpSpPr>
          <p:grpSpPr>
            <a:xfrm>
              <a:off x="8076229" y="2572169"/>
              <a:ext cx="1755286" cy="1699213"/>
              <a:chOff x="8076229" y="2542904"/>
              <a:chExt cx="1755286" cy="1699213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E88D690-868A-AE36-FFED-886B8EC43F94}"/>
                  </a:ext>
                </a:extLst>
              </p:cNvPr>
              <p:cNvSpPr/>
              <p:nvPr/>
            </p:nvSpPr>
            <p:spPr>
              <a:xfrm>
                <a:off x="8099509" y="2542904"/>
                <a:ext cx="1691640" cy="1691640"/>
              </a:xfrm>
              <a:prstGeom prst="ellipse">
                <a:avLst/>
              </a:prstGeom>
              <a:gradFill flip="none" rotWithShape="1">
                <a:gsLst>
                  <a:gs pos="55000">
                    <a:schemeClr val="accent1">
                      <a:lumMod val="20000"/>
                      <a:lumOff val="80000"/>
                      <a:alpha val="50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AA60B5B-440F-1455-9401-F81A55F4DDBA}"/>
                  </a:ext>
                </a:extLst>
              </p:cNvPr>
              <p:cNvSpPr/>
              <p:nvPr/>
            </p:nvSpPr>
            <p:spPr>
              <a:xfrm>
                <a:off x="8076229" y="2550477"/>
                <a:ext cx="1755286" cy="169164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FE190F0-2565-6B93-B1AC-7F04F24C90AC}"/>
                  </a:ext>
                </a:extLst>
              </p:cNvPr>
              <p:cNvSpPr/>
              <p:nvPr/>
            </p:nvSpPr>
            <p:spPr>
              <a:xfrm>
                <a:off x="8810100" y="3246025"/>
                <a:ext cx="287543" cy="28754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sp>
          <p:nvSpPr>
            <p:cNvPr id="43" name="Plus Sign 42">
              <a:extLst>
                <a:ext uri="{FF2B5EF4-FFF2-40B4-BE49-F238E27FC236}">
                  <a16:creationId xmlns:a16="http://schemas.microsoft.com/office/drawing/2014/main" id="{41015CD6-59C2-91AE-2399-76AF16309B3D}"/>
                </a:ext>
              </a:extLst>
            </p:cNvPr>
            <p:cNvSpPr/>
            <p:nvPr/>
          </p:nvSpPr>
          <p:spPr>
            <a:xfrm>
              <a:off x="4530850" y="3202644"/>
              <a:ext cx="374106" cy="420868"/>
            </a:xfrm>
            <a:prstGeom prst="mathPlus">
              <a:avLst>
                <a:gd name="adj1" fmla="val 1462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Equals 43">
              <a:extLst>
                <a:ext uri="{FF2B5EF4-FFF2-40B4-BE49-F238E27FC236}">
                  <a16:creationId xmlns:a16="http://schemas.microsoft.com/office/drawing/2014/main" id="{2A865B34-2838-BA83-7A3A-21DE81C637FC}"/>
                </a:ext>
              </a:extLst>
            </p:cNvPr>
            <p:cNvSpPr/>
            <p:nvPr/>
          </p:nvSpPr>
          <p:spPr>
            <a:xfrm>
              <a:off x="7298682" y="3240523"/>
              <a:ext cx="475786" cy="338183"/>
            </a:xfrm>
            <a:prstGeom prst="mathEqual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8EC425D-E95F-E480-5B12-318E29061AC9}"/>
              </a:ext>
            </a:extLst>
          </p:cNvPr>
          <p:cNvGrpSpPr/>
          <p:nvPr/>
        </p:nvGrpSpPr>
        <p:grpSpPr>
          <a:xfrm>
            <a:off x="656928" y="4434317"/>
            <a:ext cx="10696079" cy="1927467"/>
            <a:chOff x="656928" y="4434317"/>
            <a:chExt cx="10696079" cy="192746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D801264-2A6A-F397-87B5-F8B85E215BA3}"/>
                </a:ext>
              </a:extLst>
            </p:cNvPr>
            <p:cNvSpPr txBox="1"/>
            <p:nvPr/>
          </p:nvSpPr>
          <p:spPr>
            <a:xfrm>
              <a:off x="656928" y="5245677"/>
              <a:ext cx="2002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Practical tool</a:t>
              </a:r>
              <a:endParaRPr lang="en-IN" dirty="0"/>
            </a:p>
          </p:txBody>
        </p:sp>
        <p:sp>
          <p:nvSpPr>
            <p:cNvPr id="82" name="Arrow: Right 81">
              <a:extLst>
                <a:ext uri="{FF2B5EF4-FFF2-40B4-BE49-F238E27FC236}">
                  <a16:creationId xmlns:a16="http://schemas.microsoft.com/office/drawing/2014/main" id="{9F512FCD-A438-1E96-F8CA-9596CA0EE155}"/>
                </a:ext>
              </a:extLst>
            </p:cNvPr>
            <p:cNvSpPr/>
            <p:nvPr/>
          </p:nvSpPr>
          <p:spPr>
            <a:xfrm>
              <a:off x="2921977" y="5267142"/>
              <a:ext cx="807229" cy="326401"/>
            </a:xfrm>
            <a:prstGeom prst="rightArrow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1C2274E-F0DC-7516-AEDD-0E61460367E2}"/>
                </a:ext>
              </a:extLst>
            </p:cNvPr>
            <p:cNvSpPr/>
            <p:nvPr/>
          </p:nvSpPr>
          <p:spPr>
            <a:xfrm>
              <a:off x="4409195" y="5060850"/>
              <a:ext cx="3191545" cy="7354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Laguerre-Gaussian Beam</a:t>
              </a:r>
            </a:p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(Donut beam)</a:t>
              </a:r>
              <a:endParaRPr lang="en-IN" dirty="0"/>
            </a:p>
          </p:txBody>
        </p:sp>
        <p:sp>
          <p:nvSpPr>
            <p:cNvPr id="84" name="Arrow: Right 83">
              <a:extLst>
                <a:ext uri="{FF2B5EF4-FFF2-40B4-BE49-F238E27FC236}">
                  <a16:creationId xmlns:a16="http://schemas.microsoft.com/office/drawing/2014/main" id="{7E23B113-76D3-9253-D10C-7A5406311B95}"/>
                </a:ext>
              </a:extLst>
            </p:cNvPr>
            <p:cNvSpPr/>
            <p:nvPr/>
          </p:nvSpPr>
          <p:spPr>
            <a:xfrm>
              <a:off x="8076229" y="5245677"/>
              <a:ext cx="807229" cy="326401"/>
            </a:xfrm>
            <a:prstGeom prst="rightArrow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79DD8E9-CB2A-619D-9BBD-A588F1305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6" t="24333" r="24777" b="29275"/>
            <a:stretch>
              <a:fillRect/>
            </a:stretch>
          </p:blipFill>
          <p:spPr>
            <a:xfrm>
              <a:off x="9350948" y="4434317"/>
              <a:ext cx="2002059" cy="1927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823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CA816-82BD-D249-C1DA-1D8B18599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28F51-6434-1EAD-9B77-74A255A2E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5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7A711FB-2ED1-2508-ED93-C186EBEE3BF8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951C0CAE-09AD-66F1-9B94-5B57A3534BA7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EF9DB8CD-EEAF-9B48-3322-0E8A4AF79D7F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5AA3AF00-3AFC-2237-C102-D97FBF909988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37071224-B990-C4D9-CF54-B185F4543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F7519FFB-7BA9-0E2B-E326-F3133C7EC69A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F69630-145A-7F5D-E070-1B49EF283764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04E1BC9C-4DE2-26BF-E9C2-AA5D065379AB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Imploded hydrogen gas targets</a:t>
            </a:r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51175AC2-7337-4BFB-A4B4-9AC784036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0" t="14357" r="5335" b="9990"/>
          <a:stretch/>
        </p:blipFill>
        <p:spPr>
          <a:xfrm>
            <a:off x="3234903" y="1013255"/>
            <a:ext cx="5196869" cy="5040000"/>
          </a:xfrm>
        </p:spPr>
      </p:pic>
      <p:grpSp>
        <p:nvGrpSpPr>
          <p:cNvPr id="12" name="组合 17">
            <a:extLst>
              <a:ext uri="{FF2B5EF4-FFF2-40B4-BE49-F238E27FC236}">
                <a16:creationId xmlns:a16="http://schemas.microsoft.com/office/drawing/2014/main" id="{65C28DB6-8AFB-E2C9-8777-3BBD5EF06124}"/>
              </a:ext>
            </a:extLst>
          </p:cNvPr>
          <p:cNvGrpSpPr/>
          <p:nvPr/>
        </p:nvGrpSpPr>
        <p:grpSpPr>
          <a:xfrm>
            <a:off x="1854114" y="1066992"/>
            <a:ext cx="1431944" cy="1827766"/>
            <a:chOff x="6506054" y="1538013"/>
            <a:chExt cx="1431944" cy="182776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2D90F18-6449-8E13-B44C-9FA7C1340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9884" y="1660705"/>
              <a:ext cx="409632" cy="1562318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859B81D-6BF8-3C38-8B59-8D9C511BC996}"/>
                </a:ext>
              </a:extLst>
            </p:cNvPr>
            <p:cNvSpPr txBox="1"/>
            <p:nvPr/>
          </p:nvSpPr>
          <p:spPr>
            <a:xfrm rot="16200000">
              <a:off x="6002070" y="2296367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Density (</a:t>
              </a:r>
              <a:r>
                <a:rPr lang="en-US" altLang="zh-CN" sz="1800" i="1" dirty="0" err="1"/>
                <a:t>n</a:t>
              </a:r>
              <a:r>
                <a:rPr lang="en-US" altLang="zh-CN" sz="1800" i="1" baseline="-25000" dirty="0" err="1"/>
                <a:t>c</a:t>
              </a:r>
              <a:r>
                <a:rPr lang="en-US" altLang="zh-CN" dirty="0"/>
                <a:t>)</a:t>
              </a:r>
              <a:endParaRPr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8740ADB-4E47-5DB3-8561-0AC016BEF118}"/>
                </a:ext>
              </a:extLst>
            </p:cNvPr>
            <p:cNvSpPr txBox="1"/>
            <p:nvPr/>
          </p:nvSpPr>
          <p:spPr>
            <a:xfrm>
              <a:off x="7304491" y="299644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0</a:t>
              </a:r>
              <a:endParaRPr lang="zh-CN" altLang="en-US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912C08E5-6DA7-BE44-637F-C019C21009B6}"/>
                </a:ext>
              </a:extLst>
            </p:cNvPr>
            <p:cNvSpPr txBox="1"/>
            <p:nvPr/>
          </p:nvSpPr>
          <p:spPr>
            <a:xfrm>
              <a:off x="7304491" y="226723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0.05</a:t>
              </a:r>
              <a:endParaRPr lang="zh-CN" altLang="en-US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9E4B7EF3-CB23-A557-60A3-CB90FF8ED151}"/>
                </a:ext>
              </a:extLst>
            </p:cNvPr>
            <p:cNvSpPr txBox="1"/>
            <p:nvPr/>
          </p:nvSpPr>
          <p:spPr>
            <a:xfrm>
              <a:off x="7304491" y="1538013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0.1</a:t>
              </a:r>
              <a:endParaRPr lang="zh-CN" alt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D4EC714-C2D1-D321-17AA-BF62C1AA9528}"/>
              </a:ext>
            </a:extLst>
          </p:cNvPr>
          <p:cNvSpPr txBox="1"/>
          <p:nvPr/>
        </p:nvSpPr>
        <p:spPr>
          <a:xfrm>
            <a:off x="13533" y="3385873"/>
            <a:ext cx="265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Laser direction</a:t>
            </a:r>
            <a:endParaRPr lang="en-IN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EF21A11-150B-7E4F-656D-06935B2FD18F}"/>
              </a:ext>
            </a:extLst>
          </p:cNvPr>
          <p:cNvSpPr/>
          <p:nvPr/>
        </p:nvSpPr>
        <p:spPr>
          <a:xfrm>
            <a:off x="2405389" y="3417632"/>
            <a:ext cx="807229" cy="326401"/>
          </a:xfrm>
          <a:prstGeom prst="rightArrow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494039-DD29-437D-655A-0FDF7E74C212}"/>
              </a:ext>
            </a:extLst>
          </p:cNvPr>
          <p:cNvSpPr txBox="1"/>
          <p:nvPr/>
        </p:nvSpPr>
        <p:spPr>
          <a:xfrm>
            <a:off x="24510" y="3954913"/>
            <a:ext cx="265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30fs, 800nm</a:t>
            </a:r>
          </a:p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Intensity = 10</a:t>
            </a:r>
            <a:r>
              <a:rPr lang="en-IN" kern="0" baseline="30000" dirty="0">
                <a:solidFill>
                  <a:srgbClr val="000000"/>
                </a:solidFill>
                <a:latin typeface="Century Gothic"/>
                <a:sym typeface="Century Gothic"/>
              </a:rPr>
              <a:t>15 </a:t>
            </a:r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W cm</a:t>
            </a:r>
            <a:r>
              <a:rPr lang="en-IN" kern="0" baseline="30000" dirty="0">
                <a:solidFill>
                  <a:srgbClr val="000000"/>
                </a:solidFill>
                <a:latin typeface="Century Gothic"/>
                <a:sym typeface="Century Gothic"/>
              </a:rPr>
              <a:t>-2</a:t>
            </a:r>
            <a:endParaRPr lang="en-I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2966C6-1EE7-265A-4123-1C9100882E48}"/>
              </a:ext>
            </a:extLst>
          </p:cNvPr>
          <p:cNvSpPr txBox="1"/>
          <p:nvPr/>
        </p:nvSpPr>
        <p:spPr>
          <a:xfrm>
            <a:off x="8484347" y="2690336"/>
            <a:ext cx="3683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Initial electron density: 0.003n</a:t>
            </a:r>
            <a:r>
              <a:rPr lang="en-IN" kern="0" baseline="-25000" dirty="0">
                <a:solidFill>
                  <a:srgbClr val="000000"/>
                </a:solidFill>
                <a:latin typeface="Century Gothic"/>
                <a:sym typeface="Century Gothic"/>
              </a:rPr>
              <a:t>c</a:t>
            </a:r>
          </a:p>
          <a:p>
            <a:pPr algn="ctr"/>
            <a:endParaRPr lang="en-IN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Final electron density: 0.1n</a:t>
            </a:r>
            <a:r>
              <a:rPr lang="en-IN" kern="0" baseline="-25000" dirty="0">
                <a:solidFill>
                  <a:srgbClr val="000000"/>
                </a:solidFill>
                <a:latin typeface="Century Gothic"/>
                <a:sym typeface="Century Gothic"/>
              </a:rPr>
              <a:t>c</a:t>
            </a:r>
            <a:endParaRPr lang="en-IN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algn="ctr"/>
            <a:endParaRPr lang="en-IN" kern="0" dirty="0">
              <a:solidFill>
                <a:srgbClr val="000000"/>
              </a:solidFill>
              <a:latin typeface="Century Gothic"/>
              <a:sym typeface="Century Gothic"/>
            </a:endParaRPr>
          </a:p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Compression factor &gt; 30</a:t>
            </a:r>
          </a:p>
        </p:txBody>
      </p:sp>
    </p:spTree>
    <p:extLst>
      <p:ext uri="{BB962C8B-B14F-4D97-AF65-F5344CB8AC3E}">
        <p14:creationId xmlns:p14="http://schemas.microsoft.com/office/powerpoint/2010/main" val="300793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C998A-590F-2320-BA1D-CEC45F39B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A896B-F2C8-823F-0E9B-7E7D90091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6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7791B4D-123D-6F99-4BA2-3A2458E924E6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595BB3F6-8B5B-043E-45CF-3A4444163EE5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7A3C8DC0-0B20-1A19-2376-FD9D0CF28968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51957A85-6ADD-A070-A651-D923AE15E37A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A736E9AB-E482-0C1E-7C80-180C8B628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D638B8AB-40FA-C7BD-40B8-B16AB0BDD6B5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435ABBA-60BF-35A7-FF89-29E3FCCFC770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73701A2F-CC17-85FC-6574-1BB600C1631A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Imploded hydrogen gas targets</a:t>
            </a:r>
          </a:p>
        </p:txBody>
      </p:sp>
      <p:pic>
        <p:nvPicPr>
          <p:cNvPr id="11" name="内容占位符 6">
            <a:extLst>
              <a:ext uri="{FF2B5EF4-FFF2-40B4-BE49-F238E27FC236}">
                <a16:creationId xmlns:a16="http://schemas.microsoft.com/office/drawing/2014/main" id="{0829DB6C-2F80-7751-64F5-EE34F7EA7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83" y="1339871"/>
            <a:ext cx="5580000" cy="4603501"/>
          </a:xfr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E492E8F7-9C69-AAEB-AF26-206CDE9CF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3319" y="1339872"/>
            <a:ext cx="5580000" cy="4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3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31975-250D-6193-2C59-1FFB3E8B1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562A8-7974-5DDD-53CE-82E98F09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7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90F313A-6063-FD31-42BA-5872126A4DF2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7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1140AD68-9873-4252-F1AE-1783BAEF839B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7B79F24D-3E9E-1598-FBD3-F077663DDAC7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670C01F7-5710-7F41-3B47-0E036C66EA3F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8FE23913-9C5B-2FB9-45D3-F51B2F54F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9DB99671-8F9F-5F2D-89A2-E376F8DEAFA2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F4CA62F-5F68-EA71-33E4-830F061D7BF8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sp>
        <p:nvSpPr>
          <p:cNvPr id="10" name="Outline">
            <a:extLst>
              <a:ext uri="{FF2B5EF4-FFF2-40B4-BE49-F238E27FC236}">
                <a16:creationId xmlns:a16="http://schemas.microsoft.com/office/drawing/2014/main" id="{D0E4D0E8-E180-DAE2-6D8F-0FBDF2111A7D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Imploded hydrogen gas targets</a:t>
            </a:r>
          </a:p>
        </p:txBody>
      </p:sp>
      <p:sp>
        <p:nvSpPr>
          <p:cNvPr id="16" name="Rectangle: Top Corners Snipped 15">
            <a:extLst>
              <a:ext uri="{FF2B5EF4-FFF2-40B4-BE49-F238E27FC236}">
                <a16:creationId xmlns:a16="http://schemas.microsoft.com/office/drawing/2014/main" id="{46E7B510-FC14-28AC-32A6-75CB16AE133A}"/>
              </a:ext>
            </a:extLst>
          </p:cNvPr>
          <p:cNvSpPr/>
          <p:nvPr/>
        </p:nvSpPr>
        <p:spPr>
          <a:xfrm>
            <a:off x="5675376" y="2726038"/>
            <a:ext cx="841248" cy="541325"/>
          </a:xfrm>
          <a:prstGeom prst="snip2Same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36A7B467-6C0F-6E49-3933-B55A86F87E96}"/>
              </a:ext>
            </a:extLst>
          </p:cNvPr>
          <p:cNvSpPr/>
          <p:nvPr/>
        </p:nvSpPr>
        <p:spPr>
          <a:xfrm rot="10800000">
            <a:off x="4534426" y="1568697"/>
            <a:ext cx="3123148" cy="1155801"/>
          </a:xfrm>
          <a:prstGeom prst="trapezoid">
            <a:avLst>
              <a:gd name="adj" fmla="val 10611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6C09A1A-564D-C1E4-34B7-13C18E022CB2}"/>
              </a:ext>
            </a:extLst>
          </p:cNvPr>
          <p:cNvGrpSpPr/>
          <p:nvPr/>
        </p:nvGrpSpPr>
        <p:grpSpPr>
          <a:xfrm>
            <a:off x="5539265" y="1866655"/>
            <a:ext cx="848602" cy="844078"/>
            <a:chOff x="7447391" y="4893992"/>
            <a:chExt cx="848602" cy="84407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98D1BA1-86FC-01E9-F1D9-1E34624BB961}"/>
                </a:ext>
              </a:extLst>
            </p:cNvPr>
            <p:cNvSpPr/>
            <p:nvPr/>
          </p:nvSpPr>
          <p:spPr>
            <a:xfrm>
              <a:off x="7447391" y="4893992"/>
              <a:ext cx="848602" cy="844078"/>
            </a:xfrm>
            <a:prstGeom prst="ellipse">
              <a:avLst/>
            </a:prstGeom>
            <a:gradFill flip="none" rotWithShape="1">
              <a:gsLst>
                <a:gs pos="55000">
                  <a:schemeClr val="accent1">
                    <a:lumMod val="20000"/>
                    <a:lumOff val="80000"/>
                    <a:alpha val="5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B6A3D36-F57F-F5D6-B659-FD1A25BB6CFD}"/>
                </a:ext>
              </a:extLst>
            </p:cNvPr>
            <p:cNvSpPr/>
            <p:nvPr/>
          </p:nvSpPr>
          <p:spPr>
            <a:xfrm>
              <a:off x="7727921" y="5172260"/>
              <a:ext cx="287543" cy="28754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AA49987-A547-A8B4-3C77-B873F6C7E86B}"/>
              </a:ext>
            </a:extLst>
          </p:cNvPr>
          <p:cNvGrpSpPr/>
          <p:nvPr/>
        </p:nvGrpSpPr>
        <p:grpSpPr>
          <a:xfrm>
            <a:off x="4650116" y="1416604"/>
            <a:ext cx="2653066" cy="1179576"/>
            <a:chOff x="4621319" y="1382552"/>
            <a:chExt cx="2653066" cy="1179576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DE43381-CA7E-E0B8-44B4-5B3952550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6" t="24333" r="24777" b="29275"/>
            <a:stretch>
              <a:fillRect/>
            </a:stretch>
          </p:blipFill>
          <p:spPr>
            <a:xfrm>
              <a:off x="5656628" y="2001380"/>
              <a:ext cx="582448" cy="56074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AEBE0D7-5D96-FD04-5D4D-6314968632A8}"/>
                </a:ext>
              </a:extLst>
            </p:cNvPr>
            <p:cNvSpPr txBox="1"/>
            <p:nvPr/>
          </p:nvSpPr>
          <p:spPr>
            <a:xfrm>
              <a:off x="4621319" y="1382552"/>
              <a:ext cx="2653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Donut beam</a:t>
              </a:r>
            </a:p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(Heater)</a:t>
              </a:r>
              <a:endParaRPr lang="en-IN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AE4522-298C-21BA-AABC-940993783DB0}"/>
              </a:ext>
            </a:extLst>
          </p:cNvPr>
          <p:cNvGrpSpPr/>
          <p:nvPr/>
        </p:nvGrpSpPr>
        <p:grpSpPr>
          <a:xfrm>
            <a:off x="588691" y="1724785"/>
            <a:ext cx="3542121" cy="1200329"/>
            <a:chOff x="588691" y="1724785"/>
            <a:chExt cx="3542121" cy="120032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1332FFA-F3C2-CD32-5813-F4209937F32D}"/>
                </a:ext>
              </a:extLst>
            </p:cNvPr>
            <p:cNvSpPr txBox="1"/>
            <p:nvPr/>
          </p:nvSpPr>
          <p:spPr>
            <a:xfrm>
              <a:off x="588691" y="1724785"/>
              <a:ext cx="32133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Main laser</a:t>
              </a:r>
            </a:p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(Driver)</a:t>
              </a:r>
            </a:p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30fs, 800nm</a:t>
              </a:r>
            </a:p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Intensity ~ 10</a:t>
              </a:r>
              <a:r>
                <a:rPr lang="en-IN" kern="0" baseline="30000" dirty="0">
                  <a:solidFill>
                    <a:srgbClr val="000000"/>
                  </a:solidFill>
                  <a:latin typeface="Century Gothic"/>
                  <a:sym typeface="Century Gothic"/>
                </a:rPr>
                <a:t>19</a:t>
              </a:r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 - 10</a:t>
              </a:r>
              <a:r>
                <a:rPr lang="en-IN" kern="0" baseline="30000" dirty="0">
                  <a:solidFill>
                    <a:srgbClr val="000000"/>
                  </a:solidFill>
                  <a:latin typeface="Century Gothic"/>
                  <a:sym typeface="Century Gothic"/>
                </a:rPr>
                <a:t>20 </a:t>
              </a:r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W cm</a:t>
              </a:r>
              <a:r>
                <a:rPr lang="en-IN" kern="0" baseline="30000" dirty="0">
                  <a:solidFill>
                    <a:srgbClr val="000000"/>
                  </a:solidFill>
                  <a:latin typeface="Century Gothic"/>
                  <a:sym typeface="Century Gothic"/>
                </a:rPr>
                <a:t>-2</a:t>
              </a:r>
              <a:endParaRPr lang="en-IN" dirty="0"/>
            </a:p>
          </p:txBody>
        </p:sp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id="{94326988-4320-EA3D-2ED7-3D34EA3957FA}"/>
                </a:ext>
              </a:extLst>
            </p:cNvPr>
            <p:cNvSpPr/>
            <p:nvPr/>
          </p:nvSpPr>
          <p:spPr>
            <a:xfrm>
              <a:off x="3323583" y="2156949"/>
              <a:ext cx="807229" cy="326401"/>
            </a:xfrm>
            <a:prstGeom prst="rightArrow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CECBA86-CF3F-9539-1116-6674548A21EE}"/>
              </a:ext>
            </a:extLst>
          </p:cNvPr>
          <p:cNvGrpSpPr/>
          <p:nvPr/>
        </p:nvGrpSpPr>
        <p:grpSpPr>
          <a:xfrm>
            <a:off x="7880321" y="2097088"/>
            <a:ext cx="3056680" cy="385444"/>
            <a:chOff x="7880321" y="2097088"/>
            <a:chExt cx="3056680" cy="38544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C2A44D0-5FB8-3B84-476B-7E141B2EAD6E}"/>
                </a:ext>
              </a:extLst>
            </p:cNvPr>
            <p:cNvSpPr txBox="1"/>
            <p:nvPr/>
          </p:nvSpPr>
          <p:spPr>
            <a:xfrm>
              <a:off x="8283935" y="2097088"/>
              <a:ext cx="2653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Protons</a:t>
              </a:r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6B4E39E7-0A82-CC5F-11C8-00239757797F}"/>
                </a:ext>
              </a:extLst>
            </p:cNvPr>
            <p:cNvSpPr/>
            <p:nvPr/>
          </p:nvSpPr>
          <p:spPr>
            <a:xfrm>
              <a:off x="7880321" y="2156131"/>
              <a:ext cx="807229" cy="326401"/>
            </a:xfrm>
            <a:prstGeom prst="rightArrow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4BF7BEB-29AD-056E-DCA8-25861D8B982C}"/>
              </a:ext>
            </a:extLst>
          </p:cNvPr>
          <p:cNvSpPr txBox="1"/>
          <p:nvPr/>
        </p:nvSpPr>
        <p:spPr>
          <a:xfrm>
            <a:off x="438870" y="984125"/>
            <a:ext cx="3389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kern="0" dirty="0">
                <a:solidFill>
                  <a:srgbClr val="000000"/>
                </a:solidFill>
                <a:latin typeface="Century Gothic"/>
                <a:sym typeface="Century Gothic"/>
              </a:rPr>
              <a:t>Key Idea:</a:t>
            </a:r>
            <a:endParaRPr lang="en-IN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838F063-375A-B565-36EB-EA8B99969CA3}"/>
              </a:ext>
            </a:extLst>
          </p:cNvPr>
          <p:cNvSpPr txBox="1"/>
          <p:nvPr/>
        </p:nvSpPr>
        <p:spPr>
          <a:xfrm>
            <a:off x="4765091" y="3277334"/>
            <a:ext cx="265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Hydrogen gas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B54CEA0-9B0A-280D-9619-4BFCCDEACFC7}"/>
              </a:ext>
            </a:extLst>
          </p:cNvPr>
          <p:cNvGrpSpPr/>
          <p:nvPr/>
        </p:nvGrpSpPr>
        <p:grpSpPr>
          <a:xfrm>
            <a:off x="2966101" y="2105736"/>
            <a:ext cx="2813602" cy="1938500"/>
            <a:chOff x="2886199" y="2105736"/>
            <a:chExt cx="2813602" cy="193850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3C2F18B-374D-F871-D27C-6E7167C52DC0}"/>
                </a:ext>
              </a:extLst>
            </p:cNvPr>
            <p:cNvSpPr/>
            <p:nvPr/>
          </p:nvSpPr>
          <p:spPr>
            <a:xfrm>
              <a:off x="5198145" y="2105736"/>
              <a:ext cx="501656" cy="4855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EA76EFF-8F3B-09CB-5896-55D51DCDCFC5}"/>
                </a:ext>
              </a:extLst>
            </p:cNvPr>
            <p:cNvCxnSpPr/>
            <p:nvPr/>
          </p:nvCxnSpPr>
          <p:spPr>
            <a:xfrm flipH="1">
              <a:off x="4338609" y="2591257"/>
              <a:ext cx="859536" cy="111628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ADE05C4-F4C5-61CA-9794-9A0EFB27DD73}"/>
                </a:ext>
              </a:extLst>
            </p:cNvPr>
            <p:cNvSpPr txBox="1"/>
            <p:nvPr/>
          </p:nvSpPr>
          <p:spPr>
            <a:xfrm>
              <a:off x="2886199" y="3674904"/>
              <a:ext cx="2653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Density gradient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82DED87-2E24-F67C-BC4A-52608FFA205D}"/>
              </a:ext>
            </a:extLst>
          </p:cNvPr>
          <p:cNvGrpSpPr/>
          <p:nvPr/>
        </p:nvGrpSpPr>
        <p:grpSpPr>
          <a:xfrm>
            <a:off x="348859" y="4313998"/>
            <a:ext cx="11538195" cy="1815026"/>
            <a:chOff x="348859" y="4313998"/>
            <a:chExt cx="11538195" cy="181502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DAD56FE-0AAE-53FF-6AB9-7BF18B20E716}"/>
                </a:ext>
              </a:extLst>
            </p:cNvPr>
            <p:cNvSpPr txBox="1"/>
            <p:nvPr/>
          </p:nvSpPr>
          <p:spPr>
            <a:xfrm>
              <a:off x="1326159" y="4313998"/>
              <a:ext cx="96205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Ø"/>
              </a:pPr>
              <a:r>
                <a:rPr lang="en-IN" sz="2000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Add another heater beam:</a:t>
              </a:r>
              <a:r>
                <a:rPr lang="en-IN" sz="2000" b="1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 A line focus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0DD2440-8FCA-0250-7E7D-0E49B16BB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8547" b="37423"/>
            <a:stretch>
              <a:fillRect/>
            </a:stretch>
          </p:blipFill>
          <p:spPr>
            <a:xfrm>
              <a:off x="348859" y="4866458"/>
              <a:ext cx="4003685" cy="1255572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42CAAB5-B25A-D38B-B305-6255B2AE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3967" b="33518"/>
            <a:stretch>
              <a:fillRect/>
            </a:stretch>
          </p:blipFill>
          <p:spPr>
            <a:xfrm>
              <a:off x="5495743" y="4866458"/>
              <a:ext cx="6391311" cy="1262566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6334239-B292-7713-9C8C-499E13534299}"/>
                </a:ext>
              </a:extLst>
            </p:cNvPr>
            <p:cNvSpPr txBox="1"/>
            <p:nvPr/>
          </p:nvSpPr>
          <p:spPr>
            <a:xfrm>
              <a:off x="4445928" y="5297041"/>
              <a:ext cx="9564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207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4E2B3-845B-23ED-8AE7-B1A67681D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27C86-B3F8-37A1-FE7D-C7E9B1DDB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8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9F27B89-FE4D-024B-679C-D4C4BFC304BB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D7797A41-137D-D502-2E31-71F793FAD60D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1D95F793-E93F-A71F-1EE9-7C2B4822EDC1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C4D5A03F-51D6-11B1-3BB4-FD64F64E8EC7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5CB84C2E-49F5-FA3F-FADE-142CB46DE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BF5A118D-20DC-9D29-61F6-DD426AEF881F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745ED75-9298-AC37-FA9C-13616798C4A8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pic>
        <p:nvPicPr>
          <p:cNvPr id="21" name="one_line_xy_plane_movie">
            <a:hlinkClick r:id="" action="ppaction://media"/>
            <a:extLst>
              <a:ext uri="{FF2B5EF4-FFF2-40B4-BE49-F238E27FC236}">
                <a16:creationId xmlns:a16="http://schemas.microsoft.com/office/drawing/2014/main" id="{FB7B4453-F418-2AFB-798F-5DA260ACA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2903" y="2272897"/>
            <a:ext cx="4702935" cy="37324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AF2B74-3FC0-68EA-238E-4D992850C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636" y="1756507"/>
            <a:ext cx="5082142" cy="4752189"/>
          </a:xfrm>
          <a:prstGeom prst="rect">
            <a:avLst/>
          </a:prstGeom>
        </p:spPr>
      </p:pic>
      <p:sp>
        <p:nvSpPr>
          <p:cNvPr id="25" name="Outline">
            <a:extLst>
              <a:ext uri="{FF2B5EF4-FFF2-40B4-BE49-F238E27FC236}">
                <a16:creationId xmlns:a16="http://schemas.microsoft.com/office/drawing/2014/main" id="{12BB8934-0A78-6D66-3530-86ECB7BF877A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Imploded hydrogen gas targets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7A6C59-8CE4-17FF-32EE-962C266E00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8547" b="37423"/>
          <a:stretch>
            <a:fillRect/>
          </a:stretch>
        </p:blipFill>
        <p:spPr>
          <a:xfrm>
            <a:off x="4094157" y="869053"/>
            <a:ext cx="4003685" cy="125557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D76DBA-6419-1F9C-EDEA-4F9A8B93685B}"/>
              </a:ext>
            </a:extLst>
          </p:cNvPr>
          <p:cNvGrpSpPr/>
          <p:nvPr/>
        </p:nvGrpSpPr>
        <p:grpSpPr>
          <a:xfrm>
            <a:off x="557997" y="4286127"/>
            <a:ext cx="1531471" cy="960178"/>
            <a:chOff x="557997" y="4286127"/>
            <a:chExt cx="1531471" cy="96017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A0C197-EF7D-9D4E-0806-ED181699EB9C}"/>
                </a:ext>
              </a:extLst>
            </p:cNvPr>
            <p:cNvSpPr txBox="1"/>
            <p:nvPr/>
          </p:nvSpPr>
          <p:spPr>
            <a:xfrm>
              <a:off x="557997" y="4876973"/>
              <a:ext cx="1430593" cy="369332"/>
            </a:xfrm>
            <a:prstGeom prst="rect">
              <a:avLst/>
            </a:prstGeom>
            <a:noFill/>
            <a:scene3d>
              <a:camera prst="isometricLeftDown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Heater</a:t>
              </a:r>
              <a:endParaRPr lang="en-IN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B8A7A5E-7A77-F139-2F46-84CB9BC25F63}"/>
                </a:ext>
              </a:extLst>
            </p:cNvPr>
            <p:cNvCxnSpPr>
              <a:cxnSpLocks/>
            </p:cNvCxnSpPr>
            <p:nvPr/>
          </p:nvCxnSpPr>
          <p:spPr>
            <a:xfrm>
              <a:off x="1074565" y="4757421"/>
              <a:ext cx="705817" cy="33685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457492-4977-6FA3-3857-4AE3E26CF9CB}"/>
                </a:ext>
              </a:extLst>
            </p:cNvPr>
            <p:cNvSpPr txBox="1"/>
            <p:nvPr/>
          </p:nvSpPr>
          <p:spPr>
            <a:xfrm>
              <a:off x="658875" y="4286127"/>
              <a:ext cx="1430593" cy="369332"/>
            </a:xfrm>
            <a:prstGeom prst="rect">
              <a:avLst/>
            </a:prstGeom>
            <a:noFill/>
            <a:scene3d>
              <a:camera prst="perspectiveContrastingRightFacing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Driver</a:t>
              </a:r>
              <a:endParaRPr lang="en-IN" dirty="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9BB751A-E3D7-D53D-0BF8-2DA68BF694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323" y="4520699"/>
              <a:ext cx="881484" cy="23672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8AF24B7-DC17-9EBC-9959-5C4B8FAF89E9}"/>
              </a:ext>
            </a:extLst>
          </p:cNvPr>
          <p:cNvSpPr txBox="1"/>
          <p:nvPr/>
        </p:nvSpPr>
        <p:spPr>
          <a:xfrm>
            <a:off x="1096735" y="1173673"/>
            <a:ext cx="265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50fs, 800nm</a:t>
            </a:r>
          </a:p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Intensity ~ 10</a:t>
            </a:r>
            <a:r>
              <a:rPr lang="en-IN" kern="0" baseline="30000" dirty="0">
                <a:solidFill>
                  <a:srgbClr val="000000"/>
                </a:solidFill>
                <a:latin typeface="Century Gothic"/>
                <a:sym typeface="Century Gothic"/>
              </a:rPr>
              <a:t>16 </a:t>
            </a:r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W cm</a:t>
            </a:r>
            <a:r>
              <a:rPr lang="en-IN" kern="0" baseline="30000" dirty="0">
                <a:solidFill>
                  <a:srgbClr val="000000"/>
                </a:solidFill>
                <a:latin typeface="Century Gothic"/>
                <a:sym typeface="Century Gothic"/>
              </a:rPr>
              <a:t>-2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2695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85401-7C4D-8E39-6C32-B9D243479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1721F-B494-400D-2217-666FB32C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E193-DAC7-4065-821F-DD4EF360AB12}" type="slidenum">
              <a:rPr lang="en-IN" smtClean="0"/>
              <a:t>9</a:t>
            </a:fld>
            <a:endParaRPr lang="en-IN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F3F10F8-0B82-4054-B9F4-5DDE319BF7C0}"/>
              </a:ext>
            </a:extLst>
          </p:cNvPr>
          <p:cNvSpPr txBox="1">
            <a:spLocks/>
          </p:cNvSpPr>
          <p:nvPr/>
        </p:nvSpPr>
        <p:spPr>
          <a:xfrm>
            <a:off x="9394371" y="64759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78E193-DAC7-4065-821F-DD4EF360AB12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172B99C8-58DA-D109-6379-160376A5608C}"/>
              </a:ext>
            </a:extLst>
          </p:cNvPr>
          <p:cNvSpPr/>
          <p:nvPr/>
        </p:nvSpPr>
        <p:spPr>
          <a:xfrm>
            <a:off x="0" y="0"/>
            <a:ext cx="12192000" cy="735450"/>
          </a:xfrm>
          <a:prstGeom prst="rect">
            <a:avLst/>
          </a:prstGeom>
          <a:gradFill>
            <a:gsLst>
              <a:gs pos="0">
                <a:srgbClr val="773F9B">
                  <a:lumOff val="-21524"/>
                </a:srgbClr>
              </a:gs>
              <a:gs pos="100000">
                <a:srgbClr val="0365C0"/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26789" tIns="26789" rIns="26789" bIns="26789" anchor="ctr"/>
          <a:lstStyle/>
          <a:p>
            <a:pPr marL="0" marR="0" lvl="0" indent="0" algn="ctr" defTabSz="41075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A7684C9E-5F3E-2B86-D8DF-14F2CA4AD141}"/>
              </a:ext>
            </a:extLst>
          </p:cNvPr>
          <p:cNvGrpSpPr/>
          <p:nvPr/>
        </p:nvGrpSpPr>
        <p:grpSpPr>
          <a:xfrm>
            <a:off x="0" y="6536993"/>
            <a:ext cx="12192000" cy="321007"/>
            <a:chOff x="-14451" y="9256442"/>
            <a:chExt cx="13019251" cy="456543"/>
          </a:xfrm>
        </p:grpSpPr>
        <p:sp>
          <p:nvSpPr>
            <p:cNvPr id="6" name="High GradientWakefield Accelerators, CERN Accelerator School, Sesimbra, Portugal March 11-22(2019)">
              <a:extLst>
                <a:ext uri="{FF2B5EF4-FFF2-40B4-BE49-F238E27FC236}">
                  <a16:creationId xmlns:a16="http://schemas.microsoft.com/office/drawing/2014/main" id="{95C2DAFF-6F3D-8DCB-65B4-55756AAFC515}"/>
                </a:ext>
              </a:extLst>
            </p:cNvPr>
            <p:cNvSpPr txBox="1"/>
            <p:nvPr/>
          </p:nvSpPr>
          <p:spPr>
            <a:xfrm>
              <a:off x="2263753" y="9356107"/>
              <a:ext cx="9411285" cy="3179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5719" tIns="35719" rIns="35719" bIns="35719" anchor="ctr">
              <a:spAutoFit/>
            </a:bodyPr>
            <a:lstStyle>
              <a:lvl1pPr algn="ctr" defTabSz="584200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pPr marL="0" marR="0" lvl="0" indent="0" algn="ctr" defTabSz="410751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84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Gill Sans"/>
              </a:endParaRPr>
            </a:p>
          </p:txBody>
        </p:sp>
        <p:pic>
          <p:nvPicPr>
            <p:cNvPr id="7" name="Image 1" descr="Résultat de recherche d'images pour &quot;logo weizmann institute&quot;">
              <a:extLst>
                <a:ext uri="{FF2B5EF4-FFF2-40B4-BE49-F238E27FC236}">
                  <a16:creationId xmlns:a16="http://schemas.microsoft.com/office/drawing/2014/main" id="{39F49768-A7EE-9B82-5815-3E7C131E0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51" y="9290262"/>
              <a:ext cx="1171151" cy="422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23">
              <a:extLst>
                <a:ext uri="{FF2B5EF4-FFF2-40B4-BE49-F238E27FC236}">
                  <a16:creationId xmlns:a16="http://schemas.microsoft.com/office/drawing/2014/main" id="{5943149A-7CD6-2855-1635-8762274B5058}"/>
                </a:ext>
              </a:extLst>
            </p:cNvPr>
            <p:cNvCxnSpPr/>
            <p:nvPr/>
          </p:nvCxnSpPr>
          <p:spPr>
            <a:xfrm>
              <a:off x="0" y="9256442"/>
              <a:ext cx="1300480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86B6F0D-9927-A02C-9025-5948C9707CBA}"/>
              </a:ext>
            </a:extLst>
          </p:cNvPr>
          <p:cNvSpPr txBox="1"/>
          <p:nvPr/>
        </p:nvSpPr>
        <p:spPr>
          <a:xfrm>
            <a:off x="2341096" y="6524720"/>
            <a:ext cx="7523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>
                <a:latin typeface="Century Gothic" panose="020B0502020202020204" pitchFamily="34" charset="0"/>
              </a:rPr>
              <a:t>7</a:t>
            </a:r>
            <a:r>
              <a:rPr lang="en-IN" baseline="30000" dirty="0">
                <a:latin typeface="Century Gothic" panose="020B0502020202020204" pitchFamily="34" charset="0"/>
              </a:rPr>
              <a:t>th</a:t>
            </a:r>
            <a:r>
              <a:rPr lang="en-IN" dirty="0">
                <a:latin typeface="Century Gothic" panose="020B0502020202020204" pitchFamily="34" charset="0"/>
              </a:rPr>
              <a:t> European Advanced Accelerator Conference, 2025</a:t>
            </a:r>
          </a:p>
        </p:txBody>
      </p:sp>
      <p:pic>
        <p:nvPicPr>
          <p:cNvPr id="12" name="two_line_xy_plane_movie">
            <a:hlinkClick r:id="" action="ppaction://media"/>
            <a:extLst>
              <a:ext uri="{FF2B5EF4-FFF2-40B4-BE49-F238E27FC236}">
                <a16:creationId xmlns:a16="http://schemas.microsoft.com/office/drawing/2014/main" id="{96C63584-2BFA-49D7-C228-54BAAA8233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4341" y="2361841"/>
            <a:ext cx="4746431" cy="3767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D27F9A-2318-2FB9-B744-09A3D9894F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15" y="1827114"/>
            <a:ext cx="4990347" cy="4666353"/>
          </a:xfrm>
          <a:prstGeom prst="rect">
            <a:avLst/>
          </a:prstGeom>
        </p:spPr>
      </p:pic>
      <p:sp>
        <p:nvSpPr>
          <p:cNvPr id="17" name="Outline">
            <a:extLst>
              <a:ext uri="{FF2B5EF4-FFF2-40B4-BE49-F238E27FC236}">
                <a16:creationId xmlns:a16="http://schemas.microsoft.com/office/drawing/2014/main" id="{EAEA89C9-63F4-4BFC-769C-1E7FA5D0C2F2}"/>
              </a:ext>
            </a:extLst>
          </p:cNvPr>
          <p:cNvSpPr txBox="1"/>
          <p:nvPr/>
        </p:nvSpPr>
        <p:spPr>
          <a:xfrm>
            <a:off x="2767584" y="124301"/>
            <a:ext cx="6656832" cy="4868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4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algn="ctr" defTabSz="321457" hangingPunct="0"/>
            <a:r>
              <a:rPr lang="en-IN" sz="2812" kern="0" dirty="0"/>
              <a:t>Imploded hydrogen gas targets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BCDC1E-ADB8-09FA-4CD3-5F93FE648FC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3967" b="33518"/>
          <a:stretch>
            <a:fillRect/>
          </a:stretch>
        </p:blipFill>
        <p:spPr>
          <a:xfrm>
            <a:off x="3139306" y="803913"/>
            <a:ext cx="6391311" cy="126256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0322609-E331-7963-DD8E-1302F8FF9840}"/>
              </a:ext>
            </a:extLst>
          </p:cNvPr>
          <p:cNvGrpSpPr/>
          <p:nvPr/>
        </p:nvGrpSpPr>
        <p:grpSpPr>
          <a:xfrm>
            <a:off x="693699" y="4307173"/>
            <a:ext cx="1288010" cy="1006675"/>
            <a:chOff x="693699" y="4307173"/>
            <a:chExt cx="1288010" cy="10066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13DEBF-4414-F984-C1EF-93B9F6E009FD}"/>
                </a:ext>
              </a:extLst>
            </p:cNvPr>
            <p:cNvSpPr txBox="1"/>
            <p:nvPr/>
          </p:nvSpPr>
          <p:spPr>
            <a:xfrm>
              <a:off x="693699" y="4944516"/>
              <a:ext cx="1142557" cy="369332"/>
            </a:xfrm>
            <a:prstGeom prst="rect">
              <a:avLst/>
            </a:prstGeom>
            <a:noFill/>
            <a:scene3d>
              <a:camera prst="isometricLeftDown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Heater</a:t>
              </a:r>
              <a:endParaRPr lang="en-IN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A368EEB-CE46-0DE5-009C-8404093E9F6D}"/>
                </a:ext>
              </a:extLst>
            </p:cNvPr>
            <p:cNvCxnSpPr>
              <a:cxnSpLocks/>
            </p:cNvCxnSpPr>
            <p:nvPr/>
          </p:nvCxnSpPr>
          <p:spPr>
            <a:xfrm>
              <a:off x="1079035" y="4746581"/>
              <a:ext cx="648844" cy="39587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0C6895-3221-D4D0-29F0-127B47992CA0}"/>
                </a:ext>
              </a:extLst>
            </p:cNvPr>
            <p:cNvSpPr txBox="1"/>
            <p:nvPr/>
          </p:nvSpPr>
          <p:spPr>
            <a:xfrm>
              <a:off x="916930" y="4307173"/>
              <a:ext cx="1064779" cy="369332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en-IN" kern="0" dirty="0">
                  <a:solidFill>
                    <a:srgbClr val="000000"/>
                  </a:solidFill>
                  <a:latin typeface="Century Gothic"/>
                  <a:sym typeface="Century Gothic"/>
                </a:rPr>
                <a:t>Driver</a:t>
              </a:r>
              <a:endParaRPr lang="en-IN" dirty="0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3C7D003-3F09-8E89-4751-AFC5A323B8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0018" y="4586376"/>
              <a:ext cx="921691" cy="16020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6BD40A0-2BC7-7DC6-3235-FBCF5CA5AA3A}"/>
              </a:ext>
            </a:extLst>
          </p:cNvPr>
          <p:cNvSpPr txBox="1"/>
          <p:nvPr/>
        </p:nvSpPr>
        <p:spPr>
          <a:xfrm>
            <a:off x="401346" y="1023857"/>
            <a:ext cx="265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50fs, 800nm</a:t>
            </a:r>
          </a:p>
          <a:p>
            <a:pPr algn="ctr"/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Intensity ~ 10</a:t>
            </a:r>
            <a:r>
              <a:rPr lang="en-IN" kern="0" baseline="30000" dirty="0">
                <a:solidFill>
                  <a:srgbClr val="000000"/>
                </a:solidFill>
                <a:latin typeface="Century Gothic"/>
                <a:sym typeface="Century Gothic"/>
              </a:rPr>
              <a:t>16 </a:t>
            </a:r>
            <a:r>
              <a:rPr lang="en-IN" kern="0" dirty="0">
                <a:solidFill>
                  <a:srgbClr val="000000"/>
                </a:solidFill>
                <a:latin typeface="Century Gothic"/>
                <a:sym typeface="Century Gothic"/>
              </a:rPr>
              <a:t>W cm</a:t>
            </a:r>
            <a:r>
              <a:rPr lang="en-IN" kern="0" baseline="30000" dirty="0">
                <a:solidFill>
                  <a:srgbClr val="000000"/>
                </a:solidFill>
                <a:latin typeface="Century Gothic"/>
                <a:sym typeface="Century Gothic"/>
              </a:rPr>
              <a:t>-2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730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13745</TotalTime>
  <Words>687</Words>
  <Application>Microsoft Office PowerPoint</Application>
  <PresentationFormat>Widescreen</PresentationFormat>
  <Paragraphs>170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Gill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Santhosh Krishnamurthy</dc:creator>
  <cp:lastModifiedBy>Santhosh Krishnamurthy</cp:lastModifiedBy>
  <cp:revision>142</cp:revision>
  <dcterms:created xsi:type="dcterms:W3CDTF">2025-07-27T18:42:59Z</dcterms:created>
  <dcterms:modified xsi:type="dcterms:W3CDTF">2025-09-23T13:17:06Z</dcterms:modified>
</cp:coreProperties>
</file>