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3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4" r:id="rId11"/>
    <p:sldMasterId id="2147483665" r:id="rId12"/>
  </p:sldMasterIdLst>
  <p:notesMasterIdLst>
    <p:notesMasterId r:id="rId23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40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</a:p>
        </p:txBody>
      </p:sp>
      <p:sp>
        <p:nvSpPr>
          <p:cNvPr id="402" name="PlaceHolder 4"/>
          <p:cNvSpPr>
            <a:spLocks noGrp="1"/>
          </p:cNvSpPr>
          <p:nvPr>
            <p:ph type="dt" idx="3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403" name="PlaceHolder 5"/>
          <p:cNvSpPr>
            <a:spLocks noGrp="1"/>
          </p:cNvSpPr>
          <p:nvPr>
            <p:ph type="ftr" idx="3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404" name="PlaceHolder 6"/>
          <p:cNvSpPr>
            <a:spLocks noGrp="1"/>
          </p:cNvSpPr>
          <p:nvPr>
            <p:ph type="sldNum" idx="3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8B0AE58E-BCC1-4053-9A88-FDC8AE90AC5E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‹Nr.›</a:t>
            </a:fld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A54DCF-8131-493C-8101-75E0312166DC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35077AB-3A8B-4AE4-A51E-2A7590E8B84F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3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AFA74E5-FCAE-400C-9137-55999B5F4563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4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7D8E2FD-6C8B-4DE0-A662-0EF68BC40319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5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643FA1D-5A67-4E59-A16A-016EB54F611D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6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8D3D9D7-757F-44C9-9B4B-6EA3A2957B78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7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B647A23-EBA8-4B15-A7CB-9B9D9821909B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0789D6B-F9DD-4459-9968-30C95BCD4B7B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9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4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0AED7C5-45A7-457A-A47C-75EEDB9CC519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10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ubTitle"/>
          </p:nvPr>
        </p:nvSpPr>
        <p:spPr>
          <a:xfrm>
            <a:off x="6305760" y="5811120"/>
            <a:ext cx="120960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GB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6305760" y="5811120"/>
            <a:ext cx="120960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GB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 dirty="0"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092534E-3011-4864-9934-2368AACAEAA5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0E3ED5CF-534F-4BA5-90F6-304C328A8EDA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theme" Target="../theme/theme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4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5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7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8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0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1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3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5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6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7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8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9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" name="Rechteck 17"/>
          <p:cNvSpPr/>
          <p:nvPr/>
        </p:nvSpPr>
        <p:spPr>
          <a:xfrm>
            <a:off x="8953560" y="5943600"/>
            <a:ext cx="3238200" cy="91404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body"/>
          </p:nvPr>
        </p:nvSpPr>
        <p:spPr>
          <a:xfrm>
            <a:off x="407880" y="1409760"/>
            <a:ext cx="11375640" cy="365724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" name="Rechteck 9"/>
          <p:cNvSpPr/>
          <p:nvPr/>
        </p:nvSpPr>
        <p:spPr>
          <a:xfrm>
            <a:off x="407880" y="5067360"/>
            <a:ext cx="11375640" cy="149436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title"/>
          </p:nvPr>
        </p:nvSpPr>
        <p:spPr>
          <a:xfrm>
            <a:off x="964800" y="5158800"/>
            <a:ext cx="1050300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64800" y="6187320"/>
            <a:ext cx="8786160" cy="13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Edit Text Master Styles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5" name="Grafik 13"/>
          <p:cNvPicPr/>
          <p:nvPr/>
        </p:nvPicPr>
        <p:blipFill>
          <a:blip r:embed="rId5"/>
          <a:stretch/>
        </p:blipFill>
        <p:spPr>
          <a:xfrm>
            <a:off x="9740160" y="418320"/>
            <a:ext cx="1810080" cy="743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97416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body"/>
          </p:nvPr>
        </p:nvSpPr>
        <p:spPr>
          <a:xfrm>
            <a:off x="263160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8" name="Grafik 11"/>
          <p:cNvPicPr/>
          <p:nvPr/>
        </p:nvPicPr>
        <p:blipFill>
          <a:blip r:embed="rId6"/>
          <a:stretch/>
        </p:blipFill>
        <p:spPr>
          <a:xfrm>
            <a:off x="10081800" y="5945760"/>
            <a:ext cx="1371600" cy="5090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72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273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274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75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76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277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78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79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280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81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282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3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84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285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86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87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88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9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 type="dt" idx="18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4" name="PlaceHolder 6"/>
          <p:cNvSpPr>
            <a:spLocks noGrp="1"/>
          </p:cNvSpPr>
          <p:nvPr>
            <p:ph type="ftr" idx="19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5" name="PlaceHolder 7"/>
          <p:cNvSpPr>
            <a:spLocks noGrp="1"/>
          </p:cNvSpPr>
          <p:nvPr>
            <p:ph type="sldNum" idx="20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21070D-0809-459F-A9D9-16D19FC05787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96" name="Gruppieren 34"/>
          <p:cNvGrpSpPr/>
          <p:nvPr/>
        </p:nvGrpSpPr>
        <p:grpSpPr>
          <a:xfrm>
            <a:off x="-2099160" y="967680"/>
            <a:ext cx="1987200" cy="2139120"/>
            <a:chOff x="-2099160" y="967680"/>
            <a:chExt cx="1987200" cy="2139120"/>
          </a:xfrm>
        </p:grpSpPr>
        <p:sp>
          <p:nvSpPr>
            <p:cNvPr id="297" name="Folie Wechsel/Zurücksetzen/Textebenen"/>
            <p:cNvSpPr/>
            <p:nvPr/>
          </p:nvSpPr>
          <p:spPr>
            <a:xfrm rot="10800000" flipH="1" flipV="1">
              <a:off x="-2099520" y="96732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98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299" name="Listenebene erhöhe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00" name="Listenebene verringern"/>
              <p:cNvPicPr/>
              <p:nvPr/>
            </p:nvPicPr>
            <p:blipFill>
              <a:blip r:embed="rId6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01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2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36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337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338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39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40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341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42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43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344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45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346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7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48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349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50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351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352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3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dt" idx="24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 type="ftr" idx="25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 type="sldNum" idx="26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B85E4F1-3B24-4C7E-8F48-FBC35AF77F5A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360" name="Gruppieren 34"/>
          <p:cNvGrpSpPr/>
          <p:nvPr/>
        </p:nvGrpSpPr>
        <p:grpSpPr>
          <a:xfrm>
            <a:off x="-2099160" y="967680"/>
            <a:ext cx="1987200" cy="2139120"/>
            <a:chOff x="-2099160" y="967680"/>
            <a:chExt cx="1987200" cy="2139120"/>
          </a:xfrm>
        </p:grpSpPr>
        <p:sp>
          <p:nvSpPr>
            <p:cNvPr id="361" name="Folie Wechsel/Zurücksetzen/Textebenen"/>
            <p:cNvSpPr/>
            <p:nvPr/>
          </p:nvSpPr>
          <p:spPr>
            <a:xfrm rot="10800000" flipH="1" flipV="1">
              <a:off x="-2099520" y="96732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62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363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64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65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6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68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369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370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71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72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373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74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75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376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77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378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79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80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381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82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383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384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5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9" name="PlaceHolder 5"/>
          <p:cNvSpPr>
            <a:spLocks noGrp="1"/>
          </p:cNvSpPr>
          <p:nvPr>
            <p:ph type="dt" idx="27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0" name="PlaceHolder 6"/>
          <p:cNvSpPr>
            <a:spLocks noGrp="1"/>
          </p:cNvSpPr>
          <p:nvPr>
            <p:ph type="ftr" idx="28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1" name="PlaceHolder 7"/>
          <p:cNvSpPr>
            <a:spLocks noGrp="1"/>
          </p:cNvSpPr>
          <p:nvPr>
            <p:ph type="sldNum" idx="29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3983422-406C-4FF6-BB03-670B98DCD7F8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392" name="Gruppieren 34"/>
          <p:cNvGrpSpPr/>
          <p:nvPr/>
        </p:nvGrpSpPr>
        <p:grpSpPr>
          <a:xfrm>
            <a:off x="-2099160" y="967680"/>
            <a:ext cx="1987200" cy="2139120"/>
            <a:chOff x="-2099160" y="967680"/>
            <a:chExt cx="1987200" cy="2139120"/>
          </a:xfrm>
        </p:grpSpPr>
        <p:sp>
          <p:nvSpPr>
            <p:cNvPr id="393" name="Folie Wechsel/Zurücksetzen/Textebenen"/>
            <p:cNvSpPr/>
            <p:nvPr/>
          </p:nvSpPr>
          <p:spPr>
            <a:xfrm rot="10800000" flipH="1" flipV="1">
              <a:off x="-2099520" y="96732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94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395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96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97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98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2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33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34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5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6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37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8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9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40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41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42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4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45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46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47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48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Rechteck 17"/>
          <p:cNvSpPr/>
          <p:nvPr/>
        </p:nvSpPr>
        <p:spPr>
          <a:xfrm>
            <a:off x="8953560" y="5943600"/>
            <a:ext cx="3238200" cy="91404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" name="Rechteck 9"/>
          <p:cNvSpPr/>
          <p:nvPr/>
        </p:nvSpPr>
        <p:spPr>
          <a:xfrm>
            <a:off x="407880" y="1409760"/>
            <a:ext cx="11375640" cy="515196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64800" y="3428640"/>
            <a:ext cx="1058364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964800" y="6187320"/>
            <a:ext cx="87087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Edit Text Master Styles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97416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263160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55" name="Grafik 16"/>
          <p:cNvPicPr/>
          <p:nvPr/>
        </p:nvPicPr>
        <p:blipFill>
          <a:blip r:embed="rId5"/>
          <a:stretch/>
        </p:blipFill>
        <p:spPr>
          <a:xfrm>
            <a:off x="9740160" y="418320"/>
            <a:ext cx="1810080" cy="74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" name="Grafik 10"/>
          <p:cNvPicPr/>
          <p:nvPr/>
        </p:nvPicPr>
        <p:blipFill>
          <a:blip r:embed="rId6"/>
          <a:stretch/>
        </p:blipFill>
        <p:spPr>
          <a:xfrm>
            <a:off x="10081800" y="5945760"/>
            <a:ext cx="1371600" cy="5090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0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61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62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3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64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65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6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67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68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9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70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72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73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74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75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76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Rechteck 17"/>
          <p:cNvSpPr/>
          <p:nvPr/>
        </p:nvSpPr>
        <p:spPr>
          <a:xfrm>
            <a:off x="8953560" y="5943600"/>
            <a:ext cx="3238200" cy="91404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8" name="Rechteck 9"/>
          <p:cNvSpPr/>
          <p:nvPr/>
        </p:nvSpPr>
        <p:spPr>
          <a:xfrm>
            <a:off x="407880" y="293040"/>
            <a:ext cx="11375640" cy="626868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1"/>
          <p:cNvSpPr>
            <a:spLocks noGrp="1"/>
          </p:cNvSpPr>
          <p:nvPr>
            <p:ph type="body"/>
          </p:nvPr>
        </p:nvSpPr>
        <p:spPr>
          <a:xfrm>
            <a:off x="964800" y="6187320"/>
            <a:ext cx="8786160" cy="18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Edit Text Master Styles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964800" y="2906640"/>
            <a:ext cx="1058364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81" name="Grafik 13"/>
          <p:cNvPicPr/>
          <p:nvPr/>
        </p:nvPicPr>
        <p:blipFill>
          <a:blip r:embed="rId4"/>
          <a:stretch/>
        </p:blipFill>
        <p:spPr>
          <a:xfrm>
            <a:off x="9754920" y="421560"/>
            <a:ext cx="1810080" cy="74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Grafik 8"/>
          <p:cNvPicPr/>
          <p:nvPr/>
        </p:nvPicPr>
        <p:blipFill>
          <a:blip r:embed="rId5"/>
          <a:stretch/>
        </p:blipFill>
        <p:spPr>
          <a:xfrm>
            <a:off x="10081800" y="5945760"/>
            <a:ext cx="1371600" cy="5090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4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85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86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87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88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89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0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91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92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3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94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5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96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97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8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99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00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ftr" idx="1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 dirty="0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6"/>
          <p:cNvSpPr>
            <a:spLocks noGrp="1"/>
          </p:cNvSpPr>
          <p:nvPr>
            <p:ph type="sldNum" idx="2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ABD209F-4B54-4FDE-A522-F33CF30B33D1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07" name="Gruppieren 34"/>
          <p:cNvGrpSpPr/>
          <p:nvPr/>
        </p:nvGrpSpPr>
        <p:grpSpPr>
          <a:xfrm>
            <a:off x="-2099160" y="967680"/>
            <a:ext cx="1987200" cy="2139120"/>
            <a:chOff x="-2099160" y="967680"/>
            <a:chExt cx="1987200" cy="2139120"/>
          </a:xfrm>
        </p:grpSpPr>
        <p:sp>
          <p:nvSpPr>
            <p:cNvPr id="108" name="Folie Wechsel/Zurücksetzen/Textebenen"/>
            <p:cNvSpPr/>
            <p:nvPr/>
          </p:nvSpPr>
          <p:spPr>
            <a:xfrm rot="10800000" flipH="1" flipV="1">
              <a:off x="-2099520" y="96732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09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110" name="Listenebene erhöhe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1" name="Listenebene verringern"/>
              <p:cNvPicPr/>
              <p:nvPr/>
            </p:nvPicPr>
            <p:blipFill>
              <a:blip r:embed="rId6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12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114" name="Grafik 113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8109720" y="6224400"/>
            <a:ext cx="1250280" cy="52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Datumsplatzhalter 6"/>
          <p:cNvSpPr txBox="1"/>
          <p:nvPr/>
        </p:nvSpPr>
        <p:spPr>
          <a:xfrm>
            <a:off x="654120" y="630900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2025-09-24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7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118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119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0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21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122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3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24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25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6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27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8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29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30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31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32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33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444360" y="492480"/>
            <a:ext cx="534096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Title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444360" y="1535760"/>
            <a:ext cx="534096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dt" idx="3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ftr" idx="4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sldNum" idx="5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8F4141-AFBC-4BD5-B665-2099662E7A5A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" name="PlaceHolder 6"/>
          <p:cNvSpPr>
            <a:spLocks noGrp="1"/>
          </p:cNvSpPr>
          <p:nvPr>
            <p:ph type="body"/>
          </p:nvPr>
        </p:nvSpPr>
        <p:spPr>
          <a:xfrm>
            <a:off x="380880" y="285840"/>
            <a:ext cx="5579280" cy="591156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0" name="PlaceHolder 7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8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42" name="Gruppieren 42"/>
          <p:cNvGrpSpPr/>
          <p:nvPr/>
        </p:nvGrpSpPr>
        <p:grpSpPr>
          <a:xfrm>
            <a:off x="-2099160" y="967680"/>
            <a:ext cx="1987200" cy="2139120"/>
            <a:chOff x="-2099160" y="967680"/>
            <a:chExt cx="1987200" cy="2139120"/>
          </a:xfrm>
        </p:grpSpPr>
        <p:sp>
          <p:nvSpPr>
            <p:cNvPr id="143" name="Folie Wechsel/Zurücksetzen/Textebenen"/>
            <p:cNvSpPr/>
            <p:nvPr/>
          </p:nvSpPr>
          <p:spPr>
            <a:xfrm rot="10800000" flipH="1" flipV="1">
              <a:off x="-2099520" y="96732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4" name="Gruppieren 44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145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46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47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0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151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152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53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54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155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56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57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58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59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60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1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62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63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64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65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66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928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98400" y="1535760"/>
            <a:ext cx="701928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dt" idx="6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ftr" idx="7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sldNum" idx="8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125A90B-3B89-443C-BE1D-4E1EB3737258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body"/>
          </p:nvPr>
        </p:nvSpPr>
        <p:spPr>
          <a:xfrm>
            <a:off x="8147520" y="285840"/>
            <a:ext cx="3637800" cy="284904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3" name="PlaceHolder 7"/>
          <p:cNvSpPr>
            <a:spLocks noGrp="1"/>
          </p:cNvSpPr>
          <p:nvPr>
            <p:ph type="body"/>
          </p:nvPr>
        </p:nvSpPr>
        <p:spPr>
          <a:xfrm>
            <a:off x="8147520" y="3327480"/>
            <a:ext cx="3637800" cy="284904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8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5" name="PlaceHolder 9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76" name="Gruppieren 36"/>
          <p:cNvGrpSpPr/>
          <p:nvPr/>
        </p:nvGrpSpPr>
        <p:grpSpPr>
          <a:xfrm>
            <a:off x="-2099160" y="967680"/>
            <a:ext cx="1987200" cy="2139120"/>
            <a:chOff x="-2099160" y="967680"/>
            <a:chExt cx="1987200" cy="2139120"/>
          </a:xfrm>
        </p:grpSpPr>
        <p:sp>
          <p:nvSpPr>
            <p:cNvPr id="177" name="Folie Wechsel/Zurücksetzen/Textebenen"/>
            <p:cNvSpPr/>
            <p:nvPr/>
          </p:nvSpPr>
          <p:spPr>
            <a:xfrm rot="10800000" flipH="1" flipV="1">
              <a:off x="-2099520" y="96732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78" name="Gruppieren 38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179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80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81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4" name="Gruppieren 10"/>
          <p:cNvGrpSpPr/>
          <p:nvPr/>
        </p:nvGrpSpPr>
        <p:grpSpPr>
          <a:xfrm>
            <a:off x="-626400" y="-477360"/>
            <a:ext cx="13399920" cy="7771320"/>
            <a:chOff x="-626400" y="-477360"/>
            <a:chExt cx="13399920" cy="7771320"/>
          </a:xfrm>
        </p:grpSpPr>
        <p:grpSp>
          <p:nvGrpSpPr>
            <p:cNvPr id="185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186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87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88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189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90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91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92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93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94" name="Hilfslinien"/>
            <p:cNvSpPr/>
            <p:nvPr/>
          </p:nvSpPr>
          <p:spPr>
            <a:xfrm rot="10800000" flipH="1" flipV="1">
              <a:off x="846720" y="-47772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5" name="Fußzeile"/>
            <p:cNvSpPr/>
            <p:nvPr/>
          </p:nvSpPr>
          <p:spPr>
            <a:xfrm rot="10800000" flipH="1" flipV="1">
              <a:off x="837000" y="692460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96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97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98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99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00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91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dt" idx="9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ftr" idx="10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sldNum" idx="11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E5AC39-781F-4A3D-AF1E-6CE895FC2AE0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7" name="Gruppieren 10"/>
          <p:cNvGrpSpPr/>
          <p:nvPr/>
        </p:nvGrpSpPr>
        <p:grpSpPr>
          <a:xfrm>
            <a:off x="-626400" y="-483120"/>
            <a:ext cx="13399920" cy="7777080"/>
            <a:chOff x="-626400" y="-483120"/>
            <a:chExt cx="13399920" cy="7777080"/>
          </a:xfrm>
        </p:grpSpPr>
        <p:grpSp>
          <p:nvGrpSpPr>
            <p:cNvPr id="208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209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10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11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212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13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14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215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16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217" name="Hilfslinien"/>
            <p:cNvSpPr/>
            <p:nvPr/>
          </p:nvSpPr>
          <p:spPr>
            <a:xfrm rot="10800000" flipH="1" flipV="1">
              <a:off x="846720" y="-4834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8" name="Fußzeile"/>
            <p:cNvSpPr/>
            <p:nvPr/>
          </p:nvSpPr>
          <p:spPr>
            <a:xfrm rot="10800000" flipH="1" flipV="1">
              <a:off x="831240" y="69188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19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220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21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22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23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4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dt" idx="12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 type="ftr" idx="13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 type="sldNum" idx="14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6C3B326-0853-48CA-B5F4-90127468B5D0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31" name="Gruppieren 34"/>
          <p:cNvGrpSpPr/>
          <p:nvPr/>
        </p:nvGrpSpPr>
        <p:grpSpPr>
          <a:xfrm>
            <a:off x="-2104920" y="961920"/>
            <a:ext cx="1992960" cy="2144880"/>
            <a:chOff x="-2104920" y="961920"/>
            <a:chExt cx="1992960" cy="2144880"/>
          </a:xfrm>
        </p:grpSpPr>
        <p:sp>
          <p:nvSpPr>
            <p:cNvPr id="232" name="Folie Wechsel/Zurücksetzen/Textebenen"/>
            <p:cNvSpPr/>
            <p:nvPr/>
          </p:nvSpPr>
          <p:spPr>
            <a:xfrm rot="10800000" flipH="1" flipV="1">
              <a:off x="-2105280" y="9615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33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234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35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36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7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38" name="Grafik 237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7920000" y="6174000"/>
            <a:ext cx="1440000" cy="6314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40" name="Gruppieren 10"/>
          <p:cNvGrpSpPr/>
          <p:nvPr/>
        </p:nvGrpSpPr>
        <p:grpSpPr>
          <a:xfrm>
            <a:off x="-626400" y="-483120"/>
            <a:ext cx="13399920" cy="7777080"/>
            <a:chOff x="-626400" y="-483120"/>
            <a:chExt cx="13399920" cy="7777080"/>
          </a:xfrm>
        </p:grpSpPr>
        <p:grpSp>
          <p:nvGrpSpPr>
            <p:cNvPr id="241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242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43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44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245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46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47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248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49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250" name="Hilfslinien"/>
            <p:cNvSpPr/>
            <p:nvPr/>
          </p:nvSpPr>
          <p:spPr>
            <a:xfrm rot="10800000" flipH="1" flipV="1">
              <a:off x="846720" y="-4834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1" name="Fußzeile"/>
            <p:cNvSpPr/>
            <p:nvPr/>
          </p:nvSpPr>
          <p:spPr>
            <a:xfrm rot="10800000" flipH="1" flipV="1">
              <a:off x="831240" y="69188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52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253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54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55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56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dt" idx="15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ftr" idx="16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 type="sldNum" idx="17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C09F69B-6523-4B1D-9628-DD3309828F09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64" name="Gruppieren 34"/>
          <p:cNvGrpSpPr/>
          <p:nvPr/>
        </p:nvGrpSpPr>
        <p:grpSpPr>
          <a:xfrm>
            <a:off x="-2104920" y="961920"/>
            <a:ext cx="1992960" cy="2144880"/>
            <a:chOff x="-2104920" y="961920"/>
            <a:chExt cx="1992960" cy="2144880"/>
          </a:xfrm>
        </p:grpSpPr>
        <p:sp>
          <p:nvSpPr>
            <p:cNvPr id="265" name="Folie Wechsel/Zurücksetzen/Textebenen"/>
            <p:cNvSpPr/>
            <p:nvPr/>
          </p:nvSpPr>
          <p:spPr>
            <a:xfrm rot="10800000" flipH="1" flipV="1">
              <a:off x="-2105280" y="9615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66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267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68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69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0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964800" y="3428640"/>
            <a:ext cx="1058364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Synthetic Radiation Diagnostic in Hybrid LPWFA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subTitle"/>
          </p:nvPr>
        </p:nvSpPr>
        <p:spPr>
          <a:xfrm>
            <a:off x="964800" y="3976560"/>
            <a:ext cx="1060056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Finn-Ole Carstens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Alexander Debus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Klaus Steiniger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Michael Bussmann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Fabia Dietrich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Maxwell LaBerge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Susanne Schoebel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Jessica Tiebel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Patrick Ufer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Nico Wrobel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Arie Irman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Ulrich Schramm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Richard Pausch</a:t>
            </a:r>
            <a:r>
              <a:rPr lang="en-US" sz="2000" b="0" u="none" strike="noStrike" baseline="33000">
                <a:solidFill>
                  <a:schemeClr val="lt1"/>
                </a:solidFill>
                <a:effectLst/>
                <a:uFillTx/>
                <a:latin typeface="Arial"/>
              </a:rPr>
              <a:t>1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312"/>
              </a:spcAft>
              <a:buNone/>
              <a:tabLst>
                <a:tab pos="0" algn="l"/>
              </a:tabLst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1) Helmholtz-Zentrum Dresden-Rossendorf (HZDR)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312"/>
              </a:spcAft>
              <a:buNone/>
              <a:tabLst>
                <a:tab pos="0" algn="l"/>
              </a:tabLst>
            </a:pPr>
            <a:r>
              <a:rPr lang="en-US" sz="11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2) Technical University Dresden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964800" y="6187320"/>
            <a:ext cx="87087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Institute of Radiation Physics · Laser Particle Acceleration · Finn-Ole Carstens · f.carstens@hzdr.de · www.hzdr.de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408" name="Bildplatzhalter 4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60000" y="104040"/>
            <a:ext cx="2751120" cy="115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9" name="Grafik 408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6840000" y="155160"/>
            <a:ext cx="2520000" cy="1104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Rechteck 571"/>
          <p:cNvSpPr/>
          <p:nvPr/>
        </p:nvSpPr>
        <p:spPr>
          <a:xfrm>
            <a:off x="6840000" y="1620000"/>
            <a:ext cx="4500000" cy="3780000"/>
          </a:xfrm>
          <a:prstGeom prst="rect">
            <a:avLst/>
          </a:prstGeom>
          <a:solidFill>
            <a:srgbClr val="CDD8E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3" name="Rechteck 572"/>
          <p:cNvSpPr/>
          <p:nvPr/>
        </p:nvSpPr>
        <p:spPr>
          <a:xfrm>
            <a:off x="3636000" y="1620000"/>
            <a:ext cx="2700000" cy="3780000"/>
          </a:xfrm>
          <a:prstGeom prst="rect">
            <a:avLst/>
          </a:prstGeom>
          <a:solidFill>
            <a:srgbClr val="DDDDD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4" name="Rechteck 573"/>
          <p:cNvSpPr/>
          <p:nvPr/>
        </p:nvSpPr>
        <p:spPr>
          <a:xfrm>
            <a:off x="720000" y="1620000"/>
            <a:ext cx="2340000" cy="3780000"/>
          </a:xfrm>
          <a:prstGeom prst="rect">
            <a:avLst/>
          </a:prstGeom>
          <a:solidFill>
            <a:srgbClr val="FDE6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Summary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Successful recreation of lobster signal &amp; deeper understanding of its origin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7" name="Grafik 576"/>
          <p:cNvPicPr/>
          <p:nvPr/>
        </p:nvPicPr>
        <p:blipFill>
          <a:blip r:embed="rId3"/>
          <a:srcRect l="29979" t="33568" r="29994" b="33192"/>
          <a:stretch/>
        </p:blipFill>
        <p:spPr>
          <a:xfrm>
            <a:off x="1061280" y="2083320"/>
            <a:ext cx="1638720" cy="1228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8" name="Grafik 577"/>
          <p:cNvPicPr/>
          <p:nvPr/>
        </p:nvPicPr>
        <p:blipFill>
          <a:blip r:embed="rId4"/>
          <a:stretch/>
        </p:blipFill>
        <p:spPr>
          <a:xfrm>
            <a:off x="1080000" y="3859920"/>
            <a:ext cx="1620000" cy="1072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9" name="Grafik 578"/>
          <p:cNvPicPr/>
          <p:nvPr/>
        </p:nvPicPr>
        <p:blipFill>
          <a:blip r:embed="rId5"/>
          <a:stretch/>
        </p:blipFill>
        <p:spPr>
          <a:xfrm>
            <a:off x="7200000" y="2062800"/>
            <a:ext cx="3927600" cy="139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0" name="Grafik 579"/>
          <p:cNvPicPr/>
          <p:nvPr/>
        </p:nvPicPr>
        <p:blipFill>
          <a:blip r:embed="rId6"/>
          <a:stretch/>
        </p:blipFill>
        <p:spPr>
          <a:xfrm>
            <a:off x="7221600" y="3682800"/>
            <a:ext cx="3938400" cy="139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1" name="Textfeld 580"/>
          <p:cNvSpPr txBox="1"/>
          <p:nvPr/>
        </p:nvSpPr>
        <p:spPr>
          <a:xfrm>
            <a:off x="360000" y="1692000"/>
            <a:ext cx="30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Experiment:</a:t>
            </a:r>
          </a:p>
        </p:txBody>
      </p:sp>
      <p:sp>
        <p:nvSpPr>
          <p:cNvPr id="582" name="Textfeld 581"/>
          <p:cNvSpPr txBox="1"/>
          <p:nvPr/>
        </p:nvSpPr>
        <p:spPr>
          <a:xfrm>
            <a:off x="360000" y="3429720"/>
            <a:ext cx="30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Synthetic:</a:t>
            </a:r>
          </a:p>
        </p:txBody>
      </p:sp>
      <p:sp>
        <p:nvSpPr>
          <p:cNvPr id="583" name="Textfeld 582"/>
          <p:cNvSpPr txBox="1"/>
          <p:nvPr/>
        </p:nvSpPr>
        <p:spPr>
          <a:xfrm>
            <a:off x="6840000" y="1656000"/>
            <a:ext cx="4500000" cy="406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Origin from Cavity Sheath</a:t>
            </a:r>
          </a:p>
        </p:txBody>
      </p:sp>
      <p:pic>
        <p:nvPicPr>
          <p:cNvPr id="584" name="Grafik 583"/>
          <p:cNvPicPr/>
          <p:nvPr/>
        </p:nvPicPr>
        <p:blipFill>
          <a:blip r:embed="rId7"/>
          <a:stretch/>
        </p:blipFill>
        <p:spPr>
          <a:xfrm>
            <a:off x="3779640" y="3766680"/>
            <a:ext cx="2304360" cy="1512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5" name="Grafik 584"/>
          <p:cNvPicPr/>
          <p:nvPr/>
        </p:nvPicPr>
        <p:blipFill>
          <a:blip r:embed="rId8"/>
          <a:stretch/>
        </p:blipFill>
        <p:spPr>
          <a:xfrm>
            <a:off x="3755880" y="2038680"/>
            <a:ext cx="2508120" cy="1500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6" name="Textfeld 585"/>
          <p:cNvSpPr txBox="1"/>
          <p:nvPr/>
        </p:nvSpPr>
        <p:spPr>
          <a:xfrm>
            <a:off x="3636000" y="1692000"/>
            <a:ext cx="270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Fourier Domain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Laser Driven Plasma Wakefield Acceleration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Accelerating high-brightness electron beams with plasma photocathode injection (trojan horse)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2" name="Grafik 411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620000" y="1788840"/>
            <a:ext cx="9540000" cy="343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2160000" y="5400000"/>
            <a:ext cx="252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sng" strike="noStrike">
                <a:solidFill>
                  <a:schemeClr val="dk1"/>
                </a:solidFill>
                <a:effectLst/>
                <a:uFillTx/>
                <a:latin typeface="Arial"/>
              </a:rPr>
              <a:t>Stage 1: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Electron bunch </a:t>
            </a: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is accelerated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by high intensity laser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4" name="Textfeld 413"/>
          <p:cNvSpPr txBox="1"/>
          <p:nvPr/>
        </p:nvSpPr>
        <p:spPr>
          <a:xfrm>
            <a:off x="435600" y="2880000"/>
            <a:ext cx="1184400" cy="60228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TW Laser</a:t>
            </a:r>
          </a:p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τ~30fs</a:t>
            </a:r>
          </a:p>
        </p:txBody>
      </p:sp>
      <p:pic>
        <p:nvPicPr>
          <p:cNvPr id="415" name="Grafik 414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620000" y="1789200"/>
            <a:ext cx="9540000" cy="343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6" name="Grafik 415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1620000" y="1789560"/>
            <a:ext cx="9540000" cy="343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7" name="Grafik 416"/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>
          <a:xfrm>
            <a:off x="1620000" y="1789560"/>
            <a:ext cx="9540000" cy="343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8" name="Grafik 417"/>
          <p:cNvPicPr/>
          <p:nvPr/>
        </p:nvPicPr>
        <p:blipFill>
          <a:blip r:embed="rId11"/>
          <a:stretch/>
        </p:blipFill>
        <p:spPr>
          <a:xfrm>
            <a:off x="867600" y="3858480"/>
            <a:ext cx="2372760" cy="822960"/>
          </a:xfrm>
          <a:prstGeom prst="rect">
            <a:avLst/>
          </a:prstGeom>
          <a:noFill/>
          <a:ln w="0">
            <a:noFill/>
          </a:ln>
          <a:effectLst>
            <a:outerShdw dist="17819" dir="2700000" rotWithShape="0">
              <a:srgbClr val="666666"/>
            </a:outerShdw>
          </a:effectLst>
        </p:spPr>
      </p:pic>
      <p:sp>
        <p:nvSpPr>
          <p:cNvPr id="419" name="Rechteck 418"/>
          <p:cNvSpPr/>
          <p:nvPr/>
        </p:nvSpPr>
        <p:spPr>
          <a:xfrm>
            <a:off x="3420360" y="3061440"/>
            <a:ext cx="288000" cy="14400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0" name="Gerader Verbinder 419"/>
          <p:cNvSpPr/>
          <p:nvPr/>
        </p:nvSpPr>
        <p:spPr>
          <a:xfrm flipV="1">
            <a:off x="867600" y="3061440"/>
            <a:ext cx="2552760" cy="79704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1" name="Gerader Verbinder 420"/>
          <p:cNvSpPr/>
          <p:nvPr/>
        </p:nvSpPr>
        <p:spPr>
          <a:xfrm flipV="1">
            <a:off x="3240360" y="3205440"/>
            <a:ext cx="468000" cy="14760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2" name="Textfeld 421"/>
          <p:cNvSpPr txBox="1"/>
          <p:nvPr/>
        </p:nvSpPr>
        <p:spPr>
          <a:xfrm>
            <a:off x="3060000" y="1800360"/>
            <a:ext cx="900000" cy="111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Gas: H</a:t>
            </a:r>
          </a:p>
        </p:txBody>
      </p:sp>
      <p:sp>
        <p:nvSpPr>
          <p:cNvPr id="423" name="Textfeld 422"/>
          <p:cNvSpPr txBox="1"/>
          <p:nvPr/>
        </p:nvSpPr>
        <p:spPr>
          <a:xfrm>
            <a:off x="2700000" y="4860000"/>
            <a:ext cx="13622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Gas Nozzle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4" name="Textfeld 423"/>
          <p:cNvSpPr txBox="1"/>
          <p:nvPr/>
        </p:nvSpPr>
        <p:spPr>
          <a:xfrm>
            <a:off x="7560000" y="4860000"/>
            <a:ext cx="13622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Gas Nozzle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5" name="Textfeld 424"/>
          <p:cNvSpPr txBox="1"/>
          <p:nvPr/>
        </p:nvSpPr>
        <p:spPr>
          <a:xfrm>
            <a:off x="7740000" y="1814040"/>
            <a:ext cx="12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Gas: H-He</a:t>
            </a:r>
          </a:p>
        </p:txBody>
      </p:sp>
      <p:pic>
        <p:nvPicPr>
          <p:cNvPr id="426" name="Grafik 425"/>
          <p:cNvPicPr/>
          <p:nvPr/>
        </p:nvPicPr>
        <p:blipFill>
          <a:blip r:embed="rId12"/>
          <a:stretch/>
        </p:blipFill>
        <p:spPr>
          <a:xfrm>
            <a:off x="5760360" y="3834720"/>
            <a:ext cx="2359800" cy="84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7" name="Freihandform: Form 426"/>
          <p:cNvSpPr/>
          <p:nvPr/>
        </p:nvSpPr>
        <p:spPr>
          <a:xfrm>
            <a:off x="5760000" y="3060000"/>
            <a:ext cx="2552760" cy="774720"/>
          </a:xfrm>
          <a:custGeom>
            <a:avLst/>
            <a:gdLst/>
            <a:ahLst/>
            <a:cxnLst/>
            <a:rect l="0" t="0" r="r" b="b"/>
            <a:pathLst>
              <a:path w="7091" h="2152" fill="none">
                <a:moveTo>
                  <a:pt x="0" y="2152"/>
                </a:moveTo>
                <a:lnTo>
                  <a:pt x="7091" y="0"/>
                </a:lnTo>
              </a:path>
            </a:pathLst>
          </a:custGeom>
          <a:ln w="19080">
            <a:solidFill>
              <a:srgbClr val="00000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8" name="Rechteck 427"/>
          <p:cNvSpPr/>
          <p:nvPr/>
        </p:nvSpPr>
        <p:spPr>
          <a:xfrm>
            <a:off x="8312760" y="3060000"/>
            <a:ext cx="288000" cy="14400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9" name="Freihandform: Form 428"/>
          <p:cNvSpPr/>
          <p:nvPr/>
        </p:nvSpPr>
        <p:spPr>
          <a:xfrm>
            <a:off x="8100000" y="3204000"/>
            <a:ext cx="500760" cy="1476000"/>
          </a:xfrm>
          <a:custGeom>
            <a:avLst/>
            <a:gdLst/>
            <a:ahLst/>
            <a:cxnLst/>
            <a:rect l="0" t="0" r="r" b="b"/>
            <a:pathLst>
              <a:path w="1391" h="4100" fill="none">
                <a:moveTo>
                  <a:pt x="0" y="4100"/>
                </a:moveTo>
                <a:lnTo>
                  <a:pt x="1391" y="0"/>
                </a:lnTo>
              </a:path>
            </a:pathLst>
          </a:custGeom>
          <a:ln w="19080">
            <a:solidFill>
              <a:srgbClr val="00000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/>
          </p:nvPr>
        </p:nvSpPr>
        <p:spPr>
          <a:xfrm>
            <a:off x="7017120" y="5400000"/>
            <a:ext cx="288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sng" strike="noStrike">
                <a:solidFill>
                  <a:schemeClr val="dk1"/>
                </a:solidFill>
                <a:effectLst/>
                <a:uFillTx/>
                <a:latin typeface="Arial"/>
              </a:rPr>
              <a:t>Stage 2: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Electron bunch </a:t>
            </a: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now accelerates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a second witness electron bunch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1" name="Textfeld 430"/>
          <p:cNvSpPr txBox="1"/>
          <p:nvPr/>
        </p:nvSpPr>
        <p:spPr>
          <a:xfrm>
            <a:off x="11160000" y="2818080"/>
            <a:ext cx="108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Pre-Ionizer</a:t>
            </a:r>
          </a:p>
        </p:txBody>
      </p:sp>
      <p:sp>
        <p:nvSpPr>
          <p:cNvPr id="432" name="Textfeld 431"/>
          <p:cNvSpPr txBox="1"/>
          <p:nvPr/>
        </p:nvSpPr>
        <p:spPr>
          <a:xfrm>
            <a:off x="10440000" y="1558080"/>
            <a:ext cx="108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Injector</a:t>
            </a:r>
          </a:p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τ~40fs</a:t>
            </a:r>
          </a:p>
        </p:txBody>
      </p:sp>
      <p:sp>
        <p:nvSpPr>
          <p:cNvPr id="433" name="Textfeld 432"/>
          <p:cNvSpPr txBox="1"/>
          <p:nvPr/>
        </p:nvSpPr>
        <p:spPr>
          <a:xfrm>
            <a:off x="10440000" y="4258080"/>
            <a:ext cx="108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Imaging System</a:t>
            </a:r>
          </a:p>
        </p:txBody>
      </p:sp>
      <p:sp>
        <p:nvSpPr>
          <p:cNvPr id="434" name="Textfeld 433"/>
          <p:cNvSpPr txBox="1"/>
          <p:nvPr/>
        </p:nvSpPr>
        <p:spPr>
          <a:xfrm>
            <a:off x="5400000" y="1620360"/>
            <a:ext cx="198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Few-Cycle Probe</a:t>
            </a:r>
          </a:p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τ~10fs</a:t>
            </a:r>
          </a:p>
        </p:txBody>
      </p:sp>
      <p:sp>
        <p:nvSpPr>
          <p:cNvPr id="435" name="PlaceHolder 5"/>
          <p:cNvSpPr>
            <a:spLocks noGrp="1"/>
          </p:cNvSpPr>
          <p:nvPr>
            <p:ph/>
          </p:nvPr>
        </p:nvSpPr>
        <p:spPr>
          <a:xfrm>
            <a:off x="2340000" y="6480000"/>
            <a:ext cx="684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Deng, A., Karger, O.S., Heinemann, T. et al. </a:t>
            </a:r>
            <a:r>
              <a:rPr lang="en-US" sz="10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Nat. Phys.</a:t>
            </a:r>
            <a:r>
              <a:rPr lang="en-US" sz="1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15, 1156–1160 (2019)</a:t>
            </a:r>
            <a:endParaRPr lang="de-DE" sz="1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Ufer. P., </a:t>
            </a:r>
            <a:r>
              <a:rPr lang="en-US" sz="10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submitted</a:t>
            </a:r>
            <a:endParaRPr lang="de-DE" sz="1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6" name="Textfeld 435"/>
          <p:cNvSpPr txBox="1"/>
          <p:nvPr/>
        </p:nvSpPr>
        <p:spPr>
          <a:xfrm>
            <a:off x="4205160" y="3717720"/>
            <a:ext cx="1374840" cy="3463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Blocker Foil</a:t>
            </a:r>
          </a:p>
        </p:txBody>
      </p:sp>
      <p:sp>
        <p:nvSpPr>
          <p:cNvPr id="437" name="PlaceHolder 6"/>
          <p:cNvSpPr>
            <a:spLocks noGrp="1"/>
          </p:cNvSpPr>
          <p:nvPr>
            <p:ph/>
          </p:nvPr>
        </p:nvSpPr>
        <p:spPr>
          <a:xfrm>
            <a:off x="180000" y="1271160"/>
            <a:ext cx="522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Wed 10am: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Overview of the hybrid LWFA-driven PWFA  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(Susanne Schoebel)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B81D845-E23F-95FA-CE9A-E5A2A34A4287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Experimental Insights: Shadowgraphy and Radiation Signals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1620000" y="-2480760"/>
            <a:ext cx="11086920" cy="212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Probe is used to create pictures of plasma wakes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Probe + Injector lead to scattering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Injector without probe also leads to scattering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Scattering does depend on polarization</a:t>
            </a:r>
          </a:p>
        </p:txBody>
      </p:sp>
      <p:sp>
        <p:nvSpPr>
          <p:cNvPr id="440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Shadowgraphy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reveals unexpected radiation patterns in LPWFA experiments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1" name="Textfeld 440"/>
          <p:cNvSpPr txBox="1"/>
          <p:nvPr/>
        </p:nvSpPr>
        <p:spPr>
          <a:xfrm>
            <a:off x="1080000" y="1620000"/>
            <a:ext cx="396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Probe </a:t>
            </a:r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DejaVu Sans"/>
                <a:ea typeface="DejaVu Sans"/>
              </a:rPr>
              <a:t>→</a:t>
            </a:r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Plasma Wake</a:t>
            </a:r>
          </a:p>
        </p:txBody>
      </p:sp>
      <p:sp>
        <p:nvSpPr>
          <p:cNvPr id="442" name="Textfeld 441"/>
          <p:cNvSpPr txBox="1"/>
          <p:nvPr/>
        </p:nvSpPr>
        <p:spPr>
          <a:xfrm>
            <a:off x="1080000" y="3780000"/>
            <a:ext cx="396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Injector + Probe 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DejaVu Sans"/>
                <a:ea typeface="DejaVu Sans"/>
              </a:rPr>
              <a:t>→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 Signal</a:t>
            </a:r>
          </a:p>
        </p:txBody>
      </p:sp>
      <p:sp>
        <p:nvSpPr>
          <p:cNvPr id="443" name="Textfeld 442"/>
          <p:cNvSpPr txBox="1"/>
          <p:nvPr/>
        </p:nvSpPr>
        <p:spPr>
          <a:xfrm>
            <a:off x="7200000" y="1620000"/>
            <a:ext cx="396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Injector +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No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 Probe 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DejaVu Sans"/>
                <a:ea typeface="DejaVu Sans"/>
              </a:rPr>
              <a:t>→</a:t>
            </a: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 Signal</a:t>
            </a:r>
          </a:p>
        </p:txBody>
      </p:sp>
      <p:sp>
        <p:nvSpPr>
          <p:cNvPr id="444" name="Textfeld 443"/>
          <p:cNvSpPr txBox="1"/>
          <p:nvPr/>
        </p:nvSpPr>
        <p:spPr>
          <a:xfrm>
            <a:off x="9511200" y="4140000"/>
            <a:ext cx="180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0" u="none" strike="noStrike">
                <a:solidFill>
                  <a:srgbClr val="FFFFFF"/>
                </a:solidFill>
                <a:effectLst/>
                <a:uFillTx/>
                <a:latin typeface="DejaVu Sans"/>
                <a:ea typeface="DejaVu Sans"/>
              </a:rPr>
              <a:t>Parallel → Strong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5" name="Grafik 444"/>
          <p:cNvPicPr/>
          <p:nvPr/>
        </p:nvPicPr>
        <p:blipFill>
          <a:blip r:embed="rId3"/>
          <a:stretch/>
        </p:blipFill>
        <p:spPr>
          <a:xfrm>
            <a:off x="9180000" y="1969920"/>
            <a:ext cx="1800000" cy="1630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6" name="Grafik 445"/>
          <p:cNvPicPr/>
          <p:nvPr/>
        </p:nvPicPr>
        <p:blipFill>
          <a:blip r:embed="rId4"/>
          <a:stretch/>
        </p:blipFill>
        <p:spPr>
          <a:xfrm>
            <a:off x="7200000" y="1980000"/>
            <a:ext cx="1800000" cy="162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7" name="Grafik 446"/>
          <p:cNvPicPr/>
          <p:nvPr/>
        </p:nvPicPr>
        <p:blipFill>
          <a:blip r:embed="rId5"/>
          <a:stretch/>
        </p:blipFill>
        <p:spPr>
          <a:xfrm>
            <a:off x="1080000" y="4285080"/>
            <a:ext cx="4553280" cy="1834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8" name="Textfeld 447"/>
          <p:cNvSpPr txBox="1"/>
          <p:nvPr/>
        </p:nvSpPr>
        <p:spPr>
          <a:xfrm>
            <a:off x="7200000" y="1980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400" b="0" u="none" strike="noStrike">
                <a:solidFill>
                  <a:srgbClr val="FFFFFF"/>
                </a:solidFill>
                <a:effectLst/>
                <a:uFillTx/>
                <a:latin typeface="DejaVu Sans"/>
                <a:ea typeface="DejaVu Sans"/>
              </a:rPr>
              <a:t>Example 1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9" name="Textfeld 448"/>
          <p:cNvSpPr txBox="1"/>
          <p:nvPr/>
        </p:nvSpPr>
        <p:spPr>
          <a:xfrm>
            <a:off x="9180000" y="1980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400" b="0" u="none" strike="noStrike">
                <a:solidFill>
                  <a:srgbClr val="FFFFFF"/>
                </a:solidFill>
                <a:effectLst/>
                <a:uFillTx/>
                <a:latin typeface="DejaVu Sans"/>
                <a:ea typeface="DejaVu Sans"/>
              </a:rPr>
              <a:t>Example 2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0" name="Textfeld 449"/>
          <p:cNvSpPr txBox="1"/>
          <p:nvPr/>
        </p:nvSpPr>
        <p:spPr>
          <a:xfrm>
            <a:off x="6480000" y="5593680"/>
            <a:ext cx="4320000" cy="346320"/>
          </a:xfrm>
          <a:prstGeom prst="rect">
            <a:avLst/>
          </a:prstGeom>
          <a:solidFill>
            <a:srgbClr val="00589C"/>
          </a:solidFill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1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The signal is not yet fully understood!</a:t>
            </a:r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51" name="Grafik 450"/>
          <p:cNvPicPr/>
          <p:nvPr/>
        </p:nvPicPr>
        <p:blipFill>
          <a:blip r:embed="rId6"/>
          <a:stretch/>
        </p:blipFill>
        <p:spPr>
          <a:xfrm rot="5400000">
            <a:off x="4260960" y="5268600"/>
            <a:ext cx="1090440" cy="1332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2" name="Grafik 451"/>
          <p:cNvPicPr/>
          <p:nvPr/>
        </p:nvPicPr>
        <p:blipFill>
          <a:blip r:embed="rId7"/>
          <a:stretch/>
        </p:blipFill>
        <p:spPr>
          <a:xfrm flipH="1">
            <a:off x="1080000" y="2124000"/>
            <a:ext cx="4572000" cy="147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3" name="Textfeld 452"/>
          <p:cNvSpPr txBox="1"/>
          <p:nvPr/>
        </p:nvSpPr>
        <p:spPr>
          <a:xfrm>
            <a:off x="6300000" y="5040000"/>
            <a:ext cx="468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Relevant for experimental timing calibration!</a:t>
            </a:r>
          </a:p>
        </p:txBody>
      </p:sp>
      <p:sp>
        <p:nvSpPr>
          <p:cNvPr id="454" name="Textfeld 453"/>
          <p:cNvSpPr txBox="1"/>
          <p:nvPr/>
        </p:nvSpPr>
        <p:spPr>
          <a:xfrm>
            <a:off x="6480000" y="3973680"/>
            <a:ext cx="432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Polarization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dependent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5" name="Textfeld 454"/>
          <p:cNvSpPr txBox="1"/>
          <p:nvPr/>
        </p:nvSpPr>
        <p:spPr>
          <a:xfrm>
            <a:off x="6480000" y="4513680"/>
            <a:ext cx="432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Ionization </a:t>
            </a:r>
            <a:r>
              <a:rPr lang="en-GB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independent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FBA0FDE-5D1A-020A-2FB0-B5C662AE3DFF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PIConGPU Simulates Laser-Plasma Interactions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Solving plasma dynamics on high performance computers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8" name="Grafik 457"/>
          <p:cNvPicPr/>
          <p:nvPr/>
        </p:nvPicPr>
        <p:blipFill>
          <a:blip r:embed="rId3"/>
          <a:stretch/>
        </p:blipFill>
        <p:spPr>
          <a:xfrm>
            <a:off x="720000" y="2340000"/>
            <a:ext cx="6660000" cy="270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9" name="Grafik 458"/>
          <p:cNvPicPr/>
          <p:nvPr/>
        </p:nvPicPr>
        <p:blipFill>
          <a:blip r:embed="rId4"/>
          <a:stretch/>
        </p:blipFill>
        <p:spPr>
          <a:xfrm>
            <a:off x="7560000" y="3600000"/>
            <a:ext cx="3780000" cy="1851480"/>
          </a:xfrm>
          <a:prstGeom prst="rect">
            <a:avLst/>
          </a:prstGeom>
          <a:noFill/>
          <a:ln w="0">
            <a:noFill/>
          </a:ln>
          <a:effectLst>
            <a:outerShdw dist="17819" dir="2700000" rotWithShape="0">
              <a:srgbClr val="808080"/>
            </a:outerShdw>
          </a:effectLst>
        </p:spPr>
      </p:pic>
      <p:pic>
        <p:nvPicPr>
          <p:cNvPr id="460" name="Grafik 459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7920000" y="1800000"/>
            <a:ext cx="3240000" cy="1420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1" name="PlaceHolder 3"/>
          <p:cNvSpPr>
            <a:spLocks noGrp="1"/>
          </p:cNvSpPr>
          <p:nvPr>
            <p:ph/>
          </p:nvPr>
        </p:nvSpPr>
        <p:spPr>
          <a:xfrm>
            <a:off x="360000" y="5051160"/>
            <a:ext cx="486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Thursday PS4:</a:t>
            </a:r>
            <a:endParaRPr lang="de-DE" sz="1400" dirty="0">
              <a:solidFill>
                <a:schemeClr val="dk1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Towards improved control of laser-</a:t>
            </a:r>
            <a:r>
              <a:rPr lang="en-US" sz="1400" b="0" i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wakefield</a:t>
            </a:r>
            <a:r>
              <a:rPr lang="en-US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accelerators with multidimensional parameter scans </a:t>
            </a:r>
            <a:endParaRPr lang="de-DE" sz="1400" i="1" dirty="0">
              <a:solidFill>
                <a:schemeClr val="dk1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Noto Sans CJK SC"/>
              </a:rPr>
              <a:t>(Jessica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Noto Sans CJK SC"/>
              </a:rPr>
              <a:t>Tiebel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Noto Sans CJK SC"/>
              </a:rPr>
              <a:t>)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Exascale Plasma Accelerator Simulations with </a:t>
            </a:r>
            <a:r>
              <a:rPr lang="en-US" sz="1400" b="0" i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PIConGPU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(Finn-Ole Carstens)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93EAC5-F76A-370E-4BB7-A94E01B51C71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 lang="de-D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Optical Imaging Plugin in a Nutshell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Plugin propagates any radiation signal out of simulation into far field on virtual detector screen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4" name="Grafik 463"/>
          <p:cNvPicPr/>
          <p:nvPr/>
        </p:nvPicPr>
        <p:blipFill>
          <a:blip r:embed="rId3"/>
          <a:stretch/>
        </p:blipFill>
        <p:spPr>
          <a:xfrm>
            <a:off x="6120000" y="3960000"/>
            <a:ext cx="2340000" cy="194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5" name="Grafik 464"/>
          <p:cNvPicPr/>
          <p:nvPr/>
        </p:nvPicPr>
        <p:blipFill>
          <a:blip r:embed="rId4"/>
          <a:stretch/>
        </p:blipFill>
        <p:spPr>
          <a:xfrm>
            <a:off x="9000000" y="3960000"/>
            <a:ext cx="2340000" cy="1950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6" name="Grafik 465"/>
          <p:cNvPicPr/>
          <p:nvPr/>
        </p:nvPicPr>
        <p:blipFill>
          <a:blip r:embed="rId5"/>
          <a:stretch/>
        </p:blipFill>
        <p:spPr>
          <a:xfrm>
            <a:off x="8820000" y="2520000"/>
            <a:ext cx="2405880" cy="7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7" name="Grafik 466"/>
          <p:cNvPicPr/>
          <p:nvPr/>
        </p:nvPicPr>
        <p:blipFill>
          <a:blip r:embed="rId6"/>
          <a:stretch/>
        </p:blipFill>
        <p:spPr>
          <a:xfrm>
            <a:off x="6120000" y="2689920"/>
            <a:ext cx="1800000" cy="370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8" name="Grafik 467"/>
          <p:cNvPicPr/>
          <p:nvPr/>
        </p:nvPicPr>
        <p:blipFill>
          <a:blip r:embed="rId7"/>
          <a:stretch/>
        </p:blipFill>
        <p:spPr>
          <a:xfrm>
            <a:off x="180000" y="1719720"/>
            <a:ext cx="5818320" cy="4220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9" name="Grafik 468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6480000" y="6208560"/>
            <a:ext cx="1440000" cy="63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0" name="Freihandform: Form 469"/>
          <p:cNvSpPr/>
          <p:nvPr/>
        </p:nvSpPr>
        <p:spPr>
          <a:xfrm>
            <a:off x="5040000" y="3960000"/>
            <a:ext cx="1260000" cy="540000"/>
          </a:xfrm>
          <a:custGeom>
            <a:avLst/>
            <a:gdLst/>
            <a:ahLst/>
            <a:cxnLst/>
            <a:rect l="0" t="0" r="r" b="b"/>
            <a:pathLst>
              <a:path w="3500" h="1500" fill="none">
                <a:moveTo>
                  <a:pt x="0" y="0"/>
                </a:moveTo>
                <a:lnTo>
                  <a:pt x="3500" y="1500"/>
                </a:lnTo>
              </a:path>
            </a:pathLst>
          </a:custGeom>
          <a:ln w="38160">
            <a:solidFill>
              <a:srgbClr val="3465A4"/>
            </a:solidFill>
            <a:round/>
            <a:tailEnd type="triangle" w="med" len="med"/>
          </a:ln>
        </p:spPr>
        <p:txBody>
          <a:bodyPr lIns="109080" tIns="64080" rIns="109080" bIns="64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1" name="Freihandform: Form 470"/>
          <p:cNvSpPr/>
          <p:nvPr/>
        </p:nvSpPr>
        <p:spPr>
          <a:xfrm>
            <a:off x="8280000" y="4500000"/>
            <a:ext cx="900000" cy="0"/>
          </a:xfrm>
          <a:custGeom>
            <a:avLst/>
            <a:gdLst/>
            <a:ahLst/>
            <a:cxnLst/>
            <a:rect l="0" t="0" r="r" b="b"/>
            <a:pathLst>
              <a:path w="2500" fill="none">
                <a:moveTo>
                  <a:pt x="0" y="0"/>
                </a:moveTo>
                <a:lnTo>
                  <a:pt x="2500" y="0"/>
                </a:lnTo>
              </a:path>
            </a:pathLst>
          </a:custGeom>
          <a:ln w="38160">
            <a:solidFill>
              <a:srgbClr val="3465A4"/>
            </a:solidFill>
            <a:round/>
            <a:tailEnd type="triangle" w="med" len="med"/>
          </a:ln>
        </p:spPr>
        <p:txBody>
          <a:bodyPr lIns="109080" tIns="-64080" rIns="109080" bIns="-64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2" name="Freihandform: Form 471"/>
          <p:cNvSpPr/>
          <p:nvPr/>
        </p:nvSpPr>
        <p:spPr>
          <a:xfrm>
            <a:off x="10260000" y="3420000"/>
            <a:ext cx="0" cy="540000"/>
          </a:xfrm>
          <a:custGeom>
            <a:avLst/>
            <a:gdLst/>
            <a:ahLst/>
            <a:cxnLst/>
            <a:rect l="0" t="0" r="r" b="b"/>
            <a:pathLst>
              <a:path h="1500" fill="none">
                <a:moveTo>
                  <a:pt x="0" y="1500"/>
                </a:moveTo>
                <a:lnTo>
                  <a:pt x="0" y="0"/>
                </a:lnTo>
              </a:path>
            </a:pathLst>
          </a:custGeom>
          <a:ln w="38160">
            <a:solidFill>
              <a:srgbClr val="3465A4"/>
            </a:solidFill>
            <a:round/>
            <a:tailEnd type="triangle" w="med" len="med"/>
          </a:ln>
        </p:spPr>
        <p:txBody>
          <a:bodyPr lIns="109080" tIns="64080" rIns="109080" bIns="64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3" name="Freihandform: Form 472"/>
          <p:cNvSpPr/>
          <p:nvPr/>
        </p:nvSpPr>
        <p:spPr>
          <a:xfrm>
            <a:off x="8100000" y="2520000"/>
            <a:ext cx="900000" cy="0"/>
          </a:xfrm>
          <a:custGeom>
            <a:avLst/>
            <a:gdLst/>
            <a:ahLst/>
            <a:cxnLst/>
            <a:rect l="0" t="0" r="r" b="b"/>
            <a:pathLst>
              <a:path w="2500" fill="none">
                <a:moveTo>
                  <a:pt x="2500" y="0"/>
                </a:moveTo>
                <a:lnTo>
                  <a:pt x="0" y="0"/>
                </a:lnTo>
              </a:path>
            </a:pathLst>
          </a:custGeom>
          <a:ln w="38160">
            <a:solidFill>
              <a:srgbClr val="3465A4"/>
            </a:solidFill>
            <a:round/>
            <a:tailEnd type="triangle" w="med" len="med"/>
          </a:ln>
        </p:spPr>
        <p:txBody>
          <a:bodyPr lIns="109080" tIns="-64080" rIns="109080" bIns="-64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4" name="Freihandform: Form 473"/>
          <p:cNvSpPr/>
          <p:nvPr/>
        </p:nvSpPr>
        <p:spPr>
          <a:xfrm>
            <a:off x="5220000" y="2520000"/>
            <a:ext cx="900000" cy="0"/>
          </a:xfrm>
          <a:custGeom>
            <a:avLst/>
            <a:gdLst/>
            <a:ahLst/>
            <a:cxnLst/>
            <a:rect l="0" t="0" r="r" b="b"/>
            <a:pathLst>
              <a:path w="2500" fill="none">
                <a:moveTo>
                  <a:pt x="2500" y="0"/>
                </a:moveTo>
                <a:lnTo>
                  <a:pt x="0" y="0"/>
                </a:lnTo>
              </a:path>
            </a:pathLst>
          </a:custGeom>
          <a:ln w="38160">
            <a:solidFill>
              <a:srgbClr val="3465A4"/>
            </a:solidFill>
            <a:round/>
            <a:tailEnd type="triangle" w="med" len="med"/>
          </a:ln>
        </p:spPr>
        <p:txBody>
          <a:bodyPr lIns="109080" tIns="-64080" rIns="109080" bIns="-64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5" name="Textfeld 474"/>
          <p:cNvSpPr txBox="1"/>
          <p:nvPr/>
        </p:nvSpPr>
        <p:spPr>
          <a:xfrm>
            <a:off x="9540000" y="2160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Propagate</a:t>
            </a:r>
          </a:p>
        </p:txBody>
      </p:sp>
      <p:sp>
        <p:nvSpPr>
          <p:cNvPr id="476" name="Textfeld 475"/>
          <p:cNvSpPr txBox="1"/>
          <p:nvPr/>
        </p:nvSpPr>
        <p:spPr>
          <a:xfrm>
            <a:off x="6480000" y="2160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Integrate</a:t>
            </a:r>
          </a:p>
        </p:txBody>
      </p:sp>
      <p:sp>
        <p:nvSpPr>
          <p:cNvPr id="477" name="Textfeld 476"/>
          <p:cNvSpPr txBox="1"/>
          <p:nvPr/>
        </p:nvSpPr>
        <p:spPr>
          <a:xfrm>
            <a:off x="7920000" y="2160000"/>
            <a:ext cx="14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Inverse FT</a:t>
            </a:r>
          </a:p>
        </p:txBody>
      </p:sp>
      <p:sp>
        <p:nvSpPr>
          <p:cNvPr id="478" name="Textfeld 477"/>
          <p:cNvSpPr txBox="1"/>
          <p:nvPr/>
        </p:nvSpPr>
        <p:spPr>
          <a:xfrm>
            <a:off x="8460000" y="4140000"/>
            <a:ext cx="54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chteck 478"/>
          <p:cNvSpPr/>
          <p:nvPr/>
        </p:nvSpPr>
        <p:spPr>
          <a:xfrm>
            <a:off x="2880000" y="3600000"/>
            <a:ext cx="3240000" cy="1620000"/>
          </a:xfrm>
          <a:prstGeom prst="rect">
            <a:avLst/>
          </a:prstGeom>
          <a:solidFill>
            <a:srgbClr val="AFD09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Simulation Setup: PWFA with Injector Laser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Mimicking experimental conditions to synthesize lobster signal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2" name="Gerader Verbinder 481"/>
          <p:cNvSpPr/>
          <p:nvPr/>
        </p:nvSpPr>
        <p:spPr>
          <a:xfrm flipH="1">
            <a:off x="2700000" y="5400000"/>
            <a:ext cx="3600000" cy="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/>
          </p:nvPr>
        </p:nvSpPr>
        <p:spPr>
          <a:xfrm>
            <a:off x="5940000" y="1980000"/>
            <a:ext cx="23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Fully ionized Hydrogen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/>
          </p:nvPr>
        </p:nvSpPr>
        <p:spPr>
          <a:xfrm>
            <a:off x="2880000" y="1620000"/>
            <a:ext cx="3060000" cy="73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Typical LWFA generated electron bunch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5" name="PlaceHolder 5"/>
          <p:cNvSpPr>
            <a:spLocks noGrp="1"/>
          </p:cNvSpPr>
          <p:nvPr>
            <p:ph/>
          </p:nvPr>
        </p:nvSpPr>
        <p:spPr>
          <a:xfrm rot="16200000">
            <a:off x="1175400" y="4044600"/>
            <a:ext cx="23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Vertical direction (x)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6" name="PlaceHolder 6"/>
          <p:cNvSpPr>
            <a:spLocks noGrp="1"/>
          </p:cNvSpPr>
          <p:nvPr>
            <p:ph/>
          </p:nvPr>
        </p:nvSpPr>
        <p:spPr>
          <a:xfrm>
            <a:off x="7560000" y="5569200"/>
            <a:ext cx="216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Probing direction (z)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7" name="PlaceHolder 7"/>
          <p:cNvSpPr>
            <a:spLocks noGrp="1"/>
          </p:cNvSpPr>
          <p:nvPr>
            <p:ph/>
          </p:nvPr>
        </p:nvSpPr>
        <p:spPr>
          <a:xfrm>
            <a:off x="3060000" y="5569200"/>
            <a:ext cx="288000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Acceleration direction (y)</a:t>
            </a:r>
            <a:endParaRPr lang="de-DE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8" name="Gerader Verbinder 487"/>
          <p:cNvSpPr/>
          <p:nvPr/>
        </p:nvSpPr>
        <p:spPr>
          <a:xfrm>
            <a:off x="2700000" y="3420000"/>
            <a:ext cx="0" cy="198000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9" name="Rechteck 488"/>
          <p:cNvSpPr/>
          <p:nvPr/>
        </p:nvSpPr>
        <p:spPr>
          <a:xfrm>
            <a:off x="7740000" y="3600000"/>
            <a:ext cx="1620000" cy="1620000"/>
          </a:xfrm>
          <a:prstGeom prst="rect">
            <a:avLst/>
          </a:prstGeom>
          <a:solidFill>
            <a:srgbClr val="AFD09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0" name="Gerader Verbinder 489"/>
          <p:cNvSpPr/>
          <p:nvPr/>
        </p:nvSpPr>
        <p:spPr>
          <a:xfrm flipH="1">
            <a:off x="7560000" y="5400000"/>
            <a:ext cx="2160000" cy="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1" name="PlaceHolder 8"/>
          <p:cNvSpPr>
            <a:spLocks noGrp="1"/>
          </p:cNvSpPr>
          <p:nvPr>
            <p:ph/>
          </p:nvPr>
        </p:nvSpPr>
        <p:spPr>
          <a:xfrm rot="16200000">
            <a:off x="6035400" y="4044600"/>
            <a:ext cx="23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Vertical direction (x)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92" name="Gerader Verbinder 491"/>
          <p:cNvSpPr/>
          <p:nvPr/>
        </p:nvSpPr>
        <p:spPr>
          <a:xfrm>
            <a:off x="7560000" y="3420000"/>
            <a:ext cx="0" cy="198000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3" name="PlaceHolder 9"/>
          <p:cNvSpPr>
            <a:spLocks noGrp="1"/>
          </p:cNvSpPr>
          <p:nvPr>
            <p:ph/>
          </p:nvPr>
        </p:nvSpPr>
        <p:spPr>
          <a:xfrm>
            <a:off x="360000" y="2160000"/>
            <a:ext cx="2340000" cy="5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Injector pulse </a:t>
            </a:r>
            <a:endParaRPr lang="de-DE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(30° to probe direction, polarized in y)</a:t>
            </a:r>
            <a:endParaRPr lang="de-DE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94" name="Ellipse 493"/>
          <p:cNvSpPr/>
          <p:nvPr/>
        </p:nvSpPr>
        <p:spPr>
          <a:xfrm>
            <a:off x="4680000" y="4140000"/>
            <a:ext cx="900000" cy="540000"/>
          </a:xfrm>
          <a:prstGeom prst="ellipse">
            <a:avLst/>
          </a:prstGeom>
          <a:solidFill>
            <a:srgbClr val="DDE8CB"/>
          </a:solidFill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5" name="Ellipse 494"/>
          <p:cNvSpPr/>
          <p:nvPr/>
        </p:nvSpPr>
        <p:spPr>
          <a:xfrm>
            <a:off x="5400000" y="4140000"/>
            <a:ext cx="180000" cy="540000"/>
          </a:xfrm>
          <a:prstGeom prst="ellipse">
            <a:avLst/>
          </a:prstGeom>
          <a:solidFill>
            <a:srgbClr val="A1467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96" name="Ellipse 495"/>
          <p:cNvSpPr/>
          <p:nvPr/>
        </p:nvSpPr>
        <p:spPr>
          <a:xfrm>
            <a:off x="3780000" y="4140000"/>
            <a:ext cx="900000" cy="540000"/>
          </a:xfrm>
          <a:prstGeom prst="ellipse">
            <a:avLst/>
          </a:prstGeom>
          <a:solidFill>
            <a:srgbClr val="DDE8CB"/>
          </a:solidFill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7" name="Ellipse 496"/>
          <p:cNvSpPr/>
          <p:nvPr/>
        </p:nvSpPr>
        <p:spPr>
          <a:xfrm>
            <a:off x="2880000" y="4140000"/>
            <a:ext cx="900000" cy="540000"/>
          </a:xfrm>
          <a:prstGeom prst="ellipse">
            <a:avLst/>
          </a:prstGeom>
          <a:solidFill>
            <a:srgbClr val="DDE8CB"/>
          </a:solidFill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8" name="Ellipse 497"/>
          <p:cNvSpPr/>
          <p:nvPr/>
        </p:nvSpPr>
        <p:spPr>
          <a:xfrm>
            <a:off x="8280000" y="4140000"/>
            <a:ext cx="540000" cy="540000"/>
          </a:xfrm>
          <a:prstGeom prst="ellipse">
            <a:avLst/>
          </a:prstGeom>
          <a:solidFill>
            <a:srgbClr val="DDE8CB"/>
          </a:solidFill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9" name="Gerader Verbinder 498"/>
          <p:cNvSpPr/>
          <p:nvPr/>
        </p:nvSpPr>
        <p:spPr>
          <a:xfrm flipH="1" flipV="1">
            <a:off x="4320000" y="2160000"/>
            <a:ext cx="1080000" cy="198000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0" name="Freihandform: Form 499"/>
          <p:cNvSpPr/>
          <p:nvPr/>
        </p:nvSpPr>
        <p:spPr>
          <a:xfrm>
            <a:off x="5760000" y="2340000"/>
            <a:ext cx="1080000" cy="1440000"/>
          </a:xfrm>
          <a:custGeom>
            <a:avLst/>
            <a:gdLst/>
            <a:ahLst/>
            <a:cxnLst/>
            <a:rect l="0" t="0" r="r" b="b"/>
            <a:pathLst>
              <a:path w="3000" h="4000" fill="none">
                <a:moveTo>
                  <a:pt x="0" y="4000"/>
                </a:moveTo>
                <a:lnTo>
                  <a:pt x="3000" y="0"/>
                </a:lnTo>
              </a:path>
            </a:pathLst>
          </a:custGeom>
          <a:ln w="29160">
            <a:solidFill>
              <a:srgbClr val="005AA0"/>
            </a:solidFill>
            <a:round/>
            <a:headEnd type="triangle" w="med" len="med"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1" name="PlaceHolder 10"/>
          <p:cNvSpPr>
            <a:spLocks noGrp="1"/>
          </p:cNvSpPr>
          <p:nvPr>
            <p:ph/>
          </p:nvPr>
        </p:nvSpPr>
        <p:spPr>
          <a:xfrm>
            <a:off x="3060000" y="4860000"/>
            <a:ext cx="14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Side View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02" name="PlaceHolder 11"/>
          <p:cNvSpPr>
            <a:spLocks noGrp="1"/>
          </p:cNvSpPr>
          <p:nvPr>
            <p:ph/>
          </p:nvPr>
        </p:nvSpPr>
        <p:spPr>
          <a:xfrm>
            <a:off x="7920000" y="4849200"/>
            <a:ext cx="14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Front View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03" name="Freihandform: Form 502"/>
          <p:cNvSpPr/>
          <p:nvPr/>
        </p:nvSpPr>
        <p:spPr>
          <a:xfrm>
            <a:off x="5040000" y="3600000"/>
            <a:ext cx="0" cy="1620000"/>
          </a:xfrm>
          <a:custGeom>
            <a:avLst/>
            <a:gdLst/>
            <a:ahLst/>
            <a:cxnLst/>
            <a:rect l="0" t="0" r="r" b="b"/>
            <a:pathLst>
              <a:path h="4500" fill="none">
                <a:moveTo>
                  <a:pt x="0" y="0"/>
                </a:moveTo>
                <a:lnTo>
                  <a:pt x="0" y="4500"/>
                </a:lnTo>
              </a:path>
            </a:pathLst>
          </a:custGeom>
          <a:ln w="57240">
            <a:solidFill>
              <a:srgbClr val="F10D0C"/>
            </a:solidFill>
            <a:round/>
            <a:headEnd type="triangle" w="med" len="med"/>
          </a:ln>
        </p:spPr>
        <p:txBody>
          <a:bodyPr lIns="118080" tIns="73080" rIns="118080" bIns="73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4" name="Freihandform: Form 503"/>
          <p:cNvSpPr/>
          <p:nvPr/>
        </p:nvSpPr>
        <p:spPr>
          <a:xfrm>
            <a:off x="7747560" y="3946680"/>
            <a:ext cx="1604880" cy="926640"/>
          </a:xfrm>
          <a:custGeom>
            <a:avLst/>
            <a:gdLst/>
            <a:ahLst/>
            <a:cxnLst/>
            <a:rect l="0" t="0" r="r" b="b"/>
            <a:pathLst>
              <a:path w="4458" h="2574" fill="none">
                <a:moveTo>
                  <a:pt x="4458" y="0"/>
                </a:moveTo>
                <a:lnTo>
                  <a:pt x="0" y="2574"/>
                </a:lnTo>
              </a:path>
            </a:pathLst>
          </a:custGeom>
          <a:ln w="57240">
            <a:solidFill>
              <a:srgbClr val="F10D0C"/>
            </a:solidFill>
            <a:round/>
            <a:headEnd type="triangle" w="med" len="med"/>
          </a:ln>
        </p:spPr>
        <p:txBody>
          <a:bodyPr lIns="118080" tIns="73080" rIns="118080" bIns="73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5" name="Freihandform: Form 504"/>
          <p:cNvSpPr/>
          <p:nvPr/>
        </p:nvSpPr>
        <p:spPr>
          <a:xfrm>
            <a:off x="7200000" y="2350800"/>
            <a:ext cx="900000" cy="1429200"/>
          </a:xfrm>
          <a:custGeom>
            <a:avLst/>
            <a:gdLst/>
            <a:ahLst/>
            <a:cxnLst/>
            <a:rect l="0" t="0" r="r" b="b"/>
            <a:pathLst>
              <a:path w="2500" h="3970" fill="none">
                <a:moveTo>
                  <a:pt x="2500" y="3970"/>
                </a:moveTo>
                <a:lnTo>
                  <a:pt x="0" y="0"/>
                </a:lnTo>
              </a:path>
            </a:pathLst>
          </a:custGeom>
          <a:ln w="29160">
            <a:solidFill>
              <a:srgbClr val="005AA0"/>
            </a:solidFill>
            <a:round/>
            <a:headEnd type="triangle" w="med" len="med"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6" name="Freihandform: Form 505"/>
          <p:cNvSpPr/>
          <p:nvPr/>
        </p:nvSpPr>
        <p:spPr>
          <a:xfrm>
            <a:off x="2340000" y="2880000"/>
            <a:ext cx="2520000" cy="1080000"/>
          </a:xfrm>
          <a:custGeom>
            <a:avLst/>
            <a:gdLst/>
            <a:ahLst/>
            <a:cxnLst/>
            <a:rect l="0" t="0" r="r" b="b"/>
            <a:pathLst>
              <a:path w="7000" h="3000" fill="none">
                <a:moveTo>
                  <a:pt x="7000" y="3000"/>
                </a:moveTo>
                <a:lnTo>
                  <a:pt x="0" y="0"/>
                </a:lnTo>
              </a:path>
            </a:pathLst>
          </a:custGeom>
          <a:ln w="29160">
            <a:solidFill>
              <a:srgbClr val="F10D0C"/>
            </a:solidFill>
            <a:round/>
            <a:headEnd type="triangle" w="med" len="med"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7" name="PlaceHolder 12"/>
          <p:cNvSpPr>
            <a:spLocks noGrp="1"/>
          </p:cNvSpPr>
          <p:nvPr>
            <p:ph/>
          </p:nvPr>
        </p:nvSpPr>
        <p:spPr>
          <a:xfrm>
            <a:off x="9720000" y="2160000"/>
            <a:ext cx="1800000" cy="5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Plugin field extraction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08" name="Freihandform: Form 507"/>
          <p:cNvSpPr/>
          <p:nvPr/>
        </p:nvSpPr>
        <p:spPr>
          <a:xfrm>
            <a:off x="9072360" y="3600000"/>
            <a:ext cx="0" cy="1620000"/>
          </a:xfrm>
          <a:custGeom>
            <a:avLst/>
            <a:gdLst/>
            <a:ahLst/>
            <a:cxnLst/>
            <a:rect l="0" t="0" r="r" b="b"/>
            <a:pathLst>
              <a:path h="4500" fill="none">
                <a:moveTo>
                  <a:pt x="0" y="4500"/>
                </a:moveTo>
                <a:lnTo>
                  <a:pt x="0" y="0"/>
                </a:lnTo>
              </a:path>
            </a:pathLst>
          </a:custGeom>
          <a:ln w="29160">
            <a:solidFill>
              <a:srgbClr val="8D1D75"/>
            </a:solidFill>
            <a:prstDash val="sysDash"/>
            <a:round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9" name="Freihandform: Form 508"/>
          <p:cNvSpPr/>
          <p:nvPr/>
        </p:nvSpPr>
        <p:spPr>
          <a:xfrm>
            <a:off x="9180000" y="2700000"/>
            <a:ext cx="720000" cy="733320"/>
          </a:xfrm>
          <a:custGeom>
            <a:avLst/>
            <a:gdLst/>
            <a:ahLst/>
            <a:cxnLst/>
            <a:rect l="0" t="0" r="r" b="b"/>
            <a:pathLst>
              <a:path w="2000" h="2037" fill="none">
                <a:moveTo>
                  <a:pt x="0" y="2037"/>
                </a:moveTo>
                <a:lnTo>
                  <a:pt x="2000" y="0"/>
                </a:lnTo>
              </a:path>
            </a:pathLst>
          </a:custGeom>
          <a:ln w="29160">
            <a:solidFill>
              <a:srgbClr val="8D1D75"/>
            </a:solidFill>
            <a:round/>
            <a:headEnd type="triangle" w="med" len="med"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1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rafik 509"/>
          <p:cNvPicPr/>
          <p:nvPr/>
        </p:nvPicPr>
        <p:blipFill>
          <a:blip r:embed="rId3"/>
          <a:stretch/>
        </p:blipFill>
        <p:spPr>
          <a:xfrm>
            <a:off x="964800" y="3780360"/>
            <a:ext cx="4255200" cy="187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Reproducing the Experimental Radiation Signal in Simulations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subTitle"/>
          </p:nvPr>
        </p:nvSpPr>
        <p:spPr>
          <a:xfrm>
            <a:off x="698400" y="938247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Measuring horizontal jitter of wake structures through lobster signature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3" name="Grafik 512"/>
          <p:cNvPicPr/>
          <p:nvPr/>
        </p:nvPicPr>
        <p:blipFill>
          <a:blip r:embed="rId4"/>
          <a:stretch/>
        </p:blipFill>
        <p:spPr>
          <a:xfrm>
            <a:off x="6720120" y="921960"/>
            <a:ext cx="3863520" cy="2318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4" name="Grafik 513"/>
          <p:cNvPicPr/>
          <p:nvPr/>
        </p:nvPicPr>
        <p:blipFill>
          <a:blip r:embed="rId5"/>
          <a:stretch/>
        </p:blipFill>
        <p:spPr>
          <a:xfrm>
            <a:off x="6720120" y="2520000"/>
            <a:ext cx="3899880" cy="234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5" name="Grafik 514"/>
          <p:cNvPicPr/>
          <p:nvPr/>
        </p:nvPicPr>
        <p:blipFill>
          <a:blip r:embed="rId6"/>
          <a:stretch/>
        </p:blipFill>
        <p:spPr>
          <a:xfrm>
            <a:off x="6720120" y="4140000"/>
            <a:ext cx="3899880" cy="234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6" name="Rechteck 515"/>
          <p:cNvSpPr/>
          <p:nvPr/>
        </p:nvSpPr>
        <p:spPr>
          <a:xfrm>
            <a:off x="9738000" y="1418040"/>
            <a:ext cx="540000" cy="162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7" name="Rechteck 516"/>
          <p:cNvSpPr/>
          <p:nvPr/>
        </p:nvSpPr>
        <p:spPr>
          <a:xfrm>
            <a:off x="1980000" y="3420000"/>
            <a:ext cx="2160000" cy="36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8" name="Freihandform: Form 517"/>
          <p:cNvSpPr/>
          <p:nvPr/>
        </p:nvSpPr>
        <p:spPr>
          <a:xfrm>
            <a:off x="1980000" y="4550040"/>
            <a:ext cx="2160000" cy="0"/>
          </a:xfrm>
          <a:custGeom>
            <a:avLst/>
            <a:gdLst/>
            <a:ahLst/>
            <a:cxnLst/>
            <a:rect l="0" t="0" r="r" b="b"/>
            <a:pathLst>
              <a:path w="6000" fill="none">
                <a:moveTo>
                  <a:pt x="6000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005AA0"/>
            </a:solidFill>
            <a:round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9" name="Rechteck 518"/>
          <p:cNvSpPr/>
          <p:nvPr/>
        </p:nvSpPr>
        <p:spPr>
          <a:xfrm>
            <a:off x="9756000" y="4658040"/>
            <a:ext cx="540000" cy="162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0" name="Rechteck 519"/>
          <p:cNvSpPr/>
          <p:nvPr/>
        </p:nvSpPr>
        <p:spPr>
          <a:xfrm>
            <a:off x="6444000" y="4658040"/>
            <a:ext cx="540000" cy="162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1" name="Rechteck 520"/>
          <p:cNvSpPr/>
          <p:nvPr/>
        </p:nvSpPr>
        <p:spPr>
          <a:xfrm>
            <a:off x="6444000" y="1598040"/>
            <a:ext cx="540000" cy="144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2" name="Freihandform: Form 521"/>
          <p:cNvSpPr/>
          <p:nvPr/>
        </p:nvSpPr>
        <p:spPr>
          <a:xfrm>
            <a:off x="1980000" y="3780000"/>
            <a:ext cx="2160000" cy="0"/>
          </a:xfrm>
          <a:custGeom>
            <a:avLst/>
            <a:gdLst/>
            <a:ahLst/>
            <a:cxnLst/>
            <a:rect l="0" t="0" r="r" b="b"/>
            <a:pathLst>
              <a:path w="6000" fill="none">
                <a:moveTo>
                  <a:pt x="6000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005AA0"/>
            </a:solidFill>
            <a:round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3" name="Freihandform: Form 522"/>
          <p:cNvSpPr/>
          <p:nvPr/>
        </p:nvSpPr>
        <p:spPr>
          <a:xfrm>
            <a:off x="1980000" y="3060000"/>
            <a:ext cx="2160000" cy="0"/>
          </a:xfrm>
          <a:custGeom>
            <a:avLst/>
            <a:gdLst/>
            <a:ahLst/>
            <a:cxnLst/>
            <a:rect l="0" t="0" r="r" b="b"/>
            <a:pathLst>
              <a:path w="6000" fill="none">
                <a:moveTo>
                  <a:pt x="6000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005AA0"/>
            </a:solidFill>
            <a:round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4" name="Freihandform: Form 523"/>
          <p:cNvSpPr/>
          <p:nvPr/>
        </p:nvSpPr>
        <p:spPr>
          <a:xfrm>
            <a:off x="5400000" y="4680000"/>
            <a:ext cx="1320120" cy="360000"/>
          </a:xfrm>
          <a:custGeom>
            <a:avLst/>
            <a:gdLst/>
            <a:ahLst/>
            <a:cxnLst/>
            <a:rect l="0" t="0" r="r" b="b"/>
            <a:pathLst>
              <a:path w="3667" h="1000" fill="none">
                <a:moveTo>
                  <a:pt x="3667" y="1000"/>
                </a:moveTo>
                <a:lnTo>
                  <a:pt x="0" y="0"/>
                </a:lnTo>
              </a:path>
            </a:pathLst>
          </a:custGeom>
          <a:ln w="29160">
            <a:solidFill>
              <a:srgbClr val="005AA0"/>
            </a:solidFill>
            <a:round/>
            <a:headEnd type="triangle" w="med" len="med"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5" name="Freihandform: Form 524"/>
          <p:cNvSpPr/>
          <p:nvPr/>
        </p:nvSpPr>
        <p:spPr>
          <a:xfrm>
            <a:off x="5400000" y="3780000"/>
            <a:ext cx="1320120" cy="0"/>
          </a:xfrm>
          <a:custGeom>
            <a:avLst/>
            <a:gdLst/>
            <a:ahLst/>
            <a:cxnLst/>
            <a:rect l="0" t="0" r="r" b="b"/>
            <a:pathLst>
              <a:path w="3667" fill="none">
                <a:moveTo>
                  <a:pt x="3667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005AA0"/>
            </a:solidFill>
            <a:round/>
            <a:headEnd type="triangle" w="med" len="med"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6" name="Freihandform: Form 525"/>
          <p:cNvSpPr/>
          <p:nvPr/>
        </p:nvSpPr>
        <p:spPr>
          <a:xfrm>
            <a:off x="5400000" y="2520000"/>
            <a:ext cx="1260000" cy="360000"/>
          </a:xfrm>
          <a:custGeom>
            <a:avLst/>
            <a:gdLst/>
            <a:ahLst/>
            <a:cxnLst/>
            <a:rect l="0" t="0" r="r" b="b"/>
            <a:pathLst>
              <a:path w="3500" h="1000" fill="none">
                <a:moveTo>
                  <a:pt x="3500" y="0"/>
                </a:moveTo>
                <a:lnTo>
                  <a:pt x="0" y="1000"/>
                </a:lnTo>
              </a:path>
            </a:pathLst>
          </a:custGeom>
          <a:ln w="29160">
            <a:solidFill>
              <a:srgbClr val="005AA0"/>
            </a:solidFill>
            <a:round/>
            <a:headEnd type="triangle" w="med" len="med"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7" name="Freihandform: Form 526"/>
          <p:cNvSpPr/>
          <p:nvPr/>
        </p:nvSpPr>
        <p:spPr>
          <a:xfrm>
            <a:off x="2700000" y="2678040"/>
            <a:ext cx="720000" cy="0"/>
          </a:xfrm>
          <a:custGeom>
            <a:avLst/>
            <a:gdLst/>
            <a:ahLst/>
            <a:cxnLst/>
            <a:rect l="0" t="0" r="r" b="b"/>
            <a:pathLst>
              <a:path w="2000" fill="none">
                <a:moveTo>
                  <a:pt x="2000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8" name="Freihandform: Form 527"/>
          <p:cNvSpPr/>
          <p:nvPr/>
        </p:nvSpPr>
        <p:spPr>
          <a:xfrm>
            <a:off x="2700000" y="2318040"/>
            <a:ext cx="720000" cy="0"/>
          </a:xfrm>
          <a:custGeom>
            <a:avLst/>
            <a:gdLst/>
            <a:ahLst/>
            <a:cxnLst/>
            <a:rect l="0" t="0" r="r" b="b"/>
            <a:pathLst>
              <a:path w="2000" fill="none">
                <a:moveTo>
                  <a:pt x="2000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9" name="Freihandform: Form 528"/>
          <p:cNvSpPr/>
          <p:nvPr/>
        </p:nvSpPr>
        <p:spPr>
          <a:xfrm>
            <a:off x="2700000" y="1778040"/>
            <a:ext cx="720000" cy="0"/>
          </a:xfrm>
          <a:custGeom>
            <a:avLst/>
            <a:gdLst/>
            <a:ahLst/>
            <a:cxnLst/>
            <a:rect l="0" t="0" r="r" b="b"/>
            <a:pathLst>
              <a:path w="2000" fill="none">
                <a:moveTo>
                  <a:pt x="2000" y="0"/>
                </a:moveTo>
                <a:lnTo>
                  <a:pt x="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0" name="Freihandform: Form 529"/>
          <p:cNvSpPr/>
          <p:nvPr/>
        </p:nvSpPr>
        <p:spPr>
          <a:xfrm>
            <a:off x="3240000" y="2318040"/>
            <a:ext cx="180000" cy="360000"/>
          </a:xfrm>
          <a:custGeom>
            <a:avLst/>
            <a:gdLst/>
            <a:ahLst/>
            <a:cxnLst/>
            <a:rect l="0" t="0" r="r" b="b"/>
            <a:pathLst>
              <a:path w="500" h="1000" fill="none">
                <a:moveTo>
                  <a:pt x="500" y="1000"/>
                </a:moveTo>
                <a:lnTo>
                  <a:pt x="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1" name="Freihandform: Form 530"/>
          <p:cNvSpPr/>
          <p:nvPr/>
        </p:nvSpPr>
        <p:spPr>
          <a:xfrm>
            <a:off x="2700000" y="2318040"/>
            <a:ext cx="180000" cy="360000"/>
          </a:xfrm>
          <a:custGeom>
            <a:avLst/>
            <a:gdLst/>
            <a:ahLst/>
            <a:cxnLst/>
            <a:rect l="0" t="0" r="r" b="b"/>
            <a:pathLst>
              <a:path w="500" h="1000" fill="none">
                <a:moveTo>
                  <a:pt x="0" y="1000"/>
                </a:moveTo>
                <a:lnTo>
                  <a:pt x="50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2" name="Freihandform: Form 531"/>
          <p:cNvSpPr/>
          <p:nvPr/>
        </p:nvSpPr>
        <p:spPr>
          <a:xfrm>
            <a:off x="3420000" y="1778040"/>
            <a:ext cx="0" cy="540000"/>
          </a:xfrm>
          <a:custGeom>
            <a:avLst/>
            <a:gdLst/>
            <a:ahLst/>
            <a:cxnLst/>
            <a:rect l="0" t="0" r="r" b="b"/>
            <a:pathLst>
              <a:path h="1500" fill="none">
                <a:moveTo>
                  <a:pt x="0" y="1500"/>
                </a:moveTo>
                <a:lnTo>
                  <a:pt x="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3" name="Freihandform: Form 532"/>
          <p:cNvSpPr/>
          <p:nvPr/>
        </p:nvSpPr>
        <p:spPr>
          <a:xfrm>
            <a:off x="2700000" y="1778040"/>
            <a:ext cx="0" cy="540000"/>
          </a:xfrm>
          <a:custGeom>
            <a:avLst/>
            <a:gdLst/>
            <a:ahLst/>
            <a:cxnLst/>
            <a:rect l="0" t="0" r="r" b="b"/>
            <a:pathLst>
              <a:path h="1500" fill="none">
                <a:moveTo>
                  <a:pt x="0" y="1500"/>
                </a:moveTo>
                <a:lnTo>
                  <a:pt x="0" y="0"/>
                </a:lnTo>
              </a:path>
            </a:pathLst>
          </a:custGeom>
          <a:ln w="29160">
            <a:solidFill>
              <a:srgbClr val="9C9C9C"/>
            </a:solidFill>
            <a:round/>
          </a:ln>
        </p:spPr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4" name="Freihandform: Form 533"/>
          <p:cNvSpPr/>
          <p:nvPr/>
        </p:nvSpPr>
        <p:spPr>
          <a:xfrm>
            <a:off x="1980000" y="2678040"/>
            <a:ext cx="720000" cy="381960"/>
          </a:xfrm>
          <a:custGeom>
            <a:avLst/>
            <a:gdLst/>
            <a:ahLst/>
            <a:cxnLst/>
            <a:rect l="0" t="0" r="r" b="b"/>
            <a:pathLst>
              <a:path w="2000" h="1061" fill="none">
                <a:moveTo>
                  <a:pt x="0" y="1061"/>
                </a:moveTo>
                <a:lnTo>
                  <a:pt x="2000" y="0"/>
                </a:lnTo>
              </a:path>
            </a:pathLst>
          </a:custGeom>
          <a:ln w="19080" cap="rnd">
            <a:solidFill>
              <a:srgbClr val="9C9C9C"/>
            </a:solidFill>
            <a:prstDash val="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5" name="Freihandform: Form 534"/>
          <p:cNvSpPr/>
          <p:nvPr/>
        </p:nvSpPr>
        <p:spPr>
          <a:xfrm>
            <a:off x="1980000" y="2678040"/>
            <a:ext cx="720000" cy="1102320"/>
          </a:xfrm>
          <a:custGeom>
            <a:avLst/>
            <a:gdLst/>
            <a:ahLst/>
            <a:cxnLst/>
            <a:rect l="0" t="0" r="r" b="b"/>
            <a:pathLst>
              <a:path w="2000" h="3062" fill="none">
                <a:moveTo>
                  <a:pt x="0" y="3062"/>
                </a:moveTo>
                <a:lnTo>
                  <a:pt x="2000" y="0"/>
                </a:lnTo>
              </a:path>
            </a:pathLst>
          </a:custGeom>
          <a:ln w="19080" cap="rnd">
            <a:solidFill>
              <a:srgbClr val="9C9C9C"/>
            </a:solidFill>
            <a:prstDash val="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6" name="Freihandform: Form 535"/>
          <p:cNvSpPr/>
          <p:nvPr/>
        </p:nvSpPr>
        <p:spPr>
          <a:xfrm>
            <a:off x="1980000" y="2678040"/>
            <a:ext cx="720000" cy="1872000"/>
          </a:xfrm>
          <a:custGeom>
            <a:avLst/>
            <a:gdLst/>
            <a:ahLst/>
            <a:cxnLst/>
            <a:rect l="0" t="0" r="r" b="b"/>
            <a:pathLst>
              <a:path w="2000" h="5200" fill="none">
                <a:moveTo>
                  <a:pt x="0" y="5200"/>
                </a:moveTo>
                <a:lnTo>
                  <a:pt x="2000" y="0"/>
                </a:lnTo>
              </a:path>
            </a:pathLst>
          </a:custGeom>
          <a:ln w="19080" cap="rnd">
            <a:solidFill>
              <a:srgbClr val="9C9C9C"/>
            </a:solidFill>
            <a:prstDash val="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7" name="Freihandform: Form 536"/>
          <p:cNvSpPr/>
          <p:nvPr/>
        </p:nvSpPr>
        <p:spPr>
          <a:xfrm>
            <a:off x="3420000" y="2700000"/>
            <a:ext cx="720000" cy="1872000"/>
          </a:xfrm>
          <a:custGeom>
            <a:avLst/>
            <a:gdLst/>
            <a:ahLst/>
            <a:cxnLst/>
            <a:rect l="0" t="0" r="r" b="b"/>
            <a:pathLst>
              <a:path w="2000" h="5200" fill="none">
                <a:moveTo>
                  <a:pt x="2000" y="5200"/>
                </a:moveTo>
                <a:lnTo>
                  <a:pt x="0" y="0"/>
                </a:lnTo>
              </a:path>
            </a:pathLst>
          </a:custGeom>
          <a:ln w="19080" cap="rnd">
            <a:solidFill>
              <a:srgbClr val="9C9C9C"/>
            </a:solidFill>
            <a:prstDash val="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8" name="Freihandform: Form 537"/>
          <p:cNvSpPr/>
          <p:nvPr/>
        </p:nvSpPr>
        <p:spPr>
          <a:xfrm>
            <a:off x="3420000" y="2678040"/>
            <a:ext cx="720000" cy="1101960"/>
          </a:xfrm>
          <a:custGeom>
            <a:avLst/>
            <a:gdLst/>
            <a:ahLst/>
            <a:cxnLst/>
            <a:rect l="0" t="0" r="r" b="b"/>
            <a:pathLst>
              <a:path w="2000" h="3061" fill="none">
                <a:moveTo>
                  <a:pt x="2000" y="3061"/>
                </a:moveTo>
                <a:lnTo>
                  <a:pt x="0" y="0"/>
                </a:lnTo>
              </a:path>
            </a:pathLst>
          </a:custGeom>
          <a:ln w="19080" cap="rnd">
            <a:solidFill>
              <a:srgbClr val="9C9C9C"/>
            </a:solidFill>
            <a:prstDash val="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9" name="Freihandform: Form 538"/>
          <p:cNvSpPr/>
          <p:nvPr/>
        </p:nvSpPr>
        <p:spPr>
          <a:xfrm>
            <a:off x="3420000" y="2678040"/>
            <a:ext cx="720000" cy="381960"/>
          </a:xfrm>
          <a:custGeom>
            <a:avLst/>
            <a:gdLst/>
            <a:ahLst/>
            <a:cxnLst/>
            <a:rect l="0" t="0" r="r" b="b"/>
            <a:pathLst>
              <a:path w="2000" h="1061" fill="none">
                <a:moveTo>
                  <a:pt x="2000" y="1061"/>
                </a:moveTo>
                <a:lnTo>
                  <a:pt x="0" y="0"/>
                </a:lnTo>
              </a:path>
            </a:pathLst>
          </a:custGeom>
          <a:ln w="19080" cap="rnd">
            <a:solidFill>
              <a:srgbClr val="9C9C9C"/>
            </a:solidFill>
            <a:prstDash val="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Fourier Domain Characterization of Signal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Doppler shift of signal in longitudinal direction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2" name="Grafik 541"/>
          <p:cNvPicPr/>
          <p:nvPr/>
        </p:nvPicPr>
        <p:blipFill>
          <a:blip r:embed="rId3"/>
          <a:stretch/>
        </p:blipFill>
        <p:spPr>
          <a:xfrm>
            <a:off x="2160000" y="1800000"/>
            <a:ext cx="3420000" cy="224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3" name="Grafik 542"/>
          <p:cNvPicPr/>
          <p:nvPr/>
        </p:nvPicPr>
        <p:blipFill>
          <a:blip r:embed="rId4"/>
          <a:stretch/>
        </p:blipFill>
        <p:spPr>
          <a:xfrm>
            <a:off x="2160000" y="4055760"/>
            <a:ext cx="3420000" cy="224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4" name="Grafik 543"/>
          <p:cNvPicPr/>
          <p:nvPr/>
        </p:nvPicPr>
        <p:blipFill>
          <a:blip r:embed="rId5"/>
          <a:stretch/>
        </p:blipFill>
        <p:spPr>
          <a:xfrm>
            <a:off x="6660000" y="1800000"/>
            <a:ext cx="3420000" cy="224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5" name="Grafik 544"/>
          <p:cNvPicPr/>
          <p:nvPr/>
        </p:nvPicPr>
        <p:blipFill>
          <a:blip r:embed="rId6"/>
          <a:stretch/>
        </p:blipFill>
        <p:spPr>
          <a:xfrm>
            <a:off x="6660000" y="4055760"/>
            <a:ext cx="3420000" cy="224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Determining Origin of Signal with Radiation Binning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Sheath of first and second cavity and detached sheath electrons contribute to signal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/>
          </p:nvPr>
        </p:nvSpPr>
        <p:spPr>
          <a:xfrm>
            <a:off x="9000000" y="5749200"/>
            <a:ext cx="216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Detector direction (z)</a:t>
            </a:r>
            <a:endParaRPr lang="de-DE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9" name="Rechteck 548"/>
          <p:cNvSpPr/>
          <p:nvPr/>
        </p:nvSpPr>
        <p:spPr>
          <a:xfrm>
            <a:off x="9150120" y="4107240"/>
            <a:ext cx="1350000" cy="1325520"/>
          </a:xfrm>
          <a:prstGeom prst="rect">
            <a:avLst/>
          </a:prstGeom>
          <a:solidFill>
            <a:srgbClr val="AFD09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0" name="Gerader Verbinder 549"/>
          <p:cNvSpPr/>
          <p:nvPr/>
        </p:nvSpPr>
        <p:spPr>
          <a:xfrm flipH="1">
            <a:off x="9000000" y="5580000"/>
            <a:ext cx="1800000" cy="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1" name="Gerader Verbinder 550"/>
          <p:cNvSpPr/>
          <p:nvPr/>
        </p:nvSpPr>
        <p:spPr>
          <a:xfrm>
            <a:off x="9000000" y="3960000"/>
            <a:ext cx="0" cy="162000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2" name="Ellipse 551"/>
          <p:cNvSpPr/>
          <p:nvPr/>
        </p:nvSpPr>
        <p:spPr>
          <a:xfrm>
            <a:off x="9600120" y="4548960"/>
            <a:ext cx="450000" cy="442080"/>
          </a:xfrm>
          <a:prstGeom prst="ellipse">
            <a:avLst/>
          </a:prstGeom>
          <a:solidFill>
            <a:srgbClr val="DDE8CB"/>
          </a:solidFill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3" name="Gerader Verbinder 552"/>
          <p:cNvSpPr/>
          <p:nvPr/>
        </p:nvSpPr>
        <p:spPr>
          <a:xfrm flipH="1">
            <a:off x="9150120" y="4401720"/>
            <a:ext cx="1350000" cy="736200"/>
          </a:xfrm>
          <a:prstGeom prst="line">
            <a:avLst/>
          </a:prstGeom>
          <a:ln w="57240">
            <a:solidFill>
              <a:srgbClr val="224B12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080" tIns="73080" rIns="118080" bIns="73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/>
          </p:nvPr>
        </p:nvSpPr>
        <p:spPr>
          <a:xfrm rot="16200000">
            <a:off x="7644600" y="4404600"/>
            <a:ext cx="23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 Vertical direction (x)</a:t>
            </a:r>
            <a:endParaRPr lang="de-DE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5" name="PlaceHolder 5"/>
          <p:cNvSpPr>
            <a:spLocks noGrp="1"/>
          </p:cNvSpPr>
          <p:nvPr>
            <p:ph/>
          </p:nvPr>
        </p:nvSpPr>
        <p:spPr>
          <a:xfrm>
            <a:off x="9000000" y="3229200"/>
            <a:ext cx="216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Detector direction (z)</a:t>
            </a:r>
            <a:endParaRPr lang="de-DE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6" name="Rechteck 555"/>
          <p:cNvSpPr/>
          <p:nvPr/>
        </p:nvSpPr>
        <p:spPr>
          <a:xfrm>
            <a:off x="9150120" y="1767240"/>
            <a:ext cx="1350000" cy="1325520"/>
          </a:xfrm>
          <a:prstGeom prst="rect">
            <a:avLst/>
          </a:prstGeom>
          <a:solidFill>
            <a:srgbClr val="AFD09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7" name="Gerader Verbinder 556"/>
          <p:cNvSpPr/>
          <p:nvPr/>
        </p:nvSpPr>
        <p:spPr>
          <a:xfrm flipH="1">
            <a:off x="9000000" y="3240000"/>
            <a:ext cx="1800000" cy="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-59400" rIns="104400" bIns="-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8" name="Gerader Verbinder 557"/>
          <p:cNvSpPr/>
          <p:nvPr/>
        </p:nvSpPr>
        <p:spPr>
          <a:xfrm>
            <a:off x="9000000" y="1620000"/>
            <a:ext cx="0" cy="1620000"/>
          </a:xfrm>
          <a:prstGeom prst="line">
            <a:avLst/>
          </a:prstGeom>
          <a:ln w="29160">
            <a:solidFill>
              <a:srgbClr val="005AA0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9" name="Ellipse 558"/>
          <p:cNvSpPr/>
          <p:nvPr/>
        </p:nvSpPr>
        <p:spPr>
          <a:xfrm>
            <a:off x="9600120" y="2208960"/>
            <a:ext cx="450000" cy="442080"/>
          </a:xfrm>
          <a:prstGeom prst="ellipse">
            <a:avLst/>
          </a:prstGeom>
          <a:solidFill>
            <a:srgbClr val="DDE8CB"/>
          </a:solidFill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0" name="Gerader Verbinder 559"/>
          <p:cNvSpPr/>
          <p:nvPr/>
        </p:nvSpPr>
        <p:spPr>
          <a:xfrm flipH="1">
            <a:off x="9150120" y="2061720"/>
            <a:ext cx="1350000" cy="736200"/>
          </a:xfrm>
          <a:prstGeom prst="line">
            <a:avLst/>
          </a:prstGeom>
          <a:ln w="57240">
            <a:solidFill>
              <a:srgbClr val="224B12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8080" tIns="73080" rIns="118080" bIns="7308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1" name="PlaceHolder 6"/>
          <p:cNvSpPr>
            <a:spLocks noGrp="1"/>
          </p:cNvSpPr>
          <p:nvPr>
            <p:ph/>
          </p:nvPr>
        </p:nvSpPr>
        <p:spPr>
          <a:xfrm rot="16200000">
            <a:off x="7644600" y="2064600"/>
            <a:ext cx="234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Vertical direction (x)</a:t>
            </a:r>
            <a:endParaRPr lang="de-DE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2" name="Gerader Verbinder 561"/>
          <p:cNvSpPr/>
          <p:nvPr/>
        </p:nvSpPr>
        <p:spPr>
          <a:xfrm flipH="1">
            <a:off x="9150120" y="2430000"/>
            <a:ext cx="1350000" cy="0"/>
          </a:xfrm>
          <a:prstGeom prst="line">
            <a:avLst/>
          </a:prstGeom>
          <a:ln w="19080">
            <a:solidFill>
              <a:srgbClr val="650953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-54000" rIns="99000" bIns="-54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3" name="Gerader Verbinder 562"/>
          <p:cNvSpPr/>
          <p:nvPr/>
        </p:nvSpPr>
        <p:spPr>
          <a:xfrm flipV="1">
            <a:off x="9820800" y="4111200"/>
            <a:ext cx="0" cy="1321560"/>
          </a:xfrm>
          <a:prstGeom prst="line">
            <a:avLst/>
          </a:prstGeom>
          <a:ln w="19080">
            <a:solidFill>
              <a:srgbClr val="650953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4" name="Grafik 563"/>
          <p:cNvPicPr/>
          <p:nvPr/>
        </p:nvPicPr>
        <p:blipFill>
          <a:blip r:embed="rId3"/>
          <a:stretch/>
        </p:blipFill>
        <p:spPr>
          <a:xfrm>
            <a:off x="1080000" y="1572840"/>
            <a:ext cx="6237360" cy="2207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5" name="Grafik 564"/>
          <p:cNvPicPr/>
          <p:nvPr/>
        </p:nvPicPr>
        <p:blipFill>
          <a:blip r:embed="rId4"/>
          <a:stretch/>
        </p:blipFill>
        <p:spPr>
          <a:xfrm>
            <a:off x="1080000" y="3916800"/>
            <a:ext cx="6242400" cy="220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6" name="PlaceHolder 7"/>
          <p:cNvSpPr>
            <a:spLocks noGrp="1"/>
          </p:cNvSpPr>
          <p:nvPr>
            <p:ph/>
          </p:nvPr>
        </p:nvSpPr>
        <p:spPr>
          <a:xfrm rot="16200000">
            <a:off x="-95040" y="2424600"/>
            <a:ext cx="198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Detector direction (z)</a:t>
            </a:r>
            <a:endParaRPr lang="de-DE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7" name="PlaceHolder 8"/>
          <p:cNvSpPr>
            <a:spLocks noGrp="1"/>
          </p:cNvSpPr>
          <p:nvPr>
            <p:ph/>
          </p:nvPr>
        </p:nvSpPr>
        <p:spPr>
          <a:xfrm rot="16200000">
            <a:off x="-95040" y="4764600"/>
            <a:ext cx="1980000" cy="37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Vertical direction (x)</a:t>
            </a:r>
            <a:endParaRPr lang="de-DE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568" name="Grafik 567"/>
          <p:cNvPicPr/>
          <p:nvPr/>
        </p:nvPicPr>
        <p:blipFill>
          <a:blip r:embed="rId5"/>
          <a:stretch/>
        </p:blipFill>
        <p:spPr>
          <a:xfrm>
            <a:off x="1080000" y="1573200"/>
            <a:ext cx="6237360" cy="2207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9" name="Grafik 568"/>
          <p:cNvPicPr/>
          <p:nvPr/>
        </p:nvPicPr>
        <p:blipFill>
          <a:blip r:embed="rId6"/>
          <a:stretch/>
        </p:blipFill>
        <p:spPr>
          <a:xfrm>
            <a:off x="1080000" y="3916800"/>
            <a:ext cx="6242400" cy="220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0" name="Grafik 569"/>
          <p:cNvPicPr/>
          <p:nvPr/>
        </p:nvPicPr>
        <p:blipFill>
          <a:blip r:embed="rId7"/>
          <a:stretch/>
        </p:blipFill>
        <p:spPr>
          <a:xfrm>
            <a:off x="1080000" y="1573560"/>
            <a:ext cx="6237360" cy="2207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1" name="Grafik 570"/>
          <p:cNvPicPr/>
          <p:nvPr/>
        </p:nvPicPr>
        <p:blipFill>
          <a:blip r:embed="rId8"/>
          <a:stretch/>
        </p:blipFill>
        <p:spPr>
          <a:xfrm>
            <a:off x="1080000" y="3916800"/>
            <a:ext cx="6242400" cy="220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9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rPr lang="de-DE"/>
              <a:t>Synthetic Radiation Diagnostic in Hybrid LPWFA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HZDR-2024-07</Template>
  <TotalTime>0</TotalTime>
  <Words>570</Words>
  <Application>Microsoft Office PowerPoint</Application>
  <PresentationFormat>Breitbild</PresentationFormat>
  <Paragraphs>107</Paragraphs>
  <Slides>10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12</vt:i4>
      </vt:variant>
      <vt:variant>
        <vt:lpstr>Folientitel</vt:lpstr>
      </vt:variant>
      <vt:variant>
        <vt:i4>10</vt:i4>
      </vt:variant>
    </vt:vector>
  </HeadingPairs>
  <TitlesOfParts>
    <vt:vector size="27" baseType="lpstr">
      <vt:lpstr>Arial</vt:lpstr>
      <vt:lpstr>DejaVu Sans</vt:lpstr>
      <vt:lpstr>Symbol</vt:lpstr>
      <vt:lpstr>Times New Roman</vt:lpstr>
      <vt:lpstr>Wingdings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 Synthetic Radiation Diagnostic in Hybrid LPWFA</vt:lpstr>
      <vt:lpstr>Laser Driven Plasma Wakefield Acceleration</vt:lpstr>
      <vt:lpstr>Experimental Insights: Shadowgraphy and Radiation Signals</vt:lpstr>
      <vt:lpstr>PIConGPU Simulates Laser-Plasma Interactions</vt:lpstr>
      <vt:lpstr>Optical Imaging Plugin in a Nutshell</vt:lpstr>
      <vt:lpstr>Simulation Setup: PWFA with Injector Laser</vt:lpstr>
      <vt:lpstr>Reproducing the Experimental Radiation Signal in Simulations</vt:lpstr>
      <vt:lpstr>Fourier Domain Characterization of Signal</vt:lpstr>
      <vt:lpstr>Determining Origin of Signal with Radiation Binning</vt:lpstr>
      <vt:lpstr>Summary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Alexander Debus</cp:lastModifiedBy>
  <cp:revision>1</cp:revision>
  <dcterms:modified xsi:type="dcterms:W3CDTF">2025-09-23T18:10:39Z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2025-09-12T08:37:18Z</dcterms:created>
  <dc:creator/>
  <dc:description/>
  <dc:language>en-GB</dc:language>
  <cp:lastModifiedBy/>
  <dcterms:modified xsi:type="dcterms:W3CDTF">2025-09-23T14:21:37Z</dcterms:modified>
  <cp:revision>86</cp:revision>
  <dc:subject/>
  <dc:title>HZDR-2024-07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Breitbild</vt:lpwstr>
  </property>
  <property fmtid="{D5CDD505-2E9C-101B-9397-08002B2CF9AE}" pid="4" name="Slides">
    <vt:r8>8</vt:r8>
  </property>
</Properties>
</file>