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  <p:sldMasterId id="2147483705" r:id="rId2"/>
    <p:sldMasterId id="2147483737" r:id="rId3"/>
    <p:sldMasterId id="2147483747" r:id="rId4"/>
    <p:sldMasterId id="2147483760" r:id="rId5"/>
  </p:sldMasterIdLst>
  <p:notesMasterIdLst>
    <p:notesMasterId r:id="rId25"/>
  </p:notesMasterIdLst>
  <p:sldIdLst>
    <p:sldId id="1132" r:id="rId6"/>
    <p:sldId id="2142534510" r:id="rId7"/>
    <p:sldId id="2142534505" r:id="rId8"/>
    <p:sldId id="2142534509" r:id="rId9"/>
    <p:sldId id="740" r:id="rId10"/>
    <p:sldId id="281" r:id="rId11"/>
    <p:sldId id="2142534512" r:id="rId12"/>
    <p:sldId id="2142534513" r:id="rId13"/>
    <p:sldId id="2142534507" r:id="rId14"/>
    <p:sldId id="2142534511" r:id="rId15"/>
    <p:sldId id="257" r:id="rId16"/>
    <p:sldId id="273" r:id="rId17"/>
    <p:sldId id="271" r:id="rId18"/>
    <p:sldId id="2142534514" r:id="rId19"/>
    <p:sldId id="272" r:id="rId20"/>
    <p:sldId id="2142534518" r:id="rId21"/>
    <p:sldId id="2142534515" r:id="rId22"/>
    <p:sldId id="2142534490" r:id="rId23"/>
    <p:sldId id="2142534519" r:id="rId24"/>
  </p:sldIdLst>
  <p:sldSz cx="12192000" cy="6858000"/>
  <p:notesSz cx="6858000" cy="9144000"/>
  <p:embeddedFontLst>
    <p:embeddedFont>
      <p:font typeface="Libre Franklin" pitchFamily="2" charset="77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1" roundtripDataSignature="AMtx7mgzvpI/QoCV8knA3lF4mgmaC0Vp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BF8"/>
    <a:srgbClr val="A5ABEA"/>
    <a:srgbClr val="B0B7FA"/>
    <a:srgbClr val="6AA84F"/>
    <a:srgbClr val="FFF3CC"/>
    <a:srgbClr val="DEDE64"/>
    <a:srgbClr val="FFAA36"/>
    <a:srgbClr val="FF9300"/>
    <a:srgbClr val="A8D07D"/>
    <a:srgbClr val="8B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2"/>
    <p:restoredTop sz="96766"/>
  </p:normalViewPr>
  <p:slideViewPr>
    <p:cSldViewPr snapToGrid="0">
      <p:cViewPr varScale="1">
        <p:scale>
          <a:sx n="111" d="100"/>
          <a:sy n="111" d="100"/>
        </p:scale>
        <p:origin x="224" y="8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8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82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81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8" Type="http://schemas.openxmlformats.org/officeDocument/2006/relationships/slide" Target="slides/slide3.xml"/><Relationship Id="rId8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Google Shape;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" name="Google Shape;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" name="Google Shape;1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1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" name="Google Shape;1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" name="Google Shape;1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" name="Google Shape;1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" name="Google Shape;1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" name="Google Shape;1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" name="Google Shape;1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" name="Google Shape;1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" name="Google Shape;1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" name="Google Shape;2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" name="Google Shape;2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" name="Google Shape;2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" name="Google Shape;2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2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" name="Google Shape;2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" name="Google Shape;2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" name="Google Shape;2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" name="Google Shape;2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" name="Google Shape;3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" name="Google Shape;3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" name="Google Shape;3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" name="Google Shape;3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" name="Google Shape;3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" name="Google Shape;3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" name="Google Shape;3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" name="Google Shape;3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" name="Google Shape;3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9" name="Google Shape;3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" name="Google Shape;4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" name="Google Shape;4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" name="Google Shape;4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" name="Google Shape;43;n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" name="Google Shape;4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45" name="Google Shape;45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" name="Google Shape;4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n"/>
          <p:cNvSpPr txBox="1"/>
          <p:nvPr/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" name="Google Shape;4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" name="Google Shape;259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95" name="Google Shape;2595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596" name="Google Shape;2596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03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>
          <a:extLst>
            <a:ext uri="{FF2B5EF4-FFF2-40B4-BE49-F238E27FC236}">
              <a16:creationId xmlns:a16="http://schemas.microsoft.com/office/drawing/2014/main" id="{E1EBE3B8-5B68-29A9-229C-0ED1E66CB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2d27e3f526c_0_155:notes">
            <a:extLst>
              <a:ext uri="{FF2B5EF4-FFF2-40B4-BE49-F238E27FC236}">
                <a16:creationId xmlns:a16="http://schemas.microsoft.com/office/drawing/2014/main" id="{D6130303-5D4E-9373-86CC-02B1AB68F5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1" name="Google Shape;1641;g2d27e3f526c_0_155:notes">
            <a:extLst>
              <a:ext uri="{FF2B5EF4-FFF2-40B4-BE49-F238E27FC236}">
                <a16:creationId xmlns:a16="http://schemas.microsoft.com/office/drawing/2014/main" id="{71553360-7FBB-4B74-3047-3EA7929C4D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5499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9" name="Google Shape;4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>
          <a:extLst>
            <a:ext uri="{FF2B5EF4-FFF2-40B4-BE49-F238E27FC236}">
              <a16:creationId xmlns:a16="http://schemas.microsoft.com/office/drawing/2014/main" id="{2DF7929B-EF9B-3FD1-CE9B-2F6EF0F1D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7:notes">
            <a:extLst>
              <a:ext uri="{FF2B5EF4-FFF2-40B4-BE49-F238E27FC236}">
                <a16:creationId xmlns:a16="http://schemas.microsoft.com/office/drawing/2014/main" id="{68AD48BA-2F55-CB60-2061-83E083ED2A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7:notes">
            <a:extLst>
              <a:ext uri="{FF2B5EF4-FFF2-40B4-BE49-F238E27FC236}">
                <a16:creationId xmlns:a16="http://schemas.microsoft.com/office/drawing/2014/main" id="{F76791FC-2044-1D12-B115-6E39C2251C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839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>
          <a:extLst>
            <a:ext uri="{FF2B5EF4-FFF2-40B4-BE49-F238E27FC236}">
              <a16:creationId xmlns:a16="http://schemas.microsoft.com/office/drawing/2014/main" id="{E3254E9F-4CAF-A8FE-93E4-21ECD446F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8:notes">
            <a:extLst>
              <a:ext uri="{FF2B5EF4-FFF2-40B4-BE49-F238E27FC236}">
                <a16:creationId xmlns:a16="http://schemas.microsoft.com/office/drawing/2014/main" id="{3FFFB026-5FAB-3EC1-2459-D1AB2C169F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8:notes">
            <a:extLst>
              <a:ext uri="{FF2B5EF4-FFF2-40B4-BE49-F238E27FC236}">
                <a16:creationId xmlns:a16="http://schemas.microsoft.com/office/drawing/2014/main" id="{0AC73C4E-F508-3D8E-70B3-B59BFA9F6D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628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>
          <a:extLst>
            <a:ext uri="{FF2B5EF4-FFF2-40B4-BE49-F238E27FC236}">
              <a16:creationId xmlns:a16="http://schemas.microsoft.com/office/drawing/2014/main" id="{EA0A8DFB-A728-07AC-52A8-C4EEE776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8:notes">
            <a:extLst>
              <a:ext uri="{FF2B5EF4-FFF2-40B4-BE49-F238E27FC236}">
                <a16:creationId xmlns:a16="http://schemas.microsoft.com/office/drawing/2014/main" id="{F9BBCF87-540C-D16C-F934-70DB0AF130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8:notes">
            <a:extLst>
              <a:ext uri="{FF2B5EF4-FFF2-40B4-BE49-F238E27FC236}">
                <a16:creationId xmlns:a16="http://schemas.microsoft.com/office/drawing/2014/main" id="{7CDACA79-C6B5-59B9-7226-F37DBB07E4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72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>
          <a:extLst>
            <a:ext uri="{FF2B5EF4-FFF2-40B4-BE49-F238E27FC236}">
              <a16:creationId xmlns:a16="http://schemas.microsoft.com/office/drawing/2014/main" id="{05341D51-6FCF-A383-2304-FD5C287D2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2d27e3f526c_0_155:notes">
            <a:extLst>
              <a:ext uri="{FF2B5EF4-FFF2-40B4-BE49-F238E27FC236}">
                <a16:creationId xmlns:a16="http://schemas.microsoft.com/office/drawing/2014/main" id="{258F0CA4-F330-9C83-D192-AB9535254C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41" name="Google Shape;1641;g2d27e3f526c_0_155:notes">
            <a:extLst>
              <a:ext uri="{FF2B5EF4-FFF2-40B4-BE49-F238E27FC236}">
                <a16:creationId xmlns:a16="http://schemas.microsoft.com/office/drawing/2014/main" id="{273D46DC-5DD9-C2A9-938C-E91810D281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0234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>
          <a:extLst>
            <a:ext uri="{FF2B5EF4-FFF2-40B4-BE49-F238E27FC236}">
              <a16:creationId xmlns:a16="http://schemas.microsoft.com/office/drawing/2014/main" id="{873E609E-4C2C-AA1A-A0FB-52C4997E6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2d27e3f526c_0_155:notes">
            <a:extLst>
              <a:ext uri="{FF2B5EF4-FFF2-40B4-BE49-F238E27FC236}">
                <a16:creationId xmlns:a16="http://schemas.microsoft.com/office/drawing/2014/main" id="{3AB6ADD0-76FC-82CD-731E-743EF379A4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Collider design studies</a:t>
            </a:r>
          </a:p>
          <a:p>
            <a:pPr marL="574675" lvl="1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The 10 TeV Design Initiative for a 10 TeV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</a:rPr>
              <a:t>pCM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</a:rPr>
              <a:t>wakefiled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collider</a:t>
            </a:r>
          </a:p>
          <a:p>
            <a:pPr marL="863600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The Simulations/Computing/AI Working (SCAI) Group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The Collaboration for Advanced Modeling of Particle Accelerators (CAMPA)</a:t>
            </a:r>
          </a:p>
          <a:p>
            <a:pPr marL="574675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Standardized data &amp; tools: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</a:rPr>
              <a:t>openPMD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, PICMI, LASY, PALS, optimization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Toward multi-modal AI-ready data sources &amp; models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Summary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41" name="Google Shape;1641;g2d27e3f526c_0_155:notes">
            <a:extLst>
              <a:ext uri="{FF2B5EF4-FFF2-40B4-BE49-F238E27FC236}">
                <a16:creationId xmlns:a16="http://schemas.microsoft.com/office/drawing/2014/main" id="{6C49D935-59E1-3463-CD04-0562C11FE3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470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>
          <a:extLst>
            <a:ext uri="{FF2B5EF4-FFF2-40B4-BE49-F238E27FC236}">
              <a16:creationId xmlns:a16="http://schemas.microsoft.com/office/drawing/2014/main" id="{8FE8812C-13C2-8274-6CA6-B0C6B2FE3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2d27e3f526c_0_155:notes">
            <a:extLst>
              <a:ext uri="{FF2B5EF4-FFF2-40B4-BE49-F238E27FC236}">
                <a16:creationId xmlns:a16="http://schemas.microsoft.com/office/drawing/2014/main" id="{99FF612E-0709-42CC-257C-FF7103B159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10 TeV Wakefield Collider Design Study - Simulations/Computing/AI WG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Organizing the community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CAMPA, standards (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</a:rPr>
              <a:t>openPMD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, PICMI, LASY, PALS, HELPMI)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41" name="Google Shape;1641;g2d27e3f526c_0_155:notes">
            <a:extLst>
              <a:ext uri="{FF2B5EF4-FFF2-40B4-BE49-F238E27FC236}">
                <a16:creationId xmlns:a16="http://schemas.microsoft.com/office/drawing/2014/main" id="{02C3C549-3422-C921-C3ED-B84FC11AEE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522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>
          <a:extLst>
            <a:ext uri="{FF2B5EF4-FFF2-40B4-BE49-F238E27FC236}">
              <a16:creationId xmlns:a16="http://schemas.microsoft.com/office/drawing/2014/main" id="{E4F3D383-1F0E-74A9-EA2A-2DA6674EA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2d27e3f526c_0_155:notes">
            <a:extLst>
              <a:ext uri="{FF2B5EF4-FFF2-40B4-BE49-F238E27FC236}">
                <a16:creationId xmlns:a16="http://schemas.microsoft.com/office/drawing/2014/main" id="{1A10CE4A-FC83-D8C6-E30A-8BE9BC22C8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1" name="Google Shape;1641;g2d27e3f526c_0_155:notes">
            <a:extLst>
              <a:ext uri="{FF2B5EF4-FFF2-40B4-BE49-F238E27FC236}">
                <a16:creationId xmlns:a16="http://schemas.microsoft.com/office/drawing/2014/main" id="{61EE0AEE-CBF3-F012-C90F-6241913C88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022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>
          <a:extLst>
            <a:ext uri="{FF2B5EF4-FFF2-40B4-BE49-F238E27FC236}">
              <a16:creationId xmlns:a16="http://schemas.microsoft.com/office/drawing/2014/main" id="{B26F5A5C-4442-8F44-8483-A8C7E7CB0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2d27e3f526c_0_155:notes">
            <a:extLst>
              <a:ext uri="{FF2B5EF4-FFF2-40B4-BE49-F238E27FC236}">
                <a16:creationId xmlns:a16="http://schemas.microsoft.com/office/drawing/2014/main" id="{ABF29A26-67C3-A299-EEE5-C77102DD95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1" name="Google Shape;1641;g2d27e3f526c_0_155:notes">
            <a:extLst>
              <a:ext uri="{FF2B5EF4-FFF2-40B4-BE49-F238E27FC236}">
                <a16:creationId xmlns:a16="http://schemas.microsoft.com/office/drawing/2014/main" id="{CC6E3251-F24D-C1C0-217A-14CBDC8804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966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>
          <a:extLst>
            <a:ext uri="{FF2B5EF4-FFF2-40B4-BE49-F238E27FC236}">
              <a16:creationId xmlns:a16="http://schemas.microsoft.com/office/drawing/2014/main" id="{372BBBF9-684A-FE72-CFF2-00F62109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87cb8ca69_0_262:notes">
            <a:extLst>
              <a:ext uri="{FF2B5EF4-FFF2-40B4-BE49-F238E27FC236}">
                <a16:creationId xmlns:a16="http://schemas.microsoft.com/office/drawing/2014/main" id="{0C2DBB2F-6856-5E77-0A2E-6F8EADF25E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g2c87cb8ca69_0_262:notes">
            <a:extLst>
              <a:ext uri="{FF2B5EF4-FFF2-40B4-BE49-F238E27FC236}">
                <a16:creationId xmlns:a16="http://schemas.microsoft.com/office/drawing/2014/main" id="{0E59F5EA-0698-8EE1-C552-4B6BA245C3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79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6:notes"/>
          <p:cNvSpPr txBox="1">
            <a:spLocks noGrp="1"/>
          </p:cNvSpPr>
          <p:nvPr>
            <p:ph type="body" idx="1"/>
          </p:nvPr>
        </p:nvSpPr>
        <p:spPr>
          <a:xfrm>
            <a:off x="731213" y="4620266"/>
            <a:ext cx="5852774" cy="3780606"/>
          </a:xfrm>
          <a:prstGeom prst="rect">
            <a:avLst/>
          </a:prstGeom>
        </p:spPr>
        <p:txBody>
          <a:bodyPr spcFirstLastPara="1" wrap="square" lIns="84733" tIns="42355" rIns="84733" bIns="4235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46" name="Google Shape;44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>
          <a:extLst>
            <a:ext uri="{FF2B5EF4-FFF2-40B4-BE49-F238E27FC236}">
              <a16:creationId xmlns:a16="http://schemas.microsoft.com/office/drawing/2014/main" id="{CA92BE93-89B0-8366-8995-3D940BD93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87cb8ca69_0_262:notes">
            <a:extLst>
              <a:ext uri="{FF2B5EF4-FFF2-40B4-BE49-F238E27FC236}">
                <a16:creationId xmlns:a16="http://schemas.microsoft.com/office/drawing/2014/main" id="{A85AC1FA-094F-D776-66E2-8D92938472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g2c87cb8ca69_0_262:notes">
            <a:extLst>
              <a:ext uri="{FF2B5EF4-FFF2-40B4-BE49-F238E27FC236}">
                <a16:creationId xmlns:a16="http://schemas.microsoft.com/office/drawing/2014/main" id="{C4E56DB9-BD43-1B7A-6B7D-1F8FC139A8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82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>
          <a:extLst>
            <a:ext uri="{FF2B5EF4-FFF2-40B4-BE49-F238E27FC236}">
              <a16:creationId xmlns:a16="http://schemas.microsoft.com/office/drawing/2014/main" id="{9F26E1B9-333D-A7F1-5361-454E4DBD0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2d27e3f526c_0_155:notes">
            <a:extLst>
              <a:ext uri="{FF2B5EF4-FFF2-40B4-BE49-F238E27FC236}">
                <a16:creationId xmlns:a16="http://schemas.microsoft.com/office/drawing/2014/main" id="{D9F4A92C-8AAF-0DF6-275B-F844485BC4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1" name="Google Shape;1641;g2d27e3f526c_0_155:notes">
            <a:extLst>
              <a:ext uri="{FF2B5EF4-FFF2-40B4-BE49-F238E27FC236}">
                <a16:creationId xmlns:a16="http://schemas.microsoft.com/office/drawing/2014/main" id="{ABA6A442-12A4-20BA-5EFF-06EF5D16FE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836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>
          <a:extLst>
            <a:ext uri="{FF2B5EF4-FFF2-40B4-BE49-F238E27FC236}">
              <a16:creationId xmlns:a16="http://schemas.microsoft.com/office/drawing/2014/main" id="{24D90531-7F27-0CB2-7EDC-9071E2FEE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2d27e3f526c_0_155:notes">
            <a:extLst>
              <a:ext uri="{FF2B5EF4-FFF2-40B4-BE49-F238E27FC236}">
                <a16:creationId xmlns:a16="http://schemas.microsoft.com/office/drawing/2014/main" id="{75B852A1-0D3E-6778-674C-08EFECB41C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1" name="Google Shape;1641;g2d27e3f526c_0_155:notes">
            <a:extLst>
              <a:ext uri="{FF2B5EF4-FFF2-40B4-BE49-F238E27FC236}">
                <a16:creationId xmlns:a16="http://schemas.microsoft.com/office/drawing/2014/main" id="{28781076-59AA-AA51-9909-A1F02984AF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92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ne">
  <p:cSld name="Title slide one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9"/>
          <p:cNvSpPr txBox="1">
            <a:spLocks noGrp="1"/>
          </p:cNvSpPr>
          <p:nvPr>
            <p:ph type="body" idx="1"/>
          </p:nvPr>
        </p:nvSpPr>
        <p:spPr>
          <a:xfrm>
            <a:off x="1605759" y="1992087"/>
            <a:ext cx="8980487" cy="127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4400">
                <a:solidFill>
                  <a:schemeClr val="lt1"/>
                </a:solidFill>
              </a:defRPr>
            </a:lvl1pPr>
            <a:lvl2pPr marL="1219170" lvl="1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/>
            </a:lvl2pPr>
            <a:lvl3pPr marL="1828754" lvl="2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•"/>
              <a:defRPr/>
            </a:lvl3pPr>
            <a:lvl4pPr marL="2438339" lvl="3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/>
            </a:lvl4pPr>
            <a:lvl5pPr marL="3047924" lvl="4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»"/>
              <a:defRPr/>
            </a:lvl5pPr>
            <a:lvl6pPr marL="3657509" lvl="5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79"/>
          <p:cNvGrpSpPr/>
          <p:nvPr/>
        </p:nvGrpSpPr>
        <p:grpSpPr>
          <a:xfrm>
            <a:off x="-20184" y="5998034"/>
            <a:ext cx="12038239" cy="859967"/>
            <a:chOff x="6759" y="5457944"/>
            <a:chExt cx="12041373" cy="859967"/>
          </a:xfrm>
        </p:grpSpPr>
        <p:pic>
          <p:nvPicPr>
            <p:cNvPr id="47" name="Google Shape;47;p7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59" y="5457944"/>
              <a:ext cx="3160487" cy="859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7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7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87647" y="5627915"/>
              <a:ext cx="3160485" cy="53283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2204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67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867" dirty="0"/>
              <a:t>Presenter Name [14pt Regular]	</a:t>
            </a:r>
          </a:p>
          <a:p>
            <a:r>
              <a:rPr lang="en-US" sz="1867" dirty="0"/>
              <a:t>Meeting Title</a:t>
            </a:r>
          </a:p>
          <a:p>
            <a:r>
              <a:rPr lang="en-US" sz="1867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67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867" dirty="0"/>
              <a:t>Presenter Name [14pt Regular]	</a:t>
            </a:r>
          </a:p>
          <a:p>
            <a:r>
              <a:rPr lang="en-US" sz="1867" dirty="0"/>
              <a:t>Meeting Title</a:t>
            </a:r>
          </a:p>
          <a:p>
            <a:r>
              <a:rPr lang="en-US" sz="1867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65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2676" indent="-302676">
              <a:spcBef>
                <a:spcPts val="1312"/>
              </a:spcBef>
              <a:buFont typeface="Arial" panose="020B0604020202020204" pitchFamily="34" charset="0"/>
              <a:buChar char="•"/>
              <a:defRPr sz="2133">
                <a:solidFill>
                  <a:srgbClr val="505050"/>
                </a:solidFill>
              </a:defRPr>
            </a:lvl1pPr>
            <a:lvl2pPr marL="685783" marR="0" indent="-30902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67">
                <a:solidFill>
                  <a:srgbClr val="505050"/>
                </a:solidFill>
              </a:defRPr>
            </a:lvl2pPr>
            <a:lvl3pPr marL="1066773" marR="0" indent="-30267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7">
                <a:solidFill>
                  <a:srgbClr val="505050"/>
                </a:solidFill>
              </a:defRPr>
            </a:lvl3pPr>
            <a:lvl4pPr marL="1449881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600">
                <a:solidFill>
                  <a:srgbClr val="505050"/>
                </a:solidFill>
              </a:defRPr>
            </a:lvl4pPr>
            <a:lvl5pPr marL="1830872" marR="0" indent="-311143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6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9/17/25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63856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2676" marR="0" indent="-30267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33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1867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1867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600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2676" marR="0" indent="-30267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33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1867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600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380990" marR="0" lvl="1" indent="-38099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380990" marR="0" lvl="2" indent="-38099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380990" marR="0" lvl="3" indent="-38099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380990" marR="0" lvl="4" indent="-38099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67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67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9/17/25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6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4423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553650"/>
            <a:ext cx="4037192" cy="42787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467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80990" marR="0" indent="-38099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33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1867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600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 marL="1830872" indent="0">
              <a:spcBef>
                <a:spcPts val="1312"/>
              </a:spcBef>
              <a:buFont typeface="Arial" panose="020B0604020202020204" pitchFamily="34" charset="0"/>
              <a:buNone/>
              <a:defRPr sz="1600">
                <a:solidFill>
                  <a:srgbClr val="505050"/>
                </a:solidFill>
              </a:defRPr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9/17/25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6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2" y="971552"/>
            <a:ext cx="4037191" cy="4491384"/>
          </a:xfrm>
          <a:prstGeom prst="rect">
            <a:avLst/>
          </a:prstGeom>
        </p:spPr>
        <p:txBody>
          <a:bodyPr lIns="0" tIns="0" rIns="0" bIns="0"/>
          <a:lstStyle>
            <a:lvl1pPr marL="302676" marR="0" indent="-30267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33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1867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1867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600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206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67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9/17/25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6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697722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9/17/25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449722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9/17/25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431686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13A29-4BE7-FE49-B284-57986698C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203AB8-0BA0-5048-BC21-C769A1A8BB06}"/>
              </a:ext>
            </a:extLst>
          </p:cNvPr>
          <p:cNvGrpSpPr/>
          <p:nvPr userDrawn="1"/>
        </p:nvGrpSpPr>
        <p:grpSpPr>
          <a:xfrm>
            <a:off x="354485" y="5457944"/>
            <a:ext cx="11265317" cy="859967"/>
            <a:chOff x="309790" y="5457944"/>
            <a:chExt cx="11265317" cy="859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21DE77-4AFA-7747-9FF7-EBDC7E017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048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w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B8336D-56B7-3E48-A9E6-7A2024FA3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78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light swoosh &amp; footer ">
  <p:cSld name="Text slide light swoosh &amp; footer 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01"/>
          <p:cNvPicPr preferRelativeResize="0"/>
          <p:nvPr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-771"/>
            <a:ext cx="12294361" cy="614450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1"/>
          <p:cNvSpPr txBox="1">
            <a:spLocks noGrp="1"/>
          </p:cNvSpPr>
          <p:nvPr>
            <p:ph type="body" idx="1"/>
          </p:nvPr>
        </p:nvSpPr>
        <p:spPr>
          <a:xfrm>
            <a:off x="473531" y="1284294"/>
            <a:ext cx="11244943" cy="450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609585" lvl="0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o"/>
              <a:defRPr/>
            </a:lvl2pPr>
            <a:lvl3pPr marL="1828754" lvl="2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3pPr>
            <a:lvl4pPr marL="2438339" lvl="3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–"/>
              <a:defRPr/>
            </a:lvl4pPr>
            <a:lvl5pPr marL="3047924" lvl="4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»"/>
              <a:defRPr/>
            </a:lvl5pPr>
            <a:lvl6pPr marL="3657509" lvl="5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01"/>
          <p:cNvSpPr txBox="1">
            <a:spLocks noGrp="1"/>
          </p:cNvSpPr>
          <p:nvPr>
            <p:ph type="sldNum" idx="12"/>
          </p:nvPr>
        </p:nvSpPr>
        <p:spPr>
          <a:xfrm>
            <a:off x="11512796" y="6486276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5" name="Google Shape;95;p101"/>
          <p:cNvPicPr preferRelativeResize="0"/>
          <p:nvPr/>
        </p:nvPicPr>
        <p:blipFill rotWithShape="1">
          <a:blip r:embed="rId3">
            <a:alphaModFix/>
          </a:blip>
          <a:srcRect t="26916"/>
          <a:stretch/>
        </p:blipFill>
        <p:spPr>
          <a:xfrm>
            <a:off x="12" y="6143743"/>
            <a:ext cx="12192000" cy="71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" y="5"/>
            <a:ext cx="12188825" cy="95288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1"/>
          <p:cNvSpPr txBox="1">
            <a:spLocks noGrp="1"/>
          </p:cNvSpPr>
          <p:nvPr>
            <p:ph type="body" idx="2"/>
          </p:nvPr>
        </p:nvSpPr>
        <p:spPr>
          <a:xfrm>
            <a:off x="447319" y="196623"/>
            <a:ext cx="11220729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800" b="1">
                <a:solidFill>
                  <a:schemeClr val="lt1"/>
                </a:solidFill>
              </a:defRPr>
            </a:lvl1pPr>
            <a:lvl2pPr marL="1219170" lvl="1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o"/>
              <a:defRPr/>
            </a:lvl2pPr>
            <a:lvl3pPr marL="1828754" lvl="2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3pPr>
            <a:lvl4pPr marL="2438339" lvl="3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–"/>
              <a:defRPr/>
            </a:lvl4pPr>
            <a:lvl5pPr marL="3047924" lvl="4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»"/>
              <a:defRPr/>
            </a:lvl5pPr>
            <a:lvl6pPr marL="3657509" lvl="5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grpSp>
        <p:nvGrpSpPr>
          <p:cNvPr id="98" name="Google Shape;98;p101"/>
          <p:cNvGrpSpPr/>
          <p:nvPr/>
        </p:nvGrpSpPr>
        <p:grpSpPr>
          <a:xfrm>
            <a:off x="1768090" y="6230825"/>
            <a:ext cx="8392421" cy="548640"/>
            <a:chOff x="1898697" y="6230825"/>
            <a:chExt cx="8394606" cy="548640"/>
          </a:xfrm>
        </p:grpSpPr>
        <p:pic>
          <p:nvPicPr>
            <p:cNvPr id="99" name="Google Shape;99;p1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0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0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7163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C5C60D-4F7B-3A4D-BFFC-D63F85E41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250371"/>
            <a:ext cx="8980487" cy="631372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28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36CAA0-4568-4342-9E2D-0F84E25925B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CB6631-CFBA-D44C-AFD8-F4501CC0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275" y="1414463"/>
            <a:ext cx="11093450" cy="418147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74128F-3CF5-D64A-891E-320900F0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729F4-C2B9-F949-80BE-DBD216A49205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BE915B-32DA-AD4B-B7C8-AE1C1ED82B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2094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 background &amp;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CA0978E-7F09-9344-9B55-6F63200F0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A51114-9750-DB4D-B843-02CA41EF75E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BDF5BC-7B7D-8B4F-A2A8-3E1B9BB84607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C68D84-2EA1-0545-A08D-3E257263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AB2F11-2E66-6F40-BF96-5836C9F9BB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789D0A-7F9F-D541-9EB8-6007687E8C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009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75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&amp; foote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181" y="-770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E12B1A-29DD-D44E-9224-D182AD08D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23DE84-E46E-8741-AC6B-71129FF7AF69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0230D8C-7177-3E45-B3E5-98EAE690A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B04BD7E-B41B-874C-856F-3BFBDEFAF2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0973DD-1799-FC4C-801D-17AB4C984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7444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181" y="706868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340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Swoosh Background">
  <p:cSld name="1_Text Slide Swoosh Background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181" y="-770"/>
            <a:ext cx="12294362" cy="69232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>
            <a:spLocks noGrp="1"/>
          </p:cNvSpPr>
          <p:nvPr>
            <p:ph type="body" idx="1"/>
          </p:nvPr>
        </p:nvSpPr>
        <p:spPr>
          <a:xfrm>
            <a:off x="1605757" y="250371"/>
            <a:ext cx="8980487" cy="63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800"/>
              <a:buChar char="o"/>
              <a:defRPr sz="2800" b="1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13"/>
          <p:cNvCxnSpPr/>
          <p:nvPr/>
        </p:nvCxnSpPr>
        <p:spPr>
          <a:xfrm>
            <a:off x="0" y="6143740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14" name="Google Shape;114;p13"/>
          <p:cNvSpPr txBox="1">
            <a:spLocks noGrp="1"/>
          </p:cNvSpPr>
          <p:nvPr>
            <p:ph type="body" idx="2"/>
          </p:nvPr>
        </p:nvSpPr>
        <p:spPr>
          <a:xfrm>
            <a:off x="549275" y="1414463"/>
            <a:ext cx="11093450" cy="418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o"/>
              <a:defRPr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6" name="Google Shape;116;p13"/>
          <p:cNvGrpSpPr/>
          <p:nvPr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117" name="Google Shape;117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93624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13A29-4BE7-FE49-B284-57986698CD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203AB8-0BA0-5048-BC21-C769A1A8BB06}"/>
              </a:ext>
            </a:extLst>
          </p:cNvPr>
          <p:cNvGrpSpPr/>
          <p:nvPr userDrawn="1"/>
        </p:nvGrpSpPr>
        <p:grpSpPr>
          <a:xfrm>
            <a:off x="354485" y="5457944"/>
            <a:ext cx="11265317" cy="859967"/>
            <a:chOff x="309790" y="5457944"/>
            <a:chExt cx="11265317" cy="859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21DE77-4AFA-7747-9FF7-EBDC7E017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024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w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B8336D-56B7-3E48-A9E6-7A2024FA3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27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C5C60D-4F7B-3A4D-BFFC-D63F85E41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250371"/>
            <a:ext cx="8980487" cy="631372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28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36CAA0-4568-4342-9E2D-0F84E25925B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CB6631-CFBA-D44C-AFD8-F4501CC0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275" y="1414463"/>
            <a:ext cx="11093450" cy="418147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74128F-3CF5-D64A-891E-320900F0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729F4-C2B9-F949-80BE-DBD216A49205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BE915B-32DA-AD4B-B7C8-AE1C1ED82B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2544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hite background &amp;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CA0978E-7F09-9344-9B55-6F63200F0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A51114-9750-DB4D-B843-02CA41EF75E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BDF5BC-7B7D-8B4F-A2A8-3E1B9BB84607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C68D84-2EA1-0545-A08D-3E257263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AB2F11-2E66-6F40-BF96-5836C9F9BB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789D0A-7F9F-D541-9EB8-6007687E8C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9877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light swoosh background">
  <p:cSld name="Text slide light swoosh background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02"/>
          <p:cNvPicPr preferRelativeResize="0"/>
          <p:nvPr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706877"/>
            <a:ext cx="12294361" cy="614450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2"/>
          <p:cNvSpPr txBox="1">
            <a:spLocks noGrp="1"/>
          </p:cNvSpPr>
          <p:nvPr>
            <p:ph type="body" idx="1"/>
          </p:nvPr>
        </p:nvSpPr>
        <p:spPr>
          <a:xfrm>
            <a:off x="473531" y="1284294"/>
            <a:ext cx="11244943" cy="450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609585" lvl="0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o"/>
              <a:defRPr/>
            </a:lvl2pPr>
            <a:lvl3pPr marL="1828754" lvl="2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3pPr>
            <a:lvl4pPr marL="2438339" lvl="3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–"/>
              <a:defRPr/>
            </a:lvl4pPr>
            <a:lvl5pPr marL="3047924" lvl="4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»"/>
              <a:defRPr/>
            </a:lvl5pPr>
            <a:lvl6pPr marL="3657509" lvl="5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02"/>
          <p:cNvSpPr txBox="1">
            <a:spLocks noGrp="1"/>
          </p:cNvSpPr>
          <p:nvPr>
            <p:ph type="sldNum" idx="12"/>
          </p:nvPr>
        </p:nvSpPr>
        <p:spPr>
          <a:xfrm>
            <a:off x="11512796" y="6486276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6" name="Google Shape;106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" y="5"/>
            <a:ext cx="12188825" cy="95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02"/>
          <p:cNvSpPr txBox="1">
            <a:spLocks noGrp="1"/>
          </p:cNvSpPr>
          <p:nvPr>
            <p:ph type="body" idx="2"/>
          </p:nvPr>
        </p:nvSpPr>
        <p:spPr>
          <a:xfrm>
            <a:off x="434517" y="196623"/>
            <a:ext cx="11214339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800" b="1">
                <a:solidFill>
                  <a:schemeClr val="lt1"/>
                </a:solidFill>
              </a:defRPr>
            </a:lvl1pPr>
            <a:lvl2pPr marL="1219170" lvl="1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o"/>
              <a:defRPr/>
            </a:lvl2pPr>
            <a:lvl3pPr marL="1828754" lvl="2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3pPr>
            <a:lvl4pPr marL="2438339" lvl="3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–"/>
              <a:defRPr/>
            </a:lvl4pPr>
            <a:lvl5pPr marL="3047924" lvl="4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»"/>
              <a:defRPr/>
            </a:lvl5pPr>
            <a:lvl6pPr marL="3657509" lvl="5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42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&amp; foote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181" y="-770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E12B1A-29DD-D44E-9224-D182AD08D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23DE84-E46E-8741-AC6B-71129FF7AF69}"/>
              </a:ext>
            </a:extLst>
          </p:cNvPr>
          <p:cNvGrpSpPr/>
          <p:nvPr userDrawn="1"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0230D8C-7177-3E45-B3E5-98EAE690A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B04BD7E-B41B-874C-856F-3BFBDEFAF2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0973DD-1799-FC4C-801D-17AB4C984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514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light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181" y="706868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378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Swoosh Background">
  <p:cSld name="1_Text Slide Swoosh Background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181" y="-770"/>
            <a:ext cx="12294362" cy="69232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>
            <a:spLocks noGrp="1"/>
          </p:cNvSpPr>
          <p:nvPr>
            <p:ph type="body" idx="1"/>
          </p:nvPr>
        </p:nvSpPr>
        <p:spPr>
          <a:xfrm>
            <a:off x="1605757" y="250371"/>
            <a:ext cx="8980487" cy="63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800"/>
              <a:buChar char="o"/>
              <a:defRPr sz="2800" b="1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13"/>
          <p:cNvCxnSpPr/>
          <p:nvPr/>
        </p:nvCxnSpPr>
        <p:spPr>
          <a:xfrm>
            <a:off x="0" y="6143740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14" name="Google Shape;114;p13"/>
          <p:cNvSpPr txBox="1">
            <a:spLocks noGrp="1"/>
          </p:cNvSpPr>
          <p:nvPr>
            <p:ph type="body" idx="2"/>
          </p:nvPr>
        </p:nvSpPr>
        <p:spPr>
          <a:xfrm>
            <a:off x="549275" y="1414463"/>
            <a:ext cx="11093450" cy="418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o"/>
              <a:defRPr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6" name="Google Shape;116;p13"/>
          <p:cNvGrpSpPr/>
          <p:nvPr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117" name="Google Shape;117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08163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white background &amp; footer">
  <p:cSld name="1_Text slide white background &amp; footer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body" idx="1"/>
          </p:nvPr>
        </p:nvSpPr>
        <p:spPr>
          <a:xfrm>
            <a:off x="473529" y="1284289"/>
            <a:ext cx="11244943" cy="4504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97" name="Google Shape;9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95288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0"/>
          <p:cNvSpPr txBox="1">
            <a:spLocks noGrp="1"/>
          </p:cNvSpPr>
          <p:nvPr>
            <p:ph type="body" idx="2"/>
          </p:nvPr>
        </p:nvSpPr>
        <p:spPr>
          <a:xfrm>
            <a:off x="1817688" y="196622"/>
            <a:ext cx="8556625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557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 white background">
  <p:cSld name="2_Text slide white background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473529" y="1284289"/>
            <a:ext cx="112448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/>
            </a:lvl1pPr>
            <a:lvl2pPr marL="1219170" lvl="1" indent="-423323" algn="l" rtl="0">
              <a:spcBef>
                <a:spcPts val="1600"/>
              </a:spcBef>
              <a:spcAft>
                <a:spcPts val="0"/>
              </a:spcAft>
              <a:buClr>
                <a:srgbClr val="1F497D"/>
              </a:buClr>
              <a:buSzPts val="1400"/>
              <a:buChar char="○"/>
              <a:defRPr sz="1467"/>
            </a:lvl2pPr>
            <a:lvl3pPr marL="1828754" lvl="2" indent="-423323" algn="l" rtl="0">
              <a:spcBef>
                <a:spcPts val="1600"/>
              </a:spcBef>
              <a:spcAft>
                <a:spcPts val="0"/>
              </a:spcAft>
              <a:buClr>
                <a:srgbClr val="1F497D"/>
              </a:buClr>
              <a:buSzPts val="1400"/>
              <a:buChar char="■"/>
              <a:defRPr sz="1467"/>
            </a:lvl3pPr>
            <a:lvl4pPr marL="2438339" lvl="3" indent="-423323" algn="l" rtl="0">
              <a:spcBef>
                <a:spcPts val="160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  <a:defRPr sz="1467"/>
            </a:lvl4pPr>
            <a:lvl5pPr marL="3047924" lvl="4" indent="-423323" algn="l" rtl="0">
              <a:spcBef>
                <a:spcPts val="1600"/>
              </a:spcBef>
              <a:spcAft>
                <a:spcPts val="0"/>
              </a:spcAft>
              <a:buClr>
                <a:srgbClr val="1F497D"/>
              </a:buClr>
              <a:buSzPts val="1400"/>
              <a:buChar char="○"/>
              <a:defRPr sz="1467"/>
            </a:lvl5pPr>
            <a:lvl6pPr marL="3657509" lvl="5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6pPr>
            <a:lvl7pPr marL="4267093" lvl="6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7pPr>
            <a:lvl8pPr marL="4876678" lvl="7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8pPr>
            <a:lvl9pPr marL="5486263" lvl="8" indent="-423323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467"/>
            </a:lvl9pPr>
          </a:lstStyle>
          <a:p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1997" cy="95288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1817688" y="196623"/>
            <a:ext cx="85568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</a:defRPr>
            </a:lvl1pPr>
            <a:lvl2pPr marL="1219170" lvl="1" indent="-304792" algn="l" rtl="0">
              <a:spcBef>
                <a:spcPts val="16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467"/>
            </a:lvl2pPr>
            <a:lvl3pPr marL="1828754" lvl="2" indent="-304792" algn="l" rtl="0">
              <a:spcBef>
                <a:spcPts val="16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467"/>
            </a:lvl3pPr>
            <a:lvl4pPr marL="2438339" lvl="3" indent="-304792" algn="l" rtl="0">
              <a:spcBef>
                <a:spcPts val="16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467"/>
            </a:lvl4pPr>
            <a:lvl5pPr marL="3047924" lvl="4" indent="-304792" algn="l" rtl="0">
              <a:spcBef>
                <a:spcPts val="16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467"/>
            </a:lvl5pPr>
            <a:lvl6pPr marL="3657509" lvl="5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6pPr>
            <a:lvl7pPr marL="4267093" lvl="6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7pPr>
            <a:lvl8pPr marL="4876678" lvl="7" indent="-423323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8pPr>
            <a:lvl9pPr marL="5486263" lvl="8" indent="-423323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4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None/>
              <a:defRPr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3188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162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37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2"/>
          <p:cNvSpPr txBox="1">
            <a:spLocks noGrp="1"/>
          </p:cNvSpPr>
          <p:nvPr>
            <p:ph type="sldNum" idx="12"/>
          </p:nvPr>
        </p:nvSpPr>
        <p:spPr>
          <a:xfrm>
            <a:off x="9329563" y="65457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94196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Titel und Inhal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1"/>
          </p:nvPr>
        </p:nvSpPr>
        <p:spPr>
          <a:xfrm>
            <a:off x="1016000" y="838200"/>
            <a:ext cx="103632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70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two">
  <p:cSld name="Title Slide two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181" y="-768"/>
            <a:ext cx="12291160" cy="692327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03"/>
          <p:cNvSpPr txBox="1">
            <a:spLocks noGrp="1"/>
          </p:cNvSpPr>
          <p:nvPr>
            <p:ph type="body" idx="1"/>
          </p:nvPr>
        </p:nvSpPr>
        <p:spPr>
          <a:xfrm>
            <a:off x="1605759" y="1992087"/>
            <a:ext cx="8980487" cy="127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4400">
                <a:solidFill>
                  <a:schemeClr val="lt1"/>
                </a:solidFill>
              </a:defRPr>
            </a:lvl1pPr>
            <a:lvl2pPr marL="1219170" lvl="1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o"/>
              <a:defRPr/>
            </a:lvl2pPr>
            <a:lvl3pPr marL="1828754" lvl="2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•"/>
              <a:defRPr/>
            </a:lvl3pPr>
            <a:lvl4pPr marL="2438339" lvl="3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–"/>
              <a:defRPr/>
            </a:lvl4pPr>
            <a:lvl5pPr marL="3047924" lvl="4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Char char="»"/>
              <a:defRPr/>
            </a:lvl5pPr>
            <a:lvl6pPr marL="3657509" lvl="5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010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>
  <p:cSld name="Title,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49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1" y="1"/>
            <a:ext cx="9144025" cy="12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" y="821944"/>
            <a:ext cx="11580392" cy="27025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7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body" idx="1"/>
          </p:nvPr>
        </p:nvSpPr>
        <p:spPr>
          <a:xfrm>
            <a:off x="609600" y="1243584"/>
            <a:ext cx="10811933" cy="506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marL="914400" lvl="1" indent="-39624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981E32"/>
              </a:buClr>
              <a:buSzPts val="2640"/>
              <a:buChar char="•"/>
              <a:defRPr sz="2933"/>
            </a:lvl2pPr>
            <a:lvl3pPr marL="1371600" lvl="2" indent="-381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Char char="-"/>
              <a:defRPr/>
            </a:lvl3pPr>
            <a:lvl4pPr marL="1828800" lvl="3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160"/>
              <a:buChar char="•"/>
              <a:defRPr sz="2400"/>
            </a:lvl4pPr>
            <a:lvl5pPr marL="2286000" lvl="4" indent="-3505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920"/>
              <a:buChar char="-"/>
              <a:defRPr sz="2133"/>
            </a:lvl5pPr>
            <a:lvl6pPr marL="2743200" lvl="5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ftr" idx="11"/>
          </p:nvPr>
        </p:nvSpPr>
        <p:spPr>
          <a:xfrm>
            <a:off x="258185" y="6477000"/>
            <a:ext cx="7336049" cy="41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478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  ">
  <p:cSld name="Content   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>
                <a:solidFill>
                  <a:schemeClr val="dk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717"/>
              </a:buClr>
              <a:buSzPts val="1800"/>
              <a:buFont typeface="Arial"/>
              <a:buChar char="•"/>
              <a:defRPr>
                <a:solidFill>
                  <a:srgbClr val="171717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dt" idx="10"/>
          </p:nvPr>
        </p:nvSpPr>
        <p:spPr>
          <a:xfrm>
            <a:off x="3416531" y="6378349"/>
            <a:ext cx="6998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285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21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058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316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181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856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949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5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32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 white background &amp; footer">
  <p:cSld name="1_Text slide white background &amp; footer"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04"/>
          <p:cNvPicPr preferRelativeResize="0"/>
          <p:nvPr/>
        </p:nvPicPr>
        <p:blipFill rotWithShape="1">
          <a:blip r:embed="rId2">
            <a:alphaModFix/>
          </a:blip>
          <a:srcRect t="26916"/>
          <a:stretch/>
        </p:blipFill>
        <p:spPr>
          <a:xfrm>
            <a:off x="12" y="6143743"/>
            <a:ext cx="12192000" cy="71426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04"/>
          <p:cNvSpPr txBox="1">
            <a:spLocks noGrp="1"/>
          </p:cNvSpPr>
          <p:nvPr>
            <p:ph type="body" idx="1"/>
          </p:nvPr>
        </p:nvSpPr>
        <p:spPr>
          <a:xfrm>
            <a:off x="473541" y="1284289"/>
            <a:ext cx="11244944" cy="450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609585" lvl="0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o"/>
              <a:defRPr/>
            </a:lvl2pPr>
            <a:lvl3pPr marL="1828754" lvl="2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3pPr>
            <a:lvl4pPr marL="2438339" lvl="3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–"/>
              <a:defRPr/>
            </a:lvl4pPr>
            <a:lvl5pPr marL="3047924" lvl="4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»"/>
              <a:defRPr/>
            </a:lvl5pPr>
            <a:lvl6pPr marL="3657509" lvl="5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" y="1"/>
            <a:ext cx="12188825" cy="95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04"/>
          <p:cNvSpPr txBox="1">
            <a:spLocks noGrp="1"/>
          </p:cNvSpPr>
          <p:nvPr>
            <p:ph type="body" idx="2"/>
          </p:nvPr>
        </p:nvSpPr>
        <p:spPr>
          <a:xfrm>
            <a:off x="1817711" y="196623"/>
            <a:ext cx="8556625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/>
            </a:lvl5pPr>
            <a:lvl6pPr marL="3657509" lvl="5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04"/>
          <p:cNvSpPr txBox="1">
            <a:spLocks noGrp="1"/>
          </p:cNvSpPr>
          <p:nvPr>
            <p:ph type="sldNum" idx="12"/>
          </p:nvPr>
        </p:nvSpPr>
        <p:spPr>
          <a:xfrm>
            <a:off x="11512796" y="6486276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117" name="Google Shape;117;p104"/>
          <p:cNvCxnSpPr/>
          <p:nvPr/>
        </p:nvCxnSpPr>
        <p:spPr>
          <a:xfrm>
            <a:off x="12" y="6143740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grpSp>
        <p:nvGrpSpPr>
          <p:cNvPr id="118" name="Google Shape;118;p104"/>
          <p:cNvGrpSpPr/>
          <p:nvPr/>
        </p:nvGrpSpPr>
        <p:grpSpPr>
          <a:xfrm>
            <a:off x="1768076" y="6230825"/>
            <a:ext cx="8392421" cy="548640"/>
            <a:chOff x="1898697" y="6230825"/>
            <a:chExt cx="8394606" cy="548640"/>
          </a:xfrm>
        </p:grpSpPr>
        <p:pic>
          <p:nvPicPr>
            <p:cNvPr id="119" name="Google Shape;119;p10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35429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6882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0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67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867" dirty="0"/>
              <a:t>Presenter Name [14pt Regular]	</a:t>
            </a:r>
          </a:p>
          <a:p>
            <a:r>
              <a:rPr lang="en-US" sz="1867" dirty="0"/>
              <a:t>Meeting Title</a:t>
            </a:r>
          </a:p>
          <a:p>
            <a:r>
              <a:rPr lang="en-US" sz="1867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2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67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867" dirty="0"/>
              <a:t>Presenter Name [14pt Regular]	</a:t>
            </a:r>
          </a:p>
          <a:p>
            <a:r>
              <a:rPr lang="en-US" sz="1867" dirty="0"/>
              <a:t>Meeting Title</a:t>
            </a:r>
          </a:p>
          <a:p>
            <a:r>
              <a:rPr lang="en-US" sz="1867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67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867" dirty="0"/>
              <a:t>Presenter Name [14pt Regular]	</a:t>
            </a:r>
          </a:p>
          <a:p>
            <a:r>
              <a:rPr lang="en-US" sz="1867" dirty="0"/>
              <a:t>Meeting Title</a:t>
            </a:r>
          </a:p>
          <a:p>
            <a:r>
              <a:rPr lang="en-US" sz="1867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67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867" dirty="0"/>
              <a:t>Presenter Name [14pt Regular]	</a:t>
            </a:r>
          </a:p>
          <a:p>
            <a:r>
              <a:rPr lang="en-US" sz="1867" dirty="0"/>
              <a:t>Meeting Title</a:t>
            </a:r>
          </a:p>
          <a:p>
            <a:r>
              <a:rPr lang="en-US" sz="1867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1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8"/>
          <p:cNvSpPr txBox="1">
            <a:spLocks noGrp="1"/>
          </p:cNvSpPr>
          <p:nvPr>
            <p:ph type="title"/>
          </p:nvPr>
        </p:nvSpPr>
        <p:spPr>
          <a:xfrm>
            <a:off x="12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960"/>
              </a:srgbClr>
            </a:outerShdw>
          </a:effectLst>
        </p:spPr>
        <p:txBody>
          <a:bodyPr spcFirstLastPara="1" wrap="square" lIns="68550" tIns="34250" rIns="68550" bIns="342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8"/>
          <p:cNvSpPr txBox="1">
            <a:spLocks noGrp="1"/>
          </p:cNvSpPr>
          <p:nvPr>
            <p:ph type="body" idx="1"/>
          </p:nvPr>
        </p:nvSpPr>
        <p:spPr>
          <a:xfrm>
            <a:off x="533523" y="1297141"/>
            <a:ext cx="109792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" name="Google Shape;8;p78"/>
          <p:cNvGrpSpPr/>
          <p:nvPr/>
        </p:nvGrpSpPr>
        <p:grpSpPr>
          <a:xfrm>
            <a:off x="-211625" y="-142629"/>
            <a:ext cx="12596657" cy="7137993"/>
            <a:chOff x="-158720" y="-142630"/>
            <a:chExt cx="9447492" cy="7137993"/>
          </a:xfrm>
        </p:grpSpPr>
        <p:grpSp>
          <p:nvGrpSpPr>
            <p:cNvPr id="9" name="Google Shape;9;p78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10" name="Google Shape;10;p78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" name="Google Shape;11;p78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" name="Google Shape;12;p78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13" name="Google Shape;13;p78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" name="Google Shape;14;p78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" name="Google Shape;15;p78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16" name="Google Shape;16;p78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" name="Google Shape;17;p78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8" name="Google Shape;18;p78"/>
            <p:cNvGrpSpPr/>
            <p:nvPr/>
          </p:nvGrpSpPr>
          <p:grpSpPr>
            <a:xfrm>
              <a:off x="467806" y="-142630"/>
              <a:ext cx="8217866" cy="122115"/>
              <a:chOff x="467806" y="6873248"/>
              <a:chExt cx="8217866" cy="122115"/>
            </a:xfrm>
          </p:grpSpPr>
          <p:cxnSp>
            <p:nvCxnSpPr>
              <p:cNvPr id="19" name="Google Shape;19;p78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78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1" name="Google Shape;21;p78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22" name="Google Shape;22;p78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" name="Google Shape;23;p78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" name="Google Shape;24;p78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25" name="Google Shape;25;p78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" name="Google Shape;26;p78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7" name="Google Shape;27;p78"/>
            <p:cNvGrpSpPr/>
            <p:nvPr/>
          </p:nvGrpSpPr>
          <p:grpSpPr>
            <a:xfrm>
              <a:off x="-158720" y="1082008"/>
              <a:ext cx="122113" cy="5151249"/>
              <a:chOff x="-158720" y="1082008"/>
              <a:chExt cx="122113" cy="5151249"/>
            </a:xfrm>
          </p:grpSpPr>
          <p:cxnSp>
            <p:nvCxnSpPr>
              <p:cNvPr id="28" name="Google Shape;28;p78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78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78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78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78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" name="Google Shape;33;p78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4" name="Google Shape;34;p78"/>
            <p:cNvGrpSpPr/>
            <p:nvPr/>
          </p:nvGrpSpPr>
          <p:grpSpPr>
            <a:xfrm>
              <a:off x="9166659" y="1082008"/>
              <a:ext cx="122113" cy="5151249"/>
              <a:chOff x="-158720" y="1082008"/>
              <a:chExt cx="122113" cy="5151249"/>
            </a:xfrm>
          </p:grpSpPr>
          <p:cxnSp>
            <p:nvCxnSpPr>
              <p:cNvPr id="35" name="Google Shape;35;p78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78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78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78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78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78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41" name="Google Shape;41;p78" descr="RGB_White-Seal_White-Mark_SC_Horizontal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29614" y="6356969"/>
            <a:ext cx="2285405" cy="38372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8"/>
          <p:cNvSpPr txBox="1">
            <a:spLocks noGrp="1"/>
          </p:cNvSpPr>
          <p:nvPr>
            <p:ph type="sldNum" idx="12"/>
          </p:nvPr>
        </p:nvSpPr>
        <p:spPr>
          <a:xfrm>
            <a:off x="11512796" y="6486276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Times New Roman"/>
              <a:buNone/>
              <a:defRPr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3682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07/17/2024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Eric G Stern | 2024 SciDAC-5 PI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325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523" y="1297142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33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6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523" y="1297142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33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7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9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9"/>
          <p:cNvCxnSpPr/>
          <p:nvPr/>
        </p:nvCxnSpPr>
        <p:spPr>
          <a:xfrm>
            <a:off x="407880" y="6266520"/>
            <a:ext cx="11376000" cy="0"/>
          </a:xfrm>
          <a:prstGeom prst="straightConnector1">
            <a:avLst/>
          </a:prstGeom>
          <a:noFill/>
          <a:ln w="9525" cap="flat" cmpd="sng">
            <a:solidFill>
              <a:srgbClr val="00319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2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742076" y="15241"/>
            <a:ext cx="3405855" cy="524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945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jpg"/><Relationship Id="rId26" Type="http://schemas.openxmlformats.org/officeDocument/2006/relationships/image" Target="../media/image71.jpg"/><Relationship Id="rId39" Type="http://schemas.openxmlformats.org/officeDocument/2006/relationships/image" Target="../media/image84.png"/><Relationship Id="rId21" Type="http://schemas.openxmlformats.org/officeDocument/2006/relationships/image" Target="../media/image66.jpg"/><Relationship Id="rId34" Type="http://schemas.openxmlformats.org/officeDocument/2006/relationships/image" Target="../media/image79.jpg"/><Relationship Id="rId42" Type="http://schemas.openxmlformats.org/officeDocument/2006/relationships/image" Target="../media/image87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20" Type="http://schemas.openxmlformats.org/officeDocument/2006/relationships/image" Target="../media/image65.jpg"/><Relationship Id="rId29" Type="http://schemas.openxmlformats.org/officeDocument/2006/relationships/image" Target="../media/image74.png"/><Relationship Id="rId41" Type="http://schemas.openxmlformats.org/officeDocument/2006/relationships/image" Target="../media/image86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jpg"/><Relationship Id="rId37" Type="http://schemas.openxmlformats.org/officeDocument/2006/relationships/image" Target="../media/image82.png"/><Relationship Id="rId40" Type="http://schemas.openxmlformats.org/officeDocument/2006/relationships/image" Target="../media/image85.jpg"/><Relationship Id="rId5" Type="http://schemas.openxmlformats.org/officeDocument/2006/relationships/image" Target="../media/image50.jpg"/><Relationship Id="rId15" Type="http://schemas.openxmlformats.org/officeDocument/2006/relationships/image" Target="../media/image60.jpg"/><Relationship Id="rId23" Type="http://schemas.openxmlformats.org/officeDocument/2006/relationships/image" Target="../media/image68.png"/><Relationship Id="rId28" Type="http://schemas.openxmlformats.org/officeDocument/2006/relationships/image" Target="../media/image73.jpg"/><Relationship Id="rId36" Type="http://schemas.openxmlformats.org/officeDocument/2006/relationships/image" Target="../media/image81.png"/><Relationship Id="rId10" Type="http://schemas.openxmlformats.org/officeDocument/2006/relationships/image" Target="../media/image55.png"/><Relationship Id="rId19" Type="http://schemas.openxmlformats.org/officeDocument/2006/relationships/image" Target="../media/image64.gif"/><Relationship Id="rId31" Type="http://schemas.openxmlformats.org/officeDocument/2006/relationships/image" Target="../media/image76.jp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openxmlformats.org/officeDocument/2006/relationships/image" Target="../media/image59.png"/><Relationship Id="rId22" Type="http://schemas.openxmlformats.org/officeDocument/2006/relationships/image" Target="../media/image67.jpg"/><Relationship Id="rId27" Type="http://schemas.openxmlformats.org/officeDocument/2006/relationships/image" Target="../media/image72.png"/><Relationship Id="rId30" Type="http://schemas.openxmlformats.org/officeDocument/2006/relationships/image" Target="../media/image75.jpg"/><Relationship Id="rId35" Type="http://schemas.openxmlformats.org/officeDocument/2006/relationships/image" Target="../media/image80.jpg"/><Relationship Id="rId43" Type="http://schemas.openxmlformats.org/officeDocument/2006/relationships/image" Target="../media/image88.png"/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12" Type="http://schemas.openxmlformats.org/officeDocument/2006/relationships/image" Target="../media/image57.png"/><Relationship Id="rId17" Type="http://schemas.openxmlformats.org/officeDocument/2006/relationships/image" Target="../media/image62.jpg"/><Relationship Id="rId25" Type="http://schemas.openxmlformats.org/officeDocument/2006/relationships/image" Target="../media/image70.jpg"/><Relationship Id="rId33" Type="http://schemas.openxmlformats.org/officeDocument/2006/relationships/image" Target="../media/image78.png"/><Relationship Id="rId38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3.12191" TargetMode="External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hyperlink" Target="mailto:david.sagan@cornell.edu" TargetMode="External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hyperlink" Target="mailto:jlvay@lbl.gov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10tev-simulation-guide.readthedocs.io/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011FF9-0B07-5123-D122-E4EF32E03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2680"/>
            <a:ext cx="12192000" cy="2072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AA36BD-EC3E-9D1C-13CA-700E4FF40454}"/>
              </a:ext>
            </a:extLst>
          </p:cNvPr>
          <p:cNvSpPr/>
          <p:nvPr/>
        </p:nvSpPr>
        <p:spPr>
          <a:xfrm>
            <a:off x="0" y="2392680"/>
            <a:ext cx="12192000" cy="2072640"/>
          </a:xfrm>
          <a:prstGeom prst="rect">
            <a:avLst/>
          </a:prstGeom>
          <a:solidFill>
            <a:schemeClr val="bg1">
              <a:alpha val="7874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00" name="Google Shape;2600;p66"/>
          <p:cNvSpPr/>
          <p:nvPr/>
        </p:nvSpPr>
        <p:spPr>
          <a:xfrm>
            <a:off x="0" y="5021068"/>
            <a:ext cx="12192000" cy="4959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 defTabSz="1219170">
              <a:buSzPts val="1800"/>
            </a:pPr>
            <a:r>
              <a:rPr lang="en-US" sz="2400" dirty="0">
                <a:solidFill>
                  <a:srgbClr val="FFFFFF"/>
                </a:solidFill>
              </a:rPr>
              <a:t>September 21 – 27, 2025</a:t>
            </a:r>
            <a:r>
              <a:rPr lang="en" sz="2400" dirty="0">
                <a:solidFill>
                  <a:srgbClr val="FFFFFF"/>
                </a:solidFill>
              </a:rPr>
              <a:t> </a:t>
            </a:r>
          </a:p>
          <a:p>
            <a:pPr algn="ctr" defTabSz="1219170">
              <a:buSzPts val="1800"/>
            </a:pPr>
            <a:r>
              <a:rPr lang="en-US" sz="2400" dirty="0">
                <a:solidFill>
                  <a:srgbClr val="FFFFFF"/>
                </a:solidFill>
              </a:rPr>
              <a:t>La </a:t>
            </a:r>
            <a:r>
              <a:rPr lang="en-US" sz="2400" dirty="0" err="1">
                <a:solidFill>
                  <a:srgbClr val="FFFFFF"/>
                </a:solidFill>
              </a:rPr>
              <a:t>Biodola</a:t>
            </a:r>
            <a:r>
              <a:rPr lang="en-US" sz="2400" dirty="0">
                <a:solidFill>
                  <a:srgbClr val="FFFFFF"/>
                </a:solidFill>
              </a:rPr>
              <a:t> Bay, Isola </a:t>
            </a:r>
            <a:r>
              <a:rPr lang="en-US" sz="2400" dirty="0" err="1">
                <a:solidFill>
                  <a:srgbClr val="FFFFFF"/>
                </a:solidFill>
              </a:rPr>
              <a:t>d'Elba</a:t>
            </a:r>
            <a:r>
              <a:rPr lang="en-US" sz="2400" dirty="0">
                <a:solidFill>
                  <a:srgbClr val="FFFFFF"/>
                </a:solidFill>
              </a:rPr>
              <a:t>, Italy</a:t>
            </a:r>
            <a:endParaRPr sz="1867" dirty="0"/>
          </a:p>
        </p:txBody>
      </p:sp>
      <p:sp>
        <p:nvSpPr>
          <p:cNvPr id="2598" name="Google Shape;2598;p66"/>
          <p:cNvSpPr txBox="1">
            <a:spLocks noGrp="1"/>
          </p:cNvSpPr>
          <p:nvPr>
            <p:ph type="title" idx="4294967295"/>
          </p:nvPr>
        </p:nvSpPr>
        <p:spPr>
          <a:xfrm>
            <a:off x="0" y="276286"/>
            <a:ext cx="12192000" cy="20726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>
              <a:buSzPts val="1400"/>
            </a:pPr>
            <a:r>
              <a:rPr lang="en-US" sz="3600" b="0" dirty="0"/>
              <a:t>Advanced modeling tools for 10 TeV </a:t>
            </a:r>
            <a:r>
              <a:rPr lang="en-US" sz="3600" b="0" dirty="0" err="1"/>
              <a:t>wakefield</a:t>
            </a:r>
            <a:r>
              <a:rPr lang="en-US" sz="3600" b="0" dirty="0"/>
              <a:t> colliders</a:t>
            </a:r>
            <a:br>
              <a:rPr lang="en" sz="3200" b="0" dirty="0"/>
            </a:br>
            <a:br>
              <a:rPr lang="en" sz="1200" b="0" dirty="0"/>
            </a:br>
            <a:r>
              <a:rPr lang="en" sz="2400" b="0" dirty="0"/>
              <a:t>Jean-Luc Vay (on behalf of many)</a:t>
            </a:r>
            <a:br>
              <a:rPr lang="en" sz="2400" b="0" dirty="0"/>
            </a:br>
            <a:r>
              <a:rPr lang="en" sz="2400" b="0" dirty="0"/>
              <a:t>Advanced Modeling Program</a:t>
            </a:r>
            <a:br>
              <a:rPr lang="en" sz="2400" b="0" dirty="0"/>
            </a:br>
            <a:r>
              <a:rPr lang="en-US" sz="2400" b="0" dirty="0"/>
              <a:t>Accelerator Technology &amp; Applied Physics Division</a:t>
            </a:r>
            <a:br>
              <a:rPr lang="en" sz="2400" b="0" dirty="0"/>
            </a:br>
            <a:endParaRPr sz="2400" b="0" dirty="0"/>
          </a:p>
        </p:txBody>
      </p:sp>
      <p:pic>
        <p:nvPicPr>
          <p:cNvPr id="1026" name="Picture 2" descr="7th European Advanced Accelerator Conference">
            <a:extLst>
              <a:ext uri="{FF2B5EF4-FFF2-40B4-BE49-F238E27FC236}">
                <a16:creationId xmlns:a16="http://schemas.microsoft.com/office/drawing/2014/main" id="{4FAE5D99-53BA-57CB-931E-ABB59A27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2679700"/>
            <a:ext cx="83947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102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>
          <a:extLst>
            <a:ext uri="{FF2B5EF4-FFF2-40B4-BE49-F238E27FC236}">
              <a16:creationId xmlns:a16="http://schemas.microsoft.com/office/drawing/2014/main" id="{2AF7D368-F571-6516-E87D-EFFE5D306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41415A-DD73-BEF7-011C-2353BB945D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21"/>
          <a:stretch>
            <a:fillRect/>
          </a:stretch>
        </p:blipFill>
        <p:spPr>
          <a:xfrm>
            <a:off x="-1" y="937705"/>
            <a:ext cx="7683500" cy="5920296"/>
          </a:xfrm>
          <a:prstGeom prst="rect">
            <a:avLst/>
          </a:prstGeom>
        </p:spPr>
      </p:pic>
      <p:sp>
        <p:nvSpPr>
          <p:cNvPr id="1646" name="Google Shape;1646;g2d27e3f526c_0_155">
            <a:extLst>
              <a:ext uri="{FF2B5EF4-FFF2-40B4-BE49-F238E27FC236}">
                <a16:creationId xmlns:a16="http://schemas.microsoft.com/office/drawing/2014/main" id="{359A5FF2-4152-DF32-980C-E71773DA35F0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Times New Roman"/>
                <a:buNone/>
                <a:tabLst/>
                <a:defRPr/>
              </a:pPr>
              <a:t>10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0C08EB9C-8C48-794B-D61E-3E0134025116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63;g3172f4d602f_0_178">
            <a:extLst>
              <a:ext uri="{FF2B5EF4-FFF2-40B4-BE49-F238E27FC236}">
                <a16:creationId xmlns:a16="http://schemas.microsoft.com/office/drawing/2014/main" id="{E81A135A-3AE5-174E-D73D-F631A378FAE0}"/>
              </a:ext>
            </a:extLst>
          </p:cNvPr>
          <p:cNvSpPr txBox="1">
            <a:spLocks/>
          </p:cNvSpPr>
          <p:nvPr/>
        </p:nvSpPr>
        <p:spPr>
          <a:xfrm>
            <a:off x="0" y="204381"/>
            <a:ext cx="10908077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50" rIns="91400" bIns="45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indent="-338658">
              <a:spcBef>
                <a:spcPts val="0"/>
              </a:spcBef>
            </a:pPr>
            <a:r>
              <a:rPr lang="en-US" sz="2800" dirty="0"/>
              <a:t>SCAI WG Website is being developed</a:t>
            </a:r>
          </a:p>
          <a:p>
            <a:pPr marL="338658" indent="-338658">
              <a:spcBef>
                <a:spcPts val="0"/>
              </a:spcBef>
            </a:pPr>
            <a:endParaRPr lang="en-US" dirty="0"/>
          </a:p>
        </p:txBody>
      </p:sp>
      <p:pic>
        <p:nvPicPr>
          <p:cNvPr id="3" name="Grafik 15">
            <a:extLst>
              <a:ext uri="{FF2B5EF4-FFF2-40B4-BE49-F238E27FC236}">
                <a16:creationId xmlns:a16="http://schemas.microsoft.com/office/drawing/2014/main" id="{948AEE4F-42E1-B4A7-00E1-1E5B82683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077" y="14658"/>
            <a:ext cx="1283908" cy="95054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ED523-012B-5950-CC7C-8C638BE7D34A}"/>
              </a:ext>
            </a:extLst>
          </p:cNvPr>
          <p:cNvGrpSpPr/>
          <p:nvPr/>
        </p:nvGrpSpPr>
        <p:grpSpPr>
          <a:xfrm>
            <a:off x="7683483" y="937678"/>
            <a:ext cx="4508501" cy="5641824"/>
            <a:chOff x="7683483" y="937678"/>
            <a:chExt cx="4508501" cy="5641824"/>
          </a:xfrm>
        </p:grpSpPr>
        <p:pic>
          <p:nvPicPr>
            <p:cNvPr id="14" name="Picture 13" descr="A screenshot of a computer program&#10;&#10;AI-generated content may be incorrect.">
              <a:extLst>
                <a:ext uri="{FF2B5EF4-FFF2-40B4-BE49-F238E27FC236}">
                  <a16:creationId xmlns:a16="http://schemas.microsoft.com/office/drawing/2014/main" id="{BFF310C3-2F19-EFE4-420B-C66AC0D05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43899"/>
            <a:stretch>
              <a:fillRect/>
            </a:stretch>
          </p:blipFill>
          <p:spPr>
            <a:xfrm>
              <a:off x="7683483" y="937678"/>
              <a:ext cx="4508501" cy="2931795"/>
            </a:xfrm>
            <a:prstGeom prst="rect">
              <a:avLst/>
            </a:prstGeom>
          </p:spPr>
        </p:pic>
        <p:pic>
          <p:nvPicPr>
            <p:cNvPr id="15" name="Google Shape;277;p25">
              <a:extLst>
                <a:ext uri="{FF2B5EF4-FFF2-40B4-BE49-F238E27FC236}">
                  <a16:creationId xmlns:a16="http://schemas.microsoft.com/office/drawing/2014/main" id="{252D2E9B-EC1B-9612-1A82-03B82F16B11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73188" y="4059170"/>
              <a:ext cx="3665938" cy="25203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0579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"/>
          <p:cNvSpPr/>
          <p:nvPr/>
        </p:nvSpPr>
        <p:spPr>
          <a:xfrm>
            <a:off x="4694738" y="1002688"/>
            <a:ext cx="7444710" cy="247833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74" name="Google Shape;474;p3"/>
          <p:cNvSpPr txBox="1"/>
          <p:nvPr/>
        </p:nvSpPr>
        <p:spPr>
          <a:xfrm>
            <a:off x="4696470" y="1414288"/>
            <a:ext cx="9475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53356"/>
                </a:solidFill>
                <a:latin typeface="Arial"/>
                <a:ea typeface="Arial"/>
                <a:cs typeface="Arial"/>
                <a:sym typeface="Arial"/>
              </a:rPr>
              <a:t>Team</a:t>
            </a:r>
            <a:endParaRPr sz="1600" b="0" i="0" u="none" strike="noStrike" cap="none">
              <a:solidFill>
                <a:srgbClr val="2533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3" descr="A group of logos on a white su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546" y="1192361"/>
            <a:ext cx="3725576" cy="1082937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"/>
          <p:cNvSpPr/>
          <p:nvPr/>
        </p:nvSpPr>
        <p:spPr>
          <a:xfrm>
            <a:off x="4836850" y="0"/>
            <a:ext cx="7355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ollaboration for </a:t>
            </a:r>
            <a:r>
              <a:rPr lang="en-US" sz="2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dvanced </a:t>
            </a:r>
            <a:r>
              <a:rPr lang="en-US" sz="2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odeling </a:t>
            </a:r>
            <a:endParaRPr sz="2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-US" sz="2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article </a:t>
            </a:r>
            <a:r>
              <a:rPr lang="en-US" sz="2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ccelerators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3" descr="A picture containing person, outdoor, person, smil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4375" y="1684936"/>
            <a:ext cx="506882" cy="47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" descr="A person in a red shir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7213" y="1684936"/>
            <a:ext cx="400278" cy="47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" descr="A person with a beard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00735" y="1115193"/>
            <a:ext cx="404536" cy="47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97953" y="1115193"/>
            <a:ext cx="373521" cy="47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" descr="LBNL_Full_Logo_Final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14874" y="1342932"/>
            <a:ext cx="719693" cy="62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" descr="A person smiling for the camera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54375" y="1115193"/>
            <a:ext cx="389731" cy="47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90790" y="1684936"/>
            <a:ext cx="380681" cy="479926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"/>
          <p:cNvSpPr txBox="1"/>
          <p:nvPr/>
        </p:nvSpPr>
        <p:spPr>
          <a:xfrm>
            <a:off x="10007949" y="1041778"/>
            <a:ext cx="2085123" cy="62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65E"/>
              </a:buClr>
              <a:buSzPts val="66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 algorithms &amp; WarpX Code, Plasma Modeling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"/>
          <p:cNvSpPr txBox="1"/>
          <p:nvPr/>
        </p:nvSpPr>
        <p:spPr>
          <a:xfrm>
            <a:off x="10676071" y="1739849"/>
            <a:ext cx="1417001" cy="3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65E"/>
              </a:buClr>
              <a:buSzPts val="66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AMReX, Solvers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6" name="Google Shape;486;p3"/>
          <p:cNvCxnSpPr>
            <a:stCxn id="478" idx="3"/>
            <a:endCxn id="485" idx="1"/>
          </p:cNvCxnSpPr>
          <p:nvPr/>
        </p:nvCxnSpPr>
        <p:spPr>
          <a:xfrm>
            <a:off x="7597491" y="1924741"/>
            <a:ext cx="3078600" cy="0"/>
          </a:xfrm>
          <a:prstGeom prst="straightConnector1">
            <a:avLst/>
          </a:prstGeom>
          <a:noFill/>
          <a:ln w="9525" cap="flat" cmpd="sng">
            <a:solidFill>
              <a:srgbClr val="A7A7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7" name="Google Shape;487;p3"/>
          <p:cNvCxnSpPr/>
          <p:nvPr/>
        </p:nvCxnSpPr>
        <p:spPr>
          <a:xfrm>
            <a:off x="9987877" y="2481404"/>
            <a:ext cx="266014" cy="0"/>
          </a:xfrm>
          <a:prstGeom prst="straightConnector1">
            <a:avLst/>
          </a:prstGeom>
          <a:noFill/>
          <a:ln w="9525" cap="flat" cmpd="sng">
            <a:solidFill>
              <a:srgbClr val="A7A7A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8" name="Google Shape;488;p3"/>
          <p:cNvCxnSpPr>
            <a:endCxn id="484" idx="1"/>
          </p:cNvCxnSpPr>
          <p:nvPr/>
        </p:nvCxnSpPr>
        <p:spPr>
          <a:xfrm>
            <a:off x="9181749" y="1355005"/>
            <a:ext cx="826200" cy="0"/>
          </a:xfrm>
          <a:prstGeom prst="straightConnector1">
            <a:avLst/>
          </a:prstGeom>
          <a:noFill/>
          <a:ln w="9525" cap="flat" cmpd="sng">
            <a:solidFill>
              <a:srgbClr val="A7A7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9" name="Google Shape;489;p3"/>
          <p:cNvSpPr txBox="1"/>
          <p:nvPr/>
        </p:nvSpPr>
        <p:spPr>
          <a:xfrm>
            <a:off x="9898511" y="2910096"/>
            <a:ext cx="2190488" cy="36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AI/ML, Optimization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I/Os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65E"/>
              </a:buClr>
              <a:buSzPts val="6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03898" y="1768990"/>
            <a:ext cx="809704" cy="23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" descr="A close-up of a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-143623"/>
            <a:ext cx="4245429" cy="1110011"/>
          </a:xfrm>
          <a:prstGeom prst="rect">
            <a:avLst/>
          </a:prstGeom>
          <a:noFill/>
          <a:ln>
            <a:noFill/>
          </a:ln>
          <a:effectLst>
            <a:outerShdw blurRad="63101" dist="52172" dir="18900000" algn="bl" rotWithShape="0">
              <a:schemeClr val="lt1">
                <a:alpha val="44313"/>
              </a:schemeClr>
            </a:outerShdw>
          </a:effectLst>
        </p:spPr>
      </p:pic>
      <p:pic>
        <p:nvPicPr>
          <p:cNvPr id="493" name="Google Shape;493;p3" descr="A person wearing glasses and a plaid shirt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67654" y="1115193"/>
            <a:ext cx="402262" cy="48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" descr="A person in a suit&#10;&#10;Description automatically generated with low confiden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34532" y="1115193"/>
            <a:ext cx="403861" cy="48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" descr="A person wearing glasses&#10;&#10;Description automatically generated with low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22257" y="1684936"/>
            <a:ext cx="367913" cy="4846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3"/>
          <p:cNvGrpSpPr/>
          <p:nvPr/>
        </p:nvGrpSpPr>
        <p:grpSpPr>
          <a:xfrm>
            <a:off x="6253081" y="2225419"/>
            <a:ext cx="1235783" cy="484632"/>
            <a:chOff x="4502633" y="2095011"/>
            <a:chExt cx="1235783" cy="484632"/>
          </a:xfrm>
        </p:grpSpPr>
        <p:pic>
          <p:nvPicPr>
            <p:cNvPr id="497" name="Google Shape;497;p3" descr="A person with a beard and glasses&#10;&#10;Description automatically generated with medium confidence"/>
            <p:cNvPicPr preferRelativeResize="0"/>
            <p:nvPr/>
          </p:nvPicPr>
          <p:blipFill rotWithShape="1">
            <a:blip r:embed="rId16">
              <a:alphaModFix/>
            </a:blip>
            <a:srcRect l="8257" r="13255"/>
            <a:stretch/>
          </p:blipFill>
          <p:spPr>
            <a:xfrm>
              <a:off x="4502633" y="2095011"/>
              <a:ext cx="422516" cy="484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3" descr="A person in a blue shirt&#10;&#10;Description automatically generated with medium confidenc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947477" y="2095011"/>
              <a:ext cx="403505" cy="484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3" descr="A person standing in front of a wall with pictures on it&#10;&#10;Description automatically generated with medium confidence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375417" y="2095011"/>
              <a:ext cx="362999" cy="4846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0" name="Google Shape;500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60729" y="2380752"/>
            <a:ext cx="992352" cy="188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3"/>
          <p:cNvGrpSpPr/>
          <p:nvPr/>
        </p:nvGrpSpPr>
        <p:grpSpPr>
          <a:xfrm>
            <a:off x="8151250" y="2225419"/>
            <a:ext cx="1863237" cy="484632"/>
            <a:chOff x="4504593" y="2586360"/>
            <a:chExt cx="1863237" cy="484632"/>
          </a:xfrm>
        </p:grpSpPr>
        <p:pic>
          <p:nvPicPr>
            <p:cNvPr id="502" name="Google Shape;502;p3" descr="A close-up of a person smiling&#10;&#10;Description automatically generated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504593" y="2586360"/>
              <a:ext cx="415398" cy="484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3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5883809" y="2586360"/>
              <a:ext cx="484021" cy="484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3" descr="A person smiling for the camera&#10;&#10;Description automatically generated with low confidence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5449455" y="2586360"/>
              <a:ext cx="411937" cy="484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3" descr="A person wearing glasses&#10;&#10;Description automatically generated with medium confidenc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4942407" y="2586360"/>
              <a:ext cx="484632" cy="4846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6" name="Google Shape;506;p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578873" y="2362437"/>
            <a:ext cx="575950" cy="188272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"/>
          <p:cNvSpPr txBox="1"/>
          <p:nvPr/>
        </p:nvSpPr>
        <p:spPr>
          <a:xfrm>
            <a:off x="10194455" y="2171640"/>
            <a:ext cx="1898617" cy="62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65E"/>
              </a:buClr>
              <a:buSzPts val="66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Conventional/Plasma Accelerator Modeling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8" name="Google Shape;508;p3"/>
          <p:cNvGrpSpPr/>
          <p:nvPr/>
        </p:nvGrpSpPr>
        <p:grpSpPr>
          <a:xfrm>
            <a:off x="7848553" y="2786458"/>
            <a:ext cx="788536" cy="488615"/>
            <a:chOff x="3242363" y="3052120"/>
            <a:chExt cx="788536" cy="488615"/>
          </a:xfrm>
        </p:grpSpPr>
        <p:pic>
          <p:nvPicPr>
            <p:cNvPr id="509" name="Google Shape;509;p3" descr="A person smiling for the camera&#10;&#10;Description automatically generated with medium confidence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3242363" y="3052120"/>
              <a:ext cx="421596" cy="484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3" descr="A person with a beard&#10;&#10;Description automatically generated with medium confidence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3681038" y="3056103"/>
              <a:ext cx="349861" cy="4846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1" name="Google Shape;511;p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964959" y="2777512"/>
            <a:ext cx="872821" cy="30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97017" y="3079390"/>
            <a:ext cx="633346" cy="18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" descr="A person wearing glasses&#10;&#10;Description automatically generated with medium confidence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9614293" y="2786458"/>
            <a:ext cx="401750" cy="48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673444" y="2814490"/>
            <a:ext cx="938115" cy="22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8914622" y="3118086"/>
            <a:ext cx="678562" cy="137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3"/>
          <p:cNvGrpSpPr/>
          <p:nvPr/>
        </p:nvGrpSpPr>
        <p:grpSpPr>
          <a:xfrm>
            <a:off x="6246775" y="2786458"/>
            <a:ext cx="741938" cy="486753"/>
            <a:chOff x="5588565" y="3560886"/>
            <a:chExt cx="741938" cy="486753"/>
          </a:xfrm>
        </p:grpSpPr>
        <p:pic>
          <p:nvPicPr>
            <p:cNvPr id="517" name="Google Shape;517;p3" descr="A person wearing glasses&#10;&#10;Description automatically generated with medium confidence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5588565" y="3560886"/>
              <a:ext cx="380535" cy="484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3" descr="A person wearing glasses&#10;&#10;Description automatically generated with medium confidence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5986175" y="3563007"/>
              <a:ext cx="344328" cy="4846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9" name="Google Shape;519;p3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5590724" y="2940606"/>
            <a:ext cx="638972" cy="227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p3"/>
          <p:cNvCxnSpPr/>
          <p:nvPr/>
        </p:nvCxnSpPr>
        <p:spPr>
          <a:xfrm>
            <a:off x="10014152" y="3018483"/>
            <a:ext cx="266014" cy="0"/>
          </a:xfrm>
          <a:prstGeom prst="straightConnector1">
            <a:avLst/>
          </a:prstGeom>
          <a:noFill/>
          <a:ln w="9525" cap="flat" cmpd="sng">
            <a:solidFill>
              <a:srgbClr val="A7A7A7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1" name="Google Shape;521;p3"/>
          <p:cNvGrpSpPr/>
          <p:nvPr/>
        </p:nvGrpSpPr>
        <p:grpSpPr>
          <a:xfrm>
            <a:off x="33884" y="2431606"/>
            <a:ext cx="4728359" cy="4293429"/>
            <a:chOff x="33884" y="2431606"/>
            <a:chExt cx="4728359" cy="4293429"/>
          </a:xfrm>
        </p:grpSpPr>
        <p:grpSp>
          <p:nvGrpSpPr>
            <p:cNvPr id="522" name="Google Shape;522;p3"/>
            <p:cNvGrpSpPr/>
            <p:nvPr/>
          </p:nvGrpSpPr>
          <p:grpSpPr>
            <a:xfrm>
              <a:off x="352202" y="5272163"/>
              <a:ext cx="3781417" cy="1452872"/>
              <a:chOff x="71626" y="5140677"/>
              <a:chExt cx="4281220" cy="1644903"/>
            </a:xfrm>
          </p:grpSpPr>
          <p:pic>
            <p:nvPicPr>
              <p:cNvPr id="523" name="Google Shape;523;p3" descr="Figure 6. A 2-TeV electron–positron collider based on laser-driven plasma acceleration might be less than 1 km long. Its electron arm could be a string of 100 acceleration modules, each with its own laser. A 30-J laser pulse drives a plasma wave in each module’s 1-m-long capillary channel of preformed plasma. Bunched electrons from the previous module gain 10 GeV by riding the wave through the channel. The chain begins with a bunch of electrons trapped from a gas jet just inside the first module’s plasma channel. The collider’s positron arm begins the same way, but the 10-GeV electrons emerging from its first module bombard a metal target to create positrons, which are then focused and injected into the arm’s string of modules and accelerated just like the electrons."/>
              <p:cNvPicPr preferRelativeResize="0"/>
              <p:nvPr/>
            </p:nvPicPr>
            <p:blipFill rotWithShape="1">
              <a:blip r:embed="rId34">
                <a:alphaModFix/>
              </a:blip>
              <a:srcRect/>
              <a:stretch/>
            </p:blipFill>
            <p:spPr>
              <a:xfrm>
                <a:off x="71626" y="5146332"/>
                <a:ext cx="2104797" cy="15643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4" name="Google Shape;524;p3"/>
              <p:cNvPicPr preferRelativeResize="0"/>
              <p:nvPr/>
            </p:nvPicPr>
            <p:blipFill rotWithShape="1">
              <a:blip r:embed="rId35">
                <a:alphaModFix/>
              </a:blip>
              <a:srcRect/>
              <a:stretch/>
            </p:blipFill>
            <p:spPr>
              <a:xfrm>
                <a:off x="2185240" y="5140677"/>
                <a:ext cx="2167606" cy="15646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5" name="Google Shape;525;p3"/>
              <p:cNvPicPr preferRelativeResize="0"/>
              <p:nvPr/>
            </p:nvPicPr>
            <p:blipFill rotWithShape="1">
              <a:blip r:embed="rId36">
                <a:alphaModFix/>
              </a:blip>
              <a:srcRect/>
              <a:stretch/>
            </p:blipFill>
            <p:spPr>
              <a:xfrm>
                <a:off x="3768915" y="6363015"/>
                <a:ext cx="566546" cy="3384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6" name="Google Shape;526;p3"/>
              <p:cNvPicPr preferRelativeResize="0"/>
              <p:nvPr/>
            </p:nvPicPr>
            <p:blipFill rotWithShape="1">
              <a:blip r:embed="rId37">
                <a:alphaModFix/>
              </a:blip>
              <a:srcRect/>
              <a:stretch/>
            </p:blipFill>
            <p:spPr>
              <a:xfrm rot="-758202">
                <a:off x="129727" y="6434679"/>
                <a:ext cx="731300" cy="274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27" name="Google Shape;527;p3"/>
            <p:cNvSpPr txBox="1"/>
            <p:nvPr/>
          </p:nvSpPr>
          <p:spPr>
            <a:xfrm>
              <a:off x="33884" y="2431606"/>
              <a:ext cx="4728359" cy="2862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2C365E"/>
                  </a:solidFill>
                  <a:latin typeface="Arial"/>
                  <a:ea typeface="Arial"/>
                  <a:cs typeface="Arial"/>
                  <a:sym typeface="Arial"/>
                </a:rPr>
                <a:t>Science thrusts (aligned w/ 2023 P5)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60375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20"/>
                <a:buFont typeface="Arial"/>
                <a:buAutoNum type="alphaLcParenR"/>
              </a:pPr>
              <a:r>
                <a:rPr lang="en-US" sz="18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Fermilab complex: </a:t>
              </a:r>
              <a:r>
                <a:rPr lang="en-US" sz="1800" b="0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PIP-II+booster</a:t>
              </a:r>
              <a:r>
                <a:rPr lang="en-US" sz="18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60375" marR="0" lvl="0" indent="-18288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20"/>
                <a:buFont typeface="Arial"/>
                <a:buNone/>
              </a:pPr>
              <a:endParaRPr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60375" marR="0" lvl="0" indent="-18288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20"/>
                <a:buFont typeface="Arial"/>
                <a:buNone/>
              </a:pPr>
              <a:endParaRPr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60375" marR="0" lvl="0" indent="-18288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20"/>
                <a:buFont typeface="Arial"/>
                <a:buNone/>
              </a:pPr>
              <a:endParaRPr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60375" marR="0" lvl="0" indent="-18288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20"/>
                <a:buFont typeface="Arial"/>
                <a:buNone/>
              </a:pPr>
              <a:endParaRPr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60375" marR="0" lvl="0" indent="-18288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20"/>
                <a:buFont typeface="Arial"/>
                <a:buNone/>
              </a:pPr>
              <a:endParaRPr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60375" marR="0" lvl="0" indent="-18288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20"/>
                <a:buFont typeface="Arial"/>
                <a:buNone/>
              </a:pPr>
              <a:endParaRPr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60375" marR="0" lvl="0" indent="-18288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20"/>
                <a:buFont typeface="Arial"/>
                <a:buNone/>
              </a:pPr>
              <a:endParaRPr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17525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20"/>
                <a:buFont typeface="+mj-lt"/>
                <a:buAutoNum type="alphaLcParenR" startAt="2"/>
              </a:pPr>
              <a:r>
                <a:rPr lang="en-US" sz="1800" b="1" i="0" u="sng" strike="noStrike" cap="none" dirty="0">
                  <a:solidFill>
                    <a:srgbClr val="008F00"/>
                  </a:solidFill>
                  <a:latin typeface="Arial"/>
                  <a:ea typeface="Arial"/>
                  <a:cs typeface="Arial"/>
                  <a:sym typeface="Arial"/>
                </a:rPr>
                <a:t>design of plasma-based colliders.</a:t>
              </a:r>
              <a:endParaRPr sz="1400" b="1" i="0" u="sng" strike="noStrike" cap="none" dirty="0">
                <a:solidFill>
                  <a:srgbClr val="008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8" name="Google Shape;528;p3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620106" y="3055877"/>
              <a:ext cx="3156305" cy="17372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9" name="Google Shape;529;p3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829452" y="1115193"/>
            <a:ext cx="367944" cy="47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9220458" y="1114941"/>
            <a:ext cx="399939" cy="479926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"/>
          <p:cNvSpPr txBox="1"/>
          <p:nvPr/>
        </p:nvSpPr>
        <p:spPr>
          <a:xfrm>
            <a:off x="5363811" y="1026985"/>
            <a:ext cx="9475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253356"/>
                </a:solidFill>
                <a:latin typeface="Arial"/>
                <a:ea typeface="Arial"/>
                <a:cs typeface="Arial"/>
                <a:sym typeface="Arial"/>
              </a:rPr>
              <a:t>(lead)</a:t>
            </a:r>
            <a:endParaRPr sz="1400" b="0" i="0" u="none" strike="noStrike" cap="none">
              <a:solidFill>
                <a:srgbClr val="2533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3"/>
          <p:cNvPicPr preferRelativeResize="0"/>
          <p:nvPr/>
        </p:nvPicPr>
        <p:blipFill rotWithShape="1">
          <a:blip r:embed="rId41">
            <a:alphaModFix/>
          </a:blip>
          <a:srcRect t="-250"/>
          <a:stretch/>
        </p:blipFill>
        <p:spPr>
          <a:xfrm>
            <a:off x="8408010" y="1119765"/>
            <a:ext cx="388415" cy="47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4600495" y="3918786"/>
            <a:ext cx="1144486" cy="1475512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535" name="Google Shape;535;p3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5039152" y="4409573"/>
            <a:ext cx="1143859" cy="1475512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536" name="Google Shape;536;p3"/>
          <p:cNvSpPr txBox="1"/>
          <p:nvPr/>
        </p:nvSpPr>
        <p:spPr>
          <a:xfrm>
            <a:off x="6165628" y="3598103"/>
            <a:ext cx="6396712" cy="30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2100" marR="0" lvl="0" indent="-28416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285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Modeling tools for </a:t>
            </a:r>
            <a:r>
              <a:rPr lang="en-US" sz="1600" b="1" i="0" u="none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beam intensity, quality, control </a:t>
            </a:r>
            <a:r>
              <a:rPr lang="en-US" sz="1600" b="0" i="0" u="none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-US" sz="1600" b="1" i="0" u="none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prediction Grand Challenges</a:t>
            </a:r>
            <a:endParaRPr dirty="0"/>
          </a:p>
          <a:p>
            <a:pPr marL="292100" marR="0" lvl="0" indent="-28416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285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Support </a:t>
            </a:r>
            <a:r>
              <a:rPr lang="en-US" sz="1600" b="1" i="0" u="none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Fermilab complex (PIP-II, IOTA, …)</a:t>
            </a:r>
            <a:endParaRPr dirty="0"/>
          </a:p>
          <a:p>
            <a:pPr marL="292100" marR="0" lvl="0" indent="-28416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2852"/>
              </a:buClr>
              <a:buSzPts val="1600"/>
              <a:buFont typeface="Arial"/>
              <a:buChar char="•"/>
            </a:pPr>
            <a:r>
              <a:rPr lang="en-US" sz="1600" b="0" i="0" u="sng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Support R&amp;D &amp; designs of </a:t>
            </a:r>
            <a:r>
              <a:rPr lang="en-US" sz="1600" b="1" i="0" u="sng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Higgs factory &amp; 10 TeV </a:t>
            </a:r>
            <a:r>
              <a:rPr lang="en-US" sz="1600" b="1" i="0" u="sng" strike="noStrike" cap="none" dirty="0" err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en-US" sz="1600" b="1" i="0" u="sng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colliders (RF, plasma or muons)</a:t>
            </a:r>
            <a:endParaRPr dirty="0"/>
          </a:p>
          <a:p>
            <a:pPr marL="292100" marR="0" lvl="0" indent="-28416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285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Support key cyberinfrastructure components such as </a:t>
            </a:r>
            <a:r>
              <a:rPr lang="en-US" sz="1600" b="1" i="0" u="none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shared tools &amp; a sustained R&amp;D effort in computing</a:t>
            </a:r>
            <a:r>
              <a:rPr lang="en-US" sz="1600" b="0" i="0" u="none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dirty="0"/>
          </a:p>
          <a:p>
            <a:pPr marL="292100" marR="0" lvl="0" indent="-28416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2852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Adapt</a:t>
            </a:r>
            <a:r>
              <a:rPr lang="en-US" sz="1600" b="0" i="0" u="none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 software &amp; computing systems to </a:t>
            </a:r>
            <a:r>
              <a:rPr lang="en-US" sz="1600" b="1" i="0" u="none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emerging hardware</a:t>
            </a:r>
            <a:endParaRPr sz="1600" b="0" i="0" u="none" strike="noStrike" cap="none" dirty="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2100" marR="0" lvl="0" indent="-28416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2852"/>
              </a:buClr>
              <a:buSzPts val="1600"/>
              <a:buFont typeface="Arial"/>
              <a:buChar char="•"/>
            </a:pPr>
            <a:r>
              <a:rPr lang="en-US" sz="1600" b="1" i="0" u="none" strike="noStrike" cap="none" dirty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Leverage AI/AML</a:t>
            </a:r>
            <a:r>
              <a:rPr lang="en-US" sz="1600" b="1" i="0" u="none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>
                <a:solidFill>
                  <a:srgbClr val="242852"/>
                </a:solidFill>
                <a:latin typeface="Arial"/>
                <a:ea typeface="Arial"/>
                <a:cs typeface="Arial"/>
                <a:sym typeface="Arial"/>
              </a:rPr>
              <a:t>for accelerator modeling &amp; collider design</a:t>
            </a:r>
          </a:p>
          <a:p>
            <a:pPr marL="292100" marR="0" lvl="0" indent="-28416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42852"/>
              </a:buClr>
              <a:buSzPts val="1600"/>
              <a:buFont typeface="Arial"/>
              <a:buChar char="•"/>
            </a:pPr>
            <a:r>
              <a:rPr lang="en-US" sz="1600" u="sng" dirty="0">
                <a:solidFill>
                  <a:schemeClr val="tx2"/>
                </a:solidFill>
              </a:rPr>
              <a:t>Foster development of </a:t>
            </a:r>
            <a:r>
              <a:rPr lang="en-US" sz="1600" b="1" u="sng" dirty="0">
                <a:solidFill>
                  <a:srgbClr val="008F00"/>
                </a:solidFill>
              </a:rPr>
              <a:t>standards &amp; workflows</a:t>
            </a:r>
            <a:endParaRPr sz="1600" b="1" i="0" u="sng" strike="noStrike" cap="none" dirty="0">
              <a:solidFill>
                <a:srgbClr val="008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"/>
          <p:cNvSpPr txBox="1"/>
          <p:nvPr/>
        </p:nvSpPr>
        <p:spPr>
          <a:xfrm>
            <a:off x="5089116" y="6015068"/>
            <a:ext cx="85151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C365E"/>
                </a:solidFill>
                <a:latin typeface="Arial"/>
                <a:ea typeface="Arial"/>
                <a:cs typeface="Arial"/>
                <a:sym typeface="Arial"/>
              </a:rPr>
              <a:t>2023 P5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690EFDB1-DD3A-C191-1D95-BC0FC3CD9F91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490A5C-C855-0B95-7140-28C6BD170070}"/>
              </a:ext>
            </a:extLst>
          </p:cNvPr>
          <p:cNvGrpSpPr/>
          <p:nvPr/>
        </p:nvGrpSpPr>
        <p:grpSpPr>
          <a:xfrm>
            <a:off x="6318259" y="977286"/>
            <a:ext cx="5873741" cy="3332084"/>
            <a:chOff x="6318259" y="977286"/>
            <a:chExt cx="5873741" cy="3332084"/>
          </a:xfrm>
        </p:grpSpPr>
        <p:pic>
          <p:nvPicPr>
            <p:cNvPr id="797" name="Google Shape;797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18259" y="977286"/>
              <a:ext cx="5873741" cy="3332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B00201-E06D-F0E5-BEB4-4DBAC13EA507}"/>
                </a:ext>
              </a:extLst>
            </p:cNvPr>
            <p:cNvSpPr txBox="1"/>
            <p:nvPr/>
          </p:nvSpPr>
          <p:spPr>
            <a:xfrm>
              <a:off x="9542419" y="1731993"/>
              <a:ext cx="550151" cy="230832"/>
            </a:xfrm>
            <a:prstGeom prst="rect">
              <a:avLst/>
            </a:prstGeom>
            <a:solidFill>
              <a:srgbClr val="6AA84F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900" dirty="0">
                  <a:solidFill>
                    <a:schemeClr val="tx1"/>
                  </a:solidFill>
                  <a:latin typeface="+mn-lt"/>
                </a:rPr>
                <a:t>BLAST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46D49BD-4AC7-DC6F-AAC1-3ED0E5AFFAD2}"/>
              </a:ext>
            </a:extLst>
          </p:cNvPr>
          <p:cNvSpPr/>
          <p:nvPr/>
        </p:nvSpPr>
        <p:spPr>
          <a:xfrm>
            <a:off x="8471263" y="990350"/>
            <a:ext cx="1505494" cy="704557"/>
          </a:xfrm>
          <a:prstGeom prst="rect">
            <a:avLst/>
          </a:prstGeom>
          <a:solidFill>
            <a:srgbClr val="FFF3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5" name="Google Shape;795;p49"/>
          <p:cNvSpPr txBox="1">
            <a:spLocks noGrp="1"/>
          </p:cNvSpPr>
          <p:nvPr>
            <p:ph type="body" idx="2"/>
          </p:nvPr>
        </p:nvSpPr>
        <p:spPr>
          <a:xfrm>
            <a:off x="1" y="189436"/>
            <a:ext cx="12191999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8235"/>
              <a:buNone/>
            </a:pPr>
            <a:r>
              <a:rPr lang="en-US" dirty="0">
                <a:solidFill>
                  <a:schemeClr val="lt1"/>
                </a:solidFill>
              </a:rPr>
              <a:t>Particle-in-cell Modeling Interface (PICMI) &amp;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8235"/>
              <a:buNone/>
            </a:pPr>
            <a:r>
              <a:rPr lang="en-US" dirty="0">
                <a:solidFill>
                  <a:schemeClr val="lt1"/>
                </a:solidFill>
              </a:rPr>
              <a:t>open Particle-Mesh Data (</a:t>
            </a:r>
            <a:r>
              <a:rPr lang="en-US" dirty="0" err="1">
                <a:solidFill>
                  <a:schemeClr val="lt1"/>
                </a:solidFill>
              </a:rPr>
              <a:t>openPMD</a:t>
            </a:r>
            <a:r>
              <a:rPr lang="en-US" dirty="0">
                <a:solidFill>
                  <a:schemeClr val="lt1"/>
                </a:solidFill>
              </a:rPr>
              <a:t>) standards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99" name="Google Shape;799;p49"/>
          <p:cNvSpPr txBox="1"/>
          <p:nvPr/>
        </p:nvSpPr>
        <p:spPr>
          <a:xfrm>
            <a:off x="385405" y="1122962"/>
            <a:ext cx="5487497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Conventions for input and output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(I/O)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Particle-in-Cell Modeling Interface (PICMI) standard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naming and structuring of Particle-In-Cell input decks in Python.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particle-mesh data standard (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openPMD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metadata and naming conventions of scattered (e.g., particles) and mesh-based (structured &amp; unstructured) data, with support for  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ADIOS &amp; HDF5 data format (other data formats possible).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Status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openPMD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quite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and supported by many codes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within &amp; beyond CAMPA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PICMI is </a:t>
            </a:r>
            <a:r>
              <a:rPr lang="en-US" sz="1800" b="1" dirty="0">
                <a:solidFill>
                  <a:schemeClr val="dk1"/>
                </a:solidFill>
              </a:rPr>
              <a:t>being developed and supported by multiple codes </a:t>
            </a:r>
            <a:r>
              <a:rPr lang="en-US" sz="1800" dirty="0">
                <a:solidFill>
                  <a:schemeClr val="dk1"/>
                </a:solidFill>
              </a:rPr>
              <a:t>within CAMPA</a:t>
            </a: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91DF546F-62B5-3D9C-8FA2-025EFFD492E1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BF89AD-176A-FC3C-D3CA-883D4C6FD2DD}"/>
              </a:ext>
            </a:extLst>
          </p:cNvPr>
          <p:cNvGrpSpPr/>
          <p:nvPr/>
        </p:nvGrpSpPr>
        <p:grpSpPr>
          <a:xfrm>
            <a:off x="8764974" y="1005518"/>
            <a:ext cx="961777" cy="676325"/>
            <a:chOff x="8764974" y="1005518"/>
            <a:chExt cx="961777" cy="6763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41498B-DCB3-A2DC-1927-4ED5992D6542}"/>
                </a:ext>
              </a:extLst>
            </p:cNvPr>
            <p:cNvSpPr/>
            <p:nvPr/>
          </p:nvSpPr>
          <p:spPr>
            <a:xfrm>
              <a:off x="8764974" y="1005518"/>
              <a:ext cx="961777" cy="480061"/>
            </a:xfrm>
            <a:prstGeom prst="rect">
              <a:avLst/>
            </a:prstGeom>
            <a:solidFill>
              <a:srgbClr val="C9DBF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PICMI</a:t>
              </a:r>
            </a:p>
          </p:txBody>
        </p:sp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A5BA311C-3DB5-AB3D-6944-6946632CE583}"/>
                </a:ext>
              </a:extLst>
            </p:cNvPr>
            <p:cNvSpPr/>
            <p:nvPr/>
          </p:nvSpPr>
          <p:spPr>
            <a:xfrm>
              <a:off x="9061349" y="1482635"/>
              <a:ext cx="369026" cy="199208"/>
            </a:xfrm>
            <a:prstGeom prst="downArrow">
              <a:avLst/>
            </a:prstGeom>
            <a:solidFill>
              <a:srgbClr val="C9DBF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708013-28F6-CD59-DDAB-A461A6AF3AE4}"/>
              </a:ext>
            </a:extLst>
          </p:cNvPr>
          <p:cNvGrpSpPr/>
          <p:nvPr/>
        </p:nvGrpSpPr>
        <p:grpSpPr>
          <a:xfrm>
            <a:off x="9898434" y="1005518"/>
            <a:ext cx="961777" cy="676325"/>
            <a:chOff x="8764974" y="1005518"/>
            <a:chExt cx="961777" cy="676325"/>
          </a:xfrm>
          <a:solidFill>
            <a:srgbClr val="B0B7FA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97856F-6FFF-2A17-5878-2D5D0C4B2C15}"/>
                </a:ext>
              </a:extLst>
            </p:cNvPr>
            <p:cNvSpPr/>
            <p:nvPr/>
          </p:nvSpPr>
          <p:spPr>
            <a:xfrm>
              <a:off x="8764974" y="1005518"/>
              <a:ext cx="961777" cy="48006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LASY</a:t>
              </a:r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7C0A8805-CF0B-340E-BB8F-C719FD233E60}"/>
                </a:ext>
              </a:extLst>
            </p:cNvPr>
            <p:cNvSpPr/>
            <p:nvPr/>
          </p:nvSpPr>
          <p:spPr>
            <a:xfrm>
              <a:off x="9061349" y="1482635"/>
              <a:ext cx="369026" cy="199208"/>
            </a:xfrm>
            <a:prstGeom prst="down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2541D4-7691-FFF5-A1FC-F22BCD4956B3}"/>
              </a:ext>
            </a:extLst>
          </p:cNvPr>
          <p:cNvGrpSpPr/>
          <p:nvPr/>
        </p:nvGrpSpPr>
        <p:grpSpPr>
          <a:xfrm>
            <a:off x="11031895" y="1005518"/>
            <a:ext cx="961777" cy="676325"/>
            <a:chOff x="8764974" y="1005518"/>
            <a:chExt cx="961777" cy="676325"/>
          </a:xfrm>
          <a:solidFill>
            <a:srgbClr val="A8D07D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B321FB-D05F-45B1-F9BF-5EEAA219A197}"/>
                </a:ext>
              </a:extLst>
            </p:cNvPr>
            <p:cNvSpPr/>
            <p:nvPr/>
          </p:nvSpPr>
          <p:spPr>
            <a:xfrm>
              <a:off x="8764974" y="1005518"/>
              <a:ext cx="961777" cy="48006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</a:rPr>
                <a:t>PALS*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15BD8048-5F58-59C5-C3B8-3354B02CBB5C}"/>
                </a:ext>
              </a:extLst>
            </p:cNvPr>
            <p:cNvSpPr/>
            <p:nvPr/>
          </p:nvSpPr>
          <p:spPr>
            <a:xfrm>
              <a:off x="9061349" y="1482635"/>
              <a:ext cx="369026" cy="199208"/>
            </a:xfrm>
            <a:prstGeom prst="downArrow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D439B-0FB8-5E05-E5F2-FA0B339B7CC5}"/>
              </a:ext>
            </a:extLst>
          </p:cNvPr>
          <p:cNvSpPr/>
          <p:nvPr/>
        </p:nvSpPr>
        <p:spPr>
          <a:xfrm>
            <a:off x="6418729" y="1122962"/>
            <a:ext cx="1685365" cy="359673"/>
          </a:xfrm>
          <a:prstGeom prst="rect">
            <a:avLst/>
          </a:prstGeom>
          <a:solidFill>
            <a:srgbClr val="FFF3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3B08B1-1E37-E845-93CA-CAD91118F7EA}"/>
              </a:ext>
            </a:extLst>
          </p:cNvPr>
          <p:cNvSpPr/>
          <p:nvPr/>
        </p:nvSpPr>
        <p:spPr>
          <a:xfrm>
            <a:off x="6785899" y="1759316"/>
            <a:ext cx="760796" cy="203510"/>
          </a:xfrm>
          <a:prstGeom prst="rect">
            <a:avLst/>
          </a:prstGeom>
          <a:solidFill>
            <a:srgbClr val="6A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8A1461-3432-69C1-FA4B-A4DABBB37711}"/>
              </a:ext>
            </a:extLst>
          </p:cNvPr>
          <p:cNvSpPr/>
          <p:nvPr/>
        </p:nvSpPr>
        <p:spPr>
          <a:xfrm>
            <a:off x="9542419" y="1742696"/>
            <a:ext cx="760796" cy="203510"/>
          </a:xfrm>
          <a:prstGeom prst="rect">
            <a:avLst/>
          </a:prstGeom>
          <a:solidFill>
            <a:srgbClr val="6AA8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F735B6-BEE1-CBB7-0E05-13133D3893B8}"/>
              </a:ext>
            </a:extLst>
          </p:cNvPr>
          <p:cNvSpPr txBox="1"/>
          <p:nvPr/>
        </p:nvSpPr>
        <p:spPr>
          <a:xfrm>
            <a:off x="6538858" y="1005518"/>
            <a:ext cx="2335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CAMPA Ecosystem for AAC-based accelerators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F69870-077E-9206-9969-363CD8777085}"/>
              </a:ext>
            </a:extLst>
          </p:cNvPr>
          <p:cNvSpPr/>
          <p:nvPr/>
        </p:nvSpPr>
        <p:spPr>
          <a:xfrm>
            <a:off x="6318259" y="3576918"/>
            <a:ext cx="5873741" cy="2781332"/>
          </a:xfrm>
          <a:prstGeom prst="rect">
            <a:avLst/>
          </a:prstGeom>
          <a:solidFill>
            <a:srgbClr val="FFF3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A07C2C-AE7A-208A-0EF5-D2DF888884B3}"/>
              </a:ext>
            </a:extLst>
          </p:cNvPr>
          <p:cNvSpPr/>
          <p:nvPr/>
        </p:nvSpPr>
        <p:spPr>
          <a:xfrm>
            <a:off x="8458138" y="3814141"/>
            <a:ext cx="1723545" cy="4800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openPMD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2EEF4966-33FC-0001-5FB8-264FCDAF5340}"/>
              </a:ext>
            </a:extLst>
          </p:cNvPr>
          <p:cNvSpPr/>
          <p:nvPr/>
        </p:nvSpPr>
        <p:spPr>
          <a:xfrm>
            <a:off x="9135397" y="3580461"/>
            <a:ext cx="369026" cy="19920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Left-Right Arrow 31">
            <a:extLst>
              <a:ext uri="{FF2B5EF4-FFF2-40B4-BE49-F238E27FC236}">
                <a16:creationId xmlns:a16="http://schemas.microsoft.com/office/drawing/2014/main" id="{58CCA7BA-5A1C-3C3A-8419-A75690E9FB2A}"/>
              </a:ext>
            </a:extLst>
          </p:cNvPr>
          <p:cNvSpPr/>
          <p:nvPr/>
        </p:nvSpPr>
        <p:spPr>
          <a:xfrm rot="2696229">
            <a:off x="9730702" y="4572244"/>
            <a:ext cx="1276955" cy="412376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id="{B8561130-368E-427F-F8C4-B417B92CE2F0}"/>
              </a:ext>
            </a:extLst>
          </p:cNvPr>
          <p:cNvSpPr/>
          <p:nvPr/>
        </p:nvSpPr>
        <p:spPr>
          <a:xfrm rot="18903771" flipH="1">
            <a:off x="7632164" y="4572245"/>
            <a:ext cx="1276955" cy="412376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1852B9E-BE07-4641-E8D8-1437B92A5E25}"/>
              </a:ext>
            </a:extLst>
          </p:cNvPr>
          <p:cNvSpPr/>
          <p:nvPr/>
        </p:nvSpPr>
        <p:spPr>
          <a:xfrm>
            <a:off x="6529277" y="5263942"/>
            <a:ext cx="2532072" cy="82309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Conventional accelerator codes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F0E7A-129D-9AA7-36D7-77279D59415D}"/>
              </a:ext>
            </a:extLst>
          </p:cNvPr>
          <p:cNvSpPr/>
          <p:nvPr/>
        </p:nvSpPr>
        <p:spPr>
          <a:xfrm>
            <a:off x="9504423" y="5263941"/>
            <a:ext cx="2532072" cy="82309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Machine learning/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optimization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D247D7-6820-5984-C583-E466589AF786}"/>
              </a:ext>
            </a:extLst>
          </p:cNvPr>
          <p:cNvSpPr txBox="1"/>
          <p:nvPr/>
        </p:nvSpPr>
        <p:spPr>
          <a:xfrm>
            <a:off x="6248805" y="6360787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*in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7"/>
          <p:cNvSpPr txBox="1">
            <a:spLocks noGrp="1"/>
          </p:cNvSpPr>
          <p:nvPr>
            <p:ph type="body" idx="2"/>
          </p:nvPr>
        </p:nvSpPr>
        <p:spPr>
          <a:xfrm>
            <a:off x="29265" y="196623"/>
            <a:ext cx="12133470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609585" lvl="0" indent="-304791" algn="ctr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81081"/>
              <a:buNone/>
            </a:pPr>
            <a:r>
              <a:rPr lang="en-US" dirty="0"/>
              <a:t>LASY: </a:t>
            </a:r>
            <a:r>
              <a:rPr lang="en-US" dirty="0" err="1"/>
              <a:t>LAser</a:t>
            </a:r>
            <a:r>
              <a:rPr lang="en-US" dirty="0"/>
              <a:t> manipulations made </a:t>
            </a:r>
            <a:r>
              <a:rPr lang="en-US" dirty="0" err="1"/>
              <a:t>eaSY</a:t>
            </a:r>
            <a:endParaRPr dirty="0"/>
          </a:p>
        </p:txBody>
      </p:sp>
      <p:sp>
        <p:nvSpPr>
          <p:cNvPr id="774" name="Google Shape;774;p47"/>
          <p:cNvSpPr txBox="1"/>
          <p:nvPr/>
        </p:nvSpPr>
        <p:spPr>
          <a:xfrm>
            <a:off x="-43197" y="6543639"/>
            <a:ext cx="1178979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4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M. </a:t>
            </a:r>
            <a:r>
              <a:rPr lang="en-US" sz="1400" b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Thévenet</a:t>
            </a:r>
            <a:r>
              <a:rPr lang="en-US" sz="14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et al, "LASY: </a:t>
            </a:r>
            <a:r>
              <a:rPr lang="en-US" sz="1400" b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LAser</a:t>
            </a:r>
            <a:r>
              <a:rPr lang="en-US" sz="14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manipulations made </a:t>
            </a:r>
            <a:r>
              <a:rPr lang="en-US" sz="1400" b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eaSY</a:t>
            </a:r>
            <a:r>
              <a:rPr lang="en-US" sz="14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", Proc. EAAC 2023 </a:t>
            </a:r>
            <a:r>
              <a:rPr lang="en-US" sz="14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https://arxiv.org/abs/2403.12191</a:t>
            </a:r>
            <a:r>
              <a:rPr lang="en-US" sz="14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606;p67">
            <a:extLst>
              <a:ext uri="{FF2B5EF4-FFF2-40B4-BE49-F238E27FC236}">
                <a16:creationId xmlns:a16="http://schemas.microsoft.com/office/drawing/2014/main" id="{84C47577-6348-22AA-A660-11ED19CE4F3D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014;g316a0f74107_0_1408">
            <a:extLst>
              <a:ext uri="{FF2B5EF4-FFF2-40B4-BE49-F238E27FC236}">
                <a16:creationId xmlns:a16="http://schemas.microsoft.com/office/drawing/2014/main" id="{0F7A2F75-5A77-DA10-5F85-6C9F086B9C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4026" y="1326750"/>
            <a:ext cx="4648189" cy="42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0" tIns="45575" rIns="91150" bIns="45575" anchor="t" anchorCtr="0">
            <a:noAutofit/>
          </a:bodyPr>
          <a:lstStyle/>
          <a:p>
            <a:pPr marL="296863" lvl="1" indent="-285750">
              <a:lnSpc>
                <a:spcPct val="95000"/>
              </a:lnSpc>
              <a:spcBef>
                <a:spcPts val="3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simple Python implementation allows </a:t>
            </a:r>
            <a:r>
              <a:rPr lang="en-US" sz="18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rapid addition of new laser profiles</a:t>
            </a:r>
          </a:p>
          <a:p>
            <a:pPr marL="296863" lvl="1" indent="-285750">
              <a:lnSpc>
                <a:spcPct val="95000"/>
              </a:lnSpc>
              <a:spcBef>
                <a:spcPts val="300"/>
              </a:spcBef>
              <a:buClr>
                <a:schemeClr val="dk1"/>
              </a:buClr>
              <a:buSzPts val="1500"/>
            </a:pPr>
            <a:endParaRPr lang="en-US"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96863" lvl="1" indent="-285750">
              <a:lnSpc>
                <a:spcPct val="95000"/>
              </a:lnSpc>
              <a:spcBef>
                <a:spcPts val="3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w/ </a:t>
            </a:r>
            <a:r>
              <a:rPr lang="en-US" sz="18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advanced laser manipulation tools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including calculation of propagation through complex optical elements</a:t>
            </a:r>
          </a:p>
          <a:p>
            <a:pPr marL="296863" lvl="1" indent="-285750">
              <a:lnSpc>
                <a:spcPct val="95000"/>
              </a:lnSpc>
              <a:spcBef>
                <a:spcPts val="300"/>
              </a:spcBef>
              <a:buClr>
                <a:schemeClr val="dk1"/>
              </a:buClr>
              <a:buSzPts val="1500"/>
            </a:pPr>
            <a:endParaRPr lang="en-US"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96863" lvl="1" indent="-285750">
              <a:lnSpc>
                <a:spcPct val="95000"/>
              </a:lnSpc>
              <a:spcBef>
                <a:spcPts val="3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leveraged by several projects requiring modeling of </a:t>
            </a:r>
            <a:r>
              <a:rPr lang="en-US" sz="18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sophisticated and/or experimentally realistic laser pulses</a:t>
            </a:r>
            <a:endParaRPr lang="en-US"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1113" lvl="1" indent="0">
              <a:lnSpc>
                <a:spcPct val="95000"/>
              </a:lnSpc>
              <a:spcBef>
                <a:spcPts val="300"/>
              </a:spcBef>
              <a:buClr>
                <a:schemeClr val="dk1"/>
              </a:buClr>
              <a:buSzPts val="1500"/>
              <a:buNone/>
            </a:pPr>
            <a:endParaRPr lang="en-US"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96863" lvl="1" indent="-285750">
              <a:lnSpc>
                <a:spcPct val="95000"/>
              </a:lnSpc>
              <a:spcBef>
                <a:spcPts val="300"/>
              </a:spcBef>
              <a:buClr>
                <a:schemeClr val="dk1"/>
              </a:buClr>
              <a:buSzPts val="1500"/>
            </a:pPr>
            <a:endParaRPr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020;g316a0f74107_0_1408">
            <a:extLst>
              <a:ext uri="{FF2B5EF4-FFF2-40B4-BE49-F238E27FC236}">
                <a16:creationId xmlns:a16="http://schemas.microsoft.com/office/drawing/2014/main" id="{704B5C42-2D0C-AC4C-290D-9F367BF0301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625" y="1265476"/>
            <a:ext cx="7104973" cy="280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21;g316a0f74107_0_1408">
            <a:extLst>
              <a:ext uri="{FF2B5EF4-FFF2-40B4-BE49-F238E27FC236}">
                <a16:creationId xmlns:a16="http://schemas.microsoft.com/office/drawing/2014/main" id="{F765C1C3-46F6-C6AC-175D-DA05FBF3CF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9838" y="3949201"/>
            <a:ext cx="3019751" cy="48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22;g316a0f74107_0_1408">
            <a:extLst>
              <a:ext uri="{FF2B5EF4-FFF2-40B4-BE49-F238E27FC236}">
                <a16:creationId xmlns:a16="http://schemas.microsoft.com/office/drawing/2014/main" id="{1F06ACA1-DB39-81AD-CD77-11F1313B4BD6}"/>
              </a:ext>
            </a:extLst>
          </p:cNvPr>
          <p:cNvSpPr txBox="1"/>
          <p:nvPr/>
        </p:nvSpPr>
        <p:spPr>
          <a:xfrm>
            <a:off x="7257325" y="4031239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contributors </a:t>
            </a:r>
            <a:endParaRPr/>
          </a:p>
        </p:txBody>
      </p:sp>
      <p:pic>
        <p:nvPicPr>
          <p:cNvPr id="11" name="Google Shape;1023;g316a0f74107_0_1408">
            <a:extLst>
              <a:ext uri="{FF2B5EF4-FFF2-40B4-BE49-F238E27FC236}">
                <a16:creationId xmlns:a16="http://schemas.microsoft.com/office/drawing/2014/main" id="{F883586E-31F7-D7FE-284A-68C8E89B444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7250" y="5059676"/>
            <a:ext cx="1419550" cy="142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25;g316a0f74107_0_1408">
            <a:extLst>
              <a:ext uri="{FF2B5EF4-FFF2-40B4-BE49-F238E27FC236}">
                <a16:creationId xmlns:a16="http://schemas.microsoft.com/office/drawing/2014/main" id="{5E0F4159-D924-856E-8A42-3EE4648E66B3}"/>
              </a:ext>
            </a:extLst>
          </p:cNvPr>
          <p:cNvSpPr txBox="1"/>
          <p:nvPr/>
        </p:nvSpPr>
        <p:spPr>
          <a:xfrm>
            <a:off x="4934625" y="4531139"/>
            <a:ext cx="566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38125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LASY supports many types of laser profiles, including: </a:t>
            </a:r>
            <a:endParaRPr/>
          </a:p>
        </p:txBody>
      </p:sp>
      <p:sp>
        <p:nvSpPr>
          <p:cNvPr id="13" name="Google Shape;1026;g316a0f74107_0_1408">
            <a:extLst>
              <a:ext uri="{FF2B5EF4-FFF2-40B4-BE49-F238E27FC236}">
                <a16:creationId xmlns:a16="http://schemas.microsoft.com/office/drawing/2014/main" id="{01508F33-8727-A3F3-368B-E6BA9091DC10}"/>
              </a:ext>
            </a:extLst>
          </p:cNvPr>
          <p:cNvSpPr txBox="1"/>
          <p:nvPr/>
        </p:nvSpPr>
        <p:spPr>
          <a:xfrm>
            <a:off x="3075528" y="5494458"/>
            <a:ext cx="5339787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Profile with orbital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angular momentum</a:t>
            </a:r>
            <a:endParaRPr dirty="0"/>
          </a:p>
        </p:txBody>
      </p:sp>
      <p:sp>
        <p:nvSpPr>
          <p:cNvPr id="14" name="Google Shape;1027;g316a0f74107_0_1408">
            <a:extLst>
              <a:ext uri="{FF2B5EF4-FFF2-40B4-BE49-F238E27FC236}">
                <a16:creationId xmlns:a16="http://schemas.microsoft.com/office/drawing/2014/main" id="{1E9878AB-22C8-C2C1-61B9-5A7F8EF3E901}"/>
              </a:ext>
            </a:extLst>
          </p:cNvPr>
          <p:cNvSpPr txBox="1"/>
          <p:nvPr/>
        </p:nvSpPr>
        <p:spPr>
          <a:xfrm>
            <a:off x="6852212" y="5188864"/>
            <a:ext cx="5339787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Profile defined by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measurements</a:t>
            </a:r>
            <a:endParaRPr dirty="0"/>
          </a:p>
        </p:txBody>
      </p:sp>
      <p:pic>
        <p:nvPicPr>
          <p:cNvPr id="15" name="Google Shape;1024;g316a0f74107_0_1408">
            <a:extLst>
              <a:ext uri="{FF2B5EF4-FFF2-40B4-BE49-F238E27FC236}">
                <a16:creationId xmlns:a16="http://schemas.microsoft.com/office/drawing/2014/main" id="{F6CBF9A9-0210-6C0E-085A-531201277A9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96214" y="5010473"/>
            <a:ext cx="3143375" cy="13725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03B4D9-FB3E-A57A-C395-E41950DA4236}"/>
              </a:ext>
            </a:extLst>
          </p:cNvPr>
          <p:cNvSpPr txBox="1"/>
          <p:nvPr/>
        </p:nvSpPr>
        <p:spPr>
          <a:xfrm>
            <a:off x="174587" y="4659766"/>
            <a:ext cx="4782214" cy="646331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Rob </a:t>
            </a:r>
            <a:r>
              <a:rPr lang="en-US" sz="1800" dirty="0" err="1">
                <a:solidFill>
                  <a:schemeClr val="bg1"/>
                </a:solidFill>
              </a:rPr>
              <a:t>Shalloo</a:t>
            </a:r>
            <a:r>
              <a:rPr lang="en-US" sz="1800" dirty="0">
                <a:solidFill>
                  <a:schemeClr val="bg1"/>
                </a:solidFill>
              </a:rPr>
              <a:t>, “LASY: </a:t>
            </a:r>
            <a:r>
              <a:rPr lang="en-US" sz="1800" dirty="0" err="1">
                <a:solidFill>
                  <a:schemeClr val="bg1"/>
                </a:solidFill>
              </a:rPr>
              <a:t>LAsers</a:t>
            </a:r>
            <a:r>
              <a:rPr lang="en-US" sz="1800" dirty="0">
                <a:solidFill>
                  <a:schemeClr val="bg1"/>
                </a:solidFill>
              </a:rPr>
              <a:t> manipulations made </a:t>
            </a:r>
            <a:r>
              <a:rPr lang="en-US" sz="1800" dirty="0" err="1">
                <a:solidFill>
                  <a:schemeClr val="bg1"/>
                </a:solidFill>
              </a:rPr>
              <a:t>eaSY</a:t>
            </a:r>
            <a:r>
              <a:rPr lang="en-US" sz="1800" dirty="0">
                <a:solidFill>
                  <a:schemeClr val="bg1"/>
                </a:solidFill>
              </a:rPr>
              <a:t>”, EAAC25, Today @19:00.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>
          <a:extLst>
            <a:ext uri="{FF2B5EF4-FFF2-40B4-BE49-F238E27FC236}">
              <a16:creationId xmlns:a16="http://schemas.microsoft.com/office/drawing/2014/main" id="{C91C71F9-6EC9-B5B4-7523-4E01695F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7">
            <a:extLst>
              <a:ext uri="{FF2B5EF4-FFF2-40B4-BE49-F238E27FC236}">
                <a16:creationId xmlns:a16="http://schemas.microsoft.com/office/drawing/2014/main" id="{46D89BD4-E1A4-7574-4860-45FC95623D6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9265" y="196623"/>
            <a:ext cx="12133470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609585" lvl="0" indent="-304791" algn="ctr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81081"/>
              <a:buNone/>
            </a:pPr>
            <a:r>
              <a:rPr lang="en-US" dirty="0">
                <a:solidFill>
                  <a:schemeClr val="lt1"/>
                </a:solidFill>
              </a:rPr>
              <a:t>New, open Particle Accelerator Lattice Standard (PALS)</a:t>
            </a:r>
            <a:endParaRPr dirty="0"/>
          </a:p>
          <a:p>
            <a:pPr marL="609585" lvl="0" indent="-304791" algn="ctr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81081"/>
              <a:buNone/>
            </a:pPr>
            <a:endParaRPr dirty="0"/>
          </a:p>
        </p:txBody>
      </p:sp>
      <p:sp>
        <p:nvSpPr>
          <p:cNvPr id="772" name="Google Shape;772;p47">
            <a:extLst>
              <a:ext uri="{FF2B5EF4-FFF2-40B4-BE49-F238E27FC236}">
                <a16:creationId xmlns:a16="http://schemas.microsoft.com/office/drawing/2014/main" id="{48046D5F-B5C8-03CA-556F-8C856364DB31}"/>
              </a:ext>
            </a:extLst>
          </p:cNvPr>
          <p:cNvSpPr txBox="1"/>
          <p:nvPr/>
        </p:nvSpPr>
        <p:spPr>
          <a:xfrm>
            <a:off x="29265" y="1180823"/>
            <a:ext cx="6541948" cy="533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000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Accelerator community currently uses different 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 formats for the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accelerator lattice description</a:t>
            </a:r>
            <a:b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PALS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standard for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sharing lattice description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across simulation codes, experiments,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etc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indent="-285750">
              <a:spcBef>
                <a:spcPts val="400"/>
              </a:spcBef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Facilitates global collaboration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increasingly complex accelerator projects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Enables creation of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standardized datasets </a:t>
            </a:r>
          </a:p>
          <a:p>
            <a:pPr marL="114300"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for AI/ML training</a:t>
            </a:r>
          </a:p>
          <a:p>
            <a:pPr marL="114300"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br>
              <a:rPr lang="en-US" sz="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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to initiatives such as the </a:t>
            </a:r>
            <a:r>
              <a:rPr lang="en-US" sz="1800" dirty="0"/>
              <a:t>upcoming </a:t>
            </a:r>
          </a:p>
          <a:p>
            <a:pPr marL="114300"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“American Science Cloud”</a:t>
            </a:r>
          </a:p>
          <a:p>
            <a:pPr marL="400050" lvl="0" indent="-285750">
              <a:spcBef>
                <a:spcPts val="400"/>
              </a:spcBef>
              <a:buClr>
                <a:schemeClr val="dk2"/>
              </a:buClr>
              <a:buSzPts val="1400"/>
              <a:buFont typeface="Arial"/>
              <a:buChar char="●"/>
            </a:pPr>
            <a:endParaRPr lang="en-US" sz="1000" dirty="0">
              <a:solidFill>
                <a:schemeClr val="dk2"/>
              </a:solidFill>
            </a:endParaRPr>
          </a:p>
          <a:p>
            <a:pPr marL="400050" lvl="0" indent="-285750">
              <a:spcBef>
                <a:spcPts val="400"/>
              </a:spcBef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dirty="0"/>
              <a:t>Weekly meetings w/ partakers from LBNL, Cornell U., ANL,  FNAL, SLAC, BNL, ORNL, JLAB, MSU, MIT, </a:t>
            </a:r>
            <a:r>
              <a:rPr lang="en-US" sz="1800" dirty="0" err="1"/>
              <a:t>Radiasoft</a:t>
            </a:r>
            <a:r>
              <a:rPr lang="en-US" sz="1800" dirty="0"/>
              <a:t>, </a:t>
            </a:r>
            <a:r>
              <a:rPr lang="en-US" sz="1800" dirty="0" err="1"/>
              <a:t>Xelera</a:t>
            </a:r>
            <a:r>
              <a:rPr lang="en-US" sz="1800" dirty="0"/>
              <a:t> Research, CERN, GSI, DESY, ESRF, …</a:t>
            </a:r>
          </a:p>
          <a:p>
            <a:pPr marL="114300" lvl="1">
              <a:spcBef>
                <a:spcPts val="400"/>
              </a:spcBef>
              <a:buClr>
                <a:schemeClr val="dk2"/>
              </a:buClr>
              <a:buSzPts val="1400"/>
            </a:pPr>
            <a:r>
              <a:rPr lang="en-US" sz="1800" b="1" dirty="0"/>
              <a:t>    Join the fun! </a:t>
            </a:r>
            <a:r>
              <a:rPr lang="en-US" sz="1800" dirty="0">
                <a:hlinkClick r:id="rId3"/>
              </a:rPr>
              <a:t>david.sagan@cornell.edu</a:t>
            </a:r>
            <a:r>
              <a:rPr lang="en-US" sz="1800" dirty="0"/>
              <a:t>, </a:t>
            </a:r>
            <a:r>
              <a:rPr lang="en-US" sz="1800" dirty="0">
                <a:hlinkClick r:id="rId4"/>
              </a:rPr>
              <a:t>jlvay@lbl.gov</a:t>
            </a:r>
            <a:r>
              <a:rPr lang="en-US" sz="1800" b="1" dirty="0"/>
              <a:t> </a:t>
            </a:r>
            <a:r>
              <a:rPr lang="en-US" sz="1800" dirty="0"/>
              <a:t> </a:t>
            </a:r>
            <a:endParaRPr lang="en-US" sz="1800" b="1" dirty="0"/>
          </a:p>
        </p:txBody>
      </p:sp>
      <p:sp>
        <p:nvSpPr>
          <p:cNvPr id="774" name="Google Shape;774;p47">
            <a:extLst>
              <a:ext uri="{FF2B5EF4-FFF2-40B4-BE49-F238E27FC236}">
                <a16:creationId xmlns:a16="http://schemas.microsoft.com/office/drawing/2014/main" id="{CF87F4CF-5E50-8021-9D8D-47BCB7B4377E}"/>
              </a:ext>
            </a:extLst>
          </p:cNvPr>
          <p:cNvSpPr txBox="1"/>
          <p:nvPr/>
        </p:nvSpPr>
        <p:spPr>
          <a:xfrm>
            <a:off x="-43197" y="6543639"/>
            <a:ext cx="1178979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4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Mitchell et al, "A Community Effort Toward a Particle Accelerator Lattice Standard (PALS)," in Proc. NAPAC2025, TUP004, Sacramento, CA, 2025.</a:t>
            </a:r>
            <a:endParaRPr sz="1400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04B2DB-A7F7-A8AB-80E0-179A432B0CDB}"/>
              </a:ext>
            </a:extLst>
          </p:cNvPr>
          <p:cNvGrpSpPr/>
          <p:nvPr/>
        </p:nvGrpSpPr>
        <p:grpSpPr>
          <a:xfrm>
            <a:off x="7147429" y="2660007"/>
            <a:ext cx="4503963" cy="384080"/>
            <a:chOff x="669920" y="5423292"/>
            <a:chExt cx="4503963" cy="384080"/>
          </a:xfrm>
        </p:grpSpPr>
        <p:sp>
          <p:nvSpPr>
            <p:cNvPr id="773" name="Google Shape;773;p47">
              <a:extLst>
                <a:ext uri="{FF2B5EF4-FFF2-40B4-BE49-F238E27FC236}">
                  <a16:creationId xmlns:a16="http://schemas.microsoft.com/office/drawing/2014/main" id="{FBA6A14D-0DE0-5C02-CBB0-0CF351DA99AA}"/>
                </a:ext>
              </a:extLst>
            </p:cNvPr>
            <p:cNvSpPr txBox="1"/>
            <p:nvPr/>
          </p:nvSpPr>
          <p:spPr>
            <a:xfrm>
              <a:off x="998512" y="5423292"/>
              <a:ext cx="41753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i="0" u="none" strike="noStrike" cap="none" dirty="0" err="1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rPr>
                <a:t>github.com</a:t>
              </a:r>
              <a:r>
                <a:rPr lang="en-US" sz="1800" b="1" i="0" u="none" strike="noStrike" cap="none" dirty="0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rPr>
                <a:t>/campa-consortium/pals</a:t>
              </a: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5" name="Google Shape;775;p47" descr="A cat with a worm in its mouth&#10;&#10;AI-generated content may be incorrect.">
              <a:extLst>
                <a:ext uri="{FF2B5EF4-FFF2-40B4-BE49-F238E27FC236}">
                  <a16:creationId xmlns:a16="http://schemas.microsoft.com/office/drawing/2014/main" id="{B9875E77-9D0C-588A-87CC-9EB990E98B8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9920" y="5438040"/>
              <a:ext cx="372836" cy="3693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6" name="Google Shape;776;p47">
            <a:extLst>
              <a:ext uri="{FF2B5EF4-FFF2-40B4-BE49-F238E27FC236}">
                <a16:creationId xmlns:a16="http://schemas.microsoft.com/office/drawing/2014/main" id="{B0D41B99-41BB-6445-3CA3-CD2164192F8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8837" y="976753"/>
            <a:ext cx="5873898" cy="15955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E4DAB3-AB1D-E2ED-E45D-E8135D23EAFE}"/>
              </a:ext>
            </a:extLst>
          </p:cNvPr>
          <p:cNvGrpSpPr/>
          <p:nvPr/>
        </p:nvGrpSpPr>
        <p:grpSpPr>
          <a:xfrm>
            <a:off x="6736101" y="3131775"/>
            <a:ext cx="5289916" cy="3061112"/>
            <a:chOff x="6502287" y="3011176"/>
            <a:chExt cx="5289916" cy="3061112"/>
          </a:xfrm>
        </p:grpSpPr>
        <p:pic>
          <p:nvPicPr>
            <p:cNvPr id="777" name="Google Shape;777;p4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64E76F5-8B5A-1DB3-8D05-DEE1561B8CD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502287" y="3011176"/>
              <a:ext cx="5289916" cy="30611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A qr code with a dinosaur&#10;&#10;AI-generated content may be incorrect.">
              <a:extLst>
                <a:ext uri="{FF2B5EF4-FFF2-40B4-BE49-F238E27FC236}">
                  <a16:creationId xmlns:a16="http://schemas.microsoft.com/office/drawing/2014/main" id="{6F052FFD-3B3E-ADA6-9C70-64F5F7C29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36520" y="4206477"/>
              <a:ext cx="1749885" cy="17498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Google Shape;2606;p67">
            <a:extLst>
              <a:ext uri="{FF2B5EF4-FFF2-40B4-BE49-F238E27FC236}">
                <a16:creationId xmlns:a16="http://schemas.microsoft.com/office/drawing/2014/main" id="{E4D3EE13-B2CB-5442-D087-AEEFDB795E47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8"/>
          <p:cNvSpPr txBox="1">
            <a:spLocks noGrp="1"/>
          </p:cNvSpPr>
          <p:nvPr>
            <p:ph type="body" idx="2"/>
          </p:nvPr>
        </p:nvSpPr>
        <p:spPr>
          <a:xfrm>
            <a:off x="92597" y="196623"/>
            <a:ext cx="12099403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65E"/>
              </a:buClr>
              <a:buSzPts val="6600"/>
              <a:buNone/>
            </a:pPr>
            <a:r>
              <a:rPr lang="en-US" dirty="0">
                <a:solidFill>
                  <a:schemeClr val="lt1"/>
                </a:solidFill>
              </a:rPr>
              <a:t>Generator Standard (</a:t>
            </a:r>
            <a:r>
              <a:rPr lang="en-US" dirty="0" err="1">
                <a:solidFill>
                  <a:schemeClr val="lt1"/>
                </a:solidFill>
              </a:rPr>
              <a:t>GeSt-api</a:t>
            </a:r>
            <a:r>
              <a:rPr lang="en-US" dirty="0">
                <a:solidFill>
                  <a:schemeClr val="lt1"/>
                </a:solidFill>
              </a:rPr>
              <a:t>) for optimization studies</a:t>
            </a:r>
            <a:endParaRPr dirty="0"/>
          </a:p>
          <a:p>
            <a:pPr marL="609585" lvl="0" indent="-304791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endParaRPr dirty="0"/>
          </a:p>
        </p:txBody>
      </p:sp>
      <p:sp>
        <p:nvSpPr>
          <p:cNvPr id="784" name="Google Shape;784;p48"/>
          <p:cNvSpPr txBox="1"/>
          <p:nvPr/>
        </p:nvSpPr>
        <p:spPr>
          <a:xfrm>
            <a:off x="183280" y="754976"/>
            <a:ext cx="5999968" cy="485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br>
              <a:rPr lang="en-US" sz="18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Simulation-based design optimization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an important workflow when designing accelerators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Efficient optimizers (e.g.,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TurBO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APOSMM, etc.) have been implemented in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separate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optimization frameworks (e.g.,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Xopt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libensemble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…) and have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interfaces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00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standardized interface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now being implemented in the above frameworks to foster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interoperability</a:t>
            </a: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48"/>
          <p:cNvSpPr txBox="1"/>
          <p:nvPr/>
        </p:nvSpPr>
        <p:spPr>
          <a:xfrm>
            <a:off x="681775" y="5884698"/>
            <a:ext cx="61444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github.com</a:t>
            </a:r>
            <a:r>
              <a:rPr lang="en-US" sz="1800" b="1" i="0" u="none" strike="noStrike" cap="none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/campa-consortium/</a:t>
            </a:r>
            <a:r>
              <a:rPr lang="en-US" sz="1800" b="1" i="0" u="none" strike="noStrike" cap="none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generator_standard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6" name="Google Shape;786;p48" descr="A cat with a worm in its mouth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112" y="5920617"/>
            <a:ext cx="372836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2187" y="1018646"/>
            <a:ext cx="2505358" cy="56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2959" y="1116844"/>
            <a:ext cx="1575761" cy="458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98936" y="1018646"/>
            <a:ext cx="837837" cy="62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0965E865-8A51-126A-15C0-0F665F6AD559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FAD952-F95B-1C90-8ED0-0BEB6866E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935" y="1770291"/>
            <a:ext cx="5374453" cy="4519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88B49-3131-190F-264E-9E4402931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317" y="4686341"/>
            <a:ext cx="1785614" cy="1785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>
          <a:extLst>
            <a:ext uri="{FF2B5EF4-FFF2-40B4-BE49-F238E27FC236}">
              <a16:creationId xmlns:a16="http://schemas.microsoft.com/office/drawing/2014/main" id="{FED074F1-060D-8598-C682-C12818B46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8">
            <a:extLst>
              <a:ext uri="{FF2B5EF4-FFF2-40B4-BE49-F238E27FC236}">
                <a16:creationId xmlns:a16="http://schemas.microsoft.com/office/drawing/2014/main" id="{CD3C6636-0DAC-7BE4-6A0B-96362346902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2597" y="5279"/>
            <a:ext cx="12099403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65E"/>
              </a:buClr>
              <a:buSzPts val="6600"/>
              <a:buNone/>
            </a:pPr>
            <a:r>
              <a:rPr lang="en-US" dirty="0">
                <a:solidFill>
                  <a:schemeClr val="lt1"/>
                </a:solidFill>
              </a:rPr>
              <a:t>Coordination &amp; standardization will enable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65E"/>
              </a:buClr>
              <a:buSzPts val="6600"/>
              <a:buNone/>
            </a:pPr>
            <a:r>
              <a:rPr lang="en-US" dirty="0">
                <a:solidFill>
                  <a:schemeClr val="lt1"/>
                </a:solidFill>
              </a:rPr>
              <a:t>multi-modal (incl. multiple facilities) AI-ready data sources &amp; models</a:t>
            </a:r>
            <a:endParaRPr dirty="0"/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AAF7995A-7BB2-AD5D-6EA1-B4E54ED7AA70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83B7804-8F2E-5830-54DC-B725E52D071E}"/>
              </a:ext>
            </a:extLst>
          </p:cNvPr>
          <p:cNvSpPr/>
          <p:nvPr/>
        </p:nvSpPr>
        <p:spPr>
          <a:xfrm>
            <a:off x="127320" y="1134319"/>
            <a:ext cx="7940233" cy="5270909"/>
          </a:xfrm>
          <a:prstGeom prst="roundRect">
            <a:avLst>
              <a:gd name="adj" fmla="val 56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A59F41-4404-A241-6C72-B6F8A5EC6493}"/>
              </a:ext>
            </a:extLst>
          </p:cNvPr>
          <p:cNvSpPr/>
          <p:nvPr/>
        </p:nvSpPr>
        <p:spPr>
          <a:xfrm>
            <a:off x="8067553" y="1134319"/>
            <a:ext cx="3970116" cy="5270909"/>
          </a:xfrm>
          <a:prstGeom prst="roundRect">
            <a:avLst>
              <a:gd name="adj" fmla="val 5687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A1D98-EDE4-E4BA-51BF-4EDB8719B1B8}"/>
              </a:ext>
            </a:extLst>
          </p:cNvPr>
          <p:cNvSpPr txBox="1"/>
          <p:nvPr/>
        </p:nvSpPr>
        <p:spPr>
          <a:xfrm>
            <a:off x="300942" y="1226917"/>
            <a:ext cx="2702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Virtual World (cloud)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4BA0C-7CAC-0C1B-2151-89F07B76138D}"/>
              </a:ext>
            </a:extLst>
          </p:cNvPr>
          <p:cNvSpPr txBox="1"/>
          <p:nvPr/>
        </p:nvSpPr>
        <p:spPr>
          <a:xfrm>
            <a:off x="10427684" y="1226917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Real World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C31BBC-4182-59F5-D69D-B6689D2946B4}"/>
              </a:ext>
            </a:extLst>
          </p:cNvPr>
          <p:cNvGrpSpPr/>
          <p:nvPr/>
        </p:nvGrpSpPr>
        <p:grpSpPr>
          <a:xfrm>
            <a:off x="300942" y="1627027"/>
            <a:ext cx="5046562" cy="2921824"/>
            <a:chOff x="300942" y="1627027"/>
            <a:chExt cx="5046562" cy="292182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E7ECE1B-217D-E04A-347E-F0129C829939}"/>
                </a:ext>
              </a:extLst>
            </p:cNvPr>
            <p:cNvSpPr/>
            <p:nvPr/>
          </p:nvSpPr>
          <p:spPr>
            <a:xfrm>
              <a:off x="300942" y="1627027"/>
              <a:ext cx="5046562" cy="2921824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Accelerator/Collider DT</a:t>
              </a:r>
            </a:p>
            <a:p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B8D8AE0-F4D9-64CC-D24B-993FF08D4644}"/>
                </a:ext>
              </a:extLst>
            </p:cNvPr>
            <p:cNvSpPr/>
            <p:nvPr/>
          </p:nvSpPr>
          <p:spPr>
            <a:xfrm>
              <a:off x="466029" y="2233075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Source DT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0396968-6758-C21F-2117-66E92261FCC2}"/>
                </a:ext>
              </a:extLst>
            </p:cNvPr>
            <p:cNvSpPr/>
            <p:nvPr/>
          </p:nvSpPr>
          <p:spPr>
            <a:xfrm>
              <a:off x="2090751" y="2233075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Laser DT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2949E2A-B8DA-CDB4-B75A-03E4A0584E91}"/>
                </a:ext>
              </a:extLst>
            </p:cNvPr>
            <p:cNvSpPr/>
            <p:nvPr/>
          </p:nvSpPr>
          <p:spPr>
            <a:xfrm>
              <a:off x="3715473" y="2233075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Plasma stage DT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EB1FAAB-A559-10CA-9A15-170C116C30F4}"/>
                </a:ext>
              </a:extLst>
            </p:cNvPr>
            <p:cNvSpPr/>
            <p:nvPr/>
          </p:nvSpPr>
          <p:spPr>
            <a:xfrm>
              <a:off x="466029" y="3155618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BDS DT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BC624E-C769-C630-1E88-C65F15D7E95F}"/>
                </a:ext>
              </a:extLst>
            </p:cNvPr>
            <p:cNvSpPr/>
            <p:nvPr/>
          </p:nvSpPr>
          <p:spPr>
            <a:xfrm>
              <a:off x="2090751" y="3155618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MDI DT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4BE5472-B37E-BB58-08F3-514177F24A67}"/>
                </a:ext>
              </a:extLst>
            </p:cNvPr>
            <p:cNvSpPr/>
            <p:nvPr/>
          </p:nvSpPr>
          <p:spPr>
            <a:xfrm>
              <a:off x="3715473" y="3155618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… DTs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5D5B684-20F7-BCEB-BA78-3DC5764CABB4}"/>
                </a:ext>
              </a:extLst>
            </p:cNvPr>
            <p:cNvSpPr/>
            <p:nvPr/>
          </p:nvSpPr>
          <p:spPr>
            <a:xfrm>
              <a:off x="466029" y="4057906"/>
              <a:ext cx="4716387" cy="302870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Techno-Economic Model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8786229-5FDB-D15E-F675-0721FFA93F88}"/>
              </a:ext>
            </a:extLst>
          </p:cNvPr>
          <p:cNvGrpSpPr/>
          <p:nvPr/>
        </p:nvGrpSpPr>
        <p:grpSpPr>
          <a:xfrm>
            <a:off x="298607" y="4779869"/>
            <a:ext cx="5248338" cy="1505186"/>
            <a:chOff x="298607" y="4779869"/>
            <a:chExt cx="5248338" cy="1505186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4F3F2E9-A069-7A4F-900D-7D016BE7775D}"/>
                </a:ext>
              </a:extLst>
            </p:cNvPr>
            <p:cNvSpPr/>
            <p:nvPr/>
          </p:nvSpPr>
          <p:spPr>
            <a:xfrm>
              <a:off x="298607" y="4779869"/>
              <a:ext cx="5146644" cy="1505186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Computing (laptops to HPC)</a:t>
              </a:r>
            </a:p>
            <a:p>
              <a:endParaRPr lang="en-US" sz="100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Google Shape;767;p47">
              <a:extLst>
                <a:ext uri="{FF2B5EF4-FFF2-40B4-BE49-F238E27FC236}">
                  <a16:creationId xmlns:a16="http://schemas.microsoft.com/office/drawing/2014/main" id="{6BDF5601-BB4F-A769-76FC-E7E616740C5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4502" y="5328931"/>
              <a:ext cx="1435863" cy="624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572;p51">
              <a:extLst>
                <a:ext uri="{FF2B5EF4-FFF2-40B4-BE49-F238E27FC236}">
                  <a16:creationId xmlns:a16="http://schemas.microsoft.com/office/drawing/2014/main" id="{B1D51507-8E59-CA7B-27AD-0B0000A9FDA6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929" b="82143" l="12363" r="89560">
                          <a14:foregroundMark x1="26099" y1="25714" x2="26099" y2="25714"/>
                          <a14:foregroundMark x1="37912" y1="21071" x2="37912" y2="21071"/>
                          <a14:foregroundMark x1="49176" y1="32143" x2="49176" y2="32143"/>
                          <a14:foregroundMark x1="57143" y1="42857" x2="57143" y2="42857"/>
                          <a14:foregroundMark x1="29121" y1="45357" x2="29121" y2="45357"/>
                          <a14:foregroundMark x1="18956" y1="26429" x2="18956" y2="26429"/>
                          <a14:foregroundMark x1="16209" y1="16429" x2="16209" y2="16429"/>
                          <a14:foregroundMark x1="12363" y1="13929" x2="12363" y2="13929"/>
                          <a14:foregroundMark x1="32967" y1="82143" x2="32967" y2="82143"/>
                          <a14:foregroundMark x1="86264" y1="68929" x2="86264" y2="68929"/>
                          <a14:foregroundMark x1="89560" y1="68929" x2="89560" y2="68929"/>
                        </a14:backgroundRemoval>
                      </a14:imgEffect>
                    </a14:imgLayer>
                  </a14:imgProps>
                </a:ext>
              </a:extLst>
            </a:blip>
            <a:srcRect l="9973" t="9391" r="7052" b="14190"/>
            <a:stretch/>
          </p:blipFill>
          <p:spPr>
            <a:xfrm>
              <a:off x="396579" y="5487887"/>
              <a:ext cx="684715" cy="485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6AC1D3-A81C-BB51-6694-0C548E759B45}"/>
                </a:ext>
              </a:extLst>
            </p:cNvPr>
            <p:cNvSpPr txBox="1"/>
            <p:nvPr/>
          </p:nvSpPr>
          <p:spPr>
            <a:xfrm>
              <a:off x="2454432" y="5300420"/>
              <a:ext cx="3092513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First Principles Simulations</a:t>
              </a:r>
            </a:p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Surrogates</a:t>
              </a:r>
            </a:p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Optimization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30E6E68-5A28-BF29-DE6E-2384FE508C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66"/>
          <a:stretch/>
        </p:blipFill>
        <p:spPr>
          <a:xfrm rot="5400000">
            <a:off x="9281463" y="3776090"/>
            <a:ext cx="1543120" cy="3484796"/>
          </a:xfrm>
          <a:prstGeom prst="rect">
            <a:avLst/>
          </a:prstGeom>
        </p:spPr>
      </p:pic>
      <p:pic>
        <p:nvPicPr>
          <p:cNvPr id="32" name="Picture 31" descr="Diagram of a laser source system&#10;&#10;AI-generated content may be incorrect.">
            <a:extLst>
              <a:ext uri="{FF2B5EF4-FFF2-40B4-BE49-F238E27FC236}">
                <a16:creationId xmlns:a16="http://schemas.microsoft.com/office/drawing/2014/main" id="{668FEE49-EA64-04C4-A936-66A0BFD69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0748" y="1799568"/>
            <a:ext cx="3004551" cy="1456890"/>
          </a:xfrm>
          <a:prstGeom prst="rect">
            <a:avLst/>
          </a:prstGeom>
        </p:spPr>
      </p:pic>
      <p:pic>
        <p:nvPicPr>
          <p:cNvPr id="33" name="Picture 32" descr="Diagram of a diagram of a beam delivery&#10;&#10;AI-generated content may be incorrect.">
            <a:extLst>
              <a:ext uri="{FF2B5EF4-FFF2-40B4-BE49-F238E27FC236}">
                <a16:creationId xmlns:a16="http://schemas.microsoft.com/office/drawing/2014/main" id="{764DD1A8-6B70-AE39-4918-B4FB8378E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0045" y="3382700"/>
            <a:ext cx="2305957" cy="125227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BBE3DFAE-A3B5-C698-F0B1-5E3D20B7FB2F}"/>
              </a:ext>
            </a:extLst>
          </p:cNvPr>
          <p:cNvGrpSpPr/>
          <p:nvPr/>
        </p:nvGrpSpPr>
        <p:grpSpPr>
          <a:xfrm>
            <a:off x="5549768" y="4773412"/>
            <a:ext cx="2297867" cy="1505186"/>
            <a:chOff x="5549768" y="4773412"/>
            <a:chExt cx="2297867" cy="1505186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AEE3AFA-4730-2F8E-3F5F-A708B6914C16}"/>
                </a:ext>
              </a:extLst>
            </p:cNvPr>
            <p:cNvSpPr/>
            <p:nvPr/>
          </p:nvSpPr>
          <p:spPr>
            <a:xfrm>
              <a:off x="5549768" y="4773412"/>
              <a:ext cx="2297867" cy="1505186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Archives</a:t>
              </a:r>
            </a:p>
            <a:p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61121B-A426-55F5-2716-F6354C59ABF1}"/>
                </a:ext>
              </a:extLst>
            </p:cNvPr>
            <p:cNvSpPr txBox="1"/>
            <p:nvPr/>
          </p:nvSpPr>
          <p:spPr>
            <a:xfrm>
              <a:off x="5577347" y="5285099"/>
              <a:ext cx="2234907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Experiments logs</a:t>
              </a:r>
            </a:p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Codes source/doc</a:t>
              </a:r>
            </a:p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 err="1">
                  <a:solidFill>
                    <a:schemeClr val="tx1"/>
                  </a:solidFill>
                  <a:latin typeface="+mn-lt"/>
                </a:rPr>
                <a:t>Litterature</a:t>
              </a:r>
              <a:endParaRPr lang="en-US" sz="17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90A92A-AD38-85A3-19AF-6B8BFCA58358}"/>
              </a:ext>
            </a:extLst>
          </p:cNvPr>
          <p:cNvGrpSpPr/>
          <p:nvPr/>
        </p:nvGrpSpPr>
        <p:grpSpPr>
          <a:xfrm>
            <a:off x="457668" y="2035014"/>
            <a:ext cx="10232187" cy="3490991"/>
            <a:chOff x="457668" y="2035014"/>
            <a:chExt cx="10232187" cy="349099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8D09FE8-B156-1413-40B0-C098A57A8D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7504" y="2407534"/>
              <a:ext cx="3203244" cy="13889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1555CA8-3238-8408-8AB2-4031A6ADE50A}"/>
                </a:ext>
              </a:extLst>
            </p:cNvPr>
            <p:cNvCxnSpPr>
              <a:cxnSpLocks/>
            </p:cNvCxnSpPr>
            <p:nvPr/>
          </p:nvCxnSpPr>
          <p:spPr>
            <a:xfrm>
              <a:off x="5340195" y="3087939"/>
              <a:ext cx="3559850" cy="92090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F8DF55E-A163-3EE3-059D-BD1B78AB3FD3}"/>
                </a:ext>
              </a:extLst>
            </p:cNvPr>
            <p:cNvCxnSpPr>
              <a:cxnSpLocks/>
            </p:cNvCxnSpPr>
            <p:nvPr/>
          </p:nvCxnSpPr>
          <p:spPr>
            <a:xfrm>
              <a:off x="5340195" y="3658795"/>
              <a:ext cx="2947276" cy="108778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8A9BA92-33F6-FBBB-D035-94B3B41F49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8702" y="2528013"/>
              <a:ext cx="1852046" cy="224539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1BD6E17-F267-D72D-FBD1-33DC5082B2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5472" y="4178556"/>
              <a:ext cx="1954573" cy="62168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2309A4D-8AA0-7AEF-DB79-1FD646AE00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7635" y="5518488"/>
              <a:ext cx="462990" cy="751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354ED85-5037-0B45-F299-1DEFC5A3B7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668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F896576-59CD-73E1-9901-37F0678A09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010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7C717EE-3BF4-9D21-D559-B98BB4431B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2352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14B7813-0A2D-0A26-AC44-0CF42A312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4694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FF1395A-0825-84A0-F2DD-9E87C37610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7036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C6B07C6-E21A-4A07-29AB-14ED5BFF8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9378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658EDE7-7164-04A8-DAAA-A99B10372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1720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C21EE0B-8FAB-684E-EB2F-15F3024D75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4062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790D53A-489A-AA77-30E0-E7F650BD8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6404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A9B03CF-CD36-44C9-7CDA-8C580B712A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8745" y="4393700"/>
              <a:ext cx="0" cy="5269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F4F54B3-9F5E-E31D-153A-591074EDA4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0195" y="4393700"/>
              <a:ext cx="387639" cy="42467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77A5115-C3A6-8D9D-6D7F-2821933C00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36271" y="4239857"/>
              <a:ext cx="560293" cy="52519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F17FFDF-1BB3-3C59-4301-47C10C1642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3169" y="4077779"/>
              <a:ext cx="742831" cy="69563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D9F4ECE-833D-EEB2-97C7-1B8F648E08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9214" y="3900889"/>
              <a:ext cx="894565" cy="87061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BBBB384-5068-0899-7BAC-CC779CC4C7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3124" y="2835838"/>
              <a:ext cx="3117419" cy="198253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426B3F8-C09C-AABC-8BE6-B1FC060BE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9186" y="4421197"/>
              <a:ext cx="3446895" cy="79030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2E49E15-938F-D8B4-EC77-699A3C50F9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5251" y="5211505"/>
              <a:ext cx="2892742" cy="11742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030A764-2B7D-D154-DB89-022E23443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8745" y="2186630"/>
              <a:ext cx="3741300" cy="21240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2F0FC2C-8205-E779-24B8-CBBEA5F7CC54}"/>
                </a:ext>
              </a:extLst>
            </p:cNvPr>
            <p:cNvCxnSpPr>
              <a:cxnSpLocks/>
            </p:cNvCxnSpPr>
            <p:nvPr/>
          </p:nvCxnSpPr>
          <p:spPr>
            <a:xfrm>
              <a:off x="5188461" y="2835838"/>
              <a:ext cx="4001173" cy="118136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A01D7C1-A415-9829-AEAC-0BF5B07B04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7694" y="2246178"/>
              <a:ext cx="7132161" cy="38664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025511A-EFE9-BBCA-A765-D9C6C0AE1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2972" y="2035014"/>
              <a:ext cx="7095281" cy="59780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8CFD389-3E71-5482-C3A2-7D7F300348EF}"/>
                </a:ext>
              </a:extLst>
            </p:cNvPr>
            <p:cNvCxnSpPr>
              <a:cxnSpLocks/>
            </p:cNvCxnSpPr>
            <p:nvPr/>
          </p:nvCxnSpPr>
          <p:spPr>
            <a:xfrm>
              <a:off x="1897790" y="2814161"/>
              <a:ext cx="7130463" cy="76170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2F84619F-D240-5EB1-7E24-368DB4FD9778}"/>
                </a:ext>
              </a:extLst>
            </p:cNvPr>
            <p:cNvCxnSpPr>
              <a:cxnSpLocks/>
            </p:cNvCxnSpPr>
            <p:nvPr/>
          </p:nvCxnSpPr>
          <p:spPr>
            <a:xfrm>
              <a:off x="1907060" y="3010425"/>
              <a:ext cx="8145551" cy="187090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ED539F0-CD54-D0B2-9171-F6333C4F92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2972" y="2246178"/>
              <a:ext cx="7905509" cy="130918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8" name="Straight Arrow Connector 767">
              <a:extLst>
                <a:ext uri="{FF2B5EF4-FFF2-40B4-BE49-F238E27FC236}">
                  <a16:creationId xmlns:a16="http://schemas.microsoft.com/office/drawing/2014/main" id="{7C676560-3806-8CA6-4C0D-2C99DC70E29B}"/>
                </a:ext>
              </a:extLst>
            </p:cNvPr>
            <p:cNvCxnSpPr>
              <a:cxnSpLocks/>
            </p:cNvCxnSpPr>
            <p:nvPr/>
          </p:nvCxnSpPr>
          <p:spPr>
            <a:xfrm>
              <a:off x="1932972" y="3658795"/>
              <a:ext cx="7789762" cy="35840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9" name="Straight Arrow Connector 768">
              <a:extLst>
                <a:ext uri="{FF2B5EF4-FFF2-40B4-BE49-F238E27FC236}">
                  <a16:creationId xmlns:a16="http://schemas.microsoft.com/office/drawing/2014/main" id="{E9116345-25F2-B6FA-85F0-44E728DC1DFE}"/>
                </a:ext>
              </a:extLst>
            </p:cNvPr>
            <p:cNvCxnSpPr>
              <a:cxnSpLocks/>
            </p:cNvCxnSpPr>
            <p:nvPr/>
          </p:nvCxnSpPr>
          <p:spPr>
            <a:xfrm>
              <a:off x="1932972" y="3819646"/>
              <a:ext cx="7256662" cy="148077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0" name="Straight Arrow Connector 769">
              <a:extLst>
                <a:ext uri="{FF2B5EF4-FFF2-40B4-BE49-F238E27FC236}">
                  <a16:creationId xmlns:a16="http://schemas.microsoft.com/office/drawing/2014/main" id="{DD330287-37E1-2614-84EF-9F9918ADB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7694" y="2399036"/>
              <a:ext cx="6494917" cy="115632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1" name="Straight Arrow Connector 770">
              <a:extLst>
                <a:ext uri="{FF2B5EF4-FFF2-40B4-BE49-F238E27FC236}">
                  <a16:creationId xmlns:a16="http://schemas.microsoft.com/office/drawing/2014/main" id="{364DF6AA-D6B3-DBB8-50DC-E268FEEDCC2C}"/>
                </a:ext>
              </a:extLst>
            </p:cNvPr>
            <p:cNvCxnSpPr>
              <a:cxnSpLocks/>
            </p:cNvCxnSpPr>
            <p:nvPr/>
          </p:nvCxnSpPr>
          <p:spPr>
            <a:xfrm>
              <a:off x="3557694" y="3658795"/>
              <a:ext cx="6543555" cy="35840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2" name="Straight Arrow Connector 771">
              <a:extLst>
                <a:ext uri="{FF2B5EF4-FFF2-40B4-BE49-F238E27FC236}">
                  <a16:creationId xmlns:a16="http://schemas.microsoft.com/office/drawing/2014/main" id="{857FF5CD-FD4F-6600-F102-7CE32C7B50A8}"/>
                </a:ext>
              </a:extLst>
            </p:cNvPr>
            <p:cNvCxnSpPr>
              <a:cxnSpLocks/>
            </p:cNvCxnSpPr>
            <p:nvPr/>
          </p:nvCxnSpPr>
          <p:spPr>
            <a:xfrm>
              <a:off x="3557694" y="3819646"/>
              <a:ext cx="6543555" cy="150928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789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>
          <a:extLst>
            <a:ext uri="{FF2B5EF4-FFF2-40B4-BE49-F238E27FC236}">
              <a16:creationId xmlns:a16="http://schemas.microsoft.com/office/drawing/2014/main" id="{EEFF4C4E-3ABC-EE07-8C59-7B0FC53C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8">
            <a:extLst>
              <a:ext uri="{FF2B5EF4-FFF2-40B4-BE49-F238E27FC236}">
                <a16:creationId xmlns:a16="http://schemas.microsoft.com/office/drawing/2014/main" id="{B2F2D4E0-3690-D100-E9E0-28D73DCE4FD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2597" y="5279"/>
            <a:ext cx="12099403" cy="54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65E"/>
              </a:buClr>
              <a:buSzPts val="6600"/>
              <a:buNone/>
            </a:pPr>
            <a:r>
              <a:rPr lang="en-US" dirty="0">
                <a:solidFill>
                  <a:schemeClr val="lt1"/>
                </a:solidFill>
              </a:rPr>
              <a:t>Coordination &amp; standardization will enable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65E"/>
              </a:buClr>
              <a:buSzPts val="6600"/>
              <a:buNone/>
            </a:pPr>
            <a:r>
              <a:rPr lang="en-US" dirty="0">
                <a:solidFill>
                  <a:schemeClr val="lt1"/>
                </a:solidFill>
              </a:rPr>
              <a:t>multi-modal (incl. multiple facilities) AI-ready data sources &amp; models</a:t>
            </a:r>
            <a:endParaRPr dirty="0"/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DB9FD59B-A3D2-1B6C-9944-C2CF1B93C971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2BC752D-B130-7088-F492-81F770D06A79}"/>
              </a:ext>
            </a:extLst>
          </p:cNvPr>
          <p:cNvSpPr/>
          <p:nvPr/>
        </p:nvSpPr>
        <p:spPr>
          <a:xfrm>
            <a:off x="127320" y="1134319"/>
            <a:ext cx="7940233" cy="5270909"/>
          </a:xfrm>
          <a:prstGeom prst="roundRect">
            <a:avLst>
              <a:gd name="adj" fmla="val 56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C37388-C42D-A7D9-928B-0FD3AC28325F}"/>
              </a:ext>
            </a:extLst>
          </p:cNvPr>
          <p:cNvSpPr/>
          <p:nvPr/>
        </p:nvSpPr>
        <p:spPr>
          <a:xfrm>
            <a:off x="8067553" y="1134319"/>
            <a:ext cx="3970116" cy="5270909"/>
          </a:xfrm>
          <a:prstGeom prst="roundRect">
            <a:avLst>
              <a:gd name="adj" fmla="val 5687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6BD1B-ADA4-C4B1-E6FF-B225933BD7FA}"/>
              </a:ext>
            </a:extLst>
          </p:cNvPr>
          <p:cNvSpPr txBox="1"/>
          <p:nvPr/>
        </p:nvSpPr>
        <p:spPr>
          <a:xfrm>
            <a:off x="300942" y="1226917"/>
            <a:ext cx="2702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Virtual World (cloud)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CFFA9-FADB-7E10-A312-6E153B57D405}"/>
              </a:ext>
            </a:extLst>
          </p:cNvPr>
          <p:cNvSpPr txBox="1"/>
          <p:nvPr/>
        </p:nvSpPr>
        <p:spPr>
          <a:xfrm>
            <a:off x="10427684" y="1226917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Real World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EA290E-EEE5-13BB-E8A0-D75BD7030DA8}"/>
              </a:ext>
            </a:extLst>
          </p:cNvPr>
          <p:cNvSpPr/>
          <p:nvPr/>
        </p:nvSpPr>
        <p:spPr>
          <a:xfrm>
            <a:off x="5785414" y="1627027"/>
            <a:ext cx="2062221" cy="2181044"/>
          </a:xfrm>
          <a:prstGeom prst="roundRect">
            <a:avLst>
              <a:gd name="adj" fmla="val 5687"/>
            </a:avLst>
          </a:prstGeom>
          <a:gradFill flip="none" rotWithShape="1">
            <a:gsLst>
              <a:gs pos="0">
                <a:srgbClr val="FF9300"/>
              </a:gs>
              <a:gs pos="48000">
                <a:srgbClr val="FFAA36"/>
              </a:gs>
              <a:gs pos="100000">
                <a:srgbClr val="DEDE64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Data</a:t>
            </a:r>
          </a:p>
          <a:p>
            <a:endParaRPr lang="en-US" sz="1000" b="1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AI Readiness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Standardization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Labeling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Normalization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Versioning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66FEE7-FB70-F418-1C38-C43C773B4A77}"/>
              </a:ext>
            </a:extLst>
          </p:cNvPr>
          <p:cNvGrpSpPr/>
          <p:nvPr/>
        </p:nvGrpSpPr>
        <p:grpSpPr>
          <a:xfrm>
            <a:off x="300942" y="1627027"/>
            <a:ext cx="5046562" cy="2921824"/>
            <a:chOff x="300942" y="1627027"/>
            <a:chExt cx="5046562" cy="292182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3264EC1-0052-750A-E625-23FE4B767D91}"/>
                </a:ext>
              </a:extLst>
            </p:cNvPr>
            <p:cNvSpPr/>
            <p:nvPr/>
          </p:nvSpPr>
          <p:spPr>
            <a:xfrm>
              <a:off x="300942" y="1627027"/>
              <a:ext cx="5046562" cy="2921824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Accelerator/Collider DT</a:t>
              </a:r>
            </a:p>
            <a:p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81BCAC0-2F46-827B-FDB5-D965E3EE5582}"/>
                </a:ext>
              </a:extLst>
            </p:cNvPr>
            <p:cNvSpPr/>
            <p:nvPr/>
          </p:nvSpPr>
          <p:spPr>
            <a:xfrm>
              <a:off x="466029" y="2233075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Source DT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A8C5EF-47A1-A88C-6546-43DD5878A9DF}"/>
                </a:ext>
              </a:extLst>
            </p:cNvPr>
            <p:cNvSpPr/>
            <p:nvPr/>
          </p:nvSpPr>
          <p:spPr>
            <a:xfrm>
              <a:off x="2090751" y="2233075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Laser DT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85F13AE-4DCC-6476-A6C0-DDA2F50B8235}"/>
                </a:ext>
              </a:extLst>
            </p:cNvPr>
            <p:cNvSpPr/>
            <p:nvPr/>
          </p:nvSpPr>
          <p:spPr>
            <a:xfrm>
              <a:off x="3715473" y="2233075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Plasma stage DT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525A3AD-9536-E704-7EEA-9C8F41190CAC}"/>
                </a:ext>
              </a:extLst>
            </p:cNvPr>
            <p:cNvSpPr/>
            <p:nvPr/>
          </p:nvSpPr>
          <p:spPr>
            <a:xfrm>
              <a:off x="466029" y="3155618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BDS DT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3643AD7-8431-18DF-A08C-78AE90CCC44D}"/>
                </a:ext>
              </a:extLst>
            </p:cNvPr>
            <p:cNvSpPr/>
            <p:nvPr/>
          </p:nvSpPr>
          <p:spPr>
            <a:xfrm>
              <a:off x="2090751" y="3155618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MDI DT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51F122F-5631-CBED-F241-BB717882D9CE}"/>
                </a:ext>
              </a:extLst>
            </p:cNvPr>
            <p:cNvSpPr/>
            <p:nvPr/>
          </p:nvSpPr>
          <p:spPr>
            <a:xfrm>
              <a:off x="3715473" y="3155618"/>
              <a:ext cx="1466943" cy="799492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… DTs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980F598-F7AD-67EE-3EC5-85399D11B43A}"/>
                </a:ext>
              </a:extLst>
            </p:cNvPr>
            <p:cNvSpPr/>
            <p:nvPr/>
          </p:nvSpPr>
          <p:spPr>
            <a:xfrm>
              <a:off x="466029" y="4057906"/>
              <a:ext cx="4716387" cy="302870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</a:rPr>
                <a:t>Techno-Economic Model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DABAFF7-522D-FED2-50F5-4E5A17EA7FEB}"/>
              </a:ext>
            </a:extLst>
          </p:cNvPr>
          <p:cNvGrpSpPr/>
          <p:nvPr/>
        </p:nvGrpSpPr>
        <p:grpSpPr>
          <a:xfrm>
            <a:off x="298607" y="4779869"/>
            <a:ext cx="5248338" cy="1505186"/>
            <a:chOff x="298607" y="4779869"/>
            <a:chExt cx="5248338" cy="1505186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05389A4-DF08-7AAF-3768-A2CD1F926AAD}"/>
                </a:ext>
              </a:extLst>
            </p:cNvPr>
            <p:cNvSpPr/>
            <p:nvPr/>
          </p:nvSpPr>
          <p:spPr>
            <a:xfrm>
              <a:off x="298607" y="4779869"/>
              <a:ext cx="5146644" cy="1505186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Computing (laptops to HPC)</a:t>
              </a:r>
            </a:p>
            <a:p>
              <a:endParaRPr lang="en-US" sz="1000" b="1" dirty="0">
                <a:solidFill>
                  <a:schemeClr val="tx1"/>
                </a:solidFill>
              </a:endParaRPr>
            </a:p>
          </p:txBody>
        </p:sp>
        <p:pic>
          <p:nvPicPr>
            <p:cNvPr id="22" name="Google Shape;767;p47">
              <a:extLst>
                <a:ext uri="{FF2B5EF4-FFF2-40B4-BE49-F238E27FC236}">
                  <a16:creationId xmlns:a16="http://schemas.microsoft.com/office/drawing/2014/main" id="{25BEF6CE-1583-4389-31F8-2F7DEF999ED7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4502" y="5328931"/>
              <a:ext cx="1435863" cy="624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572;p51">
              <a:extLst>
                <a:ext uri="{FF2B5EF4-FFF2-40B4-BE49-F238E27FC236}">
                  <a16:creationId xmlns:a16="http://schemas.microsoft.com/office/drawing/2014/main" id="{8316504E-6DBA-D0F8-1FC0-CDD47512E89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929" b="82143" l="12363" r="89560">
                          <a14:foregroundMark x1="26099" y1="25714" x2="26099" y2="25714"/>
                          <a14:foregroundMark x1="37912" y1="21071" x2="37912" y2="21071"/>
                          <a14:foregroundMark x1="49176" y1="32143" x2="49176" y2="32143"/>
                          <a14:foregroundMark x1="57143" y1="42857" x2="57143" y2="42857"/>
                          <a14:foregroundMark x1="29121" y1="45357" x2="29121" y2="45357"/>
                          <a14:foregroundMark x1="18956" y1="26429" x2="18956" y2="26429"/>
                          <a14:foregroundMark x1="16209" y1="16429" x2="16209" y2="16429"/>
                          <a14:foregroundMark x1="12363" y1="13929" x2="12363" y2="13929"/>
                          <a14:foregroundMark x1="32967" y1="82143" x2="32967" y2="82143"/>
                          <a14:foregroundMark x1="86264" y1="68929" x2="86264" y2="68929"/>
                          <a14:foregroundMark x1="89560" y1="68929" x2="89560" y2="68929"/>
                        </a14:backgroundRemoval>
                      </a14:imgEffect>
                    </a14:imgLayer>
                  </a14:imgProps>
                </a:ext>
              </a:extLst>
            </a:blip>
            <a:srcRect l="9973" t="9391" r="7052" b="14190"/>
            <a:stretch/>
          </p:blipFill>
          <p:spPr>
            <a:xfrm>
              <a:off x="396579" y="5487887"/>
              <a:ext cx="684715" cy="485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65386A-07F5-69DA-97F7-542388848DA3}"/>
                </a:ext>
              </a:extLst>
            </p:cNvPr>
            <p:cNvSpPr txBox="1"/>
            <p:nvPr/>
          </p:nvSpPr>
          <p:spPr>
            <a:xfrm>
              <a:off x="2454432" y="5300420"/>
              <a:ext cx="3092513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First Principles Simulations</a:t>
              </a:r>
            </a:p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Surrogates</a:t>
              </a:r>
            </a:p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Optimization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F75348D-DDEE-5D68-D7FC-462B360363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66"/>
          <a:stretch/>
        </p:blipFill>
        <p:spPr>
          <a:xfrm rot="5400000">
            <a:off x="9281463" y="3776090"/>
            <a:ext cx="1543120" cy="3484796"/>
          </a:xfrm>
          <a:prstGeom prst="rect">
            <a:avLst/>
          </a:prstGeom>
        </p:spPr>
      </p:pic>
      <p:pic>
        <p:nvPicPr>
          <p:cNvPr id="32" name="Picture 31" descr="Diagram of a laser source system&#10;&#10;AI-generated content may be incorrect.">
            <a:extLst>
              <a:ext uri="{FF2B5EF4-FFF2-40B4-BE49-F238E27FC236}">
                <a16:creationId xmlns:a16="http://schemas.microsoft.com/office/drawing/2014/main" id="{51A464B7-B782-7F24-5E64-FF3D88E6A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0748" y="1799568"/>
            <a:ext cx="3004551" cy="1456890"/>
          </a:xfrm>
          <a:prstGeom prst="rect">
            <a:avLst/>
          </a:prstGeom>
        </p:spPr>
      </p:pic>
      <p:pic>
        <p:nvPicPr>
          <p:cNvPr id="33" name="Picture 32" descr="Diagram of a diagram of a beam delivery&#10;&#10;AI-generated content may be incorrect.">
            <a:extLst>
              <a:ext uri="{FF2B5EF4-FFF2-40B4-BE49-F238E27FC236}">
                <a16:creationId xmlns:a16="http://schemas.microsoft.com/office/drawing/2014/main" id="{DE097C2E-15F3-842A-8570-77AD9AAA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0045" y="3382700"/>
            <a:ext cx="2305957" cy="125227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CC93A38-E45F-64E1-C434-6CF4A5C5B184}"/>
              </a:ext>
            </a:extLst>
          </p:cNvPr>
          <p:cNvGrpSpPr/>
          <p:nvPr/>
        </p:nvGrpSpPr>
        <p:grpSpPr>
          <a:xfrm>
            <a:off x="5549768" y="4773412"/>
            <a:ext cx="2297867" cy="1505186"/>
            <a:chOff x="5549768" y="4773412"/>
            <a:chExt cx="2297867" cy="1505186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535E0B1-7670-A625-0EDB-FD2AA7AA05AD}"/>
                </a:ext>
              </a:extLst>
            </p:cNvPr>
            <p:cNvSpPr/>
            <p:nvPr/>
          </p:nvSpPr>
          <p:spPr>
            <a:xfrm>
              <a:off x="5549768" y="4773412"/>
              <a:ext cx="2297867" cy="1505186"/>
            </a:xfrm>
            <a:prstGeom prst="roundRect">
              <a:avLst>
                <a:gd name="adj" fmla="val 5687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Archives</a:t>
              </a:r>
            </a:p>
            <a:p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697F92B-69ED-EA7C-A3D0-C1F4169B46AA}"/>
                </a:ext>
              </a:extLst>
            </p:cNvPr>
            <p:cNvSpPr txBox="1"/>
            <p:nvPr/>
          </p:nvSpPr>
          <p:spPr>
            <a:xfrm>
              <a:off x="5577347" y="5285099"/>
              <a:ext cx="2234907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Experiments logs</a:t>
              </a:r>
            </a:p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/>
                  </a:solidFill>
                  <a:latin typeface="+mn-lt"/>
                </a:rPr>
                <a:t>Codes source/doc</a:t>
              </a:r>
            </a:p>
            <a:p>
              <a:pPr indent="-285750" algn="l">
                <a:buFont typeface="Arial" panose="020B0604020202020204" pitchFamily="34" charset="0"/>
                <a:buChar char="•"/>
              </a:pPr>
              <a:r>
                <a:rPr lang="en-US" sz="1700" dirty="0" err="1">
                  <a:solidFill>
                    <a:schemeClr val="tx1"/>
                  </a:solidFill>
                  <a:latin typeface="+mn-lt"/>
                </a:rPr>
                <a:t>Litterature</a:t>
              </a:r>
              <a:endParaRPr lang="en-US" sz="17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AE59E2-CA87-8ABC-6197-2136BCBBEE5A}"/>
              </a:ext>
            </a:extLst>
          </p:cNvPr>
          <p:cNvGrpSpPr/>
          <p:nvPr/>
        </p:nvGrpSpPr>
        <p:grpSpPr>
          <a:xfrm>
            <a:off x="5173299" y="1703140"/>
            <a:ext cx="3270723" cy="3251102"/>
            <a:chOff x="5173299" y="1703140"/>
            <a:chExt cx="3270723" cy="3251102"/>
          </a:xfrm>
        </p:grpSpPr>
        <p:sp>
          <p:nvSpPr>
            <p:cNvPr id="27" name="Up-Down Arrow 26">
              <a:extLst>
                <a:ext uri="{FF2B5EF4-FFF2-40B4-BE49-F238E27FC236}">
                  <a16:creationId xmlns:a16="http://schemas.microsoft.com/office/drawing/2014/main" id="{C2F3AE6E-921B-3421-89D4-175563112C09}"/>
                </a:ext>
              </a:extLst>
            </p:cNvPr>
            <p:cNvSpPr/>
            <p:nvPr/>
          </p:nvSpPr>
          <p:spPr>
            <a:xfrm rot="16200000">
              <a:off x="5266188" y="1610251"/>
              <a:ext cx="567161" cy="752939"/>
            </a:xfrm>
            <a:prstGeom prst="upDownArrow">
              <a:avLst/>
            </a:pr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Up-Down Arrow 29">
              <a:extLst>
                <a:ext uri="{FF2B5EF4-FFF2-40B4-BE49-F238E27FC236}">
                  <a16:creationId xmlns:a16="http://schemas.microsoft.com/office/drawing/2014/main" id="{10500B51-0779-93D5-19D2-82EA6DEFC5CA}"/>
                </a:ext>
              </a:extLst>
            </p:cNvPr>
            <p:cNvSpPr/>
            <p:nvPr/>
          </p:nvSpPr>
          <p:spPr>
            <a:xfrm rot="16200000">
              <a:off x="7783972" y="3275941"/>
              <a:ext cx="567161" cy="752939"/>
            </a:xfrm>
            <a:prstGeom prst="upDownArrow">
              <a:avLst/>
            </a:pr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Up-Down Arrow 28">
              <a:extLst>
                <a:ext uri="{FF2B5EF4-FFF2-40B4-BE49-F238E27FC236}">
                  <a16:creationId xmlns:a16="http://schemas.microsoft.com/office/drawing/2014/main" id="{ED437D4E-A43E-ED1E-B283-10A3BC3F01D8}"/>
                </a:ext>
              </a:extLst>
            </p:cNvPr>
            <p:cNvSpPr/>
            <p:nvPr/>
          </p:nvSpPr>
          <p:spPr>
            <a:xfrm>
              <a:off x="6481820" y="3703898"/>
              <a:ext cx="567161" cy="1192193"/>
            </a:xfrm>
            <a:prstGeom prst="upDownArrow">
              <a:avLst/>
            </a:pr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Up-Down Arrow 36">
              <a:extLst>
                <a:ext uri="{FF2B5EF4-FFF2-40B4-BE49-F238E27FC236}">
                  <a16:creationId xmlns:a16="http://schemas.microsoft.com/office/drawing/2014/main" id="{E5B4B3CC-850E-8DDD-0965-9E9812439648}"/>
                </a:ext>
              </a:extLst>
            </p:cNvPr>
            <p:cNvSpPr/>
            <p:nvPr/>
          </p:nvSpPr>
          <p:spPr>
            <a:xfrm rot="2026556">
              <a:off x="5376480" y="3583899"/>
              <a:ext cx="567161" cy="1370343"/>
            </a:xfrm>
            <a:prstGeom prst="upDownArrow">
              <a:avLst/>
            </a:pr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345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>
          <a:extLst>
            <a:ext uri="{FF2B5EF4-FFF2-40B4-BE49-F238E27FC236}">
              <a16:creationId xmlns:a16="http://schemas.microsoft.com/office/drawing/2014/main" id="{8478D99B-3760-BA39-E4D2-C5BDA24A4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d27e3f526c_0_155">
            <a:extLst>
              <a:ext uri="{FF2B5EF4-FFF2-40B4-BE49-F238E27FC236}">
                <a16:creationId xmlns:a16="http://schemas.microsoft.com/office/drawing/2014/main" id="{C26F1493-9988-80D1-78C3-F2A5543DD9D5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Times New Roman"/>
                <a:buNone/>
                <a:tabLst/>
                <a:defRPr/>
              </a:pPr>
              <a:t>18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9C135471-5F41-0962-8DD7-C1137B6FF8C3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A536DC-083F-CD16-3145-6E57E4C0DFE4}"/>
              </a:ext>
            </a:extLst>
          </p:cNvPr>
          <p:cNvGrpSpPr/>
          <p:nvPr/>
        </p:nvGrpSpPr>
        <p:grpSpPr>
          <a:xfrm>
            <a:off x="67567" y="896529"/>
            <a:ext cx="12071133" cy="543600"/>
            <a:chOff x="67567" y="942075"/>
            <a:chExt cx="12071133" cy="543600"/>
          </a:xfrm>
        </p:grpSpPr>
        <p:sp>
          <p:nvSpPr>
            <p:cNvPr id="5" name="Google Shape;795;p72">
              <a:extLst>
                <a:ext uri="{FF2B5EF4-FFF2-40B4-BE49-F238E27FC236}">
                  <a16:creationId xmlns:a16="http://schemas.microsoft.com/office/drawing/2014/main" id="{C235CF14-FC8E-724C-C2B7-A759D16FAB63}"/>
                </a:ext>
              </a:extLst>
            </p:cNvPr>
            <p:cNvSpPr/>
            <p:nvPr/>
          </p:nvSpPr>
          <p:spPr>
            <a:xfrm flipH="1">
              <a:off x="7101621" y="1010475"/>
              <a:ext cx="3325200" cy="406800"/>
            </a:xfrm>
            <a:prstGeom prst="homePlate">
              <a:avLst>
                <a:gd name="adj" fmla="val 50000"/>
              </a:avLst>
            </a:pr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 dirty="0"/>
                <a:t>10s-1000s stages</a:t>
              </a:r>
              <a:endParaRPr sz="1333" dirty="0"/>
            </a:p>
          </p:txBody>
        </p:sp>
        <p:sp>
          <p:nvSpPr>
            <p:cNvPr id="6" name="Google Shape;796;p72">
              <a:extLst>
                <a:ext uri="{FF2B5EF4-FFF2-40B4-BE49-F238E27FC236}">
                  <a16:creationId xmlns:a16="http://schemas.microsoft.com/office/drawing/2014/main" id="{0D4F2017-DC4C-7ECC-8DE0-1909AE9051D2}"/>
                </a:ext>
              </a:extLst>
            </p:cNvPr>
            <p:cNvSpPr/>
            <p:nvPr/>
          </p:nvSpPr>
          <p:spPr>
            <a:xfrm>
              <a:off x="5234525" y="942075"/>
              <a:ext cx="1737216" cy="543600"/>
            </a:xfrm>
            <a:prstGeom prst="cloud">
              <a:avLst/>
            </a:prstGeom>
            <a:solidFill>
              <a:srgbClr val="DD7E6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 dirty="0">
                  <a:solidFill>
                    <a:schemeClr val="dk1"/>
                  </a:solidFill>
                </a:rPr>
                <a:t>&gt;10 TeV IP</a:t>
              </a:r>
              <a:endParaRPr sz="1333" dirty="0"/>
            </a:p>
          </p:txBody>
        </p:sp>
        <p:sp>
          <p:nvSpPr>
            <p:cNvPr id="7" name="Google Shape;797;p72">
              <a:extLst>
                <a:ext uri="{FF2B5EF4-FFF2-40B4-BE49-F238E27FC236}">
                  <a16:creationId xmlns:a16="http://schemas.microsoft.com/office/drawing/2014/main" id="{A1741FD1-5BB9-CC3E-6901-C5F7B486DCC6}"/>
                </a:ext>
              </a:extLst>
            </p:cNvPr>
            <p:cNvSpPr/>
            <p:nvPr/>
          </p:nvSpPr>
          <p:spPr>
            <a:xfrm>
              <a:off x="1779447" y="1010475"/>
              <a:ext cx="3325200" cy="406800"/>
            </a:xfrm>
            <a:prstGeom prst="homePlate">
              <a:avLst>
                <a:gd name="adj" fmla="val 50000"/>
              </a:avLst>
            </a:pr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 dirty="0"/>
                <a:t>10s-1000s stages</a:t>
              </a:r>
              <a:endParaRPr sz="1333" dirty="0"/>
            </a:p>
          </p:txBody>
        </p:sp>
        <p:sp>
          <p:nvSpPr>
            <p:cNvPr id="8" name="Google Shape;799;p72">
              <a:extLst>
                <a:ext uri="{FF2B5EF4-FFF2-40B4-BE49-F238E27FC236}">
                  <a16:creationId xmlns:a16="http://schemas.microsoft.com/office/drawing/2014/main" id="{86F3CF10-BC37-B67D-2426-B10576B850E8}"/>
                </a:ext>
              </a:extLst>
            </p:cNvPr>
            <p:cNvSpPr/>
            <p:nvPr/>
          </p:nvSpPr>
          <p:spPr>
            <a:xfrm>
              <a:off x="67567" y="1010475"/>
              <a:ext cx="1582000" cy="4068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 dirty="0"/>
                <a:t>Source</a:t>
              </a:r>
              <a:endParaRPr sz="1333" dirty="0"/>
            </a:p>
          </p:txBody>
        </p:sp>
        <p:sp>
          <p:nvSpPr>
            <p:cNvPr id="9" name="Google Shape;800;p72">
              <a:extLst>
                <a:ext uri="{FF2B5EF4-FFF2-40B4-BE49-F238E27FC236}">
                  <a16:creationId xmlns:a16="http://schemas.microsoft.com/office/drawing/2014/main" id="{ECFB06A2-F985-562F-0196-55B2252CD7B3}"/>
                </a:ext>
              </a:extLst>
            </p:cNvPr>
            <p:cNvSpPr/>
            <p:nvPr/>
          </p:nvSpPr>
          <p:spPr>
            <a:xfrm flipH="1">
              <a:off x="10556700" y="1010475"/>
              <a:ext cx="1582000" cy="4068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/>
                <a:t>Source</a:t>
              </a:r>
              <a:endParaRPr sz="1333"/>
            </a:p>
          </p:txBody>
        </p:sp>
      </p:grpSp>
      <p:sp>
        <p:nvSpPr>
          <p:cNvPr id="10" name="Google Shape;463;g3172f4d602f_0_178">
            <a:extLst>
              <a:ext uri="{FF2B5EF4-FFF2-40B4-BE49-F238E27FC236}">
                <a16:creationId xmlns:a16="http://schemas.microsoft.com/office/drawing/2014/main" id="{713D4C92-79F3-0B95-715F-7C137AF9126A}"/>
              </a:ext>
            </a:extLst>
          </p:cNvPr>
          <p:cNvSpPr txBox="1">
            <a:spLocks/>
          </p:cNvSpPr>
          <p:nvPr/>
        </p:nvSpPr>
        <p:spPr>
          <a:xfrm>
            <a:off x="77823" y="157921"/>
            <a:ext cx="1083025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50" rIns="91400" bIns="45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indent="-338658">
              <a:spcBef>
                <a:spcPts val="0"/>
              </a:spcBef>
            </a:pPr>
            <a:r>
              <a:rPr lang="en-US" sz="2800" dirty="0"/>
              <a:t>Summary</a:t>
            </a:r>
            <a:endParaRPr lang="en-US" dirty="0"/>
          </a:p>
        </p:txBody>
      </p:sp>
      <p:pic>
        <p:nvPicPr>
          <p:cNvPr id="3" name="Grafik 15">
            <a:extLst>
              <a:ext uri="{FF2B5EF4-FFF2-40B4-BE49-F238E27FC236}">
                <a16:creationId xmlns:a16="http://schemas.microsoft.com/office/drawing/2014/main" id="{A5C678FA-006A-2E35-0BBE-2301CF952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077" y="14658"/>
            <a:ext cx="1283908" cy="9505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648F0AD-EBE0-92B9-7AB2-7EF7B6798772}"/>
              </a:ext>
            </a:extLst>
          </p:cNvPr>
          <p:cNvSpPr txBox="1">
            <a:spLocks/>
          </p:cNvSpPr>
          <p:nvPr/>
        </p:nvSpPr>
        <p:spPr>
          <a:xfrm>
            <a:off x="77823" y="1582341"/>
            <a:ext cx="12114177" cy="5187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5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Collider design studies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based on AAC tech are ongoing</a:t>
            </a:r>
          </a:p>
          <a:p>
            <a:pPr marL="285750" lvl="5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10 TeV Design Initiative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includes a Simulations/Computing/AI Working (SCAI) Group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Many simulation tools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exist and continue to be improved</a:t>
            </a:r>
          </a:p>
          <a:p>
            <a:pPr marL="457200" lvl="6" indent="0"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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see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A. Huebl plenary talk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tomorrow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Increasing efforts to develop standardized data and tools</a:t>
            </a:r>
          </a:p>
          <a:p>
            <a:pPr marL="457200" lvl="6" indent="0"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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From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nice to have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to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must have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for multi-modal AI-ready data sources/models</a:t>
            </a:r>
          </a:p>
          <a:p>
            <a:pPr marL="285750" lvl="5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All these require a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community effort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: look for community workshops to come to organize the community and develop these standardized data &amp; tools</a:t>
            </a:r>
          </a:p>
          <a:p>
            <a:pPr marL="0" lvl="5" indent="0" algn="ctr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Let’s avoid to develop N new standards &amp; workflows!</a:t>
            </a:r>
          </a:p>
          <a:p>
            <a:pPr marL="0" lvl="5" indent="0" algn="ctr"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Looking forward to work with all of you!</a:t>
            </a:r>
          </a:p>
          <a:p>
            <a:pPr marL="742950" lvl="6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6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lvl="5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1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>
          <a:extLst>
            <a:ext uri="{FF2B5EF4-FFF2-40B4-BE49-F238E27FC236}">
              <a16:creationId xmlns:a16="http://schemas.microsoft.com/office/drawing/2014/main" id="{FC509A40-06CC-2736-892D-54CF8FBA7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d27e3f526c_0_155">
            <a:extLst>
              <a:ext uri="{FF2B5EF4-FFF2-40B4-BE49-F238E27FC236}">
                <a16:creationId xmlns:a16="http://schemas.microsoft.com/office/drawing/2014/main" id="{138DB15E-DE84-C09A-99DB-834184222525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Times New Roman"/>
                <a:buNone/>
                <a:tabLst/>
                <a:defRPr/>
              </a:pPr>
              <a:t>19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63B53C70-0A1E-C2A0-088A-043321A79BFF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Grafik 15">
            <a:extLst>
              <a:ext uri="{FF2B5EF4-FFF2-40B4-BE49-F238E27FC236}">
                <a16:creationId xmlns:a16="http://schemas.microsoft.com/office/drawing/2014/main" id="{05BEA53E-B767-5067-F34D-83F826261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077" y="14658"/>
            <a:ext cx="1283908" cy="9505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50E7DB-0C4E-9731-A38E-826DF1474242}"/>
              </a:ext>
            </a:extLst>
          </p:cNvPr>
          <p:cNvSpPr txBox="1">
            <a:spLocks/>
          </p:cNvSpPr>
          <p:nvPr/>
        </p:nvSpPr>
        <p:spPr>
          <a:xfrm>
            <a:off x="3357159" y="1465630"/>
            <a:ext cx="5477682" cy="14656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5" indent="0" algn="ctr">
              <a:spcAft>
                <a:spcPts val="1200"/>
              </a:spcAft>
              <a:buNone/>
            </a:pPr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</a:p>
          <a:p>
            <a:pPr marL="0" lvl="5" indent="0" algn="ctr">
              <a:spcAft>
                <a:spcPts val="1200"/>
              </a:spcAft>
              <a:buNone/>
            </a:pPr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Questions?</a:t>
            </a:r>
          </a:p>
          <a:p>
            <a:pPr marL="0" lvl="5" indent="0" algn="ctr">
              <a:spcAft>
                <a:spcPts val="1200"/>
              </a:spcAft>
              <a:buNone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5" indent="0" algn="ctr">
              <a:spcAft>
                <a:spcPts val="1200"/>
              </a:spcAft>
              <a:buNone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jlvay@lbl.gov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5" indent="0" algn="ctr">
              <a:spcAft>
                <a:spcPts val="1200"/>
              </a:spcAft>
              <a:buNone/>
            </a:pPr>
            <a:endParaRPr lang="en-US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500091-2109-3E51-5CC1-F26148EA4D48}"/>
              </a:ext>
            </a:extLst>
          </p:cNvPr>
          <p:cNvSpPr/>
          <p:nvPr/>
        </p:nvSpPr>
        <p:spPr>
          <a:xfrm>
            <a:off x="0" y="0"/>
            <a:ext cx="12192000" cy="1378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34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>
          <a:extLst>
            <a:ext uri="{FF2B5EF4-FFF2-40B4-BE49-F238E27FC236}">
              <a16:creationId xmlns:a16="http://schemas.microsoft.com/office/drawing/2014/main" id="{B33D7BF6-F582-EACD-E08F-78D29181E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d27e3f526c_0_155">
            <a:extLst>
              <a:ext uri="{FF2B5EF4-FFF2-40B4-BE49-F238E27FC236}">
                <a16:creationId xmlns:a16="http://schemas.microsoft.com/office/drawing/2014/main" id="{BA892B95-4E90-BCA8-96CB-E76A3774AD8A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Times New Roman"/>
                <a:buNone/>
                <a:tabLst/>
                <a:defRPr/>
              </a:pPr>
              <a:t>2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BC7CC074-47BD-261A-3F30-7B22797018C8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63;g3172f4d602f_0_178">
            <a:extLst>
              <a:ext uri="{FF2B5EF4-FFF2-40B4-BE49-F238E27FC236}">
                <a16:creationId xmlns:a16="http://schemas.microsoft.com/office/drawing/2014/main" id="{C5B60112-2297-CB5F-5022-8A6ABCD95E60}"/>
              </a:ext>
            </a:extLst>
          </p:cNvPr>
          <p:cNvSpPr txBox="1">
            <a:spLocks/>
          </p:cNvSpPr>
          <p:nvPr/>
        </p:nvSpPr>
        <p:spPr>
          <a:xfrm>
            <a:off x="0" y="204381"/>
            <a:ext cx="1219198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50" rIns="91400" bIns="45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indent="-338658">
              <a:spcBef>
                <a:spcPts val="0"/>
              </a:spcBef>
            </a:pPr>
            <a:r>
              <a:rPr lang="en-US" sz="2800" dirty="0"/>
              <a:t>Outline</a:t>
            </a:r>
          </a:p>
          <a:p>
            <a:pPr marL="338658" indent="-338658">
              <a:spcBef>
                <a:spcPts val="0"/>
              </a:spcBef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255A92-FBF0-9DDF-8100-332F35D0521C}"/>
              </a:ext>
            </a:extLst>
          </p:cNvPr>
          <p:cNvSpPr txBox="1"/>
          <p:nvPr/>
        </p:nvSpPr>
        <p:spPr>
          <a:xfrm>
            <a:off x="686572" y="1523277"/>
            <a:ext cx="1150541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Collider design studies</a:t>
            </a:r>
          </a:p>
          <a:p>
            <a:pPr marL="574675" lvl="1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2600" i="1" dirty="0">
                <a:solidFill>
                  <a:schemeClr val="accent1">
                    <a:lumMod val="50000"/>
                  </a:schemeClr>
                </a:solidFill>
              </a:rPr>
              <a:t>10 TeV Design Initiative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for a 10 TeV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</a:rPr>
              <a:t>pCM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</a:rPr>
              <a:t>wakefiled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 collider</a:t>
            </a:r>
          </a:p>
          <a:p>
            <a:pPr marL="863600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The Simulations/Computing/AI Working (SCAI) Group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The Collaboration for Advanced Modeling of Particle Accelerators (CAMPA)</a:t>
            </a:r>
          </a:p>
          <a:p>
            <a:pPr marL="574675" indent="-2746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Standardized data &amp; tools: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</a:rPr>
              <a:t>openPMD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, PICMI, LASY, PALS,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</a:rPr>
              <a:t>GeSt-api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Toward multi-modal AI-ready data sources &amp; models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Summary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6CD957-146B-5888-80E5-9A0C018AFC59}"/>
              </a:ext>
            </a:extLst>
          </p:cNvPr>
          <p:cNvGrpSpPr/>
          <p:nvPr/>
        </p:nvGrpSpPr>
        <p:grpSpPr>
          <a:xfrm>
            <a:off x="67567" y="896529"/>
            <a:ext cx="12071133" cy="543600"/>
            <a:chOff x="67567" y="942075"/>
            <a:chExt cx="12071133" cy="543600"/>
          </a:xfrm>
        </p:grpSpPr>
        <p:sp>
          <p:nvSpPr>
            <p:cNvPr id="8" name="Google Shape;795;p72">
              <a:extLst>
                <a:ext uri="{FF2B5EF4-FFF2-40B4-BE49-F238E27FC236}">
                  <a16:creationId xmlns:a16="http://schemas.microsoft.com/office/drawing/2014/main" id="{28F78FF1-B26E-579C-4809-EED77438FDB8}"/>
                </a:ext>
              </a:extLst>
            </p:cNvPr>
            <p:cNvSpPr/>
            <p:nvPr/>
          </p:nvSpPr>
          <p:spPr>
            <a:xfrm flipH="1">
              <a:off x="7101621" y="1010475"/>
              <a:ext cx="3325200" cy="406800"/>
            </a:xfrm>
            <a:prstGeom prst="homePlate">
              <a:avLst>
                <a:gd name="adj" fmla="val 50000"/>
              </a:avLst>
            </a:pr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 dirty="0"/>
                <a:t>10s-1000s stages</a:t>
              </a:r>
              <a:endParaRPr sz="1333" dirty="0"/>
            </a:p>
          </p:txBody>
        </p:sp>
        <p:sp>
          <p:nvSpPr>
            <p:cNvPr id="9" name="Google Shape;796;p72">
              <a:extLst>
                <a:ext uri="{FF2B5EF4-FFF2-40B4-BE49-F238E27FC236}">
                  <a16:creationId xmlns:a16="http://schemas.microsoft.com/office/drawing/2014/main" id="{AE715B7D-95E6-AF21-FEEB-8A95DD80BE8C}"/>
                </a:ext>
              </a:extLst>
            </p:cNvPr>
            <p:cNvSpPr/>
            <p:nvPr/>
          </p:nvSpPr>
          <p:spPr>
            <a:xfrm>
              <a:off x="5234525" y="942075"/>
              <a:ext cx="1737216" cy="543600"/>
            </a:xfrm>
            <a:prstGeom prst="cloud">
              <a:avLst/>
            </a:prstGeom>
            <a:solidFill>
              <a:srgbClr val="DD7E6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 dirty="0">
                  <a:solidFill>
                    <a:schemeClr val="dk1"/>
                  </a:solidFill>
                </a:rPr>
                <a:t>&gt;10 TeV IP</a:t>
              </a:r>
              <a:endParaRPr sz="1333" dirty="0"/>
            </a:p>
          </p:txBody>
        </p:sp>
        <p:sp>
          <p:nvSpPr>
            <p:cNvPr id="11" name="Google Shape;797;p72">
              <a:extLst>
                <a:ext uri="{FF2B5EF4-FFF2-40B4-BE49-F238E27FC236}">
                  <a16:creationId xmlns:a16="http://schemas.microsoft.com/office/drawing/2014/main" id="{CEDA0D34-A387-7877-1044-575241DF13D8}"/>
                </a:ext>
              </a:extLst>
            </p:cNvPr>
            <p:cNvSpPr/>
            <p:nvPr/>
          </p:nvSpPr>
          <p:spPr>
            <a:xfrm>
              <a:off x="1779447" y="1010475"/>
              <a:ext cx="3325200" cy="406800"/>
            </a:xfrm>
            <a:prstGeom prst="homePlate">
              <a:avLst>
                <a:gd name="adj" fmla="val 50000"/>
              </a:avLst>
            </a:pr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 dirty="0"/>
                <a:t>10s-1000s stages</a:t>
              </a:r>
              <a:endParaRPr sz="1333" dirty="0"/>
            </a:p>
          </p:txBody>
        </p:sp>
        <p:sp>
          <p:nvSpPr>
            <p:cNvPr id="12" name="Google Shape;799;p72">
              <a:extLst>
                <a:ext uri="{FF2B5EF4-FFF2-40B4-BE49-F238E27FC236}">
                  <a16:creationId xmlns:a16="http://schemas.microsoft.com/office/drawing/2014/main" id="{7F51ABF6-9D70-5ABE-8125-B6425FF02831}"/>
                </a:ext>
              </a:extLst>
            </p:cNvPr>
            <p:cNvSpPr/>
            <p:nvPr/>
          </p:nvSpPr>
          <p:spPr>
            <a:xfrm>
              <a:off x="67567" y="1010475"/>
              <a:ext cx="1582000" cy="4068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 dirty="0"/>
                <a:t>Source</a:t>
              </a:r>
              <a:endParaRPr sz="1333" dirty="0"/>
            </a:p>
          </p:txBody>
        </p:sp>
        <p:sp>
          <p:nvSpPr>
            <p:cNvPr id="13" name="Google Shape;800;p72">
              <a:extLst>
                <a:ext uri="{FF2B5EF4-FFF2-40B4-BE49-F238E27FC236}">
                  <a16:creationId xmlns:a16="http://schemas.microsoft.com/office/drawing/2014/main" id="{1B773712-485A-42F5-6291-AA1A951A7D40}"/>
                </a:ext>
              </a:extLst>
            </p:cNvPr>
            <p:cNvSpPr/>
            <p:nvPr/>
          </p:nvSpPr>
          <p:spPr>
            <a:xfrm flipH="1">
              <a:off x="10556700" y="1010475"/>
              <a:ext cx="1582000" cy="4068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333"/>
                <a:t>Source</a:t>
              </a:r>
              <a:endParaRPr sz="1333"/>
            </a:p>
          </p:txBody>
        </p:sp>
      </p:grpSp>
      <p:pic>
        <p:nvPicPr>
          <p:cNvPr id="14" name="Grafik 15">
            <a:extLst>
              <a:ext uri="{FF2B5EF4-FFF2-40B4-BE49-F238E27FC236}">
                <a16:creationId xmlns:a16="http://schemas.microsoft.com/office/drawing/2014/main" id="{FF5B7C55-8C45-C370-881C-9960501DD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077" y="14658"/>
            <a:ext cx="1283908" cy="95054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1601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>
          <a:extLst>
            <a:ext uri="{FF2B5EF4-FFF2-40B4-BE49-F238E27FC236}">
              <a16:creationId xmlns:a16="http://schemas.microsoft.com/office/drawing/2014/main" id="{208AB5BF-DDF9-5900-1554-21F351149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d27e3f526c_0_155">
            <a:extLst>
              <a:ext uri="{FF2B5EF4-FFF2-40B4-BE49-F238E27FC236}">
                <a16:creationId xmlns:a16="http://schemas.microsoft.com/office/drawing/2014/main" id="{65F7BCCB-18B8-32CF-F8E3-C789FB4FA49B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Times New Roman"/>
                <a:buNone/>
                <a:tabLst/>
                <a:defRPr/>
              </a:pPr>
              <a:t>3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10FB0151-8D2D-7D1B-C66C-894F130520F4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63;g3172f4d602f_0_178">
            <a:extLst>
              <a:ext uri="{FF2B5EF4-FFF2-40B4-BE49-F238E27FC236}">
                <a16:creationId xmlns:a16="http://schemas.microsoft.com/office/drawing/2014/main" id="{2B7E6295-F0EB-B601-E458-7B71508CFD19}"/>
              </a:ext>
            </a:extLst>
          </p:cNvPr>
          <p:cNvSpPr txBox="1">
            <a:spLocks/>
          </p:cNvSpPr>
          <p:nvPr/>
        </p:nvSpPr>
        <p:spPr>
          <a:xfrm>
            <a:off x="0" y="204381"/>
            <a:ext cx="12191984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50" rIns="91400" bIns="45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indent="-338658">
              <a:spcBef>
                <a:spcPts val="0"/>
              </a:spcBef>
            </a:pPr>
            <a:r>
              <a:rPr lang="en-US" dirty="0"/>
              <a:t>O</a:t>
            </a:r>
            <a:r>
              <a:rPr lang="en-US" sz="2800" dirty="0"/>
              <a:t>ngoing high-gradient </a:t>
            </a:r>
            <a:r>
              <a:rPr lang="en-US" sz="2800" dirty="0" err="1"/>
              <a:t>wakefield</a:t>
            </a:r>
            <a:r>
              <a:rPr lang="en-US" sz="2800" dirty="0"/>
              <a:t> collider studies</a:t>
            </a:r>
          </a:p>
          <a:p>
            <a:pPr marL="338658" indent="-338658">
              <a:spcBef>
                <a:spcPts val="0"/>
              </a:spcBef>
            </a:pPr>
            <a:endParaRPr lang="en-US" dirty="0"/>
          </a:p>
        </p:txBody>
      </p:sp>
      <p:pic>
        <p:nvPicPr>
          <p:cNvPr id="39" name="Picture 38" descr="A blue and white chart with blue text&#10;&#10;AI-generated content may be incorrect.">
            <a:extLst>
              <a:ext uri="{FF2B5EF4-FFF2-40B4-BE49-F238E27FC236}">
                <a16:creationId xmlns:a16="http://schemas.microsoft.com/office/drawing/2014/main" id="{334F2DE4-CC54-D468-AE3E-71D9E2332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04" y="975163"/>
            <a:ext cx="9796575" cy="551108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5CF6FD9-8ADD-823A-3DD0-4CBC50E938D4}"/>
              </a:ext>
            </a:extLst>
          </p:cNvPr>
          <p:cNvSpPr txBox="1"/>
          <p:nvPr/>
        </p:nvSpPr>
        <p:spPr>
          <a:xfrm>
            <a:off x="0" y="6559542"/>
            <a:ext cx="872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M. Turner, Open Symposium on the European Strategy for Particle Physics, Venice, Italy, Jun 23 – 27, 2025 </a:t>
            </a:r>
          </a:p>
        </p:txBody>
      </p:sp>
    </p:spTree>
    <p:extLst>
      <p:ext uri="{BB962C8B-B14F-4D97-AF65-F5344CB8AC3E}">
        <p14:creationId xmlns:p14="http://schemas.microsoft.com/office/powerpoint/2010/main" val="1776949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>
          <a:extLst>
            <a:ext uri="{FF2B5EF4-FFF2-40B4-BE49-F238E27FC236}">
              <a16:creationId xmlns:a16="http://schemas.microsoft.com/office/drawing/2014/main" id="{29346EEE-EC88-4E31-AD8C-14B97CFA6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d27e3f526c_0_155">
            <a:extLst>
              <a:ext uri="{FF2B5EF4-FFF2-40B4-BE49-F238E27FC236}">
                <a16:creationId xmlns:a16="http://schemas.microsoft.com/office/drawing/2014/main" id="{F5AFC2C9-B74D-8DF5-1E2B-36ADA8E929FD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Times New Roman"/>
                <a:buNone/>
                <a:tabLst/>
                <a:defRPr/>
              </a:pPr>
              <a:t>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92B43082-0F3E-4BC5-81F2-C88D4512F32E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63;g3172f4d602f_0_178">
            <a:extLst>
              <a:ext uri="{FF2B5EF4-FFF2-40B4-BE49-F238E27FC236}">
                <a16:creationId xmlns:a16="http://schemas.microsoft.com/office/drawing/2014/main" id="{C99E18A8-9E41-0374-C96F-1407FBC86792}"/>
              </a:ext>
            </a:extLst>
          </p:cNvPr>
          <p:cNvSpPr txBox="1">
            <a:spLocks/>
          </p:cNvSpPr>
          <p:nvPr/>
        </p:nvSpPr>
        <p:spPr>
          <a:xfrm>
            <a:off x="0" y="204381"/>
            <a:ext cx="10908077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50" rIns="91400" bIns="45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indent="-338658">
              <a:spcBef>
                <a:spcPts val="0"/>
              </a:spcBef>
            </a:pPr>
            <a:r>
              <a:rPr lang="en-US" sz="2800" dirty="0"/>
              <a:t>10 TeV Wakefield Collider Design Study</a:t>
            </a:r>
          </a:p>
          <a:p>
            <a:pPr marL="338658" indent="-338658">
              <a:spcBef>
                <a:spcPts val="0"/>
              </a:spcBef>
            </a:pPr>
            <a:endParaRPr lang="en-US" dirty="0"/>
          </a:p>
        </p:txBody>
      </p:sp>
      <p:pic>
        <p:nvPicPr>
          <p:cNvPr id="4" name="Picture 3" descr="A screenshot of a white paper with black text&#10;&#10;AI-generated content may be incorrect.">
            <a:extLst>
              <a:ext uri="{FF2B5EF4-FFF2-40B4-BE49-F238E27FC236}">
                <a16:creationId xmlns:a16="http://schemas.microsoft.com/office/drawing/2014/main" id="{E18791A1-E0E7-BB50-9913-822095E1E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48" y="1187100"/>
            <a:ext cx="10582910" cy="4944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5B4BBB-40CD-EEDB-5313-E426A7833A94}"/>
              </a:ext>
            </a:extLst>
          </p:cNvPr>
          <p:cNvSpPr txBox="1"/>
          <p:nvPr/>
        </p:nvSpPr>
        <p:spPr>
          <a:xfrm>
            <a:off x="0" y="6570964"/>
            <a:ext cx="7523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S. Gessner, APS Division of Particles &amp; Fields Community Meeting, July 31-August 1, 2025.</a:t>
            </a:r>
          </a:p>
        </p:txBody>
      </p:sp>
      <p:pic>
        <p:nvPicPr>
          <p:cNvPr id="6" name="Grafik 15">
            <a:extLst>
              <a:ext uri="{FF2B5EF4-FFF2-40B4-BE49-F238E27FC236}">
                <a16:creationId xmlns:a16="http://schemas.microsoft.com/office/drawing/2014/main" id="{67C1A839-B14D-7492-D042-E19DD4EF4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077" y="14658"/>
            <a:ext cx="1283908" cy="95054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6176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>
          <a:extLst>
            <a:ext uri="{FF2B5EF4-FFF2-40B4-BE49-F238E27FC236}">
              <a16:creationId xmlns:a16="http://schemas.microsoft.com/office/drawing/2014/main" id="{C6DB7824-5752-C237-C17B-355E25BFF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86764E-6F9A-653E-FA98-0DFD0B514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66"/>
          <a:stretch/>
        </p:blipFill>
        <p:spPr>
          <a:xfrm rot="5400000">
            <a:off x="2510731" y="3538369"/>
            <a:ext cx="1782792" cy="4026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25D064-3C93-44B0-B0F5-45CD42482DBE}"/>
              </a:ext>
            </a:extLst>
          </p:cNvPr>
          <p:cNvSpPr txBox="1"/>
          <p:nvPr/>
        </p:nvSpPr>
        <p:spPr>
          <a:xfrm>
            <a:off x="446552" y="5682014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SWFA</a:t>
            </a:r>
          </a:p>
        </p:txBody>
      </p:sp>
      <p:pic>
        <p:nvPicPr>
          <p:cNvPr id="16" name="Picture 15" descr="Diagram of a laser source system&#10;&#10;AI-generated content may be incorrect.">
            <a:extLst>
              <a:ext uri="{FF2B5EF4-FFF2-40B4-BE49-F238E27FC236}">
                <a16:creationId xmlns:a16="http://schemas.microsoft.com/office/drawing/2014/main" id="{0ABEEE44-2289-D778-9183-88337D895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106" y="1658094"/>
            <a:ext cx="3568348" cy="17302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43B563-8881-5553-BFCC-0A1A447ADF2D}"/>
              </a:ext>
            </a:extLst>
          </p:cNvPr>
          <p:cNvSpPr txBox="1"/>
          <p:nvPr/>
        </p:nvSpPr>
        <p:spPr>
          <a:xfrm>
            <a:off x="446552" y="2008451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LWFA</a:t>
            </a:r>
          </a:p>
        </p:txBody>
      </p:sp>
      <p:pic>
        <p:nvPicPr>
          <p:cNvPr id="19" name="Picture 18" descr="Diagram of a diagram of a beam delivery&#10;&#10;AI-generated content may be incorrect.">
            <a:extLst>
              <a:ext uri="{FF2B5EF4-FFF2-40B4-BE49-F238E27FC236}">
                <a16:creationId xmlns:a16="http://schemas.microsoft.com/office/drawing/2014/main" id="{6F7A96DF-8DD6-F390-CFF9-931AFDA22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301" y="3388366"/>
            <a:ext cx="2305957" cy="1252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AF9E91-9DD5-6E81-09F7-711BC6C25A28}"/>
              </a:ext>
            </a:extLst>
          </p:cNvPr>
          <p:cNvSpPr txBox="1"/>
          <p:nvPr/>
        </p:nvSpPr>
        <p:spPr>
          <a:xfrm>
            <a:off x="446552" y="3882348"/>
            <a:ext cx="85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PWFA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3938AD-31C0-06AF-56C7-0EE9890EA4AE}"/>
              </a:ext>
            </a:extLst>
          </p:cNvPr>
          <p:cNvSpPr txBox="1"/>
          <p:nvPr/>
        </p:nvSpPr>
        <p:spPr>
          <a:xfrm>
            <a:off x="251202" y="1024512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chemeClr val="tx2"/>
                </a:solidFill>
                <a:latin typeface="+mn-lt"/>
              </a:rPr>
              <a:t>Several options:</a:t>
            </a:r>
          </a:p>
        </p:txBody>
      </p:sp>
      <p:sp>
        <p:nvSpPr>
          <p:cNvPr id="23" name="Google Shape;408;p58">
            <a:extLst>
              <a:ext uri="{FF2B5EF4-FFF2-40B4-BE49-F238E27FC236}">
                <a16:creationId xmlns:a16="http://schemas.microsoft.com/office/drawing/2014/main" id="{DE6ABE16-0DB9-9F67-1261-1F1CDB8252EA}"/>
              </a:ext>
            </a:extLst>
          </p:cNvPr>
          <p:cNvSpPr txBox="1"/>
          <p:nvPr/>
        </p:nvSpPr>
        <p:spPr>
          <a:xfrm>
            <a:off x="5514961" y="1048923"/>
            <a:ext cx="5127989" cy="4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D0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00BD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System integration and optimization</a:t>
            </a:r>
            <a:endParaRPr lang="en-US" sz="1900" dirty="0">
              <a:solidFill>
                <a:srgbClr val="00B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D0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00BD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Beam sources (incl. damping rings)</a:t>
            </a:r>
            <a:endParaRPr lang="en-US" sz="1900" dirty="0">
              <a:solidFill>
                <a:srgbClr val="00B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Drivers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marR="0" lvl="2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1500"/>
              <a:buFont typeface="Helvetica Neue"/>
              <a:buChar char="-"/>
            </a:pPr>
            <a:r>
              <a:rPr lang="en-US" sz="1900" b="0" i="0" u="none" strike="noStrike" cap="none" dirty="0">
                <a:solidFill>
                  <a:srgbClr val="FF78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Laser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marR="0" lvl="2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500"/>
              <a:buFont typeface="Helvetica Neue"/>
              <a:buChar char="-"/>
            </a:pPr>
            <a:r>
              <a:rPr lang="en-US" sz="1900" b="0" i="0" u="none" strike="noStrike" cap="none" dirty="0">
                <a:solidFill>
                  <a:srgbClr val="00B0F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Beams - SWFA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marR="0" lvl="2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500"/>
              <a:buFont typeface="Helvetica Neue"/>
              <a:buChar char="-"/>
            </a:pPr>
            <a:r>
              <a:rPr lang="en-US" sz="1900" b="0" i="0" u="none" strike="noStrike" cap="none" dirty="0">
                <a:solidFill>
                  <a:srgbClr val="7030A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Beams - PWFA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00B05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Beam delivery system</a:t>
            </a:r>
            <a:endParaRPr lang="en-US" sz="19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00B05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Beam-beam interactions</a:t>
            </a:r>
            <a:endParaRPr lang="en-US" sz="19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00B05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Beam diagnostics</a:t>
            </a:r>
            <a:endParaRPr lang="en-US" sz="19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C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Machine-detector interface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C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HEP detector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C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HEP physics case</a:t>
            </a:r>
            <a:endParaRPr lang="en-US" sz="19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C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Environmental impact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Helvetica Neue"/>
              <a:buChar char="•"/>
            </a:pPr>
            <a:r>
              <a:rPr lang="en-US" sz="1900" b="1" i="0" strike="noStrike" cap="none" dirty="0">
                <a:solidFill>
                  <a:srgbClr val="C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Simulations/computing/AI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111F9-7626-A65C-0D6E-F05ABACD203B}"/>
              </a:ext>
            </a:extLst>
          </p:cNvPr>
          <p:cNvSpPr txBox="1"/>
          <p:nvPr/>
        </p:nvSpPr>
        <p:spPr>
          <a:xfrm>
            <a:off x="0" y="6570964"/>
            <a:ext cx="12095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(adapted from) R.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lehe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&amp; M. Thevenet, Kick-off meeting for the simulation WG for a 10TeV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wakefield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-based collider, July 25, 2024</a:t>
            </a:r>
          </a:p>
        </p:txBody>
      </p:sp>
      <p:pic>
        <p:nvPicPr>
          <p:cNvPr id="3" name="Picture 2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5A3072DC-32FB-07EE-00D8-E77DE1C4B0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001" t="47301" r="6204" b="31045"/>
          <a:stretch>
            <a:fillRect/>
          </a:stretch>
        </p:blipFill>
        <p:spPr>
          <a:xfrm>
            <a:off x="8834039" y="2683082"/>
            <a:ext cx="3357946" cy="8243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463;g3172f4d602f_0_178">
            <a:extLst>
              <a:ext uri="{FF2B5EF4-FFF2-40B4-BE49-F238E27FC236}">
                <a16:creationId xmlns:a16="http://schemas.microsoft.com/office/drawing/2014/main" id="{6C1572A6-9109-B768-96FB-E38C93713BED}"/>
              </a:ext>
            </a:extLst>
          </p:cNvPr>
          <p:cNvSpPr txBox="1">
            <a:spLocks/>
          </p:cNvSpPr>
          <p:nvPr/>
        </p:nvSpPr>
        <p:spPr>
          <a:xfrm>
            <a:off x="0" y="204381"/>
            <a:ext cx="10908077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50" rIns="91400" bIns="45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indent="-338658">
              <a:spcBef>
                <a:spcPts val="0"/>
              </a:spcBef>
            </a:pPr>
            <a:r>
              <a:rPr lang="en-US" sz="2800" dirty="0"/>
              <a:t>Working </a:t>
            </a:r>
            <a:r>
              <a:rPr lang="en-US" dirty="0"/>
              <a:t>G</a:t>
            </a:r>
            <a:r>
              <a:rPr lang="en-US" sz="2800" dirty="0"/>
              <a:t>roups: includes “Simulations/Computing/AI” (SCAI)</a:t>
            </a:r>
          </a:p>
          <a:p>
            <a:pPr marL="338658" indent="-338658">
              <a:spcBef>
                <a:spcPts val="0"/>
              </a:spcBef>
            </a:pPr>
            <a:endParaRPr lang="en-US" dirty="0"/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CD5D9F70-90AD-75B5-5EB7-61955DDB4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8077" y="14658"/>
            <a:ext cx="1283908" cy="9505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Google Shape;2606;p67">
            <a:extLst>
              <a:ext uri="{FF2B5EF4-FFF2-40B4-BE49-F238E27FC236}">
                <a16:creationId xmlns:a16="http://schemas.microsoft.com/office/drawing/2014/main" id="{C1A52B92-1871-0322-368F-69B4B010CA29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2B89AC-4DF0-48E8-B610-CFA9FFA9F020}"/>
              </a:ext>
            </a:extLst>
          </p:cNvPr>
          <p:cNvGrpSpPr/>
          <p:nvPr/>
        </p:nvGrpSpPr>
        <p:grpSpPr>
          <a:xfrm>
            <a:off x="5514961" y="4219456"/>
            <a:ext cx="6167988" cy="1076375"/>
            <a:chOff x="5927556" y="5265225"/>
            <a:chExt cx="6167988" cy="10763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D172B8-76BC-4E4E-D149-4675B53B581F}"/>
                </a:ext>
              </a:extLst>
            </p:cNvPr>
            <p:cNvSpPr txBox="1"/>
            <p:nvPr/>
          </p:nvSpPr>
          <p:spPr>
            <a:xfrm>
              <a:off x="5927556" y="5941490"/>
              <a:ext cx="61679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2000" b="1" dirty="0">
                  <a:solidFill>
                    <a:schemeClr val="tx2"/>
                  </a:solidFill>
                  <a:latin typeface="+mn-lt"/>
                </a:rPr>
                <a:t>Most of the design work requires simulations!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E2735C-5C7C-1BD2-439E-44988D167705}"/>
                </a:ext>
              </a:extLst>
            </p:cNvPr>
            <p:cNvGrpSpPr/>
            <p:nvPr/>
          </p:nvGrpSpPr>
          <p:grpSpPr>
            <a:xfrm>
              <a:off x="5950585" y="5265225"/>
              <a:ext cx="4873467" cy="682172"/>
              <a:chOff x="566057" y="5820758"/>
              <a:chExt cx="4873467" cy="682172"/>
            </a:xfrm>
          </p:grpSpPr>
          <p:sp>
            <p:nvSpPr>
              <p:cNvPr id="11" name="Right Arrow 10">
                <a:extLst>
                  <a:ext uri="{FF2B5EF4-FFF2-40B4-BE49-F238E27FC236}">
                    <a16:creationId xmlns:a16="http://schemas.microsoft.com/office/drawing/2014/main" id="{9A758613-E4AD-785F-E54A-020B4D2B4855}"/>
                  </a:ext>
                </a:extLst>
              </p:cNvPr>
              <p:cNvSpPr/>
              <p:nvPr/>
            </p:nvSpPr>
            <p:spPr>
              <a:xfrm flipH="1">
                <a:off x="4031638" y="5820758"/>
                <a:ext cx="1407886" cy="682172"/>
              </a:xfrm>
              <a:prstGeom prst="rightArrow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This talk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D37D80F-1E0F-990F-8431-C3AECC1EB5BE}"/>
                  </a:ext>
                </a:extLst>
              </p:cNvPr>
              <p:cNvSpPr/>
              <p:nvPr/>
            </p:nvSpPr>
            <p:spPr>
              <a:xfrm>
                <a:off x="566057" y="6001507"/>
                <a:ext cx="3410857" cy="320675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Google Shape;408;p58">
            <a:extLst>
              <a:ext uri="{FF2B5EF4-FFF2-40B4-BE49-F238E27FC236}">
                <a16:creationId xmlns:a16="http://schemas.microsoft.com/office/drawing/2014/main" id="{7680BBCB-30F9-D416-DCBB-32A2ADA82D7D}"/>
              </a:ext>
            </a:extLst>
          </p:cNvPr>
          <p:cNvSpPr txBox="1"/>
          <p:nvPr/>
        </p:nvSpPr>
        <p:spPr>
          <a:xfrm>
            <a:off x="7746116" y="1572110"/>
            <a:ext cx="1873581" cy="115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92100" marR="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Linacs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marR="0" lvl="2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7800"/>
              </a:buClr>
              <a:buSzPts val="1500"/>
              <a:buFont typeface="Helvetica Neue"/>
              <a:buChar char="-"/>
            </a:pPr>
            <a:r>
              <a:rPr lang="en-US" sz="1900" b="0" i="0" u="none" strike="noStrike" cap="none" dirty="0">
                <a:solidFill>
                  <a:srgbClr val="FF78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LWFA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marR="0" lvl="2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500"/>
              <a:buFont typeface="Helvetica Neue"/>
              <a:buChar char="-"/>
            </a:pPr>
            <a:r>
              <a:rPr lang="en-US" sz="1900" b="0" i="0" u="none" strike="noStrike" cap="none" dirty="0">
                <a:solidFill>
                  <a:srgbClr val="00B0F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SWFA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marR="0" lvl="2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500"/>
              <a:buFont typeface="Helvetica Neue"/>
              <a:buChar char="-"/>
            </a:pPr>
            <a:r>
              <a:rPr lang="en-US" sz="1900" b="0" i="0" u="none" strike="noStrike" cap="none" dirty="0">
                <a:solidFill>
                  <a:srgbClr val="7030A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PWFA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FF4C36-7B37-9453-2B6A-FE9340AD4E85}"/>
              </a:ext>
            </a:extLst>
          </p:cNvPr>
          <p:cNvSpPr txBox="1"/>
          <p:nvPr/>
        </p:nvSpPr>
        <p:spPr>
          <a:xfrm>
            <a:off x="5506571" y="5333232"/>
            <a:ext cx="58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latin typeface="+mn-lt"/>
                <a:sym typeface="Wingdings" pitchFamily="2" charset="2"/>
              </a:rPr>
              <a:t>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 We are limited by what we can compute…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1559EA-3C7B-EBB6-C01C-62E7BD160191}"/>
              </a:ext>
            </a:extLst>
          </p:cNvPr>
          <p:cNvSpPr txBox="1"/>
          <p:nvPr/>
        </p:nvSpPr>
        <p:spPr>
          <a:xfrm>
            <a:off x="5537990" y="5797662"/>
            <a:ext cx="548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…the SCAI is the limit!</a:t>
            </a:r>
          </a:p>
        </p:txBody>
      </p:sp>
    </p:spTree>
    <p:extLst>
      <p:ext uri="{BB962C8B-B14F-4D97-AF65-F5344CB8AC3E}">
        <p14:creationId xmlns:p14="http://schemas.microsoft.com/office/powerpoint/2010/main" val="178904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449" name="Google Shape;449;p26"/>
          <p:cNvSpPr txBox="1">
            <a:spLocks noGrp="1"/>
          </p:cNvSpPr>
          <p:nvPr>
            <p:ph type="body" idx="1"/>
          </p:nvPr>
        </p:nvSpPr>
        <p:spPr>
          <a:xfrm>
            <a:off x="609480" y="1280160"/>
            <a:ext cx="10972440" cy="493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900">
              <a:spcBef>
                <a:spcPts val="0"/>
              </a:spcBef>
              <a:buSzPts val="4400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Pre-CDR’s are critical</a:t>
            </a:r>
            <a:endParaRPr sz="2400" dirty="0"/>
          </a:p>
          <a:p>
            <a:pPr marL="742950" lvl="2" indent="-285750"/>
            <a:r>
              <a:rPr lang="en-US" dirty="0"/>
              <a:t>Simulation tools are fantastic … use them</a:t>
            </a:r>
            <a:endParaRPr dirty="0"/>
          </a:p>
          <a:p>
            <a:pPr marL="742950" lvl="2" indent="-285750"/>
            <a:r>
              <a:rPr lang="en-US" dirty="0"/>
              <a:t>Quantify stability and tolerances</a:t>
            </a:r>
            <a:endParaRPr dirty="0"/>
          </a:p>
          <a:p>
            <a:pPr marL="742950" lvl="2" indent="-285750"/>
            <a:r>
              <a:rPr lang="en-US" dirty="0"/>
              <a:t>Detail the R&amp;D and necessary steps</a:t>
            </a:r>
            <a:endParaRPr dirty="0"/>
          </a:p>
          <a:p>
            <a:pPr marL="742950" lvl="2" indent="-285750"/>
            <a:r>
              <a:rPr lang="en-US" dirty="0"/>
              <a:t>What test facilities are needed and be clear about purpose and goals</a:t>
            </a:r>
            <a:br>
              <a:rPr lang="en-US" dirty="0"/>
            </a:br>
            <a:endParaRPr dirty="0"/>
          </a:p>
          <a:p>
            <a:pPr marL="342900">
              <a:spcBef>
                <a:spcPts val="0"/>
              </a:spcBef>
              <a:buSzPts val="4400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Demonstrate capabilities with applications</a:t>
            </a:r>
            <a:endParaRPr sz="2400" dirty="0"/>
          </a:p>
          <a:p>
            <a:pPr marL="742950" lvl="2" indent="-285750"/>
            <a:r>
              <a:rPr lang="en-US" dirty="0"/>
              <a:t>FEL’s are excellent but injectors and other applications are also great</a:t>
            </a:r>
            <a:br>
              <a:rPr lang="en-US" dirty="0"/>
            </a:br>
            <a:endParaRPr dirty="0"/>
          </a:p>
          <a:p>
            <a:pPr marL="342900">
              <a:spcBef>
                <a:spcPts val="0"/>
              </a:spcBef>
              <a:buSzPts val="4400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Engage the community</a:t>
            </a:r>
            <a:endParaRPr sz="2400" dirty="0"/>
          </a:p>
          <a:p>
            <a:pPr marL="742950" lvl="2" indent="-285750"/>
            <a:r>
              <a:rPr lang="en-US" dirty="0"/>
              <a:t>Convey the enthusiasm but don’t oversell</a:t>
            </a:r>
            <a:endParaRPr dirty="0"/>
          </a:p>
        </p:txBody>
      </p:sp>
      <p:sp>
        <p:nvSpPr>
          <p:cNvPr id="450" name="Google Shape;450;p26"/>
          <p:cNvSpPr txBox="1"/>
          <p:nvPr/>
        </p:nvSpPr>
        <p:spPr>
          <a:xfrm>
            <a:off x="609480" y="6400797"/>
            <a:ext cx="3198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T. Raubenheimer,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EAAC2025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3BE32D-94A1-9B81-B4D4-D726DA12343F}"/>
              </a:ext>
            </a:extLst>
          </p:cNvPr>
          <p:cNvGrpSpPr/>
          <p:nvPr/>
        </p:nvGrpSpPr>
        <p:grpSpPr>
          <a:xfrm>
            <a:off x="1244286" y="2123594"/>
            <a:ext cx="10669420" cy="707886"/>
            <a:chOff x="1244286" y="2123594"/>
            <a:chExt cx="10669420" cy="70788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12C755-C91F-5EB2-121D-B293A29ECDA4}"/>
                </a:ext>
              </a:extLst>
            </p:cNvPr>
            <p:cNvSpPr/>
            <p:nvPr/>
          </p:nvSpPr>
          <p:spPr>
            <a:xfrm>
              <a:off x="1244286" y="2317630"/>
              <a:ext cx="4851714" cy="32067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D1344FF6-9A1E-0D3C-D8F6-2379F15BD97F}"/>
                </a:ext>
              </a:extLst>
            </p:cNvPr>
            <p:cNvSpPr/>
            <p:nvPr/>
          </p:nvSpPr>
          <p:spPr>
            <a:xfrm flipH="1">
              <a:off x="6095700" y="2136881"/>
              <a:ext cx="1407886" cy="682172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02D38C-B05C-CA4E-F036-265F785CD3D6}"/>
                </a:ext>
              </a:extLst>
            </p:cNvPr>
            <p:cNvSpPr txBox="1"/>
            <p:nvPr/>
          </p:nvSpPr>
          <p:spPr>
            <a:xfrm>
              <a:off x="7500733" y="2123594"/>
              <a:ext cx="4412973" cy="70788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Simulations are key to address many AAC-based collider challenges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>
          <a:extLst>
            <a:ext uri="{FF2B5EF4-FFF2-40B4-BE49-F238E27FC236}">
              <a16:creationId xmlns:a16="http://schemas.microsoft.com/office/drawing/2014/main" id="{CAE57D27-97DD-DDE2-DA45-0751D793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">
            <a:extLst>
              <a:ext uri="{FF2B5EF4-FFF2-40B4-BE49-F238E27FC236}">
                <a16:creationId xmlns:a16="http://schemas.microsoft.com/office/drawing/2014/main" id="{FD229B56-D84B-11BE-07E4-BCD8E105E51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0" y="150830"/>
            <a:ext cx="10908077" cy="54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r>
              <a:rPr lang="en-US" dirty="0"/>
              <a:t>Simulation tools cover a wide range of codes</a:t>
            </a:r>
          </a:p>
          <a:p>
            <a:pPr marL="338658" indent="-338658">
              <a:spcBef>
                <a:spcPts val="1600"/>
              </a:spcBef>
              <a:buClr>
                <a:schemeClr val="dk1"/>
              </a:buClr>
              <a:buSzPts val="1100"/>
            </a:pPr>
            <a:endParaRPr dirty="0"/>
          </a:p>
          <a:p>
            <a:pPr marL="338658" indent="-338658">
              <a:spcBef>
                <a:spcPts val="1600"/>
              </a:spcBef>
              <a:buClr>
                <a:schemeClr val="dk1"/>
              </a:buClr>
              <a:buSzPts val="1100"/>
            </a:pPr>
            <a:endParaRPr dirty="0"/>
          </a:p>
          <a:p>
            <a:pPr marL="338658" indent="-338658">
              <a:spcBef>
                <a:spcPts val="1600"/>
              </a:spcBef>
              <a:buClr>
                <a:schemeClr val="dk1"/>
              </a:buClr>
              <a:buSzPts val="1100"/>
            </a:pPr>
            <a:endParaRPr dirty="0"/>
          </a:p>
          <a:p>
            <a:pPr marL="338658" indent="-338658">
              <a:spcBef>
                <a:spcPts val="1600"/>
              </a:spcBef>
              <a:spcAft>
                <a:spcPts val="1600"/>
              </a:spcAft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82C640-3DFD-4ACC-0D42-1859B272F004}"/>
              </a:ext>
            </a:extLst>
          </p:cNvPr>
          <p:cNvSpPr txBox="1"/>
          <p:nvPr/>
        </p:nvSpPr>
        <p:spPr>
          <a:xfrm>
            <a:off x="3734338" y="4132874"/>
            <a:ext cx="705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+ “Systems code” for design, optimization &amp; costs 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(e.g., ABEL)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23BFE5-F283-ECCA-C4FD-8EC5824E22F7}"/>
              </a:ext>
            </a:extLst>
          </p:cNvPr>
          <p:cNvSpPr txBox="1"/>
          <p:nvPr/>
        </p:nvSpPr>
        <p:spPr>
          <a:xfrm>
            <a:off x="4043987" y="3193749"/>
            <a:ext cx="21179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E.g.,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ImpactX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Elegant,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XSuite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BMAD, Wake-T,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EE66D9-3712-3453-22FB-BA5D85CF43A4}"/>
              </a:ext>
            </a:extLst>
          </p:cNvPr>
          <p:cNvSpPr txBox="1"/>
          <p:nvPr/>
        </p:nvSpPr>
        <p:spPr>
          <a:xfrm>
            <a:off x="1181544" y="3193749"/>
            <a:ext cx="24359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E.g., QPAD,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HiPACE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++, 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 err="1">
                <a:solidFill>
                  <a:schemeClr val="tx1"/>
                </a:solidFill>
                <a:latin typeface="+mn-lt"/>
              </a:rPr>
              <a:t>Inf&amp;rno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QuickPIC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Wake-T, LCODE,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TurboWAVE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 FBPIC,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WarpX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OSIRIS,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Smilei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VLPL, Epoch, …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56E76C-6509-23A1-8A14-60BF4DFD705A}"/>
              </a:ext>
            </a:extLst>
          </p:cNvPr>
          <p:cNvGrpSpPr/>
          <p:nvPr/>
        </p:nvGrpSpPr>
        <p:grpSpPr>
          <a:xfrm>
            <a:off x="9507984" y="1133132"/>
            <a:ext cx="1753404" cy="1969937"/>
            <a:chOff x="9507984" y="1255793"/>
            <a:chExt cx="1753404" cy="196993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FB2A70-D5DB-AEBC-B693-B1BA46120A7F}"/>
                </a:ext>
              </a:extLst>
            </p:cNvPr>
            <p:cNvSpPr txBox="1"/>
            <p:nvPr/>
          </p:nvSpPr>
          <p:spPr>
            <a:xfrm>
              <a:off x="9683212" y="1255793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(Detectors)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3CA3B99-88A2-1EA7-F902-BD70B08B9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7984" y="1889803"/>
              <a:ext cx="1753404" cy="1335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A9E630-87A3-2854-3E9E-418F8246875D}"/>
              </a:ext>
            </a:extLst>
          </p:cNvPr>
          <p:cNvSpPr txBox="1"/>
          <p:nvPr/>
        </p:nvSpPr>
        <p:spPr>
          <a:xfrm>
            <a:off x="9659616" y="3193749"/>
            <a:ext cx="122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E.g.,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DDSim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DD4HEP, 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D5A9AC-F7E3-4D05-82BE-4156EF75965A}"/>
              </a:ext>
            </a:extLst>
          </p:cNvPr>
          <p:cNvGrpSpPr/>
          <p:nvPr/>
        </p:nvGrpSpPr>
        <p:grpSpPr>
          <a:xfrm>
            <a:off x="6699110" y="1133132"/>
            <a:ext cx="2385544" cy="1969936"/>
            <a:chOff x="6737888" y="1255793"/>
            <a:chExt cx="2385544" cy="196993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F7F4F7-12D0-EB52-BD6E-931596FC4BC7}"/>
                </a:ext>
              </a:extLst>
            </p:cNvPr>
            <p:cNvSpPr txBox="1"/>
            <p:nvPr/>
          </p:nvSpPr>
          <p:spPr>
            <a:xfrm>
              <a:off x="6934234" y="1255793"/>
              <a:ext cx="1992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Interaction point</a:t>
              </a:r>
            </a:p>
          </p:txBody>
        </p:sp>
        <p:pic>
          <p:nvPicPr>
            <p:cNvPr id="13" name="Google Shape;559;p72">
              <a:extLst>
                <a:ext uri="{FF2B5EF4-FFF2-40B4-BE49-F238E27FC236}">
                  <a16:creationId xmlns:a16="http://schemas.microsoft.com/office/drawing/2014/main" id="{558A32AC-8E07-D3FA-E996-0C0D1203719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37888" y="1889803"/>
              <a:ext cx="2385544" cy="133592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DE34B3-E058-C833-718A-666D9B48A9F4}"/>
              </a:ext>
            </a:extLst>
          </p:cNvPr>
          <p:cNvSpPr txBox="1"/>
          <p:nvPr/>
        </p:nvSpPr>
        <p:spPr>
          <a:xfrm>
            <a:off x="7198896" y="3193749"/>
            <a:ext cx="15488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E.g., Guinea-Pig,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CAIN,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WarpX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Osiris, VLPL 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7A3B65-4061-E7AA-0E27-286417664EE0}"/>
              </a:ext>
            </a:extLst>
          </p:cNvPr>
          <p:cNvGrpSpPr/>
          <p:nvPr/>
        </p:nvGrpSpPr>
        <p:grpSpPr>
          <a:xfrm>
            <a:off x="3475889" y="1025410"/>
            <a:ext cx="2799890" cy="1961398"/>
            <a:chOff x="3553445" y="1148071"/>
            <a:chExt cx="2799890" cy="19613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E67D83-44B3-0DC6-5D7D-5F7C1FEBBC29}"/>
                </a:ext>
              </a:extLst>
            </p:cNvPr>
            <p:cNvSpPr txBox="1"/>
            <p:nvPr/>
          </p:nvSpPr>
          <p:spPr>
            <a:xfrm>
              <a:off x="3790252" y="1148071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Beam </a:t>
              </a:r>
              <a:br>
                <a:rPr lang="en-US" sz="1800" b="1" dirty="0">
                  <a:solidFill>
                    <a:schemeClr val="tx2"/>
                  </a:solidFill>
                  <a:latin typeface="+mn-lt"/>
                </a:rPr>
              </a:b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dynamics/transport</a:t>
              </a:r>
            </a:p>
          </p:txBody>
        </p:sp>
        <p:pic>
          <p:nvPicPr>
            <p:cNvPr id="17" name="Picture 16" descr="A diagram of a graph&#10;&#10;AI-generated content may be incorrect.">
              <a:extLst>
                <a:ext uri="{FF2B5EF4-FFF2-40B4-BE49-F238E27FC236}">
                  <a16:creationId xmlns:a16="http://schemas.microsoft.com/office/drawing/2014/main" id="{83085A20-9EE4-18B4-B899-D45E0050D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3445" y="2006064"/>
              <a:ext cx="2799890" cy="11034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8127B6-741D-235F-13AA-7B55BB4D3D6A}"/>
              </a:ext>
            </a:extLst>
          </p:cNvPr>
          <p:cNvGrpSpPr/>
          <p:nvPr/>
        </p:nvGrpSpPr>
        <p:grpSpPr>
          <a:xfrm>
            <a:off x="1034858" y="1133132"/>
            <a:ext cx="2249335" cy="1905385"/>
            <a:chOff x="1034858" y="1255793"/>
            <a:chExt cx="2249335" cy="19053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1BD82C-D2C4-649C-5FC5-E4408754165D}"/>
                </a:ext>
              </a:extLst>
            </p:cNvPr>
            <p:cNvSpPr txBox="1"/>
            <p:nvPr/>
          </p:nvSpPr>
          <p:spPr>
            <a:xfrm>
              <a:off x="1034858" y="1255793"/>
              <a:ext cx="2249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Accelerator stages</a:t>
              </a:r>
            </a:p>
          </p:txBody>
        </p:sp>
        <p:pic>
          <p:nvPicPr>
            <p:cNvPr id="19" name="Picture 18" descr="A blue and red object with a black background&#10;&#10;AI-generated content may be incorrect.">
              <a:extLst>
                <a:ext uri="{FF2B5EF4-FFF2-40B4-BE49-F238E27FC236}">
                  <a16:creationId xmlns:a16="http://schemas.microsoft.com/office/drawing/2014/main" id="{48C37624-6847-D08E-CAD6-FF635307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1517" r="17953" b="20319"/>
            <a:stretch>
              <a:fillRect/>
            </a:stretch>
          </p:blipFill>
          <p:spPr>
            <a:xfrm>
              <a:off x="1433212" y="1954354"/>
              <a:ext cx="1452627" cy="120682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CBB298-A21C-4FBA-B860-ECB2DD77511E}"/>
              </a:ext>
            </a:extLst>
          </p:cNvPr>
          <p:cNvSpPr txBox="1"/>
          <p:nvPr/>
        </p:nvSpPr>
        <p:spPr>
          <a:xfrm>
            <a:off x="0" y="6570964"/>
            <a:ext cx="12095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(adapted from) R.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lehe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&amp; M. Thevenet, Kick-off meeting for the simulation WG for a 10TeV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wakefield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-based collider, July 25, 2024</a:t>
            </a:r>
          </a:p>
        </p:txBody>
      </p:sp>
      <p:pic>
        <p:nvPicPr>
          <p:cNvPr id="24" name="Grafik 15">
            <a:extLst>
              <a:ext uri="{FF2B5EF4-FFF2-40B4-BE49-F238E27FC236}">
                <a16:creationId xmlns:a16="http://schemas.microsoft.com/office/drawing/2014/main" id="{9DCCDACC-36D8-AE26-F710-22D5D597C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8077" y="14658"/>
            <a:ext cx="1283908" cy="95054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A4D7C-30C2-83B4-06B9-DB66BBBDC4EC}"/>
              </a:ext>
            </a:extLst>
          </p:cNvPr>
          <p:cNvGrpSpPr/>
          <p:nvPr/>
        </p:nvGrpSpPr>
        <p:grpSpPr>
          <a:xfrm>
            <a:off x="1934572" y="4869034"/>
            <a:ext cx="8297654" cy="1431161"/>
            <a:chOff x="2369469" y="4869034"/>
            <a:chExt cx="8297654" cy="14311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0D8384-58EA-CAA3-355E-527BA5C54AC8}"/>
                </a:ext>
              </a:extLst>
            </p:cNvPr>
            <p:cNvSpPr txBox="1"/>
            <p:nvPr/>
          </p:nvSpPr>
          <p:spPr>
            <a:xfrm>
              <a:off x="2369469" y="535665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Needs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D5F677-D061-27EE-4630-A6328765E1D2}"/>
                </a:ext>
              </a:extLst>
            </p:cNvPr>
            <p:cNvSpPr txBox="1"/>
            <p:nvPr/>
          </p:nvSpPr>
          <p:spPr>
            <a:xfrm>
              <a:off x="3525424" y="4869034"/>
              <a:ext cx="7141699" cy="143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2"/>
                  </a:solidFill>
                  <a:latin typeface="+mn-lt"/>
                </a:rPr>
                <a:t>More codes: </a:t>
              </a:r>
              <a:r>
                <a:rPr lang="en-US" sz="1800" b="1" dirty="0">
                  <a:solidFill>
                    <a:srgbClr val="FF9300"/>
                  </a:solidFill>
                  <a:latin typeface="+mn-lt"/>
                </a:rPr>
                <a:t>not really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2"/>
                  </a:solidFill>
                  <a:latin typeface="+mn-lt"/>
                </a:rPr>
                <a:t>Better codes &amp; algorithms; more physics; benchmarking</a:t>
              </a:r>
              <a:r>
                <a:rPr lang="en-US" sz="1800" dirty="0">
                  <a:solidFill>
                    <a:schemeClr val="tx2"/>
                  </a:solidFill>
                </a:rPr>
                <a:t>: </a:t>
              </a:r>
              <a:r>
                <a:rPr lang="en-US" sz="1800" b="1" dirty="0">
                  <a:solidFill>
                    <a:srgbClr val="008F00"/>
                  </a:solidFill>
                </a:rPr>
                <a:t>always!</a:t>
              </a:r>
              <a:endParaRPr lang="en-US" sz="1800" dirty="0">
                <a:solidFill>
                  <a:schemeClr val="tx2"/>
                </a:solidFill>
                <a:latin typeface="+mn-lt"/>
              </a:endParaRPr>
            </a:p>
            <a:p>
              <a:pPr marL="285750" indent="-28575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2"/>
                  </a:solidFill>
                  <a:latin typeface="+mn-lt"/>
                </a:rPr>
                <a:t>More &amp; better documentation; examples: </a:t>
              </a:r>
              <a:r>
                <a:rPr lang="en-US" sz="1800" b="1" dirty="0">
                  <a:solidFill>
                    <a:srgbClr val="008F00"/>
                  </a:solidFill>
                  <a:latin typeface="+mn-lt"/>
                </a:rPr>
                <a:t>definitely!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2"/>
                  </a:solidFill>
                </a:rPr>
                <a:t>More integration &amp; interoperability; workflows: </a:t>
              </a:r>
              <a:r>
                <a:rPr lang="en-US" sz="1800" b="1" dirty="0">
                  <a:solidFill>
                    <a:srgbClr val="008F00"/>
                  </a:solidFill>
                </a:rPr>
                <a:t>definitely!</a:t>
              </a: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F14F1C2A-996D-B778-3511-CF94F427F3A0}"/>
                </a:ext>
              </a:extLst>
            </p:cNvPr>
            <p:cNvSpPr/>
            <p:nvPr/>
          </p:nvSpPr>
          <p:spPr>
            <a:xfrm>
              <a:off x="3252060" y="4936559"/>
              <a:ext cx="273364" cy="127008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174C74-CB5E-1783-64C5-AA5A29C5255F}"/>
              </a:ext>
            </a:extLst>
          </p:cNvPr>
          <p:cNvGrpSpPr/>
          <p:nvPr/>
        </p:nvGrpSpPr>
        <p:grpSpPr>
          <a:xfrm>
            <a:off x="3363891" y="4499354"/>
            <a:ext cx="8731654" cy="1070401"/>
            <a:chOff x="3363891" y="4499354"/>
            <a:chExt cx="8731654" cy="107040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4501CEE-1859-4769-932C-9EFE6912E33E}"/>
                </a:ext>
              </a:extLst>
            </p:cNvPr>
            <p:cNvSpPr/>
            <p:nvPr/>
          </p:nvSpPr>
          <p:spPr>
            <a:xfrm>
              <a:off x="3363891" y="5249080"/>
              <a:ext cx="5846370" cy="32067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67CE4-3B47-F228-2983-4DAEFE6468DF}"/>
                </a:ext>
              </a:extLst>
            </p:cNvPr>
            <p:cNvSpPr txBox="1"/>
            <p:nvPr/>
          </p:nvSpPr>
          <p:spPr>
            <a:xfrm>
              <a:off x="6038975" y="4499354"/>
              <a:ext cx="6056570" cy="70788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Axel Huebl, “</a:t>
              </a:r>
              <a:r>
                <a:rPr lang="en-US" sz="2000" dirty="0" err="1">
                  <a:solidFill>
                    <a:schemeClr val="bg1"/>
                  </a:solidFill>
                </a:rPr>
                <a:t>Modelization</a:t>
              </a:r>
              <a:r>
                <a:rPr lang="en-US" sz="2000" dirty="0">
                  <a:solidFill>
                    <a:schemeClr val="bg1"/>
                  </a:solidFill>
                </a:rPr>
                <a:t> of Plasma Accelerators in the Exascale Era”, EAAC25, Thursday @11:30AM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2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>
          <a:extLst>
            <a:ext uri="{FF2B5EF4-FFF2-40B4-BE49-F238E27FC236}">
              <a16:creationId xmlns:a16="http://schemas.microsoft.com/office/drawing/2014/main" id="{4A77D8AE-5FEB-0435-5590-B3EBA8C9B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d27e3f526c_0_155">
            <a:extLst>
              <a:ext uri="{FF2B5EF4-FFF2-40B4-BE49-F238E27FC236}">
                <a16:creationId xmlns:a16="http://schemas.microsoft.com/office/drawing/2014/main" id="{7B157B03-0392-2FC1-A250-F2153B5037A0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Times New Roman"/>
                <a:buNone/>
                <a:tabLst/>
                <a:defRPr/>
              </a:pPr>
              <a:t>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7712FC92-6312-0600-926F-831A64D56E3F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63;g3172f4d602f_0_178">
            <a:extLst>
              <a:ext uri="{FF2B5EF4-FFF2-40B4-BE49-F238E27FC236}">
                <a16:creationId xmlns:a16="http://schemas.microsoft.com/office/drawing/2014/main" id="{95261B1F-C911-868E-24DF-C42ADDB87B8F}"/>
              </a:ext>
            </a:extLst>
          </p:cNvPr>
          <p:cNvSpPr txBox="1">
            <a:spLocks/>
          </p:cNvSpPr>
          <p:nvPr/>
        </p:nvSpPr>
        <p:spPr>
          <a:xfrm>
            <a:off x="0" y="204381"/>
            <a:ext cx="10908077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50" rIns="91400" bIns="45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indent="-338658">
              <a:spcBef>
                <a:spcPts val="0"/>
              </a:spcBef>
            </a:pPr>
            <a:r>
              <a:rPr lang="en-US" sz="2800" dirty="0"/>
              <a:t>SCAI WG can leverage &amp; help coordinate efforts</a:t>
            </a:r>
          </a:p>
          <a:p>
            <a:pPr marL="338658" indent="-338658">
              <a:spcBef>
                <a:spcPts val="0"/>
              </a:spcBef>
            </a:pPr>
            <a:endParaRPr lang="en-US" dirty="0"/>
          </a:p>
        </p:txBody>
      </p:sp>
      <p:pic>
        <p:nvPicPr>
          <p:cNvPr id="3" name="Grafik 15">
            <a:extLst>
              <a:ext uri="{FF2B5EF4-FFF2-40B4-BE49-F238E27FC236}">
                <a16:creationId xmlns:a16="http://schemas.microsoft.com/office/drawing/2014/main" id="{B575168C-CFF9-9905-BE43-D6FC427A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077" y="14658"/>
            <a:ext cx="1283908" cy="9505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862F487-0178-C544-9017-CE4C067BCF63}"/>
              </a:ext>
            </a:extLst>
          </p:cNvPr>
          <p:cNvSpPr txBox="1">
            <a:spLocks/>
          </p:cNvSpPr>
          <p:nvPr/>
        </p:nvSpPr>
        <p:spPr>
          <a:xfrm>
            <a:off x="305089" y="1154922"/>
            <a:ext cx="11886912" cy="45045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New website with samples input scripts for various codes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Coordination with, e.g.:</a:t>
            </a:r>
          </a:p>
          <a:p>
            <a:pPr marL="6858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Codes developers to provide examples, participate to benchmarking, add physics, …</a:t>
            </a:r>
          </a:p>
          <a:p>
            <a:pPr marL="6858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CAMPA: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openPMD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PICMI, LASY, PALS,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GeSt_api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6858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HElmholtz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Laser Plasma Metadata Initiative (HELPMI)</a:t>
            </a:r>
          </a:p>
          <a:p>
            <a:pPr marL="6858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HALHF: ABEL</a:t>
            </a:r>
          </a:p>
          <a:p>
            <a:pPr marL="6858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ALiVE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6858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  <a:p>
            <a:pPr marL="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Coordinate simulation efforts to address 10TeV collider questions/challenges</a:t>
            </a:r>
          </a:p>
          <a:p>
            <a:pPr marL="285750" lvl="5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1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>
          <a:extLst>
            <a:ext uri="{FF2B5EF4-FFF2-40B4-BE49-F238E27FC236}">
              <a16:creationId xmlns:a16="http://schemas.microsoft.com/office/drawing/2014/main" id="{6F78A700-8A19-7375-F2E9-53C1D6678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d27e3f526c_0_155">
            <a:extLst>
              <a:ext uri="{FF2B5EF4-FFF2-40B4-BE49-F238E27FC236}">
                <a16:creationId xmlns:a16="http://schemas.microsoft.com/office/drawing/2014/main" id="{16CC3297-9EA8-4D62-DD0B-4B41BDCD15DC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0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Times New Roman"/>
                <a:buNone/>
                <a:tabLst/>
                <a:defRPr/>
              </a:pPr>
              <a:t>9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2606;p67">
            <a:extLst>
              <a:ext uri="{FF2B5EF4-FFF2-40B4-BE49-F238E27FC236}">
                <a16:creationId xmlns:a16="http://schemas.microsoft.com/office/drawing/2014/main" id="{3399CB86-6066-199A-B10A-FA30E78CDAF8}"/>
              </a:ext>
            </a:extLst>
          </p:cNvPr>
          <p:cNvSpPr txBox="1">
            <a:spLocks/>
          </p:cNvSpPr>
          <p:nvPr/>
        </p:nvSpPr>
        <p:spPr>
          <a:xfrm>
            <a:off x="11512784" y="6486251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463;g3172f4d602f_0_178">
            <a:extLst>
              <a:ext uri="{FF2B5EF4-FFF2-40B4-BE49-F238E27FC236}">
                <a16:creationId xmlns:a16="http://schemas.microsoft.com/office/drawing/2014/main" id="{6E4434F3-65B5-D3F9-279F-6D10A4FA32B6}"/>
              </a:ext>
            </a:extLst>
          </p:cNvPr>
          <p:cNvSpPr txBox="1">
            <a:spLocks/>
          </p:cNvSpPr>
          <p:nvPr/>
        </p:nvSpPr>
        <p:spPr>
          <a:xfrm>
            <a:off x="0" y="204381"/>
            <a:ext cx="10908077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50" rIns="91400" bIns="45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04792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ourier New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9792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indent="-338658">
              <a:spcBef>
                <a:spcPts val="0"/>
              </a:spcBef>
            </a:pPr>
            <a:r>
              <a:rPr lang="en-US" sz="2800" dirty="0"/>
              <a:t>SCAI WG Website is being developed</a:t>
            </a:r>
          </a:p>
          <a:p>
            <a:pPr marL="338658" indent="-338658">
              <a:spcBef>
                <a:spcPts val="0"/>
              </a:spcBef>
            </a:pPr>
            <a:endParaRPr lang="en-US" dirty="0"/>
          </a:p>
        </p:txBody>
      </p:sp>
      <p:pic>
        <p:nvPicPr>
          <p:cNvPr id="3" name="Grafik 15">
            <a:extLst>
              <a:ext uri="{FF2B5EF4-FFF2-40B4-BE49-F238E27FC236}">
                <a16:creationId xmlns:a16="http://schemas.microsoft.com/office/drawing/2014/main" id="{4A158C1C-953B-CA0F-B800-938B528D2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077" y="14658"/>
            <a:ext cx="1283908" cy="950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B191C5E-2EBA-FD6E-6AE5-54D2EBEC2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65199"/>
            <a:ext cx="7673776" cy="5865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D6549-3528-D078-A643-102B98944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011" y="3178098"/>
            <a:ext cx="1802316" cy="1802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6A16AFD-8697-B7BA-1971-8F9F599180C8}"/>
              </a:ext>
            </a:extLst>
          </p:cNvPr>
          <p:cNvGrpSpPr/>
          <p:nvPr/>
        </p:nvGrpSpPr>
        <p:grpSpPr>
          <a:xfrm>
            <a:off x="7651475" y="959652"/>
            <a:ext cx="4518223" cy="5882003"/>
            <a:chOff x="7651475" y="959652"/>
            <a:chExt cx="4518223" cy="5882003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FA415A5-8B08-3C18-4F19-E302BDB7F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613" t="4617"/>
            <a:stretch>
              <a:fillRect/>
            </a:stretch>
          </p:blipFill>
          <p:spPr>
            <a:xfrm>
              <a:off x="7651475" y="959652"/>
              <a:ext cx="4518223" cy="2056369"/>
            </a:xfrm>
            <a:prstGeom prst="rect">
              <a:avLst/>
            </a:prstGeom>
          </p:spPr>
        </p:pic>
        <p:pic>
          <p:nvPicPr>
            <p:cNvPr id="11" name="Picture 10" descr="Screens screenshot of a screenshot of a computer&#10;&#10;AI-generated content may be incorrect.">
              <a:extLst>
                <a:ext uri="{FF2B5EF4-FFF2-40B4-BE49-F238E27FC236}">
                  <a16:creationId xmlns:a16="http://schemas.microsoft.com/office/drawing/2014/main" id="{D6E9CEAC-8408-CB3D-F704-6F5358CD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6163" y="3016021"/>
              <a:ext cx="3290417" cy="382563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13A8135-2FDF-DB42-8893-30EB0E088D7E}"/>
              </a:ext>
            </a:extLst>
          </p:cNvPr>
          <p:cNvSpPr txBox="1"/>
          <p:nvPr/>
        </p:nvSpPr>
        <p:spPr>
          <a:xfrm>
            <a:off x="2364058" y="5642286"/>
            <a:ext cx="4046301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  <a:latin typeface="+mn-lt"/>
                <a:hlinkClick r:id="rId8"/>
              </a:rPr>
              <a:t>https://10tev-simulation-guide.readthedocs.io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9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ATAP Blue Footer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3.xml><?xml version="1.0" encoding="utf-8"?>
<a:theme xmlns:a="http://schemas.openxmlformats.org/drawingml/2006/main" name="4_ATAP Blue Footer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ATAP Blue Footer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35630</TotalTime>
  <Words>1679</Words>
  <Application>Microsoft Macintosh PowerPoint</Application>
  <PresentationFormat>Widescreen</PresentationFormat>
  <Paragraphs>277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Courier New</vt:lpstr>
      <vt:lpstr>Helvetica Neue</vt:lpstr>
      <vt:lpstr>Arial</vt:lpstr>
      <vt:lpstr>Helvetica Neue Light</vt:lpstr>
      <vt:lpstr>Libre Franklin</vt:lpstr>
      <vt:lpstr>Times New Roman</vt:lpstr>
      <vt:lpstr>Helvetica</vt:lpstr>
      <vt:lpstr>Calibri</vt:lpstr>
      <vt:lpstr>Wingdings</vt:lpstr>
      <vt:lpstr>5_ATAP Blue Footer</vt:lpstr>
      <vt:lpstr>Fermilab_PPT_090915</vt:lpstr>
      <vt:lpstr>4_ATAP Blue Footer</vt:lpstr>
      <vt:lpstr>6_ATAP Blue Footer</vt:lpstr>
      <vt:lpstr>Office Theme</vt:lpstr>
      <vt:lpstr>Advanced modeling tools for 10 TeV wakefield colliders  Jean-Luc Vay (on behalf of many) Advanced Modeling Program Accelerator Technology &amp; Applied Physics Division </vt:lpstr>
      <vt:lpstr>PowerPoint Presentation</vt:lpstr>
      <vt:lpstr>PowerPoint Presentation</vt:lpstr>
      <vt:lpstr>PowerPoint Presentation</vt:lpstr>
      <vt:lpstr>PowerPoint Presentation</vt:lpstr>
      <vt:lpstr>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teid05</dc:creator>
  <cp:lastModifiedBy>Jean-Luc Vay</cp:lastModifiedBy>
  <cp:revision>362</cp:revision>
  <cp:lastPrinted>2025-09-24T09:56:50Z</cp:lastPrinted>
  <dcterms:created xsi:type="dcterms:W3CDTF">2015-07-10T17:44:33Z</dcterms:created>
  <dcterms:modified xsi:type="dcterms:W3CDTF">2025-09-24T09:59:46Z</dcterms:modified>
</cp:coreProperties>
</file>