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1082" r:id="rId3"/>
    <p:sldId id="1106" r:id="rId4"/>
    <p:sldId id="1105" r:id="rId5"/>
    <p:sldId id="1107" r:id="rId6"/>
    <p:sldId id="1108" r:id="rId7"/>
    <p:sldId id="1110" r:id="rId8"/>
    <p:sldId id="1129" r:id="rId9"/>
    <p:sldId id="1111" r:id="rId10"/>
    <p:sldId id="1117" r:id="rId11"/>
    <p:sldId id="1118" r:id="rId12"/>
    <p:sldId id="1112" r:id="rId13"/>
    <p:sldId id="1114" r:id="rId14"/>
    <p:sldId id="1123" r:id="rId15"/>
    <p:sldId id="1124" r:id="rId16"/>
    <p:sldId id="1126" r:id="rId17"/>
    <p:sldId id="1127" r:id="rId18"/>
    <p:sldId id="675" r:id="rId19"/>
    <p:sldId id="680" r:id="rId20"/>
    <p:sldId id="1103" r:id="rId21"/>
    <p:sldId id="1128" r:id="rId22"/>
    <p:sldId id="1075" r:id="rId23"/>
    <p:sldId id="334" r:id="rId24"/>
    <p:sldId id="546" r:id="rId25"/>
    <p:sldId id="325" r:id="rId26"/>
    <p:sldId id="336" r:id="rId27"/>
    <p:sldId id="486" r:id="rId28"/>
    <p:sldId id="330" r:id="rId29"/>
    <p:sldId id="1028" r:id="rId30"/>
    <p:sldId id="1100" r:id="rId31"/>
    <p:sldId id="104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FFFFFF"/>
    <a:srgbClr val="FF99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040E85-A9FA-4CBD-94B9-CF0712CB28A2}" v="41" dt="2025-09-24T16:35:03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4" autoAdjust="0"/>
    <p:restoredTop sz="70667" autoAdjust="0"/>
  </p:normalViewPr>
  <p:slideViewPr>
    <p:cSldViewPr snapToGrid="0">
      <p:cViewPr varScale="1">
        <p:scale>
          <a:sx n="53" d="100"/>
          <a:sy n="53" d="100"/>
        </p:scale>
        <p:origin x="1056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 Vido, Mariastefania (STFC,RAL,CLF)" userId="6a8fc9d5-4ddf-466f-8a0e-0835b2c3a63a" providerId="ADAL" clId="{513FD01F-4D78-432D-A935-E7495CB24521}"/>
    <pc:docChg chg="modSld">
      <pc:chgData name="De Vido, Mariastefania (STFC,RAL,CLF)" userId="6a8fc9d5-4ddf-466f-8a0e-0835b2c3a63a" providerId="ADAL" clId="{513FD01F-4D78-432D-A935-E7495CB24521}" dt="2025-09-24T16:39:34.879" v="3" actId="1076"/>
      <pc:docMkLst>
        <pc:docMk/>
      </pc:docMkLst>
      <pc:sldChg chg="modSp mod">
        <pc:chgData name="De Vido, Mariastefania (STFC,RAL,CLF)" userId="6a8fc9d5-4ddf-466f-8a0e-0835b2c3a63a" providerId="ADAL" clId="{513FD01F-4D78-432D-A935-E7495CB24521}" dt="2025-09-24T16:39:34.879" v="3" actId="1076"/>
        <pc:sldMkLst>
          <pc:docMk/>
          <pc:sldMk cId="2879016746" sldId="1028"/>
        </pc:sldMkLst>
        <pc:spChg chg="mod">
          <ac:chgData name="De Vido, Mariastefania (STFC,RAL,CLF)" userId="6a8fc9d5-4ddf-466f-8a0e-0835b2c3a63a" providerId="ADAL" clId="{513FD01F-4D78-432D-A935-E7495CB24521}" dt="2025-09-24T16:39:34.879" v="3" actId="1076"/>
          <ac:spMkLst>
            <pc:docMk/>
            <pc:sldMk cId="2879016746" sldId="1028"/>
            <ac:spMk id="3" creationId="{3141070D-00C8-62F1-AE67-4F59EDFF5EC6}"/>
          </ac:spMkLst>
        </pc:spChg>
        <pc:picChg chg="mod">
          <ac:chgData name="De Vido, Mariastefania (STFC,RAL,CLF)" userId="6a8fc9d5-4ddf-466f-8a0e-0835b2c3a63a" providerId="ADAL" clId="{513FD01F-4D78-432D-A935-E7495CB24521}" dt="2025-09-24T16:39:34.879" v="3" actId="1076"/>
          <ac:picMkLst>
            <pc:docMk/>
            <pc:sldMk cId="2879016746" sldId="1028"/>
            <ac:picMk id="2" creationId="{F37968E3-13C8-028E-1A1C-2913C527C5A5}"/>
          </ac:picMkLst>
        </pc:picChg>
        <pc:picChg chg="mod">
          <ac:chgData name="De Vido, Mariastefania (STFC,RAL,CLF)" userId="6a8fc9d5-4ddf-466f-8a0e-0835b2c3a63a" providerId="ADAL" clId="{513FD01F-4D78-432D-A935-E7495CB24521}" dt="2025-09-24T16:39:34.879" v="3" actId="1076"/>
          <ac:picMkLst>
            <pc:docMk/>
            <pc:sldMk cId="2879016746" sldId="1028"/>
            <ac:picMk id="4" creationId="{CC7475C7-3F64-3BC4-7172-E08608554DF9}"/>
          </ac:picMkLst>
        </pc:picChg>
      </pc:sldChg>
      <pc:sldChg chg="modNotesTx">
        <pc:chgData name="De Vido, Mariastefania (STFC,RAL,CLF)" userId="6a8fc9d5-4ddf-466f-8a0e-0835b2c3a63a" providerId="ADAL" clId="{513FD01F-4D78-432D-A935-E7495CB24521}" dt="2025-09-24T16:38:04.975" v="1" actId="6549"/>
        <pc:sldMkLst>
          <pc:docMk/>
          <pc:sldMk cId="3923406940" sldId="1112"/>
        </pc:sldMkLst>
      </pc:sldChg>
      <pc:sldChg chg="modNotesTx">
        <pc:chgData name="De Vido, Mariastefania (STFC,RAL,CLF)" userId="6a8fc9d5-4ddf-466f-8a0e-0835b2c3a63a" providerId="ADAL" clId="{513FD01F-4D78-432D-A935-E7495CB24521}" dt="2025-09-24T16:38:09.777" v="2" actId="6549"/>
        <pc:sldMkLst>
          <pc:docMk/>
          <pc:sldMk cId="3138013286" sldId="1114"/>
        </pc:sldMkLst>
      </pc:sldChg>
      <pc:sldChg chg="modNotesTx">
        <pc:chgData name="De Vido, Mariastefania (STFC,RAL,CLF)" userId="6a8fc9d5-4ddf-466f-8a0e-0835b2c3a63a" providerId="ADAL" clId="{513FD01F-4D78-432D-A935-E7495CB24521}" dt="2025-09-24T16:37:57.549" v="0" actId="6549"/>
        <pc:sldMkLst>
          <pc:docMk/>
          <pc:sldMk cId="877845065" sldId="11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773B0-618C-4DED-BE65-2C6147A6F0DC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D2C77-31D3-4D18-9DB9-DB915854A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71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authors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CF14F-6DD0-BD6A-0E1F-D5326071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318575F-A92C-7AC6-6D03-A1E2DBA871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3B85B9C-A3F5-21AB-BE90-0F5BE66AD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08C21D4-E36E-2C0A-72FE-1A37C8E4C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3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A2189-8D36-7F92-4E2F-79007F6BB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06519895-0F5A-0D5F-951B-85EBD169D3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2DD490E-8015-BEDF-D4E3-24A288634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E0262E41-939D-65E7-2DCC-13FB7B4CA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102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5FEA-6778-AA50-BAF7-F08849BA1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E34FD45-B6DF-3E9D-545A-06653CF26D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0F86A0B-FE45-2E1B-01E0-F2A37BB6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EEF32E1-E0A4-99C8-984E-09CB52F84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915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A20D4-C1C3-31BD-C509-79E57000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36BFBC79-DA8C-A511-6ECD-3CCCC4BD2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2DBFD0A-9931-4C26-8A77-E7C95837F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C872B3FA-DB02-B42B-1209-7131BDAE3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364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2B925-EB7F-D96C-D200-40393D0C8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F9F2011-25AF-0041-FB38-23C8043DF9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2670678-132A-E854-A029-0C7EC7BB1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5E1661DA-47A2-D260-A9E2-C0CD2896D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39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1DA6B-03AE-8464-503B-15B40C982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1BC8D5C-06DD-20AF-A9C0-B901E64D7E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2416EDE-C094-121A-EC6D-0466F1414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3F5504C3-36CA-275B-6DAD-0964DA315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335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126B8-6CF7-F2CE-D9E9-44968CB9F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06B41C42-AB72-E743-8FFF-044C8B05D1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6ADEA0E-AFEA-4F89-CD10-FC53FA95C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185E1A0-7629-9401-4BA2-7BAF9E4BD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076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3EC9E-F97B-34DA-53C6-8249C99A7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83A1939-6ECC-528F-9A1C-94281B5E95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FBC636F3-B90A-A659-DB7A-9E1B27D4F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7552E2C-FFAC-6405-F9C9-83F2F9E21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16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57DB-5653-EC50-8E8F-96022B537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C3C6646F-D8AC-740A-F9B4-25A8FA2EB4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A443D13-5A0F-A70E-4FB2-C6BAC900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5FD421F7-7BF0-ABDC-A7BC-5EC5ED5D9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A4756-9ECF-4D75-95A0-4AD4D54166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405579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81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D6683-2A38-4800-894D-F10C86B09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3B135811-7539-DEB1-E10C-7A02BA05AD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77B59FDF-2063-BBC8-8596-E0A9EC980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023894AA-6D26-160D-0E37-214872090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084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kern="1200" baseline="0" dirty="0">
              <a:solidFill>
                <a:schemeClr val="tx1"/>
              </a:solidFill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84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kern="1200" baseline="0" dirty="0">
              <a:solidFill>
                <a:schemeClr val="tx1"/>
              </a:solidFill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40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kern="1200" baseline="0" dirty="0">
              <a:solidFill>
                <a:schemeClr val="tx1"/>
              </a:solidFill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51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kern="1200" baseline="0" dirty="0">
              <a:solidFill>
                <a:schemeClr val="tx1"/>
              </a:solidFill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66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kern="1200" baseline="0">
              <a:solidFill>
                <a:schemeClr val="tx1"/>
              </a:solidFill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0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34E4-AC24-9A9D-62CF-BFD57CBBD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5CAFC-BC48-F410-D15B-419EDD62C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7BABC-311C-C668-6DF0-334FB64FB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kern="1200" baseline="0" dirty="0">
              <a:solidFill>
                <a:schemeClr val="tx1"/>
              </a:solidFill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DA86C-E958-1E78-8A66-3FB6E8220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30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5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92072-A492-CF60-64AE-4CABD02A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0F34479-0FEF-0514-B4D1-1D5BE0E824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42E8C8C-C121-D0B8-7EA4-DD8BCE127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12A8F622-615D-77EA-FD28-0ABA6852C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446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66E3-29C7-6232-26F5-7D85B9518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4E7153F-AB20-16A7-6468-E3C298E20A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F1EDD85-3A45-2E11-9A12-FBC01C77E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2F93608A-7D1B-03B7-FEE7-D28AE38D6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60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74687-86E3-8A21-2261-F1FCDEBCE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1C0302B-6B40-B368-F105-4E8503FF8E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E653298-816E-81B2-777F-F519F3BFF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A6EF724-BF35-EFBA-A004-24488A3D2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55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88D94-5574-5740-F33E-B2B6AF18B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4F5638A-A6FC-326D-2EB2-E5D716BC0B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B0EA67B4-4882-3CBF-F10B-BFE615A15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F253953F-A260-C91D-5465-C7E03D36D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576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6966E-FAE5-5EAB-5BC5-EE272F225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F40C47A-F357-17E3-F6CE-1F9A4A6BF2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4BA5662-C3BC-6D41-B8B0-D75698970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C4DE88-A3A6-0443-58A6-A4720F9CF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92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82599-29BD-8EE0-8A47-0BE48B925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E9A06F2-399C-3E1F-17A1-93E98A16AD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F9484B1-95CD-98CD-790C-017D1ACE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B312E20-6126-D696-2BB3-DFC1ACD72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72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47AB8-6BFA-27C7-719D-2FECE8BBC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C3E2F713-F740-9DD2-263F-B3B642462A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C40229E-4235-A2AC-65BB-4F2C28E13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latin typeface="Lucida Grande"/>
              <a:ea typeface="ヒラギノ角ゴ Pro W3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ED2F1CF3-60AF-3C15-49A5-64E5809D8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09DA4756-9ECF-4D75-95A0-4AD4D54166FA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96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22FE-2D8A-F6AB-6705-684367932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7B9CE-1ED0-F2A8-C63F-B5D01093F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F1906-D1FD-AD1D-CE60-C9D39E53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2B3CE-4C91-5921-FB07-41CE6282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14EE-9613-24F2-74B2-AA49CF82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24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E487F-1A1C-6EFF-39F7-20668529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D4DE3-C89E-E459-B9B0-BEB1C258C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0D2B9-2C4F-2FE5-0E51-204EAD8B0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8B1F4-C933-2AEA-F6BF-7B3DD90C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94C94-0B1D-DBB0-6653-00FA6660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40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3E3B68-0522-767C-699A-C3E4569E4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4E53F-2114-BB20-8D60-06C6CA4A4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19BC6-6C7B-6462-5BC7-0C5B75BE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DA7BC-5C8D-18AD-8647-13DA3AD36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9B6D0-E764-4EB1-1018-1DE4E461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32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3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4874-AFCC-4E1B-2467-35870912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BD33D-9CD4-08EE-9C66-EF87403C8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E7A9F-2FED-F8A0-EB08-9192C308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577B8-B0A4-DF0A-4CC7-B22DF46B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8A22B-70E2-02F5-A0A3-0562D988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01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D851-F85B-8A59-23CE-9E485E0E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ECF59-37B6-DE23-C853-15499A274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B162B-F1AC-33D8-C610-A8B1A09A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AF394-78EC-18E5-07E2-0AE8361B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28833-86C3-4AEC-3CC2-2A0208AF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08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CB91-F996-D6A5-500F-5B8BA0E37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75CC5-999D-6C8E-F358-2CFAD2EBA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0F18D-1389-F238-A387-B7431688E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3978C-AE7D-7D80-6FD4-88ABEB3DD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904BF-47D1-FEF6-37D8-436FA5A1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68F2E-D916-2BD1-8B89-61CD4266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48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4C1A-3223-87BD-B5C1-BEE8232F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307AA-AEB9-69CD-FED7-D2E02417A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8F37F-4987-006F-8D1F-2041B6839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A2883F-FF34-AA35-E6BE-E3DC1054A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A2F618-0923-98D6-BCCD-3960C64EA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10497-523A-8DC8-BA92-33CBEC2B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232195-2361-B4E8-50DB-38090DD7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881DD-4EF9-201E-1F92-E87F3003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5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CDE4-A112-0E6B-85E0-0983CAFC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B8363-7871-D902-3A52-01E9B73F2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23159-C8F7-81F5-B8D1-52E7AF87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76A46-5F11-847D-44BE-9BA6D485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30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F86D0-2802-6192-DABF-12BAD929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287D4-15BE-D116-2853-CDE0BD84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60CD2-1E96-A973-7465-3C651345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75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7157-971A-99BE-158B-D08EAF8B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4F879-4FE7-8D8E-F71C-10FFFF381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4CC68-9BE2-E36C-5622-4428E0911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4433E-F2A7-C414-1096-58DC6FEB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A696D-E042-1703-CFE3-2B19AE06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AAB5D-9C79-0CB0-B7FF-ECC50738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3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296EC-DF9F-3729-7F2D-6CA42062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CEACB-D474-F4BE-374B-54F2AA450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E5137-0887-F8C2-8D1D-5A226881F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DFAB9-D15B-AB80-91D1-F672C358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05B52-9E8F-BFB1-414B-003FB268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CB91A-7B0A-F727-9BC1-6C5AAFF0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0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A60B7-D87F-0A5F-301D-EBA4522E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22AD4-E73A-DD64-40EC-2DB4A38E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FC08-8223-9534-D05E-0F90BAE52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F7A52C-CA01-4E7E-A60D-C0E8C2AF8877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B666-14C2-8DE0-1DB6-733F35144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16466-C0FE-24DD-CB7C-34489E7FE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1C2A0D-943C-4918-BA63-FE59FE709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78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mariastefania.de-vido@stfc.ac.uk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2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0.jpg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19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up.eli-laser.eu/laser/l3-1415610404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648026" y="1800288"/>
            <a:ext cx="10895947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000" dirty="0"/>
              <a:t>Development of high peak and high pulse rate drivers for accelerators: </a:t>
            </a:r>
          </a:p>
          <a:p>
            <a:pPr algn="ctr"/>
            <a:r>
              <a:rPr lang="en-GB" sz="4000" dirty="0"/>
              <a:t>opportunities and challenges</a:t>
            </a:r>
            <a:endParaRPr lang="en-US" sz="4000" b="1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5467" y="385682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Mariastefania De Vido</a:t>
            </a:r>
            <a:endParaRPr lang="en-GB" sz="2800" baseline="30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332658"/>
            <a:ext cx="3232256" cy="826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43" y="212074"/>
            <a:ext cx="1289139" cy="12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23277" y="6175029"/>
            <a:ext cx="5237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5"/>
              </a:rPr>
              <a:t>mariastefania.de-vido@stfc.ac.uk</a:t>
            </a:r>
            <a:endParaRPr lang="en-GB" sz="24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282" y="5911553"/>
            <a:ext cx="490573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EAAC 2025</a:t>
            </a:r>
          </a:p>
          <a:p>
            <a:pPr>
              <a:spcBef>
                <a:spcPts val="600"/>
              </a:spcBef>
            </a:pP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Elba, 25</a:t>
            </a:r>
            <a:r>
              <a:rPr lang="en-GB" baseline="30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</a:t>
            </a: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September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12A1D-C476-AA3A-B7DF-AF14D25C29A6}"/>
              </a:ext>
            </a:extLst>
          </p:cNvPr>
          <p:cNvSpPr txBox="1"/>
          <p:nvPr/>
        </p:nvSpPr>
        <p:spPr>
          <a:xfrm>
            <a:off x="45467" y="451487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Centre for Advanced laser Technology &amp; Applications (CALTA)</a:t>
            </a:r>
          </a:p>
          <a:p>
            <a:pPr algn="ctr"/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Central Laser Facility (CLF)</a:t>
            </a:r>
          </a:p>
          <a:p>
            <a:pPr algn="ctr"/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STFC Rutherford Appleton Laboratory, UK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112B-DD05-A5F9-CABB-15FFB557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D51771F3-C9E5-7A0F-E480-E938B580C5A9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329962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Direct CPA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37E7B-FEDF-1776-F7BB-CC642BA647CA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D2DF00B-B416-7631-A5F6-049D690E9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7D610-999A-ECC5-7AE3-E22D1DCDE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2" name="Google Shape;208;p36">
            <a:extLst>
              <a:ext uri="{FF2B5EF4-FFF2-40B4-BE49-F238E27FC236}">
                <a16:creationId xmlns:a16="http://schemas.microsoft.com/office/drawing/2014/main" id="{2522EDF5-A564-C0A2-B3D4-49993E58C712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472153" y="761399"/>
            <a:ext cx="4394839" cy="329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9;p36">
            <a:extLst>
              <a:ext uri="{FF2B5EF4-FFF2-40B4-BE49-F238E27FC236}">
                <a16:creationId xmlns:a16="http://schemas.microsoft.com/office/drawing/2014/main" id="{F08485D4-3F3F-95F5-5392-5B61BB8710C4}"/>
              </a:ext>
            </a:extLst>
          </p:cNvPr>
          <p:cNvSpPr txBox="1"/>
          <p:nvPr/>
        </p:nvSpPr>
        <p:spPr>
          <a:xfrm>
            <a:off x="-51230" y="1062893"/>
            <a:ext cx="7748269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Higher efficiency from direct diode pumping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Simpler, more compact laser architectures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Gain material choice restricted to long lifetime materials</a:t>
            </a:r>
          </a:p>
          <a:p>
            <a:pPr marL="457200" lvl="0" indent="-323850">
              <a:lnSpc>
                <a:spcPct val="150000"/>
              </a:lnSpc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Some gain materials can have limited apertures &amp; bandwidth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</a:p>
        </p:txBody>
      </p:sp>
      <p:pic>
        <p:nvPicPr>
          <p:cNvPr id="5" name="Google Shape;211;p36">
            <a:extLst>
              <a:ext uri="{FF2B5EF4-FFF2-40B4-BE49-F238E27FC236}">
                <a16:creationId xmlns:a16="http://schemas.microsoft.com/office/drawing/2014/main" id="{B2F891F3-A822-DC62-9FB4-34F2298A579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8750" y="4011234"/>
            <a:ext cx="6808921" cy="184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2;p36">
            <a:extLst>
              <a:ext uri="{FF2B5EF4-FFF2-40B4-BE49-F238E27FC236}">
                <a16:creationId xmlns:a16="http://schemas.microsoft.com/office/drawing/2014/main" id="{CA2C0584-CF82-4A71-2928-0389B505108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65528" y="5089971"/>
            <a:ext cx="944863" cy="3385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5C6CC1-A3B5-69C7-EE6B-3CC9078648FF}"/>
              </a:ext>
            </a:extLst>
          </p:cNvPr>
          <p:cNvSpPr txBox="1"/>
          <p:nvPr/>
        </p:nvSpPr>
        <p:spPr>
          <a:xfrm>
            <a:off x="1155261" y="4093771"/>
            <a:ext cx="1483211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Diode laser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74C1AC-B42D-7675-B661-ACF0B1E2DEBE}"/>
              </a:ext>
            </a:extLst>
          </p:cNvPr>
          <p:cNvSpPr txBox="1"/>
          <p:nvPr/>
        </p:nvSpPr>
        <p:spPr>
          <a:xfrm>
            <a:off x="981609" y="5029293"/>
            <a:ext cx="163932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Broadband amplifier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396E672-D7BA-E1A4-D359-BC4C33618D1D}"/>
              </a:ext>
            </a:extLst>
          </p:cNvPr>
          <p:cNvSpPr/>
          <p:nvPr/>
        </p:nvSpPr>
        <p:spPr>
          <a:xfrm>
            <a:off x="1633875" y="4603565"/>
            <a:ext cx="369870" cy="4001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966426F-5AAC-5C97-8C76-495AF5BD7CF4}"/>
              </a:ext>
            </a:extLst>
          </p:cNvPr>
          <p:cNvSpPr/>
          <p:nvPr/>
        </p:nvSpPr>
        <p:spPr>
          <a:xfrm>
            <a:off x="2739492" y="5105099"/>
            <a:ext cx="796920" cy="556276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4C1029F-65B8-A167-9D27-A069348DB226}"/>
              </a:ext>
            </a:extLst>
          </p:cNvPr>
          <p:cNvSpPr/>
          <p:nvPr/>
        </p:nvSpPr>
        <p:spPr>
          <a:xfrm>
            <a:off x="538624" y="5200674"/>
            <a:ext cx="359504" cy="3651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oogle Shape;200;p35">
            <a:extLst>
              <a:ext uri="{FF2B5EF4-FFF2-40B4-BE49-F238E27FC236}">
                <a16:creationId xmlns:a16="http://schemas.microsoft.com/office/drawing/2014/main" id="{11959550-6351-28E6-9E68-F12FA4511FE6}"/>
              </a:ext>
            </a:extLst>
          </p:cNvPr>
          <p:cNvSpPr txBox="1"/>
          <p:nvPr/>
        </p:nvSpPr>
        <p:spPr>
          <a:xfrm>
            <a:off x="8214447" y="5805256"/>
            <a:ext cx="4016936" cy="55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1050" dirty="0">
                <a:solidFill>
                  <a:schemeClr val="dk1"/>
                </a:solidFill>
              </a:rPr>
              <a:t>E. Sistrunk, et al., Proc. SPIE 11034, Short-pulse High-energy Lasers and Ultrafast Optical Technologies, 1103407 (2019)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A2CF8-85E4-71F7-7F67-16A190D89A57}"/>
              </a:ext>
            </a:extLst>
          </p:cNvPr>
          <p:cNvSpPr txBox="1"/>
          <p:nvPr/>
        </p:nvSpPr>
        <p:spPr>
          <a:xfrm>
            <a:off x="11192852" y="5542989"/>
            <a:ext cx="1205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chemeClr val="dk1"/>
                </a:solidFill>
              </a:rPr>
              <a:t>From [1]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2791708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DBD66-79FC-493E-15BC-340B9FCC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38B8039D-0038-EEA7-4A5E-C209B2BAB070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329962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Direct CPA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FC1956-1B65-A9E3-B8DE-8F36ECACFEE1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CA206B9-64FF-47E3-A673-830A49854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50AD7-42B2-59B5-7B82-DEE6323F4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797FA-E728-BF0D-4615-2C1471DCC6E5}"/>
              </a:ext>
            </a:extLst>
          </p:cNvPr>
          <p:cNvSpPr txBox="1"/>
          <p:nvPr/>
        </p:nvSpPr>
        <p:spPr>
          <a:xfrm>
            <a:off x="97324" y="1051077"/>
            <a:ext cx="1065939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23850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POLARIS (HI-Jena)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</a:t>
            </a:r>
            <a:r>
              <a:rPr lang="en-GB" sz="1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Yb:glass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/Yb:CaF2, 40 J / 100 fs / 0.02 Hz</a:t>
            </a:r>
          </a:p>
          <a:p>
            <a:pPr marL="914400" lvl="1" indent="-323850">
              <a:spcBef>
                <a:spcPts val="2400"/>
              </a:spcBef>
              <a:buClr>
                <a:srgbClr val="3F3F3F"/>
              </a:buClr>
              <a:buSzPts val="1500"/>
              <a:buFont typeface="Courier New" panose="02070309020205020404" pitchFamily="49" charset="0"/>
              <a:buChar char="o"/>
            </a:pP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17 J / 98 fs / 0.02 Hz demonstrated (54 J before compressor) [1];</a:t>
            </a:r>
          </a:p>
          <a:p>
            <a:pPr marL="457200" lvl="0" indent="-323850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PENELOPE (HZDR)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Yb:CaF</a:t>
            </a:r>
            <a:r>
              <a:rPr lang="en-GB" sz="1800" baseline="-25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2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, 150 J / 100 fs / 1 Hz</a:t>
            </a:r>
          </a:p>
          <a:p>
            <a:pPr marL="914400" lvl="1" indent="-323850">
              <a:spcBef>
                <a:spcPts val="2400"/>
              </a:spcBef>
              <a:buClr>
                <a:srgbClr val="3F3F3F"/>
              </a:buClr>
              <a:buSzPts val="1500"/>
              <a:buFont typeface="Courier New" panose="02070309020205020404" pitchFamily="49" charset="0"/>
              <a:buChar char="o"/>
            </a:pP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12.6 J / broadband ns / 3.3·10</a:t>
            </a:r>
            <a:r>
              <a:rPr lang="en-GB" baseline="30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-3</a:t>
            </a: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 Hz demonstrated [2]</a:t>
            </a:r>
          </a:p>
          <a:p>
            <a:pPr marL="457200" lvl="0" indent="-323850">
              <a:spcBef>
                <a:spcPts val="2400"/>
              </a:spcBef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“Thick disk” geometry (CSU)</a:t>
            </a: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Yb:YAG, 1.1 J / 4.5 </a:t>
            </a:r>
            <a:r>
              <a:rPr lang="en-GB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ps</a:t>
            </a: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 / 1 kHz [3]</a:t>
            </a:r>
          </a:p>
          <a:p>
            <a:pPr marL="457200" lvl="0" indent="-323850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SHARC (LLNL)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</a:t>
            </a:r>
            <a:r>
              <a:rPr lang="en-GB" sz="1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Nd:glass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, 150 J / 150 fs / 10 Hz proposed [4]</a:t>
            </a:r>
          </a:p>
          <a:p>
            <a:pPr marL="457200" lvl="0" indent="-323850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sz="18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BAT (LLNL)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</a:t>
            </a:r>
            <a:r>
              <a:rPr lang="en-GB" sz="18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Tm:YLF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, 30 J / 100 fs / 10 kHz</a:t>
            </a:r>
          </a:p>
          <a:p>
            <a:pPr marL="914400" lvl="1" indent="-323850">
              <a:spcBef>
                <a:spcPts val="2400"/>
              </a:spcBef>
              <a:buClr>
                <a:srgbClr val="3F3F3F"/>
              </a:buClr>
              <a:buSzPts val="1500"/>
              <a:buFont typeface="Courier New" panose="02070309020205020404" pitchFamily="49" charset="0"/>
              <a:buChar char="o"/>
            </a:pP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1.5 J / 270 fs reduced rep rate [5]</a:t>
            </a:r>
            <a:endParaRPr lang="en-GB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4A068F5-09F3-07D0-1657-B0ED86933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539" y="2417045"/>
            <a:ext cx="5330137" cy="3389878"/>
          </a:xfrm>
          <a:prstGeom prst="rect">
            <a:avLst/>
          </a:prstGeom>
        </p:spPr>
      </p:pic>
      <p:sp>
        <p:nvSpPr>
          <p:cNvPr id="53" name="Google Shape;210;p36">
            <a:extLst>
              <a:ext uri="{FF2B5EF4-FFF2-40B4-BE49-F238E27FC236}">
                <a16:creationId xmlns:a16="http://schemas.microsoft.com/office/drawing/2014/main" id="{D2BC7424-E7FE-1FBF-660A-355C86305E74}"/>
              </a:ext>
            </a:extLst>
          </p:cNvPr>
          <p:cNvSpPr txBox="1"/>
          <p:nvPr/>
        </p:nvSpPr>
        <p:spPr>
          <a:xfrm>
            <a:off x="3819263" y="5646126"/>
            <a:ext cx="4481065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AutoNum type="arabicPeriod"/>
            </a:pPr>
            <a:r>
              <a:rPr lang="en" sz="900" dirty="0">
                <a:solidFill>
                  <a:schemeClr val="dk1"/>
                </a:solidFill>
              </a:rPr>
              <a:t>M. Hornung, et al., Opt. Lett. 41(22), 5413-6 (2016).</a:t>
            </a:r>
            <a:endParaRPr sz="900" dirty="0">
              <a:solidFill>
                <a:schemeClr val="dk1"/>
              </a:solidFill>
            </a:endParaRPr>
          </a:p>
          <a:p>
            <a:pPr marL="4572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AutoNum type="arabicPeriod"/>
            </a:pPr>
            <a:r>
              <a:rPr lang="en" sz="900" dirty="0">
                <a:solidFill>
                  <a:schemeClr val="dk1"/>
                </a:solidFill>
              </a:rPr>
              <a:t>D. Albach, et al., High Power Laser Science and Engineering 7, 1-9 (2019).</a:t>
            </a:r>
          </a:p>
          <a:p>
            <a:pPr marL="457200" indent="-266700">
              <a:lnSpc>
                <a:spcPct val="115000"/>
              </a:lnSpc>
              <a:buClr>
                <a:schemeClr val="dk1"/>
              </a:buClr>
              <a:buSzPts val="600"/>
              <a:buFontTx/>
              <a:buAutoNum type="arabicPeriod"/>
            </a:pPr>
            <a:r>
              <a:rPr lang="en-US" altLang="en-US" sz="900" dirty="0">
                <a:solidFill>
                  <a:schemeClr val="dk1"/>
                </a:solidFill>
              </a:rPr>
              <a:t>Y. Wang, et al., Opt. Lett. 45, 6615-6618 (2020).</a:t>
            </a:r>
            <a:endParaRPr sz="900" dirty="0">
              <a:solidFill>
                <a:schemeClr val="dk1"/>
              </a:solidFill>
            </a:endParaRPr>
          </a:p>
          <a:p>
            <a:pPr marL="4572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AutoNum type="arabicPeriod"/>
            </a:pPr>
            <a:r>
              <a:rPr lang="en" sz="900" dirty="0">
                <a:solidFill>
                  <a:schemeClr val="dk1"/>
                </a:solidFill>
              </a:rPr>
              <a:t>E. Sistrunk, et al., Proc. SPIE 11034, Short-pulse High-energy Lasers and Ultrafast Optical Technologies, 1103407 (2019).</a:t>
            </a:r>
            <a:endParaRPr sz="900" dirty="0">
              <a:solidFill>
                <a:schemeClr val="dk1"/>
              </a:solidFill>
            </a:endParaRPr>
          </a:p>
          <a:p>
            <a:pPr marL="4572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AutoNum type="arabicPeriod"/>
            </a:pPr>
            <a:r>
              <a:rPr lang="en-GB" sz="900" dirty="0">
                <a:solidFill>
                  <a:schemeClr val="dk1"/>
                </a:solidFill>
              </a:rPr>
              <a:t>I. Tamer, et al., OL 49, 1583-1586 (2024).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87549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3094B-1110-2C98-E401-23374896F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C896CA44-C20C-16E0-8B13-915131C33C58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543154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OPCPA Architectures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D7F313-E361-07BA-088A-FF3457EB3C84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EA7CFBB-F0FD-595A-1E52-571E92E63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45229-C48B-098E-6938-A6AFE21D6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2" name="Google Shape;237;p39">
            <a:extLst>
              <a:ext uri="{FF2B5EF4-FFF2-40B4-BE49-F238E27FC236}">
                <a16:creationId xmlns:a16="http://schemas.microsoft.com/office/drawing/2014/main" id="{4B422193-DDA4-DB38-95D0-ED9C1CEE37B5}"/>
              </a:ext>
            </a:extLst>
          </p:cNvPr>
          <p:cNvSpPr txBox="1"/>
          <p:nvPr/>
        </p:nvSpPr>
        <p:spPr>
          <a:xfrm>
            <a:off x="160133" y="911584"/>
            <a:ext cx="1177448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High single pass parametric gain → compact geometries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285750">
              <a:lnSpc>
                <a:spcPct val="150000"/>
              </a:lnSpc>
              <a:buClr>
                <a:schemeClr val="dk1"/>
              </a:buClr>
              <a:buSzPts val="9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Large gain bandwidth → few-fs pulses, tuneable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285750">
              <a:lnSpc>
                <a:spcPct val="150000"/>
              </a:lnSpc>
              <a:buClr>
                <a:schemeClr val="dk1"/>
              </a:buClr>
              <a:buSzPts val="9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High intensity contrast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</a:p>
          <a:p>
            <a:pPr marL="457200" indent="-285750">
              <a:lnSpc>
                <a:spcPct val="150000"/>
              </a:lnSpc>
              <a:buClr>
                <a:schemeClr val="dk1"/>
              </a:buClr>
              <a:buSzPts val="900"/>
              <a:buFont typeface="Calibri"/>
              <a:buChar char="●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Non-dissipative 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→ l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ower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 thermal effects, but likely to still require cooling due to residual absorption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High rep rate if DPSSL pump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285750">
              <a:lnSpc>
                <a:spcPct val="150000"/>
              </a:lnSpc>
              <a:buClr>
                <a:schemeClr val="dk1"/>
              </a:buClr>
              <a:buSzPts val="9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Limited options for large aperture, high quality crystals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285750">
              <a:lnSpc>
                <a:spcPct val="150000"/>
              </a:lnSpc>
              <a:buClr>
                <a:schemeClr val="dk1"/>
              </a:buClr>
              <a:buSzPts val="9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Requires high quality pump beam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</p:txBody>
      </p:sp>
      <p:pic>
        <p:nvPicPr>
          <p:cNvPr id="1026" name="Picture 2" descr="Figure 6.Schematic description of broadband noncollinear OPCPA in nonlinear crystals.">
            <a:extLst>
              <a:ext uri="{FF2B5EF4-FFF2-40B4-BE49-F238E27FC236}">
                <a16:creationId xmlns:a16="http://schemas.microsoft.com/office/drawing/2014/main" id="{AED12E0F-1760-CBF9-414C-70687487B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85" y="4398083"/>
            <a:ext cx="72675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33DED-A3F2-9D8E-BB5B-38BB3926E602}"/>
              </a:ext>
            </a:extLst>
          </p:cNvPr>
          <p:cNvSpPr txBox="1"/>
          <p:nvPr/>
        </p:nvSpPr>
        <p:spPr>
          <a:xfrm>
            <a:off x="6163366" y="6500226"/>
            <a:ext cx="3371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Image from R. Dabu DOI: 10.5772/intechopen.70708</a:t>
            </a:r>
          </a:p>
        </p:txBody>
      </p:sp>
    </p:spTree>
    <p:extLst>
      <p:ext uri="{BB962C8B-B14F-4D97-AF65-F5344CB8AC3E}">
        <p14:creationId xmlns:p14="http://schemas.microsoft.com/office/powerpoint/2010/main" val="392340694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18C1-E7E9-1920-1C49-9F7915F7A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3E061CBF-FF55-38BF-413D-F3DE634465A1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543154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OPCPA Architectures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3959A7-935C-C8C3-6DB1-A59472A1DCCC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40E0D2E-8741-F22D-DCBF-A42531648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18C493-F5F2-5D31-896D-B24AD9389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3" name="Google Shape;237;p39">
            <a:extLst>
              <a:ext uri="{FF2B5EF4-FFF2-40B4-BE49-F238E27FC236}">
                <a16:creationId xmlns:a16="http://schemas.microsoft.com/office/drawing/2014/main" id="{400F2D41-5771-A1B0-1B38-A05FEBF17E36}"/>
              </a:ext>
            </a:extLst>
          </p:cNvPr>
          <p:cNvSpPr txBox="1"/>
          <p:nvPr/>
        </p:nvSpPr>
        <p:spPr>
          <a:xfrm>
            <a:off x="0" y="1180735"/>
            <a:ext cx="7030987" cy="457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L1 ALLEGRA (ELI-Beamlines)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30 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mJ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 / 15 fs / 1 kHz [1], upgrade to 100 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mJ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 planned</a:t>
            </a: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L2 DUHA (ELI-Beamlines)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under commissioning, targeting 3 J / 25 fs / 50 Hz [2]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GEKKO-EXA (Osaka, Japan)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10 J / 10 fs / 100 Hz (high energy amplification stage 1) – conceptual design [3]</a:t>
            </a:r>
            <a:endParaRPr sz="2000" dirty="0">
              <a:highlight>
                <a:srgbClr val="FFFF00"/>
              </a:highligh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</p:txBody>
      </p:sp>
      <p:sp>
        <p:nvSpPr>
          <p:cNvPr id="2" name="Google Shape;238;p39">
            <a:extLst>
              <a:ext uri="{FF2B5EF4-FFF2-40B4-BE49-F238E27FC236}">
                <a16:creationId xmlns:a16="http://schemas.microsoft.com/office/drawing/2014/main" id="{4C83FB4E-32C4-9FBF-7227-3A71BAC2E074}"/>
              </a:ext>
            </a:extLst>
          </p:cNvPr>
          <p:cNvSpPr txBox="1"/>
          <p:nvPr/>
        </p:nvSpPr>
        <p:spPr>
          <a:xfrm>
            <a:off x="4511376" y="5465575"/>
            <a:ext cx="5368479" cy="129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AutoNum type="arabicPeriod"/>
            </a:pPr>
            <a:r>
              <a:rPr lang="en" sz="900" dirty="0">
                <a:solidFill>
                  <a:schemeClr val="dk1"/>
                </a:solidFill>
              </a:rPr>
              <a:t>P. Bakule, et al., "Readiness of L1 ALLEGRA Laser System for User Operation at ELI Beamlines," in OSA High-brightness Sources and Light-driven Interactions Congress 2020, paper HF1B.7.</a:t>
            </a:r>
            <a:endParaRPr sz="900" dirty="0">
              <a:solidFill>
                <a:schemeClr val="dk1"/>
              </a:solidFill>
            </a:endParaRPr>
          </a:p>
          <a:p>
            <a:pPr marL="4572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AutoNum type="arabicPeriod"/>
            </a:pPr>
            <a:r>
              <a:rPr lang="en" sz="900" dirty="0">
                <a:solidFill>
                  <a:schemeClr val="dk1"/>
                </a:solidFill>
              </a:rPr>
              <a:t>L. Indra, et al., "Development of L2-DUHA laser front-end for near-IR and mid-IR generation at ELI-Beamlines," Proc. SPIE 12577, High-power, High-energy Lasers and Ultrafast Optical Technologies, 125770B (2023).</a:t>
            </a:r>
            <a:endParaRPr sz="900" dirty="0">
              <a:solidFill>
                <a:schemeClr val="dk1"/>
              </a:solidFill>
            </a:endParaRPr>
          </a:p>
          <a:p>
            <a:pPr marL="457200" lvl="0" indent="-266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AutoNum type="arabicPeriod"/>
            </a:pPr>
            <a:r>
              <a:rPr lang="en" sz="900" dirty="0">
                <a:solidFill>
                  <a:schemeClr val="dk1"/>
                </a:solidFill>
              </a:rPr>
              <a:t>J. Kawanaka, et al., “Conceptual design of sub-exa-watt system by using optical parametric chirped pulse amplification,” J. Phys.: Conf. Ser. 688 012044 (2016).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08AE82-7610-3FB5-53DA-1B5FA890E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321" y="1376462"/>
            <a:ext cx="5437625" cy="34582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64FC527-C68B-586D-7B5A-83F95414B420}"/>
              </a:ext>
            </a:extLst>
          </p:cNvPr>
          <p:cNvSpPr txBox="1"/>
          <p:nvPr/>
        </p:nvSpPr>
        <p:spPr>
          <a:xfrm>
            <a:off x="11015075" y="3771881"/>
            <a:ext cx="11769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QED &amp; Lab Astro</a:t>
            </a:r>
          </a:p>
          <a:p>
            <a:r>
              <a:rPr lang="en-GB" sz="1000" dirty="0"/>
              <a:t>30-100 fs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1E518F-0EE8-92A5-79BC-EAA8E6A9FA26}"/>
              </a:ext>
            </a:extLst>
          </p:cNvPr>
          <p:cNvCxnSpPr/>
          <p:nvPr/>
        </p:nvCxnSpPr>
        <p:spPr>
          <a:xfrm flipV="1">
            <a:off x="11412318" y="3622236"/>
            <a:ext cx="70727" cy="156610"/>
          </a:xfrm>
          <a:prstGeom prst="straightConnector1">
            <a:avLst/>
          </a:prstGeom>
          <a:ln w="6350"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1328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CABCB-E4C1-BEE9-6066-1086DAC9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8E7FA5E0-2CF8-DEB5-4FB8-8B1974B2E932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788677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Coherent Combination of </a:t>
            </a:r>
            <a:r>
              <a:rPr lang="en-US" altLang="en-US" sz="4000" dirty="0" err="1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Fibres</a:t>
            </a:r>
            <a:endParaRPr lang="en-US" altLang="en-US" sz="40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8CD73B-8AE6-955A-B05D-D4D3E8F937F4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1ADCD66-8FAC-E1B3-4449-A26A42686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2ABA9-F319-BB74-7798-ABB2E0C15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2" name="Google Shape;218;p37">
            <a:extLst>
              <a:ext uri="{FF2B5EF4-FFF2-40B4-BE49-F238E27FC236}">
                <a16:creationId xmlns:a16="http://schemas.microsoft.com/office/drawing/2014/main" id="{0E18B896-0FA3-0CE0-0CFD-FC5D6C698F80}"/>
              </a:ext>
            </a:extLst>
          </p:cNvPr>
          <p:cNvSpPr txBox="1"/>
          <p:nvPr/>
        </p:nvSpPr>
        <p:spPr>
          <a:xfrm>
            <a:off x="199794" y="1607410"/>
            <a:ext cx="10682354" cy="310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High efficiency with direct diode pumping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alibri"/>
              <a:buChar char="○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Up to ~50% wall-plug efficiency with commercial ~100kW cw systems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Distributed heat dissipation enables efficient cooling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Compact architecture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Gain bandwidth limited to ~50-100fs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endParaRPr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Active phasing for coherent combining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endParaRPr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</p:txBody>
      </p:sp>
      <p:pic>
        <p:nvPicPr>
          <p:cNvPr id="4" name="Picture 2" descr="figure: Fig. 1.">
            <a:extLst>
              <a:ext uri="{FF2B5EF4-FFF2-40B4-BE49-F238E27FC236}">
                <a16:creationId xmlns:a16="http://schemas.microsoft.com/office/drawing/2014/main" id="{2C1BC50F-DD84-BCAB-C47B-61FCC985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26" y="3581108"/>
            <a:ext cx="3802716" cy="25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oposition de thèse">
            <a:extLst>
              <a:ext uri="{FF2B5EF4-FFF2-40B4-BE49-F238E27FC236}">
                <a16:creationId xmlns:a16="http://schemas.microsoft.com/office/drawing/2014/main" id="{92E5463A-4D8F-8AC2-CBDF-AD7DC063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886" y="3649394"/>
            <a:ext cx="1400151" cy="69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081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8F03B-AA90-5189-9726-7908358DF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4B53D9C0-B5BC-F487-CC36-1F45087016A9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788677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Coherent Combination of </a:t>
            </a:r>
            <a:r>
              <a:rPr lang="en-US" altLang="en-US" sz="4000" dirty="0" err="1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Fibres</a:t>
            </a:r>
            <a:endParaRPr lang="en-US" altLang="en-US" sz="40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9A2647-3598-6966-7400-BE045EFAC248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E5DFA74-CFFB-954B-BB08-45E226E6D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8801C-5F57-47DD-648D-DAC68984B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3" name="Google Shape;225;p38">
            <a:extLst>
              <a:ext uri="{FF2B5EF4-FFF2-40B4-BE49-F238E27FC236}">
                <a16:creationId xmlns:a16="http://schemas.microsoft.com/office/drawing/2014/main" id="{EA72DA23-1FBA-D001-557B-DADB7BC82DEC}"/>
              </a:ext>
            </a:extLst>
          </p:cNvPr>
          <p:cNvSpPr txBox="1"/>
          <p:nvPr/>
        </p:nvSpPr>
        <p:spPr>
          <a:xfrm>
            <a:off x="313207" y="1151053"/>
            <a:ext cx="6709133" cy="5095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99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Coherent beam combining (CBC) of 61 parallel fiber CPA channels [1]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977900" lvl="2" indent="-171450">
              <a:spcBef>
                <a:spcPts val="400"/>
              </a:spcBef>
              <a:buClr>
                <a:srgbClr val="000000"/>
              </a:buClr>
              <a:buSzPts val="1300"/>
              <a:buFont typeface="Noto Sans Symbols"/>
              <a:buChar char="○"/>
            </a:pPr>
            <a:r>
              <a:rPr lang="en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~500µJ (8.2µJ/channel) at 2 MHz and &lt;300fs pulses</a:t>
            </a:r>
            <a:endParaRPr sz="16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977900" lvl="2" indent="-171450">
              <a:spcBef>
                <a:spcPts val="400"/>
              </a:spcBef>
              <a:buClr>
                <a:srgbClr val="000000"/>
              </a:buClr>
              <a:buSzPts val="1300"/>
              <a:buFont typeface="Noto Sans Symbols"/>
              <a:buChar char="○"/>
            </a:pPr>
            <a:r>
              <a:rPr lang="en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Would need &gt;12 000 channels for ~10J of combined energy</a:t>
            </a:r>
            <a:endParaRPr sz="16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177800" marR="0" lvl="0" indent="-762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699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lphaUcPeriod" startAt="2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CBC of 16 parallel fiber 3ns CPA + 8-pulse divided pulse amplification (DPA) [2]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977900" lvl="2" indent="-171450">
              <a:spcBef>
                <a:spcPts val="400"/>
              </a:spcBef>
              <a:buClr>
                <a:srgbClr val="000000"/>
              </a:buClr>
              <a:buSzPts val="1300"/>
              <a:buFont typeface="Noto Sans Symbols"/>
              <a:buChar char="○"/>
            </a:pPr>
            <a:r>
              <a:rPr lang="en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~48mJ (~3mJ/channel) at 20kHz and 158fs pulses (~1kW average power)</a:t>
            </a:r>
            <a:endParaRPr sz="16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977900" lvl="2" indent="-171450">
              <a:spcBef>
                <a:spcPts val="400"/>
              </a:spcBef>
              <a:buClr>
                <a:srgbClr val="000000"/>
              </a:buClr>
              <a:buSzPts val="1300"/>
              <a:buFont typeface="Noto Sans Symbols"/>
              <a:buChar char="○"/>
            </a:pPr>
            <a:r>
              <a:rPr lang="en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Would need ~3300 channels for ~10J of combined energy</a:t>
            </a:r>
            <a:endParaRPr sz="16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520700" marR="0" lvl="1" indent="-889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699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lphaUcPeriod" startAt="3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CBC of 4 parallel fiber channels + 81-pulse CPSA [3]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977900" lvl="2" indent="-171450">
              <a:spcBef>
                <a:spcPts val="400"/>
              </a:spcBef>
              <a:buClr>
                <a:srgbClr val="000000"/>
              </a:buClr>
              <a:buSzPts val="1300"/>
              <a:buFont typeface="Noto Sans Symbols"/>
              <a:buChar char="○"/>
            </a:pPr>
            <a:r>
              <a:rPr lang="en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~27mJ (~7mJ/channel) at 2kHz and ~300fs pulses</a:t>
            </a:r>
            <a:endParaRPr sz="16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977900" lvl="2" indent="-177800">
              <a:spcBef>
                <a:spcPts val="400"/>
              </a:spcBef>
              <a:buClr>
                <a:srgbClr val="000000"/>
              </a:buClr>
              <a:buSzPts val="1400"/>
              <a:buFont typeface="Noto Sans Symbols"/>
              <a:buChar char="○"/>
            </a:pPr>
            <a:r>
              <a:rPr lang="en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With demonstrated[4] ~10mJ/channel would need ~1000 channels for ~10J of combined energy</a:t>
            </a:r>
            <a:endParaRPr sz="16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520700" marR="0" lvl="1" indent="-889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26;p38">
            <a:extLst>
              <a:ext uri="{FF2B5EF4-FFF2-40B4-BE49-F238E27FC236}">
                <a16:creationId xmlns:a16="http://schemas.microsoft.com/office/drawing/2014/main" id="{80A6643E-A553-4752-F0A4-A134F58507A9}"/>
              </a:ext>
            </a:extLst>
          </p:cNvPr>
          <p:cNvSpPr txBox="1"/>
          <p:nvPr/>
        </p:nvSpPr>
        <p:spPr>
          <a:xfrm>
            <a:off x="6096000" y="6350936"/>
            <a:ext cx="5351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[3] A. Rainville et al. in CLEO 2023, (Optica Publishing Group, 2023), paper SF3H.6.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" name="Google Shape;227;p38">
            <a:extLst>
              <a:ext uri="{FF2B5EF4-FFF2-40B4-BE49-F238E27FC236}">
                <a16:creationId xmlns:a16="http://schemas.microsoft.com/office/drawing/2014/main" id="{75E14B5C-E9B4-5261-08EF-F6C35569AC29}"/>
              </a:ext>
            </a:extLst>
          </p:cNvPr>
          <p:cNvSpPr txBox="1"/>
          <p:nvPr/>
        </p:nvSpPr>
        <p:spPr>
          <a:xfrm>
            <a:off x="6096000" y="6068463"/>
            <a:ext cx="47895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I. Fsaifes at al. Opt. Express </a:t>
            </a:r>
            <a:r>
              <a:rPr lang="en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20152-20161 (2020) 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9" name="Google Shape;228;p38">
            <a:extLst>
              <a:ext uri="{FF2B5EF4-FFF2-40B4-BE49-F238E27FC236}">
                <a16:creationId xmlns:a16="http://schemas.microsoft.com/office/drawing/2014/main" id="{5C9C47A8-752D-40DE-3D64-3866004F55B5}"/>
              </a:ext>
            </a:extLst>
          </p:cNvPr>
          <p:cNvSpPr txBox="1"/>
          <p:nvPr/>
        </p:nvSpPr>
        <p:spPr>
          <a:xfrm>
            <a:off x="6096000" y="6209788"/>
            <a:ext cx="2942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[2] H. Stark et al. Opt. Lett. </a:t>
            </a:r>
            <a:r>
              <a:rPr lang="en" sz="9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lang="en" sz="9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3007-3010 (2023) </a:t>
            </a:r>
            <a:endParaRPr sz="11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0" name="Google Shape;229;p38">
            <a:extLst>
              <a:ext uri="{FF2B5EF4-FFF2-40B4-BE49-F238E27FC236}">
                <a16:creationId xmlns:a16="http://schemas.microsoft.com/office/drawing/2014/main" id="{1A8669C9-98A7-BF76-5489-C7AF90A6DCDB}"/>
              </a:ext>
            </a:extLst>
          </p:cNvPr>
          <p:cNvSpPr txBox="1"/>
          <p:nvPr/>
        </p:nvSpPr>
        <p:spPr>
          <a:xfrm>
            <a:off x="6096000" y="6503336"/>
            <a:ext cx="5351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 A. Rainville et al. 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 </a:t>
            </a:r>
            <a:r>
              <a:rPr lang="en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1540 (2024)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AA1052-4B05-7745-C6F5-61605680F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738" y="1639260"/>
            <a:ext cx="5191223" cy="33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493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11446-02C6-216C-53A5-A182AC5E7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E2D008DA-3970-AF6C-84D0-2A1BF11F640B}"/>
              </a:ext>
            </a:extLst>
          </p:cNvPr>
          <p:cNvSpPr txBox="1">
            <a:spLocks/>
          </p:cNvSpPr>
          <p:nvPr/>
        </p:nvSpPr>
        <p:spPr>
          <a:xfrm>
            <a:off x="-51229" y="92869"/>
            <a:ext cx="566392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Enabling Technologies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FE5D5A-E371-CAD9-3B5D-EAF5433EC430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891EC2C-D478-A987-23AB-A2628D29A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2647C-694F-A449-9455-9692C743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DEE6D-E3BD-B5CE-D319-F7CCB4662FF0}"/>
              </a:ext>
            </a:extLst>
          </p:cNvPr>
          <p:cNvSpPr/>
          <p:nvPr/>
        </p:nvSpPr>
        <p:spPr>
          <a:xfrm>
            <a:off x="5893435" y="2258525"/>
            <a:ext cx="419652" cy="485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2C456-C5ED-31D6-A042-2699ACAD2A34}"/>
              </a:ext>
            </a:extLst>
          </p:cNvPr>
          <p:cNvSpPr txBox="1"/>
          <p:nvPr/>
        </p:nvSpPr>
        <p:spPr>
          <a:xfrm>
            <a:off x="-1591768" y="4047808"/>
            <a:ext cx="183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Diode Lasers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D05F69-C63F-ED40-0D09-3F3A942D7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78"/>
          <a:stretch/>
        </p:blipFill>
        <p:spPr>
          <a:xfrm>
            <a:off x="365896" y="1299945"/>
            <a:ext cx="3440594" cy="27887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7AA203-7B56-2A75-EC68-29AB2DB3C7FC}"/>
              </a:ext>
            </a:extLst>
          </p:cNvPr>
          <p:cNvSpPr txBox="1"/>
          <p:nvPr/>
        </p:nvSpPr>
        <p:spPr>
          <a:xfrm>
            <a:off x="1040342" y="1299945"/>
            <a:ext cx="183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Thermal Management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087D7-8322-CCB2-3C7D-1C39499180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01" r="32150" b="5201"/>
          <a:stretch/>
        </p:blipFill>
        <p:spPr>
          <a:xfrm rot="5400000">
            <a:off x="505504" y="3953439"/>
            <a:ext cx="2247657" cy="29481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642BB9-A6C3-C063-09B7-E1E592D48154}"/>
              </a:ext>
            </a:extLst>
          </p:cNvPr>
          <p:cNvSpPr txBox="1"/>
          <p:nvPr/>
        </p:nvSpPr>
        <p:spPr>
          <a:xfrm>
            <a:off x="365896" y="5783129"/>
            <a:ext cx="2404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Large aperture optics</a:t>
            </a:r>
          </a:p>
        </p:txBody>
      </p:sp>
      <p:pic>
        <p:nvPicPr>
          <p:cNvPr id="16" name="Picture 4" descr="Optical coatings">
            <a:extLst>
              <a:ext uri="{FF2B5EF4-FFF2-40B4-BE49-F238E27FC236}">
                <a16:creationId xmlns:a16="http://schemas.microsoft.com/office/drawing/2014/main" id="{27EE107C-6287-26B9-4C7D-4C5C35AE0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-299" r="34103" b="5688"/>
          <a:stretch/>
        </p:blipFill>
        <p:spPr bwMode="auto">
          <a:xfrm>
            <a:off x="3970985" y="990083"/>
            <a:ext cx="2580608" cy="302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894924-E617-15F9-61AE-636FAF1550E9}"/>
              </a:ext>
            </a:extLst>
          </p:cNvPr>
          <p:cNvSpPr txBox="1"/>
          <p:nvPr/>
        </p:nvSpPr>
        <p:spPr>
          <a:xfrm>
            <a:off x="4846925" y="990083"/>
            <a:ext cx="1704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High resilience c</a:t>
            </a:r>
            <a:r>
              <a:rPr lang="en-GB" sz="18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oatings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2C1D9-1C67-8B98-22E5-7EFE143E1116}"/>
              </a:ext>
            </a:extLst>
          </p:cNvPr>
          <p:cNvSpPr txBox="1"/>
          <p:nvPr/>
        </p:nvSpPr>
        <p:spPr>
          <a:xfrm>
            <a:off x="8967292" y="5138534"/>
            <a:ext cx="1506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99A354-7C2D-71A0-8962-A6A643EF8D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2" t="1582" r="39795" b="1"/>
          <a:stretch/>
        </p:blipFill>
        <p:spPr>
          <a:xfrm>
            <a:off x="6766957" y="936261"/>
            <a:ext cx="2238268" cy="30873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155F00-AABD-6920-5D15-3016C0678B4A}"/>
              </a:ext>
            </a:extLst>
          </p:cNvPr>
          <p:cNvSpPr txBox="1"/>
          <p:nvPr/>
        </p:nvSpPr>
        <p:spPr>
          <a:xfrm>
            <a:off x="7512644" y="3654313"/>
            <a:ext cx="183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Diode Lasers</a:t>
            </a:r>
          </a:p>
        </p:txBody>
      </p:sp>
      <p:pic>
        <p:nvPicPr>
          <p:cNvPr id="23" name="Google Shape;252;p41">
            <a:extLst>
              <a:ext uri="{FF2B5EF4-FFF2-40B4-BE49-F238E27FC236}">
                <a16:creationId xmlns:a16="http://schemas.microsoft.com/office/drawing/2014/main" id="{76CFAF14-CB1B-D60B-71DD-034E140B359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l="27973" t="59753" r="36222"/>
          <a:stretch>
            <a:fillRect/>
          </a:stretch>
        </p:blipFill>
        <p:spPr>
          <a:xfrm>
            <a:off x="3227700" y="4303700"/>
            <a:ext cx="3966254" cy="230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16043C-FB94-4B26-80D7-005269EC4ABD}"/>
              </a:ext>
            </a:extLst>
          </p:cNvPr>
          <p:cNvSpPr txBox="1"/>
          <p:nvPr/>
        </p:nvSpPr>
        <p:spPr>
          <a:xfrm>
            <a:off x="7485353" y="4417140"/>
            <a:ext cx="4278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Control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Active feedback stabilisation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Machine learning systems</a:t>
            </a:r>
          </a:p>
        </p:txBody>
      </p:sp>
    </p:spTree>
    <p:extLst>
      <p:ext uri="{BB962C8B-B14F-4D97-AF65-F5344CB8AC3E}">
        <p14:creationId xmlns:p14="http://schemas.microsoft.com/office/powerpoint/2010/main" val="68466684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DB4C1-F819-2718-A846-057C0B7D2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B77429FA-EBFD-84A7-9604-D3FC7D247667}"/>
              </a:ext>
            </a:extLst>
          </p:cNvPr>
          <p:cNvSpPr txBox="1">
            <a:spLocks/>
          </p:cNvSpPr>
          <p:nvPr/>
        </p:nvSpPr>
        <p:spPr>
          <a:xfrm>
            <a:off x="2045322" y="2133850"/>
            <a:ext cx="791203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54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Developments at the Central Laser Facility (UK)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4C8E93-A598-D0E6-2D45-E3BADE9CF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026AE-4B5C-7BEC-9577-08FD81979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811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160133" y="-69219"/>
            <a:ext cx="11714205" cy="1089529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Extreme Photonics Applications Centre (EPAC) </a:t>
            </a:r>
          </a:p>
        </p:txBody>
      </p:sp>
      <p:sp>
        <p:nvSpPr>
          <p:cNvPr id="23" name="Content Placeholder 12"/>
          <p:cNvSpPr txBox="1">
            <a:spLocks/>
          </p:cNvSpPr>
          <p:nvPr/>
        </p:nvSpPr>
        <p:spPr>
          <a:xfrm>
            <a:off x="79281" y="1535802"/>
            <a:ext cx="4905193" cy="36984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kern="1200" spc="-75" dirty="0">
                <a:solidFill>
                  <a:srgbClr val="1E5DF8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New £106m </a:t>
            </a:r>
            <a:r>
              <a:rPr lang="en-US" sz="1800" b="1" dirty="0" err="1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centre</a:t>
            </a:r>
            <a:r>
              <a:rPr lang="en-US" sz="1800" b="1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for applications of laser-driven sources in industry, medicine &amp; security</a:t>
            </a:r>
          </a:p>
          <a:p>
            <a:pPr marL="67150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Up to 10 GeV e- beams, 100 MeV x-rays</a:t>
            </a:r>
          </a:p>
          <a:p>
            <a:pPr marL="67150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Near real-time, high frame rate x-ray imaging capability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At the interface of science and industry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800" u="sng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First</a:t>
            </a:r>
            <a:r>
              <a:rPr lang="en-GB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laser system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GB" sz="18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 PW, 30 fs, 10 Hz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GB" sz="1800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10 Hz operation enabled by DiPOLE technology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" b="-353"/>
          <a:stretch/>
        </p:blipFill>
        <p:spPr bwMode="auto">
          <a:xfrm>
            <a:off x="5105418" y="1313849"/>
            <a:ext cx="7086582" cy="4707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96343" y="5322199"/>
            <a:ext cx="1619787" cy="1451970"/>
            <a:chOff x="7465354" y="3933056"/>
            <a:chExt cx="1586609" cy="1512168"/>
          </a:xfrm>
        </p:grpSpPr>
        <p:grpSp>
          <p:nvGrpSpPr>
            <p:cNvPr id="34" name="Group 33"/>
            <p:cNvGrpSpPr/>
            <p:nvPr/>
          </p:nvGrpSpPr>
          <p:grpSpPr>
            <a:xfrm>
              <a:off x="7465354" y="3933056"/>
              <a:ext cx="1586609" cy="1393409"/>
              <a:chOff x="7449887" y="4638836"/>
              <a:chExt cx="1586609" cy="1393409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61563" y="5255850"/>
                <a:ext cx="963256" cy="776395"/>
              </a:xfrm>
              <a:prstGeom prst="rect">
                <a:avLst/>
              </a:prstGeom>
            </p:spPr>
          </p:pic>
          <p:pic>
            <p:nvPicPr>
              <p:cNvPr id="36" name="Picture 19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28" t="49302" r="64974" b="12350"/>
              <a:stretch/>
            </p:blipFill>
            <p:spPr bwMode="auto">
              <a:xfrm>
                <a:off x="7449887" y="4638836"/>
                <a:ext cx="1586609" cy="617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7465354" y="3933056"/>
              <a:ext cx="1586609" cy="151216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B687FE-75EA-2416-2E49-087C9AE56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B9D920-6350-75AA-0A87-FC816CB640AE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760CD16-CE1C-5897-8B61-9B892FC3D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63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A9586E-1DA9-BB38-8EAD-102755894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sp>
        <p:nvSpPr>
          <p:cNvPr id="19" name="Title 11">
            <a:extLst>
              <a:ext uri="{FF2B5EF4-FFF2-40B4-BE49-F238E27FC236}">
                <a16:creationId xmlns:a16="http://schemas.microsoft.com/office/drawing/2014/main" id="{063A6799-D0E4-D72D-B229-C25C567F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33" y="-69219"/>
            <a:ext cx="11714205" cy="1089529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EPAC – Laser Technology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15CD3A-E0C5-7126-3038-470C84CB1D4A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353" name="Group 13352">
            <a:extLst>
              <a:ext uri="{FF2B5EF4-FFF2-40B4-BE49-F238E27FC236}">
                <a16:creationId xmlns:a16="http://schemas.microsoft.com/office/drawing/2014/main" id="{953F65A4-19C2-463F-C2AA-69FF331C085B}"/>
              </a:ext>
            </a:extLst>
          </p:cNvPr>
          <p:cNvGrpSpPr/>
          <p:nvPr/>
        </p:nvGrpSpPr>
        <p:grpSpPr>
          <a:xfrm>
            <a:off x="160133" y="1639571"/>
            <a:ext cx="3874416" cy="5032963"/>
            <a:chOff x="5289317" y="94161"/>
            <a:chExt cx="3874416" cy="5032963"/>
          </a:xfrm>
        </p:grpSpPr>
        <p:pic>
          <p:nvPicPr>
            <p:cNvPr id="13354" name="Picture 13353">
              <a:extLst>
                <a:ext uri="{FF2B5EF4-FFF2-40B4-BE49-F238E27FC236}">
                  <a16:creationId xmlns:a16="http://schemas.microsoft.com/office/drawing/2014/main" id="{3E842150-411E-2E8B-81BD-D0BE8F2D5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7142" y="3144302"/>
              <a:ext cx="3422423" cy="1982822"/>
            </a:xfrm>
            <a:prstGeom prst="rect">
              <a:avLst/>
            </a:prstGeom>
          </p:spPr>
        </p:pic>
        <p:pic>
          <p:nvPicPr>
            <p:cNvPr id="13355" name="Picture 13354">
              <a:extLst>
                <a:ext uri="{FF2B5EF4-FFF2-40B4-BE49-F238E27FC236}">
                  <a16:creationId xmlns:a16="http://schemas.microsoft.com/office/drawing/2014/main" id="{46C94FED-6768-059B-8AD0-23E55469E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6291" y="1673781"/>
              <a:ext cx="3262846" cy="1836264"/>
            </a:xfrm>
            <a:prstGeom prst="rect">
              <a:avLst/>
            </a:prstGeom>
          </p:spPr>
        </p:pic>
        <p:cxnSp>
          <p:nvCxnSpPr>
            <p:cNvPr id="13356" name="Straight Connector 13355">
              <a:extLst>
                <a:ext uri="{FF2B5EF4-FFF2-40B4-BE49-F238E27FC236}">
                  <a16:creationId xmlns:a16="http://schemas.microsoft.com/office/drawing/2014/main" id="{71AEFBDB-A89A-1F18-7C48-5B1EF59FA9A1}"/>
                </a:ext>
              </a:extLst>
            </p:cNvPr>
            <p:cNvCxnSpPr/>
            <p:nvPr/>
          </p:nvCxnSpPr>
          <p:spPr>
            <a:xfrm flipH="1">
              <a:off x="7795413" y="3159115"/>
              <a:ext cx="4419" cy="1037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57" name="Straight Connector 13356">
              <a:extLst>
                <a:ext uri="{FF2B5EF4-FFF2-40B4-BE49-F238E27FC236}">
                  <a16:creationId xmlns:a16="http://schemas.microsoft.com/office/drawing/2014/main" id="{A4875E02-D4F4-3348-CED5-34734662C356}"/>
                </a:ext>
              </a:extLst>
            </p:cNvPr>
            <p:cNvCxnSpPr/>
            <p:nvPr/>
          </p:nvCxnSpPr>
          <p:spPr>
            <a:xfrm flipH="1">
              <a:off x="7536442" y="3268219"/>
              <a:ext cx="0" cy="10031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58" name="Straight Arrow Connector 13357">
              <a:extLst>
                <a:ext uri="{FF2B5EF4-FFF2-40B4-BE49-F238E27FC236}">
                  <a16:creationId xmlns:a16="http://schemas.microsoft.com/office/drawing/2014/main" id="{42EB58EA-CCF1-3A6A-6068-6379C094A34B}"/>
                </a:ext>
              </a:extLst>
            </p:cNvPr>
            <p:cNvCxnSpPr/>
            <p:nvPr/>
          </p:nvCxnSpPr>
          <p:spPr>
            <a:xfrm flipH="1" flipV="1">
              <a:off x="7290385" y="3925220"/>
              <a:ext cx="246058" cy="3461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59" name="Straight Arrow Connector 13358">
              <a:extLst>
                <a:ext uri="{FF2B5EF4-FFF2-40B4-BE49-F238E27FC236}">
                  <a16:creationId xmlns:a16="http://schemas.microsoft.com/office/drawing/2014/main" id="{5191933C-D00F-8FBC-92F4-4D5B4FD90104}"/>
                </a:ext>
              </a:extLst>
            </p:cNvPr>
            <p:cNvCxnSpPr/>
            <p:nvPr/>
          </p:nvCxnSpPr>
          <p:spPr>
            <a:xfrm flipH="1" flipV="1">
              <a:off x="7637577" y="3982271"/>
              <a:ext cx="151380" cy="20085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60" name="TextBox 13359">
              <a:extLst>
                <a:ext uri="{FF2B5EF4-FFF2-40B4-BE49-F238E27FC236}">
                  <a16:creationId xmlns:a16="http://schemas.microsoft.com/office/drawing/2014/main" id="{FC6960E2-ED43-8033-F237-0A24DAFB9ED3}"/>
                </a:ext>
              </a:extLst>
            </p:cNvPr>
            <p:cNvSpPr txBox="1"/>
            <p:nvPr/>
          </p:nvSpPr>
          <p:spPr>
            <a:xfrm>
              <a:off x="5766386" y="3576804"/>
              <a:ext cx="455317" cy="30008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50" dirty="0">
                  <a:solidFill>
                    <a:srgbClr val="201D3E"/>
                  </a:solidFill>
                  <a:latin typeface="Calibri" panose="020F0502020204030204"/>
                </a:rPr>
                <a:t>EA1</a:t>
              </a:r>
            </a:p>
          </p:txBody>
        </p:sp>
        <p:sp>
          <p:nvSpPr>
            <p:cNvPr id="13361" name="TextBox 13360">
              <a:extLst>
                <a:ext uri="{FF2B5EF4-FFF2-40B4-BE49-F238E27FC236}">
                  <a16:creationId xmlns:a16="http://schemas.microsoft.com/office/drawing/2014/main" id="{971AEBB3-CDC0-289E-77D8-6D4E8D5D9A35}"/>
                </a:ext>
              </a:extLst>
            </p:cNvPr>
            <p:cNvSpPr txBox="1"/>
            <p:nvPr/>
          </p:nvSpPr>
          <p:spPr>
            <a:xfrm>
              <a:off x="8370569" y="3380634"/>
              <a:ext cx="455317" cy="30008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50" dirty="0">
                  <a:solidFill>
                    <a:srgbClr val="201D3E"/>
                  </a:solidFill>
                  <a:latin typeface="Calibri" panose="020F0502020204030204"/>
                </a:rPr>
                <a:t>EA2</a:t>
              </a:r>
            </a:p>
          </p:txBody>
        </p:sp>
        <p:cxnSp>
          <p:nvCxnSpPr>
            <p:cNvPr id="13362" name="Straight Arrow Connector 13361">
              <a:extLst>
                <a:ext uri="{FF2B5EF4-FFF2-40B4-BE49-F238E27FC236}">
                  <a16:creationId xmlns:a16="http://schemas.microsoft.com/office/drawing/2014/main" id="{6C6883FA-012A-2118-337E-64B2F983A4E6}"/>
                </a:ext>
              </a:extLst>
            </p:cNvPr>
            <p:cNvCxnSpPr>
              <a:cxnSpLocks/>
              <a:stCxn id="13360" idx="3"/>
            </p:cNvCxnSpPr>
            <p:nvPr/>
          </p:nvCxnSpPr>
          <p:spPr>
            <a:xfrm>
              <a:off x="6221703" y="3726845"/>
              <a:ext cx="909421" cy="216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63" name="Straight Arrow Connector 13362">
              <a:extLst>
                <a:ext uri="{FF2B5EF4-FFF2-40B4-BE49-F238E27FC236}">
                  <a16:creationId xmlns:a16="http://schemas.microsoft.com/office/drawing/2014/main" id="{17EB48D5-7AFC-7CBA-2DB0-8C27F356874D}"/>
                </a:ext>
              </a:extLst>
            </p:cNvPr>
            <p:cNvCxnSpPr>
              <a:cxnSpLocks/>
              <a:stCxn id="13361" idx="1"/>
            </p:cNvCxnSpPr>
            <p:nvPr/>
          </p:nvCxnSpPr>
          <p:spPr>
            <a:xfrm flipH="1">
              <a:off x="7854774" y="3530675"/>
              <a:ext cx="515795" cy="4129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64" name="Group 13363">
              <a:extLst>
                <a:ext uri="{FF2B5EF4-FFF2-40B4-BE49-F238E27FC236}">
                  <a16:creationId xmlns:a16="http://schemas.microsoft.com/office/drawing/2014/main" id="{22A4A842-5C26-3411-819D-01646EBAF653}"/>
                </a:ext>
              </a:extLst>
            </p:cNvPr>
            <p:cNvGrpSpPr/>
            <p:nvPr/>
          </p:nvGrpSpPr>
          <p:grpSpPr>
            <a:xfrm>
              <a:off x="5289317" y="94161"/>
              <a:ext cx="3835644" cy="1728841"/>
              <a:chOff x="5289317" y="94161"/>
              <a:chExt cx="3835644" cy="1728841"/>
            </a:xfrm>
          </p:grpSpPr>
          <p:pic>
            <p:nvPicPr>
              <p:cNvPr id="13371" name="Picture 13370">
                <a:extLst>
                  <a:ext uri="{FF2B5EF4-FFF2-40B4-BE49-F238E27FC236}">
                    <a16:creationId xmlns:a16="http://schemas.microsoft.com/office/drawing/2014/main" id="{1819294E-5DF4-E7AE-D92F-C214DBB643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096" b="2665"/>
              <a:stretch/>
            </p:blipFill>
            <p:spPr>
              <a:xfrm>
                <a:off x="5810833" y="106412"/>
                <a:ext cx="3314128" cy="1716590"/>
              </a:xfrm>
              <a:prstGeom prst="rect">
                <a:avLst/>
              </a:prstGeom>
            </p:spPr>
          </p:pic>
          <p:cxnSp>
            <p:nvCxnSpPr>
              <p:cNvPr id="13372" name="Straight Connector 13371">
                <a:extLst>
                  <a:ext uri="{FF2B5EF4-FFF2-40B4-BE49-F238E27FC236}">
                    <a16:creationId xmlns:a16="http://schemas.microsoft.com/office/drawing/2014/main" id="{D0ED6C99-F9D5-4DDC-E72E-690D60D67F96}"/>
                  </a:ext>
                </a:extLst>
              </p:cNvPr>
              <p:cNvCxnSpPr/>
              <p:nvPr/>
            </p:nvCxnSpPr>
            <p:spPr>
              <a:xfrm>
                <a:off x="7449625" y="371160"/>
                <a:ext cx="53617" cy="671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3" name="Straight Connector 13372">
                <a:extLst>
                  <a:ext uri="{FF2B5EF4-FFF2-40B4-BE49-F238E27FC236}">
                    <a16:creationId xmlns:a16="http://schemas.microsoft.com/office/drawing/2014/main" id="{8891F2A7-5926-13E6-F378-AA9F38F2EC62}"/>
                  </a:ext>
                </a:extLst>
              </p:cNvPr>
              <p:cNvCxnSpPr/>
              <p:nvPr/>
            </p:nvCxnSpPr>
            <p:spPr>
              <a:xfrm>
                <a:off x="7225537" y="484386"/>
                <a:ext cx="101060" cy="16615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4" name="Straight Connector 13373">
                <a:extLst>
                  <a:ext uri="{FF2B5EF4-FFF2-40B4-BE49-F238E27FC236}">
                    <a16:creationId xmlns:a16="http://schemas.microsoft.com/office/drawing/2014/main" id="{1925D05A-31E0-B33F-970F-42E8D2DEC831}"/>
                  </a:ext>
                </a:extLst>
              </p:cNvPr>
              <p:cNvCxnSpPr/>
              <p:nvPr/>
            </p:nvCxnSpPr>
            <p:spPr>
              <a:xfrm flipV="1">
                <a:off x="7240265" y="443656"/>
                <a:ext cx="262977" cy="407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5" name="Straight Connector 13374">
                <a:extLst>
                  <a:ext uri="{FF2B5EF4-FFF2-40B4-BE49-F238E27FC236}">
                    <a16:creationId xmlns:a16="http://schemas.microsoft.com/office/drawing/2014/main" id="{B71B6081-6AA3-1010-6C2A-657B13C0ADF1}"/>
                  </a:ext>
                </a:extLst>
              </p:cNvPr>
              <p:cNvCxnSpPr/>
              <p:nvPr/>
            </p:nvCxnSpPr>
            <p:spPr>
              <a:xfrm flipV="1">
                <a:off x="7326597" y="553933"/>
                <a:ext cx="509447" cy="9123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6" name="Straight Connector 13375">
                <a:extLst>
                  <a:ext uri="{FF2B5EF4-FFF2-40B4-BE49-F238E27FC236}">
                    <a16:creationId xmlns:a16="http://schemas.microsoft.com/office/drawing/2014/main" id="{F6104EA9-7AD3-C89A-3D05-3D0393CD9E1D}"/>
                  </a:ext>
                </a:extLst>
              </p:cNvPr>
              <p:cNvCxnSpPr/>
              <p:nvPr/>
            </p:nvCxnSpPr>
            <p:spPr>
              <a:xfrm>
                <a:off x="7836044" y="553933"/>
                <a:ext cx="0" cy="9660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7" name="Straight Connector 13376">
                <a:extLst>
                  <a:ext uri="{FF2B5EF4-FFF2-40B4-BE49-F238E27FC236}">
                    <a16:creationId xmlns:a16="http://schemas.microsoft.com/office/drawing/2014/main" id="{69C7C939-8670-6F40-9153-3FB71C0D2C8C}"/>
                  </a:ext>
                </a:extLst>
              </p:cNvPr>
              <p:cNvCxnSpPr/>
              <p:nvPr/>
            </p:nvCxnSpPr>
            <p:spPr>
              <a:xfrm>
                <a:off x="7575146" y="616319"/>
                <a:ext cx="0" cy="7727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8" name="Straight Connector 13377">
                <a:extLst>
                  <a:ext uri="{FF2B5EF4-FFF2-40B4-BE49-F238E27FC236}">
                    <a16:creationId xmlns:a16="http://schemas.microsoft.com/office/drawing/2014/main" id="{14A79D9B-F8AF-C9FA-84DE-F2C3539BD63C}"/>
                  </a:ext>
                </a:extLst>
              </p:cNvPr>
              <p:cNvCxnSpPr/>
              <p:nvPr/>
            </p:nvCxnSpPr>
            <p:spPr>
              <a:xfrm>
                <a:off x="7124476" y="304829"/>
                <a:ext cx="101060" cy="16615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79" name="TextBox 13378">
                <a:extLst>
                  <a:ext uri="{FF2B5EF4-FFF2-40B4-BE49-F238E27FC236}">
                    <a16:creationId xmlns:a16="http://schemas.microsoft.com/office/drawing/2014/main" id="{487B7CCB-B6DA-CF31-4A60-423F8E1F3AC6}"/>
                  </a:ext>
                </a:extLst>
              </p:cNvPr>
              <p:cNvSpPr txBox="1"/>
              <p:nvPr/>
            </p:nvSpPr>
            <p:spPr>
              <a:xfrm>
                <a:off x="6373888" y="94161"/>
                <a:ext cx="595035" cy="30008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dirty="0">
                    <a:solidFill>
                      <a:srgbClr val="201D3E"/>
                    </a:solidFill>
                    <a:latin typeface="Calibri" panose="020F0502020204030204"/>
                  </a:rPr>
                  <a:t>Pump</a:t>
                </a:r>
              </a:p>
            </p:txBody>
          </p:sp>
          <p:sp>
            <p:nvSpPr>
              <p:cNvPr id="13380" name="TextBox 13379">
                <a:extLst>
                  <a:ext uri="{FF2B5EF4-FFF2-40B4-BE49-F238E27FC236}">
                    <a16:creationId xmlns:a16="http://schemas.microsoft.com/office/drawing/2014/main" id="{CC7B25BB-EB43-7B7D-04D5-A6A11041F06B}"/>
                  </a:ext>
                </a:extLst>
              </p:cNvPr>
              <p:cNvSpPr txBox="1"/>
              <p:nvPr/>
            </p:nvSpPr>
            <p:spPr>
              <a:xfrm>
                <a:off x="7727330" y="106411"/>
                <a:ext cx="867930" cy="30008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defTabSz="685800" fontAlgn="auto">
                  <a:spcBef>
                    <a:spcPts val="0"/>
                  </a:spcBef>
                  <a:spcAft>
                    <a:spcPts val="0"/>
                  </a:spcAft>
                  <a:defRPr sz="1350">
                    <a:solidFill>
                      <a:srgbClr val="201D3E"/>
                    </a:solidFill>
                    <a:latin typeface="Calibri" panose="020F0502020204030204"/>
                  </a:defRPr>
                </a:lvl1pPr>
              </a:lstStyle>
              <a:p>
                <a:r>
                  <a:rPr lang="en-GB" dirty="0"/>
                  <a:t>Front End</a:t>
                </a:r>
              </a:p>
            </p:txBody>
          </p:sp>
          <p:sp>
            <p:nvSpPr>
              <p:cNvPr id="13381" name="TextBox 13380">
                <a:extLst>
                  <a:ext uri="{FF2B5EF4-FFF2-40B4-BE49-F238E27FC236}">
                    <a16:creationId xmlns:a16="http://schemas.microsoft.com/office/drawing/2014/main" id="{A4309E95-C017-B0F9-A9E1-2BA0C2524E14}"/>
                  </a:ext>
                </a:extLst>
              </p:cNvPr>
              <p:cNvSpPr txBox="1"/>
              <p:nvPr/>
            </p:nvSpPr>
            <p:spPr>
              <a:xfrm>
                <a:off x="6242911" y="792982"/>
                <a:ext cx="1030347" cy="30008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dirty="0">
                    <a:solidFill>
                      <a:srgbClr val="201D3E"/>
                    </a:solidFill>
                    <a:latin typeface="Calibri" panose="020F0502020204030204"/>
                  </a:rPr>
                  <a:t>Compressor</a:t>
                </a:r>
              </a:p>
            </p:txBody>
          </p:sp>
          <p:sp>
            <p:nvSpPr>
              <p:cNvPr id="13382" name="TextBox 13381">
                <a:extLst>
                  <a:ext uri="{FF2B5EF4-FFF2-40B4-BE49-F238E27FC236}">
                    <a16:creationId xmlns:a16="http://schemas.microsoft.com/office/drawing/2014/main" id="{F6D0F54B-C339-CC57-891D-38DEA768A8F5}"/>
                  </a:ext>
                </a:extLst>
              </p:cNvPr>
              <p:cNvSpPr txBox="1"/>
              <p:nvPr/>
            </p:nvSpPr>
            <p:spPr>
              <a:xfrm>
                <a:off x="6173418" y="402757"/>
                <a:ext cx="886781" cy="30008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dirty="0">
                    <a:solidFill>
                      <a:srgbClr val="201D3E"/>
                    </a:solidFill>
                    <a:latin typeface="Calibri" panose="020F0502020204030204"/>
                  </a:rPr>
                  <a:t>Ti:Sa Amp</a:t>
                </a:r>
              </a:p>
            </p:txBody>
          </p:sp>
          <p:cxnSp>
            <p:nvCxnSpPr>
              <p:cNvPr id="13383" name="Straight Arrow Connector 13382">
                <a:extLst>
                  <a:ext uri="{FF2B5EF4-FFF2-40B4-BE49-F238E27FC236}">
                    <a16:creationId xmlns:a16="http://schemas.microsoft.com/office/drawing/2014/main" id="{5436EBD6-B810-EC46-81D1-8B62858E3AA5}"/>
                  </a:ext>
                </a:extLst>
              </p:cNvPr>
              <p:cNvCxnSpPr>
                <a:stCxn id="13381" idx="3"/>
              </p:cNvCxnSpPr>
              <p:nvPr/>
            </p:nvCxnSpPr>
            <p:spPr>
              <a:xfrm flipV="1">
                <a:off x="7273258" y="650539"/>
                <a:ext cx="53339" cy="29248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84" name="Straight Arrow Connector 13383">
                <a:extLst>
                  <a:ext uri="{FF2B5EF4-FFF2-40B4-BE49-F238E27FC236}">
                    <a16:creationId xmlns:a16="http://schemas.microsoft.com/office/drawing/2014/main" id="{5826937D-5A2F-0BC0-CEB7-3688D6EF129E}"/>
                  </a:ext>
                </a:extLst>
              </p:cNvPr>
              <p:cNvCxnSpPr>
                <a:stCxn id="13382" idx="3"/>
              </p:cNvCxnSpPr>
              <p:nvPr/>
            </p:nvCxnSpPr>
            <p:spPr>
              <a:xfrm>
                <a:off x="7060199" y="552798"/>
                <a:ext cx="215867" cy="3066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85" name="Straight Arrow Connector 13384">
                <a:extLst>
                  <a:ext uri="{FF2B5EF4-FFF2-40B4-BE49-F238E27FC236}">
                    <a16:creationId xmlns:a16="http://schemas.microsoft.com/office/drawing/2014/main" id="{78F66FDF-1969-7FFB-5BE2-094B39307ABE}"/>
                  </a:ext>
                </a:extLst>
              </p:cNvPr>
              <p:cNvCxnSpPr>
                <a:stCxn id="13379" idx="3"/>
              </p:cNvCxnSpPr>
              <p:nvPr/>
            </p:nvCxnSpPr>
            <p:spPr>
              <a:xfrm>
                <a:off x="6968923" y="244202"/>
                <a:ext cx="162201" cy="7655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86" name="Straight Arrow Connector 13385">
                <a:extLst>
                  <a:ext uri="{FF2B5EF4-FFF2-40B4-BE49-F238E27FC236}">
                    <a16:creationId xmlns:a16="http://schemas.microsoft.com/office/drawing/2014/main" id="{340F1461-3227-5B2A-DD31-114A7702DD2B}"/>
                  </a:ext>
                </a:extLst>
              </p:cNvPr>
              <p:cNvCxnSpPr>
                <a:stCxn id="13380" idx="1"/>
              </p:cNvCxnSpPr>
              <p:nvPr/>
            </p:nvCxnSpPr>
            <p:spPr>
              <a:xfrm flipH="1">
                <a:off x="7575146" y="256452"/>
                <a:ext cx="152184" cy="1818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87" name="TextBox 13386">
                <a:extLst>
                  <a:ext uri="{FF2B5EF4-FFF2-40B4-BE49-F238E27FC236}">
                    <a16:creationId xmlns:a16="http://schemas.microsoft.com/office/drawing/2014/main" id="{56B6099D-05FF-A50C-116A-F388BCFC58EF}"/>
                  </a:ext>
                </a:extLst>
              </p:cNvPr>
              <p:cNvSpPr txBox="1"/>
              <p:nvPr/>
            </p:nvSpPr>
            <p:spPr>
              <a:xfrm>
                <a:off x="8105319" y="625563"/>
                <a:ext cx="953594" cy="30008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dirty="0">
                    <a:solidFill>
                      <a:srgbClr val="201D3E"/>
                    </a:solidFill>
                    <a:latin typeface="Calibri" panose="020F0502020204030204"/>
                  </a:rPr>
                  <a:t>Switchyard</a:t>
                </a:r>
              </a:p>
            </p:txBody>
          </p:sp>
          <p:cxnSp>
            <p:nvCxnSpPr>
              <p:cNvPr id="13388" name="Straight Arrow Connector 13387">
                <a:extLst>
                  <a:ext uri="{FF2B5EF4-FFF2-40B4-BE49-F238E27FC236}">
                    <a16:creationId xmlns:a16="http://schemas.microsoft.com/office/drawing/2014/main" id="{C0A38EF7-D3F8-B4EA-1226-4F57376E2FD0}"/>
                  </a:ext>
                </a:extLst>
              </p:cNvPr>
              <p:cNvCxnSpPr>
                <a:stCxn id="13387" idx="1"/>
              </p:cNvCxnSpPr>
              <p:nvPr/>
            </p:nvCxnSpPr>
            <p:spPr>
              <a:xfrm flipH="1" flipV="1">
                <a:off x="7673788" y="616319"/>
                <a:ext cx="431531" cy="1592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89" name="TextBox 13388">
                <a:extLst>
                  <a:ext uri="{FF2B5EF4-FFF2-40B4-BE49-F238E27FC236}">
                    <a16:creationId xmlns:a16="http://schemas.microsoft.com/office/drawing/2014/main" id="{11575B7D-A902-B793-50AC-B3136186E637}"/>
                  </a:ext>
                </a:extLst>
              </p:cNvPr>
              <p:cNvSpPr txBox="1"/>
              <p:nvPr/>
            </p:nvSpPr>
            <p:spPr>
              <a:xfrm>
                <a:off x="5289317" y="555082"/>
                <a:ext cx="80663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350" b="1" dirty="0">
                    <a:solidFill>
                      <a:srgbClr val="201D3E"/>
                    </a:solidFill>
                    <a:latin typeface="Calibri" panose="020F0502020204030204"/>
                  </a:rPr>
                  <a:t>2</a:t>
                </a:r>
                <a:r>
                  <a:rPr lang="en-GB" sz="1350" b="1" baseline="30000" dirty="0">
                    <a:solidFill>
                      <a:srgbClr val="201D3E"/>
                    </a:solidFill>
                    <a:latin typeface="Calibri" panose="020F0502020204030204"/>
                  </a:rPr>
                  <a:t>nd</a:t>
                </a:r>
                <a:r>
                  <a:rPr lang="en-GB" sz="1350" b="1" dirty="0">
                    <a:solidFill>
                      <a:srgbClr val="201D3E"/>
                    </a:solidFill>
                    <a:latin typeface="Calibri" panose="020F0502020204030204"/>
                  </a:rPr>
                  <a:t> Floor</a:t>
                </a:r>
              </a:p>
            </p:txBody>
          </p:sp>
        </p:grpSp>
        <p:sp>
          <p:nvSpPr>
            <p:cNvPr id="13365" name="TextBox 13364">
              <a:extLst>
                <a:ext uri="{FF2B5EF4-FFF2-40B4-BE49-F238E27FC236}">
                  <a16:creationId xmlns:a16="http://schemas.microsoft.com/office/drawing/2014/main" id="{BB50E06A-B066-F03D-624E-FA94F8FB3BBB}"/>
                </a:ext>
              </a:extLst>
            </p:cNvPr>
            <p:cNvSpPr txBox="1"/>
            <p:nvPr/>
          </p:nvSpPr>
          <p:spPr>
            <a:xfrm>
              <a:off x="5427394" y="2331899"/>
              <a:ext cx="76687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50" b="1" dirty="0">
                  <a:solidFill>
                    <a:srgbClr val="201D3E"/>
                  </a:solidFill>
                  <a:latin typeface="Calibri" panose="020F0502020204030204"/>
                </a:rPr>
                <a:t>1</a:t>
              </a:r>
              <a:r>
                <a:rPr lang="en-GB" sz="1350" b="1" baseline="30000" dirty="0">
                  <a:solidFill>
                    <a:srgbClr val="201D3E"/>
                  </a:solidFill>
                  <a:latin typeface="Calibri" panose="020F0502020204030204"/>
                </a:rPr>
                <a:t>st</a:t>
              </a:r>
              <a:r>
                <a:rPr lang="en-GB" sz="1350" b="1" dirty="0">
                  <a:solidFill>
                    <a:srgbClr val="201D3E"/>
                  </a:solidFill>
                  <a:latin typeface="Calibri" panose="020F0502020204030204"/>
                </a:rPr>
                <a:t> Floor</a:t>
              </a:r>
            </a:p>
          </p:txBody>
        </p:sp>
        <p:sp>
          <p:nvSpPr>
            <p:cNvPr id="13366" name="TextBox 13365">
              <a:extLst>
                <a:ext uri="{FF2B5EF4-FFF2-40B4-BE49-F238E27FC236}">
                  <a16:creationId xmlns:a16="http://schemas.microsoft.com/office/drawing/2014/main" id="{490F0B0A-8E1C-CF1E-8240-860BE6BCC116}"/>
                </a:ext>
              </a:extLst>
            </p:cNvPr>
            <p:cNvSpPr txBox="1"/>
            <p:nvPr/>
          </p:nvSpPr>
          <p:spPr>
            <a:xfrm>
              <a:off x="5479668" y="4065351"/>
              <a:ext cx="84295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50" b="1" dirty="0">
                  <a:solidFill>
                    <a:srgbClr val="201D3E"/>
                  </a:solidFill>
                  <a:latin typeface="Calibri" panose="020F0502020204030204"/>
                </a:rPr>
                <a:t>Ground Floor</a:t>
              </a:r>
            </a:p>
          </p:txBody>
        </p:sp>
        <p:cxnSp>
          <p:nvCxnSpPr>
            <p:cNvPr id="13367" name="Straight Connector 13366">
              <a:extLst>
                <a:ext uri="{FF2B5EF4-FFF2-40B4-BE49-F238E27FC236}">
                  <a16:creationId xmlns:a16="http://schemas.microsoft.com/office/drawing/2014/main" id="{49D00AEF-D8BB-6164-28B6-7507AC4B84A0}"/>
                </a:ext>
              </a:extLst>
            </p:cNvPr>
            <p:cNvCxnSpPr/>
            <p:nvPr/>
          </p:nvCxnSpPr>
          <p:spPr>
            <a:xfrm flipH="1">
              <a:off x="7575146" y="1631279"/>
              <a:ext cx="0" cy="9118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68" name="Straight Connector 13367">
              <a:extLst>
                <a:ext uri="{FF2B5EF4-FFF2-40B4-BE49-F238E27FC236}">
                  <a16:creationId xmlns:a16="http://schemas.microsoft.com/office/drawing/2014/main" id="{0C0B461A-871A-45C9-6519-6726A83DA4A1}"/>
                </a:ext>
              </a:extLst>
            </p:cNvPr>
            <p:cNvCxnSpPr/>
            <p:nvPr/>
          </p:nvCxnSpPr>
          <p:spPr>
            <a:xfrm>
              <a:off x="7836044" y="1528606"/>
              <a:ext cx="0" cy="9712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69" name="TextBox 13368">
              <a:extLst>
                <a:ext uri="{FF2B5EF4-FFF2-40B4-BE49-F238E27FC236}">
                  <a16:creationId xmlns:a16="http://schemas.microsoft.com/office/drawing/2014/main" id="{82F52326-B3D2-EA8A-565C-F8D1162AB321}"/>
                </a:ext>
              </a:extLst>
            </p:cNvPr>
            <p:cNvSpPr txBox="1"/>
            <p:nvPr/>
          </p:nvSpPr>
          <p:spPr>
            <a:xfrm>
              <a:off x="8304010" y="1531958"/>
              <a:ext cx="859723" cy="5078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50" dirty="0">
                  <a:solidFill>
                    <a:srgbClr val="201D3E"/>
                  </a:solidFill>
                  <a:latin typeface="Calibri" panose="020F0502020204030204"/>
                </a:rPr>
                <a:t>Beam 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50" dirty="0">
                  <a:solidFill>
                    <a:srgbClr val="201D3E"/>
                  </a:solidFill>
                  <a:latin typeface="Calibri" panose="020F0502020204030204"/>
                </a:rPr>
                <a:t>Transport</a:t>
              </a:r>
            </a:p>
          </p:txBody>
        </p:sp>
        <p:cxnSp>
          <p:nvCxnSpPr>
            <p:cNvPr id="13370" name="Straight Arrow Connector 13369">
              <a:extLst>
                <a:ext uri="{FF2B5EF4-FFF2-40B4-BE49-F238E27FC236}">
                  <a16:creationId xmlns:a16="http://schemas.microsoft.com/office/drawing/2014/main" id="{2A9962E4-0B4B-4FC4-73E1-3C008B360978}"/>
                </a:ext>
              </a:extLst>
            </p:cNvPr>
            <p:cNvCxnSpPr>
              <a:cxnSpLocks/>
              <a:stCxn id="13369" idx="1"/>
            </p:cNvCxnSpPr>
            <p:nvPr/>
          </p:nvCxnSpPr>
          <p:spPr>
            <a:xfrm flipH="1">
              <a:off x="7865219" y="1785874"/>
              <a:ext cx="438791" cy="172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33" name="Picture 13532">
            <a:extLst>
              <a:ext uri="{FF2B5EF4-FFF2-40B4-BE49-F238E27FC236}">
                <a16:creationId xmlns:a16="http://schemas.microsoft.com/office/drawing/2014/main" id="{55477539-5F30-4959-8007-D7F693611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642" y="1215761"/>
            <a:ext cx="8065358" cy="4359357"/>
          </a:xfrm>
          <a:prstGeom prst="rect">
            <a:avLst/>
          </a:prstGeom>
        </p:spPr>
      </p:pic>
      <p:pic>
        <p:nvPicPr>
          <p:cNvPr id="13534" name="Picture 13533">
            <a:extLst>
              <a:ext uri="{FF2B5EF4-FFF2-40B4-BE49-F238E27FC236}">
                <a16:creationId xmlns:a16="http://schemas.microsoft.com/office/drawing/2014/main" id="{90B70318-552E-CB12-E6D2-392035130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7E953-B7C3-F51E-0FD4-F99298B6FB0C}"/>
              </a:ext>
            </a:extLst>
          </p:cNvPr>
          <p:cNvSpPr txBox="1"/>
          <p:nvPr/>
        </p:nvSpPr>
        <p:spPr>
          <a:xfrm>
            <a:off x="4709252" y="5816761"/>
            <a:ext cx="446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3-storey building with radiologically shielded experimental areas (EA)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07561-FD32-9DA5-F81E-00C4FE77D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748" y="1268182"/>
            <a:ext cx="1099007" cy="34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128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D76DA-C63E-CE89-BD2F-FE1992AE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DBB2D87F-0C2D-2D81-27C4-46BA887E6FC7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244584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Outline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DCD64B-148F-7873-4EAA-5FD5B222AEAB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2AA5820-CA6E-C663-8E79-93C6A9B94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74AF4-17BB-1CF9-E923-C1766F5AB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796AC8-CC0A-D29B-1AF9-8138904CEDC3}"/>
              </a:ext>
            </a:extLst>
          </p:cNvPr>
          <p:cNvSpPr txBox="1"/>
          <p:nvPr/>
        </p:nvSpPr>
        <p:spPr>
          <a:xfrm>
            <a:off x="514034" y="1459343"/>
            <a:ext cx="9679130" cy="3437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Laser-driver requirement for future accelerator applications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State of the art laser technology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Overview of laser technologies being developed 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Recent development at the Central Laser Facility</a:t>
            </a:r>
          </a:p>
        </p:txBody>
      </p:sp>
    </p:spTree>
    <p:extLst>
      <p:ext uri="{BB962C8B-B14F-4D97-AF65-F5344CB8AC3E}">
        <p14:creationId xmlns:p14="http://schemas.microsoft.com/office/powerpoint/2010/main" val="243425390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FA481-B138-1F81-47B2-77ED606F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1F98AC-687E-677F-9CB6-5331C55E3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sp>
        <p:nvSpPr>
          <p:cNvPr id="19" name="Title 11">
            <a:extLst>
              <a:ext uri="{FF2B5EF4-FFF2-40B4-BE49-F238E27FC236}">
                <a16:creationId xmlns:a16="http://schemas.microsoft.com/office/drawing/2014/main" id="{27F07369-4B81-BAA8-F6C4-3F5366BC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33" y="-69219"/>
            <a:ext cx="11714205" cy="1089529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EPAC – Installation &amp; Commissioning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123A24-5B43-E53A-4D0C-48D757FDF1F1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534" name="Picture 13533">
            <a:extLst>
              <a:ext uri="{FF2B5EF4-FFF2-40B4-BE49-F238E27FC236}">
                <a16:creationId xmlns:a16="http://schemas.microsoft.com/office/drawing/2014/main" id="{A773DEAF-EFFD-A5D4-6F05-4C77BB2A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4" name="Picture 3" descr="A room with a large machine&#10;&#10;AI-generated content may be incorrect.">
            <a:extLst>
              <a:ext uri="{FF2B5EF4-FFF2-40B4-BE49-F238E27FC236}">
                <a16:creationId xmlns:a16="http://schemas.microsoft.com/office/drawing/2014/main" id="{14343287-03D5-5AE0-DA07-53A507E80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2" b="27742"/>
          <a:stretch/>
        </p:blipFill>
        <p:spPr>
          <a:xfrm>
            <a:off x="4296482" y="995753"/>
            <a:ext cx="4669002" cy="3195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23553-BEE7-F4F8-DBFC-BFBBF9A822C9}"/>
              </a:ext>
            </a:extLst>
          </p:cNvPr>
          <p:cNvSpPr txBox="1"/>
          <p:nvPr/>
        </p:nvSpPr>
        <p:spPr>
          <a:xfrm>
            <a:off x="7480977" y="3575170"/>
            <a:ext cx="148450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Ti:Sa</a:t>
            </a:r>
            <a:r>
              <a:rPr lang="en-GB" dirty="0"/>
              <a:t> amplifier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A8B162-5908-22A0-EA64-2D485CEB31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79" t="47314" r="21884" b="14568"/>
          <a:stretch/>
        </p:blipFill>
        <p:spPr>
          <a:xfrm>
            <a:off x="-23682" y="1026275"/>
            <a:ext cx="4296482" cy="3195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A6633-F6DF-5B96-54FE-94A7ADA089F6}"/>
              </a:ext>
            </a:extLst>
          </p:cNvPr>
          <p:cNvSpPr txBox="1"/>
          <p:nvPr/>
        </p:nvSpPr>
        <p:spPr>
          <a:xfrm>
            <a:off x="2600761" y="3579765"/>
            <a:ext cx="16720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DiPOLE 120J, 10 Hz pump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86DB6-09A0-C6AE-0D6C-EE467FBF00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219" t="3739" r="1169" b="28788"/>
          <a:stretch/>
        </p:blipFill>
        <p:spPr>
          <a:xfrm>
            <a:off x="683500" y="4190979"/>
            <a:ext cx="7485034" cy="2766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0773A-2F68-6464-6BA0-DC0D3EA2B2C1}"/>
              </a:ext>
            </a:extLst>
          </p:cNvPr>
          <p:cNvSpPr txBox="1"/>
          <p:nvPr/>
        </p:nvSpPr>
        <p:spPr>
          <a:xfrm>
            <a:off x="6496495" y="6216995"/>
            <a:ext cx="16720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Compressor chamber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6AB0A-7439-E55E-1E4D-2919187169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449" t="26448" r="32521" b="31948"/>
          <a:stretch/>
        </p:blipFill>
        <p:spPr>
          <a:xfrm>
            <a:off x="8856090" y="1579676"/>
            <a:ext cx="3335910" cy="45282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9B0937-42DE-6B22-2D2E-EC23BE97C3A0}"/>
              </a:ext>
            </a:extLst>
          </p:cNvPr>
          <p:cNvSpPr txBox="1"/>
          <p:nvPr/>
        </p:nvSpPr>
        <p:spPr>
          <a:xfrm>
            <a:off x="10524045" y="5502192"/>
            <a:ext cx="16720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Experimental area 1</a:t>
            </a:r>
          </a:p>
        </p:txBody>
      </p:sp>
    </p:spTree>
    <p:extLst>
      <p:ext uri="{BB962C8B-B14F-4D97-AF65-F5344CB8AC3E}">
        <p14:creationId xmlns:p14="http://schemas.microsoft.com/office/powerpoint/2010/main" val="2899627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FE508-CCFD-3FD0-28C2-730CE0FAF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28F8C8-E154-0692-5BCF-C6D5CBF37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sp>
        <p:nvSpPr>
          <p:cNvPr id="19" name="Title 11">
            <a:extLst>
              <a:ext uri="{FF2B5EF4-FFF2-40B4-BE49-F238E27FC236}">
                <a16:creationId xmlns:a16="http://schemas.microsoft.com/office/drawing/2014/main" id="{D13AA042-9B07-4663-31EC-9ED05CF5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33" y="-69219"/>
            <a:ext cx="11714205" cy="1089529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EPAC – Installation &amp; Commissioning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8EE625-995B-12B4-6AD0-1249B4997780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534" name="Picture 13533">
            <a:extLst>
              <a:ext uri="{FF2B5EF4-FFF2-40B4-BE49-F238E27FC236}">
                <a16:creationId xmlns:a16="http://schemas.microsoft.com/office/drawing/2014/main" id="{D1A63E3B-A79A-09FA-8D4F-753B026A8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4" name="Picture 3" descr="A room with a large machine&#10;&#10;AI-generated content may be incorrect.">
            <a:extLst>
              <a:ext uri="{FF2B5EF4-FFF2-40B4-BE49-F238E27FC236}">
                <a16:creationId xmlns:a16="http://schemas.microsoft.com/office/drawing/2014/main" id="{28696323-1F6C-4769-08EC-CAEDB1F58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2" b="27742"/>
          <a:stretch/>
        </p:blipFill>
        <p:spPr>
          <a:xfrm>
            <a:off x="4296482" y="995753"/>
            <a:ext cx="4669002" cy="3195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007F3-8941-9FE4-57BD-801F70B8769D}"/>
              </a:ext>
            </a:extLst>
          </p:cNvPr>
          <p:cNvSpPr txBox="1"/>
          <p:nvPr/>
        </p:nvSpPr>
        <p:spPr>
          <a:xfrm>
            <a:off x="7480977" y="3575170"/>
            <a:ext cx="148450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Ti:Sa</a:t>
            </a:r>
            <a:r>
              <a:rPr lang="en-GB" dirty="0"/>
              <a:t> amplifier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23148-4107-9382-9511-0C7BB0234B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79" t="47314" r="21884" b="14568"/>
          <a:stretch/>
        </p:blipFill>
        <p:spPr>
          <a:xfrm>
            <a:off x="-23682" y="1026275"/>
            <a:ext cx="4296482" cy="3195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91DEF-F04A-33AD-C9A3-048BA6C11C97}"/>
              </a:ext>
            </a:extLst>
          </p:cNvPr>
          <p:cNvSpPr txBox="1"/>
          <p:nvPr/>
        </p:nvSpPr>
        <p:spPr>
          <a:xfrm>
            <a:off x="2600761" y="3579765"/>
            <a:ext cx="16720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DiPOLE 120J, 10 Hz pump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26D82-2D22-F6D1-1EEF-74C82FC116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219" t="3739" r="1169" b="28788"/>
          <a:stretch/>
        </p:blipFill>
        <p:spPr>
          <a:xfrm>
            <a:off x="683500" y="4190979"/>
            <a:ext cx="7485034" cy="2766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DB4A0B-49AE-C7A7-DA42-BA73E4A0F7F2}"/>
              </a:ext>
            </a:extLst>
          </p:cNvPr>
          <p:cNvSpPr txBox="1"/>
          <p:nvPr/>
        </p:nvSpPr>
        <p:spPr>
          <a:xfrm>
            <a:off x="6496495" y="6216995"/>
            <a:ext cx="16720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Compressor chamber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CAB594-B4B7-52B3-E8FE-2C340264C2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449" t="26448" r="32521" b="31948"/>
          <a:stretch/>
        </p:blipFill>
        <p:spPr>
          <a:xfrm>
            <a:off x="8856090" y="1579676"/>
            <a:ext cx="3335910" cy="45282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87E118-FD1C-5A89-99A6-B69A3D2F8B58}"/>
              </a:ext>
            </a:extLst>
          </p:cNvPr>
          <p:cNvSpPr txBox="1"/>
          <p:nvPr/>
        </p:nvSpPr>
        <p:spPr>
          <a:xfrm>
            <a:off x="10524045" y="5502192"/>
            <a:ext cx="16720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Experimental area 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05DA58-50CF-8EDC-17D1-BE133F4D1A53}"/>
              </a:ext>
            </a:extLst>
          </p:cNvPr>
          <p:cNvSpPr/>
          <p:nvPr/>
        </p:nvSpPr>
        <p:spPr>
          <a:xfrm>
            <a:off x="95987" y="1212464"/>
            <a:ext cx="4374974" cy="3359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772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3E92B-12CA-056B-8AE1-A13571707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4F9DC2A6-866B-DEE5-6B76-37378C29F3A9}"/>
              </a:ext>
            </a:extLst>
          </p:cNvPr>
          <p:cNvSpPr txBox="1">
            <a:spLocks/>
          </p:cNvSpPr>
          <p:nvPr/>
        </p:nvSpPr>
        <p:spPr>
          <a:xfrm>
            <a:off x="-51229" y="92869"/>
            <a:ext cx="645399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DiPOLE Amplifier Concept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10EFF9-71F1-1CB1-4A37-23A4958001A8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1CEE976A-FDA6-8DCD-2399-345324867C91}"/>
              </a:ext>
            </a:extLst>
          </p:cNvPr>
          <p:cNvSpPr txBox="1">
            <a:spLocks/>
          </p:cNvSpPr>
          <p:nvPr/>
        </p:nvSpPr>
        <p:spPr bwMode="auto">
          <a:xfrm>
            <a:off x="287369" y="1240979"/>
            <a:ext cx="6706120" cy="412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Developed @ CLF over the last ~ 15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Fundamental DiPOLE architecture aspects: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Yb:YAG gain material (1030 nm, nanosecond pulses)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Face-cooled by cryogenic Helium gas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Face-pumped by 940 nm diode lasers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Seed beam propagates several times through the gain material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Scalable design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0DA06F-C9D7-4EEC-A213-F00140F98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8DDB84-B255-315F-AB93-2BE8755E186F}"/>
              </a:ext>
            </a:extLst>
          </p:cNvPr>
          <p:cNvSpPr txBox="1"/>
          <p:nvPr/>
        </p:nvSpPr>
        <p:spPr>
          <a:xfrm>
            <a:off x="4849660" y="6000861"/>
            <a:ext cx="5054763" cy="684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altLang="en-US" sz="1200" dirty="0">
                <a:solidFill>
                  <a:schemeClr val="dk1"/>
                </a:solidFill>
              </a:rPr>
              <a:t>K. Ertel et al., Optics Express, 19, No. 27, 26610 (2011).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None/>
            </a:pPr>
            <a:r>
              <a:rPr lang="en-GB" altLang="en-US" sz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Brown </a:t>
            </a:r>
            <a:r>
              <a:rPr lang="en-GB" altLang="en-US" sz="1200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et al.</a:t>
            </a:r>
            <a:r>
              <a:rPr lang="en-GB" altLang="en-US" sz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IEEE J. of Select. Topics in Quant. Elect. 11, No.3 (2005).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Dong </a:t>
            </a:r>
            <a:r>
              <a:rPr lang="en-GB" altLang="en-US" sz="1200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et al.</a:t>
            </a:r>
            <a:r>
              <a:rPr lang="en-GB" altLang="en-US" sz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J. Opt. Soc. Am. B 20, No.9 (2003).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B4D692E-D4B9-F745-0AA2-AA9992F0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366857C-3403-5E67-B49D-753E7D92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296" y="51929"/>
            <a:ext cx="2728097" cy="8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CC77BD63-1301-4F16-EFF2-26EB075A5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243" y="903316"/>
            <a:ext cx="4932757" cy="51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5726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-153618" y="3704948"/>
            <a:ext cx="3445320" cy="1449388"/>
          </a:xfrm>
          <a:prstGeom prst="rect">
            <a:avLst/>
          </a:prstGeom>
          <a:noFill/>
          <a:ln w="19050">
            <a:noFill/>
          </a:ln>
        </p:spPr>
        <p:txBody>
          <a:bodyPr/>
          <a:lstStyle/>
          <a:p>
            <a:pPr marL="269100" algn="ctr">
              <a:spcAft>
                <a:spcPts val="600"/>
              </a:spcAft>
              <a:defRPr/>
            </a:pPr>
            <a:r>
              <a:rPr lang="en-GB" sz="3600" b="1" u="sng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10 J, 10 Hz</a:t>
            </a:r>
          </a:p>
          <a:p>
            <a:pPr marL="269100">
              <a:spcAft>
                <a:spcPts val="600"/>
              </a:spcAft>
              <a:defRPr/>
            </a:pPr>
            <a:r>
              <a:rPr lang="en-GB" sz="2000" b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@ Central Laser Facility</a:t>
            </a:r>
            <a:endParaRPr lang="en-GB" b="1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6120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Proof-of-concept</a:t>
            </a:r>
          </a:p>
          <a:p>
            <a:pPr marL="6120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Test bed for tech and applications development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431690" y="2919557"/>
            <a:ext cx="4546603" cy="1727064"/>
          </a:xfrm>
          <a:prstGeom prst="rect">
            <a:avLst/>
          </a:prstGeom>
          <a:noFill/>
          <a:ln w="19050">
            <a:noFill/>
          </a:ln>
        </p:spPr>
        <p:txBody>
          <a:bodyPr/>
          <a:lstStyle/>
          <a:p>
            <a:pPr marL="269100">
              <a:spcAft>
                <a:spcPts val="600"/>
              </a:spcAft>
              <a:defRPr/>
            </a:pPr>
            <a:r>
              <a:rPr lang="en-GB" sz="2000" b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@ European XFEL</a:t>
            </a:r>
          </a:p>
          <a:p>
            <a:pPr marL="6120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High-energy density physics research</a:t>
            </a:r>
          </a:p>
          <a:p>
            <a:pPr marL="6120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Enhanced temporal pulse shaping capabilities.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7280" y="172016"/>
            <a:ext cx="3228038" cy="746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DiPOLE 10 Hz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0" y="918787"/>
            <a:ext cx="3121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2" descr="\\A3CLFFILES\data2\PaulMason\Private\Conferences &amp; Publications\Electro-Optics_magazine_article_Issue_224_June_2012\calta_dipole_laser_syst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0" y="1044279"/>
            <a:ext cx="3248627" cy="2604932"/>
          </a:xfrm>
          <a:prstGeom prst="round2SameRect">
            <a:avLst>
              <a:gd name="adj1" fmla="val 20249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" descr="\\A5CLFFILES\data\HiLASE\Work Packages\WP4 - 100J Amplifier\Mechanical Engineering\System_view\Hilase Overview PM8.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00" y="948101"/>
            <a:ext cx="4318403" cy="1909160"/>
          </a:xfrm>
          <a:prstGeom prst="rect">
            <a:avLst/>
          </a:prstGeom>
          <a:noFill/>
        </p:spPr>
      </p:pic>
      <p:pic>
        <p:nvPicPr>
          <p:cNvPr id="89" name="Picture 2" descr="D-100X System pic 23-03-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80" y="2786818"/>
            <a:ext cx="3597057" cy="212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9291" y="1044278"/>
            <a:ext cx="3248628" cy="47021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ounded Rectangle 89"/>
          <p:cNvSpPr/>
          <p:nvPr/>
        </p:nvSpPr>
        <p:spPr>
          <a:xfrm>
            <a:off x="3495317" y="203772"/>
            <a:ext cx="8429403" cy="6574529"/>
          </a:xfrm>
          <a:prstGeom prst="roundRect">
            <a:avLst>
              <a:gd name="adj" fmla="val 127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TextBox 91"/>
          <p:cNvSpPr txBox="1"/>
          <p:nvPr/>
        </p:nvSpPr>
        <p:spPr>
          <a:xfrm>
            <a:off x="3612696" y="1044279"/>
            <a:ext cx="4297220" cy="1445298"/>
          </a:xfrm>
          <a:prstGeom prst="rect">
            <a:avLst/>
          </a:prstGeom>
          <a:noFill/>
          <a:ln w="19050">
            <a:noFill/>
          </a:ln>
        </p:spPr>
        <p:txBody>
          <a:bodyPr/>
          <a:lstStyle/>
          <a:p>
            <a:pPr marL="269100">
              <a:spcAft>
                <a:spcPts val="600"/>
              </a:spcAft>
              <a:defRPr/>
            </a:pPr>
            <a:r>
              <a:rPr lang="en-GB" sz="2000" b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@ HiLASE (</a:t>
            </a:r>
            <a:r>
              <a:rPr lang="en-GB" sz="2000" b="1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Bivoj</a:t>
            </a:r>
            <a:r>
              <a:rPr lang="en-GB" sz="2000" b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)</a:t>
            </a:r>
          </a:p>
          <a:p>
            <a:pPr marL="5548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World’s first demonstration of multi-J laser operating at 1 kW</a:t>
            </a:r>
          </a:p>
          <a:p>
            <a:pPr marL="5548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Industrial applications</a:t>
            </a:r>
          </a:p>
        </p:txBody>
      </p:sp>
      <p:pic>
        <p:nvPicPr>
          <p:cNvPr id="9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8"/>
          <a:stretch>
            <a:fillRect/>
          </a:stretch>
        </p:blipFill>
        <p:spPr bwMode="auto">
          <a:xfrm>
            <a:off x="10117392" y="1013410"/>
            <a:ext cx="954033" cy="6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42" y="3388982"/>
            <a:ext cx="6715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155" y="2728518"/>
            <a:ext cx="1988863" cy="617594"/>
          </a:xfrm>
          <a:prstGeom prst="rect">
            <a:avLst/>
          </a:prstGeom>
        </p:spPr>
      </p:pic>
      <p:pic>
        <p:nvPicPr>
          <p:cNvPr id="102" name="Picture 2" descr="N:\PaulMason\Private\Conferences &amp; Publications\EuPRAXIA_WP4_Meeting_DESY_June21to22_2017\Talk\Uni-of-oxford-logo.jpg">
            <a:extLst>
              <a:ext uri="{FF2B5EF4-FFF2-40B4-BE49-F238E27FC236}">
                <a16:creationId xmlns:a16="http://schemas.microsoft.com/office/drawing/2014/main" id="{C8E619DC-1FB6-4A0A-859E-611B85792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9273" y="4202429"/>
            <a:ext cx="617734" cy="6328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79CDC-5A97-7ECE-5644-BC231AA7F3FB}"/>
              </a:ext>
            </a:extLst>
          </p:cNvPr>
          <p:cNvSpPr txBox="1"/>
          <p:nvPr/>
        </p:nvSpPr>
        <p:spPr>
          <a:xfrm>
            <a:off x="4749912" y="222235"/>
            <a:ext cx="5540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100">
              <a:spcAft>
                <a:spcPts val="2400"/>
              </a:spcAft>
              <a:defRPr/>
            </a:pPr>
            <a:r>
              <a:rPr lang="en-GB" sz="3600" b="1" u="sng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DiPOLE100: 100 J+, 10 Hz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939AE8-949F-1711-061D-8A03470AE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8" b="14542"/>
          <a:stretch/>
        </p:blipFill>
        <p:spPr bwMode="auto">
          <a:xfrm>
            <a:off x="7710018" y="4764300"/>
            <a:ext cx="3813203" cy="18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4013F-C8D7-12CA-0942-F310088EEB79}"/>
              </a:ext>
            </a:extLst>
          </p:cNvPr>
          <p:cNvSpPr txBox="1"/>
          <p:nvPr/>
        </p:nvSpPr>
        <p:spPr>
          <a:xfrm>
            <a:off x="3552738" y="5322537"/>
            <a:ext cx="42135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100">
              <a:spcAft>
                <a:spcPts val="600"/>
              </a:spcAft>
              <a:defRPr/>
            </a:pPr>
            <a:r>
              <a:rPr lang="en-GB" sz="2000" b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@ EPAC, Central Laser Facility</a:t>
            </a:r>
          </a:p>
          <a:p>
            <a:pPr marL="6120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Pump laser for 1 PW, 10 Hz laser</a:t>
            </a:r>
          </a:p>
          <a:p>
            <a:pPr marL="6120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Under installation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07F5-7033-8EF6-C0BA-D418338E7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80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83929" y="139808"/>
            <a:ext cx="7886700" cy="590931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150 J, 10 Hz Results</a:t>
            </a:r>
          </a:p>
        </p:txBody>
      </p:sp>
      <p:sp>
        <p:nvSpPr>
          <p:cNvPr id="6" name="Content Placeholder 12"/>
          <p:cNvSpPr>
            <a:spLocks noGrp="1"/>
          </p:cNvSpPr>
          <p:nvPr>
            <p:ph idx="1"/>
          </p:nvPr>
        </p:nvSpPr>
        <p:spPr>
          <a:xfrm>
            <a:off x="369390" y="1080471"/>
            <a:ext cx="8262932" cy="1733808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Stable, long-term operation at 145 J, 10 Hz</a:t>
            </a:r>
          </a:p>
          <a:p>
            <a:r>
              <a:rPr lang="en-US" altLang="en-US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Optical-to-optical efficiency = 30% (wall-plug efficiency = few %)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005093" y="2548985"/>
            <a:ext cx="1619079" cy="1230052"/>
            <a:chOff x="8561959" y="2894532"/>
            <a:chExt cx="1820857" cy="1383348"/>
          </a:xfrm>
        </p:grpSpPr>
        <p:pic>
          <p:nvPicPr>
            <p:cNvPr id="33" name="Picture 1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959" y="2894532"/>
              <a:ext cx="994060" cy="64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0"/>
            <p:cNvGrpSpPr/>
            <p:nvPr/>
          </p:nvGrpSpPr>
          <p:grpSpPr>
            <a:xfrm>
              <a:off x="9586375" y="2894532"/>
              <a:ext cx="796441" cy="1383348"/>
              <a:chOff x="8013764" y="1916832"/>
              <a:chExt cx="900000" cy="1563222"/>
            </a:xfrm>
          </p:grpSpPr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013764" y="2498764"/>
                <a:ext cx="900000" cy="981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6" descr="Flag of the Czech Republic.sv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2762" y="1916832"/>
                <a:ext cx="882000" cy="588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90BD5D8-F976-43CB-B599-90C7A58B70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" t="19602" r="11623" b="5972"/>
          <a:stretch/>
        </p:blipFill>
        <p:spPr>
          <a:xfrm>
            <a:off x="4020785" y="1918538"/>
            <a:ext cx="3992311" cy="2789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60F3EE-32E2-436D-A05C-498004A881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58" t="20972" r="14386" b="5000"/>
          <a:stretch/>
        </p:blipFill>
        <p:spPr>
          <a:xfrm>
            <a:off x="8298594" y="1918538"/>
            <a:ext cx="3890121" cy="2871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91733-35AA-7713-0040-F7D1BF716957}"/>
              </a:ext>
            </a:extLst>
          </p:cNvPr>
          <p:cNvSpPr txBox="1"/>
          <p:nvPr/>
        </p:nvSpPr>
        <p:spPr>
          <a:xfrm>
            <a:off x="9225490" y="5729806"/>
            <a:ext cx="2741994" cy="43088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FF0000"/>
                </a:solidFill>
              </a:defRPr>
            </a:lvl1pPr>
          </a:lstStyle>
          <a:p>
            <a:r>
              <a:rPr lang="en-GB" sz="1100" b="0" dirty="0">
                <a:solidFill>
                  <a:schemeClr val="dk1"/>
                </a:solidFill>
              </a:rPr>
              <a:t>M. Divoky </a:t>
            </a:r>
            <a:r>
              <a:rPr lang="en-GB" sz="1100" b="0" i="1" dirty="0">
                <a:solidFill>
                  <a:schemeClr val="dk1"/>
                </a:solidFill>
              </a:rPr>
              <a:t>et al.</a:t>
            </a:r>
            <a:r>
              <a:rPr lang="en-GB" sz="1100" b="0" dirty="0">
                <a:solidFill>
                  <a:schemeClr val="dk1"/>
                </a:solidFill>
              </a:rPr>
              <a:t>, “150 J DPSSL operating at 1.5 kW level” Opt. Lett., 46(22), 2021.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D7D26-88DB-BA35-44E5-B55B55155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06C115-8112-5A35-EE77-3CFC3F71FF65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2EA7C0-E952-F81A-6D48-56FFB5D6F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3" name="Picture 3" descr="\\A5CLFFILES\data\HiLASE\Work Packages\WP4 - 100J Amplifier\Mechanical Engineering\System_view\Hilase Overview PM8.68.jpg">
            <a:extLst>
              <a:ext uri="{FF2B5EF4-FFF2-40B4-BE49-F238E27FC236}">
                <a16:creationId xmlns:a16="http://schemas.microsoft.com/office/drawing/2014/main" id="{D253909F-B26C-AEE5-C6C6-3A0903A5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61" y="3618449"/>
            <a:ext cx="7327667" cy="3239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746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314911" y="2430018"/>
            <a:ext cx="3680816" cy="166199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Challenge – thermal management:</a:t>
            </a:r>
            <a:endParaRPr lang="en-US" altLang="en-US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Gain medium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Pump diodes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Optics and </a:t>
            </a:r>
            <a:r>
              <a:rPr lang="en-US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optomechanics</a:t>
            </a:r>
            <a:endParaRPr lang="en-GB" dirty="0"/>
          </a:p>
        </p:txBody>
      </p:sp>
      <p:sp>
        <p:nvSpPr>
          <p:cNvPr id="48" name="Content Placeholder 12"/>
          <p:cNvSpPr>
            <a:spLocks noGrp="1"/>
          </p:cNvSpPr>
          <p:nvPr/>
        </p:nvSpPr>
        <p:spPr>
          <a:xfrm>
            <a:off x="349876" y="1068882"/>
            <a:ext cx="11175583" cy="21010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kern="1200" spc="-75" dirty="0">
                <a:solidFill>
                  <a:srgbClr val="1E5DF8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 kW average power, more compact compared to 100 J, 10 Hz systems</a:t>
            </a:r>
          </a:p>
          <a:p>
            <a:r>
              <a:rPr lang="en-US" altLang="en-US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Industrial &amp; scientific applications requiring: high pulse energy, pulse rate, average power &amp; production rates</a:t>
            </a:r>
          </a:p>
          <a:p>
            <a:endParaRPr lang="en-US" altLang="en-US" sz="18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en-US" altLang="en-US" sz="18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indent="0">
              <a:buNone/>
            </a:pPr>
            <a:br>
              <a:rPr lang="en-US" altLang="en-US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endParaRPr lang="en-US" altLang="en-US" sz="18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267281" y="172016"/>
            <a:ext cx="8508729" cy="74677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Pulse Rate Scaling: DiPOLE 10J @ 100 Hz</a:t>
            </a:r>
            <a:endParaRPr lang="en-GB" sz="4000" dirty="0">
              <a:solidFill>
                <a:srgbClr val="33CC33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98" y="1593680"/>
            <a:ext cx="9573781" cy="5603854"/>
          </a:xfrm>
          <a:prstGeom prst="rect">
            <a:avLst/>
          </a:prstGeom>
        </p:spPr>
      </p:pic>
      <p:sp>
        <p:nvSpPr>
          <p:cNvPr id="28" name="TextBox 19"/>
          <p:cNvSpPr txBox="1"/>
          <p:nvPr/>
        </p:nvSpPr>
        <p:spPr>
          <a:xfrm>
            <a:off x="5908971" y="6290982"/>
            <a:ext cx="4115157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M. De Vido </a:t>
            </a:r>
            <a:r>
              <a:rPr lang="en-GB" sz="1100" i="1" dirty="0"/>
              <a:t>et al</a:t>
            </a:r>
            <a:r>
              <a:rPr lang="en-GB" sz="1100" dirty="0"/>
              <a:t>., “Design of a 10 J, 100 Hz diode-pumped solid state laser,” Advanced Solid State Lasers, JTu3A. 14 (2019).</a:t>
            </a:r>
          </a:p>
        </p:txBody>
      </p:sp>
      <p:sp>
        <p:nvSpPr>
          <p:cNvPr id="29" name="TextBox 11"/>
          <p:cNvSpPr txBox="1"/>
          <p:nvPr/>
        </p:nvSpPr>
        <p:spPr>
          <a:xfrm>
            <a:off x="9189013" y="2439837"/>
            <a:ext cx="142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10J amplifier head</a:t>
            </a:r>
          </a:p>
        </p:txBody>
      </p:sp>
      <p:sp>
        <p:nvSpPr>
          <p:cNvPr id="31" name="TextBox 11"/>
          <p:cNvSpPr txBox="1"/>
          <p:nvPr/>
        </p:nvSpPr>
        <p:spPr>
          <a:xfrm>
            <a:off x="5730839" y="5085697"/>
            <a:ext cx="1421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Cryostat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09E7B8D-D6B6-4F44-941A-4EA1EF51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6367">
            <a:off x="7385532" y="3317573"/>
            <a:ext cx="847395" cy="30011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9007812" y="2835100"/>
            <a:ext cx="559417" cy="1073801"/>
          </a:xfrm>
          <a:prstGeom prst="straightConnector1">
            <a:avLst/>
          </a:prstGeom>
          <a:ln w="95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909E7B8D-D6B6-4F44-941A-4EA1EF51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159">
            <a:off x="9476242" y="3844439"/>
            <a:ext cx="847395" cy="30011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5878725" y="5367236"/>
          <a:ext cx="1002726" cy="27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676520" imgH="466560" progId="Paint.Picture">
                  <p:embed/>
                </p:oleObj>
              </mc:Choice>
              <mc:Fallback>
                <p:oleObj name="Bitmap Image" r:id="rId6" imgW="1676520" imgH="466560" progId="Paint.Picture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78725" y="5367236"/>
                        <a:ext cx="1002726" cy="27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ight Arrow 21"/>
          <p:cNvSpPr/>
          <p:nvPr/>
        </p:nvSpPr>
        <p:spPr>
          <a:xfrm>
            <a:off x="1128126" y="4857377"/>
            <a:ext cx="3254292" cy="39950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414297" y="4403887"/>
            <a:ext cx="678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YDFO</a:t>
            </a:r>
          </a:p>
        </p:txBody>
      </p:sp>
      <p:sp>
        <p:nvSpPr>
          <p:cNvPr id="46" name="Isosceles Triangle 45"/>
          <p:cNvSpPr>
            <a:spLocks noChangeAspect="1"/>
          </p:cNvSpPr>
          <p:nvPr/>
        </p:nvSpPr>
        <p:spPr>
          <a:xfrm rot="5400000">
            <a:off x="1264695" y="4770831"/>
            <a:ext cx="565063" cy="59830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Cambria" pitchFamily="18" charset="0"/>
            </a:endParaRPr>
          </a:p>
        </p:txBody>
      </p:sp>
      <p:grpSp>
        <p:nvGrpSpPr>
          <p:cNvPr id="47" name="Group 104"/>
          <p:cNvGrpSpPr>
            <a:grpSpLocks noChangeAspect="1"/>
          </p:cNvGrpSpPr>
          <p:nvPr/>
        </p:nvGrpSpPr>
        <p:grpSpPr>
          <a:xfrm>
            <a:off x="3268153" y="4765553"/>
            <a:ext cx="686147" cy="565063"/>
            <a:chOff x="5014335" y="2672916"/>
            <a:chExt cx="480911" cy="396044"/>
          </a:xfrm>
        </p:grpSpPr>
        <p:sp>
          <p:nvSpPr>
            <p:cNvPr id="49" name="Pentagon 48"/>
            <p:cNvSpPr>
              <a:spLocks noChangeAspect="1"/>
            </p:cNvSpPr>
            <p:nvPr/>
          </p:nvSpPr>
          <p:spPr>
            <a:xfrm>
              <a:off x="5014335" y="2672916"/>
              <a:ext cx="480911" cy="396044"/>
            </a:xfrm>
            <a:prstGeom prst="homePlate">
              <a:avLst/>
            </a:prstGeom>
            <a:solidFill>
              <a:srgbClr val="33CC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mbria" pitchFamily="18" charset="0"/>
              </a:endParaRPr>
            </a:p>
          </p:txBody>
        </p:sp>
        <p:grpSp>
          <p:nvGrpSpPr>
            <p:cNvPr id="50" name="Group 42"/>
            <p:cNvGrpSpPr/>
            <p:nvPr/>
          </p:nvGrpSpPr>
          <p:grpSpPr>
            <a:xfrm>
              <a:off x="5042624" y="2715349"/>
              <a:ext cx="311177" cy="311177"/>
              <a:chOff x="7500940" y="4078231"/>
              <a:chExt cx="720000" cy="720000"/>
            </a:xfrm>
          </p:grpSpPr>
          <p:grpSp>
            <p:nvGrpSpPr>
              <p:cNvPr id="52" name="Group 21"/>
              <p:cNvGrpSpPr/>
              <p:nvPr/>
            </p:nvGrpSpPr>
            <p:grpSpPr>
              <a:xfrm>
                <a:off x="7752928" y="4078231"/>
                <a:ext cx="216024" cy="720000"/>
                <a:chOff x="7524328" y="3969060"/>
                <a:chExt cx="216024" cy="720000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>
                  <a:off x="7632340" y="3969060"/>
                  <a:ext cx="0" cy="72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17"/>
                <p:cNvGrpSpPr/>
                <p:nvPr/>
              </p:nvGrpSpPr>
              <p:grpSpPr>
                <a:xfrm>
                  <a:off x="7524328" y="4041068"/>
                  <a:ext cx="216024" cy="72008"/>
                  <a:chOff x="7524328" y="4041068"/>
                  <a:chExt cx="216024" cy="72008"/>
                </a:xfrm>
              </p:grpSpPr>
              <p:cxnSp>
                <p:nvCxnSpPr>
                  <p:cNvPr id="76" name="Straight Connector 13"/>
                  <p:cNvCxnSpPr/>
                  <p:nvPr/>
                </p:nvCxnSpPr>
                <p:spPr>
                  <a:xfrm>
                    <a:off x="7524328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 flipH="1">
                    <a:off x="7632340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" name="Group 18"/>
                <p:cNvGrpSpPr/>
                <p:nvPr/>
              </p:nvGrpSpPr>
              <p:grpSpPr>
                <a:xfrm flipV="1">
                  <a:off x="7524328" y="4545124"/>
                  <a:ext cx="216024" cy="72008"/>
                  <a:chOff x="7524328" y="4041068"/>
                  <a:chExt cx="216024" cy="72008"/>
                </a:xfrm>
              </p:grpSpPr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7524328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20"/>
                  <p:cNvCxnSpPr/>
                  <p:nvPr/>
                </p:nvCxnSpPr>
                <p:spPr>
                  <a:xfrm flipH="1">
                    <a:off x="7632340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3" name="Group 22"/>
              <p:cNvGrpSpPr/>
              <p:nvPr/>
            </p:nvGrpSpPr>
            <p:grpSpPr>
              <a:xfrm rot="7200000">
                <a:off x="7752928" y="4078231"/>
                <a:ext cx="216024" cy="720000"/>
                <a:chOff x="7524328" y="3969060"/>
                <a:chExt cx="216024" cy="720000"/>
              </a:xfrm>
            </p:grpSpPr>
            <p:cxnSp>
              <p:nvCxnSpPr>
                <p:cNvPr id="64" name="Straight Connector 53"/>
                <p:cNvCxnSpPr/>
                <p:nvPr/>
              </p:nvCxnSpPr>
              <p:spPr>
                <a:xfrm>
                  <a:off x="7632340" y="3969060"/>
                  <a:ext cx="0" cy="72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5" name="Group 17"/>
                <p:cNvGrpSpPr/>
                <p:nvPr/>
              </p:nvGrpSpPr>
              <p:grpSpPr>
                <a:xfrm>
                  <a:off x="7524328" y="4041068"/>
                  <a:ext cx="216024" cy="72008"/>
                  <a:chOff x="7524328" y="4041068"/>
                  <a:chExt cx="216024" cy="72008"/>
                </a:xfrm>
              </p:grpSpPr>
              <p:cxnSp>
                <p:nvCxnSpPr>
                  <p:cNvPr id="69" name="Straight Connector 58"/>
                  <p:cNvCxnSpPr/>
                  <p:nvPr/>
                </p:nvCxnSpPr>
                <p:spPr>
                  <a:xfrm>
                    <a:off x="7524328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H="1">
                    <a:off x="7632340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18"/>
                <p:cNvGrpSpPr/>
                <p:nvPr/>
              </p:nvGrpSpPr>
              <p:grpSpPr>
                <a:xfrm flipV="1">
                  <a:off x="7524328" y="4545124"/>
                  <a:ext cx="216024" cy="72008"/>
                  <a:chOff x="7524328" y="4041068"/>
                  <a:chExt cx="216024" cy="72008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7524328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57"/>
                  <p:cNvCxnSpPr/>
                  <p:nvPr/>
                </p:nvCxnSpPr>
                <p:spPr>
                  <a:xfrm flipH="1">
                    <a:off x="7632340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4" name="Group 30"/>
              <p:cNvGrpSpPr/>
              <p:nvPr/>
            </p:nvGrpSpPr>
            <p:grpSpPr>
              <a:xfrm rot="3600000">
                <a:off x="7752928" y="4078231"/>
                <a:ext cx="216024" cy="720000"/>
                <a:chOff x="7524328" y="3969060"/>
                <a:chExt cx="216024" cy="720000"/>
              </a:xfrm>
            </p:grpSpPr>
            <p:cxnSp>
              <p:nvCxnSpPr>
                <p:cNvPr id="55" name="Straight Connector 46"/>
                <p:cNvCxnSpPr/>
                <p:nvPr/>
              </p:nvCxnSpPr>
              <p:spPr>
                <a:xfrm>
                  <a:off x="7632340" y="3969060"/>
                  <a:ext cx="0" cy="72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Group 17"/>
                <p:cNvGrpSpPr/>
                <p:nvPr/>
              </p:nvGrpSpPr>
              <p:grpSpPr>
                <a:xfrm>
                  <a:off x="7524328" y="4041068"/>
                  <a:ext cx="216024" cy="72008"/>
                  <a:chOff x="7524328" y="4041068"/>
                  <a:chExt cx="216024" cy="72008"/>
                </a:xfrm>
              </p:grpSpPr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7524328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52"/>
                  <p:cNvCxnSpPr/>
                  <p:nvPr/>
                </p:nvCxnSpPr>
                <p:spPr>
                  <a:xfrm flipH="1">
                    <a:off x="7632340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Group 18"/>
                <p:cNvGrpSpPr/>
                <p:nvPr/>
              </p:nvGrpSpPr>
              <p:grpSpPr>
                <a:xfrm flipV="1">
                  <a:off x="7524328" y="4545124"/>
                  <a:ext cx="216024" cy="72008"/>
                  <a:chOff x="7524328" y="4041068"/>
                  <a:chExt cx="216024" cy="72008"/>
                </a:xfrm>
              </p:grpSpPr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7524328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flipH="1">
                    <a:off x="7632340" y="4041068"/>
                    <a:ext cx="10801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78" name="Group 108"/>
          <p:cNvGrpSpPr>
            <a:grpSpLocks noChangeAspect="1"/>
          </p:cNvGrpSpPr>
          <p:nvPr/>
        </p:nvGrpSpPr>
        <p:grpSpPr>
          <a:xfrm>
            <a:off x="348888" y="4737936"/>
            <a:ext cx="719170" cy="578922"/>
            <a:chOff x="2915816" y="2636912"/>
            <a:chExt cx="504056" cy="405759"/>
          </a:xfrm>
        </p:grpSpPr>
        <p:sp>
          <p:nvSpPr>
            <p:cNvPr id="79" name="Rectangle 78"/>
            <p:cNvSpPr/>
            <p:nvPr/>
          </p:nvSpPr>
          <p:spPr>
            <a:xfrm>
              <a:off x="2915816" y="2996952"/>
              <a:ext cx="50405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mbria" pitchFamily="18" charset="0"/>
              </a:endParaRPr>
            </a:p>
          </p:txBody>
        </p:sp>
        <p:sp>
          <p:nvSpPr>
            <p:cNvPr id="80" name="Donut 79"/>
            <p:cNvSpPr/>
            <p:nvPr/>
          </p:nvSpPr>
          <p:spPr>
            <a:xfrm>
              <a:off x="2929513" y="2636912"/>
              <a:ext cx="396044" cy="396044"/>
            </a:xfrm>
            <a:prstGeom prst="donut">
              <a:avLst>
                <a:gd name="adj" fmla="val 11315"/>
              </a:avLst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mbria" pitchFamily="18" charset="0"/>
              </a:endParaRPr>
            </a:p>
          </p:txBody>
        </p:sp>
        <p:sp>
          <p:nvSpPr>
            <p:cNvPr id="81" name="Donut 80"/>
            <p:cNvSpPr/>
            <p:nvPr/>
          </p:nvSpPr>
          <p:spPr>
            <a:xfrm>
              <a:off x="3001521" y="2643226"/>
              <a:ext cx="396044" cy="396044"/>
            </a:xfrm>
            <a:prstGeom prst="donut">
              <a:avLst>
                <a:gd name="adj" fmla="val 11315"/>
              </a:avLst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mbria" pitchFamily="18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991409" y="4765554"/>
            <a:ext cx="522919" cy="565063"/>
            <a:chOff x="3945318" y="2260702"/>
            <a:chExt cx="384451" cy="279764"/>
          </a:xfrm>
        </p:grpSpPr>
        <p:sp>
          <p:nvSpPr>
            <p:cNvPr id="92" name="Pentagon 91"/>
            <p:cNvSpPr/>
            <p:nvPr/>
          </p:nvSpPr>
          <p:spPr>
            <a:xfrm>
              <a:off x="3973706" y="2260702"/>
              <a:ext cx="356063" cy="279764"/>
            </a:xfrm>
            <a:prstGeom prst="homePlate">
              <a:avLst/>
            </a:prstGeom>
            <a:solidFill>
              <a:srgbClr val="FF5D5D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mbria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945318" y="2321186"/>
              <a:ext cx="360996" cy="16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Cambria" pitchFamily="18" charset="0"/>
                </a:rPr>
                <a:t>RT</a:t>
              </a:r>
            </a:p>
          </p:txBody>
        </p:sp>
      </p:grpSp>
      <p:sp>
        <p:nvSpPr>
          <p:cNvPr id="95" name="Pentagon 94"/>
          <p:cNvSpPr/>
          <p:nvPr/>
        </p:nvSpPr>
        <p:spPr>
          <a:xfrm>
            <a:off x="2657220" y="4770303"/>
            <a:ext cx="484307" cy="565063"/>
          </a:xfrm>
          <a:prstGeom prst="homePlate">
            <a:avLst/>
          </a:prstGeom>
          <a:solidFill>
            <a:srgbClr val="FF5D5D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794" y="5352515"/>
            <a:ext cx="777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Energy: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169560" y="4403887"/>
            <a:ext cx="678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YDFA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924823" y="4388248"/>
            <a:ext cx="678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PA1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571160" y="4392371"/>
            <a:ext cx="678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PA2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221297" y="4403887"/>
            <a:ext cx="678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MA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301425" y="5343737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10 J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192702" y="5335366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7 </a:t>
            </a:r>
            <a:r>
              <a:rPr lang="en-GB" sz="1600" b="1" spc="-75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nJ</a:t>
            </a:r>
            <a:endParaRPr lang="en-GB" sz="1600" b="1" spc="-75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872229" y="5360839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4 </a:t>
            </a:r>
            <a:r>
              <a:rPr lang="en-GB" sz="1600" b="1" spc="-75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mJ</a:t>
            </a:r>
            <a:endParaRPr lang="en-GB" sz="1600" b="1" spc="-75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502107" y="5343737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100 </a:t>
            </a:r>
            <a:r>
              <a:rPr lang="en-GB" sz="1600" b="1" spc="-75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mJ</a:t>
            </a:r>
            <a:endParaRPr lang="en-GB" sz="1600" b="1" spc="-75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97048-D5A0-E074-A17D-667946BDD0BD}"/>
              </a:ext>
            </a:extLst>
          </p:cNvPr>
          <p:cNvSpPr txBox="1"/>
          <p:nvPr/>
        </p:nvSpPr>
        <p:spPr>
          <a:xfrm>
            <a:off x="4147206" y="3327199"/>
            <a:ext cx="66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PA2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6F1C6-8599-3A64-A023-5D3AF31B2C01}"/>
              </a:ext>
            </a:extLst>
          </p:cNvPr>
          <p:cNvSpPr txBox="1"/>
          <p:nvPr/>
        </p:nvSpPr>
        <p:spPr>
          <a:xfrm>
            <a:off x="5920770" y="2834514"/>
            <a:ext cx="66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PA1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0F2DC-9A4A-C245-66F5-904157767879}"/>
              </a:ext>
            </a:extLst>
          </p:cNvPr>
          <p:cNvSpPr txBox="1"/>
          <p:nvPr/>
        </p:nvSpPr>
        <p:spPr>
          <a:xfrm>
            <a:off x="2625560" y="4884912"/>
            <a:ext cx="491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ambria" pitchFamily="18" charset="0"/>
              </a:rPr>
              <a:t>RT</a:t>
            </a:r>
          </a:p>
        </p:txBody>
      </p:sp>
      <p:pic>
        <p:nvPicPr>
          <p:cNvPr id="5" name="Picture 4" descr="A blue rectangle with black and white text&#10;&#10;Description automatically generated">
            <a:extLst>
              <a:ext uri="{FF2B5EF4-FFF2-40B4-BE49-F238E27FC236}">
                <a16:creationId xmlns:a16="http://schemas.microsoft.com/office/drawing/2014/main" id="{F2FD28BA-0089-8FC1-E19E-4D87818713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77" y="3020830"/>
            <a:ext cx="2631370" cy="8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79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267281" y="172016"/>
            <a:ext cx="3826547" cy="7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How it looks like</a:t>
            </a:r>
            <a:endParaRPr lang="en-GB" sz="4000" dirty="0">
              <a:solidFill>
                <a:srgbClr val="33CC33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64789-1BCB-BCAA-2AD0-D8CD25C9E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D9E39-BCA6-1C9C-FEA6-B4F9869F8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21809" b="26668"/>
          <a:stretch/>
        </p:blipFill>
        <p:spPr>
          <a:xfrm>
            <a:off x="838621" y="1239555"/>
            <a:ext cx="9603726" cy="4378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BAD48-DCE6-C5BE-36A6-AD61988E1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15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267281" y="172016"/>
            <a:ext cx="10301659" cy="7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CFD modelling &amp; Thermal Effects Simulations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278"/>
          <a:stretch/>
        </p:blipFill>
        <p:spPr>
          <a:xfrm>
            <a:off x="1300930" y="1076700"/>
            <a:ext cx="2735799" cy="221751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 rot="19795431">
            <a:off x="1196255" y="2768689"/>
            <a:ext cx="434303" cy="432048"/>
          </a:xfrm>
          <a:prstGeom prst="rightArrow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456" y="2915576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spc="-75" dirty="0">
                <a:solidFill>
                  <a:srgbClr val="00206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He</a:t>
            </a:r>
          </a:p>
          <a:p>
            <a:pPr algn="ctr"/>
            <a:r>
              <a:rPr lang="en-GB" sz="1600" b="1" spc="-75" dirty="0">
                <a:solidFill>
                  <a:srgbClr val="00206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flow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2266" y="1096388"/>
            <a:ext cx="926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Gain medium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25046" y="1619608"/>
            <a:ext cx="140677" cy="5805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471903" y="1142089"/>
            <a:ext cx="4215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CFD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Mass flow rate = 200 g/s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He temperature set-point = 140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He pressure = 10 </a:t>
            </a:r>
            <a:r>
              <a:rPr lang="en-GB" spc="-75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barA</a:t>
            </a:r>
            <a:endParaRPr lang="en-GB" spc="-75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638" y="3813347"/>
            <a:ext cx="2595455" cy="191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991" y="3725915"/>
            <a:ext cx="2354875" cy="19756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79733" y="3559011"/>
            <a:ext cx="129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75" dirty="0">
                <a:solidFill>
                  <a:srgbClr val="000000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Slab temperature: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1" r="474"/>
          <a:stretch/>
        </p:blipFill>
        <p:spPr>
          <a:xfrm>
            <a:off x="6395764" y="3757987"/>
            <a:ext cx="2348142" cy="19703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42742" y="3483439"/>
            <a:ext cx="2214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spc="-75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GB" sz="1400" b="1" dirty="0">
                <a:solidFill>
                  <a:srgbClr val="000000"/>
                </a:solidFill>
                <a:latin typeface="+mj-lt"/>
              </a:rPr>
              <a:t>1 pass depolarisation</a:t>
            </a:r>
            <a:r>
              <a:rPr lang="en-GB" dirty="0"/>
              <a:t>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6177" y="3725915"/>
            <a:ext cx="2549013" cy="21173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094223" y="3514216"/>
            <a:ext cx="247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spc="-75" dirty="0">
                <a:solidFill>
                  <a:srgbClr val="000000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 pass wavefront distortion: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86076" y="3505570"/>
            <a:ext cx="2604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75" dirty="0">
                <a:solidFill>
                  <a:srgbClr val="000000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Pumped area temperature: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13" y="843127"/>
            <a:ext cx="1439314" cy="7403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3116" y="6000899"/>
            <a:ext cx="9096856" cy="769441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en-GB" sz="1100" dirty="0"/>
              <a:t>M. De Vido, “Beyond 1 kW average power: scaling pulse energy and repetition rate in diode-pumped solid state laser amplifiers,” EngD thesis, Heriot-Watt University (2020).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M. Sawicka-Chyla, et al., IEEE Journal of Quantum Electronics, vol. 55(5), 1-8 (2019).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G. Quinn, et al., “Modelling of Thermal Stress-Induced Depolarisation in a 10 J, 100 Hz Diode-Pumped Yb:YAG Laser,” ASSL Conference 2022.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86009" y="2497555"/>
            <a:ext cx="42578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In-house thermo-optical simulation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Wavefront aberrations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Thermal stress-induced depolarisation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45" y="2232395"/>
            <a:ext cx="1566443" cy="1566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67" y="2367385"/>
            <a:ext cx="1421730" cy="747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705" y="2577707"/>
            <a:ext cx="2098136" cy="1049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FBD14-6C7C-B6D1-05A0-4EAC3541F3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80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267281" y="172016"/>
            <a:ext cx="8810218" cy="7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10 J @ 100 Hz  - Experimental Results</a:t>
            </a:r>
            <a:endParaRPr lang="en-GB" sz="4000" dirty="0">
              <a:solidFill>
                <a:srgbClr val="33CC33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11" name="Picture 10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7339158E-EBE8-EE00-E907-4482ED71C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8" y="3325638"/>
            <a:ext cx="7957358" cy="2871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AE5BD2-C44A-5043-971C-BBAF1FCA2CF1}"/>
              </a:ext>
            </a:extLst>
          </p:cNvPr>
          <p:cNvSpPr txBox="1"/>
          <p:nvPr/>
        </p:nvSpPr>
        <p:spPr>
          <a:xfrm>
            <a:off x="385598" y="1172009"/>
            <a:ext cx="3658374" cy="17851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25.4% optical-to-optical efficiency</a:t>
            </a:r>
          </a:p>
          <a:p>
            <a:pPr>
              <a:spcAft>
                <a:spcPts val="1200"/>
              </a:spcAft>
            </a:pPr>
            <a:r>
              <a:rPr lang="en-GB" sz="2000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∼300,000 shots @ 10 J, 100 Hz</a:t>
            </a:r>
          </a:p>
          <a:p>
            <a:pPr>
              <a:spcAft>
                <a:spcPts val="1200"/>
              </a:spcAft>
            </a:pPr>
            <a:r>
              <a:rPr lang="en-GB" sz="2000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∼ 1,500,000 shots @ 7 J, 100 Hz</a:t>
            </a:r>
          </a:p>
          <a:p>
            <a:pPr>
              <a:spcAft>
                <a:spcPts val="1200"/>
              </a:spcAft>
            </a:pPr>
            <a:r>
              <a:rPr lang="en-GB" sz="2000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1% rms energy stability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CA9D4-33FF-F305-7002-08B32BD8B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2" name="TextBox 19">
            <a:extLst>
              <a:ext uri="{FF2B5EF4-FFF2-40B4-BE49-F238E27FC236}">
                <a16:creationId xmlns:a16="http://schemas.microsoft.com/office/drawing/2014/main" id="{BAD212B3-7D76-2BF6-542D-61D303830C8F}"/>
              </a:ext>
            </a:extLst>
          </p:cNvPr>
          <p:cNvSpPr txBox="1"/>
          <p:nvPr/>
        </p:nvSpPr>
        <p:spPr>
          <a:xfrm>
            <a:off x="4523241" y="6385829"/>
            <a:ext cx="5845738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M. De Vido </a:t>
            </a:r>
            <a:r>
              <a:rPr lang="en-GB" sz="1100" i="1" dirty="0"/>
              <a:t>et al</a:t>
            </a:r>
            <a:r>
              <a:rPr lang="en-GB" sz="1100" dirty="0"/>
              <a:t>., “Demonstration of stable, long-term operation of a kW-class nanosecond pulsed DPSSL operating at 10 J, 100 Hz,” Optics Express </a:t>
            </a:r>
            <a:r>
              <a:rPr lang="en-GB" sz="1100" b="1" dirty="0"/>
              <a:t>32</a:t>
            </a:r>
            <a:r>
              <a:rPr lang="en-GB" sz="1100" dirty="0"/>
              <a:t>(7), 11907-11915 (2024).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F8BD55-5F1F-695D-338E-03EDF8402C07}"/>
              </a:ext>
            </a:extLst>
          </p:cNvPr>
          <p:cNvGrpSpPr/>
          <p:nvPr/>
        </p:nvGrpSpPr>
        <p:grpSpPr>
          <a:xfrm>
            <a:off x="8217203" y="3325637"/>
            <a:ext cx="3512835" cy="2816374"/>
            <a:chOff x="8572224" y="3381249"/>
            <a:chExt cx="3512835" cy="2816374"/>
          </a:xfrm>
        </p:grpSpPr>
        <p:pic>
          <p:nvPicPr>
            <p:cNvPr id="5" name="Picture 4" descr="A graph of a graph of a temperature&#10;&#10;Description automatically generated with medium confidence">
              <a:extLst>
                <a:ext uri="{FF2B5EF4-FFF2-40B4-BE49-F238E27FC236}">
                  <a16:creationId xmlns:a16="http://schemas.microsoft.com/office/drawing/2014/main" id="{15080DD5-5C8C-2B30-3A9F-2FA002229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6320"/>
            <a:stretch/>
          </p:blipFill>
          <p:spPr>
            <a:xfrm>
              <a:off x="8572224" y="3381249"/>
              <a:ext cx="3512835" cy="281637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0C0810-1A55-0406-2202-6516461B4C3F}"/>
                </a:ext>
              </a:extLst>
            </p:cNvPr>
            <p:cNvSpPr/>
            <p:nvPr/>
          </p:nvSpPr>
          <p:spPr>
            <a:xfrm>
              <a:off x="9103143" y="3634472"/>
              <a:ext cx="284309" cy="230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134A254-1907-EBA6-54D4-14D3DA436376}"/>
              </a:ext>
            </a:extLst>
          </p:cNvPr>
          <p:cNvSpPr/>
          <p:nvPr/>
        </p:nvSpPr>
        <p:spPr>
          <a:xfrm>
            <a:off x="978295" y="3578860"/>
            <a:ext cx="284309" cy="23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23C7C-192F-C8FA-7EE6-D60DBE0B82A2}"/>
              </a:ext>
            </a:extLst>
          </p:cNvPr>
          <p:cNvSpPr/>
          <p:nvPr/>
        </p:nvSpPr>
        <p:spPr>
          <a:xfrm>
            <a:off x="5080288" y="3578860"/>
            <a:ext cx="284309" cy="23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8BA9C-BEDB-110E-001D-99A73A4765EE}"/>
              </a:ext>
            </a:extLst>
          </p:cNvPr>
          <p:cNvSpPr txBox="1"/>
          <p:nvPr/>
        </p:nvSpPr>
        <p:spPr>
          <a:xfrm>
            <a:off x="5901104" y="1665558"/>
            <a:ext cx="488370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spc="-75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World’s first demonstration of stable, long-term multi-J amplification @ 100 Hz</a:t>
            </a:r>
          </a:p>
        </p:txBody>
      </p:sp>
    </p:spTree>
    <p:extLst>
      <p:ext uri="{BB962C8B-B14F-4D97-AF65-F5344CB8AC3E}">
        <p14:creationId xmlns:p14="http://schemas.microsoft.com/office/powerpoint/2010/main" val="2515779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267281" y="172016"/>
            <a:ext cx="9769688" cy="74677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4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Future EPAC upgrade: 100 TW @ 100 Hz laser</a:t>
            </a:r>
            <a:endParaRPr lang="en-GB" sz="4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41070D-00C8-62F1-AE67-4F59EDFF5EC6}"/>
              </a:ext>
            </a:extLst>
          </p:cNvPr>
          <p:cNvSpPr txBox="1"/>
          <p:nvPr/>
        </p:nvSpPr>
        <p:spPr>
          <a:xfrm>
            <a:off x="374305" y="1401954"/>
            <a:ext cx="70918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2</a:t>
            </a:r>
            <a:r>
              <a:rPr lang="en-GB" sz="1800" baseline="30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nd</a:t>
            </a:r>
            <a:r>
              <a:rPr lang="en-GB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generation DiPOLE-100Hz undergoing installation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Evaluating approached to reach operation at 10+ J at 100 Hz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Development of “EPAC-100Hz”: 100 TW (3J, 30 fs) , 100 Hz laser driver based on DiPOLE-100Hz technology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Design of broadband amplifier line is ongoing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CLF is a collaborator in the PACR</a:t>
            </a:r>
            <a:r>
              <a:rPr lang="en-GB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 project – leading collaboration </a:t>
            </a: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on </a:t>
            </a:r>
            <a:r>
              <a:rPr lang="en-GB" spc="-75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Ti:Sa</a:t>
            </a: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high rep rate, multi-J scale amplifier (20-100 Hz)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en-GB" spc="-75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>
              <a:spcAft>
                <a:spcPts val="3000"/>
              </a:spcAft>
            </a:pPr>
            <a:r>
              <a:rPr lang="en-GB" spc="-75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C673C-D9BC-22CC-3822-3016B62C3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D3925-BE47-02AD-A855-7AAABEFB13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1335" y="4361099"/>
            <a:ext cx="3422423" cy="1982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8C357-BCFB-3B2A-EA7C-6677189FA0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484" y="2890578"/>
            <a:ext cx="3262846" cy="18362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3F7198-AFFD-3F22-1804-4F6B3BD3729B}"/>
              </a:ext>
            </a:extLst>
          </p:cNvPr>
          <p:cNvCxnSpPr/>
          <p:nvPr/>
        </p:nvCxnSpPr>
        <p:spPr>
          <a:xfrm flipH="1">
            <a:off x="9996777" y="4375912"/>
            <a:ext cx="4419" cy="1037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A691B4-BC9F-FB5B-8DC4-F86CE5F140AA}"/>
              </a:ext>
            </a:extLst>
          </p:cNvPr>
          <p:cNvCxnSpPr/>
          <p:nvPr/>
        </p:nvCxnSpPr>
        <p:spPr>
          <a:xfrm flipH="1" flipV="1">
            <a:off x="9838941" y="5199068"/>
            <a:ext cx="151380" cy="2008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478AB1C-3D32-F373-B690-3187E26CA7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6" b="2665"/>
          <a:stretch/>
        </p:blipFill>
        <p:spPr>
          <a:xfrm>
            <a:off x="7805026" y="1323209"/>
            <a:ext cx="3314128" cy="17165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CE03B48-84A5-540C-77D0-DCB3B158128C}"/>
              </a:ext>
            </a:extLst>
          </p:cNvPr>
          <p:cNvSpPr txBox="1"/>
          <p:nvPr/>
        </p:nvSpPr>
        <p:spPr>
          <a:xfrm>
            <a:off x="10468500" y="1727338"/>
            <a:ext cx="1040670" cy="300082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201D3E"/>
                </a:solidFill>
                <a:latin typeface="Calibri" panose="020F0502020204030204"/>
              </a:rPr>
              <a:t>100 Hz laser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6B04626-84F3-0DCC-0215-390976233DA4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10036969" y="1718094"/>
            <a:ext cx="431531" cy="1592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A183550-C774-720B-33E6-520637EE5976}"/>
              </a:ext>
            </a:extLst>
          </p:cNvPr>
          <p:cNvSpPr txBox="1"/>
          <p:nvPr/>
        </p:nvSpPr>
        <p:spPr>
          <a:xfrm>
            <a:off x="7283510" y="1771879"/>
            <a:ext cx="8066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b="1" dirty="0">
                <a:solidFill>
                  <a:srgbClr val="201D3E"/>
                </a:solidFill>
                <a:latin typeface="Calibri" panose="020F0502020204030204"/>
              </a:rPr>
              <a:t>2</a:t>
            </a:r>
            <a:r>
              <a:rPr lang="en-GB" sz="1350" b="1" baseline="30000" dirty="0">
                <a:solidFill>
                  <a:srgbClr val="201D3E"/>
                </a:solidFill>
                <a:latin typeface="Calibri" panose="020F0502020204030204"/>
              </a:rPr>
              <a:t>nd</a:t>
            </a:r>
            <a:r>
              <a:rPr lang="en-GB" sz="1350" b="1" dirty="0">
                <a:solidFill>
                  <a:srgbClr val="201D3E"/>
                </a:solidFill>
                <a:latin typeface="Calibri" panose="020F0502020204030204"/>
              </a:rPr>
              <a:t> Floor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74BFE4-067F-0FAA-26E3-FEE99A18B517}"/>
              </a:ext>
            </a:extLst>
          </p:cNvPr>
          <p:cNvSpPr txBox="1"/>
          <p:nvPr/>
        </p:nvSpPr>
        <p:spPr>
          <a:xfrm>
            <a:off x="7421587" y="3548696"/>
            <a:ext cx="7668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b="1" dirty="0">
                <a:solidFill>
                  <a:srgbClr val="201D3E"/>
                </a:solidFill>
                <a:latin typeface="Calibri" panose="020F0502020204030204"/>
              </a:rPr>
              <a:t>1</a:t>
            </a:r>
            <a:r>
              <a:rPr lang="en-GB" sz="1350" b="1" baseline="30000" dirty="0">
                <a:solidFill>
                  <a:srgbClr val="201D3E"/>
                </a:solidFill>
                <a:latin typeface="Calibri" panose="020F0502020204030204"/>
              </a:rPr>
              <a:t>st</a:t>
            </a:r>
            <a:r>
              <a:rPr lang="en-GB" sz="1350" b="1" dirty="0">
                <a:solidFill>
                  <a:srgbClr val="201D3E"/>
                </a:solidFill>
                <a:latin typeface="Calibri" panose="020F0502020204030204"/>
              </a:rPr>
              <a:t> Floor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49D142-B083-F727-3417-F59BE2A529EC}"/>
              </a:ext>
            </a:extLst>
          </p:cNvPr>
          <p:cNvSpPr txBox="1"/>
          <p:nvPr/>
        </p:nvSpPr>
        <p:spPr>
          <a:xfrm>
            <a:off x="7473861" y="5282148"/>
            <a:ext cx="842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b="1" dirty="0">
                <a:solidFill>
                  <a:srgbClr val="201D3E"/>
                </a:solidFill>
                <a:latin typeface="Calibri" panose="020F0502020204030204"/>
              </a:rPr>
              <a:t>Ground Floor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5E6EF5-6E54-2593-F603-2813F3AD69A7}"/>
              </a:ext>
            </a:extLst>
          </p:cNvPr>
          <p:cNvCxnSpPr/>
          <p:nvPr/>
        </p:nvCxnSpPr>
        <p:spPr>
          <a:xfrm>
            <a:off x="10037408" y="2745403"/>
            <a:ext cx="0" cy="971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18A5B9D-8AFD-68BD-26A3-66E3C1624A75}"/>
              </a:ext>
            </a:extLst>
          </p:cNvPr>
          <p:cNvSpPr/>
          <p:nvPr/>
        </p:nvSpPr>
        <p:spPr>
          <a:xfrm rot="21141554">
            <a:off x="9597093" y="1637286"/>
            <a:ext cx="584498" cy="12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968E3-13C8-028E-1A1C-2913C527C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611" y="4957995"/>
            <a:ext cx="3237811" cy="798660"/>
          </a:xfrm>
          <a:prstGeom prst="rect">
            <a:avLst/>
          </a:prstGeom>
        </p:spPr>
      </p:pic>
      <p:pic>
        <p:nvPicPr>
          <p:cNvPr id="4" name="Picture 3" descr="A logo with yellow letters and stars&#10;&#10;AI-generated content may be incorrect.">
            <a:extLst>
              <a:ext uri="{FF2B5EF4-FFF2-40B4-BE49-F238E27FC236}">
                <a16:creationId xmlns:a16="http://schemas.microsoft.com/office/drawing/2014/main" id="{CC7475C7-3F64-3BC4-7172-E08608554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7" y="5023322"/>
            <a:ext cx="2946427" cy="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1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C29F1-E71A-422A-A55C-8283CDF6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CA8AD616-0933-C8D5-FC34-B54480326CB0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798276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Plasma accelerator requirements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2FE167-645C-A39E-8C4A-9BCD838E3D0B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94CF778-EC85-BAAF-E051-3BE787B5A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48D2F5-2554-8CDF-399B-FE7BB890C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D0BF78-6244-0733-EB83-E8926D288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5" y="973666"/>
            <a:ext cx="6960830" cy="5260700"/>
          </a:xfrm>
          <a:prstGeom prst="rect">
            <a:avLst/>
          </a:prstGeom>
        </p:spPr>
      </p:pic>
      <p:sp>
        <p:nvSpPr>
          <p:cNvPr id="3" name="Google Shape;185;p33">
            <a:extLst>
              <a:ext uri="{FF2B5EF4-FFF2-40B4-BE49-F238E27FC236}">
                <a16:creationId xmlns:a16="http://schemas.microsoft.com/office/drawing/2014/main" id="{4D0E29D7-2442-7F37-3A20-61371D47C1E3}"/>
              </a:ext>
            </a:extLst>
          </p:cNvPr>
          <p:cNvSpPr txBox="1"/>
          <p:nvPr/>
        </p:nvSpPr>
        <p:spPr>
          <a:xfrm>
            <a:off x="247545" y="6248633"/>
            <a:ext cx="7345512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6700" lvl="0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sym typeface="Times New Roman"/>
              </a:rPr>
              <a:t>From “Report of the basic research needs workshop on laser technology,”</a:t>
            </a:r>
          </a:p>
          <a:p>
            <a:pPr marL="266700" lvl="0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sym typeface="Times New Roman"/>
              </a:rPr>
              <a:t>https://science.osti.gov/- /media/ardap/pdf/2024/ Laser-Technology-Workshop-Report_20240105_final.pdf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68C5F-E2FA-B132-5DBE-A0F25AE4E064}"/>
              </a:ext>
            </a:extLst>
          </p:cNvPr>
          <p:cNvSpPr txBox="1"/>
          <p:nvPr/>
        </p:nvSpPr>
        <p:spPr>
          <a:xfrm>
            <a:off x="7439790" y="1563887"/>
            <a:ext cx="4583398" cy="418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Laser-driven accelerators and secondary radiation sources need lasers delivering:</a:t>
            </a:r>
          </a:p>
          <a:p>
            <a:endParaRPr lang="en-GB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Energy = 1 – 100 J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Pulse duration = 25 fs – 100 fs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Pulse rates = 100 Hz – multi-kHz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Stability and reliability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Small footprint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High wall-plug efficiency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C5395E-EDC3-D4F8-5511-C638BD96F348}"/>
              </a:ext>
            </a:extLst>
          </p:cNvPr>
          <p:cNvSpPr/>
          <p:nvPr/>
        </p:nvSpPr>
        <p:spPr>
          <a:xfrm>
            <a:off x="5317066" y="4859868"/>
            <a:ext cx="118800" cy="118800"/>
          </a:xfrm>
          <a:prstGeom prst="ellipse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BCF6F-DFE3-153A-D94A-881B5A2FFAA0}"/>
              </a:ext>
            </a:extLst>
          </p:cNvPr>
          <p:cNvSpPr txBox="1"/>
          <p:nvPr/>
        </p:nvSpPr>
        <p:spPr>
          <a:xfrm>
            <a:off x="5376466" y="4788463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GEMINI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98A236-0F03-B4BA-D330-CE817157EA53}"/>
              </a:ext>
            </a:extLst>
          </p:cNvPr>
          <p:cNvSpPr/>
          <p:nvPr/>
        </p:nvSpPr>
        <p:spPr>
          <a:xfrm>
            <a:off x="5317066" y="4288368"/>
            <a:ext cx="118800" cy="118800"/>
          </a:xfrm>
          <a:prstGeom prst="ellipse">
            <a:avLst/>
          </a:prstGeom>
          <a:noFill/>
          <a:ln>
            <a:solidFill>
              <a:srgbClr val="CC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96355-72CE-AFE9-E171-21976BC65BCD}"/>
              </a:ext>
            </a:extLst>
          </p:cNvPr>
          <p:cNvSpPr txBox="1"/>
          <p:nvPr/>
        </p:nvSpPr>
        <p:spPr>
          <a:xfrm>
            <a:off x="4954003" y="4101547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HAPLS, EPAC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44AEA2-A036-AD70-4D7E-63A46E186D36}"/>
              </a:ext>
            </a:extLst>
          </p:cNvPr>
          <p:cNvSpPr/>
          <p:nvPr/>
        </p:nvSpPr>
        <p:spPr>
          <a:xfrm>
            <a:off x="5368000" y="4974146"/>
            <a:ext cx="118800" cy="118800"/>
          </a:xfrm>
          <a:prstGeom prst="ellipse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1820B-D99B-AFAA-CE68-9B7020E91D39}"/>
              </a:ext>
            </a:extLst>
          </p:cNvPr>
          <p:cNvSpPr txBox="1"/>
          <p:nvPr/>
        </p:nvSpPr>
        <p:spPr>
          <a:xfrm>
            <a:off x="4796499" y="5207224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J-KAREN-P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5DBEE7-5B6F-68B1-0F45-79249A2D1A7C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5376466" y="5092946"/>
            <a:ext cx="50934" cy="17029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57304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5B16A-95AC-B0FC-2790-DF92EF62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6259B1-8C93-A345-1062-E9A86F4800DC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7572415C-35B4-AB67-CFE4-E364BAF421FB}"/>
              </a:ext>
            </a:extLst>
          </p:cNvPr>
          <p:cNvSpPr txBox="1">
            <a:spLocks/>
          </p:cNvSpPr>
          <p:nvPr/>
        </p:nvSpPr>
        <p:spPr>
          <a:xfrm>
            <a:off x="267282" y="172016"/>
            <a:ext cx="2767912" cy="7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4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Conclusion</a:t>
            </a:r>
            <a:endParaRPr lang="en-GB" sz="4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54390FE-B957-82D4-904F-8D5C05E90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E4AB20-EBBF-8FAC-3EE6-6F23A9D8C05D}"/>
              </a:ext>
            </a:extLst>
          </p:cNvPr>
          <p:cNvSpPr txBox="1"/>
          <p:nvPr/>
        </p:nvSpPr>
        <p:spPr>
          <a:xfrm>
            <a:off x="404684" y="1148352"/>
            <a:ext cx="11279316" cy="4880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Future accelerators require laser drivers with high 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</a:t>
            </a:r>
            <a:r>
              <a:rPr lang="en-GB" sz="2000" baseline="-25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peak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&amp; P</a:t>
            </a:r>
            <a:r>
              <a:rPr lang="en-GB" sz="2000" baseline="-25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av 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and high stability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100 Hz operation is a requirement for the EUPRAXIA facility for acceleration to GeV at 100 Hz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 number of new approaches to high 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</a:t>
            </a:r>
            <a:r>
              <a:rPr lang="en-GB" sz="2000" baseline="-25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peak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&amp; P</a:t>
            </a:r>
            <a:r>
              <a:rPr lang="en-GB" sz="2000" baseline="-25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av 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laser development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Different approaches → &gt;1 solution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Extension of the parameter space for applications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Commercial players involved: maturity of technology</a:t>
            </a:r>
            <a:endParaRPr lang="en-GB" sz="16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Enabling technologies ecosystem is developing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Development of 10 Hz &amp; 100 Hz high peak power sources under development at the CLF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63CFD-7BD0-1C9B-F089-847F5628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44" name="AutoShape 2" descr="DiPOLE Logo White V1">
            <a:extLst>
              <a:ext uri="{FF2B5EF4-FFF2-40B4-BE49-F238E27FC236}">
                <a16:creationId xmlns:a16="http://schemas.microsoft.com/office/drawing/2014/main" id="{193D6152-2C5F-67E9-42F4-D7964CB514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777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604994" y="1744353"/>
            <a:ext cx="10265333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solidFill>
                  <a:srgbClr val="2E2C6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Thank You!</a:t>
            </a:r>
            <a:endParaRPr lang="en-US" sz="6600" b="1" dirty="0">
              <a:solidFill>
                <a:srgbClr val="2E2C6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884" y="235134"/>
            <a:ext cx="1546576" cy="15092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F19C2F-79F4-2C5F-1FD1-44FAB1521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431" y="3220340"/>
            <a:ext cx="6067725" cy="3256240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F35D8CA-4DD9-B87B-8747-B1C1A2912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14593" b="9722"/>
          <a:stretch>
            <a:fillRect/>
          </a:stretch>
        </p:blipFill>
        <p:spPr>
          <a:xfrm>
            <a:off x="15155" y="3258497"/>
            <a:ext cx="6124275" cy="3187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EB998-5D35-720B-9AB0-76752641EC24}"/>
              </a:ext>
            </a:extLst>
          </p:cNvPr>
          <p:cNvSpPr txBox="1"/>
          <p:nvPr/>
        </p:nvSpPr>
        <p:spPr>
          <a:xfrm>
            <a:off x="3485834" y="5749100"/>
            <a:ext cx="2398477" cy="584775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3200" b="1" dirty="0"/>
              <a:t>CALTA team</a:t>
            </a:r>
          </a:p>
        </p:txBody>
      </p:sp>
    </p:spTree>
    <p:extLst>
      <p:ext uri="{BB962C8B-B14F-4D97-AF65-F5344CB8AC3E}">
        <p14:creationId xmlns:p14="http://schemas.microsoft.com/office/powerpoint/2010/main" val="205377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AC96E-28DC-EEA2-A270-D297BBE24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E5AB8BEF-91C5-5B2D-3666-BE043DC38DA1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397153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State of the art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B972EE-E3BF-F054-311E-FA68E7AA9D09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78283F7-E37A-9634-D64A-D7392045F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B79E6-101A-6823-8326-88165F310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E9D02-5EB2-2036-1182-0D0B8AC09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5" y="973666"/>
            <a:ext cx="6960830" cy="5260700"/>
          </a:xfrm>
          <a:prstGeom prst="rect">
            <a:avLst/>
          </a:prstGeom>
        </p:spPr>
      </p:pic>
      <p:sp>
        <p:nvSpPr>
          <p:cNvPr id="3" name="Google Shape;185;p33">
            <a:extLst>
              <a:ext uri="{FF2B5EF4-FFF2-40B4-BE49-F238E27FC236}">
                <a16:creationId xmlns:a16="http://schemas.microsoft.com/office/drawing/2014/main" id="{85D26F4C-16A6-7B1F-0C9D-32188817E288}"/>
              </a:ext>
            </a:extLst>
          </p:cNvPr>
          <p:cNvSpPr txBox="1"/>
          <p:nvPr/>
        </p:nvSpPr>
        <p:spPr>
          <a:xfrm>
            <a:off x="247545" y="6248633"/>
            <a:ext cx="7345512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6700" lvl="0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sym typeface="Times New Roman"/>
              </a:rPr>
              <a:t>“Report of the basic research needs workshop on laser technology,”</a:t>
            </a:r>
          </a:p>
          <a:p>
            <a:pPr marL="266700" lvl="0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sym typeface="Times New Roman"/>
              </a:rPr>
              <a:t>https://science.osti.gov/- /media/ardap/pdf/2024/ Laser-Technology-Workshop-Report_20240105_final.pdf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B90FE-03D7-6C29-D714-31C2CAFCD4AC}"/>
              </a:ext>
            </a:extLst>
          </p:cNvPr>
          <p:cNvSpPr txBox="1"/>
          <p:nvPr/>
        </p:nvSpPr>
        <p:spPr>
          <a:xfrm>
            <a:off x="7370018" y="1540241"/>
            <a:ext cx="47034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architectures:</a:t>
            </a:r>
            <a:endParaRPr lang="en-GB" sz="1600" dirty="0"/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</a:rPr>
              <a:t>Flashlamp-pumped glass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</a:rPr>
              <a:t>Indirect CPA using </a:t>
            </a:r>
            <a:r>
              <a:rPr lang="en-GB" sz="2000" dirty="0" err="1">
                <a:solidFill>
                  <a:srgbClr val="00B050"/>
                </a:solidFill>
              </a:rPr>
              <a:t>Ti:sapphire</a:t>
            </a:r>
            <a:endParaRPr lang="en-GB" sz="2000" dirty="0">
              <a:solidFill>
                <a:srgbClr val="00B050"/>
              </a:solidFill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Optical Parametric Chirped Pulse Amplification (OPCPA)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Direct Chirped Pulse Amplification (CPA)</a:t>
            </a:r>
            <a:endParaRPr lang="en-GB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9933"/>
                </a:solidFill>
              </a:rPr>
              <a:t>Coherent combination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43434-3233-931B-80FD-1F3F7CB48117}"/>
              </a:ext>
            </a:extLst>
          </p:cNvPr>
          <p:cNvSpPr/>
          <p:nvPr/>
        </p:nvSpPr>
        <p:spPr>
          <a:xfrm>
            <a:off x="5317066" y="4859868"/>
            <a:ext cx="118800" cy="118800"/>
          </a:xfrm>
          <a:prstGeom prst="ellipse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B9D68-3EB2-1859-ED80-986BA1DD062C}"/>
              </a:ext>
            </a:extLst>
          </p:cNvPr>
          <p:cNvSpPr txBox="1"/>
          <p:nvPr/>
        </p:nvSpPr>
        <p:spPr>
          <a:xfrm>
            <a:off x="5376466" y="4788463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GEMINI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C96EC2-5FFB-BACA-E04A-235CFD0CCB0A}"/>
              </a:ext>
            </a:extLst>
          </p:cNvPr>
          <p:cNvSpPr/>
          <p:nvPr/>
        </p:nvSpPr>
        <p:spPr>
          <a:xfrm>
            <a:off x="5317066" y="4288368"/>
            <a:ext cx="118800" cy="118800"/>
          </a:xfrm>
          <a:prstGeom prst="ellipse">
            <a:avLst/>
          </a:prstGeom>
          <a:noFill/>
          <a:ln>
            <a:solidFill>
              <a:srgbClr val="CC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E173A-297A-7FAD-B8B8-CA731AC478A6}"/>
              </a:ext>
            </a:extLst>
          </p:cNvPr>
          <p:cNvSpPr txBox="1"/>
          <p:nvPr/>
        </p:nvSpPr>
        <p:spPr>
          <a:xfrm>
            <a:off x="4954003" y="4101547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HAPLS, EPAC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17E295-C93B-6B5A-11BA-2C0862D243D2}"/>
              </a:ext>
            </a:extLst>
          </p:cNvPr>
          <p:cNvSpPr/>
          <p:nvPr/>
        </p:nvSpPr>
        <p:spPr>
          <a:xfrm>
            <a:off x="5368000" y="4974146"/>
            <a:ext cx="118800" cy="118800"/>
          </a:xfrm>
          <a:prstGeom prst="ellipse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452840-A4CE-D490-6C07-322C763CD679}"/>
              </a:ext>
            </a:extLst>
          </p:cNvPr>
          <p:cNvSpPr txBox="1"/>
          <p:nvPr/>
        </p:nvSpPr>
        <p:spPr>
          <a:xfrm>
            <a:off x="4796499" y="5207224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J-KAREN-P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F3DED6-DF22-9BDA-4957-962FFEAAA993}"/>
              </a:ext>
            </a:extLst>
          </p:cNvPr>
          <p:cNvCxnSpPr>
            <a:cxnSpLocks/>
            <a:endCxn id="15" idx="4"/>
          </p:cNvCxnSpPr>
          <p:nvPr/>
        </p:nvCxnSpPr>
        <p:spPr>
          <a:xfrm flipV="1">
            <a:off x="5376466" y="5092946"/>
            <a:ext cx="50934" cy="17029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7434F6D-6667-8D88-2FD3-80F06ED0C72F}"/>
              </a:ext>
            </a:extLst>
          </p:cNvPr>
          <p:cNvSpPr/>
          <p:nvPr/>
        </p:nvSpPr>
        <p:spPr>
          <a:xfrm rot="-2340000">
            <a:off x="1974514" y="1757234"/>
            <a:ext cx="1555568" cy="2445391"/>
          </a:xfrm>
          <a:prstGeom prst="ellipse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EB6C89-6F64-547F-C4ED-8CC13C33BD39}"/>
              </a:ext>
            </a:extLst>
          </p:cNvPr>
          <p:cNvSpPr/>
          <p:nvPr/>
        </p:nvSpPr>
        <p:spPr>
          <a:xfrm>
            <a:off x="3715184" y="3456126"/>
            <a:ext cx="715434" cy="59690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FF78083-3017-3DE3-EC0D-0C4CA5638A86}"/>
              </a:ext>
            </a:extLst>
          </p:cNvPr>
          <p:cNvSpPr/>
          <p:nvPr/>
        </p:nvSpPr>
        <p:spPr>
          <a:xfrm rot="600000">
            <a:off x="4069975" y="3421985"/>
            <a:ext cx="721642" cy="12488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6D0F5C-93B5-6733-A91B-7EC24F482CD3}"/>
              </a:ext>
            </a:extLst>
          </p:cNvPr>
          <p:cNvSpPr/>
          <p:nvPr/>
        </p:nvSpPr>
        <p:spPr>
          <a:xfrm>
            <a:off x="4682639" y="4169834"/>
            <a:ext cx="1570566" cy="128219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3E8D46-CB69-09EC-C8ED-5DB69BC21D9B}"/>
              </a:ext>
            </a:extLst>
          </p:cNvPr>
          <p:cNvSpPr/>
          <p:nvPr/>
        </p:nvSpPr>
        <p:spPr>
          <a:xfrm>
            <a:off x="5433368" y="5274219"/>
            <a:ext cx="1570566" cy="71415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3245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FD47B-0C9C-2EA5-E2B5-28DAABDB8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993208E7-EDE2-1D14-9048-D1DE0D95336F}"/>
              </a:ext>
            </a:extLst>
          </p:cNvPr>
          <p:cNvSpPr txBox="1">
            <a:spLocks/>
          </p:cNvSpPr>
          <p:nvPr/>
        </p:nvSpPr>
        <p:spPr>
          <a:xfrm>
            <a:off x="-51231" y="92869"/>
            <a:ext cx="639645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Indirect CPA in </a:t>
            </a:r>
            <a:r>
              <a:rPr lang="en-US" altLang="en-US" sz="4000" dirty="0" err="1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Ti:sapphire</a:t>
            </a:r>
            <a:endParaRPr lang="en-US" altLang="en-US" sz="40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3F5336-DABD-576B-F81A-C95F671F68B5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5468C91-1CC2-6150-1EB6-398520301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67328-99B5-9778-FC4E-E89F240DF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A40C8B-769A-C112-3A7F-4819705CB736}"/>
              </a:ext>
            </a:extLst>
          </p:cNvPr>
          <p:cNvSpPr txBox="1"/>
          <p:nvPr/>
        </p:nvSpPr>
        <p:spPr>
          <a:xfrm>
            <a:off x="212107" y="674008"/>
            <a:ext cx="121879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Broad gain bandwidth [1] → fs-pulses &amp; tuneable outputs</a:t>
            </a:r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lang="en-GB"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High thermal conductivity (46 W/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mK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@ 300 K)</a:t>
            </a:r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→ heat extraction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lang="en-GB"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∼34% quantum defect → high thermal load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endParaRPr lang="en-GB"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Short lifetime (</a:t>
            </a:r>
            <a:r>
              <a:rPr lang="el-GR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τ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∼ 3.2 µs) → needs to be pumped by a laser → performance limited by the pump laser</a:t>
            </a:r>
            <a:r>
              <a:rPr lang="en-GB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	</a:t>
            </a:r>
            <a:endParaRPr lang="en-GB" sz="2000" b="1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7169534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B6347-F35A-82BF-7F6C-DA173A874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EF0675B5-83F0-FC2E-8968-B083D045D0A9}"/>
              </a:ext>
            </a:extLst>
          </p:cNvPr>
          <p:cNvSpPr txBox="1">
            <a:spLocks/>
          </p:cNvSpPr>
          <p:nvPr/>
        </p:nvSpPr>
        <p:spPr>
          <a:xfrm>
            <a:off x="-51231" y="92869"/>
            <a:ext cx="637625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Indirect CPA in </a:t>
            </a:r>
            <a:r>
              <a:rPr lang="en-US" altLang="en-US" sz="4000" dirty="0" err="1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Ti:sapphire</a:t>
            </a:r>
            <a:endParaRPr lang="en-US" altLang="en-US" sz="40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0BCD60-E3D9-C523-1B49-9964B7C8D342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6B81A2A-A5F2-F629-64DC-6E54C744C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908F94-BF7B-0AAF-E0BD-CE5453293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6CE0908-2106-BA32-F4D7-3413A4EF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46" y="3721348"/>
            <a:ext cx="7949668" cy="20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F9A6F0-DFF1-36C4-34FF-8526BD21CFD2}"/>
              </a:ext>
            </a:extLst>
          </p:cNvPr>
          <p:cNvSpPr txBox="1"/>
          <p:nvPr/>
        </p:nvSpPr>
        <p:spPr>
          <a:xfrm>
            <a:off x="212107" y="674008"/>
            <a:ext cx="11952311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Broad gain bandwidth [1] → fs-pulses &amp; tuneable outputs</a:t>
            </a:r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lang="en-GB"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High thermal conductivity (46 W/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mK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@ 300 K)</a:t>
            </a:r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→ heat extraction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lang="en-GB"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∼34% quantum defect → high thermal load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endParaRPr lang="en-GB"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Short lifetime (</a:t>
            </a:r>
            <a:r>
              <a:rPr lang="el-GR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τ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∼ 3.2 µs) → needs to be pumped by a laser (traditionally: flashlamp-pumped laser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)</a:t>
            </a:r>
            <a:endParaRPr lang="en-GB"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endParaRPr lang="en-GB"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		</a:t>
            </a:r>
            <a:endParaRPr lang="en-GB" sz="2000" b="1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0AFA38-4E9A-10B3-3968-7B3E04892511}"/>
              </a:ext>
            </a:extLst>
          </p:cNvPr>
          <p:cNvSpPr/>
          <p:nvPr/>
        </p:nvSpPr>
        <p:spPr>
          <a:xfrm>
            <a:off x="4047868" y="4035555"/>
            <a:ext cx="6755760" cy="4904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357CEC5-3CDB-2AEA-63A4-D7C343FEA1ED}"/>
              </a:ext>
            </a:extLst>
          </p:cNvPr>
          <p:cNvSpPr/>
          <p:nvPr/>
        </p:nvSpPr>
        <p:spPr>
          <a:xfrm>
            <a:off x="1722494" y="3082819"/>
            <a:ext cx="592428" cy="468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591FBDD-B93F-BF0C-5548-FB410D83434F}"/>
              </a:ext>
            </a:extLst>
          </p:cNvPr>
          <p:cNvSpPr/>
          <p:nvPr/>
        </p:nvSpPr>
        <p:spPr>
          <a:xfrm>
            <a:off x="6226384" y="3082816"/>
            <a:ext cx="592428" cy="468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B3BF47-66C6-044E-E82C-0288C137C79E}"/>
              </a:ext>
            </a:extLst>
          </p:cNvPr>
          <p:cNvSpPr txBox="1"/>
          <p:nvPr/>
        </p:nvSpPr>
        <p:spPr>
          <a:xfrm>
            <a:off x="940346" y="3741096"/>
            <a:ext cx="237928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Flashlamp-pumped laser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7579A5-AE0B-4C40-EF22-24528779A83A}"/>
              </a:ext>
            </a:extLst>
          </p:cNvPr>
          <p:cNvSpPr txBox="1"/>
          <p:nvPr/>
        </p:nvSpPr>
        <p:spPr>
          <a:xfrm>
            <a:off x="1310325" y="6013696"/>
            <a:ext cx="16393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amplifier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8B2A71-7A9A-B739-3C47-A40442BC1A3A}"/>
              </a:ext>
            </a:extLst>
          </p:cNvPr>
          <p:cNvSpPr txBox="1"/>
          <p:nvPr/>
        </p:nvSpPr>
        <p:spPr>
          <a:xfrm>
            <a:off x="1779219" y="5064510"/>
            <a:ext cx="70153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SHG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60E22ADE-7851-0C5C-5964-55BAD01996CA}"/>
              </a:ext>
            </a:extLst>
          </p:cNvPr>
          <p:cNvSpPr/>
          <p:nvPr/>
        </p:nvSpPr>
        <p:spPr>
          <a:xfrm>
            <a:off x="1945052" y="4569607"/>
            <a:ext cx="369870" cy="40011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Google Shape;200;p35">
            <a:extLst>
              <a:ext uri="{FF2B5EF4-FFF2-40B4-BE49-F238E27FC236}">
                <a16:creationId xmlns:a16="http://schemas.microsoft.com/office/drawing/2014/main" id="{FD8A396C-3803-0231-5A98-39DB92915903}"/>
              </a:ext>
            </a:extLst>
          </p:cNvPr>
          <p:cNvSpPr txBox="1"/>
          <p:nvPr/>
        </p:nvSpPr>
        <p:spPr>
          <a:xfrm>
            <a:off x="8123509" y="5751982"/>
            <a:ext cx="4156475" cy="55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1050" dirty="0">
                <a:solidFill>
                  <a:schemeClr val="dk1"/>
                </a:solidFill>
              </a:rPr>
              <a:t>E. Sistrunk, et al., Proc. SPIE 11034, Short-pulse High-energy Lasers and Ultrafast Optical Technologies, 1103407 (2019)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6B00E2-F68E-0495-916B-F430F07A0030}"/>
              </a:ext>
            </a:extLst>
          </p:cNvPr>
          <p:cNvSpPr txBox="1"/>
          <p:nvPr/>
        </p:nvSpPr>
        <p:spPr>
          <a:xfrm>
            <a:off x="10986867" y="5400604"/>
            <a:ext cx="1205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chemeClr val="dk1"/>
                </a:solidFill>
              </a:rPr>
              <a:t>From [1]</a:t>
            </a:r>
            <a:endParaRPr lang="en-GB" sz="1600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81A2C562-5A53-3ED5-EB69-D47AB370ABBE}"/>
              </a:ext>
            </a:extLst>
          </p:cNvPr>
          <p:cNvSpPr/>
          <p:nvPr/>
        </p:nvSpPr>
        <p:spPr>
          <a:xfrm>
            <a:off x="1945052" y="5539103"/>
            <a:ext cx="369870" cy="40011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1A15E-0E2C-E55B-2AD1-36E72648A158}"/>
              </a:ext>
            </a:extLst>
          </p:cNvPr>
          <p:cNvSpPr txBox="1"/>
          <p:nvPr/>
        </p:nvSpPr>
        <p:spPr>
          <a:xfrm>
            <a:off x="2381420" y="3116784"/>
            <a:ext cx="7574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Low pulse rate and efficiency	  	New solutions required</a:t>
            </a:r>
            <a:endParaRPr lang="en-GB" sz="2000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D663DF3-DD55-6F44-DA1E-71CD3A10A29A}"/>
              </a:ext>
            </a:extLst>
          </p:cNvPr>
          <p:cNvSpPr/>
          <p:nvPr/>
        </p:nvSpPr>
        <p:spPr>
          <a:xfrm>
            <a:off x="3050669" y="5934545"/>
            <a:ext cx="796920" cy="556276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404F963-A175-6DFE-DCBC-EF9A27B588E3}"/>
              </a:ext>
            </a:extLst>
          </p:cNvPr>
          <p:cNvSpPr/>
          <p:nvPr/>
        </p:nvSpPr>
        <p:spPr>
          <a:xfrm>
            <a:off x="849801" y="6030120"/>
            <a:ext cx="359504" cy="3651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19278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B1FF5-4750-C2BF-BB9F-88087535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D837EB62-9328-72D3-1C2A-D510AB2AF89E}"/>
              </a:ext>
            </a:extLst>
          </p:cNvPr>
          <p:cNvSpPr txBox="1">
            <a:spLocks/>
          </p:cNvSpPr>
          <p:nvPr/>
        </p:nvSpPr>
        <p:spPr>
          <a:xfrm>
            <a:off x="-51230" y="92869"/>
            <a:ext cx="57195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Pump laser technology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C162A-5D8E-E25F-8984-CFBDFF83AF26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A0230C1-4853-B8B2-AEB2-C7241831E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97313-5EF7-64A0-F987-813B8E609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14B0E7-C4EF-BE3C-6ABE-29F7C2851A09}"/>
              </a:ext>
            </a:extLst>
          </p:cNvPr>
          <p:cNvSpPr txBox="1"/>
          <p:nvPr/>
        </p:nvSpPr>
        <p:spPr>
          <a:xfrm>
            <a:off x="940346" y="3948228"/>
            <a:ext cx="237928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Flashlamp-pumped laser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D35634-210A-4A61-31BD-04617E28821E}"/>
              </a:ext>
            </a:extLst>
          </p:cNvPr>
          <p:cNvSpPr txBox="1"/>
          <p:nvPr/>
        </p:nvSpPr>
        <p:spPr>
          <a:xfrm>
            <a:off x="1310325" y="6220828"/>
            <a:ext cx="16393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amplifier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6E55AB-2820-054D-4283-B9BBFD026BB7}"/>
              </a:ext>
            </a:extLst>
          </p:cNvPr>
          <p:cNvSpPr txBox="1"/>
          <p:nvPr/>
        </p:nvSpPr>
        <p:spPr>
          <a:xfrm>
            <a:off x="1779219" y="5271642"/>
            <a:ext cx="70153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SHG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9668E3A-54D5-9DA1-02C3-0DAC6423A398}"/>
              </a:ext>
            </a:extLst>
          </p:cNvPr>
          <p:cNvSpPr/>
          <p:nvPr/>
        </p:nvSpPr>
        <p:spPr>
          <a:xfrm>
            <a:off x="1945052" y="4776739"/>
            <a:ext cx="369870" cy="40011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2DD5ADAF-50F9-7643-2C36-D7C8B13F8522}"/>
              </a:ext>
            </a:extLst>
          </p:cNvPr>
          <p:cNvSpPr/>
          <p:nvPr/>
        </p:nvSpPr>
        <p:spPr>
          <a:xfrm>
            <a:off x="1945052" y="5746235"/>
            <a:ext cx="369870" cy="40011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2CB17DC-6BE3-1C69-7821-E3CF62429E27}"/>
              </a:ext>
            </a:extLst>
          </p:cNvPr>
          <p:cNvSpPr/>
          <p:nvPr/>
        </p:nvSpPr>
        <p:spPr>
          <a:xfrm>
            <a:off x="3050669" y="6141677"/>
            <a:ext cx="796920" cy="556276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F6AD659-E810-8592-8CAC-37A03E69D5C7}"/>
              </a:ext>
            </a:extLst>
          </p:cNvPr>
          <p:cNvSpPr/>
          <p:nvPr/>
        </p:nvSpPr>
        <p:spPr>
          <a:xfrm>
            <a:off x="849801" y="6237252"/>
            <a:ext cx="359504" cy="3651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D4B6BD6C-85F1-DB41-1D9A-27DA9EFDB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89" y="993271"/>
            <a:ext cx="3823178" cy="29130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8AC009E-9070-31B3-2EC8-09FD9382B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609" y="1009752"/>
            <a:ext cx="3867932" cy="29471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1DD15B8-75E9-F264-DE1A-440B2625ECB4}"/>
              </a:ext>
            </a:extLst>
          </p:cNvPr>
          <p:cNvSpPr txBox="1"/>
          <p:nvPr/>
        </p:nvSpPr>
        <p:spPr>
          <a:xfrm>
            <a:off x="6953378" y="4048062"/>
            <a:ext cx="237928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Diode-pumped laser (DPSSL)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A6D183-27EB-93DF-7CBB-6BE450743E4B}"/>
              </a:ext>
            </a:extLst>
          </p:cNvPr>
          <p:cNvSpPr txBox="1"/>
          <p:nvPr/>
        </p:nvSpPr>
        <p:spPr>
          <a:xfrm>
            <a:off x="7323357" y="6320662"/>
            <a:ext cx="16393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amplifier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D124E4-6067-DE44-A7BA-263D4D41364D}"/>
              </a:ext>
            </a:extLst>
          </p:cNvPr>
          <p:cNvSpPr txBox="1"/>
          <p:nvPr/>
        </p:nvSpPr>
        <p:spPr>
          <a:xfrm>
            <a:off x="7792251" y="5371476"/>
            <a:ext cx="70153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SHG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351DB83E-E525-45CE-90ED-CFDC34CE1431}"/>
              </a:ext>
            </a:extLst>
          </p:cNvPr>
          <p:cNvSpPr/>
          <p:nvPr/>
        </p:nvSpPr>
        <p:spPr>
          <a:xfrm>
            <a:off x="7958084" y="4876573"/>
            <a:ext cx="369870" cy="40011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7C4FBD53-C977-8BE6-EA99-FE5669E990A0}"/>
              </a:ext>
            </a:extLst>
          </p:cNvPr>
          <p:cNvSpPr/>
          <p:nvPr/>
        </p:nvSpPr>
        <p:spPr>
          <a:xfrm>
            <a:off x="7958084" y="5846069"/>
            <a:ext cx="369870" cy="40011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230CE385-3DB7-1FA4-8AC5-5E782A1FCED6}"/>
              </a:ext>
            </a:extLst>
          </p:cNvPr>
          <p:cNvSpPr/>
          <p:nvPr/>
        </p:nvSpPr>
        <p:spPr>
          <a:xfrm>
            <a:off x="9063701" y="6241511"/>
            <a:ext cx="796920" cy="556276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75A8FB0A-F70E-91DB-1305-42504DCB0560}"/>
              </a:ext>
            </a:extLst>
          </p:cNvPr>
          <p:cNvSpPr/>
          <p:nvPr/>
        </p:nvSpPr>
        <p:spPr>
          <a:xfrm>
            <a:off x="6862833" y="6337086"/>
            <a:ext cx="359504" cy="3651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Squiggle Arrow Vector Art, Icons, and Graphics for Free Download">
            <a:extLst>
              <a:ext uri="{FF2B5EF4-FFF2-40B4-BE49-F238E27FC236}">
                <a16:creationId xmlns:a16="http://schemas.microsoft.com/office/drawing/2014/main" id="{7EA1C865-9F6F-5164-7792-9BFD63A4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89" y="3429000"/>
            <a:ext cx="2682884" cy="16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FA16AA5-4760-BAC9-EC9F-9ADB1F057F49}"/>
              </a:ext>
            </a:extLst>
          </p:cNvPr>
          <p:cNvSpPr txBox="1"/>
          <p:nvPr/>
        </p:nvSpPr>
        <p:spPr>
          <a:xfrm>
            <a:off x="8962681" y="4704859"/>
            <a:ext cx="3507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Plus + crystalline and ceramic materials and </a:t>
            </a:r>
            <a:r>
              <a:rPr lang="en-GB" sz="1800" b="1" u="sng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advanced active cooling </a:t>
            </a:r>
            <a:r>
              <a:rPr lang="en-GB" sz="18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schemes for amplifiers, optics and opto-mechanics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92306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4288-DA87-FF39-1828-87116BAB8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89F59BAD-8B1F-2C21-323E-7B0CE8F7951E}"/>
              </a:ext>
            </a:extLst>
          </p:cNvPr>
          <p:cNvSpPr txBox="1">
            <a:spLocks/>
          </p:cNvSpPr>
          <p:nvPr/>
        </p:nvSpPr>
        <p:spPr>
          <a:xfrm>
            <a:off x="-51231" y="92869"/>
            <a:ext cx="637625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Indirect CPA in </a:t>
            </a:r>
            <a:r>
              <a:rPr lang="en-US" altLang="en-US" sz="4000" dirty="0" err="1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Ti:sapphire</a:t>
            </a:r>
            <a:endParaRPr lang="en-US" altLang="en-US" sz="4000" dirty="0">
              <a:solidFill>
                <a:schemeClr val="tx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78A03-09B1-3DC3-26D2-66B5AC3D7918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B4CE1C8-9454-3A5D-54D1-395E434A9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03849-9D6A-30EC-9482-642EF100C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F934493-2A35-D6FB-7422-DAD013F8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46" y="3721348"/>
            <a:ext cx="7949668" cy="20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387743-92B5-5891-0820-575B906944BA}"/>
              </a:ext>
            </a:extLst>
          </p:cNvPr>
          <p:cNvSpPr txBox="1"/>
          <p:nvPr/>
        </p:nvSpPr>
        <p:spPr>
          <a:xfrm>
            <a:off x="212107" y="674008"/>
            <a:ext cx="8105104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Broad gain bandwidth [1] → fs-pulses &amp; tuneable outputs</a:t>
            </a:r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lang="en-GB"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High thermal conductivity (46 W/</a:t>
            </a:r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mK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@ 300 K)</a:t>
            </a:r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→ heat extraction </a:t>
            </a:r>
            <a:r>
              <a:rPr lang="en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☺</a:t>
            </a:r>
            <a:endParaRPr lang="en-GB" sz="2000" dirty="0">
              <a:solidFill>
                <a:srgbClr val="00B05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∼34% quantum defect → high thermal load </a:t>
            </a:r>
            <a:r>
              <a:rPr lang="en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☹</a:t>
            </a:r>
            <a:endParaRPr lang="en-GB"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Short lifetime (</a:t>
            </a:r>
            <a:r>
              <a:rPr lang="el-GR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τ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 ∼ 3.2 µs) → needs to be pumped by a laser</a:t>
            </a:r>
            <a:endParaRPr lang="en-GB"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endParaRPr lang="en-GB" sz="2000" dirty="0">
              <a:solidFill>
                <a:srgbClr val="FF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Wingdings" panose="05000000000000000000" pitchFamily="2" charset="2"/>
              </a:rPr>
              <a:t>		</a:t>
            </a:r>
            <a:endParaRPr lang="en-GB" sz="2000" b="1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Wingdings" panose="05000000000000000000" pitchFamily="2" charset="2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6E0919-B30D-0C19-94A8-B71C64C9309F}"/>
              </a:ext>
            </a:extLst>
          </p:cNvPr>
          <p:cNvSpPr/>
          <p:nvPr/>
        </p:nvSpPr>
        <p:spPr>
          <a:xfrm>
            <a:off x="9179363" y="4461055"/>
            <a:ext cx="1841055" cy="4904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7A6DB2-F0FC-9EF2-83FC-C3AE7A496380}"/>
              </a:ext>
            </a:extLst>
          </p:cNvPr>
          <p:cNvSpPr txBox="1"/>
          <p:nvPr/>
        </p:nvSpPr>
        <p:spPr>
          <a:xfrm>
            <a:off x="1310325" y="6013696"/>
            <a:ext cx="16393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amplifier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FB72D1-1F74-F61B-E064-415B6D224AEB}"/>
              </a:ext>
            </a:extLst>
          </p:cNvPr>
          <p:cNvSpPr txBox="1"/>
          <p:nvPr/>
        </p:nvSpPr>
        <p:spPr>
          <a:xfrm>
            <a:off x="1779219" y="5064510"/>
            <a:ext cx="70153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SHG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92D5F038-C9E0-0EE1-CA81-370B03B9FB57}"/>
              </a:ext>
            </a:extLst>
          </p:cNvPr>
          <p:cNvSpPr/>
          <p:nvPr/>
        </p:nvSpPr>
        <p:spPr>
          <a:xfrm>
            <a:off x="1945052" y="4569607"/>
            <a:ext cx="369870" cy="40011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Google Shape;200;p35">
            <a:extLst>
              <a:ext uri="{FF2B5EF4-FFF2-40B4-BE49-F238E27FC236}">
                <a16:creationId xmlns:a16="http://schemas.microsoft.com/office/drawing/2014/main" id="{F3B2F1A9-E0F0-E0A0-9557-245F0C4CA218}"/>
              </a:ext>
            </a:extLst>
          </p:cNvPr>
          <p:cNvSpPr txBox="1"/>
          <p:nvPr/>
        </p:nvSpPr>
        <p:spPr>
          <a:xfrm>
            <a:off x="8123509" y="5751982"/>
            <a:ext cx="4156475" cy="55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1050" dirty="0">
                <a:solidFill>
                  <a:schemeClr val="dk1"/>
                </a:solidFill>
              </a:rPr>
              <a:t>E. Sistrunk, et al., Proc. SPIE 11034, Short-pulse High-energy Lasers and Ultrafast Optical Technologies, 1103407 (2019)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9C44DE-F37D-0BFA-BE1C-F0B820112DE3}"/>
              </a:ext>
            </a:extLst>
          </p:cNvPr>
          <p:cNvSpPr txBox="1"/>
          <p:nvPr/>
        </p:nvSpPr>
        <p:spPr>
          <a:xfrm>
            <a:off x="10986867" y="5400604"/>
            <a:ext cx="1205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chemeClr val="dk1"/>
                </a:solidFill>
              </a:rPr>
              <a:t>From [1]</a:t>
            </a:r>
            <a:endParaRPr lang="en-GB" sz="1600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8E61328-23DE-39EC-4754-DA20D00ACF9D}"/>
              </a:ext>
            </a:extLst>
          </p:cNvPr>
          <p:cNvSpPr/>
          <p:nvPr/>
        </p:nvSpPr>
        <p:spPr>
          <a:xfrm>
            <a:off x="1945052" y="5539103"/>
            <a:ext cx="369870" cy="40011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09C288C1-A204-C663-EB18-CE7B7BD306FD}"/>
              </a:ext>
            </a:extLst>
          </p:cNvPr>
          <p:cNvSpPr/>
          <p:nvPr/>
        </p:nvSpPr>
        <p:spPr>
          <a:xfrm>
            <a:off x="3050669" y="5934545"/>
            <a:ext cx="796920" cy="556276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BB5C6FB-A06A-229C-837B-8DE84FA66E5D}"/>
              </a:ext>
            </a:extLst>
          </p:cNvPr>
          <p:cNvSpPr/>
          <p:nvPr/>
        </p:nvSpPr>
        <p:spPr>
          <a:xfrm>
            <a:off x="849801" y="6030120"/>
            <a:ext cx="359504" cy="3651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27000">
                <a:srgbClr val="00B050"/>
              </a:gs>
              <a:gs pos="77000">
                <a:srgbClr val="FF9933"/>
              </a:gs>
              <a:gs pos="51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176D3-CF08-F76F-848D-54EE41B23ABB}"/>
              </a:ext>
            </a:extLst>
          </p:cNvPr>
          <p:cNvSpPr txBox="1"/>
          <p:nvPr/>
        </p:nvSpPr>
        <p:spPr>
          <a:xfrm>
            <a:off x="940346" y="3756570"/>
            <a:ext cx="237928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B05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Diode-pumped laser (DPSSL)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172B3-8864-E8B7-CE33-3259A6C9913C}"/>
              </a:ext>
            </a:extLst>
          </p:cNvPr>
          <p:cNvSpPr txBox="1"/>
          <p:nvPr/>
        </p:nvSpPr>
        <p:spPr>
          <a:xfrm>
            <a:off x="1078906" y="2892596"/>
            <a:ext cx="100341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Improved efficiency and pulse rate if pumped with DPSSLs + advanced cooling schemes</a:t>
            </a:r>
          </a:p>
        </p:txBody>
      </p:sp>
    </p:spTree>
    <p:extLst>
      <p:ext uri="{BB962C8B-B14F-4D97-AF65-F5344CB8AC3E}">
        <p14:creationId xmlns:p14="http://schemas.microsoft.com/office/powerpoint/2010/main" val="8778450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82D72-550C-DDC7-C196-E291877F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1">
            <a:extLst>
              <a:ext uri="{FF2B5EF4-FFF2-40B4-BE49-F238E27FC236}">
                <a16:creationId xmlns:a16="http://schemas.microsoft.com/office/drawing/2014/main" id="{EF12161C-50B5-6F70-C6DA-86A7684A6C7F}"/>
              </a:ext>
            </a:extLst>
          </p:cNvPr>
          <p:cNvSpPr txBox="1">
            <a:spLocks/>
          </p:cNvSpPr>
          <p:nvPr/>
        </p:nvSpPr>
        <p:spPr>
          <a:xfrm>
            <a:off x="-51232" y="92869"/>
            <a:ext cx="997828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Notable </a:t>
            </a:r>
            <a:r>
              <a:rPr lang="en-US" altLang="en-US" sz="4000" dirty="0" err="1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Ti:Sa</a:t>
            </a:r>
            <a:r>
              <a:rPr lang="en-US" altLang="en-US" sz="4000" dirty="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systems under development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00723C-8B9F-63A4-CD4D-1858B3C55132}"/>
              </a:ext>
            </a:extLst>
          </p:cNvPr>
          <p:cNvCxnSpPr/>
          <p:nvPr/>
        </p:nvCxnSpPr>
        <p:spPr>
          <a:xfrm>
            <a:off x="0" y="918787"/>
            <a:ext cx="67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ACB2067-662C-9E37-02E5-59594F183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26" y="126232"/>
            <a:ext cx="873941" cy="852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798FF-A1F2-0D36-7517-8B282F4D8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541" y="6246530"/>
            <a:ext cx="2005866" cy="551257"/>
          </a:xfrm>
          <a:prstGeom prst="rect">
            <a:avLst/>
          </a:prstGeom>
        </p:spPr>
      </p:pic>
      <p:sp>
        <p:nvSpPr>
          <p:cNvPr id="16" name="Google Shape;199;p35">
            <a:extLst>
              <a:ext uri="{FF2B5EF4-FFF2-40B4-BE49-F238E27FC236}">
                <a16:creationId xmlns:a16="http://schemas.microsoft.com/office/drawing/2014/main" id="{C5727288-3A21-7E47-B38B-643FF829CD59}"/>
              </a:ext>
            </a:extLst>
          </p:cNvPr>
          <p:cNvSpPr txBox="1"/>
          <p:nvPr/>
        </p:nvSpPr>
        <p:spPr>
          <a:xfrm>
            <a:off x="77485" y="853993"/>
            <a:ext cx="5782758" cy="541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-GB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HAPLS (ELI-L3, LLNL)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30 J/ 30 fs/ 10 Hz; </a:t>
            </a:r>
          </a:p>
          <a:p>
            <a:pPr marL="933450" lvl="1" indent="-342900">
              <a:buClr>
                <a:srgbClr val="3F3F3F"/>
              </a:buClr>
              <a:buSzPts val="1500"/>
              <a:buFont typeface="Courier New" panose="02070309020205020404" pitchFamily="49" charset="0"/>
              <a:buChar char="o"/>
            </a:pP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16 J / 27 fs / 3.33 Hz demonstrated [1]     	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EPAC (CLF)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30 J / 30 fs/ 10 Hz [2] </a:t>
            </a:r>
          </a:p>
          <a:p>
            <a:pPr marL="457200" lvl="0" indent="-32385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KALDERA (DESY)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3 J / 30 fs / 1 kHz; </a:t>
            </a:r>
          </a:p>
          <a:p>
            <a:pPr marL="933450" lvl="1" indent="-342900">
              <a:buClr>
                <a:srgbClr val="3F3F3F"/>
              </a:buClr>
              <a:buSzPts val="1500"/>
              <a:buFont typeface="Courier New" panose="02070309020205020404" pitchFamily="49" charset="0"/>
              <a:buChar char="o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P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hase 1: 750 mJ / 100 Hz / compressible to &lt; 30 fs demonstrated</a:t>
            </a: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 [3]</a:t>
            </a:r>
          </a:p>
          <a:p>
            <a:pPr marL="933450" lvl="1" indent="-342900">
              <a:lnSpc>
                <a:spcPct val="150000"/>
              </a:lnSpc>
              <a:buClr>
                <a:srgbClr val="3F3F3F"/>
              </a:buClr>
              <a:buSzPts val="1500"/>
              <a:buFont typeface="Courier New" panose="02070309020205020404" pitchFamily="49" charset="0"/>
              <a:buChar char="o"/>
            </a:pPr>
            <a:r>
              <a:rPr lang="en-GB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Phase 2: 3 J / 30 fs / 100 Hz ongoing.</a:t>
            </a:r>
            <a:endParaRPr sz="20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kBELLA (LBNL)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: 3 J / 30 fs / 1 kHz [4] </a:t>
            </a:r>
            <a:endParaRPr sz="2000" i="1" dirty="0">
              <a:highlight>
                <a:srgbClr val="FFFF00"/>
              </a:highligh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  <a:sym typeface="Calibri"/>
            </a:endParaRPr>
          </a:p>
          <a:p>
            <a:pPr marL="457200" lvl="0" indent="-32385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Char char="●"/>
            </a:pPr>
            <a:r>
              <a:rPr lang="en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Commercial:</a:t>
            </a:r>
            <a:r>
              <a:rPr lang="en" sz="20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sym typeface="Calibri"/>
              </a:rPr>
              <a:t> Amplitude, Thales </a:t>
            </a:r>
            <a:endParaRPr sz="15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00;p35">
            <a:extLst>
              <a:ext uri="{FF2B5EF4-FFF2-40B4-BE49-F238E27FC236}">
                <a16:creationId xmlns:a16="http://schemas.microsoft.com/office/drawing/2014/main" id="{A3C2F6D4-A2DF-8598-F4BF-6B3A46E7332D}"/>
              </a:ext>
            </a:extLst>
          </p:cNvPr>
          <p:cNvSpPr txBox="1"/>
          <p:nvPr/>
        </p:nvSpPr>
        <p:spPr>
          <a:xfrm>
            <a:off x="6709133" y="5318614"/>
            <a:ext cx="5580698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>
              <a:lnSpc>
                <a:spcPct val="115000"/>
              </a:lnSpc>
              <a:buFont typeface="+mj-lt"/>
              <a:buAutoNum type="arabicPeriod"/>
            </a:pPr>
            <a:r>
              <a:rPr lang="en-GB" sz="1050" dirty="0">
                <a:solidFill>
                  <a:schemeClr val="dk1"/>
                </a:solidFill>
                <a:hlinkClick r:id="rId5"/>
              </a:rPr>
              <a:t>https://up.eli-laser.eu/laser/l3-1415610404</a:t>
            </a:r>
            <a:r>
              <a:rPr lang="en-GB" sz="1050" dirty="0">
                <a:solidFill>
                  <a:schemeClr val="dk1"/>
                </a:solidFill>
              </a:rPr>
              <a:t> </a:t>
            </a:r>
          </a:p>
          <a:p>
            <a:pPr marL="228600" indent="-228600">
              <a:lnSpc>
                <a:spcPct val="115000"/>
              </a:lnSpc>
              <a:buFont typeface="+mj-lt"/>
              <a:buAutoNum type="arabicPeriod"/>
            </a:pPr>
            <a:r>
              <a:rPr lang="en-GB" sz="1050" dirty="0">
                <a:solidFill>
                  <a:schemeClr val="dk1"/>
                </a:solidFill>
              </a:rPr>
              <a:t>P. Mason, </a:t>
            </a:r>
            <a:r>
              <a:rPr lang="en-GB" sz="1050" i="1" dirty="0">
                <a:solidFill>
                  <a:schemeClr val="dk1"/>
                </a:solidFill>
              </a:rPr>
              <a:t>et al</a:t>
            </a:r>
            <a:r>
              <a:rPr lang="en-GB" sz="1050" dirty="0">
                <a:solidFill>
                  <a:schemeClr val="dk1"/>
                </a:solidFill>
              </a:rPr>
              <a:t>., Conference on Lasers and Electro-Optics/Europe, paper ca_8_2 (2023).</a:t>
            </a:r>
          </a:p>
          <a:p>
            <a:pPr marL="228600" indent="-228600">
              <a:lnSpc>
                <a:spcPct val="115000"/>
              </a:lnSpc>
              <a:buFont typeface="+mj-lt"/>
              <a:buAutoNum type="arabicPeriod"/>
            </a:pPr>
            <a:r>
              <a:rPr lang="en-GB" sz="1050" dirty="0">
                <a:solidFill>
                  <a:schemeClr val="dk1"/>
                </a:solidFill>
              </a:rPr>
              <a:t>T. Eichner, et </a:t>
            </a:r>
            <a:r>
              <a:rPr lang="en-GB" sz="1050" dirty="0" err="1">
                <a:solidFill>
                  <a:schemeClr val="dk1"/>
                </a:solidFill>
              </a:rPr>
              <a:t>alOpt</a:t>
            </a:r>
            <a:r>
              <a:rPr lang="en-GB" sz="1050" dirty="0">
                <a:solidFill>
                  <a:schemeClr val="dk1"/>
                </a:solidFill>
              </a:rPr>
              <a:t>. Lett. 50, 4890-4893 (2025)</a:t>
            </a:r>
          </a:p>
          <a:p>
            <a:pPr marL="228600" indent="-228600">
              <a:lnSpc>
                <a:spcPct val="115000"/>
              </a:lnSpc>
              <a:buFont typeface="+mj-lt"/>
              <a:buAutoNum type="arabicPeriod"/>
            </a:pPr>
            <a:r>
              <a:rPr lang="en" sz="1050" dirty="0">
                <a:solidFill>
                  <a:schemeClr val="dk1"/>
                </a:solidFill>
              </a:rPr>
              <a:t>W. Leemans, et al. “BELLA laser and operations,” Proceedings of PAC2013.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40A7B8-7822-CCF2-1B95-F77830ED2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728" y="1093554"/>
            <a:ext cx="6125303" cy="38955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6B15F5-41D2-B506-B022-47BBA082B984}"/>
              </a:ext>
            </a:extLst>
          </p:cNvPr>
          <p:cNvSpPr txBox="1"/>
          <p:nvPr/>
        </p:nvSpPr>
        <p:spPr>
          <a:xfrm>
            <a:off x="11015075" y="3771881"/>
            <a:ext cx="11769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QED &amp; Lab Astro</a:t>
            </a:r>
          </a:p>
          <a:p>
            <a:r>
              <a:rPr lang="en-GB" sz="1000" dirty="0"/>
              <a:t>30-100 fs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7861C6-F144-D463-444E-0EAB84ADF0AD}"/>
              </a:ext>
            </a:extLst>
          </p:cNvPr>
          <p:cNvCxnSpPr/>
          <p:nvPr/>
        </p:nvCxnSpPr>
        <p:spPr>
          <a:xfrm flipV="1">
            <a:off x="11412318" y="3622236"/>
            <a:ext cx="70727" cy="156610"/>
          </a:xfrm>
          <a:prstGeom prst="straightConnector1">
            <a:avLst/>
          </a:prstGeom>
          <a:ln w="6350"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09701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2531</Words>
  <Application>Microsoft Office PowerPoint</Application>
  <PresentationFormat>Widescreen</PresentationFormat>
  <Paragraphs>341</Paragraphs>
  <Slides>31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Malgun Gothic Semilight</vt:lpstr>
      <vt:lpstr>Aptos</vt:lpstr>
      <vt:lpstr>Aptos Display</vt:lpstr>
      <vt:lpstr>Arial</vt:lpstr>
      <vt:lpstr>Arial Regular</vt:lpstr>
      <vt:lpstr>Calibri</vt:lpstr>
      <vt:lpstr>Cambria</vt:lpstr>
      <vt:lpstr>Courier New</vt:lpstr>
      <vt:lpstr>Lucida Grande</vt:lpstr>
      <vt:lpstr>Noto Sans Symbols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Extreme Photonics Applications Centre (EPAC) </vt:lpstr>
      <vt:lpstr>EPAC – Laser Technology</vt:lpstr>
      <vt:lpstr>EPAC – Installation &amp; Commissioning</vt:lpstr>
      <vt:lpstr>EPAC – Installation &amp; Commissioning</vt:lpstr>
      <vt:lpstr>PowerPoint Presentation</vt:lpstr>
      <vt:lpstr>PowerPoint Presentation</vt:lpstr>
      <vt:lpstr>150 J, 10 Hz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 Vido, Mariastefania (STFC,RAL,CLF)</dc:creator>
  <cp:lastModifiedBy>De Vido, Mariastefania (STFC,RAL,CLF)</cp:lastModifiedBy>
  <cp:revision>28</cp:revision>
  <dcterms:created xsi:type="dcterms:W3CDTF">2025-04-22T10:10:15Z</dcterms:created>
  <dcterms:modified xsi:type="dcterms:W3CDTF">2025-09-24T16:39:45Z</dcterms:modified>
</cp:coreProperties>
</file>