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0" r:id="rId2"/>
    <p:sldId id="340" r:id="rId3"/>
    <p:sldId id="335" r:id="rId4"/>
    <p:sldId id="289" r:id="rId5"/>
    <p:sldId id="332" r:id="rId6"/>
    <p:sldId id="329" r:id="rId7"/>
    <p:sldId id="292" r:id="rId8"/>
    <p:sldId id="299" r:id="rId9"/>
    <p:sldId id="300" r:id="rId10"/>
    <p:sldId id="306" r:id="rId11"/>
    <p:sldId id="325" r:id="rId12"/>
    <p:sldId id="333" r:id="rId13"/>
    <p:sldId id="317" r:id="rId14"/>
    <p:sldId id="323" r:id="rId15"/>
    <p:sldId id="313" r:id="rId16"/>
    <p:sldId id="319" r:id="rId17"/>
    <p:sldId id="320" r:id="rId18"/>
    <p:sldId id="312" r:id="rId19"/>
    <p:sldId id="314" r:id="rId20"/>
    <p:sldId id="315" r:id="rId21"/>
    <p:sldId id="316" r:id="rId22"/>
    <p:sldId id="341" r:id="rId23"/>
  </p:sldIdLst>
  <p:sldSz cx="23706138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1pPr>
    <a:lvl2pPr marL="0" marR="0" indent="3429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2pPr>
    <a:lvl3pPr marL="0" marR="0" indent="6858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3pPr>
    <a:lvl4pPr marL="0" marR="0" indent="10287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4pPr>
    <a:lvl5pPr marL="0" marR="0" indent="13716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5pPr>
    <a:lvl6pPr marL="0" marR="0" indent="17145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6pPr>
    <a:lvl7pPr marL="0" marR="0" indent="20574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7pPr>
    <a:lvl8pPr marL="0" marR="0" indent="24003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8pPr>
    <a:lvl9pPr marL="0" marR="0" indent="2743200" algn="l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D6722E"/>
        </a:solidFill>
        <a:effectLst/>
        <a:uFillTx/>
        <a:latin typeface="DesySans Office Regular"/>
        <a:ea typeface="DesySans Office Regular"/>
        <a:cs typeface="DesySans Office Regular"/>
        <a:sym typeface="DesySans Office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0D"/>
    <a:srgbClr val="009FDF"/>
    <a:srgbClr val="000000"/>
    <a:srgbClr val="F301FF"/>
    <a:srgbClr val="FFBB6B"/>
    <a:srgbClr val="D7722D"/>
    <a:srgbClr val="FF7C03"/>
    <a:srgbClr val="0097D3"/>
    <a:srgbClr val="4877AE"/>
    <a:srgbClr val="0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23"/>
    <p:restoredTop sz="96104"/>
  </p:normalViewPr>
  <p:slideViewPr>
    <p:cSldViewPr snapToGrid="0" showGuides="1">
      <p:cViewPr>
        <p:scale>
          <a:sx n="38" d="100"/>
          <a:sy n="38" d="100"/>
        </p:scale>
        <p:origin x="1920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 snapToGrid="0" showGuides="1">
      <p:cViewPr varScale="1">
        <p:scale>
          <a:sx n="108" d="100"/>
          <a:sy n="108" d="100"/>
        </p:scale>
        <p:origin x="52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9716AE-12A4-76C9-23DD-D380FB89A7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4C685-0B55-68CB-323E-E1A2C3CACA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74C39-6444-0C4B-96F9-A26EB264DDBD}" type="datetimeFigureOut">
              <a:rPr lang="en-DE" smtClean="0"/>
              <a:t>25.09.25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DFDF1-1689-6C3C-1374-0AAA2223CC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535DF-1947-BC5B-8331-781B8E91B5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49DAF-BA26-5F47-86C5-9F9A1364A94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905891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8001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8001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8001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8001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8001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8001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8001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8001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  <p:txBody>
          <a:bodyPr/>
          <a:lstStyle/>
          <a:p>
            <a:endParaRPr lang="en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49806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6702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0E923-FFD4-FFA1-8F5D-FF40C3E9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C8D53-5EF9-3502-A96B-F445EB9D9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48A20-87DC-177C-ED1F-125FB7431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F7A46-BE18-A26F-B624-053F5FC6C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140E1-2612-2245-BB1E-3D88D0EAA5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0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43FC9-694F-A6BB-31B8-D10FF3A62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7BBA7-2B3D-F02F-0131-62B45346F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1BE62-1991-882C-9517-2F234F457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5114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  <p:txBody>
          <a:bodyPr/>
          <a:lstStyle/>
          <a:p>
            <a:endParaRPr lang="en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64557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81872-A5DD-9559-4B3D-6152183E7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B08107-840E-0E08-C91F-D8DE3F727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F7338-5462-692A-DFB6-365DCC152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4707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4456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47DA4-E32D-1BA7-F983-23BDED925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6F50B-21C6-CA90-5A32-1F7B78857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D6D9A-CD5E-20B3-20E0-7C417335B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0917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83BB0-228F-F336-617F-1CC0C8917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7C03B-6211-401C-E5E0-468FE47AC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AB0B5-A03F-F4CC-C861-8BBD27376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7075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AB9CB-26E8-E180-A0C8-34FC89CEC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903694-DEF8-7748-77A0-23D8D7BF0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C01ABC-B384-5BE8-5A4E-7CA3DA3C7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8331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"/>
          <p:cNvSpPr/>
          <p:nvPr/>
        </p:nvSpPr>
        <p:spPr>
          <a:xfrm>
            <a:off x="1185307" y="6489700"/>
            <a:ext cx="21349635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6443" tIns="56443" rIns="56443" bIns="56443" anchor="ctr"/>
          <a:lstStyle/>
          <a:p>
            <a:pPr defTabSz="50799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333"/>
          </a:p>
        </p:txBody>
      </p:sp>
      <p:sp>
        <p:nvSpPr>
          <p:cNvPr id="16" name="Rectangle"/>
          <p:cNvSpPr/>
          <p:nvPr/>
        </p:nvSpPr>
        <p:spPr>
          <a:xfrm>
            <a:off x="1030088" y="5930900"/>
            <a:ext cx="22436166" cy="62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6443" tIns="56443" rIns="56443" bIns="56443" anchor="ctr"/>
          <a:lstStyle/>
          <a:p>
            <a:pPr algn="ctr"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endParaRPr sz="5333"/>
          </a:p>
        </p:txBody>
      </p:sp>
      <p:sp>
        <p:nvSpPr>
          <p:cNvPr id="17" name="Line"/>
          <p:cNvSpPr/>
          <p:nvPr/>
        </p:nvSpPr>
        <p:spPr>
          <a:xfrm>
            <a:off x="1720180" y="7886220"/>
            <a:ext cx="20270698" cy="292"/>
          </a:xfrm>
          <a:prstGeom prst="line">
            <a:avLst/>
          </a:prstGeom>
          <a:ln w="12700">
            <a:solidFill>
              <a:srgbClr val="9B9B9B"/>
            </a:solidFill>
            <a:miter lim="400000"/>
          </a:ln>
        </p:spPr>
        <p:txBody>
          <a:bodyPr lIns="56443" tIns="56443" rIns="56443" bIns="56443" anchor="ctr"/>
          <a:lstStyle/>
          <a:p>
            <a:pPr defTabSz="50799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333"/>
          </a:p>
        </p:txBody>
      </p:sp>
      <p:sp>
        <p:nvSpPr>
          <p:cNvPr id="1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749739" y="1841500"/>
            <a:ext cx="20065553" cy="4343400"/>
          </a:xfrm>
          <a:prstGeom prst="rect">
            <a:avLst/>
          </a:prstGeom>
        </p:spPr>
        <p:txBody>
          <a:bodyPr/>
          <a:lstStyle>
            <a:lvl1pPr>
              <a:defRPr sz="9778" b="1" i="0" u="none" strike="noStrike" cap="none" spc="0" baseline="0" dirty="0">
                <a:solidFill>
                  <a:srgbClr val="007BC8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Bold"/>
              </a:defRPr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92071" y="6388100"/>
            <a:ext cx="20136107" cy="36276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None/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1pPr>
            <a:lvl2pPr marL="0" indent="0">
              <a:lnSpc>
                <a:spcPct val="100000"/>
              </a:lnSpc>
              <a:buClrTx/>
              <a:buSzTx/>
              <a:buNone/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2pPr>
            <a:lvl3pPr marL="0" indent="0">
              <a:lnSpc>
                <a:spcPct val="100000"/>
              </a:lnSpc>
              <a:buClrTx/>
              <a:buSzTx/>
              <a:buNone/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3pPr>
            <a:lvl4pPr marL="0" indent="0">
              <a:lnSpc>
                <a:spcPct val="100000"/>
              </a:lnSpc>
              <a:buClrTx/>
              <a:buSzTx/>
              <a:buNone/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4pPr>
            <a:lvl5pPr marL="0" indent="0">
              <a:lnSpc>
                <a:spcPct val="100000"/>
              </a:lnSpc>
              <a:buClrTx/>
              <a:buSzTx/>
              <a:buNone/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1" name="pasted-movie.png" descr="pasted-movie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7035" y="11613515"/>
            <a:ext cx="1535846" cy="13822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22B4C-AD53-6001-EDAB-B3A91521A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789981" y="7931348"/>
            <a:ext cx="6124086" cy="2185988"/>
          </a:xfrm>
        </p:spPr>
        <p:txBody>
          <a:bodyPr/>
          <a:lstStyle>
            <a:lvl1pPr marL="0" indent="0" algn="r">
              <a:buNone/>
              <a:defRPr sz="4000"/>
            </a:lvl1pPr>
            <a:lvl2pPr marL="493884" indent="0" algn="r">
              <a:buNone/>
              <a:defRPr/>
            </a:lvl2pPr>
            <a:lvl3pPr marL="987768" indent="0" algn="r">
              <a:buNone/>
              <a:defRPr/>
            </a:lvl3pPr>
            <a:lvl4pPr marL="1481652" indent="0" algn="r">
              <a:buNone/>
              <a:defRPr/>
            </a:lvl4pPr>
            <a:lvl5pPr marL="1975536" indent="0" algn="r">
              <a:buNone/>
              <a:defRPr/>
            </a:lvl5pPr>
          </a:lstStyle>
          <a:p>
            <a:pPr lvl="0"/>
            <a:r>
              <a:rPr lang="en-GB" dirty="0"/>
              <a:t>Your name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your.name@desy.de</a:t>
            </a:r>
            <a:endParaRPr lang="en-GB" dirty="0"/>
          </a:p>
          <a:p>
            <a:pPr lvl="0"/>
            <a:r>
              <a:rPr lang="en-GB" dirty="0" err="1"/>
              <a:t>plasma.desy.de</a:t>
            </a:r>
            <a:endParaRPr lang="en-GB" dirty="0"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200" userDrawn="1">
          <p15:clr>
            <a:srgbClr val="FBAE40"/>
          </p15:clr>
        </p15:guide>
        <p15:guide id="2" pos="746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gular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ame  |  Title  |  mls.desy.de  |   Date"/>
          <p:cNvSpPr txBox="1"/>
          <p:nvPr/>
        </p:nvSpPr>
        <p:spPr>
          <a:xfrm>
            <a:off x="728470" y="12723031"/>
            <a:ext cx="207871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97554" lvl="3" defTabSz="1975536">
              <a:buFont typeface="Arial"/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044199" y="546099"/>
            <a:ext cx="21617740" cy="1145160"/>
          </a:xfrm>
          <a:prstGeom prst="rect">
            <a:avLst/>
          </a:prstGeom>
        </p:spPr>
        <p:txBody>
          <a:bodyPr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" name="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51254" y="1369255"/>
            <a:ext cx="21617740" cy="10164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ClrTx/>
              <a:buSzTx/>
              <a:buNone/>
              <a:defRPr sz="4000" b="0" i="0">
                <a:solidFill>
                  <a:srgbClr val="EB6E0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1pPr>
          </a:lstStyle>
          <a:p>
            <a:r>
              <a:rPr dirty="0"/>
              <a:t>Subtitle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EB6E0F"/>
              </a:buClr>
              <a:defRPr/>
            </a:lvl1pPr>
            <a:lvl2pPr>
              <a:buClr>
                <a:srgbClr val="EB6E0F"/>
              </a:buClr>
              <a:defRPr/>
            </a:lvl2pPr>
            <a:lvl3pPr>
              <a:buClr>
                <a:srgbClr val="EB6E0F"/>
              </a:buClr>
              <a:defRPr/>
            </a:lvl3pPr>
            <a:lvl4pPr>
              <a:buClr>
                <a:srgbClr val="EB6E0F"/>
              </a:buClr>
              <a:defRPr/>
            </a:lvl4pPr>
            <a:lvl5pPr>
              <a:buClr>
                <a:srgbClr val="EB6E0F"/>
              </a:buClr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C3991-3620-2EE1-51A0-0DE8821B639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6B0792F-1C3F-0143-9B6C-A14F94E99556}" type="datetime1">
              <a:rPr lang="de-DE" smtClean="0"/>
              <a:t>25.09.25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0118-EDC0-A1A0-54E2-1E9EF77B0D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197554" lvl="3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| &lt;Name&gt; | &lt;Event&gt; | &lt;edit via Insert -&gt; Header &amp; Footer&gt;</a:t>
            </a:r>
            <a:endParaRPr lang="en-GB" sz="2000" dirty="0">
              <a:solidFill>
                <a:srgbClr val="929292"/>
              </a:solidFill>
              <a:uFill>
                <a:solidFill>
                  <a:srgbClr val="929292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3617F-7546-AF69-7136-AC0260DF542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‹#›</a:t>
            </a:fld>
            <a:endParaRPr lang="en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865E5-E117-14B9-72EE-25ECFD156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94" y="12753225"/>
            <a:ext cx="790205" cy="2413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200" userDrawn="1">
          <p15:clr>
            <a:srgbClr val="FBAE40"/>
          </p15:clr>
        </p15:guide>
        <p15:guide id="2" pos="74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gular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ame  |  Title  |  mls.desy.de  |   Date"/>
          <p:cNvSpPr txBox="1"/>
          <p:nvPr/>
        </p:nvSpPr>
        <p:spPr>
          <a:xfrm>
            <a:off x="728470" y="12723031"/>
            <a:ext cx="207871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197554" lvl="3" defTabSz="1975536">
              <a:buFont typeface="Arial"/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000" dirty="0"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1044199" y="546099"/>
            <a:ext cx="21617740" cy="114516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</a:lstStyle>
          <a:p>
            <a:pPr lvl="0"/>
            <a:r>
              <a:rPr dirty="0"/>
              <a:t>Title Text</a:t>
            </a:r>
          </a:p>
        </p:txBody>
      </p:sp>
      <p:sp>
        <p:nvSpPr>
          <p:cNvPr id="44" name="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51254" y="1369255"/>
            <a:ext cx="21617740" cy="101649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/>
          <a:lstStyle>
            <a:lvl1pPr>
              <a:defRPr sz="4000" b="0" i="0" u="none" strike="noStrike" cap="none" spc="0" baseline="0" dirty="0">
                <a:solidFill>
                  <a:srgbClr val="EB6E0F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DesySans Office Regular"/>
              </a:defRPr>
            </a:lvl1pPr>
          </a:lstStyle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dirty="0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C3991-3620-2EE1-51A0-0DE8821B639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0DC32AE-A3D1-D241-9927-5125D7866CDA}" type="datetime1">
              <a:rPr lang="de-DE" smtClean="0"/>
              <a:t>25.09.25</a:t>
            </a:fld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0118-EDC0-A1A0-54E2-1E9EF77B0D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197554" lvl="3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| &lt;Name&gt; | &lt;Event&gt; | &lt;edit via Insert -&gt; Header &amp; Footer&gt;</a:t>
            </a:r>
            <a:endParaRPr lang="en-GB" sz="2000" dirty="0">
              <a:solidFill>
                <a:srgbClr val="929292"/>
              </a:solidFill>
              <a:uFill>
                <a:solidFill>
                  <a:srgbClr val="929292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3617F-7546-AF69-7136-AC0260DF542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‹#›</a:t>
            </a:fld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550EE-FA29-705B-04A7-171C77C0E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94" y="12753225"/>
            <a:ext cx="790205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048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200" userDrawn="1">
          <p15:clr>
            <a:srgbClr val="FBAE40"/>
          </p15:clr>
        </p15:guide>
        <p15:guide id="2" pos="74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7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62857" y="12719241"/>
            <a:ext cx="370294" cy="4103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2000" b="1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44199" y="546101"/>
            <a:ext cx="21617740" cy="114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rPr dirty="0"/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44199" y="3175000"/>
            <a:ext cx="21617740" cy="897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" name="Title Text">
            <a:extLst>
              <a:ext uri="{FF2B5EF4-FFF2-40B4-BE49-F238E27FC236}">
                <a16:creationId xmlns:a16="http://schemas.microsoft.com/office/drawing/2014/main" id="{B1B1E9B2-754B-4306-7F14-30F7A2DEC690}"/>
              </a:ext>
            </a:extLst>
          </p:cNvPr>
          <p:cNvSpPr txBox="1">
            <a:spLocks/>
          </p:cNvSpPr>
          <p:nvPr userDrawn="1"/>
        </p:nvSpPr>
        <p:spPr>
          <a:xfrm>
            <a:off x="1936127" y="734442"/>
            <a:ext cx="21617740" cy="114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6443" tIns="56443" rIns="56443" bIns="56443" anchor="b"/>
          <a:lstStyle>
            <a:lvl1pPr marL="0" marR="0" indent="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1pPr>
            <a:lvl2pPr marL="0" marR="0" indent="2286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4572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6858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9144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1430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3716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6002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1828800" algn="l" defTabSz="8001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marL="0" marR="0" indent="0" algn="l" defTabSz="888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667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6185952F-3841-BE4A-A582-E32B6B2E0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1237" y="12504399"/>
            <a:ext cx="12729599" cy="709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4pPr algn="l">
              <a:defRPr/>
            </a:lvl4pPr>
          </a:lstStyle>
          <a:p>
            <a:pPr marL="197554" lvl="3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| &lt;Name&gt; | &lt;Event&gt; | &lt;edit via Insert -&gt; Header &amp; Footer&gt;</a:t>
            </a:r>
            <a:endParaRPr lang="en-GB" sz="2000" dirty="0">
              <a:solidFill>
                <a:srgbClr val="929292"/>
              </a:solidFill>
              <a:uFill>
                <a:solidFill>
                  <a:srgbClr val="929292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BD861D81-4F8A-D8D3-1EEB-97D3971C2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20369" y="12509206"/>
            <a:ext cx="1420081" cy="709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en-DE" sz="2000" b="0" i="0" u="none" strike="noStrike" cap="none" spc="0" normalizeH="0" baseline="0" smtClean="0">
                <a:ln>
                  <a:noFill/>
                </a:ln>
                <a:solidFill>
                  <a:srgbClr val="929292"/>
                </a:solidFill>
                <a:effectLst/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DesySans Office Regular"/>
              </a:defRPr>
            </a:lvl1pPr>
          </a:lstStyle>
          <a:p>
            <a:fld id="{26BEECEE-FF15-9C48-A372-97BC65C6994F}" type="datetime1">
              <a:rPr lang="de-DE" smtClean="0"/>
              <a:t>25.09.25</a:t>
            </a:fld>
            <a:endParaRPr lang="en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43401C-AB39-7ED8-4A6F-F8733CE192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0094" y="12753225"/>
            <a:ext cx="790205" cy="2413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6" r:id="rId4"/>
  </p:sldLayoutIdLst>
  <p:transition spd="med"/>
  <p:hf hdr="0"/>
  <p:txStyles>
    <p:titleStyle>
      <a:lvl1pPr marL="0" marR="0" indent="0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 dirty="0">
          <a:solidFill>
            <a:srgbClr val="007BC8"/>
          </a:solidFill>
          <a:uFillTx/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DesySans Office Bold"/>
        </a:defRPr>
      </a:lvl1pPr>
      <a:lvl2pPr marL="0" marR="0" indent="253997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2pPr>
      <a:lvl3pPr marL="0" marR="0" indent="507995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3pPr>
      <a:lvl4pPr marL="0" marR="0" indent="761992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4pPr>
      <a:lvl5pPr marL="0" marR="0" indent="1015990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5pPr>
      <a:lvl6pPr marL="0" marR="0" indent="1269987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6pPr>
      <a:lvl7pPr marL="0" marR="0" indent="1523985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7pPr>
      <a:lvl8pPr marL="0" marR="0" indent="1777982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8pPr>
      <a:lvl9pPr marL="0" marR="0" indent="2031980" algn="l" defTabSz="8889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67" b="0" i="0" u="none" strike="noStrike" cap="none" spc="0" baseline="0">
          <a:solidFill>
            <a:srgbClr val="3579C2"/>
          </a:solidFill>
          <a:uFillTx/>
          <a:latin typeface="+mj-lt"/>
          <a:ea typeface="+mj-ea"/>
          <a:cs typeface="+mj-cs"/>
          <a:sym typeface="DesySans Office Bold"/>
        </a:defRPr>
      </a:lvl9pPr>
    </p:titleStyle>
    <p:bodyStyle>
      <a:lvl1pPr marL="423329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917213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1411097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1904981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2398865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2892749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3386633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3880517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4374401" marR="0" indent="-423329" algn="l" defTabSz="888991" rtl="0" latinLnBrk="0">
        <a:lnSpc>
          <a:spcPct val="130000"/>
        </a:lnSpc>
        <a:spcBef>
          <a:spcPts val="0"/>
        </a:spcBef>
        <a:spcAft>
          <a:spcPts val="0"/>
        </a:spcAft>
        <a:buClr>
          <a:srgbClr val="F39041"/>
        </a:buClr>
        <a:buSzPct val="100000"/>
        <a:buFontTx/>
        <a:buChar char="&gt;"/>
        <a:tabLst/>
        <a:defRPr sz="388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53997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507995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61992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015990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269987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523985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777982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031980" algn="r" defTabSz="88899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0" userDrawn="1">
          <p15:clr>
            <a:srgbClr val="F26B43"/>
          </p15:clr>
        </p15:guide>
        <p15:guide id="2" pos="74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tiland.readthedocs.io/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lasydoc.readthedocs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asydoc.readthedocs.io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9B27-33CA-A2D8-F8E4-4F792670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FFD6D4-423E-9D4C-C545-1466CA01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828" y="2770648"/>
            <a:ext cx="20776957" cy="4825892"/>
          </a:xfrm>
        </p:spPr>
        <p:txBody>
          <a:bodyPr/>
          <a:lstStyle/>
          <a:p>
            <a:r>
              <a:rPr lang="en-GB" sz="8800" b="0" dirty="0">
                <a:solidFill>
                  <a:srgbClr val="009FDF"/>
                </a:solidFill>
                <a:latin typeface="Graphik" panose="020B0503030202060203" pitchFamily="34" charset="77"/>
                <a:ea typeface="BM DoHyeon OTF" panose="020B0600000101010101" pitchFamily="34" charset="-127"/>
                <a:cs typeface="+mj-cs"/>
              </a:rPr>
              <a:t>Optimisation of Inverse Compton Scattering via spatio-temporal tailoring of the scattering pulse</a:t>
            </a:r>
            <a:endParaRPr lang="en-DE" sz="8800" b="0" dirty="0">
              <a:solidFill>
                <a:srgbClr val="009FDF"/>
              </a:solidFill>
              <a:latin typeface="Graphik" panose="020B0503030202060203" pitchFamily="34" charset="77"/>
              <a:ea typeface="BM DoHyeon OTF" panose="020B0600000101010101" pitchFamily="34" charset="-127"/>
              <a:cs typeface="+mj-cs"/>
            </a:endParaRPr>
          </a:p>
        </p:txBody>
      </p:sp>
      <p:sp>
        <p:nvSpPr>
          <p:cNvPr id="6" name="Ich bin  doooood…">
            <a:extLst>
              <a:ext uri="{FF2B5EF4-FFF2-40B4-BE49-F238E27FC236}">
                <a16:creationId xmlns:a16="http://schemas.microsoft.com/office/drawing/2014/main" id="{18C7C307-1BA5-F604-5C26-8426BA88FCDF}"/>
              </a:ext>
            </a:extLst>
          </p:cNvPr>
          <p:cNvSpPr txBox="1">
            <a:spLocks/>
          </p:cNvSpPr>
          <p:nvPr/>
        </p:nvSpPr>
        <p:spPr>
          <a:xfrm>
            <a:off x="8552525" y="11672351"/>
            <a:ext cx="12315104" cy="1518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6443" tIns="56443" rIns="56443" bIns="56443"/>
          <a:lstStyle>
            <a:lvl1pPr marL="3810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8255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12700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17145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21590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26035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30480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34925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3937000" marR="0" indent="-381000" algn="l" defTabSz="800100" rtl="0" latin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39041"/>
              </a:buClr>
              <a:buSzPct val="100000"/>
              <a:buFontTx/>
              <a:buChar char="&gt;"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0" lvl="1" indent="0" algn="r" hangingPunct="1">
              <a:lnSpc>
                <a:spcPct val="100000"/>
              </a:lnSpc>
              <a:buClrTx/>
              <a:buSzTx/>
              <a:buNone/>
              <a:defRPr sz="3600"/>
            </a:pPr>
            <a:r>
              <a:rPr lang="de-DE" sz="3600" dirty="0">
                <a:latin typeface="Graphik" panose="020B0503030202060203" pitchFamily="34" charset="77"/>
              </a:rPr>
              <a:t>Cristina Mariani</a:t>
            </a:r>
            <a:br>
              <a:rPr lang="de-DE" sz="2444" dirty="0">
                <a:latin typeface="Graphik" panose="020B0503030202060203" pitchFamily="34" charset="77"/>
                <a:ea typeface="Helvetica Neue"/>
                <a:cs typeface="Helvetica Neue"/>
                <a:sym typeface="Helvetica Neue"/>
              </a:rPr>
            </a:br>
            <a:r>
              <a:rPr lang="de-DE" sz="2400" dirty="0">
                <a:latin typeface="Graphik" panose="020B0503030202060203" pitchFamily="34" charset="77"/>
                <a:ea typeface="Helvetica Neue"/>
                <a:cs typeface="Helvetica Neue"/>
                <a:sym typeface="Helvetica Neue"/>
              </a:rPr>
              <a:t>cristina.mariani@desy.de</a:t>
            </a:r>
            <a:endParaRPr lang="de-DE" sz="2400" dirty="0">
              <a:latin typeface="Graphik" panose="020B0503030202060203" pitchFamily="34" charset="77"/>
              <a:ea typeface="Helvetica Neue Thin"/>
              <a:cs typeface="Helvetica Neue Thin"/>
              <a:sym typeface="Helvetica Neue Thin"/>
            </a:endParaRPr>
          </a:p>
          <a:p>
            <a:pPr marL="0" lvl="1" indent="0" algn="r" hangingPunct="1">
              <a:lnSpc>
                <a:spcPct val="100000"/>
              </a:lnSpc>
              <a:buClrTx/>
              <a:buSzTx/>
              <a:buNone/>
              <a:defRPr sz="2200"/>
            </a:pPr>
            <a:r>
              <a:rPr lang="de-DE" sz="2400" dirty="0">
                <a:latin typeface="Graphik" panose="020B0503030202060203" pitchFamily="34" charset="77"/>
              </a:rPr>
              <a:t>plasma.desy.de</a:t>
            </a:r>
            <a:endParaRPr lang="de-DE" sz="2400" dirty="0">
              <a:latin typeface="Graphik" panose="020B0503030202060203" pitchFamily="34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A887C-BB7C-39A6-FB85-FD0E43D5D96E}"/>
              </a:ext>
            </a:extLst>
          </p:cNvPr>
          <p:cNvSpPr/>
          <p:nvPr/>
        </p:nvSpPr>
        <p:spPr>
          <a:xfrm>
            <a:off x="21455456" y="11339573"/>
            <a:ext cx="1864659" cy="18108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3" name="Grafik 89">
            <a:extLst>
              <a:ext uri="{FF2B5EF4-FFF2-40B4-BE49-F238E27FC236}">
                <a16:creationId xmlns:a16="http://schemas.microsoft.com/office/drawing/2014/main" id="{12E583FA-061F-D7F8-63E0-B3F73EF89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387" y="11021864"/>
            <a:ext cx="2095920" cy="209592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87FD5-397D-3B05-8426-D1B1605A8A5B}"/>
              </a:ext>
            </a:extLst>
          </p:cNvPr>
          <p:cNvSpPr txBox="1"/>
          <p:nvPr/>
        </p:nvSpPr>
        <p:spPr>
          <a:xfrm>
            <a:off x="1610828" y="8053101"/>
            <a:ext cx="13248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C. Mariani</a:t>
            </a:r>
            <a:r>
              <a:rPr lang="en-GB" sz="2800" b="1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 </a:t>
            </a:r>
            <a:r>
              <a:rPr lang="en-GB" sz="2400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1,2</a:t>
            </a:r>
            <a:r>
              <a:rPr lang="en-GB" sz="28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, M. Meisel</a:t>
            </a:r>
            <a:r>
              <a:rPr lang="en-GB" sz="3200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 </a:t>
            </a:r>
            <a:r>
              <a:rPr lang="en-GB" sz="2400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1</a:t>
            </a:r>
            <a:r>
              <a:rPr lang="en-GB" sz="28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, L. Martelli </a:t>
            </a:r>
            <a:r>
              <a:rPr lang="en-GB" sz="2400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1</a:t>
            </a:r>
            <a:r>
              <a:rPr lang="en-GB" sz="28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, K. Põder </a:t>
            </a:r>
            <a:r>
              <a:rPr lang="en-GB" sz="2400" baseline="30000" dirty="0">
                <a:latin typeface="Graphik" panose="020B0503030202060203" pitchFamily="34" charset="77"/>
                <a:ea typeface="Palatino" pitchFamily="2" charset="77"/>
                <a:cs typeface="Annai MN" pitchFamily="2" charset="77"/>
              </a:rPr>
              <a:t>1</a:t>
            </a:r>
            <a:endParaRPr lang="en-GB" sz="2800" dirty="0">
              <a:latin typeface="Graphik" panose="020B0503030202060203" pitchFamily="34" charset="77"/>
              <a:ea typeface="Palatino" pitchFamily="2" charset="77"/>
              <a:cs typeface="Annai MN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13EC4D-42B1-11C5-ACC2-C30120A0D4B7}"/>
              </a:ext>
            </a:extLst>
          </p:cNvPr>
          <p:cNvSpPr/>
          <p:nvPr/>
        </p:nvSpPr>
        <p:spPr>
          <a:xfrm>
            <a:off x="1610828" y="8766574"/>
            <a:ext cx="12595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baseline="30000" dirty="0">
                <a:solidFill>
                  <a:schemeClr val="tx1"/>
                </a:solidFill>
                <a:latin typeface="Graphik" panose="020B0503030202060203" pitchFamily="34" charset="77"/>
                <a:ea typeface="Palatino" pitchFamily="2" charset="77"/>
              </a:rPr>
              <a:t>1 </a:t>
            </a:r>
            <a:r>
              <a:rPr lang="en-GB" sz="2000" b="0" dirty="0">
                <a:solidFill>
                  <a:schemeClr val="tx1"/>
                </a:solidFill>
                <a:latin typeface="Graphik" panose="020B0503030202060203" pitchFamily="34" charset="77"/>
                <a:ea typeface="Palatino" pitchFamily="2" charset="77"/>
              </a:rPr>
              <a:t>Deutsches Elektronen-Synchrotron DESY, Notkestr. 85, 22607 Hamburg, Germany</a:t>
            </a:r>
          </a:p>
          <a:p>
            <a:r>
              <a:rPr lang="en-GB" sz="2000" baseline="30000" dirty="0">
                <a:latin typeface="Graphik" panose="020B0503030202060203" pitchFamily="34" charset="77"/>
                <a:ea typeface="Palatino" pitchFamily="2" charset="77"/>
              </a:rPr>
              <a:t>2 </a:t>
            </a:r>
            <a:r>
              <a:rPr lang="en-GB" sz="2000" b="0" dirty="0">
                <a:solidFill>
                  <a:schemeClr val="tx1"/>
                </a:solidFill>
                <a:latin typeface="Graphik" panose="020B0503030202060203" pitchFamily="34" charset="77"/>
                <a:ea typeface="Palatino" pitchFamily="2" charset="77"/>
              </a:rPr>
              <a:t>University of Hamburg, Department of Physics, Jungiusstr. 9, 20355 Hamburg, Germany</a:t>
            </a:r>
            <a:endParaRPr lang="en-GB" sz="2000" b="0" dirty="0">
              <a:solidFill>
                <a:schemeClr val="tx1"/>
              </a:solidFill>
              <a:effectLst/>
              <a:latin typeface="Graphik" panose="020B0503030202060203" pitchFamily="34" charset="77"/>
              <a:ea typeface="Palatino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E8DAD-BA05-9FB1-D621-0BDFD703E1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77765" b="22403"/>
          <a:stretch/>
        </p:blipFill>
        <p:spPr>
          <a:xfrm>
            <a:off x="271723" y="11458995"/>
            <a:ext cx="1676481" cy="1691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2154CB-B1BC-49DE-0D71-D0B50ACA8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317" y="12519554"/>
            <a:ext cx="2806153" cy="5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EEE8C-888B-0E90-8DB0-64440F7BF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814" y="12519554"/>
            <a:ext cx="44799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72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8C3A-9963-B32D-66F1-3FAC0CBDB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1E9AE-5E5D-3AB3-3108-6AC26BB47E4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10</a:t>
            </a:fld>
            <a:endParaRPr lang="en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F525A-FE07-E870-FA62-F9D782852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3" y="2691476"/>
            <a:ext cx="11757400" cy="8128823"/>
          </a:xfrm>
          <a:prstGeom prst="rect">
            <a:avLst/>
          </a:prstGeom>
        </p:spPr>
      </p:pic>
      <p:sp>
        <p:nvSpPr>
          <p:cNvPr id="22" name="Line Callout 1 (Border and Accent Bar) 21">
            <a:extLst>
              <a:ext uri="{FF2B5EF4-FFF2-40B4-BE49-F238E27FC236}">
                <a16:creationId xmlns:a16="http://schemas.microsoft.com/office/drawing/2014/main" id="{79EB017C-ED0E-5E7E-1633-4B9EF7A04428}"/>
              </a:ext>
            </a:extLst>
          </p:cNvPr>
          <p:cNvSpPr/>
          <p:nvPr/>
        </p:nvSpPr>
        <p:spPr>
          <a:xfrm>
            <a:off x="11226959" y="2428705"/>
            <a:ext cx="11226382" cy="5266554"/>
          </a:xfrm>
          <a:custGeom>
            <a:avLst/>
            <a:gdLst>
              <a:gd name="connsiteX0" fmla="*/ 0 w 7846126"/>
              <a:gd name="connsiteY0" fmla="*/ 0 h 5237759"/>
              <a:gd name="connsiteX1" fmla="*/ 7846126 w 7846126"/>
              <a:gd name="connsiteY1" fmla="*/ 0 h 5237759"/>
              <a:gd name="connsiteX2" fmla="*/ 7846126 w 7846126"/>
              <a:gd name="connsiteY2" fmla="*/ 5237759 h 5237759"/>
              <a:gd name="connsiteX3" fmla="*/ 0 w 7846126"/>
              <a:gd name="connsiteY3" fmla="*/ 5237759 h 5237759"/>
              <a:gd name="connsiteX4" fmla="*/ 0 w 7846126"/>
              <a:gd name="connsiteY4" fmla="*/ 0 h 5237759"/>
              <a:gd name="connsiteX0" fmla="*/ -183678 w 7846126"/>
              <a:gd name="connsiteY0" fmla="*/ 0 h 5237759"/>
              <a:gd name="connsiteX1" fmla="*/ -183678 w 7846126"/>
              <a:gd name="connsiteY1" fmla="*/ 5237759 h 5237759"/>
              <a:gd name="connsiteX2" fmla="*/ -183678 w 7846126"/>
              <a:gd name="connsiteY2" fmla="*/ 0 h 5237759"/>
              <a:gd name="connsiteX0" fmla="*/ -183678 w 7846126"/>
              <a:gd name="connsiteY0" fmla="*/ 5238 h 5237759"/>
              <a:gd name="connsiteX1" fmla="*/ -4143461 w 7846126"/>
              <a:gd name="connsiteY1" fmla="*/ 3903649 h 5237759"/>
              <a:gd name="connsiteX0" fmla="*/ 4143461 w 11989587"/>
              <a:gd name="connsiteY0" fmla="*/ 0 h 5251826"/>
              <a:gd name="connsiteX1" fmla="*/ 11989587 w 11989587"/>
              <a:gd name="connsiteY1" fmla="*/ 0 h 5251826"/>
              <a:gd name="connsiteX2" fmla="*/ 11989587 w 11989587"/>
              <a:gd name="connsiteY2" fmla="*/ 5237759 h 5251826"/>
              <a:gd name="connsiteX3" fmla="*/ 4143461 w 11989587"/>
              <a:gd name="connsiteY3" fmla="*/ 5237759 h 5251826"/>
              <a:gd name="connsiteX4" fmla="*/ 4143461 w 11989587"/>
              <a:gd name="connsiteY4" fmla="*/ 0 h 5251826"/>
              <a:gd name="connsiteX0" fmla="*/ 3959783 w 11989587"/>
              <a:gd name="connsiteY0" fmla="*/ 0 h 5251826"/>
              <a:gd name="connsiteX1" fmla="*/ 3945716 w 11989587"/>
              <a:gd name="connsiteY1" fmla="*/ 5251826 h 5251826"/>
              <a:gd name="connsiteX2" fmla="*/ 3959783 w 11989587"/>
              <a:gd name="connsiteY2" fmla="*/ 0 h 5251826"/>
              <a:gd name="connsiteX0" fmla="*/ 3959783 w 11989587"/>
              <a:gd name="connsiteY0" fmla="*/ 5238 h 5251826"/>
              <a:gd name="connsiteX1" fmla="*/ 0 w 11989587"/>
              <a:gd name="connsiteY1" fmla="*/ 3903649 h 5251826"/>
              <a:gd name="connsiteX0" fmla="*/ 4143461 w 11989587"/>
              <a:gd name="connsiteY0" fmla="*/ 0 h 5251826"/>
              <a:gd name="connsiteX1" fmla="*/ 11989587 w 11989587"/>
              <a:gd name="connsiteY1" fmla="*/ 0 h 5251826"/>
              <a:gd name="connsiteX2" fmla="*/ 11989587 w 11989587"/>
              <a:gd name="connsiteY2" fmla="*/ 5237759 h 5251826"/>
              <a:gd name="connsiteX3" fmla="*/ 4143461 w 11989587"/>
              <a:gd name="connsiteY3" fmla="*/ 5237759 h 5251826"/>
              <a:gd name="connsiteX4" fmla="*/ 4143461 w 11989587"/>
              <a:gd name="connsiteY4" fmla="*/ 0 h 5251826"/>
              <a:gd name="connsiteX0" fmla="*/ 3959783 w 11989587"/>
              <a:gd name="connsiteY0" fmla="*/ 0 h 5251826"/>
              <a:gd name="connsiteX1" fmla="*/ 3945716 w 11989587"/>
              <a:gd name="connsiteY1" fmla="*/ 5251826 h 5251826"/>
              <a:gd name="connsiteX2" fmla="*/ 3959783 w 11989587"/>
              <a:gd name="connsiteY2" fmla="*/ 0 h 5251826"/>
              <a:gd name="connsiteX0" fmla="*/ 4142663 w 11989587"/>
              <a:gd name="connsiteY0" fmla="*/ 5238419 h 5251826"/>
              <a:gd name="connsiteX1" fmla="*/ 0 w 11989587"/>
              <a:gd name="connsiteY1" fmla="*/ 3903649 h 5251826"/>
              <a:gd name="connsiteX0" fmla="*/ 4178901 w 12025027"/>
              <a:gd name="connsiteY0" fmla="*/ 0 h 5238419"/>
              <a:gd name="connsiteX1" fmla="*/ 12025027 w 12025027"/>
              <a:gd name="connsiteY1" fmla="*/ 0 h 5238419"/>
              <a:gd name="connsiteX2" fmla="*/ 12025027 w 12025027"/>
              <a:gd name="connsiteY2" fmla="*/ 5237759 h 5238419"/>
              <a:gd name="connsiteX3" fmla="*/ 4178901 w 12025027"/>
              <a:gd name="connsiteY3" fmla="*/ 5237759 h 5238419"/>
              <a:gd name="connsiteX4" fmla="*/ 4178901 w 12025027"/>
              <a:gd name="connsiteY4" fmla="*/ 0 h 5238419"/>
              <a:gd name="connsiteX0" fmla="*/ 3995223 w 12025027"/>
              <a:gd name="connsiteY0" fmla="*/ 0 h 5238419"/>
              <a:gd name="connsiteX1" fmla="*/ 0 w 12025027"/>
              <a:gd name="connsiteY1" fmla="*/ 3929463 h 5238419"/>
              <a:gd name="connsiteX2" fmla="*/ 3995223 w 12025027"/>
              <a:gd name="connsiteY2" fmla="*/ 0 h 5238419"/>
              <a:gd name="connsiteX0" fmla="*/ 4178103 w 12025027"/>
              <a:gd name="connsiteY0" fmla="*/ 5238419 h 5238419"/>
              <a:gd name="connsiteX1" fmla="*/ 35440 w 12025027"/>
              <a:gd name="connsiteY1" fmla="*/ 3903649 h 5238419"/>
              <a:gd name="connsiteX0" fmla="*/ 4178901 w 12025027"/>
              <a:gd name="connsiteY0" fmla="*/ 28135 h 5266554"/>
              <a:gd name="connsiteX1" fmla="*/ 12025027 w 12025027"/>
              <a:gd name="connsiteY1" fmla="*/ 28135 h 5266554"/>
              <a:gd name="connsiteX2" fmla="*/ 12025027 w 12025027"/>
              <a:gd name="connsiteY2" fmla="*/ 5265894 h 5266554"/>
              <a:gd name="connsiteX3" fmla="*/ 4178901 w 12025027"/>
              <a:gd name="connsiteY3" fmla="*/ 5265894 h 5266554"/>
              <a:gd name="connsiteX4" fmla="*/ 4178901 w 12025027"/>
              <a:gd name="connsiteY4" fmla="*/ 28135 h 5266554"/>
              <a:gd name="connsiteX0" fmla="*/ 4192171 w 12025027"/>
              <a:gd name="connsiteY0" fmla="*/ 0 h 5266554"/>
              <a:gd name="connsiteX1" fmla="*/ 0 w 12025027"/>
              <a:gd name="connsiteY1" fmla="*/ 3957598 h 5266554"/>
              <a:gd name="connsiteX2" fmla="*/ 4192171 w 12025027"/>
              <a:gd name="connsiteY2" fmla="*/ 0 h 5266554"/>
              <a:gd name="connsiteX0" fmla="*/ 4178103 w 12025027"/>
              <a:gd name="connsiteY0" fmla="*/ 5266554 h 5266554"/>
              <a:gd name="connsiteX1" fmla="*/ 35440 w 12025027"/>
              <a:gd name="connsiteY1" fmla="*/ 3931784 h 5266554"/>
              <a:gd name="connsiteX0" fmla="*/ 4178901 w 12025027"/>
              <a:gd name="connsiteY0" fmla="*/ 28135 h 5266554"/>
              <a:gd name="connsiteX1" fmla="*/ 12025027 w 12025027"/>
              <a:gd name="connsiteY1" fmla="*/ 28135 h 5266554"/>
              <a:gd name="connsiteX2" fmla="*/ 12025027 w 12025027"/>
              <a:gd name="connsiteY2" fmla="*/ 5265894 h 5266554"/>
              <a:gd name="connsiteX3" fmla="*/ 4178901 w 12025027"/>
              <a:gd name="connsiteY3" fmla="*/ 5265894 h 5266554"/>
              <a:gd name="connsiteX4" fmla="*/ 4178901 w 12025027"/>
              <a:gd name="connsiteY4" fmla="*/ 28135 h 5266554"/>
              <a:gd name="connsiteX0" fmla="*/ 4192171 w 12025027"/>
              <a:gd name="connsiteY0" fmla="*/ 0 h 5266554"/>
              <a:gd name="connsiteX1" fmla="*/ 0 w 12025027"/>
              <a:gd name="connsiteY1" fmla="*/ 3957598 h 5266554"/>
              <a:gd name="connsiteX2" fmla="*/ 4192171 w 12025027"/>
              <a:gd name="connsiteY2" fmla="*/ 0 h 5266554"/>
              <a:gd name="connsiteX0" fmla="*/ 4178103 w 12025027"/>
              <a:gd name="connsiteY0" fmla="*/ 5266554 h 5266554"/>
              <a:gd name="connsiteX1" fmla="*/ 49508 w 12025027"/>
              <a:gd name="connsiteY1" fmla="*/ 3847378 h 5266554"/>
              <a:gd name="connsiteX0" fmla="*/ 4129393 w 11975519"/>
              <a:gd name="connsiteY0" fmla="*/ 28135 h 5266554"/>
              <a:gd name="connsiteX1" fmla="*/ 11975519 w 11975519"/>
              <a:gd name="connsiteY1" fmla="*/ 28135 h 5266554"/>
              <a:gd name="connsiteX2" fmla="*/ 11975519 w 11975519"/>
              <a:gd name="connsiteY2" fmla="*/ 5265894 h 5266554"/>
              <a:gd name="connsiteX3" fmla="*/ 4129393 w 11975519"/>
              <a:gd name="connsiteY3" fmla="*/ 5265894 h 5266554"/>
              <a:gd name="connsiteX4" fmla="*/ 4129393 w 11975519"/>
              <a:gd name="connsiteY4" fmla="*/ 28135 h 5266554"/>
              <a:gd name="connsiteX0" fmla="*/ 4142663 w 11975519"/>
              <a:gd name="connsiteY0" fmla="*/ 0 h 5266554"/>
              <a:gd name="connsiteX1" fmla="*/ 20831 w 11975519"/>
              <a:gd name="connsiteY1" fmla="*/ 3816921 h 5266554"/>
              <a:gd name="connsiteX2" fmla="*/ 4142663 w 11975519"/>
              <a:gd name="connsiteY2" fmla="*/ 0 h 5266554"/>
              <a:gd name="connsiteX0" fmla="*/ 4128595 w 11975519"/>
              <a:gd name="connsiteY0" fmla="*/ 5266554 h 5266554"/>
              <a:gd name="connsiteX1" fmla="*/ 0 w 11975519"/>
              <a:gd name="connsiteY1" fmla="*/ 3847378 h 5266554"/>
              <a:gd name="connsiteX0" fmla="*/ 6352640 w 14198766"/>
              <a:gd name="connsiteY0" fmla="*/ 28135 h 5266554"/>
              <a:gd name="connsiteX1" fmla="*/ 14198766 w 14198766"/>
              <a:gd name="connsiteY1" fmla="*/ 28135 h 5266554"/>
              <a:gd name="connsiteX2" fmla="*/ 14198766 w 14198766"/>
              <a:gd name="connsiteY2" fmla="*/ 5265894 h 5266554"/>
              <a:gd name="connsiteX3" fmla="*/ 6352640 w 14198766"/>
              <a:gd name="connsiteY3" fmla="*/ 5265894 h 5266554"/>
              <a:gd name="connsiteX4" fmla="*/ 6352640 w 14198766"/>
              <a:gd name="connsiteY4" fmla="*/ 28135 h 5266554"/>
              <a:gd name="connsiteX0" fmla="*/ 6365910 w 14198766"/>
              <a:gd name="connsiteY0" fmla="*/ 0 h 5266554"/>
              <a:gd name="connsiteX1" fmla="*/ 2244078 w 14198766"/>
              <a:gd name="connsiteY1" fmla="*/ 3816921 h 5266554"/>
              <a:gd name="connsiteX2" fmla="*/ 6365910 w 14198766"/>
              <a:gd name="connsiteY2" fmla="*/ 0 h 5266554"/>
              <a:gd name="connsiteX0" fmla="*/ 6351842 w 14198766"/>
              <a:gd name="connsiteY0" fmla="*/ 5266554 h 5266554"/>
              <a:gd name="connsiteX1" fmla="*/ 0 w 14198766"/>
              <a:gd name="connsiteY1" fmla="*/ 4116319 h 5266554"/>
              <a:gd name="connsiteX0" fmla="*/ 6352640 w 14198766"/>
              <a:gd name="connsiteY0" fmla="*/ 28135 h 5266554"/>
              <a:gd name="connsiteX1" fmla="*/ 14198766 w 14198766"/>
              <a:gd name="connsiteY1" fmla="*/ 28135 h 5266554"/>
              <a:gd name="connsiteX2" fmla="*/ 14198766 w 14198766"/>
              <a:gd name="connsiteY2" fmla="*/ 5265894 h 5266554"/>
              <a:gd name="connsiteX3" fmla="*/ 6352640 w 14198766"/>
              <a:gd name="connsiteY3" fmla="*/ 5265894 h 5266554"/>
              <a:gd name="connsiteX4" fmla="*/ 6352640 w 14198766"/>
              <a:gd name="connsiteY4" fmla="*/ 28135 h 5266554"/>
              <a:gd name="connsiteX0" fmla="*/ 6365910 w 14198766"/>
              <a:gd name="connsiteY0" fmla="*/ 0 h 5266554"/>
              <a:gd name="connsiteX1" fmla="*/ 2710243 w 14198766"/>
              <a:gd name="connsiteY1" fmla="*/ 4067933 h 5266554"/>
              <a:gd name="connsiteX2" fmla="*/ 6365910 w 14198766"/>
              <a:gd name="connsiteY2" fmla="*/ 0 h 5266554"/>
              <a:gd name="connsiteX0" fmla="*/ 6351842 w 14198766"/>
              <a:gd name="connsiteY0" fmla="*/ 5266554 h 5266554"/>
              <a:gd name="connsiteX1" fmla="*/ 0 w 14198766"/>
              <a:gd name="connsiteY1" fmla="*/ 4116319 h 5266554"/>
              <a:gd name="connsiteX0" fmla="*/ 4864499 w 12710625"/>
              <a:gd name="connsiteY0" fmla="*/ 28135 h 5266554"/>
              <a:gd name="connsiteX1" fmla="*/ 12710625 w 12710625"/>
              <a:gd name="connsiteY1" fmla="*/ 28135 h 5266554"/>
              <a:gd name="connsiteX2" fmla="*/ 12710625 w 12710625"/>
              <a:gd name="connsiteY2" fmla="*/ 5265894 h 5266554"/>
              <a:gd name="connsiteX3" fmla="*/ 4864499 w 12710625"/>
              <a:gd name="connsiteY3" fmla="*/ 5265894 h 5266554"/>
              <a:gd name="connsiteX4" fmla="*/ 4864499 w 12710625"/>
              <a:gd name="connsiteY4" fmla="*/ 28135 h 5266554"/>
              <a:gd name="connsiteX0" fmla="*/ 4877769 w 12710625"/>
              <a:gd name="connsiteY0" fmla="*/ 0 h 5266554"/>
              <a:gd name="connsiteX1" fmla="*/ 1222102 w 12710625"/>
              <a:gd name="connsiteY1" fmla="*/ 4067933 h 5266554"/>
              <a:gd name="connsiteX2" fmla="*/ 4877769 w 12710625"/>
              <a:gd name="connsiteY2" fmla="*/ 0 h 5266554"/>
              <a:gd name="connsiteX0" fmla="*/ 4863701 w 12710625"/>
              <a:gd name="connsiteY0" fmla="*/ 5266554 h 5266554"/>
              <a:gd name="connsiteX1" fmla="*/ 0 w 12710625"/>
              <a:gd name="connsiteY1" fmla="*/ 4152178 h 5266554"/>
              <a:gd name="connsiteX0" fmla="*/ 3645299 w 11491425"/>
              <a:gd name="connsiteY0" fmla="*/ 28135 h 5266554"/>
              <a:gd name="connsiteX1" fmla="*/ 11491425 w 11491425"/>
              <a:gd name="connsiteY1" fmla="*/ 28135 h 5266554"/>
              <a:gd name="connsiteX2" fmla="*/ 11491425 w 11491425"/>
              <a:gd name="connsiteY2" fmla="*/ 5265894 h 5266554"/>
              <a:gd name="connsiteX3" fmla="*/ 3645299 w 11491425"/>
              <a:gd name="connsiteY3" fmla="*/ 5265894 h 5266554"/>
              <a:gd name="connsiteX4" fmla="*/ 3645299 w 11491425"/>
              <a:gd name="connsiteY4" fmla="*/ 28135 h 5266554"/>
              <a:gd name="connsiteX0" fmla="*/ 3658569 w 11491425"/>
              <a:gd name="connsiteY0" fmla="*/ 0 h 5266554"/>
              <a:gd name="connsiteX1" fmla="*/ 2902 w 11491425"/>
              <a:gd name="connsiteY1" fmla="*/ 4067933 h 5266554"/>
              <a:gd name="connsiteX2" fmla="*/ 3658569 w 11491425"/>
              <a:gd name="connsiteY2" fmla="*/ 0 h 5266554"/>
              <a:gd name="connsiteX0" fmla="*/ 3644501 w 11491425"/>
              <a:gd name="connsiteY0" fmla="*/ 5266554 h 5266554"/>
              <a:gd name="connsiteX1" fmla="*/ 0 w 11491425"/>
              <a:gd name="connsiteY1" fmla="*/ 4152178 h 5266554"/>
              <a:gd name="connsiteX0" fmla="*/ 3645299 w 11491425"/>
              <a:gd name="connsiteY0" fmla="*/ 28135 h 5266554"/>
              <a:gd name="connsiteX1" fmla="*/ 11491425 w 11491425"/>
              <a:gd name="connsiteY1" fmla="*/ 28135 h 5266554"/>
              <a:gd name="connsiteX2" fmla="*/ 11491425 w 11491425"/>
              <a:gd name="connsiteY2" fmla="*/ 5265894 h 5266554"/>
              <a:gd name="connsiteX3" fmla="*/ 3645299 w 11491425"/>
              <a:gd name="connsiteY3" fmla="*/ 5265894 h 5266554"/>
              <a:gd name="connsiteX4" fmla="*/ 3645299 w 11491425"/>
              <a:gd name="connsiteY4" fmla="*/ 28135 h 5266554"/>
              <a:gd name="connsiteX0" fmla="*/ 3658569 w 11491425"/>
              <a:gd name="connsiteY0" fmla="*/ 0 h 5266554"/>
              <a:gd name="connsiteX1" fmla="*/ 281197 w 11491425"/>
              <a:gd name="connsiteY1" fmla="*/ 3345689 h 5266554"/>
              <a:gd name="connsiteX2" fmla="*/ 3658569 w 11491425"/>
              <a:gd name="connsiteY2" fmla="*/ 0 h 5266554"/>
              <a:gd name="connsiteX0" fmla="*/ 3644501 w 11491425"/>
              <a:gd name="connsiteY0" fmla="*/ 5266554 h 5266554"/>
              <a:gd name="connsiteX1" fmla="*/ 0 w 11491425"/>
              <a:gd name="connsiteY1" fmla="*/ 4152178 h 5266554"/>
              <a:gd name="connsiteX0" fmla="*/ 3380256 w 11226382"/>
              <a:gd name="connsiteY0" fmla="*/ 28135 h 5266554"/>
              <a:gd name="connsiteX1" fmla="*/ 11226382 w 11226382"/>
              <a:gd name="connsiteY1" fmla="*/ 28135 h 5266554"/>
              <a:gd name="connsiteX2" fmla="*/ 11226382 w 11226382"/>
              <a:gd name="connsiteY2" fmla="*/ 5265894 h 5266554"/>
              <a:gd name="connsiteX3" fmla="*/ 3380256 w 11226382"/>
              <a:gd name="connsiteY3" fmla="*/ 5265894 h 5266554"/>
              <a:gd name="connsiteX4" fmla="*/ 3380256 w 11226382"/>
              <a:gd name="connsiteY4" fmla="*/ 28135 h 5266554"/>
              <a:gd name="connsiteX0" fmla="*/ 3393526 w 11226382"/>
              <a:gd name="connsiteY0" fmla="*/ 0 h 5266554"/>
              <a:gd name="connsiteX1" fmla="*/ 16154 w 11226382"/>
              <a:gd name="connsiteY1" fmla="*/ 3345689 h 5266554"/>
              <a:gd name="connsiteX2" fmla="*/ 3393526 w 11226382"/>
              <a:gd name="connsiteY2" fmla="*/ 0 h 5266554"/>
              <a:gd name="connsiteX0" fmla="*/ 3379458 w 11226382"/>
              <a:gd name="connsiteY0" fmla="*/ 5266554 h 5266554"/>
              <a:gd name="connsiteX1" fmla="*/ 0 w 11226382"/>
              <a:gd name="connsiteY1" fmla="*/ 4867795 h 526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26382" h="5266554" extrusionOk="0">
                <a:moveTo>
                  <a:pt x="3380256" y="28135"/>
                </a:moveTo>
                <a:lnTo>
                  <a:pt x="11226382" y="28135"/>
                </a:lnTo>
                <a:lnTo>
                  <a:pt x="11226382" y="5265894"/>
                </a:lnTo>
                <a:lnTo>
                  <a:pt x="3380256" y="5265894"/>
                </a:lnTo>
                <a:lnTo>
                  <a:pt x="3380256" y="28135"/>
                </a:lnTo>
                <a:close/>
              </a:path>
              <a:path w="11226382" h="5266554" fill="none" extrusionOk="0">
                <a:moveTo>
                  <a:pt x="3393526" y="0"/>
                </a:moveTo>
                <a:lnTo>
                  <a:pt x="16154" y="3345689"/>
                </a:lnTo>
                <a:lnTo>
                  <a:pt x="3393526" y="0"/>
                </a:lnTo>
                <a:close/>
              </a:path>
              <a:path w="11226382" h="5266554" fill="none" extrusionOk="0">
                <a:moveTo>
                  <a:pt x="3379458" y="5266554"/>
                </a:moveTo>
                <a:lnTo>
                  <a:pt x="0" y="4867795"/>
                </a:lnTo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E6537B6A-1FBF-3C29-310A-3581ABE7A3F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E7E9EC-E791-A87E-D05A-4443D592FE56}"/>
              </a:ext>
            </a:extLst>
          </p:cNvPr>
          <p:cNvGrpSpPr/>
          <p:nvPr/>
        </p:nvGrpSpPr>
        <p:grpSpPr>
          <a:xfrm>
            <a:off x="14943171" y="9006577"/>
            <a:ext cx="7538829" cy="1560559"/>
            <a:chOff x="1802299" y="3234305"/>
            <a:chExt cx="7538829" cy="156055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5B84C7-C69A-2E2C-3DA5-E4194B3E285D}"/>
                </a:ext>
              </a:extLst>
            </p:cNvPr>
            <p:cNvGrpSpPr/>
            <p:nvPr/>
          </p:nvGrpSpPr>
          <p:grpSpPr>
            <a:xfrm>
              <a:off x="1802299" y="3439170"/>
              <a:ext cx="7538829" cy="1355694"/>
              <a:chOff x="8042660" y="8737226"/>
              <a:chExt cx="7538829" cy="1355694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DB26593-519D-8421-5A86-71A6FD10B7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3970" y="8737226"/>
                <a:ext cx="5918200" cy="0"/>
              </a:xfrm>
              <a:prstGeom prst="straightConnector1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1714C9-E84C-B4CF-F950-0FCDCFFCF763}"/>
                  </a:ext>
                </a:extLst>
              </p:cNvPr>
              <p:cNvSpPr txBox="1"/>
              <p:nvPr/>
            </p:nvSpPr>
            <p:spPr>
              <a:xfrm>
                <a:off x="8042660" y="9128553"/>
                <a:ext cx="3125807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rgbClr val="000000"/>
                    </a:solidFill>
                  </a:rPr>
                  <a:t>Low energy e</a:t>
                </a:r>
                <a:r>
                  <a:rPr lang="en-US" sz="2800" baseline="30000" dirty="0">
                    <a:solidFill>
                      <a:srgbClr val="000000"/>
                    </a:solidFill>
                  </a:rPr>
                  <a:t>-</a:t>
                </a:r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DesySans Office Regular"/>
                    <a:ea typeface="DesySans Office Regular"/>
                    <a:cs typeface="DesySans Office Regular"/>
                    <a:sym typeface="DesySans Office Regular"/>
                  </a:rPr>
                  <a:t>focus earlier</a:t>
                </a:r>
                <a:endParaRPr kumimoji="0" lang="en-DE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sySans Office Regular"/>
                  <a:ea typeface="DesySans Office Regular"/>
                  <a:cs typeface="DesySans Office Regular"/>
                  <a:sym typeface="DesySans Office Regular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4040F9-5D30-E4DA-9849-24148A5999FC}"/>
                  </a:ext>
                </a:extLst>
              </p:cNvPr>
              <p:cNvSpPr txBox="1"/>
              <p:nvPr/>
            </p:nvSpPr>
            <p:spPr>
              <a:xfrm>
                <a:off x="12455682" y="9124817"/>
                <a:ext cx="3125807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rgbClr val="000000"/>
                    </a:solidFill>
                  </a:rPr>
                  <a:t>High energy e</a:t>
                </a:r>
                <a:r>
                  <a:rPr lang="en-US" sz="2800" baseline="30000" dirty="0">
                    <a:solidFill>
                      <a:srgbClr val="000000"/>
                    </a:solidFill>
                  </a:rPr>
                  <a:t>-</a:t>
                </a:r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DesySans Office Regular"/>
                    <a:ea typeface="DesySans Office Regular"/>
                    <a:cs typeface="DesySans Office Regular"/>
                    <a:sym typeface="DesySans Office Regular"/>
                  </a:rPr>
                  <a:t>focus later</a:t>
                </a:r>
                <a:endParaRPr kumimoji="0" lang="en-DE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sySans Office Regular"/>
                  <a:ea typeface="DesySans Office Regular"/>
                  <a:cs typeface="DesySans Office Regular"/>
                  <a:sym typeface="DesySans Office Regular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B60C6D-914A-332E-904E-7D5A800EC153}"/>
                </a:ext>
              </a:extLst>
            </p:cNvPr>
            <p:cNvCxnSpPr/>
            <p:nvPr/>
          </p:nvCxnSpPr>
          <p:spPr>
            <a:xfrm>
              <a:off x="3381188" y="3234305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42C58E-7BF1-EE38-C0DA-DCB9F9DBC7BA}"/>
                </a:ext>
              </a:extLst>
            </p:cNvPr>
            <p:cNvCxnSpPr/>
            <p:nvPr/>
          </p:nvCxnSpPr>
          <p:spPr>
            <a:xfrm>
              <a:off x="7700292" y="3234305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235481A-6E33-27A1-AF06-3ADFBF22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1859619"/>
          </a:xfrm>
        </p:spPr>
        <p:txBody>
          <a:bodyPr/>
          <a:lstStyle/>
          <a:p>
            <a:r>
              <a:rPr lang="en-DE" sz="6000" dirty="0">
                <a:solidFill>
                  <a:srgbClr val="009FDF"/>
                </a:solidFill>
                <a:latin typeface="Graphik" panose="020B0503030202060203" pitchFamily="34" charset="77"/>
              </a:rPr>
              <a:t>The electrons focus at different positions after an active plasma lens</a:t>
            </a:r>
          </a:p>
        </p:txBody>
      </p:sp>
    </p:spTree>
    <p:extLst>
      <p:ext uri="{BB962C8B-B14F-4D97-AF65-F5344CB8AC3E}">
        <p14:creationId xmlns:p14="http://schemas.microsoft.com/office/powerpoint/2010/main" val="2260260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6F8C-4358-E3D5-5AF6-4EBBF3F2E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CCF38C-9E47-B4A5-0570-DA30A669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161" y="3231905"/>
            <a:ext cx="13666822" cy="430049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6FA97-9301-B13B-5A8B-95B66FA1FF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11</a:t>
            </a:fld>
            <a:endParaRPr lang="en-DE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A0F71B3D-7344-D564-C11A-E096B162707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977885-3497-EF63-0545-665FB88F8567}"/>
              </a:ext>
            </a:extLst>
          </p:cNvPr>
          <p:cNvGrpSpPr/>
          <p:nvPr/>
        </p:nvGrpSpPr>
        <p:grpSpPr>
          <a:xfrm>
            <a:off x="768743" y="3471907"/>
            <a:ext cx="7538829" cy="1560559"/>
            <a:chOff x="1802299" y="3234305"/>
            <a:chExt cx="7538829" cy="15605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FE328E-2749-4899-AB20-F3BB826B034D}"/>
                </a:ext>
              </a:extLst>
            </p:cNvPr>
            <p:cNvGrpSpPr/>
            <p:nvPr/>
          </p:nvGrpSpPr>
          <p:grpSpPr>
            <a:xfrm>
              <a:off x="1802299" y="3439170"/>
              <a:ext cx="7538829" cy="1355694"/>
              <a:chOff x="8042660" y="8737226"/>
              <a:chExt cx="7538829" cy="1355694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3769D4E-6948-9E72-A815-A069E76516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3970" y="8737226"/>
                <a:ext cx="5918200" cy="0"/>
              </a:xfrm>
              <a:prstGeom prst="straightConnector1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54086B-B927-9D44-55AA-CABBE616AF00}"/>
                  </a:ext>
                </a:extLst>
              </p:cNvPr>
              <p:cNvSpPr txBox="1"/>
              <p:nvPr/>
            </p:nvSpPr>
            <p:spPr>
              <a:xfrm>
                <a:off x="8042660" y="9128553"/>
                <a:ext cx="3125807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rgbClr val="000000"/>
                    </a:solidFill>
                  </a:rPr>
                  <a:t>Low energy e</a:t>
                </a:r>
                <a:r>
                  <a:rPr lang="en-US" sz="2800" baseline="30000" dirty="0">
                    <a:solidFill>
                      <a:srgbClr val="000000"/>
                    </a:solidFill>
                  </a:rPr>
                  <a:t>-</a:t>
                </a:r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DesySans Office Regular"/>
                    <a:ea typeface="DesySans Office Regular"/>
                    <a:cs typeface="DesySans Office Regular"/>
                    <a:sym typeface="DesySans Office Regular"/>
                  </a:rPr>
                  <a:t>focus earlier</a:t>
                </a:r>
                <a:endParaRPr kumimoji="0" lang="en-DE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sySans Office Regular"/>
                  <a:ea typeface="DesySans Office Regular"/>
                  <a:cs typeface="DesySans Office Regular"/>
                  <a:sym typeface="DesySans Office Regular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5C045BD-6777-6BC8-687C-3012D17FD849}"/>
                  </a:ext>
                </a:extLst>
              </p:cNvPr>
              <p:cNvSpPr txBox="1"/>
              <p:nvPr/>
            </p:nvSpPr>
            <p:spPr>
              <a:xfrm>
                <a:off x="12455682" y="9124817"/>
                <a:ext cx="3125807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solidFill>
                      <a:srgbClr val="000000"/>
                    </a:solidFill>
                  </a:rPr>
                  <a:t>High energy e</a:t>
                </a:r>
                <a:r>
                  <a:rPr lang="en-US" sz="2800" baseline="30000" dirty="0">
                    <a:solidFill>
                      <a:srgbClr val="000000"/>
                    </a:solidFill>
                  </a:rPr>
                  <a:t>-</a:t>
                </a:r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DesySans Office Regular"/>
                    <a:ea typeface="DesySans Office Regular"/>
                    <a:cs typeface="DesySans Office Regular"/>
                    <a:sym typeface="DesySans Office Regular"/>
                  </a:rPr>
                  <a:t>focus later</a:t>
                </a:r>
                <a:endParaRPr kumimoji="0" lang="en-DE" sz="2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sySans Office Regular"/>
                  <a:ea typeface="DesySans Office Regular"/>
                  <a:cs typeface="DesySans Office Regular"/>
                  <a:sym typeface="DesySans Office Regular"/>
                </a:endParaRP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257204D-4EE5-7FA0-B567-054D74873AF4}"/>
                </a:ext>
              </a:extLst>
            </p:cNvPr>
            <p:cNvCxnSpPr/>
            <p:nvPr/>
          </p:nvCxnSpPr>
          <p:spPr>
            <a:xfrm>
              <a:off x="3406588" y="3234305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05DF0D-6B02-C677-D4C9-DC285DB23CBA}"/>
                </a:ext>
              </a:extLst>
            </p:cNvPr>
            <p:cNvCxnSpPr/>
            <p:nvPr/>
          </p:nvCxnSpPr>
          <p:spPr>
            <a:xfrm>
              <a:off x="7700292" y="3234305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2D1400-CB1F-4EC8-F243-5688CB22D469}"/>
                  </a:ext>
                </a:extLst>
              </p:cNvPr>
              <p:cNvSpPr txBox="1"/>
              <p:nvPr/>
            </p:nvSpPr>
            <p:spPr>
              <a:xfrm>
                <a:off x="17259655" y="4199778"/>
                <a:ext cx="4972322" cy="830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DE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DesySans Office Regular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  <m:t>X</m:t>
                          </m:r>
                        </m:sub>
                      </m:sSub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DesySans Office Regular"/>
                        </a:rPr>
                        <m:t>=4 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DesySans Office Regular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  <m:t>e</m:t>
                          </m:r>
                        </m:sub>
                        <m:sup>
                          <m: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DesySans Office Regular"/>
                            </a:rPr>
                            <m:t>L</m:t>
                          </m:r>
                        </m:sub>
                      </m:sSub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DesySans Office Regular"/>
                        </a:rPr>
                        <m:t>≈</m:t>
                      </m:r>
                      <m:r>
                        <m:rPr>
                          <m:sty m:val="p"/>
                        </m:rP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DesySans Office Regular"/>
                        </a:rPr>
                        <m:t>constant</m:t>
                      </m:r>
                    </m:oMath>
                  </m:oMathPara>
                </a14:m>
                <a:endParaRPr kumimoji="0" lang="en-US" sz="3600" b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raphik" panose="020B0503030202060203" pitchFamily="34" charset="77"/>
                  <a:ea typeface="Cambria Math" panose="02040503050406030204" pitchFamily="18" charset="0"/>
                  <a:sym typeface="DesySans Office Regular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2D1400-CB1F-4EC8-F243-5688CB22D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655" y="4199778"/>
                <a:ext cx="4972322" cy="830997"/>
              </a:xfrm>
              <a:prstGeom prst="rect">
                <a:avLst/>
              </a:prstGeom>
              <a:blipFill>
                <a:blip r:embed="rId4"/>
                <a:stretch>
                  <a:fillRect l="-509" r="-1018" b="-1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07AA29D3-272F-9BED-D9BE-BD6C1BFD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2068945"/>
          </a:xfrm>
        </p:spPr>
        <p:txBody>
          <a:bodyPr/>
          <a:lstStyle/>
          <a:p>
            <a:r>
              <a:rPr lang="en-DE" sz="6000" dirty="0">
                <a:solidFill>
                  <a:srgbClr val="009FDF"/>
                </a:solidFill>
                <a:latin typeface="Graphik" panose="020B0503030202060203" pitchFamily="34" charset="77"/>
              </a:rPr>
              <a:t>The laser needs to be tailored to match the length and timing of the electron beam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045E7A-0EBC-F85E-DD43-054FDA6D8EC3}"/>
              </a:ext>
            </a:extLst>
          </p:cNvPr>
          <p:cNvSpPr txBox="1"/>
          <p:nvPr/>
        </p:nvSpPr>
        <p:spPr>
          <a:xfrm>
            <a:off x="17055004" y="6974858"/>
            <a:ext cx="5358649" cy="4415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Graphik" panose="020B0503030202060203" pitchFamily="34" charset="77"/>
              </a:rPr>
              <a:t>Requirements for the laser:</a:t>
            </a:r>
            <a:endParaRPr lang="en-US" sz="3200" dirty="0">
              <a:latin typeface="Graphik" panose="020B0503030202060203" pitchFamily="34" charset="77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3200" dirty="0">
                <a:latin typeface="Graphik" panose="020B0503030202060203" pitchFamily="34" charset="77"/>
              </a:rPr>
              <a:t>C</a:t>
            </a:r>
            <a:r>
              <a:rPr lang="en-DE" sz="3200" dirty="0">
                <a:latin typeface="Graphik" panose="020B0503030202060203" pitchFamily="34" charset="77"/>
              </a:rPr>
              <a:t>hromatic and extended laser focus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3200" dirty="0">
                <a:latin typeface="Graphik" panose="020B0503030202060203" pitchFamily="34" charset="77"/>
              </a:rPr>
              <a:t>P</a:t>
            </a:r>
            <a:r>
              <a:rPr lang="en-DE" sz="3200" dirty="0">
                <a:latin typeface="Graphik" panose="020B0503030202060203" pitchFamily="34" charset="77"/>
              </a:rPr>
              <a:t>roper focusing time of the different laser frequencies</a:t>
            </a:r>
            <a:endParaRPr lang="en-DE" sz="3200" baseline="-25000" dirty="0">
              <a:latin typeface="Graphik" panose="020B050303020206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0AE8E-C01C-2771-0FA8-83D6CA96C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130" y="7452000"/>
            <a:ext cx="13561200" cy="4330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E130F-729E-7649-526C-366EA5F86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400" y="7452000"/>
            <a:ext cx="13561200" cy="4330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36A82-7FB4-B781-BDBB-47E36D08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400" y="7452000"/>
            <a:ext cx="13561200" cy="433077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18EEA0D-1CD8-B446-C31B-EE96EB517837}"/>
              </a:ext>
            </a:extLst>
          </p:cNvPr>
          <p:cNvGrpSpPr/>
          <p:nvPr/>
        </p:nvGrpSpPr>
        <p:grpSpPr>
          <a:xfrm>
            <a:off x="7568267" y="11031781"/>
            <a:ext cx="7572716" cy="1383673"/>
            <a:chOff x="14648599" y="11068592"/>
            <a:chExt cx="7572716" cy="15813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F688F08-BAE4-A2A9-02EE-CEB3E23DED55}"/>
                </a:ext>
              </a:extLst>
            </p:cNvPr>
            <p:cNvGrpSpPr/>
            <p:nvPr/>
          </p:nvGrpSpPr>
          <p:grpSpPr>
            <a:xfrm>
              <a:off x="14648599" y="11267880"/>
              <a:ext cx="7572716" cy="1382053"/>
              <a:chOff x="7869719" y="9655235"/>
              <a:chExt cx="7572716" cy="138205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50AF65-F682-6888-C8C8-A7CE9C97F3F5}"/>
                  </a:ext>
                </a:extLst>
              </p:cNvPr>
              <p:cNvGrpSpPr/>
              <p:nvPr/>
            </p:nvGrpSpPr>
            <p:grpSpPr>
              <a:xfrm>
                <a:off x="7869719" y="9655235"/>
                <a:ext cx="6535886" cy="1382052"/>
                <a:chOff x="8205945" y="8949525"/>
                <a:chExt cx="6535886" cy="1382052"/>
              </a:xfrm>
            </p:grpSpPr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F7951717-2772-FB65-1771-BF08677A3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3631" y="8949525"/>
                  <a:ext cx="5918200" cy="0"/>
                </a:xfrm>
                <a:prstGeom prst="straightConnector1">
                  <a:avLst/>
                </a:prstGeom>
                <a:noFill/>
                <a:ln w="57150" cap="flat">
                  <a:solidFill>
                    <a:srgbClr val="000000"/>
                  </a:solidFill>
                  <a:prstDash val="solid"/>
                  <a:miter lim="400000"/>
                  <a:tail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1AE314BD-1B18-6D9A-CE5A-73A6E82B72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05945" y="9367211"/>
                      <a:ext cx="2936834" cy="9643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800" tIns="50800" rIns="50800" bIns="50800" numCol="1" spcCol="38100" rtlCol="0" anchor="ctr">
                      <a:spAutoFit/>
                    </a:bodyPr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High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8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oMath>
                      </a14:m>
                      <a:r>
                        <a:rPr kumimoji="0" lang="en-DE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sym typeface="DesySans Office Regular"/>
                        </a:rPr>
                        <a:t> focus earlier</a:t>
                      </a:r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1AE314BD-1B18-6D9A-CE5A-73A6E82B723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05945" y="9367211"/>
                      <a:ext cx="2936834" cy="96436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t="-16418" b="-26866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FAF19B5-59A5-886C-A256-EB6DE0D38737}"/>
                      </a:ext>
                    </a:extLst>
                  </p:cNvPr>
                  <p:cNvSpPr txBox="1"/>
                  <p:nvPr/>
                </p:nvSpPr>
                <p:spPr>
                  <a:xfrm>
                    <a:off x="12505600" y="10036029"/>
                    <a:ext cx="2936835" cy="96436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rgbClr val="000000"/>
                        </a:solidFill>
                      </a:rPr>
                      <a:t>Low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kumimoji="0" lang="en-DE" sz="28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DesySans Office Regular"/>
                      </a:rPr>
                      <a:t> focus later</a:t>
                    </a: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FAF19B5-59A5-886C-A256-EB6DE0D387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05600" y="10036029"/>
                    <a:ext cx="2936835" cy="96436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14925" b="-2686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631D5E2-3B50-B7E9-D0EE-4417F15DFC13}"/>
                </a:ext>
              </a:extLst>
            </p:cNvPr>
            <p:cNvCxnSpPr/>
            <p:nvPr/>
          </p:nvCxnSpPr>
          <p:spPr>
            <a:xfrm>
              <a:off x="16085596" y="11068592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AD4087B-4515-7087-1F2B-414336A86B09}"/>
                </a:ext>
              </a:extLst>
            </p:cNvPr>
            <p:cNvCxnSpPr/>
            <p:nvPr/>
          </p:nvCxnSpPr>
          <p:spPr>
            <a:xfrm>
              <a:off x="20531700" y="11068592"/>
              <a:ext cx="0" cy="40973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FF68BC-69D7-848D-E7CD-4F07F6E495C5}"/>
              </a:ext>
            </a:extLst>
          </p:cNvPr>
          <p:cNvCxnSpPr>
            <a:cxnSpLocks/>
          </p:cNvCxnSpPr>
          <p:nvPr/>
        </p:nvCxnSpPr>
        <p:spPr>
          <a:xfrm>
            <a:off x="1693227" y="7662672"/>
            <a:ext cx="14514961" cy="0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13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D14BE-A2D1-C8F9-AF3B-4F545BB46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BA450-9835-71FA-B4B0-767E2457FBC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12</a:t>
            </a:fld>
            <a:endParaRPr lang="en-DE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0D16047-F7E7-735E-B0D5-D2C439E92FA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F299B-8EAD-2ED6-8D61-A15F25599CE7}"/>
              </a:ext>
            </a:extLst>
          </p:cNvPr>
          <p:cNvSpPr txBox="1"/>
          <p:nvPr/>
        </p:nvSpPr>
        <p:spPr>
          <a:xfrm>
            <a:off x="1693227" y="9569538"/>
            <a:ext cx="843731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Graphik" panose="020B0503030202060203" pitchFamily="34" charset="77"/>
              </a:rPr>
              <a:t>A</a:t>
            </a:r>
            <a:r>
              <a:rPr lang="en-DE" dirty="0">
                <a:latin typeface="Graphik" panose="020B0503030202060203" pitchFamily="34" charset="77"/>
              </a:rPr>
              <a:t>n Elongated and chromatic focus is obtain by a customised optical set up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F00999-BD50-C65D-72B7-AFD8778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2068945"/>
          </a:xfrm>
        </p:spPr>
        <p:txBody>
          <a:bodyPr/>
          <a:lstStyle/>
          <a:p>
            <a:r>
              <a:rPr lang="en-US" sz="6000" dirty="0">
                <a:solidFill>
                  <a:srgbClr val="009FDF"/>
                </a:solidFill>
                <a:latin typeface="Graphik" panose="020B0503030202060203" pitchFamily="34" charset="77"/>
              </a:rPr>
              <a:t>Implementing a flying focus offers </a:t>
            </a:r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complete control over the spatiotemporal shape of the laser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D93670-10A9-7878-BA38-40DE980D6B99}"/>
              </a:ext>
            </a:extLst>
          </p:cNvPr>
          <p:cNvSpPr txBox="1"/>
          <p:nvPr/>
        </p:nvSpPr>
        <p:spPr>
          <a:xfrm>
            <a:off x="1583511" y="4159647"/>
            <a:ext cx="9585232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Graphik" panose="020B0503030202060203" pitchFamily="34" charset="77"/>
              </a:rPr>
              <a:t>Chirping the laser enables the control of the focusing time for the different frequencies</a:t>
            </a:r>
            <a:endParaRPr lang="en-DE" dirty="0">
              <a:latin typeface="Graphik" panose="020B0503030202060203" pitchFamily="34" charset="77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6EB8A0-627B-0DC7-4FFB-C67FBBD616DB}"/>
              </a:ext>
            </a:extLst>
          </p:cNvPr>
          <p:cNvGrpSpPr/>
          <p:nvPr/>
        </p:nvGrpSpPr>
        <p:grpSpPr>
          <a:xfrm>
            <a:off x="12801600" y="7800622"/>
            <a:ext cx="6818489" cy="5192889"/>
            <a:chOff x="8090419" y="8164635"/>
            <a:chExt cx="5582707" cy="43804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80E8F9-CB9C-C20D-9652-56377DA3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0419" y="8164635"/>
              <a:ext cx="5582707" cy="438043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DDF5A8E-C1EF-2966-C542-FDA565AF934C}"/>
                </a:ext>
              </a:extLst>
            </p:cNvPr>
            <p:cNvCxnSpPr>
              <a:cxnSpLocks/>
            </p:cNvCxnSpPr>
            <p:nvPr/>
          </p:nvCxnSpPr>
          <p:spPr>
            <a:xfrm>
              <a:off x="9437411" y="8487324"/>
              <a:ext cx="0" cy="3431544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BB33114-45FE-89CB-781D-33EBFA59424A}"/>
                </a:ext>
              </a:extLst>
            </p:cNvPr>
            <p:cNvSpPr/>
            <p:nvPr/>
          </p:nvSpPr>
          <p:spPr>
            <a:xfrm>
              <a:off x="8953854" y="9297696"/>
              <a:ext cx="502662" cy="1804946"/>
            </a:xfrm>
            <a:prstGeom prst="rect">
              <a:avLst/>
            </a:pr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E8846921-6545-57B4-EB8C-2A90673F4B73}"/>
                </a:ext>
              </a:extLst>
            </p:cNvPr>
            <p:cNvSpPr/>
            <p:nvPr/>
          </p:nvSpPr>
          <p:spPr>
            <a:xfrm>
              <a:off x="9456516" y="9297696"/>
              <a:ext cx="308632" cy="1804946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2" h="1804946">
                  <a:moveTo>
                    <a:pt x="0" y="0"/>
                  </a:moveTo>
                  <a:lnTo>
                    <a:pt x="308175" y="80962"/>
                  </a:lnTo>
                  <a:cubicBezTo>
                    <a:pt x="306587" y="636573"/>
                    <a:pt x="309762" y="1187422"/>
                    <a:pt x="308174" y="1743033"/>
                  </a:cubicBezTo>
                  <a:lnTo>
                    <a:pt x="0" y="1804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84630AE2-57D7-B5D0-7EDE-120D04E7F252}"/>
                </a:ext>
              </a:extLst>
            </p:cNvPr>
            <p:cNvSpPr/>
            <p:nvPr/>
          </p:nvSpPr>
          <p:spPr>
            <a:xfrm>
              <a:off x="9765148" y="9378304"/>
              <a:ext cx="439121" cy="1656000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435334 w 436644"/>
                <a:gd name="connsiteY2" fmla="*/ 1632461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644" h="1804946">
                  <a:moveTo>
                    <a:pt x="0" y="0"/>
                  </a:moveTo>
                  <a:lnTo>
                    <a:pt x="436644" y="148976"/>
                  </a:lnTo>
                  <a:cubicBezTo>
                    <a:pt x="435056" y="704587"/>
                    <a:pt x="436922" y="1076850"/>
                    <a:pt x="435334" y="1632461"/>
                  </a:cubicBezTo>
                  <a:lnTo>
                    <a:pt x="0" y="1804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3F65A564-40E3-2C1C-5B20-440012FD066E}"/>
                </a:ext>
              </a:extLst>
            </p:cNvPr>
            <p:cNvSpPr/>
            <p:nvPr/>
          </p:nvSpPr>
          <p:spPr>
            <a:xfrm>
              <a:off x="10204269" y="9502326"/>
              <a:ext cx="379343" cy="1384938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80" h="1851658">
                  <a:moveTo>
                    <a:pt x="0" y="22786"/>
                  </a:moveTo>
                  <a:lnTo>
                    <a:pt x="441380" y="0"/>
                  </a:lnTo>
                  <a:cubicBezTo>
                    <a:pt x="439792" y="555611"/>
                    <a:pt x="442009" y="1296047"/>
                    <a:pt x="440421" y="1851658"/>
                  </a:cubicBezTo>
                  <a:lnTo>
                    <a:pt x="0" y="1827732"/>
                  </a:lnTo>
                  <a:lnTo>
                    <a:pt x="0" y="22786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D152BCDD-8141-9969-ABF2-E229C18FEC96}"/>
                </a:ext>
              </a:extLst>
            </p:cNvPr>
            <p:cNvSpPr/>
            <p:nvPr/>
          </p:nvSpPr>
          <p:spPr>
            <a:xfrm>
              <a:off x="10583612" y="9432304"/>
              <a:ext cx="748673" cy="1548000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3634"/>
                <a:gd name="connsiteY0" fmla="*/ 77022 h 1851658"/>
                <a:gd name="connsiteX1" fmla="*/ 443634 w 443634"/>
                <a:gd name="connsiteY1" fmla="*/ 0 h 1851658"/>
                <a:gd name="connsiteX2" fmla="*/ 442675 w 443634"/>
                <a:gd name="connsiteY2" fmla="*/ 1851658 h 1851658"/>
                <a:gd name="connsiteX3" fmla="*/ 2254 w 443634"/>
                <a:gd name="connsiteY3" fmla="*/ 1827732 h 1851658"/>
                <a:gd name="connsiteX4" fmla="*/ 0 w 443634"/>
                <a:gd name="connsiteY4" fmla="*/ 77022 h 1851658"/>
                <a:gd name="connsiteX0" fmla="*/ 216 w 443850"/>
                <a:gd name="connsiteY0" fmla="*/ 77022 h 1851658"/>
                <a:gd name="connsiteX1" fmla="*/ 443850 w 443850"/>
                <a:gd name="connsiteY1" fmla="*/ 0 h 1851658"/>
                <a:gd name="connsiteX2" fmla="*/ 442891 w 443850"/>
                <a:gd name="connsiteY2" fmla="*/ 1851658 h 1851658"/>
                <a:gd name="connsiteX3" fmla="*/ 216 w 443850"/>
                <a:gd name="connsiteY3" fmla="*/ 1746378 h 1851658"/>
                <a:gd name="connsiteX4" fmla="*/ 216 w 443850"/>
                <a:gd name="connsiteY4" fmla="*/ 77022 h 185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50" h="1851658">
                  <a:moveTo>
                    <a:pt x="216" y="77022"/>
                  </a:moveTo>
                  <a:lnTo>
                    <a:pt x="443850" y="0"/>
                  </a:lnTo>
                  <a:cubicBezTo>
                    <a:pt x="442262" y="555611"/>
                    <a:pt x="444479" y="1296047"/>
                    <a:pt x="442891" y="1851658"/>
                  </a:cubicBezTo>
                  <a:lnTo>
                    <a:pt x="216" y="1746378"/>
                  </a:lnTo>
                  <a:cubicBezTo>
                    <a:pt x="-535" y="1162808"/>
                    <a:pt x="967" y="660592"/>
                    <a:pt x="216" y="77022"/>
                  </a:cubicBez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E64F7649-A4BC-A93D-6E59-1D2E5D33A275}"/>
                </a:ext>
              </a:extLst>
            </p:cNvPr>
            <p:cNvSpPr/>
            <p:nvPr/>
          </p:nvSpPr>
          <p:spPr>
            <a:xfrm>
              <a:off x="11332287" y="9429351"/>
              <a:ext cx="206929" cy="1554823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1380"/>
                <a:gd name="connsiteY0" fmla="*/ 4566 h 1833438"/>
                <a:gd name="connsiteX1" fmla="*/ 441380 w 441380"/>
                <a:gd name="connsiteY1" fmla="*/ 0 h 1833438"/>
                <a:gd name="connsiteX2" fmla="*/ 440421 w 441380"/>
                <a:gd name="connsiteY2" fmla="*/ 1833438 h 1833438"/>
                <a:gd name="connsiteX3" fmla="*/ 0 w 441380"/>
                <a:gd name="connsiteY3" fmla="*/ 1809512 h 1833438"/>
                <a:gd name="connsiteX4" fmla="*/ 0 w 441380"/>
                <a:gd name="connsiteY4" fmla="*/ 4566 h 1833438"/>
                <a:gd name="connsiteX0" fmla="*/ 0 w 449391"/>
                <a:gd name="connsiteY0" fmla="*/ 0 h 1828872"/>
                <a:gd name="connsiteX1" fmla="*/ 449391 w 449391"/>
                <a:gd name="connsiteY1" fmla="*/ 7581 h 1828872"/>
                <a:gd name="connsiteX2" fmla="*/ 440421 w 449391"/>
                <a:gd name="connsiteY2" fmla="*/ 1828872 h 1828872"/>
                <a:gd name="connsiteX3" fmla="*/ 0 w 449391"/>
                <a:gd name="connsiteY3" fmla="*/ 1804946 h 1828872"/>
                <a:gd name="connsiteX4" fmla="*/ 0 w 449391"/>
                <a:gd name="connsiteY4" fmla="*/ 0 h 1828872"/>
                <a:gd name="connsiteX0" fmla="*/ 0 w 441378"/>
                <a:gd name="connsiteY0" fmla="*/ 0 h 1828872"/>
                <a:gd name="connsiteX1" fmla="*/ 441378 w 441378"/>
                <a:gd name="connsiteY1" fmla="*/ 1507 h 1828872"/>
                <a:gd name="connsiteX2" fmla="*/ 440421 w 441378"/>
                <a:gd name="connsiteY2" fmla="*/ 1828872 h 1828872"/>
                <a:gd name="connsiteX3" fmla="*/ 0 w 441378"/>
                <a:gd name="connsiteY3" fmla="*/ 1804946 h 1828872"/>
                <a:gd name="connsiteX4" fmla="*/ 0 w 441378"/>
                <a:gd name="connsiteY4" fmla="*/ 0 h 1828872"/>
                <a:gd name="connsiteX0" fmla="*/ 0 w 441378"/>
                <a:gd name="connsiteY0" fmla="*/ 0 h 1804947"/>
                <a:gd name="connsiteX1" fmla="*/ 441378 w 441378"/>
                <a:gd name="connsiteY1" fmla="*/ 1507 h 1804947"/>
                <a:gd name="connsiteX2" fmla="*/ 432409 w 441378"/>
                <a:gd name="connsiteY2" fmla="*/ 1804578 h 1804947"/>
                <a:gd name="connsiteX3" fmla="*/ 0 w 441378"/>
                <a:gd name="connsiteY3" fmla="*/ 1804946 h 1804947"/>
                <a:gd name="connsiteX4" fmla="*/ 0 w 441378"/>
                <a:gd name="connsiteY4" fmla="*/ 0 h 1804947"/>
                <a:gd name="connsiteX0" fmla="*/ 0 w 448601"/>
                <a:gd name="connsiteY0" fmla="*/ 0 h 1804946"/>
                <a:gd name="connsiteX1" fmla="*/ 441378 w 448601"/>
                <a:gd name="connsiteY1" fmla="*/ 1507 h 1804946"/>
                <a:gd name="connsiteX2" fmla="*/ 448433 w 448601"/>
                <a:gd name="connsiteY2" fmla="*/ 1804578 h 1804946"/>
                <a:gd name="connsiteX3" fmla="*/ 0 w 448601"/>
                <a:gd name="connsiteY3" fmla="*/ 1804946 h 1804946"/>
                <a:gd name="connsiteX4" fmla="*/ 0 w 448601"/>
                <a:gd name="connsiteY4" fmla="*/ 0 h 1804946"/>
                <a:gd name="connsiteX0" fmla="*/ 0 w 441378"/>
                <a:gd name="connsiteY0" fmla="*/ 0 h 1810652"/>
                <a:gd name="connsiteX1" fmla="*/ 441378 w 441378"/>
                <a:gd name="connsiteY1" fmla="*/ 1507 h 1810652"/>
                <a:gd name="connsiteX2" fmla="*/ 440420 w 441378"/>
                <a:gd name="connsiteY2" fmla="*/ 1810652 h 1810652"/>
                <a:gd name="connsiteX3" fmla="*/ 0 w 441378"/>
                <a:gd name="connsiteY3" fmla="*/ 1804946 h 1810652"/>
                <a:gd name="connsiteX4" fmla="*/ 0 w 441378"/>
                <a:gd name="connsiteY4" fmla="*/ 0 h 1810652"/>
                <a:gd name="connsiteX0" fmla="*/ 0 w 441378"/>
                <a:gd name="connsiteY0" fmla="*/ 4843 h 1815495"/>
                <a:gd name="connsiteX1" fmla="*/ 441378 w 441378"/>
                <a:gd name="connsiteY1" fmla="*/ 0 h 1815495"/>
                <a:gd name="connsiteX2" fmla="*/ 440420 w 441378"/>
                <a:gd name="connsiteY2" fmla="*/ 1815495 h 1815495"/>
                <a:gd name="connsiteX3" fmla="*/ 0 w 441378"/>
                <a:gd name="connsiteY3" fmla="*/ 1809789 h 1815495"/>
                <a:gd name="connsiteX4" fmla="*/ 0 w 441378"/>
                <a:gd name="connsiteY4" fmla="*/ 4843 h 181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78" h="1815495">
                  <a:moveTo>
                    <a:pt x="0" y="4843"/>
                  </a:moveTo>
                  <a:lnTo>
                    <a:pt x="441378" y="0"/>
                  </a:lnTo>
                  <a:cubicBezTo>
                    <a:pt x="439790" y="555611"/>
                    <a:pt x="442008" y="1259884"/>
                    <a:pt x="440420" y="1815495"/>
                  </a:cubicBezTo>
                  <a:lnTo>
                    <a:pt x="0" y="1809789"/>
                  </a:lnTo>
                  <a:lnTo>
                    <a:pt x="0" y="4843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5EC70D14-B1C3-2ACE-8C49-0520ED35738E}"/>
                </a:ext>
              </a:extLst>
            </p:cNvPr>
            <p:cNvSpPr/>
            <p:nvPr/>
          </p:nvSpPr>
          <p:spPr>
            <a:xfrm flipH="1">
              <a:off x="11539214" y="9432304"/>
              <a:ext cx="2059698" cy="1553432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3634"/>
                <a:gd name="connsiteY0" fmla="*/ 77022 h 1851658"/>
                <a:gd name="connsiteX1" fmla="*/ 443634 w 443634"/>
                <a:gd name="connsiteY1" fmla="*/ 0 h 1851658"/>
                <a:gd name="connsiteX2" fmla="*/ 442675 w 443634"/>
                <a:gd name="connsiteY2" fmla="*/ 1851658 h 1851658"/>
                <a:gd name="connsiteX3" fmla="*/ 2254 w 443634"/>
                <a:gd name="connsiteY3" fmla="*/ 1827732 h 1851658"/>
                <a:gd name="connsiteX4" fmla="*/ 0 w 443634"/>
                <a:gd name="connsiteY4" fmla="*/ 77022 h 1851658"/>
                <a:gd name="connsiteX0" fmla="*/ 216 w 443850"/>
                <a:gd name="connsiteY0" fmla="*/ 77022 h 1851658"/>
                <a:gd name="connsiteX1" fmla="*/ 443850 w 443850"/>
                <a:gd name="connsiteY1" fmla="*/ 0 h 1851658"/>
                <a:gd name="connsiteX2" fmla="*/ 442891 w 443850"/>
                <a:gd name="connsiteY2" fmla="*/ 1851658 h 1851658"/>
                <a:gd name="connsiteX3" fmla="*/ 216 w 443850"/>
                <a:gd name="connsiteY3" fmla="*/ 1746378 h 1851658"/>
                <a:gd name="connsiteX4" fmla="*/ 216 w 443850"/>
                <a:gd name="connsiteY4" fmla="*/ 77022 h 1851658"/>
                <a:gd name="connsiteX0" fmla="*/ 0 w 444772"/>
                <a:gd name="connsiteY0" fmla="*/ 238602 h 1851658"/>
                <a:gd name="connsiteX1" fmla="*/ 444772 w 444772"/>
                <a:gd name="connsiteY1" fmla="*/ 0 h 1851658"/>
                <a:gd name="connsiteX2" fmla="*/ 443813 w 444772"/>
                <a:gd name="connsiteY2" fmla="*/ 1851658 h 1851658"/>
                <a:gd name="connsiteX3" fmla="*/ 1138 w 444772"/>
                <a:gd name="connsiteY3" fmla="*/ 1746378 h 1851658"/>
                <a:gd name="connsiteX4" fmla="*/ 0 w 444772"/>
                <a:gd name="connsiteY4" fmla="*/ 238602 h 1851658"/>
                <a:gd name="connsiteX0" fmla="*/ 216 w 444988"/>
                <a:gd name="connsiteY0" fmla="*/ 238602 h 1851658"/>
                <a:gd name="connsiteX1" fmla="*/ 444988 w 444988"/>
                <a:gd name="connsiteY1" fmla="*/ 0 h 1851658"/>
                <a:gd name="connsiteX2" fmla="*/ 444029 w 444988"/>
                <a:gd name="connsiteY2" fmla="*/ 1851658 h 1851658"/>
                <a:gd name="connsiteX3" fmla="*/ 216 w 444988"/>
                <a:gd name="connsiteY3" fmla="*/ 1591012 h 1851658"/>
                <a:gd name="connsiteX4" fmla="*/ 216 w 444988"/>
                <a:gd name="connsiteY4" fmla="*/ 238602 h 1851658"/>
                <a:gd name="connsiteX0" fmla="*/ 216 w 445607"/>
                <a:gd name="connsiteY0" fmla="*/ 238602 h 1858155"/>
                <a:gd name="connsiteX1" fmla="*/ 444988 w 445607"/>
                <a:gd name="connsiteY1" fmla="*/ 0 h 1858155"/>
                <a:gd name="connsiteX2" fmla="*/ 445169 w 445607"/>
                <a:gd name="connsiteY2" fmla="*/ 1858155 h 1858155"/>
                <a:gd name="connsiteX3" fmla="*/ 216 w 445607"/>
                <a:gd name="connsiteY3" fmla="*/ 1591012 h 1858155"/>
                <a:gd name="connsiteX4" fmla="*/ 216 w 445607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  <a:gd name="connsiteX0" fmla="*/ 216 w 445230"/>
                <a:gd name="connsiteY0" fmla="*/ 238602 h 1858155"/>
                <a:gd name="connsiteX1" fmla="*/ 444988 w 445230"/>
                <a:gd name="connsiteY1" fmla="*/ 0 h 1858155"/>
                <a:gd name="connsiteX2" fmla="*/ 445169 w 445230"/>
                <a:gd name="connsiteY2" fmla="*/ 1858155 h 1858155"/>
                <a:gd name="connsiteX3" fmla="*/ 216 w 445230"/>
                <a:gd name="connsiteY3" fmla="*/ 1591012 h 1858155"/>
                <a:gd name="connsiteX4" fmla="*/ 216 w 445230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169" h="1858155">
                  <a:moveTo>
                    <a:pt x="216" y="238602"/>
                  </a:moveTo>
                  <a:lnTo>
                    <a:pt x="444988" y="0"/>
                  </a:lnTo>
                  <a:cubicBezTo>
                    <a:pt x="443400" y="555611"/>
                    <a:pt x="445049" y="1322037"/>
                    <a:pt x="445169" y="1858155"/>
                  </a:cubicBezTo>
                  <a:lnTo>
                    <a:pt x="216" y="1591012"/>
                  </a:lnTo>
                  <a:cubicBezTo>
                    <a:pt x="-535" y="1007442"/>
                    <a:pt x="967" y="822172"/>
                    <a:pt x="216" y="238602"/>
                  </a:cubicBez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6271C9F-1590-CC41-0CC6-1AD2308A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743" y="2679769"/>
            <a:ext cx="11500916" cy="45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69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ADEE-FD7F-9355-1D89-FDD4441B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53CDD-86A7-9EE9-A52E-89A69610099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13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57E661-7CAB-50AE-5D24-474979F1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1273945"/>
          </a:xfrm>
        </p:spPr>
        <p:txBody>
          <a:bodyPr/>
          <a:lstStyle/>
          <a:p>
            <a:r>
              <a:rPr lang="en-DE" sz="6000" dirty="0">
                <a:solidFill>
                  <a:srgbClr val="009FDF"/>
                </a:solidFill>
                <a:latin typeface="Graphik" panose="020B0503030202060203" pitchFamily="34" charset="77"/>
              </a:rPr>
              <a:t>Theoretical study of the flying focus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E65B3-AD1A-7F5F-E148-8F16D5AD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24" y="2357459"/>
            <a:ext cx="9066027" cy="6762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CC356C-0409-F4D6-D685-77AF4A11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14"/>
          <a:stretch>
            <a:fillRect/>
          </a:stretch>
        </p:blipFill>
        <p:spPr>
          <a:xfrm>
            <a:off x="15817574" y="1207008"/>
            <a:ext cx="6940001" cy="546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038CAA-4A7F-CC97-DB39-0005C06C07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" t="6572"/>
          <a:stretch>
            <a:fillRect/>
          </a:stretch>
        </p:blipFill>
        <p:spPr>
          <a:xfrm>
            <a:off x="16093149" y="6919922"/>
            <a:ext cx="5965605" cy="4654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2361EE-0A32-5594-8F2F-4036FD42519F}"/>
              </a:ext>
            </a:extLst>
          </p:cNvPr>
          <p:cNvSpPr txBox="1"/>
          <p:nvPr/>
        </p:nvSpPr>
        <p:spPr>
          <a:xfrm>
            <a:off x="2277624" y="10035499"/>
            <a:ext cx="12627095" cy="1538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Out of 12 variables, some can be ignored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The choice of the material is made using Zemax</a:t>
            </a:r>
            <a:r>
              <a:rPr lang="en-DE" sz="2800" baseline="30000" dirty="0">
                <a:solidFill>
                  <a:srgbClr val="000000"/>
                </a:solidFill>
                <a:latin typeface="Graphik" panose="020B0503030202060203" pitchFamily="34" charset="77"/>
              </a:rPr>
              <a:t>[8]</a:t>
            </a:r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 and Optiland</a:t>
            </a:r>
            <a:r>
              <a:rPr lang="en-DE" sz="2800" baseline="30000" dirty="0">
                <a:solidFill>
                  <a:srgbClr val="000000"/>
                </a:solidFill>
                <a:latin typeface="Graphik" panose="020B0503030202060203" pitchFamily="34" charset="77"/>
              </a:rPr>
              <a:t>[9]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Out of the remained variables, the dominant ones are R2, R3 and d1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7832755-02D9-9B66-83DA-832285D76F7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477D6-0850-0401-DDA9-BDD055436264}"/>
              </a:ext>
            </a:extLst>
          </p:cNvPr>
          <p:cNvSpPr txBox="1"/>
          <p:nvPr/>
        </p:nvSpPr>
        <p:spPr>
          <a:xfrm>
            <a:off x="15389793" y="12528929"/>
            <a:ext cx="736778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solidFill>
                  <a:srgbClr val="EB6E0D"/>
                </a:solidFill>
                <a:latin typeface="Graphik" panose="020B0503030202060203" pitchFamily="34" charset="77"/>
              </a:rPr>
              <a:t>[8] 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</a:rPr>
              <a:t>https://www.ansys.com/products/optics/ansys-zemax-opticstudio</a:t>
            </a:r>
            <a:endParaRPr lang="en-DE" sz="1600" dirty="0">
              <a:solidFill>
                <a:srgbClr val="EB6E0D"/>
              </a:solidFill>
              <a:latin typeface="Graphik" panose="020B0503030202060203" pitchFamily="34" charset="77"/>
            </a:endParaRP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solidFill>
                  <a:srgbClr val="EB6E0D"/>
                </a:solidFill>
                <a:latin typeface="Graphik" panose="020B0503030202060203" pitchFamily="34" charset="77"/>
              </a:rPr>
              <a:t>[9] 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Harrison, K., &amp; Contributors: Optiland – 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https://optiland.readthedocs.io</a:t>
            </a:r>
            <a:endParaRPr lang="en-GB" sz="1600" dirty="0">
              <a:solidFill>
                <a:srgbClr val="EB6E0D"/>
              </a:solidFill>
              <a:highlight>
                <a:srgbClr val="FFFFFF"/>
              </a:highlight>
              <a:latin typeface="Graphik" panose="020B0503030202060203" pitchFamily="34" charset="77"/>
              <a:ea typeface="Palatino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1CE6D-23D8-8F8A-B6E6-0692F0EC1337}"/>
              </a:ext>
            </a:extLst>
          </p:cNvPr>
          <p:cNvSpPr txBox="1"/>
          <p:nvPr/>
        </p:nvSpPr>
        <p:spPr>
          <a:xfrm>
            <a:off x="16705847" y="789227"/>
            <a:ext cx="523975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  <a:latin typeface="Graphik" panose="020B0503030202060203" pitchFamily="34" charset="77"/>
              </a:rPr>
              <a:t>R</a:t>
            </a:r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elation between R2 and R3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3249785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5DB89-820A-5B69-4B52-77AA46AED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1F471-CE5C-1E3C-797B-FA17948580E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14</a:t>
            </a:fld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C4CA50-EC11-C6D6-EA45-EBC309566ACC}"/>
              </a:ext>
            </a:extLst>
          </p:cNvPr>
          <p:cNvSpPr txBox="1"/>
          <p:nvPr/>
        </p:nvSpPr>
        <p:spPr>
          <a:xfrm>
            <a:off x="2249884" y="7562650"/>
            <a:ext cx="8484450" cy="329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DE" dirty="0">
                <a:latin typeface="Graphik" panose="020B0503030202060203" pitchFamily="34" charset="77"/>
              </a:rPr>
              <a:t>long focal region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Graphik" panose="020B0503030202060203" pitchFamily="34" charset="77"/>
              </a:rPr>
              <a:t>C</a:t>
            </a:r>
            <a:r>
              <a:rPr lang="en-DE" dirty="0">
                <a:latin typeface="Graphik" panose="020B0503030202060203" pitchFamily="34" charset="77"/>
              </a:rPr>
              <a:t>hromatic focus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Graphik" panose="020B0503030202060203" pitchFamily="34" charset="77"/>
              </a:rPr>
              <a:t>T</a:t>
            </a:r>
            <a:r>
              <a:rPr lang="en-DE" dirty="0">
                <a:latin typeface="Graphik" panose="020B0503030202060203" pitchFamily="34" charset="77"/>
              </a:rPr>
              <a:t>unable speed with the chirp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Graphik" panose="020B0503030202060203" pitchFamily="34" charset="77"/>
              </a:rPr>
              <a:t>L</a:t>
            </a:r>
            <a:r>
              <a:rPr lang="en-DE" dirty="0">
                <a:latin typeface="Graphik" panose="020B0503030202060203" pitchFamily="34" charset="77"/>
              </a:rPr>
              <a:t>ower </a:t>
            </a:r>
            <a:r>
              <a:rPr lang="en-DE" dirty="0">
                <a:solidFill>
                  <a:srgbClr val="D7722D"/>
                </a:solidFill>
                <a:latin typeface="Graphik" panose="020B0503030202060203" pitchFamily="34" charset="77"/>
              </a:rPr>
              <a:t>a</a:t>
            </a:r>
            <a:r>
              <a:rPr lang="en-DE" baseline="-25000" dirty="0">
                <a:solidFill>
                  <a:srgbClr val="D7722D"/>
                </a:solidFill>
                <a:latin typeface="Graphik" panose="020B0503030202060203" pitchFamily="34" charset="77"/>
              </a:rPr>
              <a:t>0</a:t>
            </a:r>
            <a:r>
              <a:rPr lang="en-DE" dirty="0">
                <a:latin typeface="Graphik" panose="020B0503030202060203" pitchFamily="34" charset="77"/>
              </a:rPr>
              <a:t>, far from non linear effects</a:t>
            </a:r>
            <a:endParaRPr lang="en-DE" baseline="-25000" dirty="0">
              <a:latin typeface="Graphik" panose="020B0503030202060203" pitchFamily="34" charset="77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E679E1-97A1-E27D-1BEF-DA12473C528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74F93F-10AF-C256-5B2A-BF2AB0B1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2068945"/>
          </a:xfrm>
        </p:spPr>
        <p:txBody>
          <a:bodyPr/>
          <a:lstStyle/>
          <a:p>
            <a:r>
              <a:rPr lang="en-US" sz="6000" dirty="0">
                <a:solidFill>
                  <a:srgbClr val="009FDF"/>
                </a:solidFill>
                <a:latin typeface="Graphik" panose="020B0503030202060203" pitchFamily="34" charset="77"/>
              </a:rPr>
              <a:t>Simulations show a speed and an elongation coherent with the values required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0099C-8C8E-41CE-41EF-DA8793C26C24}"/>
              </a:ext>
            </a:extLst>
          </p:cNvPr>
          <p:cNvSpPr txBox="1"/>
          <p:nvPr/>
        </p:nvSpPr>
        <p:spPr>
          <a:xfrm>
            <a:off x="16491384" y="12741984"/>
            <a:ext cx="702526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b="0" u="none" strike="noStrike" dirty="0">
                <a:solidFill>
                  <a:srgbClr val="D7722D"/>
                </a:solidFill>
                <a:effectLst/>
                <a:latin typeface="Graphik" panose="020B0503030202060203" pitchFamily="34" charset="77"/>
              </a:rPr>
              <a:t>Simulations made with LASY: </a:t>
            </a:r>
            <a:r>
              <a:rPr lang="en-GB" sz="1600" dirty="0">
                <a:latin typeface="Graphik" panose="020B0503030202060203" pitchFamily="34" charset="77"/>
              </a:rPr>
              <a:t> </a:t>
            </a:r>
            <a:r>
              <a:rPr lang="en-GB" sz="1600" dirty="0">
                <a:latin typeface="Graphik" panose="020B0503030202060203" pitchFamily="34" charset="77"/>
                <a:hlinkClick r:id="rId2"/>
              </a:rPr>
              <a:t>https://lasydoc.readthedocs.io</a:t>
            </a:r>
            <a:endParaRPr lang="en-DE" sz="1600" dirty="0">
              <a:solidFill>
                <a:srgbClr val="D7722D"/>
              </a:solidFill>
              <a:latin typeface="Graphik" panose="020B0503030202060203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B88F9-DA47-E838-31ED-CE4A8C2F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291" y="12549348"/>
            <a:ext cx="2243093" cy="786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05085-36C6-8777-6FC3-6DD225015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1447" y="1978689"/>
            <a:ext cx="9022204" cy="4688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C5E6B-569C-1A59-C868-92E70BF02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6659" y="6905562"/>
            <a:ext cx="6174876" cy="50761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38615C-EC8A-568F-A015-A3C6AA4661C5}"/>
              </a:ext>
            </a:extLst>
          </p:cNvPr>
          <p:cNvGrpSpPr/>
          <p:nvPr/>
        </p:nvGrpSpPr>
        <p:grpSpPr>
          <a:xfrm>
            <a:off x="1289296" y="3213750"/>
            <a:ext cx="10150432" cy="3017698"/>
            <a:chOff x="1107081" y="29705714"/>
            <a:chExt cx="7844841" cy="21643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A013DC-47AE-95EC-3C78-3A93F8348601}"/>
                </a:ext>
              </a:extLst>
            </p:cNvPr>
            <p:cNvGrpSpPr/>
            <p:nvPr/>
          </p:nvGrpSpPr>
          <p:grpSpPr>
            <a:xfrm>
              <a:off x="1252028" y="30149411"/>
              <a:ext cx="7664400" cy="1670498"/>
              <a:chOff x="1702800" y="30089325"/>
              <a:chExt cx="7664400" cy="167049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9272B25-0B99-C692-72D5-769C98EBA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87237" r="3557" b="-1979"/>
              <a:stretch>
                <a:fillRect/>
              </a:stretch>
            </p:blipFill>
            <p:spPr>
              <a:xfrm>
                <a:off x="1702800" y="31175048"/>
                <a:ext cx="7664400" cy="58477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E22AA37-E957-4825-F643-C66387A66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 t="24605" b="45437"/>
              <a:stretch>
                <a:fillRect/>
              </a:stretch>
            </p:blipFill>
            <p:spPr>
              <a:xfrm>
                <a:off x="1702800" y="30089325"/>
                <a:ext cx="7663464" cy="1145979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F659A6-8C0B-FE7D-6D26-9A36E4300DE5}"/>
                </a:ext>
              </a:extLst>
            </p:cNvPr>
            <p:cNvSpPr/>
            <p:nvPr/>
          </p:nvSpPr>
          <p:spPr>
            <a:xfrm>
              <a:off x="1107081" y="29705714"/>
              <a:ext cx="7844841" cy="2164338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C2428F-4FC3-2BB9-0D96-C54448EDE669}"/>
                </a:ext>
              </a:extLst>
            </p:cNvPr>
            <p:cNvSpPr txBox="1"/>
            <p:nvPr/>
          </p:nvSpPr>
          <p:spPr>
            <a:xfrm>
              <a:off x="1152050" y="29730308"/>
              <a:ext cx="2158515" cy="309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latin typeface="Graphik" panose="020B0503030202060203" pitchFamily="34" charset="77"/>
                </a:rPr>
                <a:t>Z</a:t>
              </a:r>
              <a:r>
                <a:rPr lang="en-DE" sz="2200" dirty="0">
                  <a:latin typeface="Graphik" panose="020B0503030202060203" pitchFamily="34" charset="77"/>
                </a:rPr>
                <a:t>emax layout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519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AD52A-6562-CECC-A57F-831FEC89A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96E1E-DED6-67D5-14F7-367E32E7DC7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6B0792F-1C3F-0143-9B6C-A14F94E99556}" type="datetime1">
              <a:rPr lang="de-DE" smtClean="0"/>
              <a:t>25.09.25</a:t>
            </a:fld>
            <a:endParaRPr lang="en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0BBA7-0ED8-0B95-E5FA-92BF762880D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197554" lvl="3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| &lt;Name&gt; | &lt;Event&gt; | &lt;edit via Insert -&gt; Header &amp; Footer&gt;</a:t>
            </a:r>
            <a:endParaRPr lang="en-GB" sz="2000" dirty="0">
              <a:solidFill>
                <a:srgbClr val="929292"/>
              </a:solidFill>
              <a:uFill>
                <a:solidFill>
                  <a:srgbClr val="929292"/>
                </a:solidFill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8C28F-730C-12F3-0082-2EB11F6D76A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15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B7C0614-0F08-B1F8-C4B9-44C93D89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1936313"/>
          </a:xfrm>
        </p:spPr>
        <p:txBody>
          <a:bodyPr/>
          <a:lstStyle/>
          <a:p>
            <a:r>
              <a:rPr lang="en-GB" sz="6000" dirty="0">
                <a:latin typeface="Graphik" panose="020B0503030202060203" pitchFamily="34" charset="77"/>
              </a:rPr>
              <a:t>B</a:t>
            </a:r>
            <a:r>
              <a:rPr lang="en-DE" sz="6000" dirty="0">
                <a:latin typeface="Graphik" panose="020B0503030202060203" pitchFamily="34" charset="77"/>
              </a:rPr>
              <a:t>y tuning the chirp is possible to control the speed of </a:t>
            </a:r>
            <a:br>
              <a:rPr lang="en-DE" sz="6000" dirty="0">
                <a:latin typeface="Graphik" panose="020B0503030202060203" pitchFamily="34" charset="77"/>
              </a:rPr>
            </a:br>
            <a:r>
              <a:rPr lang="en-DE" sz="6000" dirty="0">
                <a:latin typeface="Graphik" panose="020B0503030202060203" pitchFamily="34" charset="77"/>
              </a:rPr>
              <a:t>the flying focus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A9118-7955-80E3-2B19-5C8356CB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1"/>
          <a:stretch>
            <a:fillRect/>
          </a:stretch>
        </p:blipFill>
        <p:spPr>
          <a:xfrm>
            <a:off x="1866900" y="3177540"/>
            <a:ext cx="19339177" cy="7680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4ADDD-8238-28B0-A7BA-00405328EA84}"/>
              </a:ext>
            </a:extLst>
          </p:cNvPr>
          <p:cNvSpPr txBox="1"/>
          <p:nvPr/>
        </p:nvSpPr>
        <p:spPr>
          <a:xfrm>
            <a:off x="16491384" y="12741984"/>
            <a:ext cx="702526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b="0" u="none" strike="noStrike" dirty="0">
                <a:solidFill>
                  <a:srgbClr val="D7722D"/>
                </a:solidFill>
                <a:effectLst/>
                <a:latin typeface="Graphik" panose="020B0503030202060203" pitchFamily="34" charset="77"/>
              </a:rPr>
              <a:t>Simulations made with LASY: </a:t>
            </a:r>
            <a:r>
              <a:rPr lang="en-GB" sz="1600" dirty="0">
                <a:latin typeface="Graphik" panose="020B0503030202060203" pitchFamily="34" charset="77"/>
              </a:rPr>
              <a:t> </a:t>
            </a:r>
            <a:r>
              <a:rPr lang="en-GB" sz="1600" dirty="0">
                <a:latin typeface="Graphik" panose="020B0503030202060203" pitchFamily="34" charset="77"/>
                <a:hlinkClick r:id="rId3"/>
              </a:rPr>
              <a:t>https://lasydoc.readthedocs.io</a:t>
            </a:r>
            <a:endParaRPr lang="en-DE" sz="1600" dirty="0">
              <a:solidFill>
                <a:srgbClr val="D7722D"/>
              </a:solidFill>
              <a:latin typeface="Graphik" panose="020B050303020206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2C012-C4FE-E019-747E-A5CCABA1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291" y="12549348"/>
            <a:ext cx="2243093" cy="786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60D2F-D326-C2B0-285D-4AF5A3EF67C6}"/>
              </a:ext>
            </a:extLst>
          </p:cNvPr>
          <p:cNvSpPr txBox="1"/>
          <p:nvPr/>
        </p:nvSpPr>
        <p:spPr>
          <a:xfrm>
            <a:off x="3177540" y="2620636"/>
            <a:ext cx="1600200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GDD= -50000 fs</a:t>
            </a:r>
            <a:r>
              <a:rPr lang="en-GB" sz="3600" baseline="3000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Avenir" panose="02000503020000020003" pitchFamily="2" charset="0"/>
              </a:rPr>
              <a:t>                     GDD= 0fs</a:t>
            </a:r>
            <a:r>
              <a:rPr lang="en-GB" baseline="30000" dirty="0">
                <a:solidFill>
                  <a:srgbClr val="000000"/>
                </a:solidFill>
                <a:latin typeface="Avenir" panose="02000503020000020003" pitchFamily="2" charset="0"/>
              </a:rPr>
              <a:t>2</a:t>
            </a:r>
            <a:r>
              <a:rPr lang="en-GB" dirty="0">
                <a:solidFill>
                  <a:srgbClr val="000000"/>
                </a:solidFill>
                <a:latin typeface="Avenir" panose="02000503020000020003" pitchFamily="2" charset="0"/>
              </a:rPr>
              <a:t>                       GDD= 50000 fs</a:t>
            </a:r>
            <a:r>
              <a:rPr lang="en-GB" baseline="30000" dirty="0">
                <a:solidFill>
                  <a:srgbClr val="000000"/>
                </a:solidFill>
                <a:latin typeface="Avenir" panose="02000503020000020003" pitchFamily="2" charset="0"/>
              </a:rPr>
              <a:t>2</a:t>
            </a:r>
            <a:endParaRPr lang="en-DE" baseline="30000" dirty="0"/>
          </a:p>
          <a:p>
            <a:pPr algn="ctr"/>
            <a:endParaRPr lang="en-DE" baseline="30000" dirty="0"/>
          </a:p>
        </p:txBody>
      </p:sp>
    </p:spTree>
    <p:extLst>
      <p:ext uri="{BB962C8B-B14F-4D97-AF65-F5344CB8AC3E}">
        <p14:creationId xmlns:p14="http://schemas.microsoft.com/office/powerpoint/2010/main" val="10484510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97C7-896A-8DF7-4291-6DD69FEBD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C7DBD-41E2-B467-6E82-8429A911E99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16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3EE8D6-93CE-9583-392A-94A81862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2068945"/>
          </a:xfrm>
        </p:spPr>
        <p:txBody>
          <a:bodyPr/>
          <a:lstStyle/>
          <a:p>
            <a:r>
              <a:rPr lang="en-US" sz="6000" dirty="0">
                <a:solidFill>
                  <a:srgbClr val="009FDF"/>
                </a:solidFill>
                <a:latin typeface="Graphik" panose="020B0503030202060203" pitchFamily="34" charset="77"/>
              </a:rPr>
              <a:t>A first experimental test set up shows promising results of a flying focus implementation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BA2061-36BA-1E3C-F433-2DC7A92C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339" y="3821875"/>
            <a:ext cx="8692661" cy="6998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02B7-86B3-F9AB-AE16-21DFF676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998" y="3867595"/>
            <a:ext cx="6256973" cy="6242468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F7AD837-DD8B-CD23-2213-8983D911D0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</p:spTree>
    <p:extLst>
      <p:ext uri="{BB962C8B-B14F-4D97-AF65-F5344CB8AC3E}">
        <p14:creationId xmlns:p14="http://schemas.microsoft.com/office/powerpoint/2010/main" val="16386686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F710-4794-FEA8-38B3-209899534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3577F-B457-CADF-B5FB-7A2E80843D0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17</a:t>
            </a:fld>
            <a:endParaRPr lang="en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7C9488-136C-653E-EC29-5C2BBA58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35" y="8323557"/>
            <a:ext cx="3620845" cy="36124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35E454-8FF0-EF6C-7845-12F38AD16324}"/>
              </a:ext>
            </a:extLst>
          </p:cNvPr>
          <p:cNvSpPr txBox="1"/>
          <p:nvPr/>
        </p:nvSpPr>
        <p:spPr>
          <a:xfrm>
            <a:off x="1022486" y="2840771"/>
            <a:ext cx="116343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0202"/>
                </a:solidFill>
                <a:latin typeface="Graphik" panose="020B0503030202060203" pitchFamily="34" charset="77"/>
                <a:ea typeface="Palatino" pitchFamily="2" charset="77"/>
              </a:rPr>
              <a:t>Flying focus speed is calculated by interferometry of the scatter beam and a Fourier limited beam [10].</a:t>
            </a:r>
            <a:endParaRPr lang="en-DE" sz="2800" dirty="0">
              <a:solidFill>
                <a:srgbClr val="000202"/>
              </a:solidFill>
              <a:latin typeface="Graphik" panose="020B0503030202060203" pitchFamily="34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01330E-DC26-33F7-4E4D-DAEBF5DCF438}"/>
                  </a:ext>
                </a:extLst>
              </p:cNvPr>
              <p:cNvSpPr txBox="1"/>
              <p:nvPr/>
            </p:nvSpPr>
            <p:spPr>
              <a:xfrm>
                <a:off x="5882971" y="9957984"/>
                <a:ext cx="8746998" cy="1080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de-DE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num>
                      <m:den>
                        <m:r>
                          <a:rPr lang="de-DE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dt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dz</m:t>
                            </m:r>
                          </m:den>
                        </m:f>
                      </m:den>
                    </m:f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≈−0.12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DE" dirty="0">
                    <a:solidFill>
                      <a:srgbClr val="000000"/>
                    </a:solidFill>
                    <a:latin typeface="Graphik" panose="020B0503030202060203" pitchFamily="34" charset="77"/>
                  </a:rPr>
                  <a:t>  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01330E-DC26-33F7-4E4D-DAEBF5DCF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971" y="9957984"/>
                <a:ext cx="8746998" cy="1080039"/>
              </a:xfrm>
              <a:prstGeom prst="rect">
                <a:avLst/>
              </a:prstGeom>
              <a:blipFill>
                <a:blip r:embed="rId4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067D9696-20F7-8972-6921-C913776968B0}"/>
              </a:ext>
            </a:extLst>
          </p:cNvPr>
          <p:cNvGrpSpPr/>
          <p:nvPr/>
        </p:nvGrpSpPr>
        <p:grpSpPr>
          <a:xfrm>
            <a:off x="388684" y="4684452"/>
            <a:ext cx="22644467" cy="6538237"/>
            <a:chOff x="1770916" y="4341608"/>
            <a:chExt cx="22644467" cy="65382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D1A5F4-CB14-A45E-3018-0134F61DD7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0916" y="4341608"/>
              <a:ext cx="22644467" cy="6538237"/>
              <a:chOff x="1719649" y="4666276"/>
              <a:chExt cx="21441113" cy="619078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1B4202F-C5E4-B64D-1BF5-426922105C87}"/>
                  </a:ext>
                </a:extLst>
              </p:cNvPr>
              <p:cNvGrpSpPr/>
              <p:nvPr/>
            </p:nvGrpSpPr>
            <p:grpSpPr>
              <a:xfrm>
                <a:off x="1719649" y="4666276"/>
                <a:ext cx="21441113" cy="6190788"/>
                <a:chOff x="2367329" y="7137255"/>
                <a:chExt cx="19787608" cy="7028222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FAA445FB-18B5-B4D7-494D-1CEE48CF3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31896" y="7430608"/>
                  <a:ext cx="4182807" cy="1542468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680ACFF-A7A9-E21F-A17B-330E64FC0D8D}"/>
                    </a:ext>
                  </a:extLst>
                </p:cNvPr>
                <p:cNvGrpSpPr/>
                <p:nvPr/>
              </p:nvGrpSpPr>
              <p:grpSpPr>
                <a:xfrm>
                  <a:off x="2367329" y="7137255"/>
                  <a:ext cx="13975942" cy="3128534"/>
                  <a:chOff x="16453545" y="37218642"/>
                  <a:chExt cx="12752781" cy="2266564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E0F7A15A-DCFF-7473-BEAB-9B7C3466F9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146" t="24833" r="-146" b="26835"/>
                  <a:stretch>
                    <a:fillRect/>
                  </a:stretch>
                </p:blipFill>
                <p:spPr>
                  <a:xfrm>
                    <a:off x="17447863" y="37521608"/>
                    <a:ext cx="11758463" cy="1963598"/>
                  </a:xfrm>
                  <a:prstGeom prst="rect">
                    <a:avLst/>
                  </a:prstGeom>
                </p:spPr>
              </p:pic>
              <p:sp>
                <p:nvSpPr>
                  <p:cNvPr id="11" name="Triangle 10">
                    <a:extLst>
                      <a:ext uri="{FF2B5EF4-FFF2-40B4-BE49-F238E27FC236}">
                        <a16:creationId xmlns:a16="http://schemas.microsoft.com/office/drawing/2014/main" id="{1D62A882-4617-96DF-98E1-1346E43C1D8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3487339" y="38018293"/>
                    <a:ext cx="468000" cy="1080000"/>
                  </a:xfrm>
                  <a:prstGeom prst="triangle">
                    <a:avLst/>
                  </a:prstGeom>
                  <a:solidFill>
                    <a:srgbClr val="0097D3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13" name="Triangle 12">
                    <a:extLst>
                      <a:ext uri="{FF2B5EF4-FFF2-40B4-BE49-F238E27FC236}">
                        <a16:creationId xmlns:a16="http://schemas.microsoft.com/office/drawing/2014/main" id="{F3CD39D9-10D2-0498-6917-25CE11F2C2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2439466" y="38018293"/>
                    <a:ext cx="468000" cy="1080000"/>
                  </a:xfrm>
                  <a:prstGeom prst="triangle">
                    <a:avLst/>
                  </a:prstGeom>
                  <a:solidFill>
                    <a:srgbClr val="0097D3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A5BBD397-4FC9-2735-E3C2-42DED1827938}"/>
                      </a:ext>
                    </a:extLst>
                  </p:cNvPr>
                  <p:cNvSpPr/>
                  <p:nvPr/>
                </p:nvSpPr>
                <p:spPr>
                  <a:xfrm flipH="1">
                    <a:off x="24275721" y="38324293"/>
                    <a:ext cx="1054130" cy="468000"/>
                  </a:xfrm>
                  <a:prstGeom prst="rect">
                    <a:avLst/>
                  </a:prstGeom>
                  <a:solidFill>
                    <a:srgbClr val="0097D3">
                      <a:alpha val="4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  <p:sp>
                <p:nvSpPr>
                  <p:cNvPr id="15" name="Rectangle 35">
                    <a:extLst>
                      <a:ext uri="{FF2B5EF4-FFF2-40B4-BE49-F238E27FC236}">
                        <a16:creationId xmlns:a16="http://schemas.microsoft.com/office/drawing/2014/main" id="{3613BF28-4660-2A04-A05C-11DAC8B0B777}"/>
                      </a:ext>
                    </a:extLst>
                  </p:cNvPr>
                  <p:cNvSpPr/>
                  <p:nvPr/>
                </p:nvSpPr>
                <p:spPr>
                  <a:xfrm flipH="1">
                    <a:off x="20919233" y="38324293"/>
                    <a:ext cx="1218064" cy="468000"/>
                  </a:xfrm>
                  <a:custGeom>
                    <a:avLst/>
                    <a:gdLst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1218064 w 1218064"/>
                      <a:gd name="connsiteY2" fmla="*/ 468000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919484 w 1218064"/>
                      <a:gd name="connsiteY2" fmla="*/ 468000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8064" h="468000">
                        <a:moveTo>
                          <a:pt x="0" y="0"/>
                        </a:moveTo>
                        <a:lnTo>
                          <a:pt x="1218064" y="0"/>
                        </a:lnTo>
                        <a:lnTo>
                          <a:pt x="919484" y="468000"/>
                        </a:lnTo>
                        <a:lnTo>
                          <a:pt x="0" y="4680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7D3">
                      <a:alpha val="4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  <p:sp>
                <p:nvSpPr>
                  <p:cNvPr id="16" name="Rectangle 35">
                    <a:extLst>
                      <a:ext uri="{FF2B5EF4-FFF2-40B4-BE49-F238E27FC236}">
                        <a16:creationId xmlns:a16="http://schemas.microsoft.com/office/drawing/2014/main" id="{7015F7B5-E325-8D45-14DE-1F1FA86166A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406677" y="38017261"/>
                    <a:ext cx="1260671" cy="289394"/>
                  </a:xfrm>
                  <a:custGeom>
                    <a:avLst/>
                    <a:gdLst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1218064 w 1218064"/>
                      <a:gd name="connsiteY2" fmla="*/ 468000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919484 w 1218064"/>
                      <a:gd name="connsiteY2" fmla="*/ 468000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806439 w 1218064"/>
                      <a:gd name="connsiteY2" fmla="*/ 467999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865189 w 1218064"/>
                      <a:gd name="connsiteY2" fmla="*/ 467998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888691 w 1218064"/>
                      <a:gd name="connsiteY2" fmla="*/ 467998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  <a:gd name="connsiteX0" fmla="*/ 0 w 1218064"/>
                      <a:gd name="connsiteY0" fmla="*/ 0 h 468000"/>
                      <a:gd name="connsiteX1" fmla="*/ 1218064 w 1218064"/>
                      <a:gd name="connsiteY1" fmla="*/ 0 h 468000"/>
                      <a:gd name="connsiteX2" fmla="*/ 788133 w 1218064"/>
                      <a:gd name="connsiteY2" fmla="*/ 455974 h 468000"/>
                      <a:gd name="connsiteX3" fmla="*/ 0 w 1218064"/>
                      <a:gd name="connsiteY3" fmla="*/ 468000 h 468000"/>
                      <a:gd name="connsiteX4" fmla="*/ 0 w 1218064"/>
                      <a:gd name="connsiteY4" fmla="*/ 0 h 46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8064" h="468000">
                        <a:moveTo>
                          <a:pt x="0" y="0"/>
                        </a:moveTo>
                        <a:lnTo>
                          <a:pt x="1218064" y="0"/>
                        </a:lnTo>
                        <a:lnTo>
                          <a:pt x="788133" y="455974"/>
                        </a:lnTo>
                        <a:lnTo>
                          <a:pt x="0" y="4680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97D3">
                      <a:alpha val="49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12DDFD9-E791-10E2-7483-B34B7EE40B8C}"/>
                      </a:ext>
                    </a:extLst>
                  </p:cNvPr>
                  <p:cNvSpPr/>
                  <p:nvPr/>
                </p:nvSpPr>
                <p:spPr>
                  <a:xfrm>
                    <a:off x="16722535" y="38016873"/>
                    <a:ext cx="2175065" cy="1082841"/>
                  </a:xfrm>
                  <a:prstGeom prst="rect">
                    <a:avLst/>
                  </a:prstGeom>
                  <a:solidFill>
                    <a:srgbClr val="FFBB6B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7150274A-FEBB-635A-1E8E-3DD62EAC6B56}"/>
                      </a:ext>
                    </a:extLst>
                  </p:cNvPr>
                  <p:cNvSpPr/>
                  <p:nvPr/>
                </p:nvSpPr>
                <p:spPr>
                  <a:xfrm>
                    <a:off x="22125709" y="38247659"/>
                    <a:ext cx="2147756" cy="633145"/>
                  </a:xfrm>
                  <a:prstGeom prst="rect">
                    <a:avLst/>
                  </a:prstGeom>
                  <a:solidFill>
                    <a:srgbClr val="FFBB6B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19" name="Triangle 18">
                    <a:extLst>
                      <a:ext uri="{FF2B5EF4-FFF2-40B4-BE49-F238E27FC236}">
                        <a16:creationId xmlns:a16="http://schemas.microsoft.com/office/drawing/2014/main" id="{618575F0-EC8B-218D-C09A-4E42316BB1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9448989" y="37474676"/>
                    <a:ext cx="1062367" cy="2160000"/>
                  </a:xfrm>
                  <a:prstGeom prst="triangle">
                    <a:avLst/>
                  </a:prstGeom>
                  <a:solidFill>
                    <a:srgbClr val="FFBB6B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  <p:sp>
                <p:nvSpPr>
                  <p:cNvPr id="20" name="Triangle 19">
                    <a:extLst>
                      <a:ext uri="{FF2B5EF4-FFF2-40B4-BE49-F238E27FC236}">
                        <a16:creationId xmlns:a16="http://schemas.microsoft.com/office/drawing/2014/main" id="{DAC3E39E-2C30-AA55-9D86-1E9EF626A0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495633" y="38018293"/>
                    <a:ext cx="633600" cy="1080000"/>
                  </a:xfrm>
                  <a:prstGeom prst="triangle">
                    <a:avLst/>
                  </a:prstGeom>
                  <a:solidFill>
                    <a:srgbClr val="FFBB6B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/>
                  </a:p>
                </p:txBody>
              </p:sp>
              <p:sp>
                <p:nvSpPr>
                  <p:cNvPr id="21" name="Triangle 20">
                    <a:extLst>
                      <a:ext uri="{FF2B5EF4-FFF2-40B4-BE49-F238E27FC236}">
                        <a16:creationId xmlns:a16="http://schemas.microsoft.com/office/drawing/2014/main" id="{2241E098-B0EF-FEEE-1DDB-9266FE5E57E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280497" y="38018293"/>
                    <a:ext cx="633600" cy="1080000"/>
                  </a:xfrm>
                  <a:prstGeom prst="triangle">
                    <a:avLst/>
                  </a:prstGeom>
                  <a:solidFill>
                    <a:srgbClr val="FFBB6B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dirty="0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FBCA983-AD50-8A90-A8DD-E7F55B1362C2}"/>
                      </a:ext>
                    </a:extLst>
                  </p:cNvPr>
                  <p:cNvSpPr txBox="1"/>
                  <p:nvPr/>
                </p:nvSpPr>
                <p:spPr>
                  <a:xfrm>
                    <a:off x="16453545" y="38181374"/>
                    <a:ext cx="1749060" cy="6471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400" dirty="0">
                        <a:solidFill>
                          <a:srgbClr val="000202"/>
                        </a:solidFill>
                        <a:latin typeface="Graphik" panose="020B0503030202060203" pitchFamily="34" charset="77"/>
                        <a:ea typeface="Palatino" pitchFamily="2" charset="77"/>
                      </a:rPr>
                      <a:t>Scattering beam</a:t>
                    </a:r>
                    <a:endParaRPr lang="en-DE" sz="2400" dirty="0">
                      <a:latin typeface="Graphik" panose="020B0503030202060203" pitchFamily="34" charset="77"/>
                    </a:endParaRP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D29CE9F-5528-DAE9-D97E-B9074E0B869F}"/>
                      </a:ext>
                    </a:extLst>
                  </p:cNvPr>
                  <p:cNvSpPr txBox="1"/>
                  <p:nvPr/>
                </p:nvSpPr>
                <p:spPr>
                  <a:xfrm>
                    <a:off x="20061624" y="37218642"/>
                    <a:ext cx="2007257" cy="6471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400" dirty="0">
                        <a:solidFill>
                          <a:srgbClr val="000202"/>
                        </a:solidFill>
                        <a:latin typeface="Graphik" panose="020B0503030202060203" pitchFamily="34" charset="77"/>
                        <a:ea typeface="Palatino" pitchFamily="2" charset="77"/>
                      </a:rPr>
                      <a:t>Fourier limited beam</a:t>
                    </a:r>
                    <a:endParaRPr lang="en-DE" sz="2400" dirty="0">
                      <a:latin typeface="Graphik" panose="020B0503030202060203" pitchFamily="34" charset="77"/>
                    </a:endParaRPr>
                  </a:p>
                </p:txBody>
              </p: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C81C54BA-34D2-B73A-3DD1-987458021E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862751" y="39262050"/>
                    <a:ext cx="917964" cy="0"/>
                  </a:xfrm>
                  <a:prstGeom prst="straightConnector1">
                    <a:avLst/>
                  </a:prstGeom>
                  <a:ln w="47625">
                    <a:solidFill>
                      <a:srgbClr val="000000"/>
                    </a:solidFill>
                    <a:headEnd type="triangle" w="lg" len="med"/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7E92FE9-417D-E9DE-6968-3EC096C9E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105016" y="8973075"/>
                  <a:ext cx="4240728" cy="4993896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D039EF21-B41B-8F05-7C7F-8011A6A41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315517" y="7363755"/>
                  <a:ext cx="5746999" cy="2439644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1304A44-3C21-C022-9FE6-92E8C058B3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302356" y="11394599"/>
                  <a:ext cx="5748009" cy="2425804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D027B9C-0C8B-665A-E760-1F7C05277060}"/>
                    </a:ext>
                  </a:extLst>
                </p:cNvPr>
                <p:cNvSpPr txBox="1"/>
                <p:nvPr/>
              </p:nvSpPr>
              <p:spPr>
                <a:xfrm>
                  <a:off x="16253364" y="7430608"/>
                  <a:ext cx="1162532" cy="4962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rgbClr val="000202"/>
                      </a:solidFill>
                      <a:latin typeface="Graphik" panose="020B0503030202060203" pitchFamily="34" charset="77"/>
                      <a:ea typeface="Palatino" pitchFamily="2" charset="77"/>
                    </a:rPr>
                    <a:t>-1 mm</a:t>
                  </a:r>
                  <a:endParaRPr lang="en-DE" sz="2400" dirty="0">
                    <a:latin typeface="Graphik" panose="020B0503030202060203" pitchFamily="34" charset="77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32170DF-A5D5-A270-3BF8-B40BEF0130EF}"/>
                    </a:ext>
                  </a:extLst>
                </p:cNvPr>
                <p:cNvSpPr txBox="1"/>
                <p:nvPr/>
              </p:nvSpPr>
              <p:spPr>
                <a:xfrm>
                  <a:off x="16293595" y="11800476"/>
                  <a:ext cx="1122299" cy="4962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400" dirty="0">
                      <a:solidFill>
                        <a:srgbClr val="000202"/>
                      </a:solidFill>
                      <a:latin typeface="Graphik" panose="020B0503030202060203" pitchFamily="34" charset="77"/>
                      <a:ea typeface="Palatino" pitchFamily="2" charset="77"/>
                    </a:rPr>
                    <a:t>+1 mm</a:t>
                  </a:r>
                  <a:endParaRPr lang="en-DE" sz="2400" dirty="0">
                    <a:latin typeface="Graphik" panose="020B0503030202060203" pitchFamily="34" charset="77"/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A5040A42-7D8E-E25C-C1EE-49E59BC6E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51051" y="13760312"/>
                  <a:ext cx="5803886" cy="0"/>
                </a:xfrm>
                <a:prstGeom prst="straightConnector1">
                  <a:avLst/>
                </a:prstGeom>
                <a:ln w="28575">
                  <a:solidFill>
                    <a:srgbClr val="000000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7B79DFC-DDC3-6C34-8B6D-2C1A220492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50965" y="13768467"/>
                      <a:ext cx="1312985" cy="3970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DE" sz="240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oMath>
                        </m:oMathPara>
                      </a14:m>
                      <a:endParaRPr lang="en-DE" sz="2400" dirty="0">
                        <a:solidFill>
                          <a:srgbClr val="000000"/>
                        </a:solidFill>
                        <a:latin typeface="Graphik" panose="020B0503030202060203" pitchFamily="34" charset="77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D7B79DFC-DDC3-6C34-8B6D-2C1A220492E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750965" y="13768467"/>
                      <a:ext cx="1312985" cy="39701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BBFD89A-6F72-4816-B6E6-D9473E09E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32503" y="6617873"/>
                <a:ext cx="6228327" cy="2148954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9EE58A-65F6-4D7A-0035-F860C2B73D2A}"/>
                </a:ext>
              </a:extLst>
            </p:cNvPr>
            <p:cNvSpPr txBox="1"/>
            <p:nvPr/>
          </p:nvSpPr>
          <p:spPr>
            <a:xfrm>
              <a:off x="17773554" y="6465295"/>
              <a:ext cx="12185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0202"/>
                  </a:solidFill>
                  <a:latin typeface="Graphik" panose="020B0503030202060203" pitchFamily="34" charset="77"/>
                  <a:ea typeface="Palatino" pitchFamily="2" charset="77"/>
                </a:rPr>
                <a:t>0 mm</a:t>
              </a:r>
              <a:endParaRPr lang="en-DE" sz="2400" dirty="0">
                <a:latin typeface="Graphik" panose="020B0503030202060203" pitchFamily="34" charset="77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F0ED957-A527-12A4-F3DB-97D4EECD4B55}"/>
              </a:ext>
            </a:extLst>
          </p:cNvPr>
          <p:cNvSpPr txBox="1"/>
          <p:nvPr/>
        </p:nvSpPr>
        <p:spPr>
          <a:xfrm>
            <a:off x="17661763" y="12325728"/>
            <a:ext cx="5648403" cy="343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1600" dirty="0">
                <a:solidFill>
                  <a:srgbClr val="D7722D"/>
                </a:solidFill>
              </a:rPr>
              <a:t>[10] </a:t>
            </a:r>
            <a:r>
              <a:rPr lang="en-GB" sz="1600" dirty="0">
                <a:solidFill>
                  <a:srgbClr val="D7722D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</a:rPr>
              <a:t>S. W. Jolly et al., </a:t>
            </a:r>
            <a:r>
              <a:rPr lang="en-GB" sz="1600" dirty="0">
                <a:solidFill>
                  <a:srgbClr val="D7722D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  <a:sym typeface="Helvetica"/>
              </a:rPr>
              <a:t>Opt. Express 28, 4888-4897 (2020)</a:t>
            </a:r>
            <a:endParaRPr lang="en-GB" sz="1600" dirty="0">
              <a:solidFill>
                <a:srgbClr val="D7722D"/>
              </a:solidFill>
              <a:highlight>
                <a:srgbClr val="FFFFFF"/>
              </a:highlight>
              <a:latin typeface="Graphik" panose="020B0503030202060203" pitchFamily="34" charset="77"/>
              <a:ea typeface="Palatino" pitchFamily="2" charset="77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8178449-5CC5-42EF-87EA-976D4B46055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C2EF71-A680-D259-7CC0-4B74547C3137}"/>
              </a:ext>
            </a:extLst>
          </p:cNvPr>
          <p:cNvSpPr txBox="1">
            <a:spLocks/>
          </p:cNvSpPr>
          <p:nvPr/>
        </p:nvSpPr>
        <p:spPr>
          <a:xfrm>
            <a:off x="1184400" y="25200"/>
            <a:ext cx="21297600" cy="206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US" sz="6000" dirty="0">
                <a:solidFill>
                  <a:srgbClr val="009FDF"/>
                </a:solidFill>
                <a:latin typeface="Graphik" panose="020B0503030202060203" pitchFamily="34" charset="77"/>
              </a:rPr>
              <a:t>A first experimental test set up shows promising results of a flying focus implementation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15582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DCD8B-CBB5-11D7-9C52-8E0C31FFD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86B6E-7C61-692B-A58A-511BC2033F8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18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B2C19B-625A-E173-B9C5-2D33B200C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00" y="25200"/>
            <a:ext cx="21297600" cy="1183474"/>
          </a:xfrm>
        </p:spPr>
        <p:txBody>
          <a:bodyPr/>
          <a:lstStyle/>
          <a:p>
            <a:r>
              <a:rPr lang="en-US" sz="6600" dirty="0">
                <a:solidFill>
                  <a:srgbClr val="009FDF"/>
                </a:solidFill>
                <a:latin typeface="Graphik" panose="020B0503030202060203" pitchFamily="34" charset="77"/>
              </a:rPr>
              <a:t>Summary and outlook</a:t>
            </a:r>
            <a:endParaRPr lang="en-DE" sz="66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478C0-E7DD-E3A8-FBB4-E3C5CDE8392F}"/>
              </a:ext>
            </a:extLst>
          </p:cNvPr>
          <p:cNvSpPr txBox="1"/>
          <p:nvPr/>
        </p:nvSpPr>
        <p:spPr>
          <a:xfrm>
            <a:off x="963335" y="2268859"/>
            <a:ext cx="9990568" cy="36231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  <a:buNone/>
            </a:pPr>
            <a:r>
              <a:rPr lang="en-GB" sz="3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What to take home from this talk:</a:t>
            </a:r>
          </a:p>
          <a:p>
            <a:pPr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latin typeface="Avenir Book" panose="02000503020000020003" pitchFamily="2" charset="0"/>
              </a:rPr>
              <a:t>The laser pulse can be tailored to have an extended chromatic focus and backwards moving intensity peak</a:t>
            </a:r>
          </a:p>
          <a:p>
            <a:pPr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The matching of electrons and laser can increase the overall efficiency of the ICS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F3F10-2379-89FC-2C32-F709B7ACFDFA}"/>
              </a:ext>
            </a:extLst>
          </p:cNvPr>
          <p:cNvSpPr txBox="1"/>
          <p:nvPr/>
        </p:nvSpPr>
        <p:spPr>
          <a:xfrm>
            <a:off x="11772169" y="7680430"/>
            <a:ext cx="11015722" cy="3687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450"/>
              </a:spcAft>
              <a:buNone/>
            </a:pPr>
            <a:r>
              <a:rPr lang="en-GB" sz="3000" b="1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Next steps:</a:t>
            </a:r>
          </a:p>
          <a:p>
            <a:pPr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Testing the </a:t>
            </a:r>
            <a:r>
              <a:rPr lang="en-GB" sz="3000" dirty="0">
                <a:solidFill>
                  <a:srgbClr val="000000"/>
                </a:solidFill>
                <a:latin typeface="Avenir Book" panose="02000503020000020003" pitchFamily="2" charset="0"/>
              </a:rPr>
              <a:t>optical </a:t>
            </a:r>
            <a:r>
              <a:rPr lang="en-GB" sz="3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set up that will be used for APHEX</a:t>
            </a:r>
          </a:p>
          <a:p>
            <a:pPr>
              <a:lnSpc>
                <a:spcPct val="15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Implementing the flying focus set up in the experiment and in the simulations of the ICS process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Generate X-rays!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3F43E5-D37D-E862-5DA0-AD99D97D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8" b="5005"/>
          <a:stretch>
            <a:fillRect/>
          </a:stretch>
        </p:blipFill>
        <p:spPr>
          <a:xfrm>
            <a:off x="451943" y="7346537"/>
            <a:ext cx="9990568" cy="5144092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A301EC5-F2C3-1592-7861-D7A287C7227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AE2D08-FE86-3A48-D326-81E885AE2737}"/>
              </a:ext>
            </a:extLst>
          </p:cNvPr>
          <p:cNvGrpSpPr>
            <a:grpSpLocks noChangeAspect="1"/>
          </p:cNvGrpSpPr>
          <p:nvPr/>
        </p:nvGrpSpPr>
        <p:grpSpPr>
          <a:xfrm>
            <a:off x="17106765" y="2268859"/>
            <a:ext cx="5933934" cy="4519221"/>
            <a:chOff x="8090419" y="8164635"/>
            <a:chExt cx="5582707" cy="43804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7A5662-B091-1EF2-FDA5-D820669F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0419" y="8164635"/>
              <a:ext cx="5582707" cy="438043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001EFC-2FB2-FF25-35B7-18E7DD3F1D66}"/>
                </a:ext>
              </a:extLst>
            </p:cNvPr>
            <p:cNvCxnSpPr>
              <a:cxnSpLocks/>
            </p:cNvCxnSpPr>
            <p:nvPr/>
          </p:nvCxnSpPr>
          <p:spPr>
            <a:xfrm>
              <a:off x="9437411" y="8487324"/>
              <a:ext cx="0" cy="3431544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329D2D-BE84-7738-F4F8-DA671EA117C6}"/>
                </a:ext>
              </a:extLst>
            </p:cNvPr>
            <p:cNvSpPr/>
            <p:nvPr/>
          </p:nvSpPr>
          <p:spPr>
            <a:xfrm>
              <a:off x="8953854" y="9297696"/>
              <a:ext cx="502662" cy="1804946"/>
            </a:xfrm>
            <a:prstGeom prst="rect">
              <a:avLst/>
            </a:pr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D141EB60-6C1A-3EEC-6345-4D7AF1C73CFA}"/>
                </a:ext>
              </a:extLst>
            </p:cNvPr>
            <p:cNvSpPr/>
            <p:nvPr/>
          </p:nvSpPr>
          <p:spPr>
            <a:xfrm>
              <a:off x="9456516" y="9297696"/>
              <a:ext cx="308632" cy="1804946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2" h="1804946">
                  <a:moveTo>
                    <a:pt x="0" y="0"/>
                  </a:moveTo>
                  <a:lnTo>
                    <a:pt x="308175" y="80962"/>
                  </a:lnTo>
                  <a:cubicBezTo>
                    <a:pt x="306587" y="636573"/>
                    <a:pt x="309762" y="1187422"/>
                    <a:pt x="308174" y="1743033"/>
                  </a:cubicBezTo>
                  <a:lnTo>
                    <a:pt x="0" y="1804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9733A0FE-3609-21A6-B34C-9CCB9773B351}"/>
                </a:ext>
              </a:extLst>
            </p:cNvPr>
            <p:cNvSpPr/>
            <p:nvPr/>
          </p:nvSpPr>
          <p:spPr>
            <a:xfrm>
              <a:off x="9765148" y="9378304"/>
              <a:ext cx="439121" cy="1656000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435334 w 436644"/>
                <a:gd name="connsiteY2" fmla="*/ 1632461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644" h="1804946">
                  <a:moveTo>
                    <a:pt x="0" y="0"/>
                  </a:moveTo>
                  <a:lnTo>
                    <a:pt x="436644" y="148976"/>
                  </a:lnTo>
                  <a:cubicBezTo>
                    <a:pt x="435056" y="704587"/>
                    <a:pt x="436922" y="1076850"/>
                    <a:pt x="435334" y="1632461"/>
                  </a:cubicBezTo>
                  <a:lnTo>
                    <a:pt x="0" y="1804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9357A8-38D0-3703-C580-A8207698A595}"/>
                </a:ext>
              </a:extLst>
            </p:cNvPr>
            <p:cNvSpPr/>
            <p:nvPr/>
          </p:nvSpPr>
          <p:spPr>
            <a:xfrm>
              <a:off x="10204269" y="9502326"/>
              <a:ext cx="379343" cy="1384938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80" h="1851658">
                  <a:moveTo>
                    <a:pt x="0" y="22786"/>
                  </a:moveTo>
                  <a:lnTo>
                    <a:pt x="441380" y="0"/>
                  </a:lnTo>
                  <a:cubicBezTo>
                    <a:pt x="439792" y="555611"/>
                    <a:pt x="442009" y="1296047"/>
                    <a:pt x="440421" y="1851658"/>
                  </a:cubicBezTo>
                  <a:lnTo>
                    <a:pt x="0" y="1827732"/>
                  </a:lnTo>
                  <a:lnTo>
                    <a:pt x="0" y="22786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C1FE1997-B623-137C-7A70-562E08AFEB53}"/>
                </a:ext>
              </a:extLst>
            </p:cNvPr>
            <p:cNvSpPr/>
            <p:nvPr/>
          </p:nvSpPr>
          <p:spPr>
            <a:xfrm>
              <a:off x="10583612" y="9432304"/>
              <a:ext cx="748673" cy="1548000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3634"/>
                <a:gd name="connsiteY0" fmla="*/ 77022 h 1851658"/>
                <a:gd name="connsiteX1" fmla="*/ 443634 w 443634"/>
                <a:gd name="connsiteY1" fmla="*/ 0 h 1851658"/>
                <a:gd name="connsiteX2" fmla="*/ 442675 w 443634"/>
                <a:gd name="connsiteY2" fmla="*/ 1851658 h 1851658"/>
                <a:gd name="connsiteX3" fmla="*/ 2254 w 443634"/>
                <a:gd name="connsiteY3" fmla="*/ 1827732 h 1851658"/>
                <a:gd name="connsiteX4" fmla="*/ 0 w 443634"/>
                <a:gd name="connsiteY4" fmla="*/ 77022 h 1851658"/>
                <a:gd name="connsiteX0" fmla="*/ 216 w 443850"/>
                <a:gd name="connsiteY0" fmla="*/ 77022 h 1851658"/>
                <a:gd name="connsiteX1" fmla="*/ 443850 w 443850"/>
                <a:gd name="connsiteY1" fmla="*/ 0 h 1851658"/>
                <a:gd name="connsiteX2" fmla="*/ 442891 w 443850"/>
                <a:gd name="connsiteY2" fmla="*/ 1851658 h 1851658"/>
                <a:gd name="connsiteX3" fmla="*/ 216 w 443850"/>
                <a:gd name="connsiteY3" fmla="*/ 1746378 h 1851658"/>
                <a:gd name="connsiteX4" fmla="*/ 216 w 443850"/>
                <a:gd name="connsiteY4" fmla="*/ 77022 h 185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850" h="1851658">
                  <a:moveTo>
                    <a:pt x="216" y="77022"/>
                  </a:moveTo>
                  <a:lnTo>
                    <a:pt x="443850" y="0"/>
                  </a:lnTo>
                  <a:cubicBezTo>
                    <a:pt x="442262" y="555611"/>
                    <a:pt x="444479" y="1296047"/>
                    <a:pt x="442891" y="1851658"/>
                  </a:cubicBezTo>
                  <a:lnTo>
                    <a:pt x="216" y="1746378"/>
                  </a:lnTo>
                  <a:cubicBezTo>
                    <a:pt x="-535" y="1162808"/>
                    <a:pt x="967" y="660592"/>
                    <a:pt x="216" y="77022"/>
                  </a:cubicBez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28A9A14-0036-8164-2CA1-DEF1067076CE}"/>
                </a:ext>
              </a:extLst>
            </p:cNvPr>
            <p:cNvSpPr/>
            <p:nvPr/>
          </p:nvSpPr>
          <p:spPr>
            <a:xfrm>
              <a:off x="11332287" y="9429351"/>
              <a:ext cx="206929" cy="1554823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1380"/>
                <a:gd name="connsiteY0" fmla="*/ 4566 h 1833438"/>
                <a:gd name="connsiteX1" fmla="*/ 441380 w 441380"/>
                <a:gd name="connsiteY1" fmla="*/ 0 h 1833438"/>
                <a:gd name="connsiteX2" fmla="*/ 440421 w 441380"/>
                <a:gd name="connsiteY2" fmla="*/ 1833438 h 1833438"/>
                <a:gd name="connsiteX3" fmla="*/ 0 w 441380"/>
                <a:gd name="connsiteY3" fmla="*/ 1809512 h 1833438"/>
                <a:gd name="connsiteX4" fmla="*/ 0 w 441380"/>
                <a:gd name="connsiteY4" fmla="*/ 4566 h 1833438"/>
                <a:gd name="connsiteX0" fmla="*/ 0 w 449391"/>
                <a:gd name="connsiteY0" fmla="*/ 0 h 1828872"/>
                <a:gd name="connsiteX1" fmla="*/ 449391 w 449391"/>
                <a:gd name="connsiteY1" fmla="*/ 7581 h 1828872"/>
                <a:gd name="connsiteX2" fmla="*/ 440421 w 449391"/>
                <a:gd name="connsiteY2" fmla="*/ 1828872 h 1828872"/>
                <a:gd name="connsiteX3" fmla="*/ 0 w 449391"/>
                <a:gd name="connsiteY3" fmla="*/ 1804946 h 1828872"/>
                <a:gd name="connsiteX4" fmla="*/ 0 w 449391"/>
                <a:gd name="connsiteY4" fmla="*/ 0 h 1828872"/>
                <a:gd name="connsiteX0" fmla="*/ 0 w 441378"/>
                <a:gd name="connsiteY0" fmla="*/ 0 h 1828872"/>
                <a:gd name="connsiteX1" fmla="*/ 441378 w 441378"/>
                <a:gd name="connsiteY1" fmla="*/ 1507 h 1828872"/>
                <a:gd name="connsiteX2" fmla="*/ 440421 w 441378"/>
                <a:gd name="connsiteY2" fmla="*/ 1828872 h 1828872"/>
                <a:gd name="connsiteX3" fmla="*/ 0 w 441378"/>
                <a:gd name="connsiteY3" fmla="*/ 1804946 h 1828872"/>
                <a:gd name="connsiteX4" fmla="*/ 0 w 441378"/>
                <a:gd name="connsiteY4" fmla="*/ 0 h 1828872"/>
                <a:gd name="connsiteX0" fmla="*/ 0 w 441378"/>
                <a:gd name="connsiteY0" fmla="*/ 0 h 1804947"/>
                <a:gd name="connsiteX1" fmla="*/ 441378 w 441378"/>
                <a:gd name="connsiteY1" fmla="*/ 1507 h 1804947"/>
                <a:gd name="connsiteX2" fmla="*/ 432409 w 441378"/>
                <a:gd name="connsiteY2" fmla="*/ 1804578 h 1804947"/>
                <a:gd name="connsiteX3" fmla="*/ 0 w 441378"/>
                <a:gd name="connsiteY3" fmla="*/ 1804946 h 1804947"/>
                <a:gd name="connsiteX4" fmla="*/ 0 w 441378"/>
                <a:gd name="connsiteY4" fmla="*/ 0 h 1804947"/>
                <a:gd name="connsiteX0" fmla="*/ 0 w 448601"/>
                <a:gd name="connsiteY0" fmla="*/ 0 h 1804946"/>
                <a:gd name="connsiteX1" fmla="*/ 441378 w 448601"/>
                <a:gd name="connsiteY1" fmla="*/ 1507 h 1804946"/>
                <a:gd name="connsiteX2" fmla="*/ 448433 w 448601"/>
                <a:gd name="connsiteY2" fmla="*/ 1804578 h 1804946"/>
                <a:gd name="connsiteX3" fmla="*/ 0 w 448601"/>
                <a:gd name="connsiteY3" fmla="*/ 1804946 h 1804946"/>
                <a:gd name="connsiteX4" fmla="*/ 0 w 448601"/>
                <a:gd name="connsiteY4" fmla="*/ 0 h 1804946"/>
                <a:gd name="connsiteX0" fmla="*/ 0 w 441378"/>
                <a:gd name="connsiteY0" fmla="*/ 0 h 1810652"/>
                <a:gd name="connsiteX1" fmla="*/ 441378 w 441378"/>
                <a:gd name="connsiteY1" fmla="*/ 1507 h 1810652"/>
                <a:gd name="connsiteX2" fmla="*/ 440420 w 441378"/>
                <a:gd name="connsiteY2" fmla="*/ 1810652 h 1810652"/>
                <a:gd name="connsiteX3" fmla="*/ 0 w 441378"/>
                <a:gd name="connsiteY3" fmla="*/ 1804946 h 1810652"/>
                <a:gd name="connsiteX4" fmla="*/ 0 w 441378"/>
                <a:gd name="connsiteY4" fmla="*/ 0 h 1810652"/>
                <a:gd name="connsiteX0" fmla="*/ 0 w 441378"/>
                <a:gd name="connsiteY0" fmla="*/ 4843 h 1815495"/>
                <a:gd name="connsiteX1" fmla="*/ 441378 w 441378"/>
                <a:gd name="connsiteY1" fmla="*/ 0 h 1815495"/>
                <a:gd name="connsiteX2" fmla="*/ 440420 w 441378"/>
                <a:gd name="connsiteY2" fmla="*/ 1815495 h 1815495"/>
                <a:gd name="connsiteX3" fmla="*/ 0 w 441378"/>
                <a:gd name="connsiteY3" fmla="*/ 1809789 h 1815495"/>
                <a:gd name="connsiteX4" fmla="*/ 0 w 441378"/>
                <a:gd name="connsiteY4" fmla="*/ 4843 h 181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78" h="1815495">
                  <a:moveTo>
                    <a:pt x="0" y="4843"/>
                  </a:moveTo>
                  <a:lnTo>
                    <a:pt x="441378" y="0"/>
                  </a:lnTo>
                  <a:cubicBezTo>
                    <a:pt x="439790" y="555611"/>
                    <a:pt x="442008" y="1259884"/>
                    <a:pt x="440420" y="1815495"/>
                  </a:cubicBezTo>
                  <a:lnTo>
                    <a:pt x="0" y="1809789"/>
                  </a:lnTo>
                  <a:lnTo>
                    <a:pt x="0" y="4843"/>
                  </a:ln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D7C143C3-C31D-6991-0772-184592C261ED}"/>
                </a:ext>
              </a:extLst>
            </p:cNvPr>
            <p:cNvSpPr/>
            <p:nvPr/>
          </p:nvSpPr>
          <p:spPr>
            <a:xfrm flipH="1">
              <a:off x="11539214" y="9432304"/>
              <a:ext cx="2059698" cy="1553432"/>
            </a:xfrm>
            <a:custGeom>
              <a:avLst/>
              <a:gdLst>
                <a:gd name="connsiteX0" fmla="*/ 0 w 432000"/>
                <a:gd name="connsiteY0" fmla="*/ 0 h 1804946"/>
                <a:gd name="connsiteX1" fmla="*/ 432000 w 432000"/>
                <a:gd name="connsiteY1" fmla="*/ 0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432000"/>
                <a:gd name="connsiteY0" fmla="*/ 0 h 1804946"/>
                <a:gd name="connsiteX1" fmla="*/ 308175 w 432000"/>
                <a:gd name="connsiteY1" fmla="*/ 80962 h 1804946"/>
                <a:gd name="connsiteX2" fmla="*/ 432000 w 432000"/>
                <a:gd name="connsiteY2" fmla="*/ 1804946 h 1804946"/>
                <a:gd name="connsiteX3" fmla="*/ 0 w 432000"/>
                <a:gd name="connsiteY3" fmla="*/ 1804946 h 1804946"/>
                <a:gd name="connsiteX4" fmla="*/ 0 w 432000"/>
                <a:gd name="connsiteY4" fmla="*/ 0 h 1804946"/>
                <a:gd name="connsiteX0" fmla="*/ 0 w 308175"/>
                <a:gd name="connsiteY0" fmla="*/ 0 h 1804946"/>
                <a:gd name="connsiteX1" fmla="*/ 308175 w 308175"/>
                <a:gd name="connsiteY1" fmla="*/ 80962 h 1804946"/>
                <a:gd name="connsiteX2" fmla="*/ 303412 w 308175"/>
                <a:gd name="connsiteY2" fmla="*/ 1747796 h 1804946"/>
                <a:gd name="connsiteX3" fmla="*/ 0 w 308175"/>
                <a:gd name="connsiteY3" fmla="*/ 1804946 h 1804946"/>
                <a:gd name="connsiteX4" fmla="*/ 0 w 308175"/>
                <a:gd name="connsiteY4" fmla="*/ 0 h 1804946"/>
                <a:gd name="connsiteX0" fmla="*/ 0 w 308632"/>
                <a:gd name="connsiteY0" fmla="*/ 0 h 1804946"/>
                <a:gd name="connsiteX1" fmla="*/ 308175 w 308632"/>
                <a:gd name="connsiteY1" fmla="*/ 80962 h 1804946"/>
                <a:gd name="connsiteX2" fmla="*/ 308174 w 308632"/>
                <a:gd name="connsiteY2" fmla="*/ 1743033 h 1804946"/>
                <a:gd name="connsiteX3" fmla="*/ 0 w 308632"/>
                <a:gd name="connsiteY3" fmla="*/ 1804946 h 1804946"/>
                <a:gd name="connsiteX4" fmla="*/ 0 w 308632"/>
                <a:gd name="connsiteY4" fmla="*/ 0 h 1804946"/>
                <a:gd name="connsiteX0" fmla="*/ 0 w 436644"/>
                <a:gd name="connsiteY0" fmla="*/ 0 h 1804946"/>
                <a:gd name="connsiteX1" fmla="*/ 436644 w 436644"/>
                <a:gd name="connsiteY1" fmla="*/ 148976 h 1804946"/>
                <a:gd name="connsiteX2" fmla="*/ 308174 w 436644"/>
                <a:gd name="connsiteY2" fmla="*/ 1743033 h 1804946"/>
                <a:gd name="connsiteX3" fmla="*/ 0 w 436644"/>
                <a:gd name="connsiteY3" fmla="*/ 1804946 h 1804946"/>
                <a:gd name="connsiteX4" fmla="*/ 0 w 436644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478537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0659"/>
                <a:gd name="connsiteY0" fmla="*/ 0 h 1804946"/>
                <a:gd name="connsiteX1" fmla="*/ 436644 w 440659"/>
                <a:gd name="connsiteY1" fmla="*/ 148976 h 1804946"/>
                <a:gd name="connsiteX2" fmla="*/ 440422 w 440659"/>
                <a:gd name="connsiteY2" fmla="*/ 1626798 h 1804946"/>
                <a:gd name="connsiteX3" fmla="*/ 0 w 440659"/>
                <a:gd name="connsiteY3" fmla="*/ 1804946 h 1804946"/>
                <a:gd name="connsiteX4" fmla="*/ 0 w 440659"/>
                <a:gd name="connsiteY4" fmla="*/ 0 h 1804946"/>
                <a:gd name="connsiteX0" fmla="*/ 0 w 441380"/>
                <a:gd name="connsiteY0" fmla="*/ 2579 h 1807525"/>
                <a:gd name="connsiteX1" fmla="*/ 441380 w 441380"/>
                <a:gd name="connsiteY1" fmla="*/ 0 h 1807525"/>
                <a:gd name="connsiteX2" fmla="*/ 440422 w 441380"/>
                <a:gd name="connsiteY2" fmla="*/ 1629377 h 1807525"/>
                <a:gd name="connsiteX3" fmla="*/ 0 w 441380"/>
                <a:gd name="connsiteY3" fmla="*/ 1807525 h 1807525"/>
                <a:gd name="connsiteX4" fmla="*/ 0 w 441380"/>
                <a:gd name="connsiteY4" fmla="*/ 2579 h 1807525"/>
                <a:gd name="connsiteX0" fmla="*/ 0 w 441380"/>
                <a:gd name="connsiteY0" fmla="*/ 2579 h 1831451"/>
                <a:gd name="connsiteX1" fmla="*/ 441380 w 441380"/>
                <a:gd name="connsiteY1" fmla="*/ 0 h 1831451"/>
                <a:gd name="connsiteX2" fmla="*/ 440421 w 441380"/>
                <a:gd name="connsiteY2" fmla="*/ 1831451 h 1831451"/>
                <a:gd name="connsiteX3" fmla="*/ 0 w 441380"/>
                <a:gd name="connsiteY3" fmla="*/ 1807525 h 1831451"/>
                <a:gd name="connsiteX4" fmla="*/ 0 w 441380"/>
                <a:gd name="connsiteY4" fmla="*/ 2579 h 1831451"/>
                <a:gd name="connsiteX0" fmla="*/ 0 w 441380"/>
                <a:gd name="connsiteY0" fmla="*/ 22786 h 1851658"/>
                <a:gd name="connsiteX1" fmla="*/ 441380 w 441380"/>
                <a:gd name="connsiteY1" fmla="*/ 0 h 1851658"/>
                <a:gd name="connsiteX2" fmla="*/ 440421 w 441380"/>
                <a:gd name="connsiteY2" fmla="*/ 1851658 h 1851658"/>
                <a:gd name="connsiteX3" fmla="*/ 0 w 441380"/>
                <a:gd name="connsiteY3" fmla="*/ 1827732 h 1851658"/>
                <a:gd name="connsiteX4" fmla="*/ 0 w 441380"/>
                <a:gd name="connsiteY4" fmla="*/ 22786 h 1851658"/>
                <a:gd name="connsiteX0" fmla="*/ 0 w 443634"/>
                <a:gd name="connsiteY0" fmla="*/ 77022 h 1851658"/>
                <a:gd name="connsiteX1" fmla="*/ 443634 w 443634"/>
                <a:gd name="connsiteY1" fmla="*/ 0 h 1851658"/>
                <a:gd name="connsiteX2" fmla="*/ 442675 w 443634"/>
                <a:gd name="connsiteY2" fmla="*/ 1851658 h 1851658"/>
                <a:gd name="connsiteX3" fmla="*/ 2254 w 443634"/>
                <a:gd name="connsiteY3" fmla="*/ 1827732 h 1851658"/>
                <a:gd name="connsiteX4" fmla="*/ 0 w 443634"/>
                <a:gd name="connsiteY4" fmla="*/ 77022 h 1851658"/>
                <a:gd name="connsiteX0" fmla="*/ 216 w 443850"/>
                <a:gd name="connsiteY0" fmla="*/ 77022 h 1851658"/>
                <a:gd name="connsiteX1" fmla="*/ 443850 w 443850"/>
                <a:gd name="connsiteY1" fmla="*/ 0 h 1851658"/>
                <a:gd name="connsiteX2" fmla="*/ 442891 w 443850"/>
                <a:gd name="connsiteY2" fmla="*/ 1851658 h 1851658"/>
                <a:gd name="connsiteX3" fmla="*/ 216 w 443850"/>
                <a:gd name="connsiteY3" fmla="*/ 1746378 h 1851658"/>
                <a:gd name="connsiteX4" fmla="*/ 216 w 443850"/>
                <a:gd name="connsiteY4" fmla="*/ 77022 h 1851658"/>
                <a:gd name="connsiteX0" fmla="*/ 0 w 444772"/>
                <a:gd name="connsiteY0" fmla="*/ 238602 h 1851658"/>
                <a:gd name="connsiteX1" fmla="*/ 444772 w 444772"/>
                <a:gd name="connsiteY1" fmla="*/ 0 h 1851658"/>
                <a:gd name="connsiteX2" fmla="*/ 443813 w 444772"/>
                <a:gd name="connsiteY2" fmla="*/ 1851658 h 1851658"/>
                <a:gd name="connsiteX3" fmla="*/ 1138 w 444772"/>
                <a:gd name="connsiteY3" fmla="*/ 1746378 h 1851658"/>
                <a:gd name="connsiteX4" fmla="*/ 0 w 444772"/>
                <a:gd name="connsiteY4" fmla="*/ 238602 h 1851658"/>
                <a:gd name="connsiteX0" fmla="*/ 216 w 444988"/>
                <a:gd name="connsiteY0" fmla="*/ 238602 h 1851658"/>
                <a:gd name="connsiteX1" fmla="*/ 444988 w 444988"/>
                <a:gd name="connsiteY1" fmla="*/ 0 h 1851658"/>
                <a:gd name="connsiteX2" fmla="*/ 444029 w 444988"/>
                <a:gd name="connsiteY2" fmla="*/ 1851658 h 1851658"/>
                <a:gd name="connsiteX3" fmla="*/ 216 w 444988"/>
                <a:gd name="connsiteY3" fmla="*/ 1591012 h 1851658"/>
                <a:gd name="connsiteX4" fmla="*/ 216 w 444988"/>
                <a:gd name="connsiteY4" fmla="*/ 238602 h 1851658"/>
                <a:gd name="connsiteX0" fmla="*/ 216 w 445607"/>
                <a:gd name="connsiteY0" fmla="*/ 238602 h 1858155"/>
                <a:gd name="connsiteX1" fmla="*/ 444988 w 445607"/>
                <a:gd name="connsiteY1" fmla="*/ 0 h 1858155"/>
                <a:gd name="connsiteX2" fmla="*/ 445169 w 445607"/>
                <a:gd name="connsiteY2" fmla="*/ 1858155 h 1858155"/>
                <a:gd name="connsiteX3" fmla="*/ 216 w 445607"/>
                <a:gd name="connsiteY3" fmla="*/ 1591012 h 1858155"/>
                <a:gd name="connsiteX4" fmla="*/ 216 w 445607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  <a:gd name="connsiteX0" fmla="*/ 216 w 445230"/>
                <a:gd name="connsiteY0" fmla="*/ 238602 h 1858155"/>
                <a:gd name="connsiteX1" fmla="*/ 444988 w 445230"/>
                <a:gd name="connsiteY1" fmla="*/ 0 h 1858155"/>
                <a:gd name="connsiteX2" fmla="*/ 445169 w 445230"/>
                <a:gd name="connsiteY2" fmla="*/ 1858155 h 1858155"/>
                <a:gd name="connsiteX3" fmla="*/ 216 w 445230"/>
                <a:gd name="connsiteY3" fmla="*/ 1591012 h 1858155"/>
                <a:gd name="connsiteX4" fmla="*/ 216 w 445230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  <a:gd name="connsiteX0" fmla="*/ 216 w 445169"/>
                <a:gd name="connsiteY0" fmla="*/ 238602 h 1858155"/>
                <a:gd name="connsiteX1" fmla="*/ 444988 w 445169"/>
                <a:gd name="connsiteY1" fmla="*/ 0 h 1858155"/>
                <a:gd name="connsiteX2" fmla="*/ 445169 w 445169"/>
                <a:gd name="connsiteY2" fmla="*/ 1858155 h 1858155"/>
                <a:gd name="connsiteX3" fmla="*/ 216 w 445169"/>
                <a:gd name="connsiteY3" fmla="*/ 1591012 h 1858155"/>
                <a:gd name="connsiteX4" fmla="*/ 216 w 445169"/>
                <a:gd name="connsiteY4" fmla="*/ 238602 h 185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169" h="1858155">
                  <a:moveTo>
                    <a:pt x="216" y="238602"/>
                  </a:moveTo>
                  <a:lnTo>
                    <a:pt x="444988" y="0"/>
                  </a:lnTo>
                  <a:cubicBezTo>
                    <a:pt x="443400" y="555611"/>
                    <a:pt x="445049" y="1322037"/>
                    <a:pt x="445169" y="1858155"/>
                  </a:cubicBezTo>
                  <a:lnTo>
                    <a:pt x="216" y="1591012"/>
                  </a:lnTo>
                  <a:cubicBezTo>
                    <a:pt x="-535" y="1007442"/>
                    <a:pt x="967" y="822172"/>
                    <a:pt x="216" y="238602"/>
                  </a:cubicBezTo>
                  <a:close/>
                </a:path>
              </a:pathLst>
            </a:custGeom>
            <a:solidFill>
              <a:srgbClr val="F301FF">
                <a:alpha val="15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C5727DD-F57F-1219-A190-8177C292D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951" y="2160097"/>
            <a:ext cx="5803492" cy="47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499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F068B-BB5D-1B83-BA4C-CB53580F8DC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19</a:t>
            </a:fld>
            <a:endParaRPr lang="en-DE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49DB87C0-162C-86B1-DE3D-915F1746788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</p:spTree>
    <p:extLst>
      <p:ext uri="{BB962C8B-B14F-4D97-AF65-F5344CB8AC3E}">
        <p14:creationId xmlns:p14="http://schemas.microsoft.com/office/powerpoint/2010/main" val="27231475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B7040-0350-0823-1738-072C0D9E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54ABC-1704-AAD6-D8C6-6CC48C3E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11506"/>
            <a:ext cx="23706139" cy="93295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01C8FC-DA99-5A97-D4A6-4244CBD75F3B}"/>
              </a:ext>
            </a:extLst>
          </p:cNvPr>
          <p:cNvSpPr txBox="1"/>
          <p:nvPr/>
        </p:nvSpPr>
        <p:spPr>
          <a:xfrm>
            <a:off x="21132268" y="11371576"/>
            <a:ext cx="2573870" cy="33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556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Fig: Marta Mayer (DESY)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347845-15EA-3B65-397E-D5B6B6DA30D6}"/>
              </a:ext>
            </a:extLst>
          </p:cNvPr>
          <p:cNvSpPr txBox="1"/>
          <p:nvPr/>
        </p:nvSpPr>
        <p:spPr>
          <a:xfrm>
            <a:off x="2025759" y="12021589"/>
            <a:ext cx="5358417" cy="84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243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See out webpage at plasma.desy.de </a:t>
            </a:r>
          </a:p>
          <a:p>
            <a:r>
              <a:rPr lang="en-DE" sz="243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For a full list of teams and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1C5F7C-7DF5-D447-AA22-36F7478D4CE9}"/>
              </a:ext>
            </a:extLst>
          </p:cNvPr>
          <p:cNvSpPr txBox="1"/>
          <p:nvPr/>
        </p:nvSpPr>
        <p:spPr>
          <a:xfrm>
            <a:off x="440238" y="333718"/>
            <a:ext cx="2279399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009FDF"/>
                </a:solidFill>
                <a:latin typeface="Graphik" panose="020B0503030202060203" pitchFamily="34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MPL – Plasma Accelerator and Laser Group at DESY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73D4D-81BC-ABB0-D999-4CF5F0E6E3FA}"/>
              </a:ext>
            </a:extLst>
          </p:cNvPr>
          <p:cNvSpPr/>
          <p:nvPr/>
        </p:nvSpPr>
        <p:spPr>
          <a:xfrm>
            <a:off x="440238" y="12537490"/>
            <a:ext cx="1175202" cy="79751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F80C2C4-950D-67D0-52EE-65B243B5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79" y="11649072"/>
            <a:ext cx="1585521" cy="15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7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22278-1019-4A0D-E849-51D1A239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D5DA-922D-CD80-7DBE-F32D69699C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20</a:t>
            </a:fld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F0394-4FB3-33D9-0577-5C0A8469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65" y="0"/>
            <a:ext cx="21743692" cy="2068945"/>
          </a:xfrm>
        </p:spPr>
        <p:txBody>
          <a:bodyPr/>
          <a:lstStyle/>
          <a:p>
            <a:r>
              <a:rPr lang="en-DE" b="1" dirty="0">
                <a:latin typeface="Graphik" panose="020B0503030202060203" pitchFamily="34" charset="77"/>
              </a:rPr>
              <a:t>BACK UP SLIDES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177CD74-7C34-A7F3-D451-C468286C18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</p:spTree>
    <p:extLst>
      <p:ext uri="{BB962C8B-B14F-4D97-AF65-F5344CB8AC3E}">
        <p14:creationId xmlns:p14="http://schemas.microsoft.com/office/powerpoint/2010/main" val="39292048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53110-23FA-0986-28E9-49006139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C3C3C-533A-C20A-395F-4595966DC2C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21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1C2CCE-6ED9-E4A5-3528-7D8C504D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59" y="56903"/>
            <a:ext cx="21743692" cy="1040086"/>
          </a:xfrm>
        </p:spPr>
        <p:txBody>
          <a:bodyPr/>
          <a:lstStyle/>
          <a:p>
            <a:r>
              <a:rPr lang="en-DE" sz="6000" dirty="0">
                <a:solidFill>
                  <a:srgbClr val="009FDF"/>
                </a:solidFill>
                <a:latin typeface="Graphik" panose="020B0503030202060203" pitchFamily="34" charset="77"/>
              </a:rPr>
              <a:t>Materials selection 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B68F0B3-EE41-EADA-A007-200DC3BB6BD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F7637-552F-B459-810A-020FBDA0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24" y="1893238"/>
            <a:ext cx="10607552" cy="7230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941DC-2DD1-C397-A585-2F30599EB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492" y="5748768"/>
            <a:ext cx="6705935" cy="1808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C981A-874B-4E05-DD09-56B2A719B726}"/>
              </a:ext>
            </a:extLst>
          </p:cNvPr>
          <p:cNvSpPr txBox="1"/>
          <p:nvPr/>
        </p:nvSpPr>
        <p:spPr>
          <a:xfrm>
            <a:off x="13730802" y="3314985"/>
            <a:ext cx="82373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Sellmeier</a:t>
            </a:r>
            <a:r>
              <a:rPr lang="en-US" dirty="0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 equation describes the wavelength-dependent refractive index of a transparent optical material:</a:t>
            </a:r>
            <a:endParaRPr lang="LID65535" dirty="0">
              <a:solidFill>
                <a:srgbClr val="000000"/>
              </a:solidFill>
              <a:latin typeface="Graphik" panose="020B0503030202060203" pitchFamily="34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5C18EC-A3C1-07BB-F466-4A8FD0925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72" y="10018949"/>
            <a:ext cx="12618213" cy="18083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F48B66-8EEC-E97E-63F4-56A64ADEC856}"/>
              </a:ext>
            </a:extLst>
          </p:cNvPr>
          <p:cNvSpPr txBox="1"/>
          <p:nvPr/>
        </p:nvSpPr>
        <p:spPr>
          <a:xfrm>
            <a:off x="18956655" y="12791056"/>
            <a:ext cx="324502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1600" dirty="0">
                <a:solidFill>
                  <a:srgbClr val="D7722D"/>
                </a:solidFill>
              </a:rPr>
              <a:t>[11]</a:t>
            </a:r>
            <a:r>
              <a:rPr lang="en-GB" sz="1600" dirty="0">
                <a:solidFill>
                  <a:srgbClr val="D7722D"/>
                </a:solidFill>
              </a:rPr>
              <a:t> https://</a:t>
            </a:r>
            <a:r>
              <a:rPr lang="en-GB" sz="1600" dirty="0" err="1">
                <a:solidFill>
                  <a:srgbClr val="D7722D"/>
                </a:solidFill>
              </a:rPr>
              <a:t>refractiveindex.info</a:t>
            </a:r>
            <a:endParaRPr lang="en-GB" sz="1600" dirty="0">
              <a:solidFill>
                <a:srgbClr val="D7722D"/>
              </a:solidFill>
              <a:highlight>
                <a:srgbClr val="FFFFFF"/>
              </a:highlight>
              <a:latin typeface="Graphik" panose="020B0503030202060203" pitchFamily="34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34699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5E40-3849-C9AD-B675-B74A68DC5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8AA11-1D9A-925F-3CCD-BBC68EC4D34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22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15ACD6-E2C6-E164-0D4F-2228EF71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223" y="0"/>
            <a:ext cx="21743692" cy="1040086"/>
          </a:xfrm>
        </p:spPr>
        <p:txBody>
          <a:bodyPr/>
          <a:lstStyle/>
          <a:p>
            <a:r>
              <a:rPr lang="en-DE" sz="6000" dirty="0">
                <a:latin typeface="Graphik" panose="020B0503030202060203" pitchFamily="34" charset="77"/>
              </a:rPr>
              <a:t>Speed measurements set 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E4348-007D-5C87-BB03-5653F539C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72" t="860" r="579" b="51447"/>
          <a:stretch>
            <a:fillRect/>
          </a:stretch>
        </p:blipFill>
        <p:spPr>
          <a:xfrm>
            <a:off x="645795" y="2768701"/>
            <a:ext cx="11992061" cy="4306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34412-90C1-6816-D2F1-332E66CA0933}"/>
              </a:ext>
            </a:extLst>
          </p:cNvPr>
          <p:cNvSpPr txBox="1"/>
          <p:nvPr/>
        </p:nvSpPr>
        <p:spPr>
          <a:xfrm>
            <a:off x="13150042" y="12482032"/>
            <a:ext cx="988310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1500" dirty="0"/>
              <a:t>[12] A. Sainte-Marie, O. Gobert, and F. Quéré, Controlling the velocity of ultrashort light pulses in vacuum through spatio- temporal couplings, Optica 4, 1298 (2017)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48A87-3B55-40D5-3183-1CB08A299636}"/>
              </a:ext>
            </a:extLst>
          </p:cNvPr>
          <p:cNvSpPr txBox="1"/>
          <p:nvPr/>
        </p:nvSpPr>
        <p:spPr>
          <a:xfrm>
            <a:off x="13345287" y="7891885"/>
            <a:ext cx="8913891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The relative arrival time of the test to the probe for these different z positions is deviating from the imposed ∆t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46F5B9-D932-79E9-EC33-B171C6B2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0" t="50122" r="20128"/>
          <a:stretch>
            <a:fillRect/>
          </a:stretch>
        </p:blipFill>
        <p:spPr>
          <a:xfrm>
            <a:off x="13272840" y="2925840"/>
            <a:ext cx="8986338" cy="39963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C5A9C6-7595-262A-EB21-E9A9FDC4D3BA}"/>
              </a:ext>
            </a:extLst>
          </p:cNvPr>
          <p:cNvSpPr txBox="1"/>
          <p:nvPr/>
        </p:nvSpPr>
        <p:spPr>
          <a:xfrm>
            <a:off x="1446960" y="8130588"/>
            <a:ext cx="8913891" cy="2246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2800" dirty="0">
                <a:solidFill>
                  <a:srgbClr val="000000"/>
                </a:solidFill>
                <a:latin typeface="Graphik" panose="020B0503030202060203" pitchFamily="34" charset="77"/>
              </a:rPr>
              <a:t>If the arrival time does not change (dt = 0), then the test beam is traveling at the same velocity as the probe, c, but if the arrival time varies over z, then the test beam intensity is traveling at a velocity different from c [10][12].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7C6907-192A-775E-6511-9FD8289B3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317" y="9640976"/>
            <a:ext cx="3392084" cy="2400552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228CBA34-591B-503B-B823-1E4FD4FD1FE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</p:spTree>
    <p:extLst>
      <p:ext uri="{BB962C8B-B14F-4D97-AF65-F5344CB8AC3E}">
        <p14:creationId xmlns:p14="http://schemas.microsoft.com/office/powerpoint/2010/main" val="22341638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9111B-4257-3239-494D-5129FB73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44AF9-1A5E-C24F-DF11-01CAACF05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850" y="3654764"/>
            <a:ext cx="10069350" cy="187139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High Energy X-rays (HEX) are used in many industrial and medical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71CE5-BA66-E5CD-4801-9DD130F4D5A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3</a:t>
            </a:fld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A439-9DA8-1E80-97E9-44741F9F018C}"/>
              </a:ext>
            </a:extLst>
          </p:cNvPr>
          <p:cNvSpPr txBox="1"/>
          <p:nvPr/>
        </p:nvSpPr>
        <p:spPr>
          <a:xfrm>
            <a:off x="17384748" y="12303742"/>
            <a:ext cx="5403143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1600" dirty="0"/>
              <a:t>[1] S. Kulpe et al., Scientific Reports 9, 13332 (2019).</a:t>
            </a:r>
          </a:p>
          <a:p>
            <a:r>
              <a:rPr lang="en-DE" sz="1600" dirty="0"/>
              <a:t>[2] F. Grüner et al., Scientific Reports 8, 16561 (2018).</a:t>
            </a:r>
          </a:p>
          <a:p>
            <a:r>
              <a:rPr lang="en-DE" sz="1600" dirty="0"/>
              <a:t>[3] https://www.iaea.org/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C9FC920-1763-262E-A42A-E6C56167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83D85A-B554-F562-E4C3-C914A0A2B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50" y="6120274"/>
            <a:ext cx="8212483" cy="471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CA28-66C5-BF24-2A4D-32B74FE83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196" y="3032349"/>
            <a:ext cx="4698895" cy="4148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FFD95-A002-49A6-7386-73AAF1F32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615" y="7874077"/>
            <a:ext cx="8212483" cy="38018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85B949-F861-AA77-4DD9-13AF199E7BE7}"/>
              </a:ext>
            </a:extLst>
          </p:cNvPr>
          <p:cNvSpPr txBox="1"/>
          <p:nvPr/>
        </p:nvSpPr>
        <p:spPr>
          <a:xfrm>
            <a:off x="2758356" y="10961414"/>
            <a:ext cx="687009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EB6E0F"/>
                </a:solidFill>
                <a:latin typeface="Graphik" panose="020B0503030202060203" pitchFamily="34" charset="77"/>
              </a:rPr>
              <a:t>K-edge subtraction imaging </a:t>
            </a:r>
            <a:r>
              <a:rPr lang="en-GB" baseline="30000" dirty="0">
                <a:solidFill>
                  <a:srgbClr val="EB6E0F"/>
                </a:solidFill>
                <a:latin typeface="Graphik" panose="020B0503030202060203" pitchFamily="34" charset="77"/>
              </a:rPr>
              <a:t>[1]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DB813-C332-94A7-3A0A-F41276EC7134}"/>
              </a:ext>
            </a:extLst>
          </p:cNvPr>
          <p:cNvSpPr txBox="1"/>
          <p:nvPr/>
        </p:nvSpPr>
        <p:spPr>
          <a:xfrm>
            <a:off x="16250473" y="3134652"/>
            <a:ext cx="4308619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EB6E0F"/>
                </a:solidFill>
                <a:effectLst/>
                <a:latin typeface="Avenir" panose="02000503020000020003" pitchFamily="2" charset="0"/>
              </a:rPr>
              <a:t>X-ray fluorescence imaging </a:t>
            </a:r>
            <a:r>
              <a:rPr lang="en-GB" baseline="30000" dirty="0">
                <a:solidFill>
                  <a:srgbClr val="EB6E0F"/>
                </a:solidFill>
                <a:latin typeface="Avenir" panose="02000503020000020003" pitchFamily="2" charset="0"/>
              </a:rPr>
              <a:t>[</a:t>
            </a:r>
            <a:r>
              <a:rPr lang="en-GB" baseline="30000" dirty="0">
                <a:solidFill>
                  <a:srgbClr val="EB6E0F"/>
                </a:solidFill>
                <a:effectLst/>
                <a:latin typeface="Avenir" panose="02000503020000020003" pitchFamily="2" charset="0"/>
              </a:rPr>
              <a:t>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BCA17C-2B49-7BC3-38ED-4F760A341F03}"/>
              </a:ext>
            </a:extLst>
          </p:cNvPr>
          <p:cNvSpPr txBox="1"/>
          <p:nvPr/>
        </p:nvSpPr>
        <p:spPr>
          <a:xfrm>
            <a:off x="18735575" y="7189960"/>
            <a:ext cx="408498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rgbClr val="EB6E0F"/>
                </a:solidFill>
                <a:effectLst/>
                <a:latin typeface="Avenir" panose="02000503020000020003" pitchFamily="2" charset="0"/>
              </a:rPr>
              <a:t>Radiotherapy </a:t>
            </a:r>
            <a:r>
              <a:rPr lang="en-GB" baseline="30000" dirty="0">
                <a:solidFill>
                  <a:srgbClr val="EB6E0F"/>
                </a:solidFill>
                <a:effectLst/>
                <a:latin typeface="Avenir" panose="02000503020000020003" pitchFamily="2" charset="0"/>
              </a:rPr>
              <a:t>[3]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FD1B-30F3-99D5-5F89-C6F67FE7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198" y="56903"/>
            <a:ext cx="21297600" cy="1941485"/>
          </a:xfrm>
        </p:spPr>
        <p:txBody>
          <a:bodyPr/>
          <a:lstStyle/>
          <a:p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High Energy X-ray applications need low bandwidth and a high photons flux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27128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DE38-95B6-E3A3-5AC0-9CC2B0B3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99" y="25200"/>
            <a:ext cx="21603491" cy="1920499"/>
          </a:xfrm>
        </p:spPr>
        <p:txBody>
          <a:bodyPr/>
          <a:lstStyle/>
          <a:p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Inverse Compton Scattering (ICS) based X-ray sources lead the way among the different source types 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2ADC-DB43-EFD3-D6D2-5DC34ED97CF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4</a:t>
            </a:fld>
            <a:endParaRPr lang="en-DE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7A3FC36-DC43-B34B-1096-7F1602830CE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73741DD-91E7-83CB-4628-C443C0D70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684942"/>
              </p:ext>
            </p:extLst>
          </p:nvPr>
        </p:nvGraphicFramePr>
        <p:xfrm>
          <a:off x="1596669" y="8116512"/>
          <a:ext cx="20512800" cy="3597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2894713776"/>
                    </a:ext>
                  </a:extLst>
                </a:gridCol>
                <a:gridCol w="3823200">
                  <a:extLst>
                    <a:ext uri="{9D8B030D-6E8A-4147-A177-3AD203B41FA5}">
                      <a16:colId xmlns:a16="http://schemas.microsoft.com/office/drawing/2014/main" val="3761587722"/>
                    </a:ext>
                  </a:extLst>
                </a:gridCol>
                <a:gridCol w="3823200">
                  <a:extLst>
                    <a:ext uri="{9D8B030D-6E8A-4147-A177-3AD203B41FA5}">
                      <a16:colId xmlns:a16="http://schemas.microsoft.com/office/drawing/2014/main" val="1136193340"/>
                    </a:ext>
                  </a:extLst>
                </a:gridCol>
                <a:gridCol w="3823200">
                  <a:extLst>
                    <a:ext uri="{9D8B030D-6E8A-4147-A177-3AD203B41FA5}">
                      <a16:colId xmlns:a16="http://schemas.microsoft.com/office/drawing/2014/main" val="1456901452"/>
                    </a:ext>
                  </a:extLst>
                </a:gridCol>
                <a:gridCol w="3823200">
                  <a:extLst>
                    <a:ext uri="{9D8B030D-6E8A-4147-A177-3AD203B41FA5}">
                      <a16:colId xmlns:a16="http://schemas.microsoft.com/office/drawing/2014/main" val="3223092111"/>
                    </a:ext>
                  </a:extLst>
                </a:gridCol>
              </a:tblGrid>
              <a:tr h="731882"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latin typeface="Graphik" panose="020B0503030202060203" pitchFamily="34" charset="77"/>
                        </a:rPr>
                        <a:t>Compactness and cost</a:t>
                      </a:r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latin typeface="Graphik" panose="020B0503030202060203" pitchFamily="34" charset="77"/>
                        </a:rPr>
                        <a:t>S</a:t>
                      </a:r>
                      <a:r>
                        <a:rPr lang="en-DE" sz="3200" b="0" dirty="0">
                          <a:latin typeface="Graphik" panose="020B0503030202060203" pitchFamily="34" charset="77"/>
                        </a:rPr>
                        <a:t>mall source size and divergence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latin typeface="Graphik" panose="020B0503030202060203" pitchFamily="34" charset="77"/>
                        </a:rPr>
                        <a:t>H</a:t>
                      </a:r>
                      <a:r>
                        <a:rPr lang="en-DE" sz="3200" b="0" dirty="0">
                          <a:latin typeface="Graphik" panose="020B0503030202060203" pitchFamily="34" charset="77"/>
                        </a:rPr>
                        <a:t>igh repetition rate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0" dirty="0">
                          <a:latin typeface="Graphik" panose="020B0503030202060203" pitchFamily="34" charset="77"/>
                        </a:rPr>
                        <a:t>L</a:t>
                      </a:r>
                      <a:r>
                        <a:rPr lang="en-DE" sz="3200" b="0" dirty="0">
                          <a:latin typeface="Graphik" panose="020B0503030202060203" pitchFamily="34" charset="77"/>
                        </a:rPr>
                        <a:t>ow bandwidth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7422537"/>
                  </a:ext>
                </a:extLst>
              </a:tr>
              <a:tr h="731882">
                <a:tc>
                  <a:txBody>
                    <a:bodyPr/>
                    <a:lstStyle/>
                    <a:p>
                      <a:pPr algn="ctr"/>
                      <a:r>
                        <a:rPr lang="en-DE" sz="3200" b="0" dirty="0">
                          <a:latin typeface="Graphik" panose="020B0503030202060203" pitchFamily="34" charset="77"/>
                        </a:rPr>
                        <a:t>Conventional X-ray tubes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285773"/>
                  </a:ext>
                </a:extLst>
              </a:tr>
              <a:tr h="731882">
                <a:tc>
                  <a:txBody>
                    <a:bodyPr/>
                    <a:lstStyle/>
                    <a:p>
                      <a:pPr algn="ctr"/>
                      <a:r>
                        <a:rPr lang="en-DE" sz="3200" b="0" dirty="0">
                          <a:latin typeface="Graphik" panose="020B0503030202060203" pitchFamily="34" charset="77"/>
                        </a:rPr>
                        <a:t>Synchrotrons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18680"/>
                  </a:ext>
                </a:extLst>
              </a:tr>
              <a:tr h="731882">
                <a:tc>
                  <a:txBody>
                    <a:bodyPr/>
                    <a:lstStyle/>
                    <a:p>
                      <a:pPr algn="ctr"/>
                      <a:r>
                        <a:rPr lang="en-DE" sz="3200" b="0" dirty="0">
                          <a:latin typeface="Graphik" panose="020B0503030202060203" pitchFamily="34" charset="77"/>
                        </a:rPr>
                        <a:t>Inverse Compton Scattering (ICS) sources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DE" sz="3200" b="0" dirty="0">
                        <a:latin typeface="Graphik" panose="020B050303020206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591284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1CCA4DE-ED64-40C9-CA15-1E8415AE46D8}"/>
              </a:ext>
            </a:extLst>
          </p:cNvPr>
          <p:cNvSpPr/>
          <p:nvPr/>
        </p:nvSpPr>
        <p:spPr>
          <a:xfrm>
            <a:off x="1596669" y="8116511"/>
            <a:ext cx="20502000" cy="3600000"/>
          </a:xfrm>
          <a:prstGeom prst="roundRect">
            <a:avLst>
              <a:gd name="adj" fmla="val 3173"/>
            </a:avLst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FB9F73-2E9E-A3F4-A90A-60ABA9395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5" t="13271"/>
          <a:stretch>
            <a:fillRect/>
          </a:stretch>
        </p:blipFill>
        <p:spPr>
          <a:xfrm>
            <a:off x="1596669" y="3272589"/>
            <a:ext cx="5129595" cy="30725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33EA26-2900-2685-C5E6-7891F9361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58" y="2459866"/>
            <a:ext cx="4735421" cy="4207634"/>
          </a:xfrm>
          <a:prstGeom prst="rect">
            <a:avLst/>
          </a:prstGeom>
        </p:spPr>
      </p:pic>
      <p:pic>
        <p:nvPicPr>
          <p:cNvPr id="1028" name="Picture 4" descr="Compact x-ray source based on burst-mode inverse Compton scattering at 100  kHz | Phys. Rev. ST Accel. Beams">
            <a:extLst>
              <a:ext uri="{FF2B5EF4-FFF2-40B4-BE49-F238E27FC236}">
                <a16:creationId xmlns:a16="http://schemas.microsoft.com/office/drawing/2014/main" id="{983557BF-097B-2116-D4D7-7FBC7DB03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1"/>
          <a:stretch>
            <a:fillRect/>
          </a:stretch>
        </p:blipFill>
        <p:spPr bwMode="auto">
          <a:xfrm>
            <a:off x="15842727" y="3503786"/>
            <a:ext cx="6593880" cy="25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81C883D-7D57-4DCA-70F7-26E125BAF419}"/>
              </a:ext>
            </a:extLst>
          </p:cNvPr>
          <p:cNvSpPr txBox="1"/>
          <p:nvPr/>
        </p:nvSpPr>
        <p:spPr>
          <a:xfrm>
            <a:off x="2287548" y="6540687"/>
            <a:ext cx="3747836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DE" sz="2800" b="0" dirty="0">
                <a:latin typeface="Graphik" panose="020B0503030202060203" pitchFamily="34" charset="77"/>
              </a:rPr>
              <a:t>Conventional X-ray tubes </a:t>
            </a:r>
            <a:r>
              <a:rPr lang="en-DE" sz="2800" b="0" baseline="30000" dirty="0">
                <a:latin typeface="Graphik" panose="020B0503030202060203" pitchFamily="34" charset="77"/>
              </a:rPr>
              <a:t>[1]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2AD6A4-6505-B12A-F004-EC5B72BDDE53}"/>
              </a:ext>
            </a:extLst>
          </p:cNvPr>
          <p:cNvSpPr txBox="1"/>
          <p:nvPr/>
        </p:nvSpPr>
        <p:spPr>
          <a:xfrm>
            <a:off x="9973751" y="6577019"/>
            <a:ext cx="374783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DE" sz="2800" b="0" dirty="0">
                <a:latin typeface="Graphik" panose="020B0503030202060203" pitchFamily="34" charset="77"/>
              </a:rPr>
              <a:t>Synchrotrons </a:t>
            </a:r>
            <a:r>
              <a:rPr lang="en-DE" sz="2800" b="0" baseline="30000" dirty="0">
                <a:latin typeface="Graphik" panose="020B0503030202060203" pitchFamily="34" charset="77"/>
              </a:rPr>
              <a:t>[2]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03DED-BB73-B2F7-FCA2-CA6FE2B45B63}"/>
              </a:ext>
            </a:extLst>
          </p:cNvPr>
          <p:cNvSpPr txBox="1"/>
          <p:nvPr/>
        </p:nvSpPr>
        <p:spPr>
          <a:xfrm>
            <a:off x="16616043" y="6448708"/>
            <a:ext cx="473542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DE" sz="2800" dirty="0">
                <a:latin typeface="Graphik" panose="020B0503030202060203" pitchFamily="34" charset="77"/>
              </a:rPr>
              <a:t>Inverse Compton Scattering (ICS) sources </a:t>
            </a:r>
            <a:r>
              <a:rPr lang="en-DE" sz="2800" baseline="30000" dirty="0">
                <a:latin typeface="Graphik" panose="020B0503030202060203" pitchFamily="34" charset="77"/>
              </a:rPr>
              <a:t>[3]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8B61A-FB82-C104-FC33-47FB477F7F34}"/>
              </a:ext>
            </a:extLst>
          </p:cNvPr>
          <p:cNvSpPr txBox="1"/>
          <p:nvPr/>
        </p:nvSpPr>
        <p:spPr>
          <a:xfrm>
            <a:off x="15994505" y="12206051"/>
            <a:ext cx="7711633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solidFill>
                  <a:srgbClr val="EB6E0D"/>
                </a:solidFill>
                <a:latin typeface="Graphik" panose="020B0503030202060203" pitchFamily="34" charset="77"/>
              </a:rPr>
              <a:t>[1] 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Van der Snickt, G. (2012), PhD thesis, University of Antwerp.</a:t>
            </a:r>
            <a:endParaRPr lang="en-DE" sz="1600" dirty="0">
              <a:solidFill>
                <a:srgbClr val="EB6E0D"/>
              </a:solidFill>
              <a:latin typeface="Graphik" panose="020B0503030202060203" pitchFamily="34" charset="77"/>
            </a:endParaRP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solidFill>
                  <a:srgbClr val="EB6E0D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</a:rPr>
              <a:t>[2] J. Keil et al, Proocedings of IPAC’10, Kyoto, Japan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solidFill>
                  <a:srgbClr val="EB6E0D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</a:rPr>
              <a:t>[3] W. S. Graves, </a:t>
            </a:r>
            <a:r>
              <a:rPr lang="en-GB" sz="1600" dirty="0">
                <a:solidFill>
                  <a:srgbClr val="EB6E0D"/>
                </a:solidFill>
                <a:highlight>
                  <a:srgbClr val="FFFFFF"/>
                </a:highlight>
                <a:latin typeface="Graphik" panose="020B0503030202060203" pitchFamily="34" charset="77"/>
                <a:sym typeface="Helvetica"/>
              </a:rPr>
              <a:t>Phys. Rev. ST Accel. Beams 17, 120701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>
                <a:solidFill>
                  <a:srgbClr val="EB6E0D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  <a:sym typeface="Helvetica"/>
              </a:rPr>
              <a:t>Table from: 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J. Synchrotron Rad. (2020). 27, 1395–1414 </a:t>
            </a:r>
            <a:endParaRPr lang="en-GB" sz="1800" dirty="0">
              <a:solidFill>
                <a:srgbClr val="EB6E0D"/>
              </a:solidFill>
              <a:latin typeface="Graphik" panose="020B0503030202060203" pitchFamily="34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1862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  <p:bldP spid="27" grpId="1"/>
      <p:bldP spid="28" grpId="0"/>
      <p:bldP spid="28" grpId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D68B5-754B-0466-328C-6C4B9BC5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5198E-52EC-6844-CD9D-68B6BFAB62F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LID65535" smtClean="0"/>
              <a:t>5</a:t>
            </a:fld>
            <a:endParaRPr lang="LID65535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117E270-2B2C-539D-5069-5BDEAB525A0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LID65535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505218F-8E5A-7CA2-5386-F597D83184B4}"/>
              </a:ext>
            </a:extLst>
          </p:cNvPr>
          <p:cNvSpPr/>
          <p:nvPr/>
        </p:nvSpPr>
        <p:spPr>
          <a:xfrm>
            <a:off x="15490640" y="2915194"/>
            <a:ext cx="6627082" cy="3382486"/>
          </a:xfrm>
          <a:prstGeom prst="roundRect">
            <a:avLst/>
          </a:prstGeom>
          <a:noFill/>
          <a:ln w="38100" cap="flat">
            <a:solidFill>
              <a:srgbClr val="EB6E0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DE" sz="3200" dirty="0">
                <a:solidFill>
                  <a:srgbClr val="000000"/>
                </a:solidFill>
                <a:latin typeface="Graphik" panose="020B0503030202060203" pitchFamily="34" charset="77"/>
              </a:rPr>
              <a:t>Requirements for an X-ray source: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3200" dirty="0">
                <a:solidFill>
                  <a:srgbClr val="000000"/>
                </a:solidFill>
                <a:latin typeface="Graphik" panose="020B0503030202060203" pitchFamily="34" charset="77"/>
              </a:rPr>
              <a:t>Compactness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sz="3200" dirty="0">
                <a:solidFill>
                  <a:srgbClr val="000000"/>
                </a:solidFill>
                <a:latin typeface="Graphik" panose="020B0503030202060203" pitchFamily="34" charset="77"/>
              </a:rPr>
              <a:t>Tunability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F73B00-58ED-3F16-6CF4-4A0D9045E1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58" b="5005"/>
          <a:stretch>
            <a:fillRect/>
          </a:stretch>
        </p:blipFill>
        <p:spPr>
          <a:xfrm>
            <a:off x="0" y="1787434"/>
            <a:ext cx="13057084" cy="672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88C9F-7C21-E580-5906-280C2AEC1C09}"/>
              </a:ext>
            </a:extLst>
          </p:cNvPr>
          <p:cNvSpPr txBox="1">
            <a:spLocks/>
          </p:cNvSpPr>
          <p:nvPr/>
        </p:nvSpPr>
        <p:spPr>
          <a:xfrm>
            <a:off x="1183341" y="26895"/>
            <a:ext cx="21300141" cy="198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APHEX project combines a Laser Plasma Accelerator (LPA) with the ICS process 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28304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564B4-27D0-F8CE-E446-45D6CA534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5A9C2-443E-2DCD-1924-6D9F602283D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6</a:t>
            </a:fld>
            <a:endParaRPr lang="en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BD29736-B0F3-FFB6-E06A-35E3B9564392}"/>
              </a:ext>
            </a:extLst>
          </p:cNvPr>
          <p:cNvSpPr txBox="1">
            <a:spLocks/>
          </p:cNvSpPr>
          <p:nvPr/>
        </p:nvSpPr>
        <p:spPr>
          <a:xfrm>
            <a:off x="1183341" y="26895"/>
            <a:ext cx="21300141" cy="1987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APHEX project combines a Laser Plasma Accelerator (LPA) with the ICS process 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EBBAE8B-5ED1-6B73-B6B1-1DEB6BACC60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A85D88-0D19-1029-3115-155BCDC385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58" b="5005"/>
          <a:stretch>
            <a:fillRect/>
          </a:stretch>
        </p:blipFill>
        <p:spPr>
          <a:xfrm>
            <a:off x="0" y="1787434"/>
            <a:ext cx="13057084" cy="67230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1D1CCB-B499-CCFD-B9F0-4B764E9DAEFE}"/>
              </a:ext>
            </a:extLst>
          </p:cNvPr>
          <p:cNvGrpSpPr>
            <a:grpSpLocks noChangeAspect="1"/>
          </p:cNvGrpSpPr>
          <p:nvPr/>
        </p:nvGrpSpPr>
        <p:grpSpPr>
          <a:xfrm>
            <a:off x="11863674" y="8043758"/>
            <a:ext cx="10936964" cy="4060349"/>
            <a:chOff x="5958940" y="5705300"/>
            <a:chExt cx="15491120" cy="57510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6841-48E8-3CA5-925F-1B31ACB74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8940" y="6240514"/>
              <a:ext cx="15491120" cy="521586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9E0149-55C4-A9D8-C88C-E4300620FF6D}"/>
                </a:ext>
              </a:extLst>
            </p:cNvPr>
            <p:cNvSpPr/>
            <p:nvPr/>
          </p:nvSpPr>
          <p:spPr>
            <a:xfrm rot="1372026">
              <a:off x="10725188" y="5705300"/>
              <a:ext cx="3333448" cy="195521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632813-693B-F712-B681-71ACB19E94D8}"/>
              </a:ext>
            </a:extLst>
          </p:cNvPr>
          <p:cNvCxnSpPr>
            <a:cxnSpLocks/>
          </p:cNvCxnSpPr>
          <p:nvPr/>
        </p:nvCxnSpPr>
        <p:spPr>
          <a:xfrm>
            <a:off x="3624943" y="6971236"/>
            <a:ext cx="1023821" cy="5130083"/>
          </a:xfrm>
          <a:prstGeom prst="line">
            <a:avLst/>
          </a:prstGeom>
          <a:noFill/>
          <a:ln w="12700" cap="flat">
            <a:solidFill>
              <a:srgbClr val="ABABA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058C29-1073-1C63-55CE-28EE99083271}"/>
              </a:ext>
            </a:extLst>
          </p:cNvPr>
          <p:cNvCxnSpPr>
            <a:cxnSpLocks/>
          </p:cNvCxnSpPr>
          <p:nvPr/>
        </p:nvCxnSpPr>
        <p:spPr>
          <a:xfrm>
            <a:off x="3624943" y="6667500"/>
            <a:ext cx="6886206" cy="2068488"/>
          </a:xfrm>
          <a:prstGeom prst="line">
            <a:avLst/>
          </a:prstGeom>
          <a:noFill/>
          <a:ln w="12700" cap="flat">
            <a:solidFill>
              <a:srgbClr val="ABABA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1628D9-6CD4-5F97-B0B6-CD641F7FF80A}"/>
              </a:ext>
            </a:extLst>
          </p:cNvPr>
          <p:cNvSpPr txBox="1"/>
          <p:nvPr/>
        </p:nvSpPr>
        <p:spPr>
          <a:xfrm>
            <a:off x="5054088" y="8144816"/>
            <a:ext cx="5096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65535" sz="2800" dirty="0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Laser plasma accelerator</a:t>
            </a:r>
            <a:r>
              <a:rPr lang="en-US" sz="2800" dirty="0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 </a:t>
            </a:r>
            <a:r>
              <a:rPr lang="en-US" sz="2800" baseline="30000" dirty="0">
                <a:solidFill>
                  <a:srgbClr val="000000"/>
                </a:solidFill>
                <a:effectLst/>
                <a:latin typeface="Graphik" panose="020B0503030202060203" pitchFamily="34" charset="77"/>
              </a:rPr>
              <a:t>[4]</a:t>
            </a:r>
            <a:endParaRPr lang="LID65535" sz="2800" baseline="30000" dirty="0">
              <a:solidFill>
                <a:srgbClr val="000000"/>
              </a:solidFill>
              <a:latin typeface="Graphik" panose="020B0503030202060203" pitchFamily="34" charset="77"/>
            </a:endParaRPr>
          </a:p>
        </p:txBody>
      </p:sp>
      <p:pic>
        <p:nvPicPr>
          <p:cNvPr id="11" name="kaldera_laser4_60B89080-5503-430F-9548-7DAD124507A0.mp4">
            <a:hlinkClick r:id="" action="ppaction://media"/>
            <a:extLst>
              <a:ext uri="{FF2B5EF4-FFF2-40B4-BE49-F238E27FC236}">
                <a16:creationId xmlns:a16="http://schemas.microsoft.com/office/drawing/2014/main" id="{2950449A-AB42-1BB4-511E-19BF9FE98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3603" y="8828876"/>
            <a:ext cx="5817546" cy="32724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8E2FD40-BA34-9637-E3C1-8DDFEA945F89}"/>
              </a:ext>
            </a:extLst>
          </p:cNvPr>
          <p:cNvGrpSpPr/>
          <p:nvPr/>
        </p:nvGrpSpPr>
        <p:grpSpPr>
          <a:xfrm>
            <a:off x="13057084" y="3001239"/>
            <a:ext cx="9976067" cy="4062850"/>
            <a:chOff x="13057084" y="3001239"/>
            <a:chExt cx="9976067" cy="40628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EF543D-9533-DAA5-88A1-4A433B64CB91}"/>
                </a:ext>
              </a:extLst>
            </p:cNvPr>
            <p:cNvGrpSpPr/>
            <p:nvPr/>
          </p:nvGrpSpPr>
          <p:grpSpPr>
            <a:xfrm>
              <a:off x="13101923" y="4100161"/>
              <a:ext cx="9931228" cy="2963928"/>
              <a:chOff x="11750882" y="3897140"/>
              <a:chExt cx="11858624" cy="221514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7DB8CE0-4C87-7B13-2E15-0CC3E718CB9E}"/>
                      </a:ext>
                    </a:extLst>
                  </p:cNvPr>
                  <p:cNvSpPr txBox="1"/>
                  <p:nvPr/>
                </p:nvSpPr>
                <p:spPr>
                  <a:xfrm>
                    <a:off x="11750882" y="3897140"/>
                    <a:ext cx="11858624" cy="11759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de-D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𝑐𝑜𝑠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de-DE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de-DE" sz="3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d>
                            </m:num>
                            <m:den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  <m:sup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type m:val="lin"/>
                                  <m:ctrlP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de-DE" sz="3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de-DE"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  <m:sSub>
                            <m:sSubPr>
                              <m:ctrlPr>
                                <a:rPr lang="de-DE" sz="3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3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      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de-D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≃</m:t>
                          </m:r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en-DE" i="1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7DB8CE0-4C87-7B13-2E15-0CC3E718CB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750882" y="3897140"/>
                    <a:ext cx="11858624" cy="117593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4516" b="-72581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645D914-0204-044E-E0E7-AC29D300BBDE}"/>
                      </a:ext>
                    </a:extLst>
                  </p:cNvPr>
                  <p:cNvSpPr txBox="1"/>
                  <p:nvPr/>
                </p:nvSpPr>
                <p:spPr>
                  <a:xfrm>
                    <a:off x="18443091" y="4911953"/>
                    <a:ext cx="1603952" cy="120032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de-DE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000000"/>
                      </a:solidFill>
                      <a:ea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D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DE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DE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DE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lang="en-DE" sz="2400" dirty="0">
                      <a:solidFill>
                        <a:srgbClr val="000000"/>
                      </a:solidFill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≪</m:t>
                          </m:r>
                          <m: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8A086DA-6002-DC12-BF52-5771EAA018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443091" y="4911953"/>
                    <a:ext cx="1603952" cy="120032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21513E-A5E3-EA2C-2977-91D69047E598}"/>
                </a:ext>
              </a:extLst>
            </p:cNvPr>
            <p:cNvSpPr txBox="1"/>
            <p:nvPr/>
          </p:nvSpPr>
          <p:spPr>
            <a:xfrm>
              <a:off x="15541507" y="3001239"/>
              <a:ext cx="50965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effectLst/>
                  <a:latin typeface="Graphik" panose="020B0503030202060203" pitchFamily="34" charset="77"/>
                </a:rPr>
                <a:t>X-ray energy</a:t>
              </a:r>
              <a:endParaRPr lang="LID65535" dirty="0">
                <a:solidFill>
                  <a:srgbClr val="000000"/>
                </a:solidFill>
                <a:latin typeface="Graphik" panose="020B0503030202060203" pitchFamily="34" charset="77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62D630C-731A-527B-D099-4712F10A337B}"/>
                </a:ext>
              </a:extLst>
            </p:cNvPr>
            <p:cNvSpPr/>
            <p:nvPr/>
          </p:nvSpPr>
          <p:spPr>
            <a:xfrm>
              <a:off x="13057084" y="3846114"/>
              <a:ext cx="9976067" cy="3024000"/>
            </a:xfrm>
            <a:prstGeom prst="roundRect">
              <a:avLst/>
            </a:prstGeom>
            <a:noFill/>
            <a:ln w="28575" cap="flat">
              <a:solidFill>
                <a:srgbClr val="EB6E0D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001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DE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D3672FF-B28E-55C2-EEBD-0CF718FD6149}"/>
              </a:ext>
            </a:extLst>
          </p:cNvPr>
          <p:cNvSpPr txBox="1"/>
          <p:nvPr/>
        </p:nvSpPr>
        <p:spPr>
          <a:xfrm>
            <a:off x="17470278" y="12591488"/>
            <a:ext cx="556287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[4] Credit video: S. Jalas &amp; M. Kirchen / </a:t>
            </a:r>
            <a:r>
              <a:rPr lang="en-GB" sz="1600" dirty="0" err="1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SciComm</a:t>
            </a:r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 Lab</a:t>
            </a:r>
          </a:p>
          <a:p>
            <a:r>
              <a:rPr lang="en-GB" sz="1600" dirty="0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Video: </a:t>
            </a:r>
            <a:r>
              <a:rPr lang="en-GB" sz="1600" dirty="0" err="1">
                <a:solidFill>
                  <a:srgbClr val="EB6E0D"/>
                </a:solidFill>
                <a:latin typeface="Graphik" panose="020B0503030202060203" pitchFamily="34" charset="77"/>
                <a:sym typeface="Helvetica"/>
              </a:rPr>
              <a:t>kaldera.desy.de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450221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AF2E-DA8E-0E12-2B24-E4D74F9E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5D140-8356-7240-DB0A-3A2FCFA4CB7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7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AF0F3-6C76-AF7A-A28C-284296C1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"/>
          <a:stretch>
            <a:fillRect/>
          </a:stretch>
        </p:blipFill>
        <p:spPr>
          <a:xfrm>
            <a:off x="4096799" y="2646000"/>
            <a:ext cx="13926900" cy="16480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8D68BD-136E-14AF-1BCD-38A2D5065D8F}"/>
              </a:ext>
            </a:extLst>
          </p:cNvPr>
          <p:cNvCxnSpPr>
            <a:cxnSpLocks/>
          </p:cNvCxnSpPr>
          <p:nvPr/>
        </p:nvCxnSpPr>
        <p:spPr>
          <a:xfrm flipH="1">
            <a:off x="5835600" y="4579200"/>
            <a:ext cx="1337662" cy="1978929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0BC090F-593E-7F75-86FE-CAC221BA9CB2}"/>
              </a:ext>
            </a:extLst>
          </p:cNvPr>
          <p:cNvSpPr/>
          <p:nvPr/>
        </p:nvSpPr>
        <p:spPr>
          <a:xfrm>
            <a:off x="2657533" y="6402595"/>
            <a:ext cx="3918857" cy="1800000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energy spread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460EC-DA63-00E6-112E-782B955975D5}"/>
              </a:ext>
            </a:extLst>
          </p:cNvPr>
          <p:cNvCxnSpPr>
            <a:cxnSpLocks/>
          </p:cNvCxnSpPr>
          <p:nvPr/>
        </p:nvCxnSpPr>
        <p:spPr>
          <a:xfrm flipH="1">
            <a:off x="9906039" y="4579200"/>
            <a:ext cx="500704" cy="1881312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F8DB358-2959-4F17-958E-210482BD9C0B}"/>
              </a:ext>
            </a:extLst>
          </p:cNvPr>
          <p:cNvSpPr/>
          <p:nvPr/>
        </p:nvSpPr>
        <p:spPr>
          <a:xfrm>
            <a:off x="7356689" y="6433528"/>
            <a:ext cx="3918857" cy="1800000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divergence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EA413-906A-0096-31E1-41264F1CF78A}"/>
              </a:ext>
            </a:extLst>
          </p:cNvPr>
          <p:cNvSpPr/>
          <p:nvPr/>
        </p:nvSpPr>
        <p:spPr>
          <a:xfrm>
            <a:off x="12055845" y="6433528"/>
            <a:ext cx="3918857" cy="1800000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bandwidth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C2AAD3-21A9-194E-BE46-5DFF9F4B3BB1}"/>
              </a:ext>
            </a:extLst>
          </p:cNvPr>
          <p:cNvSpPr/>
          <p:nvPr/>
        </p:nvSpPr>
        <p:spPr>
          <a:xfrm>
            <a:off x="16755001" y="6433528"/>
            <a:ext cx="3918857" cy="1800000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strength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536B90-C781-309D-DA65-63F799B55375}"/>
              </a:ext>
            </a:extLst>
          </p:cNvPr>
          <p:cNvCxnSpPr>
            <a:cxnSpLocks/>
          </p:cNvCxnSpPr>
          <p:nvPr/>
        </p:nvCxnSpPr>
        <p:spPr>
          <a:xfrm>
            <a:off x="13344293" y="4579200"/>
            <a:ext cx="358260" cy="1819553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C4D481-8D76-9DC5-F93C-AFA878435EA6}"/>
              </a:ext>
            </a:extLst>
          </p:cNvPr>
          <p:cNvCxnSpPr>
            <a:cxnSpLocks/>
          </p:cNvCxnSpPr>
          <p:nvPr/>
        </p:nvCxnSpPr>
        <p:spPr>
          <a:xfrm>
            <a:off x="15974702" y="4579200"/>
            <a:ext cx="1354202" cy="2082657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D68C4F8-B7BA-4A43-5EF5-6A9303062A2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32ED41-D260-AD62-36DF-F0CDF2B57299}"/>
                  </a:ext>
                </a:extLst>
              </p:cNvPr>
              <p:cNvSpPr txBox="1"/>
              <p:nvPr/>
            </p:nvSpPr>
            <p:spPr>
              <a:xfrm>
                <a:off x="18515756" y="3193012"/>
                <a:ext cx="1336904" cy="553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DE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DesySans Office Regular"/>
                      </a:rPr>
                      <m:t>≈</m:t>
                    </m:r>
                  </m:oMath>
                </a14:m>
                <a:r>
                  <a:rPr kumimoji="0" lang="en-DE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raphik" panose="020B0503030202060203" pitchFamily="34" charset="77"/>
                    <a:sym typeface="DesySans Office Regular"/>
                  </a:rPr>
                  <a:t> 75%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32ED41-D260-AD62-36DF-F0CDF2B57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5756" y="3193012"/>
                <a:ext cx="1336904" cy="553998"/>
              </a:xfrm>
              <a:prstGeom prst="rect">
                <a:avLst/>
              </a:prstGeom>
              <a:blipFill>
                <a:blip r:embed="rId3"/>
                <a:stretch>
                  <a:fillRect l="-7477" t="-28889" r="-18692" b="-444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252BE382-2EBC-7F21-6290-3F422FB47BCE}"/>
              </a:ext>
            </a:extLst>
          </p:cNvPr>
          <p:cNvSpPr/>
          <p:nvPr/>
        </p:nvSpPr>
        <p:spPr>
          <a:xfrm>
            <a:off x="18156119" y="2554560"/>
            <a:ext cx="2188598" cy="1764000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802210-A12A-21CF-D532-320E91871135}"/>
              </a:ext>
            </a:extLst>
          </p:cNvPr>
          <p:cNvSpPr txBox="1">
            <a:spLocks/>
          </p:cNvSpPr>
          <p:nvPr/>
        </p:nvSpPr>
        <p:spPr>
          <a:xfrm>
            <a:off x="1148400" y="25200"/>
            <a:ext cx="21297600" cy="114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The bandwidth of the process can be optimised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1BE963-27D1-FFC2-5D10-B19336AD7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5001" y="12755148"/>
            <a:ext cx="56813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DE" altLang="en-DE" sz="1600" dirty="0">
                <a:solidFill>
                  <a:srgbClr val="EB6E0D"/>
                </a:solidFill>
                <a:latin typeface="Graphik" panose="020B0503030202060203" pitchFamily="34" charset="77"/>
              </a:rPr>
              <a:t>[5] L. Serafini, </a:t>
            </a:r>
            <a:r>
              <a:rPr kumimoji="0" lang="en-DE" altLang="en-DE" sz="1600" b="0" i="0" u="none" strike="noStrike" cap="none" normalizeH="0" baseline="0" dirty="0">
                <a:ln>
                  <a:noFill/>
                </a:ln>
                <a:solidFill>
                  <a:srgbClr val="EB6E0D"/>
                </a:solidFill>
                <a:effectLst/>
                <a:latin typeface="Graphik" panose="020B0503030202060203" pitchFamily="34" charset="77"/>
              </a:rPr>
              <a:t>Phys. Rev. Accel. Beams </a:t>
            </a:r>
            <a:r>
              <a:rPr kumimoji="0" lang="en-DE" altLang="en-DE" sz="1600" i="0" u="none" strike="noStrike" cap="none" normalizeH="0" baseline="0" dirty="0">
                <a:ln>
                  <a:noFill/>
                </a:ln>
                <a:solidFill>
                  <a:srgbClr val="EB6E0D"/>
                </a:solidFill>
                <a:effectLst/>
                <a:latin typeface="Graphik" panose="020B0503030202060203" pitchFamily="34" charset="77"/>
              </a:rPr>
              <a:t>20</a:t>
            </a:r>
            <a:r>
              <a:rPr kumimoji="0" lang="en-DE" altLang="en-DE" sz="1600" b="0" i="0" u="none" strike="noStrike" cap="none" normalizeH="0" baseline="0" dirty="0">
                <a:ln>
                  <a:noFill/>
                </a:ln>
                <a:solidFill>
                  <a:srgbClr val="EB6E0D"/>
                </a:solidFill>
                <a:effectLst/>
                <a:latin typeface="Graphik" panose="020B0503030202060203" pitchFamily="34" charset="77"/>
              </a:rPr>
              <a:t>, 080701 (2017)</a:t>
            </a:r>
          </a:p>
        </p:txBody>
      </p:sp>
    </p:spTree>
    <p:extLst>
      <p:ext uri="{BB962C8B-B14F-4D97-AF65-F5344CB8AC3E}">
        <p14:creationId xmlns:p14="http://schemas.microsoft.com/office/powerpoint/2010/main" val="579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43EE-CF0C-28D3-2B4C-651E414ED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23F3-552A-AD71-0306-3D630306F02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A17410-A1F4-B4B5-F890-9FD983FDE225}"/>
              </a:ext>
            </a:extLst>
          </p:cNvPr>
          <p:cNvSpPr/>
          <p:nvPr/>
        </p:nvSpPr>
        <p:spPr>
          <a:xfrm>
            <a:off x="1790077" y="6518448"/>
            <a:ext cx="3918857" cy="1800000"/>
          </a:xfrm>
          <a:prstGeom prst="ellipse">
            <a:avLst/>
          </a:prstGeom>
          <a:solidFill>
            <a:srgbClr val="FFBB6B"/>
          </a:solidFill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energy spread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EB4A9C-5F86-6469-B66B-BCB93918AB78}"/>
              </a:ext>
            </a:extLst>
          </p:cNvPr>
          <p:cNvCxnSpPr>
            <a:cxnSpLocks/>
          </p:cNvCxnSpPr>
          <p:nvPr/>
        </p:nvCxnSpPr>
        <p:spPr>
          <a:xfrm flipH="1">
            <a:off x="9209623" y="4579563"/>
            <a:ext cx="1197120" cy="2059444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3F5930A-D112-A337-7D08-7E40555EF8F6}"/>
              </a:ext>
            </a:extLst>
          </p:cNvPr>
          <p:cNvSpPr/>
          <p:nvPr/>
        </p:nvSpPr>
        <p:spPr>
          <a:xfrm>
            <a:off x="12713466" y="5283063"/>
            <a:ext cx="2862000" cy="1182965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bandwidth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195F5C-5DD0-5C94-D385-3DDBDF1BA691}"/>
              </a:ext>
            </a:extLst>
          </p:cNvPr>
          <p:cNvSpPr/>
          <p:nvPr/>
        </p:nvSpPr>
        <p:spPr>
          <a:xfrm>
            <a:off x="16206499" y="5282687"/>
            <a:ext cx="2862207" cy="1182965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strength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8FED022-308E-3903-E73B-6B0E34FA83B8}"/>
              </a:ext>
            </a:extLst>
          </p:cNvPr>
          <p:cNvCxnSpPr>
            <a:cxnSpLocks/>
          </p:cNvCxnSpPr>
          <p:nvPr/>
        </p:nvCxnSpPr>
        <p:spPr>
          <a:xfrm>
            <a:off x="13344293" y="4579063"/>
            <a:ext cx="210342" cy="781874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535F0B-1ECA-3CE7-6350-701B2EA09DB1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15974702" y="4579563"/>
            <a:ext cx="650958" cy="876365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CDB353-4178-4C48-FD8D-302603976822}"/>
              </a:ext>
            </a:extLst>
          </p:cNvPr>
          <p:cNvCxnSpPr>
            <a:cxnSpLocks/>
          </p:cNvCxnSpPr>
          <p:nvPr/>
        </p:nvCxnSpPr>
        <p:spPr>
          <a:xfrm flipH="1">
            <a:off x="4851400" y="4579200"/>
            <a:ext cx="2322286" cy="2124000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C994649B-D3A8-61EE-3C1B-B491D9AC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739" y="7440514"/>
            <a:ext cx="6705600" cy="411480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A0C5F6A4-8BC6-3C5E-C15C-8EEA3DAAE244}"/>
              </a:ext>
            </a:extLst>
          </p:cNvPr>
          <p:cNvSpPr/>
          <p:nvPr/>
        </p:nvSpPr>
        <p:spPr>
          <a:xfrm>
            <a:off x="6114258" y="6518448"/>
            <a:ext cx="3918857" cy="1800000"/>
          </a:xfrm>
          <a:prstGeom prst="ellipse">
            <a:avLst/>
          </a:prstGeom>
          <a:solidFill>
            <a:srgbClr val="FFBB6B"/>
          </a:solidFill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divergence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81EF5B-8700-BC70-1224-933C3CA104D1}"/>
              </a:ext>
            </a:extLst>
          </p:cNvPr>
          <p:cNvSpPr txBox="1"/>
          <p:nvPr/>
        </p:nvSpPr>
        <p:spPr>
          <a:xfrm>
            <a:off x="1464703" y="9075433"/>
            <a:ext cx="729566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sz="3200" dirty="0">
                <a:latin typeface="Graphik" panose="020B0503030202060203" pitchFamily="34" charset="77"/>
              </a:rPr>
              <a:t>Active Plasma Lens</a:t>
            </a:r>
          </a:p>
          <a:p>
            <a:r>
              <a:rPr lang="en-DE" sz="3200" dirty="0">
                <a:solidFill>
                  <a:srgbClr val="000000"/>
                </a:solidFill>
                <a:latin typeface="Graphik" panose="020B0503030202060203" pitchFamily="34" charset="77"/>
              </a:rPr>
              <a:t>The electron beam contributions have been minimised </a:t>
            </a:r>
            <a:r>
              <a:rPr lang="en-DE" sz="3200" baseline="30000" dirty="0">
                <a:solidFill>
                  <a:srgbClr val="000000"/>
                </a:solidFill>
                <a:latin typeface="Graphik" panose="020B0503030202060203" pitchFamily="34" charset="77"/>
              </a:rPr>
              <a:t>[6][7]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4B268-4EE9-0359-05BD-520270FD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660" y="7501126"/>
            <a:ext cx="5615775" cy="3882631"/>
          </a:xfrm>
          <a:prstGeom prst="rect">
            <a:avLst/>
          </a:prstGeom>
        </p:spPr>
      </p:pic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1F08A133-E0CC-00DB-4EB5-6B0355F9C5E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B44A63-0DC3-685A-16C0-515F0ADD4DEF}"/>
                  </a:ext>
                </a:extLst>
              </p:cNvPr>
              <p:cNvSpPr txBox="1"/>
              <p:nvPr/>
            </p:nvSpPr>
            <p:spPr>
              <a:xfrm>
                <a:off x="18432874" y="3193012"/>
                <a:ext cx="1351332" cy="553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8001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DE" sz="36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DesySans Office Regular"/>
                      </a:rPr>
                      <m:t>≈</m:t>
                    </m:r>
                  </m:oMath>
                </a14:m>
                <a:r>
                  <a:rPr kumimoji="0" lang="en-DE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Graphik" panose="020B0503030202060203" pitchFamily="34" charset="77"/>
                    <a:sym typeface="DesySans Office Regular"/>
                  </a:rPr>
                  <a:t> 25%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B44A63-0DC3-685A-16C0-515F0ADD4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2874" y="3193012"/>
                <a:ext cx="1351332" cy="553998"/>
              </a:xfrm>
              <a:prstGeom prst="rect">
                <a:avLst/>
              </a:prstGeom>
              <a:blipFill>
                <a:blip r:embed="rId4"/>
                <a:stretch>
                  <a:fillRect l="-8411" t="-28889" r="-19626" b="-444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C42D5F2-8A65-60BB-B658-446CFDA99000}"/>
              </a:ext>
            </a:extLst>
          </p:cNvPr>
          <p:cNvSpPr txBox="1"/>
          <p:nvPr/>
        </p:nvSpPr>
        <p:spPr>
          <a:xfrm>
            <a:off x="16870680" y="12380919"/>
            <a:ext cx="591721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latin typeface="Graphik" panose="020B0503030202060203" pitchFamily="34" charset="77"/>
              </a:rPr>
              <a:t>[6] </a:t>
            </a:r>
            <a:r>
              <a:rPr lang="en-US" sz="1600" dirty="0">
                <a:latin typeface="Graphik" panose="020B0503030202060203" pitchFamily="34" charset="77"/>
                <a:ea typeface="Palatino" pitchFamily="2" charset="77"/>
                <a:cs typeface="Helvetica"/>
              </a:rPr>
              <a:t>M. Meisel et al, “</a:t>
            </a:r>
            <a:r>
              <a:rPr lang="en-GB" sz="1600" dirty="0">
                <a:latin typeface="Graphik" panose="020B0503030202060203" pitchFamily="34" charset="77"/>
                <a:ea typeface="Palatino" pitchFamily="2" charset="77"/>
              </a:rPr>
              <a:t>Tunable narrowband Thomson source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600" dirty="0">
                <a:latin typeface="Graphik" panose="020B0503030202060203" pitchFamily="34" charset="77"/>
                <a:ea typeface="Palatino" pitchFamily="2" charset="77"/>
              </a:rPr>
              <a:t>      based on a laser-plasma accelerator “,  in preparation.</a:t>
            </a:r>
            <a:endParaRPr lang="en-DE" sz="1600" dirty="0">
              <a:latin typeface="Graphik" panose="020B0503030202060203" pitchFamily="34" charset="77"/>
            </a:endParaRP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DE" sz="1600" dirty="0">
                <a:latin typeface="Graphik" panose="020B0503030202060203" pitchFamily="34" charset="77"/>
              </a:rPr>
              <a:t>[7] </a:t>
            </a:r>
            <a:r>
              <a:rPr lang="en-US" sz="1600" dirty="0">
                <a:latin typeface="Graphik" panose="020B0503030202060203" pitchFamily="34" charset="77"/>
                <a:ea typeface="Palatino" pitchFamily="2" charset="77"/>
                <a:cs typeface="Helvetica"/>
              </a:rPr>
              <a:t>T. Brümmer et al., </a:t>
            </a:r>
            <a:r>
              <a:rPr lang="en-GB" sz="1600" dirty="0">
                <a:latin typeface="Graphik" panose="020B0503030202060203" pitchFamily="34" charset="77"/>
                <a:ea typeface="Palatino" pitchFamily="2" charset="77"/>
                <a:sym typeface="Helvetica"/>
              </a:rPr>
              <a:t>Sci Rep 12, 16017 (2022)</a:t>
            </a:r>
            <a:r>
              <a:rPr lang="en-GB" sz="1600" dirty="0">
                <a:solidFill>
                  <a:srgbClr val="222222"/>
                </a:solidFill>
                <a:highlight>
                  <a:srgbClr val="FFFFFF"/>
                </a:highlight>
                <a:latin typeface="Graphik" panose="020B0503030202060203" pitchFamily="34" charset="77"/>
                <a:ea typeface="Palatino" pitchFamily="2" charset="77"/>
              </a:rPr>
              <a:t>.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3DCF35-6F44-9915-2796-7EB12264323E}"/>
              </a:ext>
            </a:extLst>
          </p:cNvPr>
          <p:cNvSpPr txBox="1">
            <a:spLocks/>
          </p:cNvSpPr>
          <p:nvPr/>
        </p:nvSpPr>
        <p:spPr>
          <a:xfrm>
            <a:off x="1148400" y="25200"/>
            <a:ext cx="21297600" cy="114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The bandwidth of the process can be optimised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5C543-B8DB-AE50-FF5D-49FEC98B36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"/>
          <a:stretch>
            <a:fillRect/>
          </a:stretch>
        </p:blipFill>
        <p:spPr>
          <a:xfrm>
            <a:off x="4096799" y="2646000"/>
            <a:ext cx="13926900" cy="16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80962-8496-DC43-0BFE-60692FDB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17CE9-5BAB-AE65-229B-3788BFF1B9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2787891" y="12719241"/>
            <a:ext cx="245260" cy="410369"/>
          </a:xfrm>
        </p:spPr>
        <p:txBody>
          <a:bodyPr/>
          <a:lstStyle/>
          <a:p>
            <a:fld id="{86CB4B4D-7CA3-9044-876B-883B54F8677D}" type="slidenum">
              <a:rPr lang="en-DE" smtClean="0"/>
              <a:t>9</a:t>
            </a:fld>
            <a:endParaRPr lang="en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090316-8D4E-0731-F456-3BFB22629A45}"/>
              </a:ext>
            </a:extLst>
          </p:cNvPr>
          <p:cNvCxnSpPr>
            <a:cxnSpLocks/>
          </p:cNvCxnSpPr>
          <p:nvPr/>
        </p:nvCxnSpPr>
        <p:spPr>
          <a:xfrm flipH="1">
            <a:off x="6587836" y="4579200"/>
            <a:ext cx="585850" cy="949618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FCB277E-CF37-EAC3-EB2B-8A3674E86EB6}"/>
              </a:ext>
            </a:extLst>
          </p:cNvPr>
          <p:cNvSpPr/>
          <p:nvPr/>
        </p:nvSpPr>
        <p:spPr>
          <a:xfrm>
            <a:off x="3958736" y="5285318"/>
            <a:ext cx="2862000" cy="1182965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energy spread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6372D3-013E-9D12-2701-77E93160F1E7}"/>
              </a:ext>
            </a:extLst>
          </p:cNvPr>
          <p:cNvCxnSpPr>
            <a:cxnSpLocks/>
          </p:cNvCxnSpPr>
          <p:nvPr/>
        </p:nvCxnSpPr>
        <p:spPr>
          <a:xfrm flipH="1">
            <a:off x="9889958" y="4579200"/>
            <a:ext cx="516785" cy="801458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5E6C017-E576-0D7D-1681-EB13A57D68CD}"/>
              </a:ext>
            </a:extLst>
          </p:cNvPr>
          <p:cNvSpPr/>
          <p:nvPr/>
        </p:nvSpPr>
        <p:spPr>
          <a:xfrm>
            <a:off x="7356688" y="5285318"/>
            <a:ext cx="3200475" cy="1182965"/>
          </a:xfrm>
          <a:prstGeom prst="ellipse">
            <a:avLst/>
          </a:prstGeom>
          <a:noFill/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Electron beam divergence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C13EBA-6213-EFF8-35D6-16135527F19C}"/>
              </a:ext>
            </a:extLst>
          </p:cNvPr>
          <p:cNvSpPr/>
          <p:nvPr/>
        </p:nvSpPr>
        <p:spPr>
          <a:xfrm>
            <a:off x="12055845" y="6400871"/>
            <a:ext cx="3918857" cy="1800000"/>
          </a:xfrm>
          <a:prstGeom prst="ellipse">
            <a:avLst/>
          </a:prstGeom>
          <a:solidFill>
            <a:srgbClr val="FFBB6B"/>
          </a:solidFill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bandwidth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79CC43-793E-29D7-B6DE-A1417F39F9F0}"/>
              </a:ext>
            </a:extLst>
          </p:cNvPr>
          <p:cNvSpPr/>
          <p:nvPr/>
        </p:nvSpPr>
        <p:spPr>
          <a:xfrm>
            <a:off x="16476707" y="6400871"/>
            <a:ext cx="3918857" cy="1800000"/>
          </a:xfrm>
          <a:prstGeom prst="ellipse">
            <a:avLst/>
          </a:prstGeom>
          <a:solidFill>
            <a:srgbClr val="FFBB6B"/>
          </a:solidFill>
          <a:ln w="57150" cap="flat">
            <a:solidFill>
              <a:srgbClr val="007B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001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" panose="020B0503030202060203" pitchFamily="34" charset="77"/>
                <a:ea typeface="+mn-ea"/>
                <a:cs typeface="+mn-cs"/>
                <a:sym typeface="Helvetica Neue Light"/>
              </a:rPr>
              <a:t>Ti:Sa laser strength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C3992D-CD79-1225-29B9-DBF132385546}"/>
              </a:ext>
            </a:extLst>
          </p:cNvPr>
          <p:cNvCxnSpPr>
            <a:cxnSpLocks/>
          </p:cNvCxnSpPr>
          <p:nvPr/>
        </p:nvCxnSpPr>
        <p:spPr>
          <a:xfrm>
            <a:off x="13344293" y="4579200"/>
            <a:ext cx="358260" cy="1819553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06C8FD-C3C7-3550-D0B3-6B231D2D4E18}"/>
              </a:ext>
            </a:extLst>
          </p:cNvPr>
          <p:cNvCxnSpPr>
            <a:cxnSpLocks/>
          </p:cNvCxnSpPr>
          <p:nvPr/>
        </p:nvCxnSpPr>
        <p:spPr>
          <a:xfrm>
            <a:off x="15803217" y="4579200"/>
            <a:ext cx="1247393" cy="2083157"/>
          </a:xfrm>
          <a:prstGeom prst="line">
            <a:avLst/>
          </a:prstGeom>
          <a:noFill/>
          <a:ln w="57150" cap="flat">
            <a:solidFill>
              <a:srgbClr val="007B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44670E-CF49-8EAC-02DD-7168847AF390}"/>
              </a:ext>
            </a:extLst>
          </p:cNvPr>
          <p:cNvSpPr txBox="1"/>
          <p:nvPr/>
        </p:nvSpPr>
        <p:spPr>
          <a:xfrm>
            <a:off x="11259917" y="9609363"/>
            <a:ext cx="1033399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DE" dirty="0">
                <a:latin typeface="Graphik" panose="020B0503030202060203" pitchFamily="34" charset="77"/>
              </a:rPr>
              <a:t>The main contribution is now given by the laser 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91FCAC9-4DAB-13BC-7CB9-476849698B9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693227" y="12489656"/>
            <a:ext cx="10607552" cy="788441"/>
          </a:xfrm>
        </p:spPr>
        <p:txBody>
          <a:bodyPr/>
          <a:lstStyle/>
          <a:p>
            <a:pPr lvl="2" indent="0" defTabSz="1975536">
              <a:defRPr sz="18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rPr>
              <a:t>25.09.2025 | Cristina Mariani | EAAC2025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52B32DC-AE0E-59BD-F311-6FB693A69EF8}"/>
              </a:ext>
            </a:extLst>
          </p:cNvPr>
          <p:cNvSpPr txBox="1">
            <a:spLocks/>
          </p:cNvSpPr>
          <p:nvPr/>
        </p:nvSpPr>
        <p:spPr>
          <a:xfrm>
            <a:off x="1148400" y="25200"/>
            <a:ext cx="21297600" cy="1145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marL="0" marR="0" indent="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 dirty="0">
                <a:solidFill>
                  <a:srgbClr val="007BC8"/>
                </a:solidFill>
                <a:uFillTx/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DesySans Office Bold"/>
              </a:defRPr>
            </a:lvl1pPr>
            <a:lvl2pPr marL="0" marR="0" indent="25399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2pPr>
            <a:lvl3pPr marL="0" marR="0" indent="50799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3pPr>
            <a:lvl4pPr marL="0" marR="0" indent="76199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4pPr>
            <a:lvl5pPr marL="0" marR="0" indent="101599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5pPr>
            <a:lvl6pPr marL="0" marR="0" indent="1269987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6pPr>
            <a:lvl7pPr marL="0" marR="0" indent="1523985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7pPr>
            <a:lvl8pPr marL="0" marR="0" indent="1777982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8pPr>
            <a:lvl9pPr marL="0" marR="0" indent="2031980" algn="l" defTabSz="8889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67" b="0" i="0" u="none" strike="noStrike" cap="none" spc="0" baseline="0">
                <a:solidFill>
                  <a:srgbClr val="3579C2"/>
                </a:solidFill>
                <a:uFillTx/>
                <a:latin typeface="+mj-lt"/>
                <a:ea typeface="+mj-ea"/>
                <a:cs typeface="+mj-cs"/>
                <a:sym typeface="DesySans Office Bold"/>
              </a:defRPr>
            </a:lvl9pPr>
          </a:lstStyle>
          <a:p>
            <a:pPr hangingPunct="1"/>
            <a:r>
              <a:rPr lang="en-GB" sz="6000" dirty="0">
                <a:solidFill>
                  <a:srgbClr val="009FDF"/>
                </a:solidFill>
                <a:latin typeface="Graphik" panose="020B0503030202060203" pitchFamily="34" charset="77"/>
              </a:rPr>
              <a:t>The bandwidth of the process can be optimised</a:t>
            </a:r>
            <a:endParaRPr lang="en-DE" sz="6000" dirty="0">
              <a:solidFill>
                <a:srgbClr val="009FDF"/>
              </a:solidFill>
              <a:latin typeface="Graphik" panose="020B050303020206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F42BC-4FB2-0BD6-4FA6-38FA3C067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951" y="7417489"/>
            <a:ext cx="6567769" cy="5030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6F5CD-336A-CDA0-155E-44089C7A1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"/>
          <a:stretch>
            <a:fillRect/>
          </a:stretch>
        </p:blipFill>
        <p:spPr>
          <a:xfrm>
            <a:off x="4096799" y="2646000"/>
            <a:ext cx="13926900" cy="16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FFFFFF"/>
      </a:dk1>
      <a:lt1>
        <a:srgbClr val="D6722E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DesySans Office Bold"/>
        <a:ea typeface="DesySans Office Bold"/>
        <a:cs typeface="DesySans Office Bold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D6722E"/>
            </a:solidFill>
            <a:effectLst/>
            <a:uFillTx/>
            <a:latin typeface="DesySans Office Regular"/>
            <a:ea typeface="DesySans Office Regular"/>
            <a:cs typeface="DesySans Office Regular"/>
            <a:sym typeface="DesySans Office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DesySans Office Bold"/>
        <a:ea typeface="DesySans Office Bold"/>
        <a:cs typeface="DesySans Office Bold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D6722E"/>
            </a:solidFill>
            <a:effectLst/>
            <a:uFillTx/>
            <a:latin typeface="DesySans Office Regular"/>
            <a:ea typeface="DesySans Office Regular"/>
            <a:cs typeface="DesySans Office Regular"/>
            <a:sym typeface="DesySans Office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7365</TotalTime>
  <Words>1343</Words>
  <Application>Microsoft Macintosh PowerPoint</Application>
  <PresentationFormat>Custom</PresentationFormat>
  <Paragraphs>171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Avenir</vt:lpstr>
      <vt:lpstr>Avenir Book</vt:lpstr>
      <vt:lpstr>Cambria Math</vt:lpstr>
      <vt:lpstr>DesySans Office Bold</vt:lpstr>
      <vt:lpstr>DesySans Office Regular</vt:lpstr>
      <vt:lpstr>Graphik</vt:lpstr>
      <vt:lpstr>Helvetica Neue</vt:lpstr>
      <vt:lpstr>Helvetica Neue Light</vt:lpstr>
      <vt:lpstr>Helvetica Neue Medium</vt:lpstr>
      <vt:lpstr>Lucida Grande</vt:lpstr>
      <vt:lpstr>Wingdings</vt:lpstr>
      <vt:lpstr>ModernPortfolio</vt:lpstr>
      <vt:lpstr>Optimisation of Inverse Compton Scattering via spatio-temporal tailoring of the scattering pulse</vt:lpstr>
      <vt:lpstr>PowerPoint Presentation</vt:lpstr>
      <vt:lpstr>High Energy X-ray applications need low bandwidth and a high photons flux</vt:lpstr>
      <vt:lpstr>Inverse Compton Scattering (ICS) based X-ray sources lead the way among the different source types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electrons focus at different positions after an active plasma lens</vt:lpstr>
      <vt:lpstr>The laser needs to be tailored to match the length and timing of the electron beam</vt:lpstr>
      <vt:lpstr>Implementing a flying focus offers complete control over the spatiotemporal shape of the laser</vt:lpstr>
      <vt:lpstr>Theoretical study of the flying focus</vt:lpstr>
      <vt:lpstr>Simulations show a speed and an elongation coherent with the values required</vt:lpstr>
      <vt:lpstr>By tuning the chirp is possible to control the speed of  the flying focus</vt:lpstr>
      <vt:lpstr>A first experimental test set up shows promising results of a flying focus implementation</vt:lpstr>
      <vt:lpstr>PowerPoint Presentation</vt:lpstr>
      <vt:lpstr>Summary and outlook</vt:lpstr>
      <vt:lpstr>PowerPoint Presentation</vt:lpstr>
      <vt:lpstr>BACK UP SLIDES</vt:lpstr>
      <vt:lpstr>Materials selection </vt:lpstr>
      <vt:lpstr>Speed measurements set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KALDERA</dc:title>
  <cp:lastModifiedBy>Cristina Mariani</cp:lastModifiedBy>
  <cp:revision>80</cp:revision>
  <dcterms:modified xsi:type="dcterms:W3CDTF">2025-09-25T13:03:50Z</dcterms:modified>
</cp:coreProperties>
</file>