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4366" r:id="rId3"/>
    <p:sldId id="4351" r:id="rId4"/>
    <p:sldId id="4364" r:id="rId5"/>
    <p:sldId id="265" r:id="rId6"/>
    <p:sldId id="266" r:id="rId7"/>
    <p:sldId id="4228" r:id="rId8"/>
    <p:sldId id="4352" r:id="rId9"/>
    <p:sldId id="4353" r:id="rId10"/>
    <p:sldId id="4361" r:id="rId11"/>
    <p:sldId id="4321" r:id="rId12"/>
    <p:sldId id="4367" r:id="rId13"/>
    <p:sldId id="4365" r:id="rId14"/>
    <p:sldId id="4363" r:id="rId15"/>
    <p:sldId id="268" r:id="rId16"/>
    <p:sldId id="434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73"/>
  </p:normalViewPr>
  <p:slideViewPr>
    <p:cSldViewPr snapToGrid="0">
      <p:cViewPr varScale="1">
        <p:scale>
          <a:sx n="100" d="100"/>
          <a:sy n="100" d="100"/>
        </p:scale>
        <p:origin x="184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8E9F3-1815-FA4C-90EB-2EF797E5B3F0}" type="datetimeFigureOut">
              <a:rPr lang="en-US"/>
              <a:t>9/24/25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ACCB1-FBC6-4D45-9819-5A841782090D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26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CCB1-FBC6-4D45-9819-5A841782090D}" type="slidenum">
              <a:rPr lang="en-GB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372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FCE6B-6993-C14A-9E61-38FB5989047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26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2A7F7-B961-8442-ADA3-0D383AF7D058}" type="slidenum">
              <a:r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11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A7AD-E209-B7AA-3722-E2D3A4438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6DDD3-40EC-615B-5293-39C0EAEF0F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991AC0-2E89-44C5-3FC5-D66F1310B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39339"/>
            <a:ext cx="2743200" cy="2186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E. Adli, Tolerances, EAAC2025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86382C-F17F-A6EA-A938-9221270E0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49888"/>
            <a:ext cx="2743200" cy="30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2B287A-CA14-B240-81E8-10B66F98F69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18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E0600-4608-3CBD-124B-F5C1BF25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2C985-F46D-9027-F85E-1DE42C0B4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C6D2A-1946-8D65-9027-31F824EB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E. Adli, Tolerances, EAAC2025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5995F-8FDF-1644-FA9A-94C9933A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07BCE-AF40-EA9F-EF0B-EAF6A114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9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F05438-539C-CEF9-0483-2089A42E7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9A2C4-BD66-31CF-DF02-6AE218E6E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405C2-8683-089A-2BF0-1E682B5B8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E. Adli, Tolerances, EAAC2025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E45FF-9B2F-64FB-9E07-0BD52154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66F90-CC07-F347-E865-5ACD5BE4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22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age"/>
          <p:cNvSpPr txBox="1"/>
          <p:nvPr/>
        </p:nvSpPr>
        <p:spPr>
          <a:xfrm>
            <a:off x="11346773" y="6315519"/>
            <a:ext cx="296556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900"/>
              <a:t>Page</a:t>
            </a:r>
          </a:p>
        </p:txBody>
      </p:sp>
      <p:sp>
        <p:nvSpPr>
          <p:cNvPr id="28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1681955" y="6314177"/>
            <a:ext cx="324092" cy="180411"/>
          </a:xfrm>
          <a:prstGeom prst="rect">
            <a:avLst/>
          </a:prstGeom>
        </p:spPr>
        <p:txBody>
          <a:bodyPr wrap="square"/>
          <a:lstStyle>
            <a:lvl1pPr algn="l">
              <a:defRPr sz="9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29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93" y="6280277"/>
            <a:ext cx="736158" cy="19355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2024-10-05  |  Ben Chen  |  HALHF Workshop 3-8 October 2024"/>
          <p:cNvSpPr txBox="1"/>
          <p:nvPr/>
        </p:nvSpPr>
        <p:spPr>
          <a:xfrm>
            <a:off x="1593835" y="6307204"/>
            <a:ext cx="3329925" cy="180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900"/>
              <a:t>2024-10-05  |  Ben Chen  |  HALHF Workshop 3-8 October 2024 </a:t>
            </a:r>
          </a:p>
        </p:txBody>
      </p:sp>
      <p:sp>
        <p:nvSpPr>
          <p:cNvPr id="31" name="Heading"/>
          <p:cNvSpPr txBox="1">
            <a:spLocks noGrp="1"/>
          </p:cNvSpPr>
          <p:nvPr>
            <p:ph type="body" sz="quarter" idx="21"/>
          </p:nvPr>
        </p:nvSpPr>
        <p:spPr>
          <a:xfrm>
            <a:off x="379292" y="381821"/>
            <a:ext cx="7266605" cy="541617"/>
          </a:xfrm>
          <a:prstGeom prst="rect">
            <a:avLst/>
          </a:prstGeom>
        </p:spPr>
        <p:txBody>
          <a:bodyPr/>
          <a:lstStyle>
            <a:lvl1pPr defTabSz="1219169"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Heading</a:t>
            </a:r>
          </a:p>
        </p:txBody>
      </p:sp>
      <p:sp>
        <p:nvSpPr>
          <p:cNvPr id="32" name="Subheading"/>
          <p:cNvSpPr txBox="1">
            <a:spLocks noGrp="1"/>
          </p:cNvSpPr>
          <p:nvPr>
            <p:ph type="body" sz="quarter" idx="22"/>
          </p:nvPr>
        </p:nvSpPr>
        <p:spPr>
          <a:xfrm>
            <a:off x="379293" y="1035731"/>
            <a:ext cx="5612653" cy="4801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Subheading</a:t>
            </a:r>
          </a:p>
        </p:txBody>
      </p:sp>
      <p:sp>
        <p:nvSpPr>
          <p:cNvPr id="33" name="Lorem ipsum dolor sit amet, consectetur adipiscing elit, sed do eiusmod tempor incididunt ut labore et dolore magna aliqua. Diam vulputate ut pharetra sit amet aliquam id diam.…"/>
          <p:cNvSpPr txBox="1">
            <a:spLocks noGrp="1"/>
          </p:cNvSpPr>
          <p:nvPr>
            <p:ph type="body" sz="half" idx="23"/>
          </p:nvPr>
        </p:nvSpPr>
        <p:spPr>
          <a:xfrm>
            <a:off x="379292" y="1583640"/>
            <a:ext cx="6572301" cy="4308481"/>
          </a:xfrm>
          <a:prstGeom prst="rect">
            <a:avLst/>
          </a:prstGeom>
        </p:spPr>
        <p:txBody>
          <a:bodyPr>
            <a:noAutofit/>
          </a:bodyPr>
          <a:lstStyle>
            <a:lvl1pPr marL="292100" indent="-29210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20000"/>
              <a:buChar char="&gt;"/>
              <a:defRPr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520700" lvl="1" indent="-29210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10000"/>
              <a:buChar char="&gt;"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elit.</a:t>
            </a:r>
          </a:p>
        </p:txBody>
      </p:sp>
      <p:sp>
        <p:nvSpPr>
          <p:cNvPr id="34" name="bilde"/>
          <p:cNvSpPr>
            <a:spLocks noGrp="1"/>
          </p:cNvSpPr>
          <p:nvPr>
            <p:ph type="pic" idx="24"/>
          </p:nvPr>
        </p:nvSpPr>
        <p:spPr>
          <a:xfrm>
            <a:off x="7327969" y="897942"/>
            <a:ext cx="8413700" cy="491675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Infotekst"/>
          <p:cNvSpPr>
            <a:spLocks noGrp="1"/>
          </p:cNvSpPr>
          <p:nvPr>
            <p:ph type="body" sz="quarter" idx="25"/>
          </p:nvPr>
        </p:nvSpPr>
        <p:spPr>
          <a:xfrm>
            <a:off x="7327969" y="5865497"/>
            <a:ext cx="4133057" cy="230683"/>
          </a:xfrm>
          <a:prstGeom prst="roundRect">
            <a:avLst>
              <a:gd name="adj" fmla="val 0"/>
            </a:avLst>
          </a:prstGeom>
        </p:spPr>
        <p:txBody>
          <a:bodyPr anchor="ctr">
            <a:noAutofit/>
          </a:bodyPr>
          <a:lstStyle>
            <a:lvl1pPr algn="ctr" defTabSz="1219169">
              <a:defRPr sz="12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Infotekst</a:t>
            </a:r>
          </a:p>
        </p:txBody>
      </p:sp>
    </p:spTree>
    <p:extLst>
      <p:ext uri="{BB962C8B-B14F-4D97-AF65-F5344CB8AC3E}">
        <p14:creationId xmlns:p14="http://schemas.microsoft.com/office/powerpoint/2010/main" val="423877089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age"/>
          <p:cNvSpPr txBox="1"/>
          <p:nvPr/>
        </p:nvSpPr>
        <p:spPr>
          <a:xfrm>
            <a:off x="11346773" y="6315519"/>
            <a:ext cx="296556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900"/>
              <a:t>Page</a:t>
            </a:r>
          </a:p>
        </p:txBody>
      </p:sp>
      <p:sp>
        <p:nvSpPr>
          <p:cNvPr id="68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1681955" y="6314177"/>
            <a:ext cx="324092" cy="180411"/>
          </a:xfrm>
          <a:prstGeom prst="rect">
            <a:avLst/>
          </a:prstGeom>
        </p:spPr>
        <p:txBody>
          <a:bodyPr wrap="square"/>
          <a:lstStyle>
            <a:lvl1pPr algn="l">
              <a:defRPr sz="9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69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93" y="6280277"/>
            <a:ext cx="736158" cy="193554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2024-10-05  |  Ben Chen  |  HALHF Workshop 3-8 October 2024"/>
          <p:cNvSpPr txBox="1"/>
          <p:nvPr/>
        </p:nvSpPr>
        <p:spPr>
          <a:xfrm>
            <a:off x="1593835" y="6307204"/>
            <a:ext cx="3154710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900"/>
              <a:t>2024-10-05  |  Ben Chen  |  HALHF Workshop 3-8 October 2024 </a:t>
            </a:r>
          </a:p>
        </p:txBody>
      </p:sp>
      <p:sp>
        <p:nvSpPr>
          <p:cNvPr id="71" name="Heading"/>
          <p:cNvSpPr txBox="1">
            <a:spLocks noGrp="1"/>
          </p:cNvSpPr>
          <p:nvPr>
            <p:ph type="body" sz="quarter" idx="21"/>
          </p:nvPr>
        </p:nvSpPr>
        <p:spPr>
          <a:xfrm>
            <a:off x="379292" y="381821"/>
            <a:ext cx="7266605" cy="541617"/>
          </a:xfrm>
          <a:prstGeom prst="rect">
            <a:avLst/>
          </a:prstGeom>
        </p:spPr>
        <p:txBody>
          <a:bodyPr/>
          <a:lstStyle>
            <a:lvl1pPr defTabSz="1219169"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Heading</a:t>
            </a:r>
          </a:p>
        </p:txBody>
      </p:sp>
      <p:sp>
        <p:nvSpPr>
          <p:cNvPr id="72" name="Subheading"/>
          <p:cNvSpPr txBox="1">
            <a:spLocks noGrp="1"/>
          </p:cNvSpPr>
          <p:nvPr>
            <p:ph type="body" sz="quarter" idx="22"/>
          </p:nvPr>
        </p:nvSpPr>
        <p:spPr>
          <a:xfrm>
            <a:off x="379293" y="1035731"/>
            <a:ext cx="5612653" cy="4801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Subheading</a:t>
            </a:r>
          </a:p>
        </p:txBody>
      </p:sp>
      <p:sp>
        <p:nvSpPr>
          <p:cNvPr id="73" name="Lorem ipsum dolor sit amet, consectetur adipiscing elit, sed do eiusmod tempor incididunt ut labore et dolore magna aliqua. Diam vulputate ut pharetra sit amet aliquam id diam.…"/>
          <p:cNvSpPr txBox="1">
            <a:spLocks noGrp="1"/>
          </p:cNvSpPr>
          <p:nvPr>
            <p:ph type="body" idx="23"/>
          </p:nvPr>
        </p:nvSpPr>
        <p:spPr>
          <a:xfrm>
            <a:off x="379293" y="1583640"/>
            <a:ext cx="11430001" cy="4308481"/>
          </a:xfrm>
          <a:prstGeom prst="rect">
            <a:avLst/>
          </a:prstGeom>
        </p:spPr>
        <p:txBody>
          <a:bodyPr>
            <a:noAutofit/>
          </a:bodyPr>
          <a:lstStyle>
            <a:lvl1pPr marL="292100" indent="-29210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20000"/>
              <a:buChar char="&gt;"/>
              <a:defRPr sz="3700">
                <a:latin typeface="Helvetica Neue Light"/>
                <a:ea typeface="Helvetica Neue Light"/>
                <a:sym typeface="Helvetica Neue Light"/>
              </a:defRPr>
            </a:lvl1pPr>
          </a:lstStyle>
          <a:p>
            <a:pPr marL="584199" indent="-584199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520700" lvl="1" indent="-29210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10000"/>
              <a:buChar char="&gt;"/>
              <a:defRPr sz="29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elit, sed do eiusmod tempor incididunt ut labore et dolore magna aliqua. Diam vulputate ut pharetra sit amet aliquam id diam.</a:t>
            </a:r>
          </a:p>
          <a:p>
            <a:pPr marL="584200" indent="-584200">
              <a:lnSpc>
                <a:spcPct val="110000"/>
              </a:lnSpc>
              <a:spcBef>
                <a:spcPts val="1800"/>
              </a:spcBef>
              <a:buClr>
                <a:srgbClr val="D49956"/>
              </a:buClr>
              <a:buSzPct val="120000"/>
              <a:buChar char="&gt;"/>
              <a:defRPr sz="37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Lorem ipsum dolor sit amet, consectetur adipiscing elit.</a:t>
            </a:r>
          </a:p>
        </p:txBody>
      </p:sp>
    </p:spTree>
    <p:extLst>
      <p:ext uri="{BB962C8B-B14F-4D97-AF65-F5344CB8AC3E}">
        <p14:creationId xmlns:p14="http://schemas.microsoft.com/office/powerpoint/2010/main" val="302021787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2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D515F-1E21-4FF0-A89B-46832FB30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87B5-7F53-8AC2-96FD-DEA8DA75C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45F1D-DE03-57CC-273C-26FD127EC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E. Adli, Tolerances, EAAC2025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B2043-6CA5-7D3B-237D-59636DE59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F8BBD-F0F8-B428-8DCB-D31EF2AA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6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9844E-9731-1904-6E01-965B30EA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DC21A-EC41-27CF-9442-2996448F3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83AAB-E072-E139-E12F-B912480B7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E. Adli, Tolerances, EAAC2025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000BD-14BB-8316-249D-9A447AD2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B0E49-329A-2F20-0605-2A49B6AB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4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FF73B-DAC0-E3CE-004B-58B1A731F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44E79-125A-3021-8BB4-A828BE46A3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ACB91-7C3A-985E-D008-1B6273D3B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88BB0-0AC5-3F5A-A01C-E0A99667A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E. Adli, Tolerances, EAAC2025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F54A-D85F-68D0-CD36-4C941038F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01F41-D9DA-500D-B158-6ADBFFE8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14DDF-9AD8-AB17-1B83-13F04E2B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E7799-3867-2354-F46E-9095EE65F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6AD00-610B-272D-287E-D0F05409A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C26F81-2B8A-1126-933B-8257CB748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C78B3-3787-B874-A710-C984E97C0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93F57E-AC16-8383-2325-328E2A17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E. Adli, Tolerances, EAAC2025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482B90-2D17-67A4-6BD6-12CA0353C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4EFFE-DCAB-1AA4-1112-57224A1F0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D2814-6A09-5F2B-1CEF-6A613C4E0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200DCB-1012-2162-5C43-2571E56AD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E. Adli, Tolerances, EAAC2025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93331-BCAC-8F4D-A96E-D75FB9A8D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444E5C-0386-A813-D06E-B94F7A0E3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8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95965-410D-BD30-2083-F0712040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E. Adli, Tolerances, EAAC2025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F999E-F4FB-4665-B11C-7647E2E0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630A5-6A80-3E6D-5E9A-F9F5209A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9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C3A9-443F-BAD1-B32A-5E7947B1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0045-FDCB-40C9-0839-FB515CE2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3F348-66CF-5B22-4E5F-5DF4A5601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39409-5A98-0BC3-8077-1496D0DF4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E. Adli, Tolerances, EAAC2025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B7FF1-218B-9AA5-7B9B-76894EBCB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D6F2D-930C-2605-B723-1CCC1FF1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0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E110A-DBDD-AD93-61E8-7066788C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50338E-5A90-8176-5E06-1EBA53642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018DB-3ACA-E92E-607E-ACDD6B4D6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19EB5-0875-A20B-9146-6DDF02B6B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E. Adli, Tolerances, EAAC2025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F912E-E601-0471-77FE-7F3F84DF8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D2EC0-B942-510C-5AAF-FA60776C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27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2EE572-3C0A-F577-1203-213701D0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18034-67C4-62DD-A28F-BDA01BD07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52758"/>
            <a:ext cx="10515600" cy="4824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85045-9F8E-D9E4-8D1A-5863DDAE71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39339"/>
            <a:ext cx="2743200" cy="2186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E. Adli, Tolerances, EAAC2025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FB691-385E-313E-6A0E-6CB40D90C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49888"/>
            <a:ext cx="2743200" cy="30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2B287A-CA14-B240-81E8-10B66F98F69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4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Erik.Adli@fys.uio.n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104.1446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0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ab/pdf/10.1103/72qb-517d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hyperlink" Target="https://link.aps.org/doi/10.1103/PhysRevSTAB.15.08130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journals.aps.org/prab/abstract/10.1103/PhysRevAccelBeams.21.041301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journals.aps.org/prab/abstract/10.1103/PhysRevAccelBeams.20.111301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ow.elettra.eu/81/pdf/TUPS011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ow.elettra.eu/81/pdf/TUPS011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46251-686D-51DB-AF8A-D44E85267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078" y="0"/>
            <a:ext cx="10679707" cy="2387600"/>
          </a:xfrm>
        </p:spPr>
        <p:txBody>
          <a:bodyPr>
            <a:normAutofit/>
          </a:bodyPr>
          <a:lstStyle/>
          <a:p>
            <a:r>
              <a:rPr lang="en-US" sz="4000" b="1" dirty="0"/>
              <a:t>Transverse tolerances in the </a:t>
            </a:r>
            <a:br>
              <a:rPr lang="en-US" sz="4000" b="1" dirty="0"/>
            </a:br>
            <a:r>
              <a:rPr lang="en-US" sz="4000" b="1" dirty="0"/>
              <a:t>plasma-wakefield acceleration blow-out regime</a:t>
            </a:r>
            <a:br>
              <a:rPr lang="en-US" sz="4000" b="1" dirty="0"/>
            </a:br>
            <a:r>
              <a:rPr lang="en-US" sz="3200" dirty="0"/>
              <a:t>examples from HALHF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2C8949-A93C-4E1C-3752-B3C5AA31F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151" y="3170868"/>
            <a:ext cx="10804634" cy="2599065"/>
          </a:xfrm>
        </p:spPr>
        <p:txBody>
          <a:bodyPr>
            <a:normAutofit/>
          </a:bodyPr>
          <a:lstStyle/>
          <a:p>
            <a:r>
              <a:rPr lang="en-US" sz="2000" b="1" dirty="0"/>
              <a:t>Erik Adli,  J. B. B. Chen, </a:t>
            </a:r>
          </a:p>
          <a:p>
            <a:r>
              <a:rPr lang="en-US" sz="2000" b="1" dirty="0"/>
              <a:t>P. </a:t>
            </a:r>
            <a:r>
              <a:rPr lang="en-US" sz="2000" b="1"/>
              <a:t>Drobniak</a:t>
            </a:r>
            <a:r>
              <a:rPr lang="en-US" sz="2000" b="1" dirty="0"/>
              <a:t>, O. G. Finnerud, D. Kalvik, C. A. Lindstrøm, K. N. </a:t>
            </a:r>
            <a:r>
              <a:rPr lang="en-US" sz="2000" b="1"/>
              <a:t>Sjobak</a:t>
            </a:r>
            <a:r>
              <a:rPr lang="en-US" sz="2000" b="1" dirty="0"/>
              <a:t>,</a:t>
            </a:r>
          </a:p>
          <a:p>
            <a:r>
              <a:rPr lang="en-US" sz="2000" b="1" i="1" dirty="0"/>
              <a:t>Department of Physics, University of Oslo, Norway</a:t>
            </a:r>
          </a:p>
          <a:p>
            <a:r>
              <a:rPr lang="en-US" sz="2000" b="1" dirty="0">
                <a:hlinkClick r:id="rId3"/>
              </a:rPr>
              <a:t>Erik.Adli@fys.uio.no</a:t>
            </a:r>
            <a:endParaRPr lang="en-US" sz="2000" b="1"/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611E2E-7C33-49D3-7D3F-A46866973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0" y="5363571"/>
            <a:ext cx="1498106" cy="14944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3AD77E-10E4-A99A-1234-71544CF74773}"/>
              </a:ext>
            </a:extLst>
          </p:cNvPr>
          <p:cNvSpPr txBox="1"/>
          <p:nvPr/>
        </p:nvSpPr>
        <p:spPr>
          <a:xfrm>
            <a:off x="3271524" y="6385921"/>
            <a:ext cx="5585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/>
              <a:t>EAAC</a:t>
            </a:r>
            <a:r>
              <a:rPr lang="en-US" sz="1400" b="1" i="1" dirty="0"/>
              <a:t> 2025 - The European Advanced Accelerator Conference, Italy</a:t>
            </a:r>
          </a:p>
          <a:p>
            <a:pPr algn="ctr"/>
            <a:r>
              <a:rPr lang="en-US" sz="1400" b="1" i="1" dirty="0"/>
              <a:t>September 24, 2025</a:t>
            </a:r>
          </a:p>
        </p:txBody>
      </p:sp>
      <p:pic>
        <p:nvPicPr>
          <p:cNvPr id="1026" name="Picture 2" descr="7th European Advanced Accelerator Conference">
            <a:extLst>
              <a:ext uri="{FF2B5EF4-FFF2-40B4-BE49-F238E27FC236}">
                <a16:creationId xmlns:a16="http://schemas.microsoft.com/office/drawing/2014/main" id="{B2F912AE-6CBE-AB8B-AF9E-B53817F4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090" y="6371735"/>
            <a:ext cx="2723909" cy="4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269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2F9A5-7D08-D498-B2C4-E2EA42137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further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89064-5503-30D1-1467-5FE06CE35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758"/>
            <a:ext cx="11353800" cy="4824205"/>
          </a:xfrm>
        </p:spPr>
        <p:txBody>
          <a:bodyPr>
            <a:normAutofit fontScale="92500"/>
          </a:bodyPr>
          <a:lstStyle/>
          <a:p>
            <a:r>
              <a:rPr lang="en-US" dirty="0"/>
              <a:t>BBU and its mitigation starts to be well understood</a:t>
            </a:r>
          </a:p>
          <a:p>
            <a:r>
              <a:rPr lang="en-US" dirty="0"/>
              <a:t>mitigation mechanisms, as applied to HALHF (at 40% DB-to-MB efficiency):</a:t>
            </a:r>
          </a:p>
          <a:p>
            <a:pPr lvl="1"/>
            <a:r>
              <a:rPr lang="en-US" dirty="0"/>
              <a:t>low plasma density</a:t>
            </a:r>
          </a:p>
          <a:p>
            <a:pPr lvl="1"/>
            <a:r>
              <a:rPr lang="en-US" dirty="0"/>
              <a:t>optimal phasing </a:t>
            </a:r>
          </a:p>
          <a:p>
            <a:pPr lvl="1"/>
            <a:r>
              <a:rPr lang="en-US" dirty="0"/>
              <a:t>Ion motion -&gt; at the cost of some emittance growth</a:t>
            </a:r>
          </a:p>
          <a:p>
            <a:r>
              <a:rPr lang="en-US" dirty="0"/>
              <a:t>tolerancing study for plasma linacs can be performed with ABEL</a:t>
            </a:r>
          </a:p>
          <a:p>
            <a:r>
              <a:rPr lang="en-US" dirty="0"/>
              <a:t>HALHF drive-beam jitter tolerances from BBU look very tight (10—100 nm)</a:t>
            </a:r>
          </a:p>
          <a:p>
            <a:r>
              <a:rPr lang="en-US" dirty="0"/>
              <a:t>scans of the full interstage optics + wakefield still to be performed</a:t>
            </a:r>
          </a:p>
          <a:p>
            <a:pPr lvl="1"/>
            <a:r>
              <a:rPr lang="en-US" dirty="0"/>
              <a:t>required to check if HALHF emittances can be reached, assuming reasonable jitter</a:t>
            </a:r>
          </a:p>
          <a:p>
            <a:pPr lvl="1"/>
            <a:r>
              <a:rPr lang="en-US" dirty="0"/>
              <a:t>may impact the global design optimum (BBU not part of global </a:t>
            </a:r>
            <a:r>
              <a:rPr lang="en-US"/>
              <a:t>optimisation</a:t>
            </a:r>
            <a:r>
              <a:rPr lang="en-US" dirty="0"/>
              <a:t>)</a:t>
            </a:r>
          </a:p>
          <a:p>
            <a:r>
              <a:rPr lang="en-US" dirty="0"/>
              <a:t>similar tolerance studies important for any plasma collider study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09398-173B-6D96-69B3-59AE40D4A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E. Adli, Tolerances, EAAC2025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8CEB83-EE8A-EC2B-8DC1-E9C8A1A0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 lang="en-GB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394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7E58-A6E0-7F5D-616A-719566A6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0078"/>
            <a:ext cx="10515600" cy="1325563"/>
          </a:xfrm>
        </p:spPr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F9E95-A5F8-3763-8701-D100C398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E. Adli, Tolerances, EAAC2025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AD82C-3276-545A-56FF-24C6AC1DA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6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ABBFA-E04B-0D6D-48F0-FFE4CE809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62154-A179-4795-B3E8-E27E7240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711609" cy="1325563"/>
          </a:xfrm>
        </p:spPr>
        <p:txBody>
          <a:bodyPr/>
          <a:lstStyle/>
          <a:p>
            <a:r>
              <a:rPr lang="nb-NO" dirty="0"/>
              <a:t>Efficiency RF vs </a:t>
            </a:r>
            <a:r>
              <a:rPr lang="nb-NO"/>
              <a:t>PWFA</a:t>
            </a:r>
            <a:endParaRPr lang="en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12121-7BD6-4B03-4C44-6C44796DCC64}"/>
              </a:ext>
            </a:extLst>
          </p:cNvPr>
          <p:cNvSpPr txBox="1"/>
          <p:nvPr/>
        </p:nvSpPr>
        <p:spPr>
          <a:xfrm>
            <a:off x="1375242" y="6556296"/>
            <a:ext cx="10775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b="1"/>
              <a:t>Erik Adli, U. Oslo</a:t>
            </a:r>
            <a:r>
              <a:rPr lang="nb-NO" b="1" dirty="0"/>
              <a:t>, 2025-01-15</a:t>
            </a:r>
            <a:endParaRPr lang="en-NO" b="1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1923F9B-9F22-B413-8E67-DA9670C191A0}"/>
              </a:ext>
            </a:extLst>
          </p:cNvPr>
          <p:cNvCxnSpPr/>
          <p:nvPr/>
        </p:nvCxnSpPr>
        <p:spPr>
          <a:xfrm flipH="1">
            <a:off x="411669" y="4440761"/>
            <a:ext cx="5661032" cy="0"/>
          </a:xfrm>
          <a:prstGeom prst="line">
            <a:avLst/>
          </a:prstGeom>
          <a:ln w="19050" cmpd="sng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27E3303-F59D-2988-FDF0-D43397F3E926}"/>
              </a:ext>
            </a:extLst>
          </p:cNvPr>
          <p:cNvSpPr txBox="1"/>
          <p:nvPr/>
        </p:nvSpPr>
        <p:spPr>
          <a:xfrm>
            <a:off x="1375242" y="3997369"/>
            <a:ext cx="70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100%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30C5146-8D9E-6C7B-01A3-434F15F21953}"/>
              </a:ext>
            </a:extLst>
          </p:cNvPr>
          <p:cNvSpPr/>
          <p:nvPr/>
        </p:nvSpPr>
        <p:spPr>
          <a:xfrm>
            <a:off x="1568121" y="4332529"/>
            <a:ext cx="192144" cy="205801"/>
          </a:xfrm>
          <a:prstGeom prst="ellipse">
            <a:avLst/>
          </a:prstGeom>
          <a:solidFill>
            <a:srgbClr val="C0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8B3E050-2AA6-6404-6020-469981B1E58F}"/>
              </a:ext>
            </a:extLst>
          </p:cNvPr>
          <p:cNvSpPr/>
          <p:nvPr/>
        </p:nvSpPr>
        <p:spPr>
          <a:xfrm>
            <a:off x="599555" y="4363113"/>
            <a:ext cx="116706" cy="125001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DC577AA-0BE2-D741-7BE7-223CAC64E4DE}"/>
              </a:ext>
            </a:extLst>
          </p:cNvPr>
          <p:cNvSpPr txBox="1"/>
          <p:nvPr/>
        </p:nvSpPr>
        <p:spPr>
          <a:xfrm>
            <a:off x="169457" y="3665394"/>
            <a:ext cx="295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Before the plasma interaction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6EE8372-9680-E841-AEEA-C217E85066C1}"/>
              </a:ext>
            </a:extLst>
          </p:cNvPr>
          <p:cNvSpPr/>
          <p:nvPr/>
        </p:nvSpPr>
        <p:spPr>
          <a:xfrm>
            <a:off x="5423099" y="3791061"/>
            <a:ext cx="172137" cy="149529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71B601C-9C5A-0EF5-55AC-39894484E4D2}"/>
              </a:ext>
            </a:extLst>
          </p:cNvPr>
          <p:cNvSpPr txBox="1"/>
          <p:nvPr/>
        </p:nvSpPr>
        <p:spPr>
          <a:xfrm>
            <a:off x="5522550" y="3549713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DB</a:t>
            </a:r>
          </a:p>
          <a:p>
            <a:r>
              <a:rPr lang="en-US" sz="1200" dirty="0"/>
              <a:t>dump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BDFCF99-5594-18AF-CA2F-405AB0B37386}"/>
              </a:ext>
            </a:extLst>
          </p:cNvPr>
          <p:cNvCxnSpPr/>
          <p:nvPr/>
        </p:nvCxnSpPr>
        <p:spPr>
          <a:xfrm flipH="1">
            <a:off x="5138233" y="3907966"/>
            <a:ext cx="363612" cy="523995"/>
          </a:xfrm>
          <a:prstGeom prst="line">
            <a:avLst/>
          </a:prstGeom>
          <a:ln w="38100" cmpd="sng">
            <a:solidFill>
              <a:schemeClr val="accent2"/>
            </a:solidFill>
            <a:headEnd type="triangl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D4F032A-EAD4-04BD-1F3F-5447125D487A}"/>
              </a:ext>
            </a:extLst>
          </p:cNvPr>
          <p:cNvSpPr txBox="1"/>
          <p:nvPr/>
        </p:nvSpPr>
        <p:spPr>
          <a:xfrm>
            <a:off x="5372043" y="3985298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23%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0EC7D87-F972-2F50-94AF-910038C1C3EF}"/>
              </a:ext>
            </a:extLst>
          </p:cNvPr>
          <p:cNvSpPr/>
          <p:nvPr/>
        </p:nvSpPr>
        <p:spPr>
          <a:xfrm>
            <a:off x="2423516" y="4169964"/>
            <a:ext cx="1773057" cy="526961"/>
          </a:xfrm>
          <a:prstGeom prst="rect">
            <a:avLst/>
          </a:prstGeom>
          <a:solidFill>
            <a:schemeClr val="accent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PLASMA    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C0C1DEB-6642-7584-7E09-372D1B032A5A}"/>
              </a:ext>
            </a:extLst>
          </p:cNvPr>
          <p:cNvSpPr/>
          <p:nvPr/>
        </p:nvSpPr>
        <p:spPr>
          <a:xfrm>
            <a:off x="5230955" y="4073892"/>
            <a:ext cx="192144" cy="192144"/>
          </a:xfrm>
          <a:prstGeom prst="ellipse">
            <a:avLst/>
          </a:prstGeom>
          <a:solidFill>
            <a:srgbClr val="C0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5B69B7-5108-991B-42DE-3474DA2DD8DF}"/>
              </a:ext>
            </a:extLst>
          </p:cNvPr>
          <p:cNvSpPr/>
          <p:nvPr/>
        </p:nvSpPr>
        <p:spPr>
          <a:xfrm>
            <a:off x="4433857" y="4366701"/>
            <a:ext cx="116706" cy="116706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A3076C-EE96-EE6A-1D5F-768541AAA53F}"/>
              </a:ext>
            </a:extLst>
          </p:cNvPr>
          <p:cNvSpPr txBox="1"/>
          <p:nvPr/>
        </p:nvSpPr>
        <p:spPr>
          <a:xfrm>
            <a:off x="3415158" y="3286986"/>
            <a:ext cx="281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After the plasma interaction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477367-AF72-D0F9-180E-4C3FB965C144}"/>
              </a:ext>
            </a:extLst>
          </p:cNvPr>
          <p:cNvSpPr txBox="1"/>
          <p:nvPr/>
        </p:nvSpPr>
        <p:spPr>
          <a:xfrm>
            <a:off x="4258731" y="4047860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50%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E56A528-8470-B5A3-0F2F-B1AF536A41AC}"/>
              </a:ext>
            </a:extLst>
          </p:cNvPr>
          <p:cNvSpPr txBox="1"/>
          <p:nvPr/>
        </p:nvSpPr>
        <p:spPr>
          <a:xfrm>
            <a:off x="3517323" y="4247295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27%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1E32AF6-AF0B-719B-C7A4-2CAEBAC22303}"/>
              </a:ext>
            </a:extLst>
          </p:cNvPr>
          <p:cNvSpPr txBox="1"/>
          <p:nvPr/>
        </p:nvSpPr>
        <p:spPr>
          <a:xfrm>
            <a:off x="1473500" y="4509990"/>
            <a:ext cx="392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B2B405-55FC-6F0D-296D-AC738FBB2178}"/>
              </a:ext>
            </a:extLst>
          </p:cNvPr>
          <p:cNvSpPr txBox="1"/>
          <p:nvPr/>
        </p:nvSpPr>
        <p:spPr>
          <a:xfrm>
            <a:off x="472018" y="4513715"/>
            <a:ext cx="442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WB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A604456-05BF-7294-1868-9D6C4DAC6114}"/>
              </a:ext>
            </a:extLst>
          </p:cNvPr>
          <p:cNvSpPr/>
          <p:nvPr/>
        </p:nvSpPr>
        <p:spPr>
          <a:xfrm>
            <a:off x="205887" y="3286986"/>
            <a:ext cx="6103966" cy="14903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E43414F-4164-B131-DFFB-AC830E75929E}"/>
              </a:ext>
            </a:extLst>
          </p:cNvPr>
          <p:cNvCxnSpPr/>
          <p:nvPr/>
        </p:nvCxnSpPr>
        <p:spPr>
          <a:xfrm flipH="1">
            <a:off x="3126613" y="3064564"/>
            <a:ext cx="587165" cy="726497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89649FF-3043-FB8B-B3A3-45B0FDFE8B49}"/>
              </a:ext>
            </a:extLst>
          </p:cNvPr>
          <p:cNvCxnSpPr>
            <a:stCxn id="57" idx="3"/>
          </p:cNvCxnSpPr>
          <p:nvPr/>
        </p:nvCxnSpPr>
        <p:spPr>
          <a:xfrm>
            <a:off x="3126613" y="3850060"/>
            <a:ext cx="407914" cy="6548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E1BB7CC-F84D-5532-B6E4-AEE2CF85B0C1}"/>
              </a:ext>
            </a:extLst>
          </p:cNvPr>
          <p:cNvCxnSpPr/>
          <p:nvPr/>
        </p:nvCxnSpPr>
        <p:spPr>
          <a:xfrm flipH="1">
            <a:off x="411669" y="2836151"/>
            <a:ext cx="5661032" cy="0"/>
          </a:xfrm>
          <a:prstGeom prst="line">
            <a:avLst/>
          </a:prstGeom>
          <a:ln w="19050" cmpd="sng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047BE88-B011-6640-9948-F43F118FE115}"/>
              </a:ext>
            </a:extLst>
          </p:cNvPr>
          <p:cNvCxnSpPr/>
          <p:nvPr/>
        </p:nvCxnSpPr>
        <p:spPr>
          <a:xfrm flipH="1">
            <a:off x="411669" y="2734427"/>
            <a:ext cx="5661032" cy="0"/>
          </a:xfrm>
          <a:prstGeom prst="line">
            <a:avLst/>
          </a:prstGeom>
          <a:ln w="19050" cmpd="sng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F8D64006-43AA-2B75-30C6-FA6F015DA1C3}"/>
              </a:ext>
            </a:extLst>
          </p:cNvPr>
          <p:cNvSpPr txBox="1"/>
          <p:nvPr/>
        </p:nvSpPr>
        <p:spPr>
          <a:xfrm>
            <a:off x="1375242" y="229103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100%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6935175-1B08-6437-55D3-A5B2EC18F260}"/>
              </a:ext>
            </a:extLst>
          </p:cNvPr>
          <p:cNvSpPr/>
          <p:nvPr/>
        </p:nvSpPr>
        <p:spPr>
          <a:xfrm>
            <a:off x="1568121" y="2613838"/>
            <a:ext cx="192144" cy="205801"/>
          </a:xfrm>
          <a:prstGeom prst="ellipse">
            <a:avLst/>
          </a:prstGeom>
          <a:solidFill>
            <a:srgbClr val="C0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0F66EE2-BF56-B674-25AC-4D1563336983}"/>
              </a:ext>
            </a:extLst>
          </p:cNvPr>
          <p:cNvSpPr/>
          <p:nvPr/>
        </p:nvSpPr>
        <p:spPr>
          <a:xfrm>
            <a:off x="624269" y="2780348"/>
            <a:ext cx="116706" cy="125001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C330804-BA7C-1CBA-2110-82CBC144A289}"/>
              </a:ext>
            </a:extLst>
          </p:cNvPr>
          <p:cNvSpPr txBox="1"/>
          <p:nvPr/>
        </p:nvSpPr>
        <p:spPr>
          <a:xfrm>
            <a:off x="169457" y="1959060"/>
            <a:ext cx="292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Before the two-beam module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195386B-BAB1-7409-3159-DC65C9E2F127}"/>
              </a:ext>
            </a:extLst>
          </p:cNvPr>
          <p:cNvSpPr/>
          <p:nvPr/>
        </p:nvSpPr>
        <p:spPr>
          <a:xfrm>
            <a:off x="5423099" y="2084727"/>
            <a:ext cx="172137" cy="149529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B6F4D61-FC16-F973-DE00-FDD157293B4F}"/>
              </a:ext>
            </a:extLst>
          </p:cNvPr>
          <p:cNvSpPr txBox="1"/>
          <p:nvPr/>
        </p:nvSpPr>
        <p:spPr>
          <a:xfrm>
            <a:off x="5522550" y="1843379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DB</a:t>
            </a:r>
          </a:p>
          <a:p>
            <a:r>
              <a:rPr lang="en-US" sz="1200" dirty="0"/>
              <a:t>dump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A56B65C-7761-FB9D-8F2E-2B1B621097BA}"/>
              </a:ext>
            </a:extLst>
          </p:cNvPr>
          <p:cNvCxnSpPr/>
          <p:nvPr/>
        </p:nvCxnSpPr>
        <p:spPr>
          <a:xfrm flipH="1">
            <a:off x="5138233" y="2201632"/>
            <a:ext cx="363612" cy="523995"/>
          </a:xfrm>
          <a:prstGeom prst="line">
            <a:avLst/>
          </a:prstGeom>
          <a:ln w="38100" cmpd="sng">
            <a:solidFill>
              <a:schemeClr val="accent2"/>
            </a:solidFill>
            <a:headEnd type="triangl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ACB69E69-63C9-D59F-6046-99AB95F312D4}"/>
              </a:ext>
            </a:extLst>
          </p:cNvPr>
          <p:cNvSpPr txBox="1"/>
          <p:nvPr/>
        </p:nvSpPr>
        <p:spPr>
          <a:xfrm>
            <a:off x="5372043" y="227896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19.1%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AB3A8BE-E7C4-8F68-1597-1B8746DC05AB}"/>
              </a:ext>
            </a:extLst>
          </p:cNvPr>
          <p:cNvSpPr/>
          <p:nvPr/>
        </p:nvSpPr>
        <p:spPr>
          <a:xfrm>
            <a:off x="2423516" y="2463630"/>
            <a:ext cx="1773057" cy="526961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ACC wall</a:t>
            </a:r>
          </a:p>
          <a:p>
            <a:r>
              <a:rPr lang="en-US" dirty="0">
                <a:solidFill>
                  <a:schemeClr val="tx1"/>
                </a:solidFill>
              </a:rPr>
              <a:t>and dump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F9354A4-ECA3-A408-1A64-D4695B5E56C9}"/>
              </a:ext>
            </a:extLst>
          </p:cNvPr>
          <p:cNvSpPr/>
          <p:nvPr/>
        </p:nvSpPr>
        <p:spPr>
          <a:xfrm>
            <a:off x="5230955" y="2367558"/>
            <a:ext cx="192144" cy="192144"/>
          </a:xfrm>
          <a:prstGeom prst="ellipse">
            <a:avLst/>
          </a:prstGeom>
          <a:solidFill>
            <a:srgbClr val="C0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FCBD0E99-2755-0FD5-1664-85671BFA1C41}"/>
              </a:ext>
            </a:extLst>
          </p:cNvPr>
          <p:cNvSpPr/>
          <p:nvPr/>
        </p:nvSpPr>
        <p:spPr>
          <a:xfrm>
            <a:off x="4433857" y="2771580"/>
            <a:ext cx="116706" cy="116706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338C1CA-253A-D1F0-ECC2-87BDF0812AD4}"/>
              </a:ext>
            </a:extLst>
          </p:cNvPr>
          <p:cNvSpPr txBox="1"/>
          <p:nvPr/>
        </p:nvSpPr>
        <p:spPr>
          <a:xfrm>
            <a:off x="3415158" y="1580652"/>
            <a:ext cx="278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After the two-beam module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9885F0F-8890-7084-C38E-E95F8FAA12B8}"/>
              </a:ext>
            </a:extLst>
          </p:cNvPr>
          <p:cNvSpPr txBox="1"/>
          <p:nvPr/>
        </p:nvSpPr>
        <p:spPr>
          <a:xfrm>
            <a:off x="4258731" y="2341526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28%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12F8CB4-ECD5-9CBD-72C6-A74DE5FAAFD0}"/>
              </a:ext>
            </a:extLst>
          </p:cNvPr>
          <p:cNvSpPr txBox="1"/>
          <p:nvPr/>
        </p:nvSpPr>
        <p:spPr>
          <a:xfrm>
            <a:off x="3517323" y="2540961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53%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57E849A-E578-9DA3-5997-C5B58968FFAB}"/>
              </a:ext>
            </a:extLst>
          </p:cNvPr>
          <p:cNvSpPr txBox="1"/>
          <p:nvPr/>
        </p:nvSpPr>
        <p:spPr>
          <a:xfrm>
            <a:off x="1473500" y="2803656"/>
            <a:ext cx="392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DB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D774283-5D9A-542A-2324-734AB95141D7}"/>
              </a:ext>
            </a:extLst>
          </p:cNvPr>
          <p:cNvSpPr txBox="1"/>
          <p:nvPr/>
        </p:nvSpPr>
        <p:spPr>
          <a:xfrm>
            <a:off x="484375" y="2807381"/>
            <a:ext cx="442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WB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178AE7B-D13B-01B5-960E-B3FB9ECCB2B6}"/>
              </a:ext>
            </a:extLst>
          </p:cNvPr>
          <p:cNvSpPr/>
          <p:nvPr/>
        </p:nvSpPr>
        <p:spPr>
          <a:xfrm>
            <a:off x="205887" y="1580652"/>
            <a:ext cx="6103966" cy="14903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C2E4A33-C72D-AB92-F11A-1C51B8690F68}"/>
              </a:ext>
            </a:extLst>
          </p:cNvPr>
          <p:cNvCxnSpPr/>
          <p:nvPr/>
        </p:nvCxnSpPr>
        <p:spPr>
          <a:xfrm flipH="1">
            <a:off x="3126613" y="1358230"/>
            <a:ext cx="587165" cy="726497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CB142E8-2F9E-0423-50F8-95E15EE1CFB5}"/>
              </a:ext>
            </a:extLst>
          </p:cNvPr>
          <p:cNvCxnSpPr/>
          <p:nvPr/>
        </p:nvCxnSpPr>
        <p:spPr>
          <a:xfrm flipH="1">
            <a:off x="2924271" y="2820444"/>
            <a:ext cx="587165" cy="726497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9262F38-50BF-D216-3538-ADBD7397F165}"/>
              </a:ext>
            </a:extLst>
          </p:cNvPr>
          <p:cNvCxnSpPr>
            <a:stCxn id="86" idx="3"/>
          </p:cNvCxnSpPr>
          <p:nvPr/>
        </p:nvCxnSpPr>
        <p:spPr>
          <a:xfrm>
            <a:off x="3126613" y="2143726"/>
            <a:ext cx="407914" cy="6548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3A6E6776-2302-1EA3-9F52-52601D36E0C7}"/>
              </a:ext>
            </a:extLst>
          </p:cNvPr>
          <p:cNvSpPr txBox="1"/>
          <p:nvPr/>
        </p:nvSpPr>
        <p:spPr>
          <a:xfrm>
            <a:off x="153794" y="15205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CLIC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9E7A530-4E05-B9EE-2D3A-D35083A63CED}"/>
              </a:ext>
            </a:extLst>
          </p:cNvPr>
          <p:cNvSpPr txBox="1"/>
          <p:nvPr/>
        </p:nvSpPr>
        <p:spPr>
          <a:xfrm>
            <a:off x="143673" y="3244592"/>
            <a:ext cx="166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2013 PWFA-LC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C2B44E0-7E3F-C805-5BE9-495952259521}"/>
              </a:ext>
            </a:extLst>
          </p:cNvPr>
          <p:cNvSpPr txBox="1"/>
          <p:nvPr/>
        </p:nvSpPr>
        <p:spPr>
          <a:xfrm>
            <a:off x="333127" y="3028135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CLIC CDR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8C39E07-0383-BE7F-C155-2E53FB3BA37C}"/>
              </a:ext>
            </a:extLst>
          </p:cNvPr>
          <p:cNvCxnSpPr/>
          <p:nvPr/>
        </p:nvCxnSpPr>
        <p:spPr>
          <a:xfrm flipH="1">
            <a:off x="435944" y="6157821"/>
            <a:ext cx="5661032" cy="0"/>
          </a:xfrm>
          <a:prstGeom prst="line">
            <a:avLst/>
          </a:prstGeom>
          <a:ln w="19050" cmpd="sng"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7C7DD96-E8B8-5475-C9EA-5DC1EEB5EE7A}"/>
              </a:ext>
            </a:extLst>
          </p:cNvPr>
          <p:cNvSpPr txBox="1"/>
          <p:nvPr/>
        </p:nvSpPr>
        <p:spPr>
          <a:xfrm>
            <a:off x="1399517" y="5714429"/>
            <a:ext cx="70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100%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B88C0624-BDED-5D8A-8DFC-09C7EAF1C416}"/>
              </a:ext>
            </a:extLst>
          </p:cNvPr>
          <p:cNvSpPr/>
          <p:nvPr/>
        </p:nvSpPr>
        <p:spPr>
          <a:xfrm>
            <a:off x="1592396" y="6049589"/>
            <a:ext cx="192144" cy="205801"/>
          </a:xfrm>
          <a:prstGeom prst="ellipse">
            <a:avLst/>
          </a:prstGeom>
          <a:solidFill>
            <a:srgbClr val="C0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5884F5A-56C9-C940-89B8-BBDC560BF8AE}"/>
              </a:ext>
            </a:extLst>
          </p:cNvPr>
          <p:cNvSpPr/>
          <p:nvPr/>
        </p:nvSpPr>
        <p:spPr>
          <a:xfrm>
            <a:off x="623830" y="6080173"/>
            <a:ext cx="116706" cy="125001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611CE3E-7D36-682A-D249-26C0B2C8570F}"/>
              </a:ext>
            </a:extLst>
          </p:cNvPr>
          <p:cNvSpPr txBox="1"/>
          <p:nvPr/>
        </p:nvSpPr>
        <p:spPr>
          <a:xfrm>
            <a:off x="193732" y="5382454"/>
            <a:ext cx="295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Before the plasma interaction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085D24D-E09C-5DED-7713-35CF26690CFF}"/>
              </a:ext>
            </a:extLst>
          </p:cNvPr>
          <p:cNvSpPr/>
          <p:nvPr/>
        </p:nvSpPr>
        <p:spPr>
          <a:xfrm>
            <a:off x="5447374" y="5508121"/>
            <a:ext cx="172137" cy="149529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3E36F99-4DF7-0E6C-D1FC-A6D74F59A1CB}"/>
              </a:ext>
            </a:extLst>
          </p:cNvPr>
          <p:cNvSpPr txBox="1"/>
          <p:nvPr/>
        </p:nvSpPr>
        <p:spPr>
          <a:xfrm>
            <a:off x="5546825" y="5266773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DB</a:t>
            </a:r>
          </a:p>
          <a:p>
            <a:r>
              <a:rPr lang="en-US" sz="1200" dirty="0"/>
              <a:t>dump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7DC071F-A0A9-7B32-3E61-229C197CFE0B}"/>
              </a:ext>
            </a:extLst>
          </p:cNvPr>
          <p:cNvCxnSpPr/>
          <p:nvPr/>
        </p:nvCxnSpPr>
        <p:spPr>
          <a:xfrm flipH="1">
            <a:off x="5162508" y="5625026"/>
            <a:ext cx="363612" cy="523995"/>
          </a:xfrm>
          <a:prstGeom prst="line">
            <a:avLst/>
          </a:prstGeom>
          <a:ln w="38100" cmpd="sng">
            <a:solidFill>
              <a:schemeClr val="accent2"/>
            </a:solidFill>
            <a:headEnd type="triangl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008689C2-7105-8100-C5FD-233DA9359A79}"/>
              </a:ext>
            </a:extLst>
          </p:cNvPr>
          <p:cNvSpPr txBox="1"/>
          <p:nvPr/>
        </p:nvSpPr>
        <p:spPr>
          <a:xfrm>
            <a:off x="5396318" y="570235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20%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81E0EFB-6117-3B5D-AD92-FBC1244350DF}"/>
              </a:ext>
            </a:extLst>
          </p:cNvPr>
          <p:cNvSpPr/>
          <p:nvPr/>
        </p:nvSpPr>
        <p:spPr>
          <a:xfrm>
            <a:off x="2447791" y="5887024"/>
            <a:ext cx="1773057" cy="526961"/>
          </a:xfrm>
          <a:prstGeom prst="rect">
            <a:avLst/>
          </a:prstGeom>
          <a:solidFill>
            <a:schemeClr val="accent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PLASMA    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46F989F1-CC9B-BAAD-312A-9BE35F6CE400}"/>
              </a:ext>
            </a:extLst>
          </p:cNvPr>
          <p:cNvSpPr/>
          <p:nvPr/>
        </p:nvSpPr>
        <p:spPr>
          <a:xfrm>
            <a:off x="5255230" y="5790952"/>
            <a:ext cx="192144" cy="192144"/>
          </a:xfrm>
          <a:prstGeom prst="ellipse">
            <a:avLst/>
          </a:prstGeom>
          <a:solidFill>
            <a:srgbClr val="C000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AFA360E5-C801-F217-9987-D1FAEA14A8ED}"/>
              </a:ext>
            </a:extLst>
          </p:cNvPr>
          <p:cNvSpPr/>
          <p:nvPr/>
        </p:nvSpPr>
        <p:spPr>
          <a:xfrm>
            <a:off x="4458132" y="6083761"/>
            <a:ext cx="116706" cy="116706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491DBFE-9E5E-58C4-45CA-22775D87771F}"/>
              </a:ext>
            </a:extLst>
          </p:cNvPr>
          <p:cNvSpPr txBox="1"/>
          <p:nvPr/>
        </p:nvSpPr>
        <p:spPr>
          <a:xfrm>
            <a:off x="3439433" y="5004046"/>
            <a:ext cx="281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After the plasma interaction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5CF0441-1142-F8D4-4EBC-18F74E6B9C41}"/>
              </a:ext>
            </a:extLst>
          </p:cNvPr>
          <p:cNvSpPr txBox="1"/>
          <p:nvPr/>
        </p:nvSpPr>
        <p:spPr>
          <a:xfrm>
            <a:off x="4283006" y="5764920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40%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F32BCC1-3C00-D337-7855-DC94E460F8BD}"/>
              </a:ext>
            </a:extLst>
          </p:cNvPr>
          <p:cNvSpPr txBox="1"/>
          <p:nvPr/>
        </p:nvSpPr>
        <p:spPr>
          <a:xfrm>
            <a:off x="3541598" y="596435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40%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51148A5-3586-E35E-3E0A-67A67BB2B18B}"/>
              </a:ext>
            </a:extLst>
          </p:cNvPr>
          <p:cNvSpPr txBox="1"/>
          <p:nvPr/>
        </p:nvSpPr>
        <p:spPr>
          <a:xfrm>
            <a:off x="1497775" y="6227050"/>
            <a:ext cx="392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DB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1223CCC-53E1-369A-DF81-E6AEC57F233A}"/>
              </a:ext>
            </a:extLst>
          </p:cNvPr>
          <p:cNvSpPr txBox="1"/>
          <p:nvPr/>
        </p:nvSpPr>
        <p:spPr>
          <a:xfrm>
            <a:off x="496293" y="6230775"/>
            <a:ext cx="442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WB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CCC5659-66ED-09CB-C5C0-0106C3942937}"/>
              </a:ext>
            </a:extLst>
          </p:cNvPr>
          <p:cNvSpPr/>
          <p:nvPr/>
        </p:nvSpPr>
        <p:spPr>
          <a:xfrm>
            <a:off x="230162" y="5004046"/>
            <a:ext cx="6103966" cy="14903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FC3F4E7F-91EE-0667-6163-ED155DA564A4}"/>
              </a:ext>
            </a:extLst>
          </p:cNvPr>
          <p:cNvCxnSpPr>
            <a:stCxn id="103" idx="3"/>
          </p:cNvCxnSpPr>
          <p:nvPr/>
        </p:nvCxnSpPr>
        <p:spPr>
          <a:xfrm>
            <a:off x="3150888" y="5567120"/>
            <a:ext cx="407914" cy="65488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0439898F-D66D-7B32-622F-9A3F4326553A}"/>
              </a:ext>
            </a:extLst>
          </p:cNvPr>
          <p:cNvSpPr txBox="1"/>
          <p:nvPr/>
        </p:nvSpPr>
        <p:spPr>
          <a:xfrm>
            <a:off x="167948" y="4961652"/>
            <a:ext cx="228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HALHF 2.0 PWFA-LC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7B5B7C1-3D4C-F0DA-312F-1B5B47372D37}"/>
              </a:ext>
            </a:extLst>
          </p:cNvPr>
          <p:cNvSpPr txBox="1"/>
          <p:nvPr/>
        </p:nvSpPr>
        <p:spPr>
          <a:xfrm>
            <a:off x="6551715" y="3309196"/>
            <a:ext cx="528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Assuming Gaussian bunches assumed, and transverse stability not considered.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E8285E0-E7A9-3785-C0D4-F29CEF2BA305}"/>
              </a:ext>
            </a:extLst>
          </p:cNvPr>
          <p:cNvSpPr txBox="1"/>
          <p:nvPr/>
        </p:nvSpPr>
        <p:spPr>
          <a:xfrm>
            <a:off x="6551714" y="5082107"/>
            <a:ext cx="5287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 self-correction, and careful parameter optimization, including transverse stability</a:t>
            </a:r>
          </a:p>
          <a:p>
            <a:endParaRPr lang="en-US" b="1" dirty="0"/>
          </a:p>
          <a:p>
            <a:r>
              <a:rPr lang="en-US" b="1" i="1" dirty="0"/>
              <a:t>40% &gt; 28%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6B3DCF1-02D8-D5E2-BBD0-26C64C024770}"/>
              </a:ext>
            </a:extLst>
          </p:cNvPr>
          <p:cNvSpPr txBox="1"/>
          <p:nvPr/>
        </p:nvSpPr>
        <p:spPr>
          <a:xfrm>
            <a:off x="6551714" y="1580652"/>
            <a:ext cx="528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Optimized for efficiency, assuming 100 MV/m, and limited by transverse stability.</a:t>
            </a:r>
          </a:p>
        </p:txBody>
      </p:sp>
    </p:spTree>
    <p:extLst>
      <p:ext uri="{BB962C8B-B14F-4D97-AF65-F5344CB8AC3E}">
        <p14:creationId xmlns:p14="http://schemas.microsoft.com/office/powerpoint/2010/main" val="994629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3409-503F-E063-94C4-7B247372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on number of stages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0997A-90FD-9F29-D6A8-167639A21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E. Adli, Tolerances, EAAC2025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7F8E3-DFC2-A421-B38C-0DEF8AC35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 lang="en-GB"/>
              <a:t>13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1FD164-6E1D-C8F2-56E0-C333D03B7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632"/>
            <a:ext cx="7772400" cy="2724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FCFB92-4F0D-02DE-4D72-268110266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234987"/>
            <a:ext cx="4461843" cy="2724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ECFA8A-4510-C20C-E4F8-D79EA7375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126" y="4136113"/>
            <a:ext cx="4286473" cy="2603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638BE4-1373-49E3-58B2-EF5CECFF77EF}"/>
              </a:ext>
            </a:extLst>
          </p:cNvPr>
          <p:cNvSpPr txBox="1"/>
          <p:nvPr/>
        </p:nvSpPr>
        <p:spPr>
          <a:xfrm>
            <a:off x="8796528" y="1737360"/>
            <a:ext cx="16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Stages (no 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D4CD2-7C33-28BE-1307-A5D34E719D49}"/>
              </a:ext>
            </a:extLst>
          </p:cNvPr>
          <p:cNvSpPr txBox="1"/>
          <p:nvPr/>
        </p:nvSpPr>
        <p:spPr>
          <a:xfrm>
            <a:off x="8625978" y="459449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Merged stage (no 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27E85C-FBF8-5530-29A5-F408E751F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49" y="4211048"/>
            <a:ext cx="5552410" cy="222526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558AAC-D8EB-227E-4C4F-ECF6358D58A1}"/>
              </a:ext>
            </a:extLst>
          </p:cNvPr>
          <p:cNvCxnSpPr>
            <a:cxnSpLocks/>
          </p:cNvCxnSpPr>
          <p:nvPr/>
        </p:nvCxnSpPr>
        <p:spPr>
          <a:xfrm flipV="1">
            <a:off x="7370064" y="3035808"/>
            <a:ext cx="1426464" cy="573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F10723-23A1-1427-4CB4-6C1AE529AE1A}"/>
              </a:ext>
            </a:extLst>
          </p:cNvPr>
          <p:cNvCxnSpPr>
            <a:cxnSpLocks/>
          </p:cNvCxnSpPr>
          <p:nvPr/>
        </p:nvCxnSpPr>
        <p:spPr>
          <a:xfrm>
            <a:off x="7370064" y="3608832"/>
            <a:ext cx="1255914" cy="9856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492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133C7-0C30-884A-90DD-0BB84A19E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driver guiding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94A3B-76BB-6041-CE66-AFEB556D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E. Adli, Tolerances, EAAC2025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830C3-5C6F-6F13-3043-204E38117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 lang="en-GB"/>
              <a:t>14</a:t>
            </a:fld>
            <a:endParaRPr lang="en-GB" dirty="0"/>
          </a:p>
        </p:txBody>
      </p:sp>
      <p:pic>
        <p:nvPicPr>
          <p:cNvPr id="6" name="Picture 5" descr="offset.eps">
            <a:extLst>
              <a:ext uri="{FF2B5EF4-FFF2-40B4-BE49-F238E27FC236}">
                <a16:creationId xmlns:a16="http://schemas.microsoft.com/office/drawing/2014/main" id="{FDF2A3DB-6B14-A1B1-30BC-5B224CCA4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 b="17934"/>
          <a:stretch/>
        </p:blipFill>
        <p:spPr>
          <a:xfrm>
            <a:off x="285811" y="2457118"/>
            <a:ext cx="4914777" cy="2432465"/>
          </a:xfrm>
          <a:prstGeom prst="rect">
            <a:avLst/>
          </a:prstGeom>
          <a:scene3d>
            <a:camera prst="orthographicFront">
              <a:rot lat="0" lon="0" rev="21300000"/>
            </a:camera>
            <a:lightRig rig="threePt" dir="t"/>
          </a:scene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814831-12E0-C77E-B0BA-0241EC767769}"/>
              </a:ext>
            </a:extLst>
          </p:cNvPr>
          <p:cNvSpPr txBox="1"/>
          <p:nvPr/>
        </p:nvSpPr>
        <p:spPr>
          <a:xfrm>
            <a:off x="-173516" y="2462790"/>
            <a:ext cx="143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Centre of cell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4A445-1934-6F52-90B7-6370BCFA96E2}"/>
              </a:ext>
            </a:extLst>
          </p:cNvPr>
          <p:cNvSpPr txBox="1"/>
          <p:nvPr/>
        </p:nvSpPr>
        <p:spPr>
          <a:xfrm>
            <a:off x="1556358" y="2657745"/>
            <a:ext cx="217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Centre of drive beam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F270F-554D-847D-38FC-DE6714DB2027}"/>
              </a:ext>
            </a:extLst>
          </p:cNvPr>
          <p:cNvSpPr txBox="1"/>
          <p:nvPr/>
        </p:nvSpPr>
        <p:spPr>
          <a:xfrm>
            <a:off x="240235" y="488188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Main beam trajectory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3A111C-1A48-0472-D6D8-F8512AF7FD29}"/>
              </a:ext>
            </a:extLst>
          </p:cNvPr>
          <p:cNvCxnSpPr>
            <a:stCxn id="9" idx="0"/>
          </p:cNvCxnSpPr>
          <p:nvPr/>
        </p:nvCxnSpPr>
        <p:spPr>
          <a:xfrm flipV="1">
            <a:off x="1352078" y="3933904"/>
            <a:ext cx="0" cy="9479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0B138B-6127-176B-16B1-2B6733ADA844}"/>
              </a:ext>
            </a:extLst>
          </p:cNvPr>
          <p:cNvCxnSpPr/>
          <p:nvPr/>
        </p:nvCxnSpPr>
        <p:spPr>
          <a:xfrm>
            <a:off x="286589" y="3455476"/>
            <a:ext cx="4861431" cy="43200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CCD4A1-B352-2805-67E6-5D17BF32132C}"/>
              </a:ext>
            </a:extLst>
          </p:cNvPr>
          <p:cNvCxnSpPr/>
          <p:nvPr/>
        </p:nvCxnSpPr>
        <p:spPr>
          <a:xfrm>
            <a:off x="285812" y="3586325"/>
            <a:ext cx="4914776" cy="202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421957-E3CE-6533-66E3-5E08061296ED}"/>
              </a:ext>
            </a:extLst>
          </p:cNvPr>
          <p:cNvCxnSpPr/>
          <p:nvPr/>
        </p:nvCxnSpPr>
        <p:spPr>
          <a:xfrm rot="5400000">
            <a:off x="33310" y="3084624"/>
            <a:ext cx="754203" cy="249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C16C67-6C03-0A4E-286C-3927DFA6CD44}"/>
              </a:ext>
            </a:extLst>
          </p:cNvPr>
          <p:cNvCxnSpPr/>
          <p:nvPr/>
        </p:nvCxnSpPr>
        <p:spPr>
          <a:xfrm rot="16200000" flipH="1">
            <a:off x="2461775" y="3206752"/>
            <a:ext cx="798262" cy="4389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7760996-ACDD-C988-9B64-F8EF2BB044EF}"/>
              </a:ext>
            </a:extLst>
          </p:cNvPr>
          <p:cNvSpPr txBox="1"/>
          <p:nvPr/>
        </p:nvSpPr>
        <p:spPr>
          <a:xfrm>
            <a:off x="44672" y="1388565"/>
            <a:ext cx="3656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 injection angle: </a:t>
            </a:r>
          </a:p>
          <a:p>
            <a:r>
              <a:rPr lang="en-US" dirty="0"/>
              <a:t>may lead to large main beam offset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FE89A-D270-47D5-AFAE-CC824AD5EF9C}"/>
              </a:ext>
            </a:extLst>
          </p:cNvPr>
          <p:cNvSpPr txBox="1"/>
          <p:nvPr/>
        </p:nvSpPr>
        <p:spPr>
          <a:xfrm>
            <a:off x="6413528" y="981288"/>
            <a:ext cx="6070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Mitigation: guiding driver with an external magnetic field,</a:t>
            </a:r>
          </a:p>
          <a:p>
            <a:r>
              <a:rPr lang="en-US" dirty="0"/>
              <a:t>here simulated in </a:t>
            </a:r>
            <a:r>
              <a:rPr lang="en-US"/>
              <a:t>HiPACE</a:t>
            </a:r>
            <a:r>
              <a:rPr lang="en-US" dirty="0"/>
              <a:t>++ (radially focusing field).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654E2A-C2C2-5E24-CB96-2B743C99A835}"/>
              </a:ext>
            </a:extLst>
          </p:cNvPr>
          <p:cNvSpPr txBox="1"/>
          <p:nvPr/>
        </p:nvSpPr>
        <p:spPr>
          <a:xfrm>
            <a:off x="838200" y="5910882"/>
            <a:ext cx="734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Driver guiding has been assumed in the following ABEL simulations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6D7C62-4942-FCD4-1E30-5585AABF1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449" y="1497509"/>
            <a:ext cx="4782982" cy="2831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E0E366-2F13-65FE-411E-F5956358F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132" y="4328714"/>
            <a:ext cx="4458867" cy="26557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8A18FB-1AAD-1AE3-F81E-79636DBEC85B}"/>
              </a:ext>
            </a:extLst>
          </p:cNvPr>
          <p:cNvSpPr txBox="1"/>
          <p:nvPr/>
        </p:nvSpPr>
        <p:spPr>
          <a:xfrm>
            <a:off x="9055043" y="2751744"/>
            <a:ext cx="2117887" cy="275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89" dirty="0"/>
              <a:t>Without magnetic guiding-field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F03675-F762-924A-7904-71CDB39C019F}"/>
              </a:ext>
            </a:extLst>
          </p:cNvPr>
          <p:cNvSpPr txBox="1"/>
          <p:nvPr/>
        </p:nvSpPr>
        <p:spPr>
          <a:xfrm>
            <a:off x="9160840" y="6274556"/>
            <a:ext cx="1906291" cy="275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89" dirty="0"/>
              <a:t>With magnetic guiding-field</a:t>
            </a:r>
          </a:p>
        </p:txBody>
      </p:sp>
    </p:spTree>
    <p:extLst>
      <p:ext uri="{BB962C8B-B14F-4D97-AF65-F5344CB8AC3E}">
        <p14:creationId xmlns:p14="http://schemas.microsoft.com/office/powerpoint/2010/main" val="2094323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age"/>
          <p:cNvSpPr txBox="1"/>
          <p:nvPr/>
        </p:nvSpPr>
        <p:spPr>
          <a:xfrm>
            <a:off x="11346773" y="6315519"/>
            <a:ext cx="296556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900" dirty="0"/>
              <a:t>Page</a:t>
            </a:r>
          </a:p>
        </p:txBody>
      </p:sp>
      <p:sp>
        <p:nvSpPr>
          <p:cNvPr id="25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 dirty="0"/>
          </a:p>
        </p:txBody>
      </p:sp>
      <p:pic>
        <p:nvPicPr>
          <p:cNvPr id="256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93" y="6280277"/>
            <a:ext cx="736158" cy="193554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2024-10-05  |  Ben Chen  |  HALHF Workshop 3-8 October 2024"/>
          <p:cNvSpPr txBox="1"/>
          <p:nvPr/>
        </p:nvSpPr>
        <p:spPr>
          <a:xfrm>
            <a:off x="1593835" y="6307204"/>
            <a:ext cx="3154710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900" dirty="0"/>
              <a:t>2024-10-05  |  Ben Chen  |  HALHF Workshop 3-8 October 2024 </a:t>
            </a:r>
          </a:p>
        </p:txBody>
      </p:sp>
      <p:sp>
        <p:nvSpPr>
          <p:cNvPr id="258" name="Benchmarks against HiPACE++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Benchmark</a:t>
            </a:r>
            <a:r>
              <a:rPr lang="nb-NO"/>
              <a:t>ing</a:t>
            </a:r>
            <a:r>
              <a:rPr lang="nb-NO" dirty="0"/>
              <a:t> </a:t>
            </a:r>
            <a:r>
              <a:rPr dirty="0"/>
              <a:t>against HiPACE++</a:t>
            </a:r>
          </a:p>
        </p:txBody>
      </p:sp>
      <p:pic>
        <p:nvPicPr>
          <p:cNvPr id="260" name="4c767fecb0ae4039a662fd337e3c5017.png" descr="4c767fecb0ae4039a662fd337e3c5017.png"/>
          <p:cNvPicPr>
            <a:picLocks noChangeAspect="1"/>
          </p:cNvPicPr>
          <p:nvPr/>
        </p:nvPicPr>
        <p:blipFill>
          <a:blip r:embed="rId3"/>
          <a:srcRect l="49786"/>
          <a:stretch>
            <a:fillRect/>
          </a:stretch>
        </p:blipFill>
        <p:spPr>
          <a:xfrm>
            <a:off x="4012594" y="988774"/>
            <a:ext cx="2722856" cy="2205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2abb5f25e6bb42bda7c4f43cf7bf2635.png" descr="2abb5f25e6bb42bda7c4f43cf7bf26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16" y="3827247"/>
            <a:ext cx="5268869" cy="2143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9768832443f440988f34eb1fa0859c64.png" descr="9768832443f440988f34eb1fa0859c6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891" y="1211066"/>
            <a:ext cx="4762501" cy="176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2ceb60e5326e4aaf9d510a82f022c64c.png" descr="2ceb60e5326e4aaf9d510a82f022c64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891" y="2777414"/>
            <a:ext cx="4762501" cy="176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f52e9bb17064408cb645087ff9e2047c.png" descr="f52e9bb17064408cb645087ff9e2047c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891" y="4348550"/>
            <a:ext cx="4762501" cy="176113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5BF19B-64F4-A553-5933-82B0FFB52B25}"/>
              </a:ext>
            </a:extLst>
          </p:cNvPr>
          <p:cNvSpPr txBox="1"/>
          <p:nvPr/>
        </p:nvSpPr>
        <p:spPr>
          <a:xfrm>
            <a:off x="248149" y="739535"/>
            <a:ext cx="37644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Benedetti et al.</a:t>
            </a:r>
          </a:p>
          <a:p>
            <a:r>
              <a:rPr lang="en-US" dirty="0"/>
              <a:t>A beam with transverse E-fields  perturbs the background focusing fields  so that (moderate non-relativistic ion motion)</a:t>
            </a:r>
          </a:p>
          <a:p>
            <a:endParaRPr lang="en-US" dirty="0"/>
          </a:p>
          <a:p>
            <a:r>
              <a:rPr lang="en-US" dirty="0"/>
              <a:t>I.e. integrate  from head of drive beam to tail of main beam and modify the transverse </a:t>
            </a:r>
            <a:r>
              <a:rPr lang="en-US" dirty="0" err="1"/>
              <a:t>eq.o.m</a:t>
            </a:r>
            <a:r>
              <a:rPr lang="en-US"/>
              <a:t>. with a term.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D3FF71-07D0-0716-4B85-5CD22EB16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E. Adli, HALHF, MOCD1, IPAC’25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178CFB-153D-1595-EDE0-B9F08AC03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 lang="en-GB"/>
              <a:t>16</a:t>
            </a:fld>
            <a:endParaRPr lang="en-GB" dirty="0"/>
          </a:p>
        </p:txBody>
      </p:sp>
      <p:sp>
        <p:nvSpPr>
          <p:cNvPr id="4" name="Heading 17">
            <a:extLst>
              <a:ext uri="{FF2B5EF4-FFF2-40B4-BE49-F238E27FC236}">
                <a16:creationId xmlns:a16="http://schemas.microsoft.com/office/drawing/2014/main" id="{BBA2546F-DBA5-A469-C446-5F891BF3BF5D}"/>
              </a:ext>
            </a:extLst>
          </p:cNvPr>
          <p:cNvSpPr txBox="1"/>
          <p:nvPr/>
        </p:nvSpPr>
        <p:spPr>
          <a:xfrm>
            <a:off x="394674" y="363548"/>
            <a:ext cx="11217294" cy="829411"/>
          </a:xfrm>
          <a:prstGeom prst="rect">
            <a:avLst/>
          </a:prstGeom>
          <a:noFill/>
          <a:ln>
            <a:noFill/>
          </a:ln>
        </p:spPr>
        <p:txBody>
          <a:bodyPr vert="horz" wrap="square" lIns="61388" tIns="61388" rIns="61388" bIns="61388" anchor="t" anchorCtr="0" compatLnSpc="0">
            <a:noAutofit/>
          </a:bodyPr>
          <a:lstStyle/>
          <a:p>
            <a:pPr hangingPunct="0">
              <a:tabLst>
                <a:tab pos="0" algn="l"/>
              </a:tabLst>
            </a:pPr>
            <a:r>
              <a:rPr lang="en-US" sz="3386" b="1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Helvetica Neue" pitchFamily="18"/>
                <a:ea typeface="Helvetica Neue" pitchFamily="2"/>
                <a:cs typeface="Helvetica Neue" pitchFamily="2"/>
              </a:rPr>
              <a:t>Longitudinal self-correction</a:t>
            </a:r>
          </a:p>
        </p:txBody>
      </p:sp>
      <p:pic>
        <p:nvPicPr>
          <p:cNvPr id="6" name="Picture 5" descr="A diagram of energy and energy&#10;&#10;AI-generated content may be incorrect.">
            <a:extLst>
              <a:ext uri="{FF2B5EF4-FFF2-40B4-BE49-F238E27FC236}">
                <a16:creationId xmlns:a16="http://schemas.microsoft.com/office/drawing/2014/main" id="{8ED54331-58D5-4E58-A07C-37C655013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134" y="1103586"/>
            <a:ext cx="5390866" cy="5390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0B05A-BF70-6C85-00F5-CBE86C8C7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3" y="2680997"/>
            <a:ext cx="6527167" cy="2353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2956E3-8E4F-22DE-1165-C88FB10F1A3B}"/>
              </a:ext>
            </a:extLst>
          </p:cNvPr>
          <p:cNvSpPr txBox="1"/>
          <p:nvPr/>
        </p:nvSpPr>
        <p:spPr>
          <a:xfrm>
            <a:off x="210207" y="1782913"/>
            <a:ext cx="60177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hlinkClick r:id="rId4"/>
              </a:rPr>
              <a:t>C. A. Lindstrøm</a:t>
            </a:r>
          </a:p>
          <a:p>
            <a:r>
              <a:rPr lang="en-US" sz="1400" dirty="0">
                <a:solidFill>
                  <a:srgbClr val="0070C0"/>
                </a:solidFill>
                <a:hlinkClick r:id="rId4"/>
              </a:rPr>
              <a:t>Self-correcting longitudinal phase space in a multistage plasma accelerator</a:t>
            </a:r>
          </a:p>
          <a:p>
            <a:r>
              <a:rPr lang="en-US" sz="1400" dirty="0">
                <a:solidFill>
                  <a:srgbClr val="0070C0"/>
                </a:solidFill>
                <a:hlinkClick r:id="rId4"/>
              </a:rPr>
              <a:t>arXiv:2104.14460</a:t>
            </a:r>
            <a:r>
              <a:rPr lang="en-US" sz="1400">
                <a:solidFill>
                  <a:srgbClr val="0070C0"/>
                </a:solidFill>
                <a:hlinkClick r:id="rId4"/>
              </a:rPr>
              <a:t>  (2021)</a:t>
            </a:r>
            <a:endParaRPr lang="en-US" sz="1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75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202A7-C339-102B-CED8-D4A377B93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E. Adli, Tolerances, </a:t>
            </a:r>
            <a:r>
              <a:rPr lang="en-GB"/>
              <a:t>EAAC2025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487D3-4F6F-DDF2-892F-F0E78878B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 lang="en-GB"/>
              <a:t>2</a:t>
            </a:fld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3515B6-392E-4D86-A762-83F9117723C1}"/>
              </a:ext>
            </a:extLst>
          </p:cNvPr>
          <p:cNvSpPr/>
          <p:nvPr/>
        </p:nvSpPr>
        <p:spPr>
          <a:xfrm>
            <a:off x="350232" y="3987032"/>
            <a:ext cx="2416385" cy="9716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6F5E4E-EE4B-D8D3-C783-784FB4ADA9AC}"/>
              </a:ext>
            </a:extLst>
          </p:cNvPr>
          <p:cNvSpPr/>
          <p:nvPr/>
        </p:nvSpPr>
        <p:spPr>
          <a:xfrm>
            <a:off x="2135539" y="4368918"/>
            <a:ext cx="736003" cy="19287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650329-BD24-7F67-832A-510A3591C647}"/>
              </a:ext>
            </a:extLst>
          </p:cNvPr>
          <p:cNvSpPr/>
          <p:nvPr/>
        </p:nvSpPr>
        <p:spPr>
          <a:xfrm>
            <a:off x="588408" y="4382161"/>
            <a:ext cx="466911" cy="16711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865809-0C98-AFD0-08DF-7E58BD3C1E30}"/>
              </a:ext>
            </a:extLst>
          </p:cNvPr>
          <p:cNvCxnSpPr/>
          <p:nvPr/>
        </p:nvCxnSpPr>
        <p:spPr>
          <a:xfrm>
            <a:off x="178107" y="4470303"/>
            <a:ext cx="2915326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2CADB8-70EC-6B38-9539-930C9C7F48B6}"/>
              </a:ext>
            </a:extLst>
          </p:cNvPr>
          <p:cNvSpPr txBox="1"/>
          <p:nvPr/>
        </p:nvSpPr>
        <p:spPr>
          <a:xfrm>
            <a:off x="3926649" y="4011178"/>
            <a:ext cx="354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PWA blow-out</a:t>
            </a:r>
            <a:r>
              <a:rPr lang="en-US" dirty="0"/>
              <a:t>: DB creates the channel, suppresses </a:t>
            </a:r>
            <a:r>
              <a:rPr lang="en-US"/>
              <a:t>intrabeam</a:t>
            </a:r>
            <a:r>
              <a:rPr lang="en-US" dirty="0"/>
              <a:t> DB wake, as well as multi-bunch wake.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AD9C0B-5E3A-AA10-7A90-B70C3F9DD34C}"/>
              </a:ext>
            </a:extLst>
          </p:cNvPr>
          <p:cNvSpPr/>
          <p:nvPr/>
        </p:nvSpPr>
        <p:spPr>
          <a:xfrm>
            <a:off x="350232" y="5527773"/>
            <a:ext cx="2416385" cy="9716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6519D9-3FC9-A9D3-E1D4-D67D56A070F7}"/>
              </a:ext>
            </a:extLst>
          </p:cNvPr>
          <p:cNvSpPr/>
          <p:nvPr/>
        </p:nvSpPr>
        <p:spPr>
          <a:xfrm>
            <a:off x="2135539" y="5909659"/>
            <a:ext cx="736003" cy="19287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972891-4E06-8B7C-3C4D-C8F6F916B40C}"/>
              </a:ext>
            </a:extLst>
          </p:cNvPr>
          <p:cNvSpPr/>
          <p:nvPr/>
        </p:nvSpPr>
        <p:spPr>
          <a:xfrm>
            <a:off x="588408" y="5863633"/>
            <a:ext cx="466911" cy="16711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6C846A-8B99-8084-46D1-B854E6DF4AF7}"/>
              </a:ext>
            </a:extLst>
          </p:cNvPr>
          <p:cNvCxnSpPr/>
          <p:nvPr/>
        </p:nvCxnSpPr>
        <p:spPr>
          <a:xfrm>
            <a:off x="178107" y="6011044"/>
            <a:ext cx="2915326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ight Brace 14">
            <a:extLst>
              <a:ext uri="{FF2B5EF4-FFF2-40B4-BE49-F238E27FC236}">
                <a16:creationId xmlns:a16="http://schemas.microsoft.com/office/drawing/2014/main" id="{8630B1A1-5EA6-85E2-AA4D-5F86399C7957}"/>
              </a:ext>
            </a:extLst>
          </p:cNvPr>
          <p:cNvSpPr/>
          <p:nvPr/>
        </p:nvSpPr>
        <p:spPr>
          <a:xfrm flipV="1">
            <a:off x="1055319" y="5891607"/>
            <a:ext cx="100047" cy="12700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9EC44-3429-8A34-8CFF-3687335AC87A}"/>
              </a:ext>
            </a:extLst>
          </p:cNvPr>
          <p:cNvSpPr txBox="1"/>
          <p:nvPr/>
        </p:nvSpPr>
        <p:spPr>
          <a:xfrm>
            <a:off x="1058954" y="5724993"/>
            <a:ext cx="59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/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3CA76D-0651-380D-90A8-74B05136A4C1}"/>
              </a:ext>
            </a:extLst>
          </p:cNvPr>
          <p:cNvSpPr txBox="1"/>
          <p:nvPr/>
        </p:nvSpPr>
        <p:spPr>
          <a:xfrm>
            <a:off x="3901536" y="1042797"/>
            <a:ext cx="3829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Metal and dielectric  structures</a:t>
            </a:r>
            <a:r>
              <a:rPr lang="en-US" dirty="0"/>
              <a:t>, and hollow channel plasmas: </a:t>
            </a:r>
            <a:r>
              <a:rPr lang="en-US"/>
              <a:t>intrabeam</a:t>
            </a:r>
            <a:r>
              <a:rPr lang="en-US" dirty="0"/>
              <a:t> wake for DB, MB, multi-bunch wake DB to MB.  Leads to the beam-break-up instability, </a:t>
            </a:r>
            <a:r>
              <a:rPr lang="en-US" b="1"/>
              <a:t>BBU</a:t>
            </a:r>
            <a:r>
              <a:rPr lang="en-US" b="1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413C53-A1C8-3CD4-D6B1-45D4C6262392}"/>
              </a:ext>
            </a:extLst>
          </p:cNvPr>
          <p:cNvSpPr txBox="1"/>
          <p:nvPr/>
        </p:nvSpPr>
        <p:spPr>
          <a:xfrm>
            <a:off x="3901537" y="5707577"/>
            <a:ext cx="359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However, intrabeam wake for MB is not suppressed -&gt; </a:t>
            </a:r>
            <a:r>
              <a:rPr lang="en-US" b="1" dirty="0"/>
              <a:t>PWA-BBU</a:t>
            </a:r>
          </a:p>
        </p:txBody>
      </p:sp>
      <p:sp>
        <p:nvSpPr>
          <p:cNvPr id="31" name="Circular Arrow 30">
            <a:extLst>
              <a:ext uri="{FF2B5EF4-FFF2-40B4-BE49-F238E27FC236}">
                <a16:creationId xmlns:a16="http://schemas.microsoft.com/office/drawing/2014/main" id="{816340E9-913D-5E65-11BF-9B0EC92ED0D9}"/>
              </a:ext>
            </a:extLst>
          </p:cNvPr>
          <p:cNvSpPr/>
          <p:nvPr/>
        </p:nvSpPr>
        <p:spPr>
          <a:xfrm flipH="1">
            <a:off x="784385" y="5685829"/>
            <a:ext cx="254000" cy="298526"/>
          </a:xfrm>
          <a:prstGeom prst="circular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6606E8-7B43-E095-63E5-7649428A4B36}"/>
              </a:ext>
            </a:extLst>
          </p:cNvPr>
          <p:cNvSpPr txBox="1"/>
          <p:nvPr/>
        </p:nvSpPr>
        <p:spPr>
          <a:xfrm>
            <a:off x="2187746" y="3667852"/>
            <a:ext cx="162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DB:</a:t>
            </a:r>
            <a:r>
              <a:rPr lang="en-US" dirty="0"/>
              <a:t> drive beam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874483-FFE3-3FB6-0AA4-801DC9D33313}"/>
              </a:ext>
            </a:extLst>
          </p:cNvPr>
          <p:cNvSpPr txBox="1"/>
          <p:nvPr/>
        </p:nvSpPr>
        <p:spPr>
          <a:xfrm>
            <a:off x="350232" y="3666744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MB:</a:t>
            </a:r>
            <a:r>
              <a:rPr lang="en-US" dirty="0"/>
              <a:t> main beam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8FA2C-5CF0-B6E7-7F90-9BE6CA3B3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092" y="54864"/>
            <a:ext cx="4107955" cy="2424836"/>
          </a:xfrm>
          <a:prstGeom prst="rect">
            <a:avLst/>
          </a:prstGeom>
        </p:spPr>
      </p:pic>
      <p:sp>
        <p:nvSpPr>
          <p:cNvPr id="36" name="Title 35">
            <a:extLst>
              <a:ext uri="{FF2B5EF4-FFF2-40B4-BE49-F238E27FC236}">
                <a16:creationId xmlns:a16="http://schemas.microsoft.com/office/drawing/2014/main" id="{504B06F3-ACA8-ABA3-5078-3AADF50932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37155"/>
            <a:ext cx="10515600" cy="70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Transverse wake and BBU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E824AE-8180-2082-0613-2EC9C263CAAD}"/>
              </a:ext>
            </a:extLst>
          </p:cNvPr>
          <p:cNvSpPr txBox="1"/>
          <p:nvPr/>
        </p:nvSpPr>
        <p:spPr>
          <a:xfrm>
            <a:off x="5184179" y="2483175"/>
            <a:ext cx="7264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Important consideration in RF-collider design.  CLIC: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limit for transverse single bunch wake: </a:t>
            </a:r>
            <a:r>
              <a:rPr lang="en-US" b="1" dirty="0"/>
              <a:t>100 kV/</a:t>
            </a:r>
            <a:r>
              <a:rPr lang="en-US" b="1"/>
              <a:t>pC</a:t>
            </a:r>
            <a:r>
              <a:rPr lang="en-US" b="1" dirty="0"/>
              <a:t>/m/m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Pulse charge is spread into multi-bunch trains for BBU-mitigation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Constraints the CLIC wake-to-RF efficiency to </a:t>
            </a:r>
            <a:r>
              <a:rPr lang="en-US" b="1" dirty="0">
                <a:latin typeface="Symbol" charset="2"/>
                <a:ea typeface="Symbol" charset="2"/>
                <a:cs typeface="Symbol" charset="2"/>
              </a:rPr>
              <a:t>~30</a:t>
            </a:r>
            <a:r>
              <a:rPr lang="en-US" b="1" dirty="0"/>
              <a:t>%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2A844D-4E4B-C4F6-21CD-9C594B763736}"/>
              </a:ext>
            </a:extLst>
          </p:cNvPr>
          <p:cNvCxnSpPr>
            <a:cxnSpLocks/>
          </p:cNvCxnSpPr>
          <p:nvPr/>
        </p:nvCxnSpPr>
        <p:spPr>
          <a:xfrm>
            <a:off x="-98929" y="3666744"/>
            <a:ext cx="122909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2226745-2E20-D62B-B4E8-E128A7B5A558}"/>
              </a:ext>
            </a:extLst>
          </p:cNvPr>
          <p:cNvSpPr txBox="1"/>
          <p:nvPr/>
        </p:nvSpPr>
        <p:spPr>
          <a:xfrm>
            <a:off x="7296913" y="3703694"/>
            <a:ext cx="48950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PWA-BBU must also be taken into account in PWA-collider design.</a:t>
            </a:r>
          </a:p>
          <a:p>
            <a:endParaRPr lang="en-US" b="1" dirty="0"/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Stupakov-model: dipole-component of wake follows roughly 1/a</a:t>
            </a:r>
            <a:r>
              <a:rPr lang="en-US" baseline="30000" dirty="0"/>
              <a:t>4</a:t>
            </a:r>
            <a:r>
              <a:rPr lang="en-US" dirty="0"/>
              <a:t> scaling, </a:t>
            </a:r>
            <a:r>
              <a:rPr lang="en-US" b="1" dirty="0"/>
              <a:t>many order more severe </a:t>
            </a:r>
            <a:r>
              <a:rPr lang="en-US" dirty="0"/>
              <a:t>in</a:t>
            </a:r>
            <a:r>
              <a:rPr lang="en-US" b="1" dirty="0"/>
              <a:t> </a:t>
            </a:r>
            <a:r>
              <a:rPr lang="en-US" dirty="0"/>
              <a:t>PWA than RF structures (a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US" dirty="0"/>
              <a:t>1 mm)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218FFE-B156-FFF0-1B3D-E603F19D9567}"/>
              </a:ext>
            </a:extLst>
          </p:cNvPr>
          <p:cNvSpPr txBox="1"/>
          <p:nvPr/>
        </p:nvSpPr>
        <p:spPr>
          <a:xfrm>
            <a:off x="9491472" y="1170813"/>
            <a:ext cx="80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SLAC-</a:t>
            </a:r>
          </a:p>
          <a:p>
            <a:r>
              <a:rPr lang="en-US" dirty="0">
                <a:solidFill>
                  <a:schemeClr val="bg1"/>
                </a:solidFill>
              </a:rPr>
              <a:t>linac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397A15-DBF9-F7BB-98AA-A805E2DF7EC0}"/>
              </a:ext>
            </a:extLst>
          </p:cNvPr>
          <p:cNvSpPr/>
          <p:nvPr/>
        </p:nvSpPr>
        <p:spPr>
          <a:xfrm>
            <a:off x="2313646" y="1783504"/>
            <a:ext cx="736003" cy="19287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C006E9F-BBBD-28D8-5BAF-9043EFAAE1CB}"/>
              </a:ext>
            </a:extLst>
          </p:cNvPr>
          <p:cNvSpPr/>
          <p:nvPr/>
        </p:nvSpPr>
        <p:spPr>
          <a:xfrm>
            <a:off x="766515" y="1822147"/>
            <a:ext cx="466911" cy="16711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5677736-E0FE-52B8-3255-6E08ED920E79}"/>
              </a:ext>
            </a:extLst>
          </p:cNvPr>
          <p:cNvCxnSpPr/>
          <p:nvPr/>
        </p:nvCxnSpPr>
        <p:spPr>
          <a:xfrm>
            <a:off x="356214" y="1948389"/>
            <a:ext cx="2915326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457C13C-5760-3B56-0033-B7AF1CD0096E}"/>
              </a:ext>
            </a:extLst>
          </p:cNvPr>
          <p:cNvCxnSpPr/>
          <p:nvPr/>
        </p:nvCxnSpPr>
        <p:spPr>
          <a:xfrm>
            <a:off x="178107" y="1476976"/>
            <a:ext cx="33170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2758A8-FFDB-F5A8-CDFA-FD167265146D}"/>
              </a:ext>
            </a:extLst>
          </p:cNvPr>
          <p:cNvCxnSpPr/>
          <p:nvPr/>
        </p:nvCxnSpPr>
        <p:spPr>
          <a:xfrm>
            <a:off x="178107" y="2365976"/>
            <a:ext cx="33170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ight Brace 47">
            <a:extLst>
              <a:ext uri="{FF2B5EF4-FFF2-40B4-BE49-F238E27FC236}">
                <a16:creationId xmlns:a16="http://schemas.microsoft.com/office/drawing/2014/main" id="{69951AD0-B3A6-7FAE-7A0A-2F2423DC3B3A}"/>
              </a:ext>
            </a:extLst>
          </p:cNvPr>
          <p:cNvSpPr/>
          <p:nvPr/>
        </p:nvSpPr>
        <p:spPr>
          <a:xfrm flipV="1">
            <a:off x="3046014" y="1821730"/>
            <a:ext cx="100047" cy="12700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B507407-A2BE-F48D-8F2A-3FF94CF55F4D}"/>
              </a:ext>
            </a:extLst>
          </p:cNvPr>
          <p:cNvSpPr txBox="1"/>
          <p:nvPr/>
        </p:nvSpPr>
        <p:spPr>
          <a:xfrm>
            <a:off x="3049649" y="1655116"/>
            <a:ext cx="59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/>
              <a:t>x</a:t>
            </a:r>
            <a:r>
              <a:rPr lang="en-US" baseline="-25000"/>
              <a:t>1</a:t>
            </a:r>
            <a:endParaRPr lang="en-US" baseline="-25000" dirty="0"/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54D5BEE5-6897-8704-32DF-E90C305151FF}"/>
              </a:ext>
            </a:extLst>
          </p:cNvPr>
          <p:cNvSpPr/>
          <p:nvPr/>
        </p:nvSpPr>
        <p:spPr>
          <a:xfrm flipV="1">
            <a:off x="1216492" y="1821863"/>
            <a:ext cx="100047" cy="12700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F9F65F2-FDC5-9B6E-8478-E9AB19712D0A}"/>
              </a:ext>
            </a:extLst>
          </p:cNvPr>
          <p:cNvSpPr txBox="1"/>
          <p:nvPr/>
        </p:nvSpPr>
        <p:spPr>
          <a:xfrm>
            <a:off x="1220127" y="1693349"/>
            <a:ext cx="59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/>
              <a:t>x</a:t>
            </a:r>
            <a:r>
              <a:rPr lang="en-US" baseline="-25000"/>
              <a:t>2</a:t>
            </a:r>
            <a:endParaRPr lang="en-US" baseline="-25000" dirty="0"/>
          </a:p>
        </p:txBody>
      </p:sp>
      <p:sp>
        <p:nvSpPr>
          <p:cNvPr id="52" name="Circular Arrow 51">
            <a:extLst>
              <a:ext uri="{FF2B5EF4-FFF2-40B4-BE49-F238E27FC236}">
                <a16:creationId xmlns:a16="http://schemas.microsoft.com/office/drawing/2014/main" id="{D07692C1-97A5-80C2-191B-82DB8D36AA4A}"/>
              </a:ext>
            </a:extLst>
          </p:cNvPr>
          <p:cNvSpPr/>
          <p:nvPr/>
        </p:nvSpPr>
        <p:spPr>
          <a:xfrm flipH="1">
            <a:off x="2779595" y="1630164"/>
            <a:ext cx="254000" cy="298526"/>
          </a:xfrm>
          <a:prstGeom prst="circular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Circular Arrow 52">
            <a:extLst>
              <a:ext uri="{FF2B5EF4-FFF2-40B4-BE49-F238E27FC236}">
                <a16:creationId xmlns:a16="http://schemas.microsoft.com/office/drawing/2014/main" id="{71AFC2C7-78E5-8D18-D1CA-DAE7D87702DD}"/>
              </a:ext>
            </a:extLst>
          </p:cNvPr>
          <p:cNvSpPr/>
          <p:nvPr/>
        </p:nvSpPr>
        <p:spPr>
          <a:xfrm flipH="1">
            <a:off x="979426" y="1642498"/>
            <a:ext cx="254000" cy="298526"/>
          </a:xfrm>
          <a:prstGeom prst="circular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ED3C2904-899D-1319-D1C0-200B577A11BE}"/>
              </a:ext>
            </a:extLst>
          </p:cNvPr>
          <p:cNvSpPr/>
          <p:nvPr/>
        </p:nvSpPr>
        <p:spPr>
          <a:xfrm>
            <a:off x="1246079" y="1563653"/>
            <a:ext cx="1512789" cy="168326"/>
          </a:xfrm>
          <a:custGeom>
            <a:avLst/>
            <a:gdLst>
              <a:gd name="connsiteX0" fmla="*/ 1587500 w 1587500"/>
              <a:gd name="connsiteY0" fmla="*/ 387230 h 387230"/>
              <a:gd name="connsiteX1" fmla="*/ 1536700 w 1587500"/>
              <a:gd name="connsiteY1" fmla="*/ 349130 h 387230"/>
              <a:gd name="connsiteX2" fmla="*/ 1524000 w 1587500"/>
              <a:gd name="connsiteY2" fmla="*/ 311030 h 387230"/>
              <a:gd name="connsiteX3" fmla="*/ 1498600 w 1587500"/>
              <a:gd name="connsiteY3" fmla="*/ 272930 h 387230"/>
              <a:gd name="connsiteX4" fmla="*/ 1485900 w 1587500"/>
              <a:gd name="connsiteY4" fmla="*/ 234830 h 387230"/>
              <a:gd name="connsiteX5" fmla="*/ 1460500 w 1587500"/>
              <a:gd name="connsiteY5" fmla="*/ 196730 h 387230"/>
              <a:gd name="connsiteX6" fmla="*/ 1447800 w 1587500"/>
              <a:gd name="connsiteY6" fmla="*/ 158630 h 387230"/>
              <a:gd name="connsiteX7" fmla="*/ 1371600 w 1587500"/>
              <a:gd name="connsiteY7" fmla="*/ 107830 h 387230"/>
              <a:gd name="connsiteX8" fmla="*/ 1333500 w 1587500"/>
              <a:gd name="connsiteY8" fmla="*/ 82430 h 387230"/>
              <a:gd name="connsiteX9" fmla="*/ 1295400 w 1587500"/>
              <a:gd name="connsiteY9" fmla="*/ 69730 h 387230"/>
              <a:gd name="connsiteX10" fmla="*/ 1257300 w 1587500"/>
              <a:gd name="connsiteY10" fmla="*/ 44330 h 387230"/>
              <a:gd name="connsiteX11" fmla="*/ 1193800 w 1587500"/>
              <a:gd name="connsiteY11" fmla="*/ 31630 h 387230"/>
              <a:gd name="connsiteX12" fmla="*/ 939800 w 1587500"/>
              <a:gd name="connsiteY12" fmla="*/ 18930 h 387230"/>
              <a:gd name="connsiteX13" fmla="*/ 419100 w 1587500"/>
              <a:gd name="connsiteY13" fmla="*/ 18930 h 387230"/>
              <a:gd name="connsiteX14" fmla="*/ 304800 w 1587500"/>
              <a:gd name="connsiteY14" fmla="*/ 69730 h 387230"/>
              <a:gd name="connsiteX15" fmla="*/ 266700 w 1587500"/>
              <a:gd name="connsiteY15" fmla="*/ 82430 h 387230"/>
              <a:gd name="connsiteX16" fmla="*/ 228600 w 1587500"/>
              <a:gd name="connsiteY16" fmla="*/ 107830 h 387230"/>
              <a:gd name="connsiteX17" fmla="*/ 190500 w 1587500"/>
              <a:gd name="connsiteY17" fmla="*/ 120530 h 387230"/>
              <a:gd name="connsiteX18" fmla="*/ 114300 w 1587500"/>
              <a:gd name="connsiteY18" fmla="*/ 171330 h 387230"/>
              <a:gd name="connsiteX19" fmla="*/ 50800 w 1587500"/>
              <a:gd name="connsiteY19" fmla="*/ 234830 h 387230"/>
              <a:gd name="connsiteX20" fmla="*/ 25400 w 1587500"/>
              <a:gd name="connsiteY20" fmla="*/ 272930 h 387230"/>
              <a:gd name="connsiteX21" fmla="*/ 0 w 1587500"/>
              <a:gd name="connsiteY21" fmla="*/ 298330 h 38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87500" h="387230">
                <a:moveTo>
                  <a:pt x="1587500" y="387230"/>
                </a:moveTo>
                <a:cubicBezTo>
                  <a:pt x="1570567" y="374530"/>
                  <a:pt x="1550251" y="365391"/>
                  <a:pt x="1536700" y="349130"/>
                </a:cubicBezTo>
                <a:cubicBezTo>
                  <a:pt x="1528130" y="338846"/>
                  <a:pt x="1529987" y="323004"/>
                  <a:pt x="1524000" y="311030"/>
                </a:cubicBezTo>
                <a:cubicBezTo>
                  <a:pt x="1517174" y="297378"/>
                  <a:pt x="1505426" y="286582"/>
                  <a:pt x="1498600" y="272930"/>
                </a:cubicBezTo>
                <a:cubicBezTo>
                  <a:pt x="1492613" y="260956"/>
                  <a:pt x="1491887" y="246804"/>
                  <a:pt x="1485900" y="234830"/>
                </a:cubicBezTo>
                <a:cubicBezTo>
                  <a:pt x="1479074" y="221178"/>
                  <a:pt x="1467326" y="210382"/>
                  <a:pt x="1460500" y="196730"/>
                </a:cubicBezTo>
                <a:cubicBezTo>
                  <a:pt x="1454513" y="184756"/>
                  <a:pt x="1457266" y="168096"/>
                  <a:pt x="1447800" y="158630"/>
                </a:cubicBezTo>
                <a:cubicBezTo>
                  <a:pt x="1426214" y="137044"/>
                  <a:pt x="1397000" y="124763"/>
                  <a:pt x="1371600" y="107830"/>
                </a:cubicBezTo>
                <a:cubicBezTo>
                  <a:pt x="1358900" y="99363"/>
                  <a:pt x="1347980" y="87257"/>
                  <a:pt x="1333500" y="82430"/>
                </a:cubicBezTo>
                <a:cubicBezTo>
                  <a:pt x="1320800" y="78197"/>
                  <a:pt x="1307374" y="75717"/>
                  <a:pt x="1295400" y="69730"/>
                </a:cubicBezTo>
                <a:cubicBezTo>
                  <a:pt x="1281748" y="62904"/>
                  <a:pt x="1271592" y="49689"/>
                  <a:pt x="1257300" y="44330"/>
                </a:cubicBezTo>
                <a:cubicBezTo>
                  <a:pt x="1237089" y="36751"/>
                  <a:pt x="1215317" y="33351"/>
                  <a:pt x="1193800" y="31630"/>
                </a:cubicBezTo>
                <a:cubicBezTo>
                  <a:pt x="1109298" y="24870"/>
                  <a:pt x="1024467" y="23163"/>
                  <a:pt x="939800" y="18930"/>
                </a:cubicBezTo>
                <a:cubicBezTo>
                  <a:pt x="722363" y="-5230"/>
                  <a:pt x="752209" y="-7368"/>
                  <a:pt x="419100" y="18930"/>
                </a:cubicBezTo>
                <a:cubicBezTo>
                  <a:pt x="341284" y="25073"/>
                  <a:pt x="357844" y="43208"/>
                  <a:pt x="304800" y="69730"/>
                </a:cubicBezTo>
                <a:cubicBezTo>
                  <a:pt x="292826" y="75717"/>
                  <a:pt x="278674" y="76443"/>
                  <a:pt x="266700" y="82430"/>
                </a:cubicBezTo>
                <a:cubicBezTo>
                  <a:pt x="253048" y="89256"/>
                  <a:pt x="242252" y="101004"/>
                  <a:pt x="228600" y="107830"/>
                </a:cubicBezTo>
                <a:cubicBezTo>
                  <a:pt x="216626" y="113817"/>
                  <a:pt x="202202" y="114029"/>
                  <a:pt x="190500" y="120530"/>
                </a:cubicBezTo>
                <a:cubicBezTo>
                  <a:pt x="163815" y="135355"/>
                  <a:pt x="114300" y="171330"/>
                  <a:pt x="114300" y="171330"/>
                </a:cubicBezTo>
                <a:cubicBezTo>
                  <a:pt x="46567" y="272930"/>
                  <a:pt x="135467" y="150163"/>
                  <a:pt x="50800" y="234830"/>
                </a:cubicBezTo>
                <a:cubicBezTo>
                  <a:pt x="40007" y="245623"/>
                  <a:pt x="34935" y="261011"/>
                  <a:pt x="25400" y="272930"/>
                </a:cubicBezTo>
                <a:cubicBezTo>
                  <a:pt x="17920" y="282280"/>
                  <a:pt x="8467" y="289863"/>
                  <a:pt x="0" y="29833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99F069F-F7C5-0F27-ADEB-BD20DC195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381" y="4822823"/>
            <a:ext cx="2901000" cy="7892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7C054D0-CDC7-5FA5-5BF2-5376A00332AD}"/>
              </a:ext>
            </a:extLst>
          </p:cNvPr>
          <p:cNvSpPr txBox="1"/>
          <p:nvPr/>
        </p:nvSpPr>
        <p:spPr>
          <a:xfrm>
            <a:off x="7875381" y="4496990"/>
            <a:ext cx="282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G. Stupakov, PR AB </a:t>
            </a:r>
            <a:r>
              <a:rPr lang="is-IS" sz="1200" b="1"/>
              <a:t>21</a:t>
            </a:r>
            <a:r>
              <a:rPr lang="is-IS" sz="1200"/>
              <a:t>, 041301 (2018) </a:t>
            </a:r>
          </a:p>
          <a:p>
            <a:endParaRPr lang="en-US" sz="12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E4D11B-3EC4-C424-6A95-9AD80858FDDA}"/>
              </a:ext>
            </a:extLst>
          </p:cNvPr>
          <p:cNvSpPr txBox="1"/>
          <p:nvPr/>
        </p:nvSpPr>
        <p:spPr>
          <a:xfrm>
            <a:off x="2148738" y="1076672"/>
            <a:ext cx="162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DB:</a:t>
            </a:r>
            <a:r>
              <a:rPr lang="en-US" dirty="0"/>
              <a:t> drive beam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7BD030A-A6F0-A3EF-0705-A705D4EF59DF}"/>
              </a:ext>
            </a:extLst>
          </p:cNvPr>
          <p:cNvSpPr txBox="1"/>
          <p:nvPr/>
        </p:nvSpPr>
        <p:spPr>
          <a:xfrm>
            <a:off x="311224" y="1075564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MB:</a:t>
            </a:r>
            <a:r>
              <a:rPr lang="en-US" dirty="0"/>
              <a:t> main beam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DAA0B6A-F116-7664-B3B5-D1E9E68B266F}"/>
              </a:ext>
            </a:extLst>
          </p:cNvPr>
          <p:cNvCxnSpPr>
            <a:cxnSpLocks/>
          </p:cNvCxnSpPr>
          <p:nvPr/>
        </p:nvCxnSpPr>
        <p:spPr>
          <a:xfrm>
            <a:off x="-137937" y="1075564"/>
            <a:ext cx="122909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817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7E992-71DB-557D-ED99-27AE2A9F4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E. Adli, Tolerances, EAAC2025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E5994-AE6D-4905-2546-6BCBCBD8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 lang="en-GB"/>
              <a:t>3</a:t>
            </a:fld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98D359-BF4E-F9C1-6FE8-0F69544ECA28}"/>
              </a:ext>
            </a:extLst>
          </p:cNvPr>
          <p:cNvSpPr/>
          <p:nvPr/>
        </p:nvSpPr>
        <p:spPr>
          <a:xfrm>
            <a:off x="674754" y="1309971"/>
            <a:ext cx="10842492" cy="515247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76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4E49B61-1C3D-586A-2B87-763CE1CC2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814" y="3085942"/>
            <a:ext cx="6696274" cy="26312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D55505-565E-E52F-71EB-F2E920ADA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51" y="819505"/>
            <a:ext cx="3496563" cy="57538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F19EAF-CBAA-38FB-22B3-B6230A82C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944" y="1929007"/>
            <a:ext cx="2315336" cy="9828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B7C9FE-5717-E98F-5D09-F77128A0D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249" y="2180145"/>
            <a:ext cx="4887345" cy="70186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0699CEE-7AA4-E643-620A-B788554DAD31}"/>
              </a:ext>
            </a:extLst>
          </p:cNvPr>
          <p:cNvSpPr txBox="1"/>
          <p:nvPr/>
        </p:nvSpPr>
        <p:spPr>
          <a:xfrm>
            <a:off x="4170363" y="2935983"/>
            <a:ext cx="7992506" cy="566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1" b="1" dirty="0"/>
              <a:t>V. Lebedev, A. Burov, and S. </a:t>
            </a:r>
            <a:r>
              <a:rPr lang="en-US" sz="1541" b="1"/>
              <a:t>Nagaitsev</a:t>
            </a:r>
            <a:r>
              <a:rPr lang="en-US" sz="1541" b="1" dirty="0"/>
              <a:t>, PR AB 20, 121301 (2017)</a:t>
            </a:r>
          </a:p>
          <a:p>
            <a:endParaRPr lang="en-US" sz="1541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A2DD9B-3093-3170-B717-64D1CF8EF3D5}"/>
              </a:ext>
            </a:extLst>
          </p:cNvPr>
          <p:cNvSpPr txBox="1"/>
          <p:nvPr/>
        </p:nvSpPr>
        <p:spPr>
          <a:xfrm>
            <a:off x="5157873" y="4061311"/>
            <a:ext cx="1048685" cy="458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89" dirty="0"/>
              <a:t>Mitigation</a:t>
            </a:r>
          </a:p>
          <a:p>
            <a:r>
              <a:rPr lang="en-US" sz="1189" dirty="0"/>
              <a:t>by ion motion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E4F6F1DC-B143-C4BD-5A93-D9CF05C753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93164"/>
            <a:ext cx="6710748" cy="593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96" b="1" dirty="0"/>
              <a:t>Efficiency-instability: verification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AF9878-2BB9-4580-9241-D9DD0B3C0ACC}"/>
              </a:ext>
            </a:extLst>
          </p:cNvPr>
          <p:cNvSpPr txBox="1"/>
          <p:nvPr/>
        </p:nvSpPr>
        <p:spPr>
          <a:xfrm>
            <a:off x="4183776" y="5881063"/>
            <a:ext cx="4482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Finnerud, O. G., Lindstrøm, C. A., &amp; Adli, E.</a:t>
            </a:r>
          </a:p>
          <a:p>
            <a:r>
              <a:rPr lang="en-GB" sz="1400" b="1" dirty="0">
                <a:hlinkClick r:id="rId6"/>
              </a:rPr>
              <a:t>Parametric mapping of the efficiency–instability relation in plasma-wakefield accelerators. </a:t>
            </a:r>
            <a:endParaRPr lang="en-GB" sz="1400" b="1" dirty="0"/>
          </a:p>
          <a:p>
            <a:r>
              <a:rPr lang="en-GB" sz="1400" b="1" i="1" dirty="0"/>
              <a:t>Phys. Rev. Accel. Beams</a:t>
            </a:r>
            <a:r>
              <a:rPr lang="en-GB" sz="1400" b="1" dirty="0"/>
              <a:t>, </a:t>
            </a:r>
            <a:r>
              <a:rPr lang="en-GB" sz="1400" b="1" i="1" dirty="0"/>
              <a:t>28</a:t>
            </a:r>
            <a:r>
              <a:rPr lang="en-GB" sz="1400" b="1" dirty="0"/>
              <a:t>(7), 071301 (2025)</a:t>
            </a:r>
            <a:endParaRPr lang="en-US" sz="14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DD57E0-91FE-C2CD-7FBE-63A86C04AC61}"/>
              </a:ext>
            </a:extLst>
          </p:cNvPr>
          <p:cNvSpPr txBox="1"/>
          <p:nvPr/>
        </p:nvSpPr>
        <p:spPr>
          <a:xfrm>
            <a:off x="3718944" y="1130725"/>
            <a:ext cx="4158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Details: see talk Ole Gunnar Finnerud,</a:t>
            </a:r>
          </a:p>
          <a:p>
            <a:r>
              <a:rPr lang="en-US" b="1" dirty="0"/>
              <a:t>Wednesday 1720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F7868AF-E29A-0EF2-0449-68B007C70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9863" y="63216"/>
            <a:ext cx="3727700" cy="213501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0FAC822-F464-A846-1F5C-1F4208DC7702}"/>
              </a:ext>
            </a:extLst>
          </p:cNvPr>
          <p:cNvSpPr txBox="1"/>
          <p:nvPr/>
        </p:nvSpPr>
        <p:spPr>
          <a:xfrm>
            <a:off x="6096000" y="1453890"/>
            <a:ext cx="1959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h</a:t>
            </a:r>
            <a:r>
              <a:rPr lang="en-US" baseline="-25000" dirty="0"/>
              <a:t>p</a:t>
            </a:r>
            <a:r>
              <a:rPr lang="en-US" dirty="0"/>
              <a:t>: efficiency</a:t>
            </a:r>
          </a:p>
          <a:p>
            <a:r>
              <a:rPr lang="en-US">
                <a:latin typeface="Symbol" pitchFamily="2" charset="2"/>
              </a:rPr>
              <a:t>h</a:t>
            </a:r>
            <a:r>
              <a:rPr lang="en-US" baseline="-25000"/>
              <a:t>t</a:t>
            </a:r>
            <a:r>
              <a:rPr lang="en-US" dirty="0"/>
              <a:t>: deflecting field</a:t>
            </a:r>
          </a:p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F2E75E-8B37-5E73-DD5B-CCADFB35D96C}"/>
              </a:ext>
            </a:extLst>
          </p:cNvPr>
          <p:cNvSpPr txBox="1"/>
          <p:nvPr/>
        </p:nvSpPr>
        <p:spPr>
          <a:xfrm>
            <a:off x="9524287" y="5429050"/>
            <a:ext cx="31090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Mitigation of instability: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lower efficiency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increase energy spread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low plasma density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optimal phasing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some ion motion</a:t>
            </a:r>
          </a:p>
        </p:txBody>
      </p:sp>
    </p:spTree>
    <p:extLst>
      <p:ext uri="{BB962C8B-B14F-4D97-AF65-F5344CB8AC3E}">
        <p14:creationId xmlns:p14="http://schemas.microsoft.com/office/powerpoint/2010/main" val="3645710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E7308-FFAA-8B44-F364-8F3321752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CC072-D703-4251-2E65-52B38830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into tolerances?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F97C4-0DDD-CC41-FA31-93A729A72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E. Adli, Tolerances, EAAC2025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EC7298-0237-769F-3258-A5F5C9561F4C}"/>
              </a:ext>
            </a:extLst>
          </p:cNvPr>
          <p:cNvSpPr txBox="1"/>
          <p:nvPr/>
        </p:nvSpPr>
        <p:spPr>
          <a:xfrm>
            <a:off x="0" y="1100671"/>
            <a:ext cx="9097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Random </a:t>
            </a:r>
            <a:r>
              <a:rPr lang="en-US" sz="2400" b="1" dirty="0"/>
              <a:t>drive-beam jitter </a:t>
            </a:r>
            <a:r>
              <a:rPr lang="en-US" sz="2400" dirty="0"/>
              <a:t>applied at each injection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Requires </a:t>
            </a:r>
            <a:r>
              <a:rPr lang="en-US" sz="2400" b="1" dirty="0"/>
              <a:t>start-to-end simulations </a:t>
            </a:r>
            <a:r>
              <a:rPr lang="en-US" sz="2400" dirty="0"/>
              <a:t>of the PWA-linac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Parameter scans, statistics -&gt; fast, simplified models -&gt; ABEL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71EC14-0851-132A-8DA0-C99F75DC2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57" y="2300814"/>
            <a:ext cx="6584917" cy="22029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9FCE57-14DE-0C4F-6C8C-A792473EE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643" y="-31330"/>
            <a:ext cx="1442357" cy="14344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986A44-CA3B-DEBD-49C7-BEFC6859F893}"/>
              </a:ext>
            </a:extLst>
          </p:cNvPr>
          <p:cNvSpPr txBox="1"/>
          <p:nvPr/>
        </p:nvSpPr>
        <p:spPr>
          <a:xfrm>
            <a:off x="6283648" y="3402269"/>
            <a:ext cx="740780" cy="5277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391D52-779B-B524-44B0-2D80456CC9A3}"/>
              </a:ext>
            </a:extLst>
          </p:cNvPr>
          <p:cNvSpPr txBox="1"/>
          <p:nvPr/>
        </p:nvSpPr>
        <p:spPr>
          <a:xfrm>
            <a:off x="0" y="4648491"/>
            <a:ext cx="1214697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 dirty="0">
                <a:effectLst/>
                <a:latin typeface="TeXGyreTermes"/>
              </a:rPr>
              <a:t>We have performed tolerances studies in ABEL as follows: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eXGyreTermes"/>
              </a:rPr>
              <a:t>the machine starts perfectly aligned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eXGyreTermes"/>
              </a:rPr>
              <a:t>t</a:t>
            </a:r>
            <a:r>
              <a:rPr lang="en-GB" sz="1800" dirty="0">
                <a:effectLst/>
                <a:latin typeface="TeXGyreTermes"/>
              </a:rPr>
              <a:t>he drive beam has a certain vertical jitter-emittance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eXGyreTermes"/>
              </a:rPr>
              <a:t>At the injection into each plasma cell, a random jitter-emittance value is converted into a drive-beam offset and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eXGyreTermes"/>
              </a:rPr>
              <a:t>Ion motion can be turned off or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eXGyreTermes"/>
              </a:rPr>
              <a:t>T</a:t>
            </a:r>
            <a:r>
              <a:rPr lang="en-GB" sz="1800" dirty="0">
                <a:effectLst/>
                <a:latin typeface="TeXGyreTermes"/>
              </a:rPr>
              <a:t>he jitter-emittance level is increased until the emittance growth increases above a certain threshold—here taken to be a factor two—yielding a tolerance level for this type of jitter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43CA0-79A4-1D70-9649-EA9D0FD45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188" y="11144"/>
            <a:ext cx="2826037" cy="1606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0BF780-EEA9-8835-89A3-E6A88282E9FF}"/>
              </a:ext>
            </a:extLst>
          </p:cNvPr>
          <p:cNvSpPr txBox="1"/>
          <p:nvPr/>
        </p:nvSpPr>
        <p:spPr>
          <a:xfrm>
            <a:off x="8627914" y="1770021"/>
            <a:ext cx="349140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ABEL: talk  Ben Chen, Tuesday 1620 </a:t>
            </a:r>
          </a:p>
          <a:p>
            <a:r>
              <a:rPr lang="en-US" sz="1600" b="1" dirty="0"/>
              <a:t>+ </a:t>
            </a:r>
            <a:r>
              <a:rPr lang="en-GB" sz="1600" b="1" dirty="0"/>
              <a:t>tutorial Thu lunchtime++ in Elena</a:t>
            </a:r>
            <a:endParaRPr lang="en-US" sz="16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4C3ADE4-7926-348C-3C2F-5E65E706957F}"/>
              </a:ext>
            </a:extLst>
          </p:cNvPr>
          <p:cNvSpPr/>
          <p:nvPr/>
        </p:nvSpPr>
        <p:spPr>
          <a:xfrm>
            <a:off x="7800244" y="3156750"/>
            <a:ext cx="2416385" cy="9716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EDE77A-7F8E-8EF9-F5D8-3A8563001374}"/>
              </a:ext>
            </a:extLst>
          </p:cNvPr>
          <p:cNvSpPr/>
          <p:nvPr/>
        </p:nvSpPr>
        <p:spPr>
          <a:xfrm>
            <a:off x="9585551" y="3538636"/>
            <a:ext cx="736003" cy="19287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A6D251E-5F20-9726-C3E3-97910C366228}"/>
              </a:ext>
            </a:extLst>
          </p:cNvPr>
          <p:cNvSpPr/>
          <p:nvPr/>
        </p:nvSpPr>
        <p:spPr>
          <a:xfrm>
            <a:off x="8038420" y="3446383"/>
            <a:ext cx="466911" cy="16711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7773AF-C829-3FB8-3ABF-1AB4FF493346}"/>
              </a:ext>
            </a:extLst>
          </p:cNvPr>
          <p:cNvCxnSpPr>
            <a:cxnSpLocks/>
          </p:cNvCxnSpPr>
          <p:nvPr/>
        </p:nvCxnSpPr>
        <p:spPr>
          <a:xfrm>
            <a:off x="8073589" y="3546496"/>
            <a:ext cx="3018734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2830B02-70EA-B3FC-A209-75F5F6502B09}"/>
              </a:ext>
            </a:extLst>
          </p:cNvPr>
          <p:cNvSpPr/>
          <p:nvPr/>
        </p:nvSpPr>
        <p:spPr>
          <a:xfrm flipV="1">
            <a:off x="8505331" y="3521655"/>
            <a:ext cx="100047" cy="12700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E8C61A-45F8-14B8-5AB6-474C29C341B1}"/>
              </a:ext>
            </a:extLst>
          </p:cNvPr>
          <p:cNvSpPr txBox="1"/>
          <p:nvPr/>
        </p:nvSpPr>
        <p:spPr>
          <a:xfrm>
            <a:off x="8508966" y="3355041"/>
            <a:ext cx="59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/>
              <a:t>x</a:t>
            </a:r>
          </a:p>
        </p:txBody>
      </p:sp>
      <p:sp>
        <p:nvSpPr>
          <p:cNvPr id="34" name="Circular Arrow 33">
            <a:extLst>
              <a:ext uri="{FF2B5EF4-FFF2-40B4-BE49-F238E27FC236}">
                <a16:creationId xmlns:a16="http://schemas.microsoft.com/office/drawing/2014/main" id="{3EB576CD-BB0E-707B-AF8A-B49734F6F49D}"/>
              </a:ext>
            </a:extLst>
          </p:cNvPr>
          <p:cNvSpPr/>
          <p:nvPr/>
        </p:nvSpPr>
        <p:spPr>
          <a:xfrm flipH="1">
            <a:off x="8234397" y="3315877"/>
            <a:ext cx="254000" cy="298526"/>
          </a:xfrm>
          <a:prstGeom prst="circular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16F69CA-319E-EA4E-24C1-701E9A8307ED}"/>
              </a:ext>
            </a:extLst>
          </p:cNvPr>
          <p:cNvCxnSpPr>
            <a:cxnSpLocks/>
          </p:cNvCxnSpPr>
          <p:nvPr/>
        </p:nvCxnSpPr>
        <p:spPr>
          <a:xfrm>
            <a:off x="8505331" y="3642217"/>
            <a:ext cx="3015373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606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age"/>
          <p:cNvSpPr txBox="1"/>
          <p:nvPr/>
        </p:nvSpPr>
        <p:spPr>
          <a:xfrm>
            <a:off x="11346773" y="6315519"/>
            <a:ext cx="296556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900" dirty="0"/>
              <a:t>Page</a:t>
            </a:r>
          </a:p>
        </p:txBody>
      </p:sp>
      <p:pic>
        <p:nvPicPr>
          <p:cNvPr id="202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93" y="6280277"/>
            <a:ext cx="736158" cy="193554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2024-10-05  |  Ben Chen  |  HALHF Workshop 3-8 October 2024"/>
          <p:cNvSpPr txBox="1"/>
          <p:nvPr/>
        </p:nvSpPr>
        <p:spPr>
          <a:xfrm>
            <a:off x="1593835" y="6307204"/>
            <a:ext cx="3329925" cy="180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900" dirty="0"/>
              <a:t>2024-10-05  |  Ben Chen  |  HALHF Workshop 3-8 October 2024 </a:t>
            </a:r>
          </a:p>
        </p:txBody>
      </p:sp>
      <p:sp>
        <p:nvSpPr>
          <p:cNvPr id="20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 dirty="0"/>
          </a:p>
        </p:txBody>
      </p:sp>
      <p:sp>
        <p:nvSpPr>
          <p:cNvPr id="205" name="Simplified transverse wake instability model"/>
          <p:cNvSpPr txBox="1"/>
          <p:nvPr/>
        </p:nvSpPr>
        <p:spPr>
          <a:xfrm>
            <a:off x="379293" y="100613"/>
            <a:ext cx="10477760" cy="78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Autofit/>
          </a:bodyPr>
          <a:lstStyle>
            <a:lvl1pPr algn="l" defTabSz="2194505">
              <a:defRPr sz="5400" b="1">
                <a:solidFill>
                  <a:srgbClr val="000000"/>
                </a:solidFill>
              </a:defRPr>
            </a:lvl1pPr>
          </a:lstStyle>
          <a:p>
            <a:endParaRPr sz="2400" dirty="0"/>
          </a:p>
        </p:txBody>
      </p:sp>
      <p:sp>
        <p:nvSpPr>
          <p:cNvPr id="206" name="Tekst"/>
          <p:cNvSpPr txBox="1"/>
          <p:nvPr/>
        </p:nvSpPr>
        <p:spPr>
          <a:xfrm>
            <a:off x="379293" y="1035731"/>
            <a:ext cx="5612653" cy="320601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defTabSz="412750">
              <a:defRPr sz="3500">
                <a:solidFill>
                  <a:srgbClr val="000000"/>
                </a:solidFill>
              </a:defRPr>
            </a:pPr>
            <a:endParaRPr sz="1750" dirty="0"/>
          </a:p>
        </p:txBody>
      </p:sp>
      <p:sp>
        <p:nvSpPr>
          <p:cNvPr id="207" name="Rektangel"/>
          <p:cNvSpPr txBox="1"/>
          <p:nvPr/>
        </p:nvSpPr>
        <p:spPr>
          <a:xfrm>
            <a:off x="379293" y="3179346"/>
            <a:ext cx="11430001" cy="271277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5400" tIns="25400" rIns="25400" bIns="25400"/>
          <a:lstStyle/>
          <a:p>
            <a:pPr defTabSz="412750">
              <a:lnSpc>
                <a:spcPct val="110000"/>
              </a:lnSpc>
              <a:spcBef>
                <a:spcPts val="900"/>
              </a:spcBef>
              <a:defRPr sz="2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300" dirty="0"/>
          </a:p>
        </p:txBody>
      </p:sp>
      <p:grpSp>
        <p:nvGrpSpPr>
          <p:cNvPr id="210" name="Gruppér"/>
          <p:cNvGrpSpPr/>
          <p:nvPr/>
        </p:nvGrpSpPr>
        <p:grpSpPr>
          <a:xfrm>
            <a:off x="4245848" y="1178696"/>
            <a:ext cx="7319260" cy="1575501"/>
            <a:chOff x="0" y="0"/>
            <a:chExt cx="14638519" cy="3150999"/>
          </a:xfrm>
        </p:grpSpPr>
        <p:pic>
          <p:nvPicPr>
            <p:cNvPr id="208" name="WakeT_stage_interstage_flow_diagram.pdf" descr="WakeT_stage_interstage_flow_diagram.pdf"/>
            <p:cNvPicPr>
              <a:picLocks noChangeAspect="1"/>
            </p:cNvPicPr>
            <p:nvPr/>
          </p:nvPicPr>
          <p:blipFill>
            <a:blip r:embed="rId3"/>
            <a:srcRect t="34284" b="34284"/>
            <a:stretch>
              <a:fillRect/>
            </a:stretch>
          </p:blipFill>
          <p:spPr>
            <a:xfrm>
              <a:off x="0" y="0"/>
              <a:ext cx="14638519" cy="2588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" name="Caption"/>
            <p:cNvSpPr/>
            <p:nvPr/>
          </p:nvSpPr>
          <p:spPr>
            <a:xfrm>
              <a:off x="0" y="2689633"/>
              <a:ext cx="14638520" cy="461367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t">
              <a:noAutofit/>
            </a:bodyPr>
            <a:lstStyle/>
            <a:p>
              <a:r>
                <a:rPr sz="900" dirty="0"/>
                <a:t>Outline for start-to-end simulation processes using simplified transverse instability model.</a:t>
              </a:r>
            </a:p>
          </p:txBody>
        </p:sp>
      </p:grpSp>
      <p:sp>
        <p:nvSpPr>
          <p:cNvPr id="211" name="Wakefield formalism has been used in CLIC to study the limitations on charge and efficiency.…"/>
          <p:cNvSpPr txBox="1"/>
          <p:nvPr/>
        </p:nvSpPr>
        <p:spPr>
          <a:xfrm>
            <a:off x="381000" y="1452952"/>
            <a:ext cx="3817130" cy="141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/>
          <a:p>
            <a:pPr marL="292100" indent="-292100" defTabSz="41275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10000"/>
              <a:buChar char="&gt;"/>
              <a:defRPr sz="2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nb-NO" sz="1250" dirty="0"/>
              <a:t>W</a:t>
            </a:r>
            <a:r>
              <a:rPr sz="1250"/>
              <a:t>akefield</a:t>
            </a:r>
            <a:r>
              <a:rPr sz="1250" dirty="0"/>
              <a:t> formalism</a:t>
            </a:r>
            <a:r>
              <a:rPr lang="nb-NO" sz="1250" dirty="0"/>
              <a:t>: simplified model - as has been done in </a:t>
            </a:r>
            <a:r>
              <a:rPr sz="1250" dirty="0"/>
              <a:t>CLIC</a:t>
            </a:r>
            <a:r>
              <a:rPr lang="nb-NO" sz="1250" dirty="0"/>
              <a:t>,</a:t>
            </a:r>
            <a:r>
              <a:rPr sz="1250" dirty="0"/>
              <a:t> to study the limitations on charge and efficiency.</a:t>
            </a:r>
          </a:p>
          <a:p>
            <a:pPr marL="292100" indent="-292100" defTabSz="412750">
              <a:lnSpc>
                <a:spcPct val="110000"/>
              </a:lnSpc>
              <a:spcBef>
                <a:spcPts val="900"/>
              </a:spcBef>
              <a:buClr>
                <a:srgbClr val="D49956"/>
              </a:buClr>
              <a:buSzPct val="110000"/>
              <a:buChar char="&gt;"/>
              <a:defRPr sz="2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250" dirty="0"/>
              <a:t>Ansatz: for small offsets/perturbations, transverse instability in PWFA should behave similarly to BBU in conventional accelerators.</a:t>
            </a:r>
          </a:p>
        </p:txBody>
      </p:sp>
      <p:grpSp>
        <p:nvGrpSpPr>
          <p:cNvPr id="214" name="Gruppér"/>
          <p:cNvGrpSpPr/>
          <p:nvPr/>
        </p:nvGrpSpPr>
        <p:grpSpPr>
          <a:xfrm>
            <a:off x="4230606" y="3344275"/>
            <a:ext cx="4625338" cy="2445886"/>
            <a:chOff x="0" y="0"/>
            <a:chExt cx="9250674" cy="4891769"/>
          </a:xfrm>
        </p:grpSpPr>
        <p:pic>
          <p:nvPicPr>
            <p:cNvPr id="212" name="bilde" descr="bild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250675" cy="3764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Caption"/>
                <p:cNvSpPr/>
                <p:nvPr/>
              </p:nvSpPr>
              <p:spPr>
                <a:xfrm>
                  <a:off x="0" y="3865873"/>
                  <a:ext cx="9250674" cy="102589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25400" tIns="25400" rIns="25400" bIns="25400" numCol="1" anchor="t">
                  <a:noAutofit/>
                </a:bodyPr>
                <a:lstStyle/>
                <a:p>
                  <a:pPr defTabSz="412750">
                    <a:lnSpc>
                      <a:spcPct val="110000"/>
                    </a:lnSpc>
                    <a:spcBef>
                      <a:spcPts val="900"/>
                    </a:spcBef>
                    <a:defRPr sz="25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r>
                    <a:rPr sz="1250" dirty="0"/>
                    <a:t>Need initial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1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15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sz="1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sz="15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sz="1250" dirty="0"/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sz="157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7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1575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sz="157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57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sz="1575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sz="1250" dirty="0"/>
                    <a:t> as inputs from e.g. a PIC code (Wake-T used here).</a:t>
                  </a:r>
                </a:p>
              </p:txBody>
            </p:sp>
          </mc:Choice>
          <mc:Fallback xmlns="">
            <p:sp>
              <p:nvSpPr>
                <p:cNvPr id="213" name="Caption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865873"/>
                  <a:ext cx="9250674" cy="1025897"/>
                </a:xfrm>
                <a:prstGeom prst="roundRect">
                  <a:avLst>
                    <a:gd name="adj" fmla="val 0"/>
                  </a:avLst>
                </a:prstGeom>
                <a:blipFill>
                  <a:blip r:embed="rId5"/>
                  <a:stretch>
                    <a:fillRect l="-1509" b="-963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5" name="Linje"/>
          <p:cNvSpPr/>
          <p:nvPr/>
        </p:nvSpPr>
        <p:spPr>
          <a:xfrm flipV="1">
            <a:off x="379762" y="2104355"/>
            <a:ext cx="6035920" cy="10738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 dirty="0"/>
          </a:p>
        </p:txBody>
      </p:sp>
      <p:sp>
        <p:nvSpPr>
          <p:cNvPr id="216" name="Linje"/>
          <p:cNvSpPr/>
          <p:nvPr/>
        </p:nvSpPr>
        <p:spPr>
          <a:xfrm flipH="1" flipV="1">
            <a:off x="7468694" y="2103626"/>
            <a:ext cx="4340850" cy="107527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Transverse intra-beam wakefield (G. Stupakov):…"/>
              <p:cNvSpPr txBox="1"/>
              <p:nvPr/>
            </p:nvSpPr>
            <p:spPr>
              <a:xfrm>
                <a:off x="474559" y="3403629"/>
                <a:ext cx="3717159" cy="226421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marL="292100" indent="-292100" defTabSz="412750">
                  <a:lnSpc>
                    <a:spcPct val="110000"/>
                  </a:lnSpc>
                  <a:spcBef>
                    <a:spcPts val="900"/>
                  </a:spcBef>
                  <a:buClr>
                    <a:srgbClr val="D49956"/>
                  </a:buClr>
                  <a:buSzPct val="120000"/>
                  <a:buChar char="&gt;"/>
                  <a:defRPr sz="2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300" dirty="0"/>
                  <a:t>Transverse intra-beam wakefield (</a:t>
                </a:r>
                <a:r>
                  <a:rPr sz="1300" u="sng" dirty="0">
                    <a:solidFill>
                      <a:schemeClr val="accent1">
                        <a:lumOff val="-13575"/>
                      </a:schemeClr>
                    </a:solidFill>
                    <a:hlinkClick r:id="rId6"/>
                  </a:rPr>
                  <a:t>G. Stupakov</a:t>
                </a:r>
                <a:r>
                  <a:rPr sz="1300" dirty="0"/>
                  <a:t>):</a:t>
                </a:r>
              </a:p>
              <a:p>
                <a:pPr lvl="1" defTabSz="412750">
                  <a:lnSpc>
                    <a:spcPct val="110000"/>
                  </a:lnSpc>
                  <a:spcBef>
                    <a:spcPts val="900"/>
                  </a:spcBef>
                  <a:defRPr sz="15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b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limUpp>
                        <m:limUppPr>
                          <m:ctrlP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∫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sz="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sz="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lim>
                          </m:limLow>
                        </m:e>
                        <m:lim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lim>
                      </m:limUpp>
                      <m:f>
                        <m:fPr>
                          <m:ctrlP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num>
                        <m:den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sSubSup>
                            <m:sSubSupPr>
                              <m:ctrlP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  <m:sup>
                              <m: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sSup>
                            <m:sSupPr>
                              <m:ctrlP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sz="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sz="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p>
                        <m:sSupPr>
                          <m:ctrlP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sz="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sz="750" dirty="0"/>
              </a:p>
              <a:p>
                <a:pPr marL="292100" indent="-292100" defTabSz="412750">
                  <a:lnSpc>
                    <a:spcPct val="110000"/>
                  </a:lnSpc>
                  <a:spcBef>
                    <a:spcPts val="900"/>
                  </a:spcBef>
                  <a:buClr>
                    <a:srgbClr val="D49956"/>
                  </a:buClr>
                  <a:buSzPct val="120000"/>
                  <a:buChar char="&gt;"/>
                  <a:defRPr sz="2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300" dirty="0"/>
                  <a:t>Combine with </a:t>
                </a:r>
                <a:r>
                  <a:rPr sz="1300" u="sng" dirty="0">
                    <a:solidFill>
                      <a:schemeClr val="accent1">
                        <a:lumOff val="-13575"/>
                      </a:schemeClr>
                    </a:solidFill>
                    <a:hlinkClick r:id="rId7"/>
                  </a:rPr>
                  <a:t>Deng et al.</a:t>
                </a:r>
                <a:r>
                  <a:rPr sz="1300" dirty="0"/>
                  <a:t> equations for radiation reaction:</a:t>
                </a:r>
              </a:p>
              <a:p>
                <a:pPr marL="520700" lvl="1" indent="-292100" defTabSz="412750">
                  <a:lnSpc>
                    <a:spcPct val="110000"/>
                  </a:lnSpc>
                  <a:spcBef>
                    <a:spcPts val="900"/>
                  </a:spcBef>
                  <a:buClr>
                    <a:srgbClr val="D49956"/>
                  </a:buClr>
                  <a:buSzPct val="150000"/>
                  <a:buChar char="&gt;"/>
                  <a:defRPr sz="15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≈−</m:t>
                    </m:r>
                    <m:f>
                      <m:f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sSub>
                          <m:sSubPr>
                            <m:ctrl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  <m:sSup>
                          <m:sSupPr>
                            <m:ctrl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sSub>
                      <m:sSub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  <m:sup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sz="750" dirty="0"/>
              </a:p>
              <a:p>
                <a:pPr marL="520700" lvl="1" indent="-292100" defTabSz="412750">
                  <a:lnSpc>
                    <a:spcPct val="110000"/>
                  </a:lnSpc>
                  <a:spcBef>
                    <a:spcPts val="900"/>
                  </a:spcBef>
                  <a:buClr>
                    <a:srgbClr val="D49956"/>
                  </a:buClr>
                  <a:buSzPct val="150000"/>
                  <a:buChar char="&gt;"/>
                  <a:defRPr sz="15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f>
                      <m:f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Sup>
                      <m:sSubSup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sSup>
                      <m:sSup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750" dirty="0"/>
              </a:p>
              <a:p>
                <a:pPr marL="520700" lvl="1" indent="-292100" defTabSz="412750">
                  <a:lnSpc>
                    <a:spcPct val="110000"/>
                  </a:lnSpc>
                  <a:spcBef>
                    <a:spcPts val="900"/>
                  </a:spcBef>
                  <a:buClr>
                    <a:srgbClr val="D49956"/>
                  </a:buClr>
                  <a:buSzPct val="150000"/>
                  <a:buChar char="&gt;"/>
                  <a:defRPr sz="15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m:rPr>
                            <m:sty m:val="p"/>
                          </m:r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sz="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sz="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  <m:r>
                      <a:rPr sz="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sz="750" dirty="0"/>
              </a:p>
            </p:txBody>
          </p:sp>
        </mc:Choice>
        <mc:Fallback xmlns="">
          <p:sp>
            <p:nvSpPr>
              <p:cNvPr id="217" name="Transverse intra-beam wakefield (G. Stupakov)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59" y="3403629"/>
                <a:ext cx="3717159" cy="2264210"/>
              </a:xfrm>
              <a:prstGeom prst="rect">
                <a:avLst/>
              </a:prstGeom>
              <a:blipFill>
                <a:blip r:embed="rId8"/>
                <a:stretch>
                  <a:fillRect l="-2381" t="-1667" r="-1361" b="-55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: beam location.…"/>
              <p:cNvSpPr txBox="1"/>
              <p:nvPr/>
            </p:nvSpPr>
            <p:spPr>
              <a:xfrm>
                <a:off x="8985153" y="3274555"/>
                <a:ext cx="2679993" cy="2522357"/>
              </a:xfrm>
              <a:prstGeom prst="rect">
                <a:avLst/>
              </a:prstGeom>
              <a:ln w="12700">
                <a:solidFill>
                  <a:schemeClr val="accent1">
                    <a:hueOff val="114395"/>
                    <a:lumOff val="-24975"/>
                  </a:scheme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/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a:rPr sz="13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sz="1000"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beam location.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1175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175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p>
                        <m:r>
                          <a:rPr sz="1175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sz="1000"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long. coordinate of driving particle.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a:rPr sz="13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sz="1000"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long. coordinate of reference particle.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1275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275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275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sz="1000"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long. coordinate of beam head.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a:rPr sz="127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sz="1000"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numerical factor ~1.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sz="1275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1275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275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sz="1275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sz="1000"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plasma skin depth.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12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sz="12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12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sz="12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1000"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Heaviside step function.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1000"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long. beam number density.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a:rPr sz="12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12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12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sz="12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12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sz="12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1000"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particle transverse offset.</a:t>
                </a: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𝐮</m:t>
                    </m:r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sz="1225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225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225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sz="1225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sz="1000"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normalised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13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13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sz="13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sz="1000"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 momentum.</a:t>
                </a:r>
              </a:p>
              <a:p>
                <a:pPr algn="l">
                  <a:defRPr sz="2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25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25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1225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sz="1225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sz="1225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225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1225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sz="1225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/3</m:t>
                      </m:r>
                      <m:r>
                        <a:rPr sz="1225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sz="1000" dirty="0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  <a:p>
                <a:pPr algn="l">
                  <a:defRPr sz="2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1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sz="1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12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1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sz="12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sz="1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2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sz="12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12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sz="1000" dirty="0">
                    <a:latin typeface="Helvetica Neue Light"/>
                    <a:ea typeface="Helvetica Neue Light"/>
                    <a:cs typeface="Helvetica Neue Light"/>
                    <a:sym typeface="Helvetica Neue Light"/>
                  </a:rPr>
                  <a:t>: wavebreaking field.</a:t>
                </a:r>
              </a:p>
            </p:txBody>
          </p:sp>
        </mc:Choice>
        <mc:Fallback xmlns="">
          <p:sp>
            <p:nvSpPr>
              <p:cNvPr id="218" name=": beam location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153" y="3274555"/>
                <a:ext cx="2679993" cy="2522357"/>
              </a:xfrm>
              <a:prstGeom prst="rect">
                <a:avLst/>
              </a:prstGeom>
              <a:blipFill>
                <a:blip r:embed="rId9"/>
                <a:stretch>
                  <a:fillRect l="-1878" b="-500"/>
                </a:stretch>
              </a:blipFill>
              <a:ln w="12700">
                <a:solidFill>
                  <a:schemeClr val="accent1">
                    <a:hueOff val="114395"/>
                    <a:lumOff val="-24975"/>
                  </a:schemeClr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E8C33B6-FA47-6AC3-35DF-CC93BA711EC9}"/>
              </a:ext>
            </a:extLst>
          </p:cNvPr>
          <p:cNvSpPr txBox="1">
            <a:spLocks/>
          </p:cNvSpPr>
          <p:nvPr/>
        </p:nvSpPr>
        <p:spPr>
          <a:xfrm>
            <a:off x="838200" y="27195"/>
            <a:ext cx="1125734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ABEL model: transverse wake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D88A8F-0DD9-8B8F-2C3C-BB5CAD76E91E}"/>
              </a:ext>
            </a:extLst>
          </p:cNvPr>
          <p:cNvSpPr txBox="1"/>
          <p:nvPr/>
        </p:nvSpPr>
        <p:spPr>
          <a:xfrm>
            <a:off x="4595051" y="6095611"/>
            <a:ext cx="747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Model thoroughly benchmarked with PIC-codes (QuickPIC, </a:t>
            </a:r>
            <a:r>
              <a:rPr lang="en-US" b="1"/>
              <a:t>HiPACE</a:t>
            </a:r>
            <a:r>
              <a:rPr lang="en-US" b="1" dirty="0"/>
              <a:t>++)</a:t>
            </a:r>
          </a:p>
          <a:p>
            <a:r>
              <a:rPr lang="en-US" b="1" dirty="0"/>
              <a:t>J. B.B. Chen, PhD Thesis, UiO (2021)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age"/>
          <p:cNvSpPr txBox="1"/>
          <p:nvPr/>
        </p:nvSpPr>
        <p:spPr>
          <a:xfrm>
            <a:off x="11346773" y="6315519"/>
            <a:ext cx="296556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>
            <a:spAutoFit/>
          </a:bodyPr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900" dirty="0"/>
              <a:t>Page</a:t>
            </a:r>
          </a:p>
        </p:txBody>
      </p:sp>
      <p:pic>
        <p:nvPicPr>
          <p:cNvPr id="221" name="03_UiO_naventrekk_ENG_pos.png" descr="03_UiO_naventrekk_ENG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93" y="6280277"/>
            <a:ext cx="736158" cy="193554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2024-10-05  |  Ben Chen  |  HALHF Workshop 3-8 October 2024"/>
          <p:cNvSpPr txBox="1"/>
          <p:nvPr/>
        </p:nvSpPr>
        <p:spPr>
          <a:xfrm>
            <a:off x="1593835" y="6307204"/>
            <a:ext cx="3329925" cy="180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/>
          <a:lstStyle>
            <a:lvl1pPr algn="l" defTabSz="584200">
              <a:defRPr sz="1800">
                <a:solidFill>
                  <a:srgbClr val="92929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900" dirty="0"/>
              <a:t>2024-10-05  |  Ben Chen  |  HALHF Workshop 3-8 October 2024 </a:t>
            </a:r>
          </a:p>
        </p:txBody>
      </p:sp>
      <p:sp>
        <p:nvSpPr>
          <p:cNvPr id="2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 dirty="0"/>
          </a:p>
        </p:txBody>
      </p:sp>
      <p:sp>
        <p:nvSpPr>
          <p:cNvPr id="224" name="Ion motion"/>
          <p:cNvSpPr txBox="1"/>
          <p:nvPr/>
        </p:nvSpPr>
        <p:spPr>
          <a:xfrm>
            <a:off x="379293" y="381821"/>
            <a:ext cx="7266605" cy="541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defRPr sz="6000" b="1">
                <a:solidFill>
                  <a:srgbClr val="000000"/>
                </a:solidFill>
              </a:defRPr>
            </a:lvl1pPr>
          </a:lstStyle>
          <a:p>
            <a:endParaRPr sz="3000" dirty="0"/>
          </a:p>
        </p:txBody>
      </p:sp>
      <p:sp>
        <p:nvSpPr>
          <p:cNvPr id="225" name="Simplified model for non-relativistic ion motion"/>
          <p:cNvSpPr txBox="1"/>
          <p:nvPr/>
        </p:nvSpPr>
        <p:spPr>
          <a:xfrm>
            <a:off x="379293" y="1035731"/>
            <a:ext cx="5612653" cy="32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algn="l" defTabSz="825500">
              <a:defRPr sz="3500">
                <a:solidFill>
                  <a:srgbClr val="000000"/>
                </a:solidFill>
              </a:defRPr>
            </a:lvl1pPr>
          </a:lstStyle>
          <a:p>
            <a:r>
              <a:rPr sz="1750" dirty="0"/>
              <a:t>Simplified model for non-relativistic ion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6" name="Benedetti et al.…"/>
              <p:cNvSpPr txBox="1"/>
              <p:nvPr/>
            </p:nvSpPr>
            <p:spPr>
              <a:xfrm>
                <a:off x="379293" y="1583640"/>
                <a:ext cx="5377487" cy="430848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5400" tIns="25400" rIns="25400" bIns="25400"/>
              <a:lstStyle/>
              <a:p>
                <a:pPr marL="292100" indent="-292100" defTabSz="412750">
                  <a:lnSpc>
                    <a:spcPct val="110000"/>
                  </a:lnSpc>
                  <a:spcBef>
                    <a:spcPts val="900"/>
                  </a:spcBef>
                  <a:buClr>
                    <a:srgbClr val="D49956"/>
                  </a:buClr>
                  <a:buSzPct val="120000"/>
                  <a:buChar char="&gt;"/>
                  <a:defRPr sz="3000">
                    <a:solidFill>
                      <a:schemeClr val="accent1">
                        <a:lumOff val="-13575"/>
                      </a:schemeClr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500" u="sng" dirty="0">
                    <a:hlinkClick r:id="rId3"/>
                  </a:rPr>
                  <a:t>Benedetti et al.</a:t>
                </a:r>
              </a:p>
              <a:p>
                <a:pPr marL="520700" lvl="1" indent="-292100" defTabSz="412750">
                  <a:lnSpc>
                    <a:spcPct val="110000"/>
                  </a:lnSpc>
                  <a:spcBef>
                    <a:spcPts val="900"/>
                  </a:spcBef>
                  <a:buClr>
                    <a:srgbClr val="D49956"/>
                  </a:buClr>
                  <a:buSzPct val="110000"/>
                  <a:buChar char="&gt;"/>
                  <a:defRPr sz="23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150" dirty="0"/>
                  <a:t>A beam with transverse E-fields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4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4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sz="14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sz="14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14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𝐫</m:t>
                    </m:r>
                    <m:r>
                      <a:rPr sz="14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14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𝜁</m:t>
                    </m:r>
                    <m:r>
                      <a:rPr sz="14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1150" dirty="0"/>
                  <a:t> perturbs the background focusing fields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4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4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4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sz="14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𝐫</m:t>
                    </m:r>
                    <m:r>
                      <a:rPr sz="14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sz="1150" dirty="0"/>
                  <a:t> so that (moderate non-relativistic ion motion)</a:t>
                </a:r>
              </a:p>
              <a:p>
                <a:pPr marL="520700" lvl="1" indent="-292100" defTabSz="412750">
                  <a:lnSpc>
                    <a:spcPct val="110000"/>
                  </a:lnSpc>
                  <a:spcBef>
                    <a:spcPts val="900"/>
                  </a:spcBef>
                  <a:buClr>
                    <a:srgbClr val="D49956"/>
                  </a:buClr>
                  <a:buSzPct val="110000"/>
                  <a:buChar char="&gt;"/>
                  <a:defRPr sz="23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14:m>
                  <m:oMath xmlns:m="http://schemas.openxmlformats.org/officeDocument/2006/math">
                    <m:f>
                      <m:fPr>
                        <m:ctrl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𝒲</m:t>
                            </m:r>
                          </m:e>
                          <m:sub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𝐫</m:t>
                        </m:r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num>
                      <m:den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𝐫</m:t>
                    </m:r>
                    <m:r>
                      <a:rPr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f>
                      <m:fPr>
                        <m:ctrl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  <m:sup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limUpp>
                      <m:limUppPr>
                        <m:ctrl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limLow>
                          <m:limLowPr>
                            <m:ctrl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∫</m:t>
                            </m:r>
                          </m:e>
                          <m:lim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lim>
                        </m:limLow>
                      </m:e>
                      <m:lim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lim>
                    </m:limUpp>
                    <m:r>
                      <a:rPr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𝜁</m:t>
                    </m:r>
                    <m:r>
                      <a:rPr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p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𝐄</m:t>
                            </m:r>
                          </m:e>
                          <m:sub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𝐫</m:t>
                        </m:r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p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m:rPr>
                        <m:sty m:val="p"/>
                      </m:rPr>
                      <a:rPr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p>
                      <m:sSupPr>
                        <m:ctrl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p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num>
                      <m:den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𝐫</m:t>
                    </m:r>
                    <m:r>
                      <a:rPr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sz="1150" dirty="0"/>
                  <a:t>.</a:t>
                </a:r>
              </a:p>
              <a:p>
                <a:pPr marL="520700" lvl="1" indent="-292100" defTabSz="412750">
                  <a:lnSpc>
                    <a:spcPct val="110000"/>
                  </a:lnSpc>
                  <a:spcBef>
                    <a:spcPts val="900"/>
                  </a:spcBef>
                  <a:buClr>
                    <a:srgbClr val="D49956"/>
                  </a:buClr>
                  <a:buSzPct val="110000"/>
                  <a:buChar char="&gt;"/>
                  <a:defRPr sz="23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150" dirty="0"/>
                  <a:t>I.e. integrate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sz="1150" dirty="0"/>
                  <a:t> from head of drive beam to tail of main beam and modify the transverse eq.o.m. with a term</a:t>
                </a:r>
                <a14:m>
                  <m:oMath xmlns:m="http://schemas.openxmlformats.org/officeDocument/2006/math">
                    <m:r>
                      <a:rPr sz="15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sz="1525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sz="15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5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b>
                        <m:r>
                          <a:rPr sz="15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sz="15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152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sz="1150" dirty="0"/>
                  <a:t>.</a:t>
                </a:r>
              </a:p>
              <a:p>
                <a:pPr marL="292100" indent="-292100" defTabSz="412750">
                  <a:lnSpc>
                    <a:spcPct val="110000"/>
                  </a:lnSpc>
                  <a:spcBef>
                    <a:spcPts val="900"/>
                  </a:spcBef>
                  <a:buClr>
                    <a:srgbClr val="D49956"/>
                  </a:buClr>
                  <a:buSzPct val="120000"/>
                  <a:buChar char="&gt;"/>
                  <a:defRPr sz="30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500" dirty="0"/>
                  <a:t>Relies on non-evolving drive beam. </a:t>
                </a:r>
                <a:r>
                  <a:rPr lang="nb-NO" sz="1500" dirty="0"/>
                  <a:t>S</a:t>
                </a:r>
                <a:r>
                  <a:rPr sz="1500" dirty="0"/>
                  <a:t>hort-comings:</a:t>
                </a:r>
              </a:p>
              <a:p>
                <a:pPr marL="520700" lvl="1" indent="-292100" defTabSz="412750">
                  <a:lnSpc>
                    <a:spcPct val="110000"/>
                  </a:lnSpc>
                  <a:spcBef>
                    <a:spcPts val="900"/>
                  </a:spcBef>
                  <a:buClr>
                    <a:srgbClr val="D49956"/>
                  </a:buClr>
                  <a:buSzPct val="110000"/>
                  <a:buChar char="&gt;"/>
                  <a:defRPr sz="23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150" dirty="0"/>
                  <a:t>Head erosion</a:t>
                </a:r>
              </a:p>
              <a:p>
                <a:pPr marL="520700" lvl="1" indent="-292100" defTabSz="412750">
                  <a:lnSpc>
                    <a:spcPct val="110000"/>
                  </a:lnSpc>
                  <a:spcBef>
                    <a:spcPts val="900"/>
                  </a:spcBef>
                  <a:buClr>
                    <a:srgbClr val="D49956"/>
                  </a:buClr>
                  <a:buSzPct val="110000"/>
                  <a:buChar char="&gt;"/>
                  <a:defRPr sz="23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150" dirty="0"/>
                  <a:t>Driver hosing → main beam hosing</a:t>
                </a:r>
              </a:p>
              <a:p>
                <a:pPr marL="520700" lvl="1" indent="-292100" defTabSz="412750">
                  <a:lnSpc>
                    <a:spcPct val="110000"/>
                  </a:lnSpc>
                  <a:spcBef>
                    <a:spcPts val="900"/>
                  </a:spcBef>
                  <a:buClr>
                    <a:srgbClr val="D49956"/>
                  </a:buClr>
                  <a:buSzPct val="110000"/>
                  <a:buChar char="&gt;"/>
                  <a:defRPr sz="23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1150" dirty="0"/>
                  <a:t>If not matched, will pinch and may cause a larger amount of ion motion.</a:t>
                </a:r>
              </a:p>
            </p:txBody>
          </p:sp>
        </mc:Choice>
        <mc:Fallback xmlns="">
          <p:sp>
            <p:nvSpPr>
              <p:cNvPr id="226" name="Benedetti et al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93" y="1583640"/>
                <a:ext cx="5377487" cy="4308481"/>
              </a:xfrm>
              <a:prstGeom prst="rect">
                <a:avLst/>
              </a:prstGeom>
              <a:blipFill>
                <a:blip r:embed="rId4"/>
                <a:stretch>
                  <a:fillRect l="-1882" t="-1466" r="-188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7" name="electron_ion_step_0.png" descr="electron_ion_step_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940" y="1376037"/>
            <a:ext cx="2857501" cy="2426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electron_ion_step_960.png" descr="electron_ion_step_96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1940" y="3817326"/>
            <a:ext cx="2857501" cy="2426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electron_ion_step_0.png" descr="electron_ion_step_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903" y="1376037"/>
            <a:ext cx="2857501" cy="2426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electron_ion_step_2200.png" descr="electron_ion_step_220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8903" y="3817326"/>
            <a:ext cx="2857501" cy="242663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HiPACE++"/>
          <p:cNvSpPr txBox="1"/>
          <p:nvPr/>
        </p:nvSpPr>
        <p:spPr>
          <a:xfrm>
            <a:off x="8470862" y="957203"/>
            <a:ext cx="1031116" cy="32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500"/>
            </a:lvl1pPr>
          </a:lstStyle>
          <a:p>
            <a:r>
              <a:rPr sz="1750"/>
              <a:t>HiPACE</a:t>
            </a:r>
            <a:r>
              <a:rPr sz="1750" dirty="0"/>
              <a:t>++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39D6C6-BCB3-7917-D5CE-2089110E45D7}"/>
              </a:ext>
            </a:extLst>
          </p:cNvPr>
          <p:cNvSpPr txBox="1">
            <a:spLocks/>
          </p:cNvSpPr>
          <p:nvPr/>
        </p:nvSpPr>
        <p:spPr>
          <a:xfrm>
            <a:off x="838200" y="27195"/>
            <a:ext cx="1125734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ABEL model: ion motion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graphs showing different types of energy&#10;&#10;AI-generated content may be incorrect.">
            <a:extLst>
              <a:ext uri="{FF2B5EF4-FFF2-40B4-BE49-F238E27FC236}">
                <a16:creationId xmlns:a16="http://schemas.microsoft.com/office/drawing/2014/main" id="{BC81025E-C227-166B-D507-542DCBF38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67" y="2244922"/>
            <a:ext cx="4620634" cy="4620634"/>
          </a:xfrm>
          <a:prstGeom prst="rect">
            <a:avLst/>
          </a:prstGeom>
        </p:spPr>
      </p:pic>
      <p:pic>
        <p:nvPicPr>
          <p:cNvPr id="19" name="Bilde 46" descr="Et bilde som inneholder tekst, skjermbilde, line, Font&#10;&#10;Automatisk generert beskrivelse">
            <a:extLst>
              <a:ext uri="{FF2B5EF4-FFF2-40B4-BE49-F238E27FC236}">
                <a16:creationId xmlns:a16="http://schemas.microsoft.com/office/drawing/2014/main" id="{36F0D371-26C5-E05F-FB33-0B733EEC0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" y="930713"/>
            <a:ext cx="11644407" cy="1596113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C1D991E7-40EA-C4C5-7C93-9A28EBA28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454" y="2237366"/>
            <a:ext cx="4620634" cy="4620634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EC3B15FB-02FC-4C85-8D39-7B216721FCD9}"/>
              </a:ext>
            </a:extLst>
          </p:cNvPr>
          <p:cNvSpPr txBox="1"/>
          <p:nvPr/>
        </p:nvSpPr>
        <p:spPr>
          <a:xfrm>
            <a:off x="860531" y="260196"/>
            <a:ext cx="11176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ABEL simulation of HALHF</a:t>
            </a:r>
            <a:endParaRPr lang="en-US" sz="4400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604B4-ED38-B1F7-F1BA-5B510FA5BCC5}"/>
              </a:ext>
            </a:extLst>
          </p:cNvPr>
          <p:cNvSpPr txBox="1"/>
          <p:nvPr/>
        </p:nvSpPr>
        <p:spPr>
          <a:xfrm>
            <a:off x="0" y="2674123"/>
            <a:ext cx="167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With </a:t>
            </a:r>
            <a:r>
              <a:rPr lang="nb-NO" sz="1400"/>
              <a:t>wakefields</a:t>
            </a:r>
            <a:endParaRPr lang="nb-NO" sz="1400" dirty="0"/>
          </a:p>
          <a:p>
            <a:r>
              <a:rPr lang="nb-NO" sz="1400" dirty="0"/>
              <a:t>NO ion motion :</a:t>
            </a:r>
            <a:endParaRPr lang="en-NO" sz="140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47C87-3C72-3165-18EB-93DAFEAE390D}"/>
              </a:ext>
            </a:extLst>
          </p:cNvPr>
          <p:cNvSpPr txBox="1"/>
          <p:nvPr/>
        </p:nvSpPr>
        <p:spPr>
          <a:xfrm>
            <a:off x="6094434" y="2791852"/>
            <a:ext cx="167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With </a:t>
            </a:r>
            <a:r>
              <a:rPr lang="nb-NO" sz="1400"/>
              <a:t>wakefields</a:t>
            </a:r>
            <a:endParaRPr lang="nb-NO" sz="1400" dirty="0"/>
          </a:p>
          <a:p>
            <a:r>
              <a:rPr lang="nb-NO" sz="1400" dirty="0"/>
              <a:t>With ion motion :</a:t>
            </a:r>
            <a:endParaRPr lang="en-NO" sz="1400" err="1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43AFE88-AADF-797D-4350-9B811BCB4C3C}"/>
              </a:ext>
            </a:extLst>
          </p:cNvPr>
          <p:cNvSpPr txBox="1">
            <a:spLocks/>
          </p:cNvSpPr>
          <p:nvPr/>
        </p:nvSpPr>
        <p:spPr>
          <a:xfrm>
            <a:off x="7299158" y="6549888"/>
            <a:ext cx="2743200" cy="3081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62B287A-CA14-B240-81E8-10B66F98F693}" type="slidenum">
              <a:rPr lang="en-GB" sz="1200">
                <a:solidFill>
                  <a:schemeClr val="bg1">
                    <a:lumMod val="50000"/>
                  </a:schemeClr>
                </a:solidFill>
              </a:rPr>
              <a:pPr algn="r"/>
              <a:t>7</a:t>
            </a:fld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AE1A5E-CB82-1299-277E-87F412D6FD12}"/>
              </a:ext>
            </a:extLst>
          </p:cNvPr>
          <p:cNvSpPr txBox="1"/>
          <p:nvPr/>
        </p:nvSpPr>
        <p:spPr>
          <a:xfrm>
            <a:off x="7966228" y="137085"/>
            <a:ext cx="422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Details HALHF: see talk Richard D’Arcy</a:t>
            </a:r>
          </a:p>
          <a:p>
            <a:r>
              <a:rPr lang="en-US" b="1" dirty="0"/>
              <a:t>Monday 1200</a:t>
            </a:r>
          </a:p>
        </p:txBody>
      </p:sp>
    </p:spTree>
    <p:extLst>
      <p:ext uri="{BB962C8B-B14F-4D97-AF65-F5344CB8AC3E}">
        <p14:creationId xmlns:p14="http://schemas.microsoft.com/office/powerpoint/2010/main" val="34108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1FD51-6420-1439-1DBF-D86B1617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E. Adli, Tolerances, EAAC2025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00EA13-1917-7752-6954-A27DD9AA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 lang="en-GB"/>
              <a:t>8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F3E436-988A-E2AE-364E-3AE118A6E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73" y="911408"/>
            <a:ext cx="5800232" cy="4816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FE4A61-262B-8036-DE13-624448D7D705}"/>
              </a:ext>
            </a:extLst>
          </p:cNvPr>
          <p:cNvSpPr txBox="1"/>
          <p:nvPr/>
        </p:nvSpPr>
        <p:spPr>
          <a:xfrm>
            <a:off x="-25787" y="5616130"/>
            <a:ext cx="11829860" cy="1753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 dirty="0"/>
              <a:t>Preliminary results for HALHF </a:t>
            </a:r>
            <a:r>
              <a:rPr lang="en-US" sz="1799" dirty="0"/>
              <a:t>(simplified interstage, driver guiding assumed):  With no ion motion, the BBU is large. With ion motion, the BBU is efficiently mitigated </a:t>
            </a:r>
            <a:r>
              <a:rPr lang="en-US" sz="1799" b="1" dirty="0"/>
              <a:t>up 10</a:t>
            </a:r>
            <a:r>
              <a:rPr lang="en-US" sz="1799" b="1" baseline="30000" dirty="0"/>
              <a:t>-2</a:t>
            </a:r>
            <a:r>
              <a:rPr lang="en-US" sz="1799" b="1" dirty="0"/>
              <a:t> nm rad drive-beam jitter-emittance </a:t>
            </a:r>
            <a:r>
              <a:rPr lang="en-US" sz="1799" dirty="0"/>
              <a:t>– “state of the art” FLASH@DESY  - </a:t>
            </a:r>
            <a:r>
              <a:rPr lang="en-US" sz="1799" b="1" dirty="0"/>
              <a:t>position jitter of ~30 nm</a:t>
            </a:r>
            <a:r>
              <a:rPr lang="en-US" sz="1799" dirty="0"/>
              <a:t>. A halo of large amplitude particles has formed, driving up the rms emittance, while the 90%-percentile emittance is better preserved.</a:t>
            </a:r>
          </a:p>
          <a:p>
            <a:endParaRPr lang="en-US" sz="1799" dirty="0"/>
          </a:p>
          <a:p>
            <a:endParaRPr lang="en-US" sz="1799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A3518A-7F0F-691A-EAD8-5D33799F5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286" y="641685"/>
            <a:ext cx="5800232" cy="502608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E28B12-12CA-CA91-465F-E2B1646AE538}"/>
              </a:ext>
            </a:extLst>
          </p:cNvPr>
          <p:cNvCxnSpPr>
            <a:cxnSpLocks/>
          </p:cNvCxnSpPr>
          <p:nvPr/>
        </p:nvCxnSpPr>
        <p:spPr>
          <a:xfrm flipV="1">
            <a:off x="4849857" y="2470484"/>
            <a:ext cx="1807617" cy="168968"/>
          </a:xfrm>
          <a:prstGeom prst="straightConnector1">
            <a:avLst/>
          </a:prstGeom>
          <a:ln w="19050"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4542179-7EF1-6ABD-F0FC-B9C0C8C754CF}"/>
              </a:ext>
            </a:extLst>
          </p:cNvPr>
          <p:cNvSpPr/>
          <p:nvPr/>
        </p:nvSpPr>
        <p:spPr>
          <a:xfrm>
            <a:off x="4493319" y="1850660"/>
            <a:ext cx="356538" cy="3278491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276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9FED01-2B37-82A8-C84D-30A1183CEE0A}"/>
              </a:ext>
            </a:extLst>
          </p:cNvPr>
          <p:cNvSpPr txBox="1"/>
          <p:nvPr/>
        </p:nvSpPr>
        <p:spPr>
          <a:xfrm>
            <a:off x="3989672" y="1055905"/>
            <a:ext cx="63687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E. Adli, IPAC’25</a:t>
            </a:r>
            <a:endParaRPr lang="en-US" sz="1400" dirty="0"/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6397BB9D-EB02-BB18-0A65-EAE0260E11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37155"/>
            <a:ext cx="10515600" cy="70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HALHF results</a:t>
            </a:r>
            <a:endParaRPr lang="en-US" sz="4400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8D98DA-9984-7A7C-F407-C9863A73805D}"/>
              </a:ext>
            </a:extLst>
          </p:cNvPr>
          <p:cNvSpPr txBox="1"/>
          <p:nvPr/>
        </p:nvSpPr>
        <p:spPr>
          <a:xfrm>
            <a:off x="4787554" y="189107"/>
            <a:ext cx="328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At the end of the HALHF linac:</a:t>
            </a:r>
          </a:p>
        </p:txBody>
      </p:sp>
    </p:spTree>
    <p:extLst>
      <p:ext uri="{BB962C8B-B14F-4D97-AF65-F5344CB8AC3E}">
        <p14:creationId xmlns:p14="http://schemas.microsoft.com/office/powerpoint/2010/main" val="126184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8156-3268-6881-CDE0-4FBAB0BD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Interstages, main beam kicks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F2C7F-73B1-DFD5-6149-99E9EED1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E. Adli, Tolerances, EAAC2025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1A64C4-9075-3D6F-D8EC-42645BA5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B287A-CA14-B240-81E8-10B66F98F693}" type="slidenum">
              <a:rPr lang="en-GB"/>
              <a:t>9</a:t>
            </a:fld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0E3B7E-9504-7307-53DA-4B426377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" y="1352758"/>
            <a:ext cx="6910866" cy="2235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344D20-0F63-D866-6B9F-72D9DA414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11" y="3932371"/>
            <a:ext cx="7167878" cy="25984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5844A2-8576-F949-49A8-2D2C15CAE993}"/>
              </a:ext>
            </a:extLst>
          </p:cNvPr>
          <p:cNvSpPr txBox="1"/>
          <p:nvPr/>
        </p:nvSpPr>
        <p:spPr>
          <a:xfrm>
            <a:off x="1370506" y="4195909"/>
            <a:ext cx="909223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1200000"/>
              </a:camera>
              <a:lightRig rig="threePt" dir="t"/>
            </a:scene3d>
          </a:bodyPr>
          <a:lstStyle/>
          <a:p>
            <a:r>
              <a:rPr lang="en-NO" sz="8000" err="1">
                <a:solidFill>
                  <a:srgbClr val="FF0000">
                    <a:alpha val="10000"/>
                  </a:srgbClr>
                </a:solidFill>
              </a:rPr>
              <a:t>PRELIMINARY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BDBC3C-A19A-6B17-15A3-D00C82FC5A4F}"/>
              </a:ext>
            </a:extLst>
          </p:cNvPr>
          <p:cNvSpPr txBox="1"/>
          <p:nvPr/>
        </p:nvSpPr>
        <p:spPr>
          <a:xfrm>
            <a:off x="7502456" y="1554505"/>
            <a:ext cx="4520593" cy="2307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 dirty="0"/>
              <a:t>Also emittance growth without </a:t>
            </a:r>
            <a:r>
              <a:rPr lang="en-US" sz="1799" b="1"/>
              <a:t>wakefields</a:t>
            </a:r>
            <a:r>
              <a:rPr lang="en-US" sz="1799" b="1" dirty="0"/>
              <a:t>, due to kicks from the focusing channel : </a:t>
            </a:r>
            <a:r>
              <a:rPr lang="en-US" sz="1799" dirty="0"/>
              <a:t>Preliminary results indicate a drive-beam emittance jitter tolerance of order one nm rad before the threshold is reached, an order of magnitude larger than that of the transverse wake study.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58DA70-A0B1-5173-3C77-385BDE7060A5}"/>
              </a:ext>
            </a:extLst>
          </p:cNvPr>
          <p:cNvSpPr txBox="1"/>
          <p:nvPr/>
        </p:nvSpPr>
        <p:spPr>
          <a:xfrm>
            <a:off x="7780082" y="3944411"/>
            <a:ext cx="3965343" cy="224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Further work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99" dirty="0"/>
              <a:t>tolerances studies with both </a:t>
            </a:r>
            <a:r>
              <a:rPr lang="en-US" sz="1799"/>
              <a:t>wakefields</a:t>
            </a:r>
            <a:r>
              <a:rPr lang="en-US" sz="1799" dirty="0"/>
              <a:t> + the full interstage lattice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99" dirty="0"/>
              <a:t>Study dependence on number of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99" dirty="0"/>
              <a:t>Many other tolerances....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2A89A0-DA12-BD5C-78D1-BA076EC3D9D6}"/>
              </a:ext>
            </a:extLst>
          </p:cNvPr>
          <p:cNvSpPr txBox="1"/>
          <p:nvPr/>
        </p:nvSpPr>
        <p:spPr>
          <a:xfrm>
            <a:off x="838200" y="962782"/>
            <a:ext cx="868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 Lindstrøm et al., (manuscript in preparation)</a:t>
            </a:r>
            <a:endParaRPr lang="en-US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A4D89-7013-E509-33E0-B2BAACF11AC1}"/>
              </a:ext>
            </a:extLst>
          </p:cNvPr>
          <p:cNvSpPr txBox="1"/>
          <p:nvPr/>
        </p:nvSpPr>
        <p:spPr>
          <a:xfrm>
            <a:off x="131618" y="3679988"/>
            <a:ext cx="63687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E. Adli, IPAC’25</a:t>
            </a:r>
            <a:endParaRPr lang="en-US" sz="14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96C0D51-0933-5B3F-8EFF-A8828A4A8FAC}"/>
              </a:ext>
            </a:extLst>
          </p:cNvPr>
          <p:cNvSpPr/>
          <p:nvPr/>
        </p:nvSpPr>
        <p:spPr>
          <a:xfrm>
            <a:off x="8240607" y="277082"/>
            <a:ext cx="2416385" cy="9716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3B38733-708E-7180-DDDA-4C56CDFB84A7}"/>
              </a:ext>
            </a:extLst>
          </p:cNvPr>
          <p:cNvSpPr/>
          <p:nvPr/>
        </p:nvSpPr>
        <p:spPr>
          <a:xfrm>
            <a:off x="10025914" y="658968"/>
            <a:ext cx="736003" cy="19287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DA27655-73AF-5153-841B-0AA1527582C0}"/>
              </a:ext>
            </a:extLst>
          </p:cNvPr>
          <p:cNvSpPr/>
          <p:nvPr/>
        </p:nvSpPr>
        <p:spPr>
          <a:xfrm>
            <a:off x="8478783" y="566715"/>
            <a:ext cx="466911" cy="16711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413C915-0F4A-2759-C664-DE84BEE9DEF6}"/>
              </a:ext>
            </a:extLst>
          </p:cNvPr>
          <p:cNvCxnSpPr>
            <a:cxnSpLocks/>
          </p:cNvCxnSpPr>
          <p:nvPr/>
        </p:nvCxnSpPr>
        <p:spPr>
          <a:xfrm>
            <a:off x="8513952" y="666828"/>
            <a:ext cx="3018734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ight Brace 38">
            <a:extLst>
              <a:ext uri="{FF2B5EF4-FFF2-40B4-BE49-F238E27FC236}">
                <a16:creationId xmlns:a16="http://schemas.microsoft.com/office/drawing/2014/main" id="{A75D2CA7-FBFB-6F37-0153-9445BB0DF191}"/>
              </a:ext>
            </a:extLst>
          </p:cNvPr>
          <p:cNvSpPr/>
          <p:nvPr/>
        </p:nvSpPr>
        <p:spPr>
          <a:xfrm flipV="1">
            <a:off x="8945694" y="641987"/>
            <a:ext cx="100047" cy="12700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C6895D-FA7A-7CC6-60B3-4C6416F7B09D}"/>
              </a:ext>
            </a:extLst>
          </p:cNvPr>
          <p:cNvSpPr txBox="1"/>
          <p:nvPr/>
        </p:nvSpPr>
        <p:spPr>
          <a:xfrm>
            <a:off x="8949329" y="475373"/>
            <a:ext cx="59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/>
              <a:t>x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B5CBA9B-465A-2296-AE88-87242E03B911}"/>
              </a:ext>
            </a:extLst>
          </p:cNvPr>
          <p:cNvCxnSpPr>
            <a:cxnSpLocks/>
          </p:cNvCxnSpPr>
          <p:nvPr/>
        </p:nvCxnSpPr>
        <p:spPr>
          <a:xfrm>
            <a:off x="8945694" y="762549"/>
            <a:ext cx="3015373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DDDF6BF-0A59-CF47-99D5-A5D82D49C32A}"/>
              </a:ext>
            </a:extLst>
          </p:cNvPr>
          <p:cNvSpPr txBox="1"/>
          <p:nvPr/>
        </p:nvSpPr>
        <p:spPr>
          <a:xfrm>
            <a:off x="1566163" y="3584933"/>
            <a:ext cx="571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Luminosity loss </a:t>
            </a:r>
            <a:r>
              <a:rPr lang="en-US" dirty="0"/>
              <a:t>is ultimately the figure of merit (</a:t>
            </a:r>
            <a:r>
              <a:rPr lang="en-US" b="1" dirty="0"/>
              <a:t>ABEL</a:t>
            </a:r>
            <a:r>
              <a:rPr lang="en-US" dirty="0"/>
              <a:t>)</a:t>
            </a:r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E7B120D2-4DF5-039D-9C17-12F5AEE0F71C}"/>
              </a:ext>
            </a:extLst>
          </p:cNvPr>
          <p:cNvSpPr/>
          <p:nvPr/>
        </p:nvSpPr>
        <p:spPr>
          <a:xfrm>
            <a:off x="8614611" y="730488"/>
            <a:ext cx="202131" cy="3764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4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6847</TotalTime>
  <Words>1673</Words>
  <Application>Microsoft Macintosh PowerPoint</Application>
  <PresentationFormat>Widescreen</PresentationFormat>
  <Paragraphs>233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Cambria Math</vt:lpstr>
      <vt:lpstr>Helvetica Neue</vt:lpstr>
      <vt:lpstr>Helvetica Neue Light</vt:lpstr>
      <vt:lpstr>Symbol</vt:lpstr>
      <vt:lpstr>TeXGyreTermes</vt:lpstr>
      <vt:lpstr>Office Theme</vt:lpstr>
      <vt:lpstr>Transverse tolerances in the  plasma-wakefield acceleration blow-out regime examples from HALHF</vt:lpstr>
      <vt:lpstr>Transverse wake and BBU</vt:lpstr>
      <vt:lpstr>Efficiency-instability: verification</vt:lpstr>
      <vt:lpstr>Translation into tolerances?</vt:lpstr>
      <vt:lpstr>PowerPoint Presentation</vt:lpstr>
      <vt:lpstr>PowerPoint Presentation</vt:lpstr>
      <vt:lpstr>PowerPoint Presentation</vt:lpstr>
      <vt:lpstr>HALHF results</vt:lpstr>
      <vt:lpstr>Interstages, main beam kicks</vt:lpstr>
      <vt:lpstr>Summary and further work </vt:lpstr>
      <vt:lpstr>Extra</vt:lpstr>
      <vt:lpstr>Efficiency RF vs PWFA</vt:lpstr>
      <vt:lpstr>Dependence on number of stages</vt:lpstr>
      <vt:lpstr>Importance of driver guiding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Erik Adli</dc:creator>
  <cp:lastModifiedBy>Erik Adli</cp:lastModifiedBy>
  <cp:revision>729</cp:revision>
  <cp:lastPrinted>2025-06-01T11:41:58Z</cp:lastPrinted>
  <dcterms:created xsi:type="dcterms:W3CDTF">2025-05-28T12:43:51Z</dcterms:created>
  <dcterms:modified xsi:type="dcterms:W3CDTF">2025-09-24T15:53:03Z</dcterms:modified>
</cp:coreProperties>
</file>