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handoutMasterIdLst>
    <p:handoutMasterId r:id="rId34"/>
  </p:handoutMasterIdLst>
  <p:sldIdLst>
    <p:sldId id="256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6" r:id="rId19"/>
    <p:sldId id="282" r:id="rId20"/>
    <p:sldId id="284" r:id="rId21"/>
    <p:sldId id="290" r:id="rId22"/>
    <p:sldId id="291" r:id="rId23"/>
    <p:sldId id="292" r:id="rId24"/>
    <p:sldId id="293" r:id="rId25"/>
    <p:sldId id="294" r:id="rId26"/>
    <p:sldId id="295" r:id="rId27"/>
    <p:sldId id="299" r:id="rId28"/>
    <p:sldId id="300" r:id="rId29"/>
    <p:sldId id="301" r:id="rId30"/>
    <p:sldId id="303" r:id="rId31"/>
    <p:sldId id="30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FE27F1-4705-4F2D-AB70-96E78B8AB0B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>
            <a:noAutofit/>
          </a:bodyPr>
          <a:lstStyle/>
          <a:p>
            <a:pPr hangingPunct="0">
              <a:defRPr sz="1400"/>
            </a:pPr>
            <a:endParaRPr lang="en-GB" sz="1200">
              <a:latin typeface="Liberation Sans" pitchFamily="18"/>
              <a:ea typeface="DejaVu Sans" pitchFamily="2"/>
              <a:cs typeface="Noto Sans Devanagar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EA3FF-C069-4D2E-B3E1-5CEA2F136EA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>
            <a:noAutofit/>
          </a:bodyPr>
          <a:lstStyle/>
          <a:p>
            <a:pPr algn="r" hangingPunct="0">
              <a:defRPr sz="1400"/>
            </a:pPr>
            <a:endParaRPr lang="en-GB" sz="1200">
              <a:latin typeface="Liberation Sans" pitchFamily="18"/>
              <a:ea typeface="DejaVu Sans" pitchFamily="2"/>
              <a:cs typeface="Noto Sans Devanagar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03599-DA9E-4215-9FD2-90E2F556DF9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>
            <a:noAutofit/>
          </a:bodyPr>
          <a:lstStyle/>
          <a:p>
            <a:pPr hangingPunct="0">
              <a:defRPr sz="1400"/>
            </a:pPr>
            <a:endParaRPr lang="en-GB" sz="1200">
              <a:latin typeface="Liberation Sans" pitchFamily="18"/>
              <a:ea typeface="DejaVu Sans" pitchFamily="2"/>
              <a:cs typeface="Noto Sans Devanagar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0A6F0-B472-46B4-A364-37B8339001F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>
            <a:noAutofit/>
          </a:bodyPr>
          <a:lstStyle/>
          <a:p>
            <a:pPr algn="r" hangingPunct="0">
              <a:defRPr sz="1400"/>
            </a:pPr>
            <a:fld id="{65AA38A5-051B-46B6-A549-B196806124BB}" type="slidenum">
              <a:t>‹#›</a:t>
            </a:fld>
            <a:endParaRPr lang="en-GB" sz="1200">
              <a:latin typeface="Liberation Sans" pitchFamily="18"/>
              <a:ea typeface="DejaVu Sans" pitchFamily="2"/>
              <a:cs typeface="Noto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88711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C64603-D918-4C3F-9636-1A68FD7B2B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27742-1D71-49C8-BC3D-EBBB35E4ACB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ACA03E7-D32B-48A5-9CE4-D1AA100D432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8DD7A-F1C0-470D-A96E-DDC0479DE24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EF03D-3AA8-4AD2-9329-25FD32CE2AF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D17E3-CB08-413C-B03E-4EFE26340B4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2BB5214-FF4B-4FB6-9CBA-A939C8174D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02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GB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CDDB4-75E0-4553-B402-A4B2E7A521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552915-CE94-43B1-B557-A9255AD9675A}" type="slidenum">
              <a:t>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9BC316-A122-4F53-9ECB-2E2894D54F3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322024-777A-4A7D-9BA7-0AEB82E28E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34321-4832-4119-86AD-7C66030B3A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53308D9-31EB-4283-9AD0-13E7DD056AA5}" type="slidenum">
              <a:t>10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BBE2A-9A6A-49F3-990F-C4C9A08871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4F9ED-3CF0-4E04-8EB9-EF988E507D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1E897-65D9-404C-A196-C562654163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F5DFDA-382B-485E-AAEB-18C8637E06C8}" type="slidenum">
              <a:t>11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F688F7-F853-4409-8C71-505DF59CDC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3EF65D-34EE-4314-999F-15FE2B2D6F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34A45-CEEA-4F97-9F2C-2B6B95CEE5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C635A20-540A-4D59-983A-45386F5B8C50}" type="slidenum">
              <a:t>12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9C246F-BA60-4C50-941D-0C4D7DAE0F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0931C0-F0FD-499B-82D6-8CD7FAB00A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41D71-FD8F-4CAB-AA7A-A57ED267D0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2D2EAA-10FC-4780-BCFF-E6E31278A84D}" type="slidenum">
              <a:t>13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448BCB-0BE2-43F0-8BF3-8610B038A53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58394-A4AA-434F-8BE1-A0D8380F7C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C6A3F-E8D2-46B9-9E93-9F11BF95D5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02C885F-4542-440B-815D-C3DEF6285E65}" type="slidenum">
              <a:t>14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FF9BDD-85BA-4949-9BF0-13AB16EE26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9B7169-B8E7-4959-8357-93A468DCCE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B1277-0F2E-4AD3-9CDA-71EA99CCE0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00DA76-ECC8-445A-82F8-59227011EF80}" type="slidenum">
              <a:t>15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7964D5-1520-4210-BD2B-096F9CFD42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EA0D0D-44D4-4B69-BEB2-D606D675A1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715B9-81B2-4F74-BE06-38DFC2D6A7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6F35034-98EB-4D1A-9741-DE3293FB6F1D}" type="slidenum">
              <a:t>16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E02C48-7193-4306-8F0A-7740CB04AB0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08E24C-8768-49ED-BA64-2B498EB249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0E0C-C0F7-4E6F-848D-FEA1550C3B2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F048BC6-57AA-4F87-812E-E5841EB8998C}" type="slidenum">
              <a:t>17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54745C-BB45-49F0-AED4-E66CBB5F82A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A1676-F7E0-4D6D-BB63-A1FBD41ABE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BF158-40F7-469B-B8A4-9DF74275D0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89EE0C8-EB3A-4C5F-997A-D05F02912376}" type="slidenum">
              <a:t>18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973A2F-693A-41D8-AAF7-FCF4028E1C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CC190A-134D-4D2C-B6B0-1701F8CB5A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B1B7C-88D8-4062-B2A3-A83DD5AFA9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310391A-6B37-4048-99CF-A5AC3AB88897}" type="slidenum">
              <a:t>19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6DFF90-47B0-4FAC-A179-5D0610298AA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B0D81C-3F87-4369-89B6-5619577BC1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BDC7E-014E-4CB0-A087-8E15B9B9C2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5891D57-E2B9-42D3-A518-1C4FECB919BC}" type="slidenum">
              <a:t>2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D29498-9574-4F0A-92EF-B2295823EE9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B21B38-6C87-448A-A97B-68FDF16DAE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0C803-80CF-4A29-802D-D16EAF27679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723EDE-D6FB-4DA1-8567-E90562011E91}" type="slidenum">
              <a:t>20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B81033-51D4-4E40-8E28-7191B6D648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F9443C-32F0-4A02-9EA7-ABF218F300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25F50-A77C-4E68-B780-54035C58A1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41320C2-F179-4D60-9D39-E8739AF4AD64}" type="slidenum">
              <a:t>21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0F9485-9E60-4F37-87DE-681E5101B6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6F647-0E15-44A0-A773-7ECCD98428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5F531-733B-4C73-805E-3001EB4185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916B182-F7A9-45D8-A443-7D21177FAABE}" type="slidenum">
              <a:t>22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62FEDD-CB8B-46D8-9EFD-CA8AD3D899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3DA3DD-056E-4ED5-B716-05349DAC3B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6BB03-05D7-42B7-8053-EE67894961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263A455-3AC3-4A66-8C42-ECCADF92A5C6}" type="slidenum">
              <a:t>23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B241EB-1A0A-4650-BBB1-C873CF107BB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E341C1-9340-4FF7-B3DB-CD8F8C67CB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1A944-EFFB-46B5-8FD1-37A13A9FE1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0F5AB2E-830D-4525-B980-22057393B1E1}" type="slidenum">
              <a:t>24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21577A-93EB-4E5F-A082-359CC65B52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778E2-C319-498B-81F4-1B10A4D555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FE75A-BB93-49F4-823E-E958F0FB54D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727401A-C540-432B-8AC3-A879256A413F}" type="slidenum">
              <a:t>25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C6F0F6-87E5-4C0E-AA0C-F450E12305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0DC825-EC52-4CD1-BC1A-EDAB9C2ED4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2E210-E736-4686-B1CE-3D17E136C1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212F20E-91B9-4909-B600-A4BF5655BFCA}" type="slidenum">
              <a:t>26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B265CD-6236-4C01-9DBD-37509995D2D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192B3-709B-4F36-A75E-05CEA201BF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A6AD6-4E57-426F-AC94-75B2FC9936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A334E52-D7CF-45A6-961B-B07E8A87EA31}" type="slidenum">
              <a:t>27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7ADD0B-CA2E-4663-9D35-A02866F155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73F1D5-02D2-40B2-B1A6-0AC8D28150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FB7A1-2F3D-4FE6-9769-2FB65F618D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89F0199-8C80-42D6-AE17-C03233908447}" type="slidenum">
              <a:t>28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F8F6E6-3F59-4A14-A789-C4A5B29C6E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467EA8-12BA-4894-A434-07EA7F592E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45D8B-5D0E-48CA-98E9-EF2CD9F68C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179E1E8-EE20-4A27-9EF5-9F5DB16EA9A5}" type="slidenum">
              <a:t>29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D6FFE-FA90-4DE2-B418-340A2649BE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3CF2B8-3F54-4470-87FA-5F8D95DEA8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1412E-0828-4C20-97C8-F568027F53F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04EC363-EEDF-4303-BC25-9065288C2283}" type="slidenum">
              <a:t>3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FE141D-6254-4715-B446-7B0E0DFF5C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17097D-D037-4143-BF72-499CF87E0A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1A04F-7B76-40CB-A9F5-818E93D0D83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034ABE8-66B9-4ACF-A30B-39DC8785B3E2}" type="slidenum">
              <a:t>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4464F-9796-4B53-BA66-C24BBC5A54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53E7C-8570-4AE1-B815-A8328A5186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5DDDF-0BB2-42FC-AA85-90DCFBDF49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1529190-8EE0-4E4B-828B-B03B706BFC31}" type="slidenum">
              <a:t>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BD3DD1-E571-4886-BFC3-FFB3168A0C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09BA73-C9D5-41CD-97BC-7420FDD024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B8808-B788-4D26-9AC2-0A75C268E1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4F08CF8-42FC-42C2-A107-A94579D9427C}" type="slidenum">
              <a:t>6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BD32CE-3A0C-46A4-8A09-8A4E1C160C8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DB7D7-A3B3-4248-925E-75714124DD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E6BE1-BC4D-4047-BCD5-3FD10DA221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E5CB62F-0395-4373-B3A2-1AC6DFCFE3DD}" type="slidenum">
              <a:t>7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C65A3-FE59-403D-BED2-5D760C9299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692E15-1274-4339-99F6-E7D407E7EB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FB678-4FCE-4808-934D-952765E56F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212540D-67EE-40F5-A302-6EA8EF9A8677}" type="slidenum">
              <a:t>8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305019-4318-45E4-9CD6-61C031B4AE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814FAA-EC25-4A7B-B02B-7052D19C16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BB74F-E5BA-4B2A-89F6-5B0C0F22E9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A9D1E5A-CA36-444F-8410-EFA28A05D4E9}" type="slidenum">
              <a:t>9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6DB22C-0A50-4557-B9EC-2C3DB3DF50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5AD24-0F4E-4AA7-B459-CB4682C13A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D343-A7D7-4974-A24E-41AB63D7F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0AEF8-B9B5-4C9D-AC42-37DC39B6D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4C936-4F80-4822-97E3-7A6F64DD5C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/>
              <a:t>John Farmer, MPP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27B74-7F39-4E1E-A646-01D71E8B4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2F1142A-8751-4784-808E-B372BA7F698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2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BD47D-1A97-49BF-81A5-6C891A8C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1DF89-0564-49F4-8F91-3A38AA699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CD427-1277-4746-B373-6F07751261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/>
              <a:t>John Farmer, MPP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EC01F-2DB2-4982-AC19-E1CA34F841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4A11F80-789E-448B-994C-D6E3FA1A12C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7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36C730-06EA-4ADA-9163-D89B6A5DE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3200" cy="4459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FE2BB-DC67-4147-BE2F-DB189B15E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44592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718E9-D293-44E1-859A-C15D78480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/>
              <a:t>John Farmer, MPP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C8433-6BA4-4414-85A1-0E2A25BE37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1618FE1-B285-434F-BD8B-0EFCD14C94C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5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D5D7-A06C-47A0-B538-DFCF2CD16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3EDB0-950E-4489-B1BE-A9270BC63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28F93-2DDF-4F6A-9C27-C98F5E901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3443436-93D6-4F63-A2AC-0770BECAE42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94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3EDD1-FD97-4D30-B90D-78884A3C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414D0-8425-452D-A352-3686A52AC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8A778-02A5-490D-AA84-47F892205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2EB856C-8186-4F25-A4F1-C0CD120CD56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35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F263-F688-4435-859E-02AAA072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128DE-6CBA-4C3F-AD5A-6FD0CF2D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B4C2F-A990-4431-AB6E-2DB84A0249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B7EAA26-0BB1-43F7-95CC-F3E704EBBE8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28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F6B9-1107-4D3F-828A-0AD18E3D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627F8-B95B-469F-839E-A89A28414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4750"/>
            <a:ext cx="5181600" cy="5089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DEDD-2844-4B94-B178-6F501D859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74750"/>
            <a:ext cx="5181600" cy="5089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3E29A-861A-49BC-92E2-0872C2326F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8333601-96E7-419D-A05E-388D5705308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487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1B5C-01A8-408F-9C95-208C4CF5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2FD08-BA1A-4643-B4AD-57FE672C8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C7222-095A-459E-BA30-141790471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D2885-868E-4DA7-BF2D-A406549DD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655D2-0E3B-4837-BE79-3D4851847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36595-B1F2-4E0A-890A-713E73A21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9B09830-3868-4006-9ECC-9D34E65B1D4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37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AB4D-7CB9-4C80-9624-6BA6F2E7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C3D8B1-766F-447F-B687-C90906CD8D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4A02C14-FCA4-4A3E-A556-CA0138F3849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529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54D7D3-C21F-4828-9DC1-6B80BE38B5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F60A93C-258C-4816-BBF3-88775EA235A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7778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C2B9-BD12-4135-8D5C-E0AA5CA5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4F2BB-E7B4-429C-9FA0-65E13F6F9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3CCC1-8F87-4AEE-87DB-2B82C9F1A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D9F7A-360D-4A67-8290-8C251C53A7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904E76-5545-42D2-A7E5-5CE4F0D70B0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82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1385-01D5-43FA-A5D3-C07D24CC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61355-084B-421D-B07A-B4D5F1F94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AE151-A452-4387-87E7-12A3599732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/>
              <a:t>John Farmer, MPP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B83B1-A851-48BE-BD7E-E747EBADF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7A20FC3-BB1D-42EA-9FB6-EDCE30135FE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139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F173-C3B0-4512-9BDF-BCC87F71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58C083-E042-4585-90E7-D79C652B5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EBE94-A0BD-4A4E-95D8-C117B959D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F616-FAA7-4D1E-862E-CAAAAA6FFF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0A3803D-400D-4D8B-9EFC-EF654F228F2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001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4D8E-7C5B-4C47-8F57-BD498CB8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548AB-E805-4344-BABC-B8ABE823F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2EF67-5A55-4A1E-91E8-9A9D2290D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C175D2F-09F1-4413-95C9-4038E4FC9CC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28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C59014-9CBF-4623-B70E-B99E8F236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2238"/>
            <a:ext cx="2628900" cy="614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FEA3D-1433-4B50-B8A9-906443E8A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2238"/>
            <a:ext cx="7734300" cy="61420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81D14-3480-447E-A67E-5EB8ED3C41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6EE97F9-45EB-4699-B895-F65DF0D9EFF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47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E431-4C74-4077-BC2A-DA1010315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7232A-87DB-4ECB-B9A2-501097FB5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6050B-859C-4654-B02D-45D952040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82C9AE5-2369-48BD-8338-059EE614AB1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86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D018-B414-4589-B340-4BED2BD8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2BE6F-2DA7-4FF9-B12B-5DCACA36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38D03-D3F4-4CA4-83CA-D1097F9555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ED2CFE4-6946-4940-89C0-A7438890D8D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52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0079F-5CB9-4C69-B4EB-F173C047B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E1F6A-860B-40DF-BF43-4977959EB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F456B-AA78-419D-92E5-1A18B63FC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0E316C7-214C-47E7-83E1-A66575B790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938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A15A-0578-4F1B-9EB7-364772C0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461D4-DBF9-4A9D-89AA-23722E4FF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4750"/>
            <a:ext cx="5181600" cy="5089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096B0-FE72-479D-BBCD-A0F93B1A7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74750"/>
            <a:ext cx="5181600" cy="5089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787BD-C514-43C4-90F5-893CD551B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6AFC6E2-7AC1-412D-AF83-4E67F99A3E6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30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C7D9-ECEE-48F4-B264-022380B1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AD6FB-9628-4535-9C67-7160E5719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116D-5CB7-455E-B539-694FEF449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F4D48-BD80-4B73-A652-DCA7CB6C4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E55DC5-59E7-42DD-A966-8052B8081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1813D-F6E3-496C-B979-B204967099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DF41412-386F-47F9-BEE0-2D4F0EB05A7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751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4454-C5C7-4FF6-A531-0228AB34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A6306E-D4D0-40C1-9E42-487C30D9F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09648E3-77AB-4607-883C-5D424459332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25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FA0F2F-5B7E-41DB-9133-D9E065819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91E71F4-4B2D-4BFD-A679-44216730EAF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0013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4AF59-C1F9-4CA5-8965-FCF990E3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D05F9-DFD4-47E4-9739-8586B006C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6E284-1ECD-499B-A21A-E08C42126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/>
              <a:t>John Farmer, MPP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18BC-B769-4BDC-992F-501EB7EB6F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3C3DED9-CF17-4ED4-97A8-7A1704CFF4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95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96F5-4566-477C-91FF-A74750CC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7273B-DE2E-4E7E-82DA-D0A31A900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3485D-B067-4E8E-AA01-4F1AE2177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B05C1-3EEA-4434-AC6E-300366957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86FC51-77B3-47CE-AA2E-950844B41F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752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165C-37F2-41CA-9B8D-B9BEF7C6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042DC9-B3D7-4AAB-BE97-F2986DE92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561AF-DA5D-43DC-A373-9462804D7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C178C-8EE4-45E4-B9F3-EB55E033B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44B92C7-3A7A-4461-8016-08D724DDAFB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56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40D9-B659-42A5-9AE3-6A92C63F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13F7B-9416-4C7D-97B8-6644BF94E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370AF-A52B-48B5-AEFC-8AD18CB58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55CB6AA-F27D-4004-ACE5-413BA7921CE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76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0C49B-B290-4183-A951-7B5A884D4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2238"/>
            <a:ext cx="2628900" cy="614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41766-2EFE-4384-896C-6EE817162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2238"/>
            <a:ext cx="7734300" cy="61420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AFD57-8DB8-4714-8B4A-40B89A4F0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ED90637-26C0-45D3-8045-3B3FECEAE7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37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517-5AC5-4275-8A4D-B3C2E9D2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6B57E-BEA2-4EBA-9533-67CD2A251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F42E2-6433-42F6-9EB3-FEF998120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77422-EB7C-41F3-B4C9-ACC523403B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/>
              <a:t>John Farmer, MPP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AD722-42D9-4B23-8B5F-8B16B35BC7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8361703-C616-47D9-8942-B9398B36F63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95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AC644-169E-4EEA-A49F-430305AD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F04F4-99F7-4A37-96A5-C1113253B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CEFC9-84A7-4F4C-B02E-8AED80E1C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DB373-9C11-49FE-9E6E-7F8F28BEE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2602EC-3EAF-41C2-A7C7-13674F73B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C73838-E353-49E6-ADFD-2D12BD8ED5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/>
              <a:t>John Farmer, MPP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94C5D3-ADC8-462E-98A9-A50BA02E6F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84078B2-6D9D-4F07-B1DE-E5C79A063C6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5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88BD-8B04-4487-8BF9-00B0A553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2CA92-9E25-42CF-9F18-F571EE2423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/>
              <a:t>John Farmer, MPP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836AE-A8EE-4B6D-9860-83C3E3C5E6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3AA50A0-B3FE-4C18-80D8-425CC1E1996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7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BBBC67-EE82-4A90-94BB-5ED520BA7B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/>
              <a:t>John Farmer, MPP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43BAA-E29A-4970-9642-E283D08248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3D89869-C716-4629-985A-766B6D85E6E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010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D9FF-F453-4836-AFB0-2FFD5C3E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11412-E28E-428E-A826-55638E2E8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41D21-2EDC-4D00-A2DD-BCF4095A0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F2347-948A-43F4-BFF1-819B30648B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/>
              <a:t>John Farmer, MPP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4668-7BAF-402A-8F45-A3DD0A599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D3439EC-131E-4D4F-8E4E-2C764AD3B9D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0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7DB53-9914-4805-9639-1B1701E7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09713-4E74-4F5E-9435-1911AA730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BC055-9596-445A-A6C2-0AFCE7263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65C12-9789-40EE-B7E6-19DCF3B79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/>
              <a:t>John Farmer, MPP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F269C-3617-4F0C-9370-F2578551B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7D472D5-D314-4FC2-B005-B403505CA3F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73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0EC51-8CE1-49F0-A1DA-A9E1E3D371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7B82BA-4A85-4BB7-96B9-E221CF0ABF3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15040" y="643824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0" baseline="0">
                <a:solidFill>
                  <a:srgbClr val="8B8B8B"/>
                </a:solidFill>
                <a:latin typeface="Calibri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GB"/>
              <a:t>John Farmer, MPP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CDBAA0-28BD-4161-8C57-870590865FF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0" y="643644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50" b="0" i="0" u="none" strike="noStrike" kern="1200" cap="none" spc="0" baseline="0">
                <a:solidFill>
                  <a:srgbClr val="8B8B8B"/>
                </a:solidFill>
                <a:latin typeface="Calibri"/>
                <a:ea typeface="DejaVu Sans" pitchFamily="2"/>
                <a:cs typeface="DejaVu Sans" pitchFamily="2"/>
              </a:defRPr>
            </a:lvl1pPr>
          </a:lstStyle>
          <a:p>
            <a:pPr lvl="0"/>
            <a:fld id="{2395298F-3F00-4B50-B136-B38643941E83}" type="slidenum"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1FC70-1BD0-4934-8F2A-B63C87D50A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66174-D0A8-4B4E-BD02-E1CC819881BB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168000" y="5280480"/>
            <a:ext cx="2356920" cy="116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B45F6B9-4A9D-40A4-B9ED-E9163D9A1803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6619" t="21573" r="26288" b="40547"/>
          <a:stretch>
            <a:fillRect/>
          </a:stretch>
        </p:blipFill>
        <p:spPr>
          <a:xfrm>
            <a:off x="7316280" y="5400000"/>
            <a:ext cx="1827360" cy="104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6000" b="1" i="0" u="none" strike="noStrike" kern="1200" cap="none" spc="0" baseline="0">
          <a:ln>
            <a:noFill/>
          </a:ln>
          <a:solidFill>
            <a:srgbClr val="1155CC"/>
          </a:solidFill>
          <a:highlight>
            <a:scrgbClr r="0" g="0" b="0">
              <a:alpha val="0"/>
            </a:scrgbClr>
          </a:highlight>
          <a:latin typeface="Calibri" pitchFamily="34"/>
          <a:ea typeface="DejaVu Sans" pitchFamily="2"/>
          <a:cs typeface="FreeSans" pitchFamily="2"/>
        </a:defRPr>
      </a:lvl1pPr>
    </p:titleStyle>
    <p:bodyStyle>
      <a:lvl1pPr algn="l" rtl="0" hangingPunct="1">
        <a:lnSpc>
          <a:spcPct val="100000"/>
        </a:lnSpc>
        <a:spcBef>
          <a:spcPts val="1417"/>
        </a:spcBef>
        <a:spcAft>
          <a:spcPts val="0"/>
        </a:spcAft>
        <a:tabLst/>
        <a:defRPr lang="en-US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E3C4-1CA6-40D7-B5FB-9F244D2FDC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9239" y="122040"/>
            <a:ext cx="9870840" cy="716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602C-4DDB-42D8-8CEA-205EF31AF0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080" y="1173960"/>
            <a:ext cx="10515240" cy="5090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31CF73-5619-48F3-96FE-ABF7EB18C4F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0" y="643644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50" b="0" i="0" u="none" strike="noStrike" kern="1200" cap="none" spc="0" baseline="0">
                <a:solidFill>
                  <a:srgbClr val="8B8B8B"/>
                </a:solidFill>
                <a:latin typeface="Calibri"/>
                <a:ea typeface="DejaVu Sans" pitchFamily="2"/>
                <a:cs typeface="DejaVu Sans" pitchFamily="2"/>
              </a:defRPr>
            </a:lvl1pPr>
          </a:lstStyle>
          <a:p>
            <a:pPr lvl="0"/>
            <a:fld id="{B6FC5BB4-41EA-40FA-983E-A4159A1566D3}" type="slidenum">
              <a:t>‹#›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2C3AA4-FF0E-4DC4-9863-432600BC707D}"/>
              </a:ext>
            </a:extLst>
          </p:cNvPr>
          <p:cNvSpPr txBox="1"/>
          <p:nvPr/>
        </p:nvSpPr>
        <p:spPr>
          <a:xfrm>
            <a:off x="4356000" y="6412320"/>
            <a:ext cx="35283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050" b="0" i="0" u="none" strike="noStrike" kern="1200" cap="none" spc="0" baseline="0">
                <a:solidFill>
                  <a:srgbClr val="8B8B8B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DejaVu Sans" pitchFamily="2"/>
                <a:cs typeface="DejaVu Sans" pitchFamily="2"/>
              </a:rPr>
              <a:t>ATS Seminar, May 2025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555771-BE86-49F5-9F61-4284D3ADC0D8}"/>
              </a:ext>
            </a:extLst>
          </p:cNvPr>
          <p:cNvSpPr txBox="1"/>
          <p:nvPr/>
        </p:nvSpPr>
        <p:spPr>
          <a:xfrm>
            <a:off x="815400" y="6438599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000" b="0" i="0" u="none" strike="noStrike" kern="1200" cap="none" spc="0" baseline="0">
                <a:solidFill>
                  <a:srgbClr val="8B8B8B"/>
                </a:solidFill>
                <a:latin typeface="Calibri"/>
                <a:ea typeface="DejaVu Sans" pitchFamily="2"/>
                <a:cs typeface="DejaVu Sans" pitchFamily="2"/>
              </a:rPr>
              <a:t>John Farmer, MPP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ED8A6D-3BA8-470B-A16E-286459DC9BA4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26619" t="21573" r="26288" b="40547"/>
          <a:stretch>
            <a:fillRect/>
          </a:stretch>
        </p:blipFill>
        <p:spPr>
          <a:xfrm>
            <a:off x="10304280" y="36000"/>
            <a:ext cx="1827360" cy="104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ln>
            <a:noFill/>
          </a:ln>
          <a:solidFill>
            <a:srgbClr val="1155CC"/>
          </a:solidFill>
          <a:highlight>
            <a:scrgbClr r="0" g="0" b="0">
              <a:alpha val="0"/>
            </a:scrgbClr>
          </a:highlight>
          <a:latin typeface="Calibri" pitchFamily="34"/>
          <a:ea typeface="DejaVu Sans" pitchFamily="2"/>
          <a:cs typeface="FreeSans" pitchFamily="2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601"/>
        </a:spcBef>
        <a:spcAft>
          <a:spcPts val="0"/>
        </a:spcAft>
        <a:buSzPct val="45000"/>
        <a:buFont typeface="StarSymbol"/>
        <a:buChar char="●"/>
        <a:tabLst/>
        <a:defRPr lang="en-US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ea typeface="DejaVu Sans" pitchFamily="2"/>
          <a:cs typeface="FreeSans" pitchFamily="2"/>
        </a:defRPr>
      </a:lvl1pPr>
      <a:lvl2pPr marL="0" marR="0" lvl="1" indent="0" algn="l" rtl="0" hangingPunct="1">
        <a:lnSpc>
          <a:spcPct val="100000"/>
        </a:lnSpc>
        <a:spcBef>
          <a:spcPts val="601"/>
        </a:spcBef>
        <a:spcAft>
          <a:spcPts val="0"/>
        </a:spcAft>
        <a:buSzPct val="75000"/>
        <a:buFont typeface="StarSymbol"/>
        <a:buChar char="–"/>
        <a:tabLst/>
        <a:defRPr lang="en-US" sz="2400" b="0" i="0" u="none" strike="noStrike" kern="1200" cap="none" spc="0" baseline="0">
          <a:ln>
            <a:noFill/>
          </a:ln>
          <a:solidFill>
            <a:srgbClr val="1155CC"/>
          </a:solidFill>
          <a:highlight>
            <a:scrgbClr r="0" g="0" b="0">
              <a:alpha val="0"/>
            </a:scrgbClr>
          </a:highlight>
          <a:latin typeface="Calibri" pitchFamily="34"/>
          <a:ea typeface="DejaVu Sans" pitchFamily="2"/>
          <a:cs typeface="FreeSans" pitchFamily="2"/>
        </a:defRPr>
      </a:lvl2pPr>
      <a:lvl3pPr marL="0" marR="0" lvl="2" indent="0" algn="l" rtl="0" hangingPunct="1">
        <a:lnSpc>
          <a:spcPct val="100000"/>
        </a:lnSpc>
        <a:spcBef>
          <a:spcPts val="601"/>
        </a:spcBef>
        <a:spcAft>
          <a:spcPts val="0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ea typeface="DejaVu Sans" pitchFamily="2"/>
          <a:cs typeface="FreeSans" pitchFamily="2"/>
        </a:defRPr>
      </a:lvl3pPr>
      <a:lvl4pPr marL="0" marR="0" lvl="3" indent="0" algn="l" rtl="0" hangingPunct="1">
        <a:lnSpc>
          <a:spcPct val="100000"/>
        </a:lnSpc>
        <a:spcBef>
          <a:spcPts val="601"/>
        </a:spcBef>
        <a:spcAft>
          <a:spcPts val="0"/>
        </a:spcAft>
        <a:buSzPct val="75000"/>
        <a:buFont typeface="StarSymbol"/>
        <a:buChar char="–"/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ea typeface="DejaVu Sans" pitchFamily="2"/>
          <a:cs typeface="FreeSans" pitchFamily="2"/>
        </a:defRPr>
      </a:lvl4pPr>
      <a:lvl5pPr marL="0" marR="0" lvl="4" indent="0" algn="l" rtl="0" hangingPunct="1">
        <a:lnSpc>
          <a:spcPct val="100000"/>
        </a:lnSpc>
        <a:spcBef>
          <a:spcPts val="601"/>
        </a:spcBef>
        <a:spcAft>
          <a:spcPts val="0"/>
        </a:spcAft>
        <a:buSzPct val="45000"/>
        <a:buFont typeface="StarSymbol"/>
        <a:buChar char="●"/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ea typeface="DejaVu Sans" pitchFamily="2"/>
          <a:cs typeface="Free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FA90-45E0-4AE6-9C23-51E0FC7BD7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9239" y="122040"/>
            <a:ext cx="9870840" cy="716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ED015-07A3-4C0A-84F1-90C9539747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080" y="1173960"/>
            <a:ext cx="10515240" cy="5090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5FDFB1-2669-487B-BD31-F509665C4C3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0" y="643644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50" b="0" i="0" u="none" strike="noStrike" kern="1200" cap="none" spc="0" baseline="0">
                <a:solidFill>
                  <a:srgbClr val="8B8B8B"/>
                </a:solidFill>
                <a:latin typeface="Calibri"/>
                <a:ea typeface="DejaVu Sans" pitchFamily="2"/>
                <a:cs typeface="DejaVu Sans" pitchFamily="2"/>
              </a:defRPr>
            </a:lvl1pPr>
          </a:lstStyle>
          <a:p>
            <a:pPr lvl="0"/>
            <a:fld id="{D071F72C-FE12-478F-A9A8-0E489348224E}" type="slidenum">
              <a:t>‹#›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B11CBC-0FD1-4969-A17E-1EA7B1F93059}"/>
              </a:ext>
            </a:extLst>
          </p:cNvPr>
          <p:cNvSpPr txBox="1"/>
          <p:nvPr/>
        </p:nvSpPr>
        <p:spPr>
          <a:xfrm>
            <a:off x="4781520" y="64123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050" b="0" i="0" u="none" strike="noStrike" kern="1200" cap="none" spc="0" baseline="0">
                <a:solidFill>
                  <a:srgbClr val="8B8B8B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DejaVu Sans" pitchFamily="2"/>
                <a:cs typeface="DejaVu Sans" pitchFamily="2"/>
              </a:rPr>
              <a:t>ATS Seminar, May 2025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84B338-E199-4BBD-ACFD-982C4C41B1BB}"/>
              </a:ext>
            </a:extLst>
          </p:cNvPr>
          <p:cNvSpPr txBox="1"/>
          <p:nvPr/>
        </p:nvSpPr>
        <p:spPr>
          <a:xfrm>
            <a:off x="815400" y="6438599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000" b="0" i="0" u="none" strike="noStrike" kern="1200" cap="none" spc="0" baseline="0">
                <a:solidFill>
                  <a:srgbClr val="8B8B8B"/>
                </a:solidFill>
                <a:latin typeface="Calibri"/>
                <a:ea typeface="DejaVu Sans" pitchFamily="2"/>
                <a:cs typeface="DejaVu Sans" pitchFamily="2"/>
              </a:rPr>
              <a:t>John Farmer, MPP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D0599-14A0-4972-8770-4DDC097EE002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0580040" y="144000"/>
            <a:ext cx="1479240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4400" b="1" i="0" u="none" strike="noStrike" kern="1200" cap="none" spc="0" baseline="0">
          <a:ln>
            <a:noFill/>
          </a:ln>
          <a:solidFill>
            <a:srgbClr val="1155CC"/>
          </a:solidFill>
          <a:highlight>
            <a:scrgbClr r="0" g="0" b="0">
              <a:alpha val="0"/>
            </a:scrgbClr>
          </a:highlight>
          <a:latin typeface="Calibri"/>
          <a:ea typeface="DejaVu Sans" pitchFamily="2"/>
          <a:cs typeface="Noto Sans Devanagari" pitchFamily="2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601"/>
        </a:spcBef>
        <a:spcAft>
          <a:spcPts val="0"/>
        </a:spcAft>
        <a:buSzPct val="45000"/>
        <a:buFont typeface="StarSymbol"/>
        <a:buChar char="●"/>
        <a:tabLst/>
        <a:defRPr lang="en-US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ea typeface="DejaVu Sans" pitchFamily="2"/>
          <a:cs typeface="Noto Sans Devanagari" pitchFamily="2"/>
        </a:defRPr>
      </a:lvl1pPr>
      <a:lvl2pPr marL="0" marR="0" lvl="1" indent="0" algn="l" rtl="0" hangingPunct="1">
        <a:lnSpc>
          <a:spcPct val="100000"/>
        </a:lnSpc>
        <a:spcBef>
          <a:spcPts val="601"/>
        </a:spcBef>
        <a:spcAft>
          <a:spcPts val="0"/>
        </a:spcAft>
        <a:buSzPct val="75000"/>
        <a:buFont typeface="OpenSymbol"/>
        <a:buChar char="•"/>
        <a:tabLst/>
        <a:defRPr lang="en-US" sz="2400" b="0" i="0" u="none" strike="noStrike" kern="1200" cap="none" spc="0" baseline="0">
          <a:ln>
            <a:noFill/>
          </a:ln>
          <a:solidFill>
            <a:srgbClr val="1155CC"/>
          </a:solidFill>
          <a:highlight>
            <a:scrgbClr r="0" g="0" b="0">
              <a:alpha val="0"/>
            </a:scrgbClr>
          </a:highlight>
          <a:latin typeface="Calibri" pitchFamily="34"/>
          <a:ea typeface="DejaVu Sans" pitchFamily="2"/>
          <a:cs typeface="Noto Sans Devanagari" pitchFamily="2"/>
        </a:defRPr>
      </a:lvl2pPr>
      <a:lvl3pPr marL="0" marR="0" lvl="2" indent="0" algn="l" rtl="0" hangingPunct="1">
        <a:lnSpc>
          <a:spcPct val="100000"/>
        </a:lnSpc>
        <a:spcBef>
          <a:spcPts val="601"/>
        </a:spcBef>
        <a:spcAft>
          <a:spcPts val="0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ea typeface="DejaVu Sans" pitchFamily="2"/>
          <a:cs typeface="Noto Sans Devanagari" pitchFamily="2"/>
        </a:defRPr>
      </a:lvl3pPr>
      <a:lvl4pPr marL="0" marR="0" lvl="3" indent="0" algn="l" rtl="0" hangingPunct="1">
        <a:lnSpc>
          <a:spcPct val="100000"/>
        </a:lnSpc>
        <a:spcBef>
          <a:spcPts val="601"/>
        </a:spcBef>
        <a:spcAft>
          <a:spcPts val="0"/>
        </a:spcAft>
        <a:buSzPct val="75000"/>
        <a:buFont typeface="StarSymbol"/>
        <a:buChar char="–"/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ea typeface="DejaVu Sans" pitchFamily="2"/>
          <a:cs typeface="Noto Sans Devanagari" pitchFamily="2"/>
        </a:defRPr>
      </a:lvl4pPr>
      <a:lvl5pPr marL="0" marR="0" lvl="4" indent="0" algn="l" rtl="0" hangingPunct="1">
        <a:lnSpc>
          <a:spcPct val="100000"/>
        </a:lnSpc>
        <a:spcBef>
          <a:spcPts val="601"/>
        </a:spcBef>
        <a:spcAft>
          <a:spcPts val="0"/>
        </a:spcAft>
        <a:buSzPct val="45000"/>
        <a:buFont typeface="StarSymbol"/>
        <a:buChar char="●"/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ea typeface="DejaVu Sans" pitchFamily="2"/>
          <a:cs typeface="Noto Sans Devanagari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phys124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hyperlink" Target="https://doi.org/10.1109/TASC.2022.315104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hyperlink" Target="https://iopscience.iop.org/article/10.1088/1367-2630/ad8fc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8963-2CDD-4CFB-BCDB-2BAAC85483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1331579"/>
            <a:ext cx="11700000" cy="3139321"/>
          </a:xfrm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3600" dirty="0"/>
              <a:t>Proton-driven plasma </a:t>
            </a:r>
            <a:r>
              <a:rPr lang="en-GB" sz="3600" dirty="0" err="1"/>
              <a:t>wakefield</a:t>
            </a:r>
            <a:r>
              <a:rPr lang="en-GB" sz="3600" dirty="0"/>
              <a:t> acceleration</a:t>
            </a:r>
            <a:br>
              <a:rPr lang="en-GB" sz="3600" dirty="0"/>
            </a:br>
            <a:r>
              <a:rPr lang="en-GB" sz="3600" dirty="0"/>
              <a:t>for high-energy lepton beams</a:t>
            </a: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fld id="{D58E1E2C-8A2A-47D4-B011-0C460D2BA199}" type="datetime1">
              <a:rPr lang="en-GB" sz="3600" smtClean="0"/>
              <a:t>24/09/2025</a:t>
            </a:fld>
            <a:br>
              <a:rPr lang="en-GB" sz="2400" b="0" dirty="0">
                <a:solidFill>
                  <a:srgbClr val="808080"/>
                </a:solidFill>
              </a:rPr>
            </a:br>
            <a:r>
              <a:rPr lang="en-GB" sz="2400" b="0" u="heavy" dirty="0">
                <a:solidFill>
                  <a:srgbClr val="808080"/>
                </a:solidFill>
              </a:rPr>
              <a:t>Alexander Pukhov </a:t>
            </a:r>
            <a:r>
              <a:rPr lang="en-GB" sz="2400" b="0" dirty="0">
                <a:solidFill>
                  <a:srgbClr val="808080"/>
                </a:solidFill>
              </a:rPr>
              <a:t>for the </a:t>
            </a:r>
            <a:r>
              <a:rPr lang="en-GB" sz="2400" b="0" dirty="0" err="1">
                <a:solidFill>
                  <a:srgbClr val="808080"/>
                </a:solidFill>
              </a:rPr>
              <a:t>ALiVE</a:t>
            </a:r>
            <a:r>
              <a:rPr lang="en-GB" sz="2400" b="0" dirty="0">
                <a:solidFill>
                  <a:srgbClr val="808080"/>
                </a:solidFill>
              </a:rPr>
              <a:t> Collaboration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1AAC610-804F-4397-A8EF-7FEA10AB1F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E9F41D9-7DAF-4B66-A91B-008619610BE9}" type="slidenum">
              <a:t>10</a:t>
            </a:fld>
            <a:endParaRPr lang="en-GB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567BCEF-9C6B-4557-BC97-2D8F4882F9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25700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200"/>
              <a:t>Characteristic length is the plasma skin depth, 1/</a:t>
            </a:r>
            <a:r>
              <a:rPr lang="en-GB" sz="3200" i="1"/>
              <a:t>k</a:t>
            </a:r>
            <a:r>
              <a:rPr lang="en-GB" sz="3200" i="1" baseline="-8000"/>
              <a:t>p</a:t>
            </a:r>
            <a:r>
              <a:rPr lang="en-GB" sz="3200"/>
              <a:t> = </a:t>
            </a:r>
            <a:r>
              <a:rPr lang="en-GB" sz="3200" i="1"/>
              <a:t>c</a:t>
            </a:r>
            <a:r>
              <a:rPr lang="en-GB" sz="3200"/>
              <a:t>/</a:t>
            </a:r>
            <a:r>
              <a:rPr lang="en-GB" sz="3200" i="1">
                <a:cs typeface="Calibri" pitchFamily="34"/>
              </a:rPr>
              <a:t>ω</a:t>
            </a:r>
            <a:r>
              <a:rPr lang="en-GB" sz="3200" i="1" baseline="-8000">
                <a:cs typeface="Calibri" pitchFamily="34"/>
              </a:rPr>
              <a:t>p</a:t>
            </a:r>
            <a:r>
              <a:rPr lang="en-GB" sz="3200"/>
              <a:t>,</a:t>
            </a:r>
            <a:br>
              <a:rPr lang="en-GB" sz="3200"/>
            </a:br>
            <a:r>
              <a:rPr lang="en-GB" sz="3200"/>
              <a:t>scales as </a:t>
            </a:r>
            <a:r>
              <a:rPr lang="en-GB" sz="3200" i="1"/>
              <a:t>n</a:t>
            </a:r>
            <a:r>
              <a:rPr lang="en-GB" sz="3200" baseline="33000"/>
              <a:t>-1/2</a:t>
            </a:r>
            <a:r>
              <a:rPr lang="en-GB" sz="3200"/>
              <a:t>.</a:t>
            </a:r>
          </a:p>
          <a:p>
            <a:pPr lvl="0">
              <a:buNone/>
            </a:pPr>
            <a:r>
              <a:rPr lang="en-GB" sz="3200"/>
              <a:t>Drive bunch should be </a:t>
            </a:r>
            <a:r>
              <a:rPr lang="en-GB" sz="3200">
                <a:cs typeface="Calibri" pitchFamily="34"/>
              </a:rPr>
              <a:t>≈</a:t>
            </a:r>
            <a:r>
              <a:rPr lang="en-GB" sz="3200"/>
              <a:t>1/</a:t>
            </a:r>
            <a:r>
              <a:rPr lang="en-GB" sz="3200" i="1"/>
              <a:t>k</a:t>
            </a:r>
            <a:r>
              <a:rPr lang="en-GB" sz="3200" i="1" baseline="-8000"/>
              <a:t>p</a:t>
            </a:r>
            <a:r>
              <a:rPr lang="en-GB" sz="3200"/>
              <a:t>.</a:t>
            </a:r>
          </a:p>
          <a:p>
            <a:pPr lvl="0">
              <a:buNone/>
            </a:pPr>
            <a:r>
              <a:rPr lang="en-GB" sz="3200"/>
              <a:t>Characteristic field strength is </a:t>
            </a:r>
            <a:r>
              <a:rPr lang="en-GB" sz="3200" i="1"/>
              <a:t>mc²</a:t>
            </a:r>
            <a:r>
              <a:rPr lang="en-GB" sz="3200"/>
              <a:t>/</a:t>
            </a:r>
            <a:r>
              <a:rPr lang="en-GB" sz="3200" i="1"/>
              <a:t>e</a:t>
            </a:r>
            <a:r>
              <a:rPr lang="en-GB" sz="3200"/>
              <a:t> per 1/</a:t>
            </a:r>
            <a:r>
              <a:rPr lang="en-GB" sz="3200" i="1"/>
              <a:t>k</a:t>
            </a:r>
            <a:r>
              <a:rPr lang="en-GB" sz="3200" i="1" baseline="-8000"/>
              <a:t>p</a:t>
            </a:r>
            <a:r>
              <a:rPr lang="en-GB" sz="3200"/>
              <a:t>.</a:t>
            </a:r>
          </a:p>
          <a:p>
            <a:pPr lvl="0">
              <a:buNone/>
            </a:pPr>
            <a:endParaRPr lang="en-GB" sz="3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83EF2A-943D-484B-AF9D-3C24C1BE89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Plasma wakefield acceleration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9E1F7-E0ED-4612-913F-C27765F7D8C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2800" y="3384360"/>
            <a:ext cx="4680000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13F242-08C5-48E2-B184-1289A8351666}"/>
              </a:ext>
            </a:extLst>
          </p:cNvPr>
          <p:cNvSpPr txBox="1"/>
          <p:nvPr/>
        </p:nvSpPr>
        <p:spPr>
          <a:xfrm>
            <a:off x="1332360" y="5472720"/>
            <a:ext cx="3924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600" b="0" i="0" u="none" strike="noStrike" kern="1200" cap="none">
                <a:ln>
                  <a:noFill/>
                </a:ln>
                <a:solidFill>
                  <a:srgbClr val="999999"/>
                </a:solidFill>
                <a:latin typeface="Liberation Sans" pitchFamily="18"/>
                <a:ea typeface="DejaVu Sans" pitchFamily="2"/>
                <a:cs typeface="Noto Sans Devanagari" pitchFamily="2"/>
              </a:rPr>
              <a:t>Short driver efficiently excites wakefield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932ED2-F1AA-4B6A-8745-6003E963EE10}"/>
              </a:ext>
            </a:extLst>
          </p:cNvPr>
          <p:cNvSpPr txBox="1"/>
          <p:nvPr/>
        </p:nvSpPr>
        <p:spPr>
          <a:xfrm>
            <a:off x="6480000" y="3766320"/>
            <a:ext cx="4874040" cy="2570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rm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en-GB"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Sans" pitchFamily="2"/>
                <a:cs typeface="Noto Sans Devanagari" pitchFamily="2"/>
              </a:rPr>
              <a:t>For competitive gradients</a:t>
            </a:r>
            <a:br>
              <a:rPr lang="en-GB"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Sans" pitchFamily="2"/>
                <a:cs typeface="Noto Sans Devanagari" pitchFamily="2"/>
              </a:rPr>
            </a:br>
            <a:r>
              <a:rPr lang="en-GB"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Sans" pitchFamily="2"/>
                <a:cs typeface="Noto Sans Devanagari" pitchFamily="2"/>
              </a:rPr>
              <a:t>(E &gt; 500 MV/m),</a:t>
            </a:r>
            <a:br>
              <a:rPr lang="en-GB"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Sans" pitchFamily="2"/>
                <a:cs typeface="Noto Sans Devanagari" pitchFamily="2"/>
              </a:rPr>
            </a:br>
            <a:r>
              <a:rPr lang="en-GB"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Sans" pitchFamily="2"/>
                <a:cs typeface="Noto Sans Devanagari" pitchFamily="2"/>
              </a:rPr>
              <a:t>need sub-millimetre bunches.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78A7C60-0797-4140-9C33-D368AC747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7715C5F-95F0-4367-B975-D12D602E0FBB}" type="slidenum">
              <a:t>11</a:t>
            </a:fld>
            <a:endParaRPr lang="en-GB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6C6D131-C750-4822-A4A1-F3740D7809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50972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200"/>
              <a:t>Short proton bunches suitable for high-gradient wakefield acceleration don’t exist.  Two options:</a:t>
            </a:r>
          </a:p>
          <a:p>
            <a:pPr lvl="0">
              <a:buNone/>
            </a:pPr>
            <a:endParaRPr lang="en-GB" sz="3200"/>
          </a:p>
          <a:p>
            <a:pPr lvl="0"/>
            <a:r>
              <a:rPr lang="en-GB" sz="3200"/>
              <a:t>AWAKE:</a:t>
            </a:r>
          </a:p>
          <a:p>
            <a:pPr lvl="0"/>
            <a:r>
              <a:rPr lang="en-GB" sz="3200"/>
              <a:t>Use long bunches and exploit plasma instabilities</a:t>
            </a:r>
          </a:p>
          <a:p>
            <a:pPr lvl="0"/>
            <a:endParaRPr lang="en-GB" sz="3200"/>
          </a:p>
          <a:p>
            <a:pPr lvl="0"/>
            <a:r>
              <a:rPr lang="en-GB" sz="3200"/>
              <a:t>ALiVE:</a:t>
            </a:r>
          </a:p>
          <a:p>
            <a:pPr lvl="0"/>
            <a:r>
              <a:rPr lang="en-GB" sz="3200"/>
              <a:t>Motivate development of short proton bunches</a:t>
            </a:r>
            <a:br>
              <a:rPr lang="en-GB" sz="3200"/>
            </a:br>
            <a:endParaRPr lang="en-GB" sz="320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42D46DCC-A775-4831-BE64-7A4F20BBAA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Plasma wakefield acceleration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837E6EA-FF8E-4281-92D2-0AE98DCBE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987D31-2B94-475F-880A-82E4AA6D78E5}" type="slidenum">
              <a:t>12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6057C3-C79D-4DB1-B707-C255F288452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8321" y="2027880"/>
            <a:ext cx="10960199" cy="35056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BD092-72A9-4C9B-9141-8087A0B56A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552204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GB" sz="3200" dirty="0"/>
              <a:t>Plasma wake additionally provides focussing/defocussing fields</a:t>
            </a:r>
          </a:p>
          <a:p>
            <a:pPr lvl="0">
              <a:buNone/>
            </a:pPr>
            <a:endParaRPr lang="en-GB" sz="3200" dirty="0"/>
          </a:p>
          <a:p>
            <a:pPr lvl="0">
              <a:buNone/>
            </a:pPr>
            <a:endParaRPr lang="en-GB" sz="3200" dirty="0"/>
          </a:p>
          <a:p>
            <a:pPr lvl="0">
              <a:buNone/>
            </a:pPr>
            <a:endParaRPr lang="en-GB" sz="3200" dirty="0"/>
          </a:p>
          <a:p>
            <a:pPr lvl="0">
              <a:buNone/>
            </a:pPr>
            <a:endParaRPr lang="en-GB" sz="3200" dirty="0"/>
          </a:p>
          <a:p>
            <a:pPr lvl="0">
              <a:buNone/>
            </a:pPr>
            <a:endParaRPr lang="en-GB" sz="3200" dirty="0"/>
          </a:p>
          <a:p>
            <a:pPr lvl="0">
              <a:buNone/>
            </a:pPr>
            <a:endParaRPr lang="en-GB" sz="3200" dirty="0"/>
          </a:p>
          <a:p>
            <a:pPr lvl="0">
              <a:buNone/>
            </a:pPr>
            <a:endParaRPr lang="en-GB" sz="3200" dirty="0"/>
          </a:p>
          <a:p>
            <a:pPr lvl="0">
              <a:buNone/>
            </a:pPr>
            <a:r>
              <a:rPr lang="en-GB" sz="3200" dirty="0"/>
              <a:t>Resulting train of </a:t>
            </a:r>
            <a:r>
              <a:rPr lang="en-GB" sz="3200" dirty="0" err="1"/>
              <a:t>microbunches</a:t>
            </a:r>
            <a:r>
              <a:rPr lang="en-GB" sz="3200" dirty="0"/>
              <a:t> can drive large </a:t>
            </a:r>
            <a:r>
              <a:rPr lang="en-GB" sz="3200" dirty="0" err="1"/>
              <a:t>wakefields</a:t>
            </a:r>
            <a:endParaRPr lang="en-GB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67C117-8A26-4088-9B08-E5BBD36B1E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AWAKE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A0CB27A-2285-420F-80F9-6F6DACA14587}"/>
              </a:ext>
            </a:extLst>
          </p:cNvPr>
          <p:cNvSpPr/>
          <p:nvPr/>
        </p:nvSpPr>
        <p:spPr>
          <a:xfrm>
            <a:off x="5832000" y="3456000"/>
            <a:ext cx="612000" cy="47988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999999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Noto Sans Devanagari" pitchFamily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DFE7B-E731-462C-8603-7E9829584545}"/>
              </a:ext>
            </a:extLst>
          </p:cNvPr>
          <p:cNvSpPr txBox="1"/>
          <p:nvPr/>
        </p:nvSpPr>
        <p:spPr>
          <a:xfrm>
            <a:off x="180000" y="2052360"/>
            <a:ext cx="3924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6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ejaVu Sans" pitchFamily="2"/>
                <a:cs typeface="Noto Sans Devanagari" pitchFamily="2"/>
              </a:rPr>
              <a:t>Long proton beam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F32D4-E3CF-470D-890D-40C26399AFC4}"/>
              </a:ext>
            </a:extLst>
          </p:cNvPr>
          <p:cNvSpPr txBox="1"/>
          <p:nvPr/>
        </p:nvSpPr>
        <p:spPr>
          <a:xfrm>
            <a:off x="180000" y="3780720"/>
            <a:ext cx="3924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6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ejaVu Sans" pitchFamily="2"/>
                <a:cs typeface="Noto Sans Devanagari" pitchFamily="2"/>
              </a:rPr>
              <a:t>Train of short microbunches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35660-76B6-4104-AD6F-1F7D90DBB9CE}"/>
              </a:ext>
            </a:extLst>
          </p:cNvPr>
          <p:cNvSpPr txBox="1"/>
          <p:nvPr/>
        </p:nvSpPr>
        <p:spPr>
          <a:xfrm>
            <a:off x="4176000" y="3096000"/>
            <a:ext cx="3924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6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ejaVu Sans" pitchFamily="2"/>
                <a:cs typeface="Noto Sans Devanagari" pitchFamily="2"/>
              </a:rPr>
              <a:t>Self modulation instability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085A168-ACD1-4888-A255-84342A3DD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53A25F2-7A77-471D-9E6E-AC0BAA2EB002}" type="slidenum">
              <a:t>13</a:t>
            </a:fld>
            <a:endParaRPr lang="en-GB"/>
          </a:p>
        </p:txBody>
      </p:sp>
      <p:sp>
        <p:nvSpPr>
          <p:cNvPr id="2" name="Title 1_ 3">
            <a:extLst>
              <a:ext uri="{FF2B5EF4-FFF2-40B4-BE49-F238E27FC236}">
                <a16:creationId xmlns:a16="http://schemas.microsoft.com/office/drawing/2014/main" id="{82F9F992-3364-49A3-A8DF-9CF7C41330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9600" y="122400"/>
            <a:ext cx="9870840" cy="716760"/>
          </a:xfrm>
        </p:spPr>
        <p:txBody>
          <a:bodyPr/>
          <a:lstStyle/>
          <a:p>
            <a:pPr lvl="0"/>
            <a:r>
              <a:rPr lang="en-GB">
                <a:latin typeface="Calibri" pitchFamily="34"/>
              </a:rPr>
              <a:t>AWAKE</a:t>
            </a:r>
          </a:p>
        </p:txBody>
      </p:sp>
      <p:sp>
        <p:nvSpPr>
          <p:cNvPr id="3" name="Content Placeholder 2_ 3">
            <a:extLst>
              <a:ext uri="{FF2B5EF4-FFF2-40B4-BE49-F238E27FC236}">
                <a16:creationId xmlns:a16="http://schemas.microsoft.com/office/drawing/2014/main" id="{CFDBD3F6-2BB7-40EE-B15E-6C71EAC835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53060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>
                <a:latin typeface="Liberation Sans" pitchFamily="34"/>
              </a:rPr>
              <a:t>AWAKE has first particle physics applications in the 2030s for fixed-target experiments.</a:t>
            </a:r>
          </a:p>
          <a:p>
            <a:pPr lvl="0">
              <a:buNone/>
            </a:pPr>
            <a:endParaRPr lang="en-GB">
              <a:latin typeface="Liberation Sans" pitchFamily="34"/>
            </a:endParaRPr>
          </a:p>
          <a:p>
            <a:pPr lvl="0">
              <a:buNone/>
            </a:pPr>
            <a:r>
              <a:rPr lang="en-GB">
                <a:latin typeface="Liberation Sans" pitchFamily="34"/>
              </a:rPr>
              <a:t>Why not build an AWAKE collider?</a:t>
            </a:r>
          </a:p>
          <a:p>
            <a:pPr lvl="0">
              <a:buNone/>
            </a:pPr>
            <a:endParaRPr lang="en-GB">
              <a:latin typeface="Liberation Sans" pitchFamily="34"/>
            </a:endParaRPr>
          </a:p>
          <a:p>
            <a:pPr lvl="0">
              <a:buNone/>
            </a:pPr>
            <a:r>
              <a:rPr lang="en-GB">
                <a:latin typeface="Liberation Sans" pitchFamily="34"/>
              </a:rPr>
              <a:t>Luminosity</a:t>
            </a:r>
          </a:p>
          <a:p>
            <a:pPr lvl="0"/>
            <a:r>
              <a:rPr lang="en-GB">
                <a:latin typeface="Liberation Sans" pitchFamily="34"/>
              </a:rPr>
              <a:t>SPS drive beam every ~30 seconds</a:t>
            </a:r>
          </a:p>
          <a:p>
            <a:pPr lvl="0"/>
            <a:r>
              <a:rPr lang="en-GB">
                <a:latin typeface="Liberation Sans" pitchFamily="34"/>
              </a:rPr>
              <a:t>SMI limits efficiency (driver loss and saturation)</a:t>
            </a:r>
          </a:p>
          <a:p>
            <a:pPr lvl="0">
              <a:buNone/>
            </a:pPr>
            <a:endParaRPr lang="en-GB">
              <a:latin typeface="Liberation Sans" pitchFamily="34"/>
            </a:endParaRPr>
          </a:p>
          <a:p>
            <a:pPr lvl="0">
              <a:buNone/>
            </a:pPr>
            <a:endParaRPr lang="en-GB">
              <a:latin typeface="Liberation Sans" pitchFamily="34"/>
            </a:endParaRPr>
          </a:p>
          <a:p>
            <a:pPr lvl="0">
              <a:buNone/>
            </a:pPr>
            <a:endParaRPr lang="en-GB">
              <a:latin typeface="Liberation Sans" pitchFamily="34"/>
            </a:endParaRPr>
          </a:p>
          <a:p>
            <a:pPr lvl="0">
              <a:buNone/>
            </a:pPr>
            <a:endParaRPr lang="en-GB">
              <a:latin typeface="Liberation Sans" pitchFamily="34"/>
            </a:endParaRPr>
          </a:p>
          <a:p>
            <a:pPr lvl="0">
              <a:buNone/>
            </a:pPr>
            <a:endParaRPr lang="en-GB">
              <a:latin typeface="Liberation Sans" pitchFamily="34"/>
            </a:endParaRPr>
          </a:p>
          <a:p>
            <a:pPr lvl="0">
              <a:buNone/>
            </a:pPr>
            <a:endParaRPr lang="en-GB">
              <a:latin typeface="Liberation Sans" pitchFamily="34"/>
            </a:endParaRPr>
          </a:p>
          <a:p>
            <a:pPr lvl="0">
              <a:buNone/>
            </a:pPr>
            <a:endParaRPr lang="en-GB">
              <a:latin typeface="Liberation Sans" pitchFamily="34"/>
            </a:endParaRPr>
          </a:p>
          <a:p>
            <a:pPr lvl="0">
              <a:buNone/>
            </a:pPr>
            <a:endParaRPr lang="en-GB">
              <a:latin typeface="Liberation Sans" pitchFamily="34"/>
            </a:endParaRPr>
          </a:p>
          <a:p>
            <a:pPr lvl="0">
              <a:buNone/>
            </a:pPr>
            <a:endParaRPr lang="en-GB">
              <a:latin typeface="Liberation Sans" pitchFamily="34"/>
            </a:endParaRPr>
          </a:p>
          <a:p>
            <a:pPr lvl="0">
              <a:buNone/>
            </a:pPr>
            <a:endParaRPr lang="en-GB">
              <a:latin typeface="Liberation Sans" pitchFamily="34"/>
            </a:endParaRPr>
          </a:p>
          <a:p>
            <a:pPr lvl="0">
              <a:buNone/>
            </a:pPr>
            <a:endParaRPr lang="en-GB"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4663036-075F-4C83-B03D-6BCBB66F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9A17740-1966-47A8-8ADA-7FBB8301DBB7}" type="slidenum">
              <a:t>14</a:t>
            </a:fld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1954F0-89B8-4800-B617-62AEAAED58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080" y="1317960"/>
            <a:ext cx="10515240" cy="5090040"/>
          </a:xfrm>
        </p:spPr>
        <p:txBody>
          <a:bodyPr lIns="0" tIns="0" rIns="0" bIns="0">
            <a:normAutofit lnSpcReduction="10000"/>
          </a:bodyPr>
          <a:lstStyle/>
          <a:p>
            <a:pPr lvl="0">
              <a:spcBef>
                <a:spcPts val="1414"/>
              </a:spcBef>
              <a:buNone/>
            </a:pPr>
            <a:endParaRPr lang="en-GB">
              <a:latin typeface="Liberation Sans" pitchFamily="34"/>
            </a:endParaRPr>
          </a:p>
          <a:p>
            <a:pPr lvl="0">
              <a:spcBef>
                <a:spcPts val="1414"/>
              </a:spcBef>
              <a:buNone/>
            </a:pPr>
            <a:endParaRPr lang="en-GB"/>
          </a:p>
          <a:p>
            <a:pPr lvl="0" algn="r">
              <a:spcBef>
                <a:spcPts val="1414"/>
              </a:spcBef>
              <a:buNone/>
            </a:pPr>
            <a:endParaRPr lang="en-GB" sz="2000" u="sng">
              <a:latin typeface="Liberation Sans" pitchFamily="34"/>
            </a:endParaRPr>
          </a:p>
          <a:p>
            <a:pPr lvl="0" algn="r">
              <a:spcBef>
                <a:spcPts val="1414"/>
              </a:spcBef>
              <a:buNone/>
            </a:pPr>
            <a:r>
              <a:rPr lang="en-GB" sz="2000" u="sng">
                <a:latin typeface="Liberation Sans" pitchFamily="34"/>
                <a:hlinkClick r:id="rId3"/>
              </a:rPr>
              <a:t>Caldwell et al. (2009)</a:t>
            </a:r>
          </a:p>
          <a:p>
            <a:pPr lvl="0">
              <a:spcBef>
                <a:spcPts val="1414"/>
              </a:spcBef>
              <a:buNone/>
            </a:pPr>
            <a:r>
              <a:rPr lang="en-GB" sz="3200"/>
              <a:t>A short proton wakefield driver is not a new idea (2009).</a:t>
            </a:r>
            <a:br>
              <a:rPr lang="en-GB" sz="3200"/>
            </a:br>
            <a:r>
              <a:rPr lang="en-GB" sz="3200"/>
              <a:t>Predates AWAKE!  So why now?</a:t>
            </a:r>
          </a:p>
          <a:p>
            <a:pPr lvl="0">
              <a:spcBef>
                <a:spcPts val="1414"/>
              </a:spcBef>
              <a:buNone/>
            </a:pPr>
            <a:r>
              <a:rPr lang="en-GB" sz="3200"/>
              <a:t>Developments in fast-ramping magnets would allow high-rep-rate (~5 Hz) proton beams.  Would allow for competitive luminosities.</a:t>
            </a:r>
          </a:p>
          <a:p>
            <a:pPr lvl="0" algn="r">
              <a:spcBef>
                <a:spcPts val="1414"/>
              </a:spcBef>
              <a:buNone/>
            </a:pPr>
            <a:r>
              <a:rPr lang="en-GB" sz="2000" u="sng">
                <a:latin typeface="Liberation Sans" pitchFamily="34"/>
                <a:hlinkClick r:id="rId4"/>
              </a:rPr>
              <a:t>Piekarz et al. (2022)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85D59-A36A-4D07-B0BA-9957574FA9C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556000" y="1131120"/>
            <a:ext cx="6662880" cy="16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DFFB26F8-F880-440C-B76C-FCC2495390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9600" y="122400"/>
            <a:ext cx="9870840" cy="71676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/>
              <a:t>ALiVE: short proton drivers revisited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A159300-3DD7-4049-8622-D1EB77E656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D553DD5-2AD8-41C7-A40F-1E85518AE9B3}" type="slidenum">
              <a:t>15</a:t>
            </a:fld>
            <a:endParaRPr lang="en-GB"/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04321780-EC5F-46A2-9074-80EC65C289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50972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200"/>
              <a:t>Short proton bunches suitable for high-gradient wakefield acceleration don’t exist.</a:t>
            </a:r>
          </a:p>
          <a:p>
            <a:pPr lvl="0">
              <a:buNone/>
            </a:pPr>
            <a:r>
              <a:rPr lang="en-GB" sz="3200"/>
              <a:t>Making these bunches isn’t impossible, but no-one is going to work towards this without some physics motivation.</a:t>
            </a:r>
          </a:p>
          <a:p>
            <a:pPr lvl="0">
              <a:buNone/>
            </a:pPr>
            <a:endParaRPr lang="en-GB" sz="3200"/>
          </a:p>
          <a:p>
            <a:pPr lvl="0">
              <a:buNone/>
            </a:pPr>
            <a:r>
              <a:rPr lang="en-GB" sz="3200"/>
              <a:t>Plasma simulations can play</a:t>
            </a:r>
            <a:br>
              <a:rPr lang="en-GB" sz="3200"/>
            </a:br>
            <a:r>
              <a:rPr lang="en-GB" sz="3200"/>
              <a:t>a key role in demonstrating</a:t>
            </a:r>
            <a:br>
              <a:rPr lang="en-GB" sz="3200"/>
            </a:br>
            <a:r>
              <a:rPr lang="en-GB" sz="3200"/>
              <a:t>the feasibility of the scheme.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C9430C7B-DBBD-4747-8B6C-69CC76518A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/>
              <a:t>ALiVE: short proton drivers revisited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08210-9ED0-4C3A-A670-09A96A297CB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66280" y="3269160"/>
            <a:ext cx="4289760" cy="321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91947ED-0D66-4C73-A39E-FE297816F6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FA2315B-8B00-49DA-BA63-798B7581B2CB}" type="slidenum">
              <a:t>16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BA4C40F-91FD-4070-94AA-73F9810ADE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5130000"/>
          </a:xfrm>
        </p:spPr>
        <p:txBody>
          <a:bodyPr>
            <a:normAutofit/>
          </a:bodyPr>
          <a:lstStyle/>
          <a:p>
            <a:pPr lvl="0"/>
            <a:r>
              <a:rPr lang="en-GB" sz="3600"/>
              <a:t>Motivation and introduction</a:t>
            </a:r>
          </a:p>
          <a:p>
            <a:pPr lvl="0"/>
            <a:r>
              <a:rPr lang="en-GB" sz="3600"/>
              <a:t>Proton-driven wakefield acceleration</a:t>
            </a:r>
          </a:p>
          <a:p>
            <a:pPr lvl="0"/>
            <a:r>
              <a:rPr lang="en-GB" sz="3600">
                <a:solidFill>
                  <a:srgbClr val="3465A4"/>
                </a:solidFill>
              </a:rPr>
              <a:t>ALiVE: proof-of-concept</a:t>
            </a:r>
          </a:p>
          <a:p>
            <a:pPr lvl="0"/>
            <a:r>
              <a:rPr lang="en-GB" sz="3600"/>
              <a:t>Towards a collider</a:t>
            </a:r>
          </a:p>
          <a:p>
            <a:pPr lvl="0"/>
            <a:r>
              <a:rPr lang="en-GB" sz="3600"/>
              <a:t>Conclusions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589A8B44-2AD8-44C6-9C97-4B7215B603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Outline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4FDFF53-7985-4868-9634-92AF8CEAB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0363F5D-B9AF-4768-B211-1F5518057C0B}" type="slidenum">
              <a:t>17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89673-E420-4922-A007-9046CAF7FE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Stable wakefields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159E4-DC8D-45C1-9E41-5C67B0B50A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080" y="1173960"/>
            <a:ext cx="3481920" cy="5090040"/>
          </a:xfrm>
        </p:spPr>
        <p:txBody>
          <a:bodyPr lIns="0" tIns="0" rIns="0" bIns="0">
            <a:normAutofit/>
          </a:bodyPr>
          <a:lstStyle/>
          <a:p>
            <a:pPr lvl="0">
              <a:spcBef>
                <a:spcPts val="1414"/>
              </a:spcBef>
              <a:buNone/>
            </a:pPr>
            <a:r>
              <a:rPr lang="en-GB">
                <a:latin typeface="Liberation Sans" pitchFamily="34"/>
              </a:rPr>
              <a:t>Initial proton driver chosen to generate suitable wakefields</a:t>
            </a:r>
          </a:p>
          <a:p>
            <a:pPr lvl="0">
              <a:spcBef>
                <a:spcPts val="1414"/>
              </a:spcBef>
              <a:buNone/>
            </a:pPr>
            <a:endParaRPr lang="en-GB">
              <a:latin typeface="Liberation Sans" pitchFamily="34"/>
            </a:endParaRPr>
          </a:p>
          <a:p>
            <a:pPr lvl="0">
              <a:spcBef>
                <a:spcPts val="1414"/>
              </a:spcBef>
              <a:buNone/>
            </a:pPr>
            <a:r>
              <a:rPr lang="en-GB">
                <a:latin typeface="Liberation Sans" pitchFamily="34"/>
              </a:rPr>
              <a:t>Tailored profile</a:t>
            </a:r>
            <a:br>
              <a:rPr lang="en-GB">
                <a:latin typeface="Liberation Sans" pitchFamily="34"/>
              </a:rPr>
            </a:br>
            <a:r>
              <a:rPr lang="en-GB">
                <a:latin typeface="Liberation Sans" pitchFamily="34"/>
              </a:rPr>
              <a:t>stable for 200 m</a:t>
            </a:r>
          </a:p>
          <a:p>
            <a:pPr lvl="0">
              <a:spcBef>
                <a:spcPts val="1414"/>
              </a:spcBef>
              <a:buNone/>
            </a:pPr>
            <a:endParaRPr lang="en-GB">
              <a:latin typeface="Liberation Sans" pitchFamily="34"/>
            </a:endParaRPr>
          </a:p>
          <a:p>
            <a:pPr lvl="0">
              <a:spcBef>
                <a:spcPts val="1414"/>
              </a:spcBef>
              <a:buNone/>
            </a:pPr>
            <a:r>
              <a:rPr lang="en-GB">
                <a:latin typeface="Liberation Sans" pitchFamily="34"/>
              </a:rPr>
              <a:t>Acceleration limited by longitudinal dispersion.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3ABCB-525A-4C20-82B5-A929C01513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08520" y="884159"/>
            <a:ext cx="7323480" cy="5559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858604-EFCC-47FB-A302-CB0A04BF088A}"/>
              </a:ext>
            </a:extLst>
          </p:cNvPr>
          <p:cNvSpPr txBox="1"/>
          <p:nvPr/>
        </p:nvSpPr>
        <p:spPr>
          <a:xfrm>
            <a:off x="10044000" y="6229440"/>
            <a:ext cx="2437200" cy="1114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s=200 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DED45DB-4457-4EF7-8034-4C7D6E4D0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96C2531-E515-4AF4-AEE9-82379CF0D72A}" type="slidenum">
              <a:t>18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8C699-4993-46FB-BDCF-27D31A4C46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Stable wakefield phase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77A7C-6268-4FC1-ACF4-D73C11B087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>
            <a:normAutofit fontScale="92500" lnSpcReduction="10000"/>
          </a:bodyPr>
          <a:lstStyle/>
          <a:p>
            <a:pPr lvl="0">
              <a:spcBef>
                <a:spcPts val="1414"/>
              </a:spcBef>
              <a:buNone/>
            </a:pPr>
            <a:r>
              <a:rPr lang="en-GB" dirty="0">
                <a:latin typeface="Liberation Sans" pitchFamily="34"/>
              </a:rPr>
              <a:t>Protons are fast,</a:t>
            </a:r>
            <a:br>
              <a:rPr lang="en-GB" dirty="0">
                <a:latin typeface="Liberation Sans" pitchFamily="34"/>
              </a:rPr>
            </a:br>
            <a:r>
              <a:rPr lang="en-GB" dirty="0">
                <a:latin typeface="Liberation Sans" pitchFamily="34"/>
              </a:rPr>
              <a:t>but not that fast.</a:t>
            </a:r>
          </a:p>
          <a:p>
            <a:pPr lvl="0">
              <a:spcBef>
                <a:spcPts val="1414"/>
              </a:spcBef>
              <a:buNone/>
            </a:pPr>
            <a:endParaRPr lang="en-GB" dirty="0">
              <a:latin typeface="Liberation Sans" pitchFamily="34"/>
            </a:endParaRPr>
          </a:p>
          <a:p>
            <a:pPr lvl="0">
              <a:spcBef>
                <a:spcPts val="1414"/>
              </a:spcBef>
              <a:buNone/>
            </a:pPr>
            <a:r>
              <a:rPr lang="en-GB" dirty="0">
                <a:latin typeface="Liberation Sans" pitchFamily="34"/>
              </a:rPr>
              <a:t>Driver evolution</a:t>
            </a:r>
            <a:br>
              <a:rPr lang="en-GB" dirty="0">
                <a:latin typeface="Liberation Sans" pitchFamily="34"/>
              </a:rPr>
            </a:br>
            <a:r>
              <a:rPr lang="en-GB" dirty="0">
                <a:latin typeface="Liberation Sans" pitchFamily="34"/>
              </a:rPr>
              <a:t>will also modify</a:t>
            </a:r>
            <a:br>
              <a:rPr lang="en-GB" dirty="0">
                <a:latin typeface="Liberation Sans" pitchFamily="34"/>
              </a:rPr>
            </a:br>
            <a:r>
              <a:rPr lang="en-GB" dirty="0" err="1">
                <a:latin typeface="Liberation Sans" pitchFamily="34"/>
              </a:rPr>
              <a:t>wakefield</a:t>
            </a:r>
            <a:r>
              <a:rPr lang="en-GB" dirty="0">
                <a:latin typeface="Liberation Sans" pitchFamily="34"/>
              </a:rPr>
              <a:t> phase.</a:t>
            </a:r>
          </a:p>
          <a:p>
            <a:pPr lvl="0">
              <a:spcBef>
                <a:spcPts val="1414"/>
              </a:spcBef>
              <a:buNone/>
            </a:pPr>
            <a:endParaRPr lang="en-GB" dirty="0">
              <a:latin typeface="Liberation Sans" pitchFamily="34"/>
            </a:endParaRPr>
          </a:p>
          <a:p>
            <a:pPr lvl="0">
              <a:spcBef>
                <a:spcPts val="1414"/>
              </a:spcBef>
              <a:buNone/>
            </a:pPr>
            <a:r>
              <a:rPr lang="en-GB" dirty="0">
                <a:latin typeface="Liberation Sans" pitchFamily="34"/>
              </a:rPr>
              <a:t>Witness will “catch up”</a:t>
            </a:r>
            <a:br>
              <a:rPr lang="en-GB" dirty="0">
                <a:latin typeface="Liberation Sans" pitchFamily="34"/>
              </a:rPr>
            </a:br>
            <a:r>
              <a:rPr lang="en-GB" dirty="0" err="1">
                <a:latin typeface="Liberation Sans" pitchFamily="34"/>
              </a:rPr>
              <a:t>ith</a:t>
            </a:r>
            <a:r>
              <a:rPr lang="en-GB" dirty="0">
                <a:latin typeface="Liberation Sans" pitchFamily="34"/>
              </a:rPr>
              <a:t> the driver.</a:t>
            </a:r>
          </a:p>
          <a:p>
            <a:pPr lvl="0">
              <a:spcBef>
                <a:spcPts val="1414"/>
              </a:spcBef>
              <a:buNone/>
            </a:pPr>
            <a:endParaRPr lang="en-GB" dirty="0">
              <a:latin typeface="Liberation Sans" pitchFamily="34"/>
            </a:endParaRPr>
          </a:p>
          <a:p>
            <a:pPr lvl="0">
              <a:spcBef>
                <a:spcPts val="1414"/>
              </a:spcBef>
              <a:buNone/>
            </a:pPr>
            <a:r>
              <a:rPr lang="en-GB" dirty="0">
                <a:latin typeface="Liberation Sans" pitchFamily="34"/>
              </a:rPr>
              <a:t>Change plasma density to keep phase constant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4DC37-E25B-44CC-A225-58A99FE26A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0000" y="1008359"/>
            <a:ext cx="6095519" cy="457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DEAB1A9-AC58-4D9F-82EB-CD12A64C9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7EE814B-49F9-48BF-BB50-6EC59A44E0F8}" type="slidenum">
              <a:t>19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223B1-D503-42B6-9109-EBEF6055F6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9239" y="-200880"/>
            <a:ext cx="11030760" cy="1362600"/>
          </a:xfrm>
        </p:spPr>
        <p:txBody>
          <a:bodyPr lIns="0" tIns="0" rIns="0" bIns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ALiVE: proof-of-concept simulations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380CE-432E-4DAC-8E50-E8C49F94AC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48994"/>
          <a:stretch>
            <a:fillRect/>
          </a:stretch>
        </p:blipFill>
        <p:spPr>
          <a:xfrm>
            <a:off x="402120" y="1224000"/>
            <a:ext cx="6353640" cy="48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BD8117-322F-4424-A5CE-A7FCC8DB45DE}"/>
              </a:ext>
            </a:extLst>
          </p:cNvPr>
          <p:cNvSpPr txBox="1"/>
          <p:nvPr/>
        </p:nvSpPr>
        <p:spPr>
          <a:xfrm>
            <a:off x="7308000" y="1080000"/>
            <a:ext cx="4104000" cy="16757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10</a:t>
            </a:r>
            <a:r>
              <a:rPr lang="en-GB" sz="2800" b="0" i="0" u="none" strike="noStrike" kern="1200" cap="none" baseline="33000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11</a:t>
            </a:r>
            <a:r>
              <a:rPr lang="en-GB" sz="2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 protons at 400 GeV</a:t>
            </a:r>
            <a:br>
              <a:rPr lang="en-GB" sz="2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</a:br>
            <a:r>
              <a:rPr lang="en-GB" sz="2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(10% energy spread)</a:t>
            </a:r>
            <a:br>
              <a:rPr lang="en-GB" sz="2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</a:br>
            <a:r>
              <a:rPr lang="en-GB" sz="2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accelerate</a:t>
            </a:r>
            <a:br>
              <a:rPr lang="en-GB" sz="2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</a:br>
            <a:r>
              <a:rPr lang="en-GB" sz="2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10</a:t>
            </a:r>
            <a:r>
              <a:rPr lang="en-GB" sz="2800" b="0" i="0" u="none" strike="noStrike" kern="1200" cap="none" baseline="33000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10</a:t>
            </a:r>
            <a:r>
              <a:rPr lang="en-GB" sz="2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 e+/e- to 125 GeV.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DFD17-61D2-49AB-AA23-0976CA500922}"/>
              </a:ext>
            </a:extLst>
          </p:cNvPr>
          <p:cNvSpPr txBox="1"/>
          <p:nvPr/>
        </p:nvSpPr>
        <p:spPr>
          <a:xfrm>
            <a:off x="9180000" y="2700000"/>
            <a:ext cx="2844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Sans" pitchFamily="2"/>
                <a:cs typeface="FreeSans" pitchFamily="2"/>
              </a:rPr>
              <a:t>Farmer </a:t>
            </a:r>
            <a:r>
              <a:rPr lang="en-GB" sz="1800" b="0" i="1" u="none" strike="noStrike" kern="1200" cap="none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Sans" pitchFamily="2"/>
                <a:cs typeface="FreeSans" pitchFamily="2"/>
              </a:rPr>
              <a:t>et al.,</a:t>
            </a:r>
            <a:r>
              <a:rPr lang="en-GB" sz="18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Sans" pitchFamily="2"/>
                <a:cs typeface="FreeSans" pitchFamily="2"/>
                <a:hlinkClick r:id="rId4"/>
              </a:rPr>
              <a:t>NJP (2024)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2DFBA9-D4DE-4AAD-92B2-48B02F68F26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72000" y="3204000"/>
            <a:ext cx="4140000" cy="3103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AAD32D6-36D4-463F-94FC-CDD865508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109B17A-2926-4E54-8F5E-09304386E57B}" type="slidenum">
              <a:t>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8E680-D0A5-4267-947E-F0D4A3C746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3750840" y="-3056760"/>
            <a:ext cx="9870840" cy="716760"/>
          </a:xfrm>
        </p:spPr>
        <p:txBody>
          <a:bodyPr lIns="0" tIns="0" rIns="0" bIns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>
                <a:latin typeface="Liberation Sans" pitchFamily="34"/>
              </a:rPr>
              <a:t>Motivation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BFF3A6-3EFA-4C16-A3E4-49F8299D00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9600" y="122400"/>
            <a:ext cx="9870840" cy="716760"/>
          </a:xfrm>
        </p:spPr>
        <p:txBody>
          <a:bodyPr lIns="0" tIns="0" rIns="0" bIns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Motivation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8AEDF-94BB-40F2-A869-D941570259C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0957" y="1461096"/>
            <a:ext cx="4070520" cy="165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E45AE3-7D2D-43CF-9BED-668261DF470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54240" y="4013760"/>
            <a:ext cx="2806560" cy="217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63E6DB2-0B07-40B3-BAAA-EF31F97D5B9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68846" y="592708"/>
            <a:ext cx="5337000" cy="37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BC10A0-9D63-4AB5-8DF1-918CC34CCEC9}"/>
              </a:ext>
            </a:extLst>
          </p:cNvPr>
          <p:cNvSpPr/>
          <p:nvPr/>
        </p:nvSpPr>
        <p:spPr>
          <a:xfrm>
            <a:off x="5562480" y="4675540"/>
            <a:ext cx="6096000" cy="14670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1414"/>
              </a:spcBef>
              <a:buNone/>
            </a:pPr>
            <a:r>
              <a:rPr lang="en-US" i="1" dirty="0">
                <a:latin typeface="Liberation Sans" pitchFamily="34"/>
              </a:rPr>
              <a:t>An electron-positron Higgs factory is the highest-priority next collider.</a:t>
            </a:r>
          </a:p>
          <a:p>
            <a:pPr lvl="0" algn="r">
              <a:spcBef>
                <a:spcPts val="1414"/>
              </a:spcBef>
              <a:buNone/>
            </a:pPr>
            <a:r>
              <a:rPr lang="en-US" sz="1200" dirty="0">
                <a:latin typeface="Liberation Sans" pitchFamily="34"/>
              </a:rPr>
              <a:t>2020 Update of the European Strategy for Particle Physics</a:t>
            </a:r>
          </a:p>
          <a:p>
            <a:pPr lvl="0" algn="r">
              <a:spcBef>
                <a:spcPts val="1414"/>
              </a:spcBef>
              <a:buNone/>
            </a:pPr>
            <a:endParaRPr lang="en-US" dirty="0"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3881DD7-D995-476D-9428-8F5462BE4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D188DD3-68D4-489B-BCCB-AF03AE29A040}" type="slidenum">
              <a:t>20</a:t>
            </a:fld>
            <a:endParaRPr lang="en-GB"/>
          </a:p>
        </p:txBody>
      </p:sp>
      <p:sp>
        <p:nvSpPr>
          <p:cNvPr id="2" name="Content Placeholder 25">
            <a:extLst>
              <a:ext uri="{FF2B5EF4-FFF2-40B4-BE49-F238E27FC236}">
                <a16:creationId xmlns:a16="http://schemas.microsoft.com/office/drawing/2014/main" id="{7B7F1097-6180-43E4-A07B-AF9F304EF8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50972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200"/>
              <a:t>Assume:</a:t>
            </a:r>
          </a:p>
          <a:p>
            <a:pPr lvl="0"/>
            <a:r>
              <a:rPr lang="en-GB" sz="3200"/>
              <a:t>A suitable driver</a:t>
            </a:r>
          </a:p>
          <a:p>
            <a:pPr lvl="0"/>
            <a:r>
              <a:rPr lang="en-GB" sz="3200"/>
              <a:t>moderate optimisation of the electron bunch</a:t>
            </a:r>
          </a:p>
          <a:p>
            <a:pPr lvl="0"/>
            <a:r>
              <a:rPr lang="en-GB" sz="3200"/>
              <a:t>a solution for positron acceleration</a:t>
            </a:r>
          </a:p>
          <a:p>
            <a:pPr lvl="0">
              <a:buNone/>
            </a:pPr>
            <a:r>
              <a:rPr lang="en-GB" sz="3200"/>
              <a:t>gives a Higgs factory with a geometric luminosity</a:t>
            </a:r>
            <a:br>
              <a:rPr lang="en-GB" sz="3200"/>
            </a:br>
            <a:r>
              <a:rPr lang="en-GB" sz="3200"/>
              <a:t>of 1.7x10</a:t>
            </a:r>
            <a:r>
              <a:rPr lang="en-GB" sz="3200" baseline="33000"/>
              <a:t>34</a:t>
            </a:r>
            <a:r>
              <a:rPr lang="en-GB" sz="3200"/>
              <a:t> cm</a:t>
            </a:r>
            <a:r>
              <a:rPr lang="en-GB" sz="3200" baseline="33000"/>
              <a:t>-2</a:t>
            </a:r>
            <a:r>
              <a:rPr lang="en-GB" sz="3200"/>
              <a:t>s</a:t>
            </a:r>
            <a:r>
              <a:rPr lang="en-GB" sz="3200" baseline="33000"/>
              <a:t>-1</a:t>
            </a:r>
            <a:r>
              <a:rPr lang="en-GB" sz="3200"/>
              <a:t>.</a:t>
            </a:r>
          </a:p>
          <a:p>
            <a:pPr lvl="0">
              <a:buNone/>
            </a:pPr>
            <a:endParaRPr lang="en-GB" sz="3200"/>
          </a:p>
          <a:p>
            <a:pPr lvl="0" algn="ctr">
              <a:buNone/>
            </a:pPr>
            <a:r>
              <a:rPr lang="en-GB" sz="2400"/>
              <a:t>Preliminary investigation of a Higgs factory</a:t>
            </a:r>
            <a:br>
              <a:rPr lang="en-GB" sz="2400"/>
            </a:br>
            <a:r>
              <a:rPr lang="en-GB" sz="2400"/>
              <a:t>based on proton-driven plasma wakefield acceleration</a:t>
            </a:r>
          </a:p>
          <a:p>
            <a:pPr lvl="0" algn="ctr">
              <a:buNone/>
            </a:pPr>
            <a:r>
              <a:rPr lang="en-GB" sz="1800"/>
              <a:t>Farmer, Caldwell and Pukhov, New Journal of Physics (2024)</a:t>
            </a:r>
          </a:p>
        </p:txBody>
      </p:sp>
      <p:sp>
        <p:nvSpPr>
          <p:cNvPr id="3" name="Title 22">
            <a:extLst>
              <a:ext uri="{FF2B5EF4-FFF2-40B4-BE49-F238E27FC236}">
                <a16:creationId xmlns:a16="http://schemas.microsoft.com/office/drawing/2014/main" id="{8277361C-7660-482C-9623-2798AAD593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/>
              <a:t>ALiVE: proof-of-concept simulations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76D565E-7C9B-493F-BCD1-F2A2FCBA5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4B19C84-DC19-4BEE-AEDC-950CB5FC50D1}" type="slidenum">
              <a:t>21</a:t>
            </a:fld>
            <a:endParaRPr lang="en-GB"/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C600FA17-AB90-4D5F-927A-06FEBD4C82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5130000"/>
          </a:xfrm>
        </p:spPr>
        <p:txBody>
          <a:bodyPr>
            <a:normAutofit/>
          </a:bodyPr>
          <a:lstStyle/>
          <a:p>
            <a:pPr lvl="0"/>
            <a:r>
              <a:rPr lang="en-GB" sz="3600"/>
              <a:t>Motivation and introduction</a:t>
            </a:r>
          </a:p>
          <a:p>
            <a:pPr lvl="0"/>
            <a:r>
              <a:rPr lang="en-GB" sz="3600"/>
              <a:t>Proton-driven wakefield acceleration</a:t>
            </a:r>
          </a:p>
          <a:p>
            <a:pPr lvl="0"/>
            <a:r>
              <a:rPr lang="en-GB" sz="3600"/>
              <a:t>ALiVE: proof-of-concept</a:t>
            </a:r>
          </a:p>
          <a:p>
            <a:pPr lvl="0"/>
            <a:r>
              <a:rPr lang="en-GB" sz="3600">
                <a:solidFill>
                  <a:srgbClr val="3465A4"/>
                </a:solidFill>
              </a:rPr>
              <a:t>Towards a collider</a:t>
            </a:r>
          </a:p>
          <a:p>
            <a:pPr lvl="0"/>
            <a:r>
              <a:rPr lang="en-GB" sz="3600"/>
              <a:t>Conclusions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6CDCA9DF-F35D-424C-8F08-E885399031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Outline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C9CCE37-2643-4EE1-AD0A-6ECDFA088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7CE81FF-6A9D-4CDB-8CD4-69E668FA8545}" type="slidenum">
              <a:t>22</a:t>
            </a:fld>
            <a:endParaRPr lang="en-GB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E64C8583-863F-4CC5-8BCD-4723D7CE63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50972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200"/>
              <a:t>Acceleration is necessary, but not sufficient.</a:t>
            </a:r>
          </a:p>
          <a:p>
            <a:pPr lvl="0">
              <a:buNone/>
            </a:pPr>
            <a:endParaRPr lang="en-GB" sz="3200"/>
          </a:p>
          <a:p>
            <a:pPr lvl="0">
              <a:buNone/>
            </a:pPr>
            <a:r>
              <a:rPr lang="en-GB" sz="3200"/>
              <a:t>Luminosity</a:t>
            </a:r>
          </a:p>
          <a:p>
            <a:pPr lvl="0"/>
            <a:r>
              <a:rPr lang="en-GB" sz="3200"/>
              <a:t>proton source</a:t>
            </a:r>
          </a:p>
          <a:p>
            <a:pPr lvl="0"/>
            <a:r>
              <a:rPr lang="en-GB" sz="3200"/>
              <a:t>witness energy spread</a:t>
            </a:r>
          </a:p>
          <a:p>
            <a:pPr lvl="0"/>
            <a:r>
              <a:rPr lang="en-GB" sz="3200"/>
              <a:t>witness emittance control and disruption</a:t>
            </a:r>
          </a:p>
          <a:p>
            <a:pPr lvl="0">
              <a:buNone/>
            </a:pPr>
            <a:endParaRPr lang="en-GB" sz="3200"/>
          </a:p>
          <a:p>
            <a:pPr lvl="0">
              <a:buNone/>
            </a:pPr>
            <a:r>
              <a:rPr lang="en-GB" sz="3200"/>
              <a:t>Beyond Higgs</a:t>
            </a:r>
          </a:p>
          <a:p>
            <a:pPr lvl="0"/>
            <a:r>
              <a:rPr lang="en-GB" sz="3200"/>
              <a:t>efficiency</a:t>
            </a:r>
          </a:p>
          <a:p>
            <a:pPr lvl="0">
              <a:buNone/>
            </a:pPr>
            <a:endParaRPr lang="en-GB" sz="3200"/>
          </a:p>
          <a:p>
            <a:pPr lvl="0">
              <a:buNone/>
            </a:pPr>
            <a:endParaRPr lang="en-GB" sz="3200"/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8ABE1197-F542-464D-980F-14DCFF105F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/>
              <a:t>ALiVE: towards a collider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B3CD90C-3268-4D91-BD6E-9CC0BB604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93E75AB-0811-4BE6-8AA9-83735AC9FE41}" type="slidenum">
              <a:t>23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9E4D94-B14B-4D39-9D65-175CBF1C15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33120" y="936000"/>
            <a:ext cx="6427440" cy="5564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B4BAD2-321F-4A4E-A5FE-BB66CC4446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Proton source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4CC33-9D76-48E0-A193-C034360C60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080" y="1173960"/>
            <a:ext cx="5281920" cy="5090040"/>
          </a:xfrm>
        </p:spPr>
        <p:txBody>
          <a:bodyPr lIns="0" tIns="0" rIns="0" bIns="0">
            <a:normAutofit/>
          </a:bodyPr>
          <a:lstStyle/>
          <a:p>
            <a:pPr lvl="0">
              <a:spcBef>
                <a:spcPts val="1414"/>
              </a:spcBef>
              <a:buNone/>
            </a:pPr>
            <a:r>
              <a:rPr lang="en-GB">
                <a:latin typeface="Liberation Sans" pitchFamily="34"/>
              </a:rPr>
              <a:t>Even with modern HTS</a:t>
            </a:r>
            <a:br>
              <a:rPr lang="en-GB">
                <a:latin typeface="Liberation Sans" pitchFamily="34"/>
              </a:rPr>
            </a:br>
            <a:r>
              <a:rPr lang="en-GB">
                <a:latin typeface="Liberation Sans" pitchFamily="34"/>
              </a:rPr>
              <a:t>magnets, fast-ramping</a:t>
            </a:r>
            <a:br>
              <a:rPr lang="en-GB">
                <a:latin typeface="Liberation Sans" pitchFamily="34"/>
              </a:rPr>
            </a:br>
            <a:r>
              <a:rPr lang="en-GB">
                <a:latin typeface="Liberation Sans" pitchFamily="34"/>
              </a:rPr>
              <a:t>synchrotron probably</a:t>
            </a:r>
            <a:br>
              <a:rPr lang="en-GB">
                <a:latin typeface="Liberation Sans" pitchFamily="34"/>
              </a:rPr>
            </a:br>
            <a:r>
              <a:rPr lang="en-GB">
                <a:latin typeface="Liberation Sans" pitchFamily="34"/>
              </a:rPr>
              <a:t>isn’t fast enough.</a:t>
            </a:r>
            <a:br>
              <a:rPr lang="en-GB">
                <a:latin typeface="Liberation Sans" pitchFamily="34"/>
              </a:rPr>
            </a:br>
            <a:br>
              <a:rPr lang="en-GB">
                <a:latin typeface="Liberation Sans" pitchFamily="34"/>
              </a:rPr>
            </a:br>
            <a:r>
              <a:rPr lang="en-GB">
                <a:latin typeface="Liberation Sans" pitchFamily="34"/>
              </a:rPr>
              <a:t>Alternative is to use a</a:t>
            </a:r>
            <a:br>
              <a:rPr lang="en-GB">
                <a:latin typeface="Liberation Sans" pitchFamily="34"/>
              </a:rPr>
            </a:br>
            <a:r>
              <a:rPr lang="en-GB">
                <a:latin typeface="Liberation Sans" pitchFamily="34"/>
              </a:rPr>
              <a:t>Fixed-Field Alternating-Gradient</a:t>
            </a:r>
            <a:br>
              <a:rPr lang="en-GB">
                <a:latin typeface="Liberation Sans" pitchFamily="34"/>
              </a:rPr>
            </a:br>
            <a:r>
              <a:rPr lang="en-GB">
                <a:latin typeface="Liberation Sans" pitchFamily="34"/>
              </a:rPr>
              <a:t>accelerator (FFAG/FFA).</a:t>
            </a:r>
            <a:br>
              <a:rPr lang="en-GB">
                <a:latin typeface="Liberation Sans" pitchFamily="34"/>
              </a:rPr>
            </a:br>
            <a:br>
              <a:rPr lang="en-GB">
                <a:latin typeface="Liberation Sans" pitchFamily="34"/>
              </a:rPr>
            </a:br>
            <a:r>
              <a:rPr lang="en-GB">
                <a:latin typeface="Liberation Sans" pitchFamily="34"/>
              </a:rPr>
              <a:t>No need to ramp up, each bunch follows the same spiral trajectory.</a:t>
            </a:r>
          </a:p>
          <a:p>
            <a:pPr lvl="0">
              <a:spcBef>
                <a:spcPts val="1414"/>
              </a:spcBef>
              <a:buNone/>
            </a:pPr>
            <a:endParaRPr lang="en-GB">
              <a:latin typeface="Liberation Sans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2D749-532C-4906-9C60-00133D067465}"/>
              </a:ext>
            </a:extLst>
          </p:cNvPr>
          <p:cNvSpPr txBox="1"/>
          <p:nvPr/>
        </p:nvSpPr>
        <p:spPr>
          <a:xfrm>
            <a:off x="9251280" y="6012000"/>
            <a:ext cx="284616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Ferdinand Willeke</a:t>
            </a:r>
            <a:b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</a:b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ALiVE input to the EPPSU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C9F4C36-217B-466A-BC13-B17BAD2C5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213F6E0-B321-4EBE-BAE2-AFC708DC4A23}" type="slidenum">
              <a:t>24</a:t>
            </a:fld>
            <a:endParaRPr lang="en-GB"/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79B1B9EA-56AF-44B5-AE38-66FEBA4596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50972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200"/>
              <a:t>Electron bunch drives its own blowout</a:t>
            </a:r>
            <a:br>
              <a:rPr lang="en-GB" sz="3200"/>
            </a:br>
            <a:r>
              <a:rPr lang="en-GB" sz="3200"/>
              <a:t>→ emittance control</a:t>
            </a:r>
          </a:p>
          <a:p>
            <a:pPr lvl="0">
              <a:buNone/>
            </a:pPr>
            <a:endParaRPr lang="en-GB" sz="3200"/>
          </a:p>
          <a:p>
            <a:pPr lvl="0">
              <a:buNone/>
            </a:pPr>
            <a:r>
              <a:rPr lang="en-GB" sz="3200"/>
              <a:t>ALiVE builds on AWAKE:</a:t>
            </a:r>
          </a:p>
          <a:p>
            <a:pPr lvl="0">
              <a:buNone/>
            </a:pPr>
            <a:r>
              <a:rPr lang="en-GB" sz="3200"/>
              <a:t>emittance control in AWAKE Run2c</a:t>
            </a:r>
          </a:p>
          <a:p>
            <a:pPr lvl="0">
              <a:buNone/>
            </a:pPr>
            <a:endParaRPr lang="en-GB" sz="3200"/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9B45F3EC-A2DC-44B4-95EA-5465FAB76F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/>
              <a:t>ALiVE: emittance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F9A31-C82E-40A6-B761-4A81D87984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50280" y="1037159"/>
            <a:ext cx="4289760" cy="321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1FCE48-7C60-48DC-A4C7-0E360228EC7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49672"/>
          <a:stretch>
            <a:fillRect/>
          </a:stretch>
        </p:blipFill>
        <p:spPr>
          <a:xfrm>
            <a:off x="243000" y="4459320"/>
            <a:ext cx="6168600" cy="2069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0D600BED-C9C0-47A9-97BA-6D373199B0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31640" y="4280760"/>
            <a:ext cx="5147640" cy="22474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200"/>
              <a:t>Extreme witness fields</a:t>
            </a:r>
            <a:br>
              <a:rPr lang="en-GB" sz="3200"/>
            </a:br>
            <a:r>
              <a:rPr lang="en-GB" sz="3200"/>
              <a:t>leads to ion motion.</a:t>
            </a:r>
          </a:p>
          <a:p>
            <a:pPr lvl="0">
              <a:buNone/>
            </a:pPr>
            <a:r>
              <a:rPr lang="en-GB" sz="3200"/>
              <a:t>Emittance growth can be managed for </a:t>
            </a:r>
            <a:r>
              <a:rPr lang="en-GB" sz="3200" i="1"/>
              <a:t>round beams</a:t>
            </a:r>
            <a:r>
              <a:rPr lang="en-GB" sz="320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B4EA0-8C12-46C0-A277-267590F575C5}"/>
              </a:ext>
            </a:extLst>
          </p:cNvPr>
          <p:cNvSpPr txBox="1"/>
          <p:nvPr/>
        </p:nvSpPr>
        <p:spPr>
          <a:xfrm>
            <a:off x="6772680" y="6444360"/>
            <a:ext cx="3520079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Farmer </a:t>
            </a:r>
            <a:r>
              <a:rPr lang="en-GB" sz="1800" b="0" i="1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et al.</a:t>
            </a: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, Proc LCWS (2024)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1BA0092-6CC0-4EB5-B370-80BCE3032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BF27A54-004F-4D1D-9A34-64836AEC4B84}" type="slidenum">
              <a:t>25</a:t>
            </a:fld>
            <a:endParaRPr lang="en-GB"/>
          </a:p>
        </p:txBody>
      </p:sp>
      <p:sp>
        <p:nvSpPr>
          <p:cNvPr id="2" name="Content Placeholder 26">
            <a:extLst>
              <a:ext uri="{FF2B5EF4-FFF2-40B4-BE49-F238E27FC236}">
                <a16:creationId xmlns:a16="http://schemas.microsoft.com/office/drawing/2014/main" id="{6E48C3C5-6D2C-4BB6-9E84-1F6610613E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50972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200"/>
              <a:t>Solution is known, shape beams</a:t>
            </a:r>
            <a:br>
              <a:rPr lang="en-GB" sz="3200"/>
            </a:br>
            <a:r>
              <a:rPr lang="en-GB" sz="3200"/>
              <a:t>to flatten wakefields.</a:t>
            </a:r>
          </a:p>
          <a:p>
            <a:pPr lvl="0">
              <a:buNone/>
            </a:pPr>
            <a:r>
              <a:rPr lang="en-GB" sz="3200"/>
              <a:t>Optimisation problem.</a:t>
            </a:r>
          </a:p>
          <a:p>
            <a:pPr lvl="0">
              <a:buNone/>
            </a:pPr>
            <a:endParaRPr lang="en-GB" sz="3200"/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1685548A-4D07-4D2E-99DD-096C75B899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/>
              <a:t>ALiVE: energy spread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E0252-B66E-4876-A5C6-A248126870AA}"/>
              </a:ext>
            </a:extLst>
          </p:cNvPr>
          <p:cNvSpPr txBox="1"/>
          <p:nvPr/>
        </p:nvSpPr>
        <p:spPr>
          <a:xfrm>
            <a:off x="852480" y="5523120"/>
            <a:ext cx="4038119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van der Meer, CLIC Note No. 3 (1985)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5EECA-2B1A-42C1-9562-E26B36A3D56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0199" y="3109319"/>
            <a:ext cx="5649120" cy="23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7">
            <a:extLst>
              <a:ext uri="{FF2B5EF4-FFF2-40B4-BE49-F238E27FC236}">
                <a16:creationId xmlns:a16="http://schemas.microsoft.com/office/drawing/2014/main" id="{76CE972E-ACF0-42DE-ACCB-BAA4D12CF9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08000" y="4497120"/>
            <a:ext cx="5147640" cy="2247480"/>
          </a:xfrm>
        </p:spPr>
        <p:txBody>
          <a:bodyPr>
            <a:normAutofit/>
          </a:bodyPr>
          <a:lstStyle/>
          <a:p>
            <a:pPr lvl="0">
              <a:spcBef>
                <a:spcPts val="1414"/>
              </a:spcBef>
              <a:buNone/>
            </a:pPr>
            <a:endParaRPr lang="en-US">
              <a:latin typeface="Liberation Sans" pitchFamily="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2A0CB-66CE-42EA-978F-5673BF39A97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73400" y="966960"/>
            <a:ext cx="5414040" cy="5098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87259F-F769-4D48-BBEB-E8C9E16BF159}"/>
              </a:ext>
            </a:extLst>
          </p:cNvPr>
          <p:cNvSpPr txBox="1"/>
          <p:nvPr/>
        </p:nvSpPr>
        <p:spPr>
          <a:xfrm>
            <a:off x="7404840" y="6135119"/>
            <a:ext cx="2965319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Lindstøm </a:t>
            </a:r>
            <a:r>
              <a:rPr lang="en-GB" sz="1800" b="0" i="1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et al.</a:t>
            </a: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, PRL (2021)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102825C-2C54-4357-8520-60595266F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EA538EE-A6C1-45E5-B83A-8F75A3C84254}" type="slidenum">
              <a:t>26</a:t>
            </a:fld>
            <a:endParaRPr lang="en-GB"/>
          </a:p>
        </p:txBody>
      </p:sp>
      <p:sp>
        <p:nvSpPr>
          <p:cNvPr id="2" name="Content Placeholder 20">
            <a:extLst>
              <a:ext uri="{FF2B5EF4-FFF2-40B4-BE49-F238E27FC236}">
                <a16:creationId xmlns:a16="http://schemas.microsoft.com/office/drawing/2014/main" id="{C55B7D36-2EFB-46FA-A7CD-59A7C78C4E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50972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200"/>
              <a:t>Positron acceleration in plasma remains an issue,</a:t>
            </a:r>
            <a:br>
              <a:rPr lang="en-GB" sz="3200"/>
            </a:br>
            <a:r>
              <a:rPr lang="en-GB" sz="3200"/>
              <a:t>one of the ”Grand Challenges” of wakefield acceleration.</a:t>
            </a:r>
          </a:p>
          <a:p>
            <a:pPr lvl="0">
              <a:buNone/>
            </a:pPr>
            <a:endParaRPr lang="en-GB" sz="3200"/>
          </a:p>
          <a:p>
            <a:pPr lvl="0">
              <a:buNone/>
            </a:pPr>
            <a:r>
              <a:rPr lang="en-GB" sz="3200"/>
              <a:t>Community-wide effort on this, including methods to avoid the problem:</a:t>
            </a:r>
          </a:p>
          <a:p>
            <a:pPr lvl="0"/>
            <a:r>
              <a:rPr lang="en-GB" sz="3200" i="1"/>
              <a:t>e</a:t>
            </a:r>
            <a:r>
              <a:rPr lang="en-GB" sz="3200" baseline="33000"/>
              <a:t>-</a:t>
            </a:r>
            <a:r>
              <a:rPr lang="en-GB" sz="3200" i="1"/>
              <a:t>e</a:t>
            </a:r>
            <a:r>
              <a:rPr lang="en-GB" sz="3200" baseline="33000"/>
              <a:t>-</a:t>
            </a:r>
            <a:r>
              <a:rPr lang="en-GB" sz="3200"/>
              <a:t> / </a:t>
            </a:r>
            <a:r>
              <a:rPr lang="en-GB" sz="3200" i="1">
                <a:latin typeface="Liberation Sans" pitchFamily="34"/>
              </a:rPr>
              <a:t>ɣɣ</a:t>
            </a:r>
            <a:r>
              <a:rPr lang="en-GB" sz="3200">
                <a:latin typeface="Liberation Sans" pitchFamily="34"/>
              </a:rPr>
              <a:t> </a:t>
            </a:r>
            <a:r>
              <a:rPr lang="en-GB" sz="3200"/>
              <a:t>collider</a:t>
            </a:r>
          </a:p>
          <a:p>
            <a:pPr lvl="0"/>
            <a:r>
              <a:rPr lang="en-GB" sz="3200"/>
              <a:t>HALHF approach – use RF for positrons</a:t>
            </a:r>
          </a:p>
        </p:txBody>
      </p:sp>
      <p:sp>
        <p:nvSpPr>
          <p:cNvPr id="3" name="Title 17">
            <a:extLst>
              <a:ext uri="{FF2B5EF4-FFF2-40B4-BE49-F238E27FC236}">
                <a16:creationId xmlns:a16="http://schemas.microsoft.com/office/drawing/2014/main" id="{BA4AA690-C420-4BB8-ABD8-F95005B68D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/>
              <a:t>ALiVE: the positron problem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F139225-587B-4483-B976-838919082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EB024B4-C69A-4207-BCA0-8D8BD52ED87D}" type="slidenum">
              <a:t>27</a:t>
            </a:fld>
            <a:endParaRPr lang="en-GB"/>
          </a:p>
        </p:txBody>
      </p:sp>
      <p:sp>
        <p:nvSpPr>
          <p:cNvPr id="2" name="Content Placeholder 21">
            <a:extLst>
              <a:ext uri="{FF2B5EF4-FFF2-40B4-BE49-F238E27FC236}">
                <a16:creationId xmlns:a16="http://schemas.microsoft.com/office/drawing/2014/main" id="{43191701-5974-404D-B4DA-EA8E547B61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50972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200" dirty="0"/>
              <a:t>Acceleration is limited by longitudinal dispersion</a:t>
            </a:r>
            <a:br>
              <a:rPr lang="en-GB" sz="3200" dirty="0"/>
            </a:br>
            <a:r>
              <a:rPr lang="en-GB" sz="3200" dirty="0"/>
              <a:t>→ better than linear scaling with driver energy</a:t>
            </a:r>
          </a:p>
        </p:txBody>
      </p:sp>
      <p:sp>
        <p:nvSpPr>
          <p:cNvPr id="3" name="Title 19">
            <a:extLst>
              <a:ext uri="{FF2B5EF4-FFF2-40B4-BE49-F238E27FC236}">
                <a16:creationId xmlns:a16="http://schemas.microsoft.com/office/drawing/2014/main" id="{3D733BDC-5824-48F5-8D13-4357EDB17D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/>
              <a:t>ALiVE: beyond Higgs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3C1D3-6215-45A9-B93A-7BBE18CF746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2290319"/>
            <a:ext cx="5481360" cy="4195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B05B51D1-6E8E-4759-876A-E4CAEE68EE69}"/>
              </a:ext>
            </a:extLst>
          </p:cNvPr>
          <p:cNvSpPr/>
          <p:nvPr/>
        </p:nvSpPr>
        <p:spPr>
          <a:xfrm>
            <a:off x="2312280" y="4866480"/>
            <a:ext cx="2546280" cy="0"/>
          </a:xfrm>
          <a:prstGeom prst="line">
            <a:avLst/>
          </a:prstGeom>
          <a:noFill/>
          <a:ln w="57240">
            <a:solidFill>
              <a:srgbClr val="FF0000"/>
            </a:solidFill>
            <a:prstDash val="solid"/>
            <a:tailEnd type="arrow"/>
          </a:ln>
        </p:spPr>
        <p:txBody>
          <a:bodyPr vert="horz" wrap="none" lIns="118440" tIns="73440" rIns="118440" bIns="7344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Noto Sans Devanagar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 dirty="0">
              <a:ln>
                <a:noFill/>
              </a:ln>
              <a:latin typeface="Liberation Sans" pitchFamily="18"/>
              <a:ea typeface="DejaVu Sans" pitchFamily="2"/>
              <a:cs typeface="Noto Sans Devanagar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b="0" i="0" u="none" strike="noStrike" kern="1200" cap="none" dirty="0">
              <a:ln>
                <a:noFill/>
              </a:ln>
              <a:solidFill>
                <a:srgbClr val="C9211E"/>
              </a:solidFill>
              <a:latin typeface="Liberation Sans" pitchFamily="18"/>
              <a:ea typeface="DejaVu Sans" pitchFamily="2"/>
              <a:cs typeface="Noto Sans Devanagar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cap="none" dirty="0">
                <a:ln>
                  <a:noFill/>
                </a:ln>
                <a:solidFill>
                  <a:srgbClr val="C9211E"/>
                </a:solidFill>
                <a:latin typeface="Liberation Sans" pitchFamily="18"/>
                <a:ea typeface="DejaVu Sans" pitchFamily="2"/>
                <a:cs typeface="Noto Sans Devanagari" pitchFamily="2"/>
              </a:rPr>
              <a:t>2.5 x more driver energy,</a:t>
            </a:r>
            <a:br>
              <a:rPr lang="en-GB" sz="2400" b="0" i="0" u="none" strike="noStrike" kern="1200" cap="none" dirty="0">
                <a:ln>
                  <a:noFill/>
                </a:ln>
                <a:solidFill>
                  <a:srgbClr val="C9211E"/>
                </a:solidFill>
                <a:latin typeface="Liberation Sans" pitchFamily="18"/>
                <a:ea typeface="DejaVu Sans" pitchFamily="2"/>
                <a:cs typeface="Noto Sans Devanagari" pitchFamily="2"/>
              </a:rPr>
            </a:br>
            <a:r>
              <a:rPr lang="en-GB" sz="2400" b="0" i="0" u="none" strike="noStrike" kern="1200" cap="none" dirty="0">
                <a:ln>
                  <a:noFill/>
                </a:ln>
                <a:solidFill>
                  <a:srgbClr val="C9211E"/>
                </a:solidFill>
                <a:latin typeface="Liberation Sans" pitchFamily="18"/>
                <a:ea typeface="DejaVu Sans" pitchFamily="2"/>
                <a:cs typeface="Noto Sans Devanagari" pitchFamily="2"/>
              </a:rPr>
              <a:t>~4x more witness energy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41B4FB-416B-4E3C-873F-44CB2EEE697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63080" y="2367000"/>
            <a:ext cx="5388840" cy="40413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861269-416F-4963-8EE5-0283378F1F33}"/>
              </a:ext>
            </a:extLst>
          </p:cNvPr>
          <p:cNvSpPr txBox="1"/>
          <p:nvPr/>
        </p:nvSpPr>
        <p:spPr>
          <a:xfrm>
            <a:off x="7800840" y="3147119"/>
            <a:ext cx="254124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6.8 TeV driver allows</a:t>
            </a:r>
            <a:b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</a:b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e</a:t>
            </a:r>
            <a:r>
              <a:rPr lang="en-GB" sz="1800" b="0" i="0" u="none" strike="noStrike" kern="1200" cap="none" baseline="33000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-</a:t>
            </a:r>
            <a:r>
              <a:rPr lang="en-GB" sz="1800" b="0" i="0" u="none" strike="noStrike" kern="1200" cap="none" baseline="0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 acceleration to 5 TeV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C3097E2-5E98-429D-9961-AB7734872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ECE1605-256D-4248-B446-2EFF78F9AADB}" type="slidenum">
              <a:t>28</a:t>
            </a:fld>
            <a:endParaRPr lang="en-GB"/>
          </a:p>
        </p:txBody>
      </p:sp>
      <p:sp>
        <p:nvSpPr>
          <p:cNvPr id="2" name="Content Placeholder 23">
            <a:extLst>
              <a:ext uri="{FF2B5EF4-FFF2-40B4-BE49-F238E27FC236}">
                <a16:creationId xmlns:a16="http://schemas.microsoft.com/office/drawing/2014/main" id="{34A6D744-B18E-4942-8B24-EBBDF11AB7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50972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200"/>
              <a:t>Significant R&amp;D still required, but the question is now</a:t>
            </a:r>
            <a:br>
              <a:rPr lang="en-GB" sz="3200"/>
            </a:br>
            <a:r>
              <a:rPr lang="en-GB" sz="3200"/>
              <a:t>less “is this possible?”, but “is this competitive?”</a:t>
            </a:r>
          </a:p>
          <a:p>
            <a:pPr lvl="0">
              <a:buNone/>
            </a:pPr>
            <a:endParaRPr lang="en-GB" sz="3200"/>
          </a:p>
          <a:p>
            <a:pPr lvl="0">
              <a:buNone/>
            </a:pPr>
            <a:r>
              <a:rPr lang="en-GB" sz="3200"/>
              <a:t>Requires significant optimisation, start-to-end simulations,</a:t>
            </a:r>
            <a:br>
              <a:rPr lang="en-GB" sz="3200"/>
            </a:br>
            <a:r>
              <a:rPr lang="en-GB" sz="3200"/>
              <a:t>detailed plans.</a:t>
            </a:r>
            <a:br>
              <a:rPr lang="en-GB" sz="3200"/>
            </a:br>
            <a:br>
              <a:rPr lang="en-GB" sz="3200"/>
            </a:br>
            <a:r>
              <a:rPr lang="en-GB" sz="3200"/>
              <a:t>Plenty of exciting work, and move towards fixed parameters helps focus the community effort.</a:t>
            </a:r>
          </a:p>
        </p:txBody>
      </p:sp>
      <p:sp>
        <p:nvSpPr>
          <p:cNvPr id="3" name="Title 20">
            <a:extLst>
              <a:ext uri="{FF2B5EF4-FFF2-40B4-BE49-F238E27FC236}">
                <a16:creationId xmlns:a16="http://schemas.microsoft.com/office/drawing/2014/main" id="{CF7488A5-EB7D-4F27-B23F-3C371EE14C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/>
              <a:t>Conclusions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CAF5BA-B6F4-4910-8DF9-B5F028ACA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BE50797-4A64-4BF9-9726-1E807CCFDCE3}" type="slidenum">
              <a:t>29</a:t>
            </a:fld>
            <a:endParaRPr lang="en-GB"/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DAD3E2E5-95CD-4DFC-868B-916B60D87C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509724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GB" sz="3200"/>
              <a:t>Preliminary investigation of a Higgs factory</a:t>
            </a:r>
            <a:br>
              <a:rPr lang="en-GB" sz="3200"/>
            </a:br>
            <a:r>
              <a:rPr lang="en-GB" sz="3200"/>
              <a:t>based on proton-driven plasma wakefield acceleration</a:t>
            </a:r>
          </a:p>
          <a:p>
            <a:pPr lvl="0" algn="ctr">
              <a:buNone/>
            </a:pPr>
            <a:r>
              <a:rPr lang="en-GB" sz="1800"/>
              <a:t>Farmer, Caldwell and Pukhov, New Journal of Physics (2024)</a:t>
            </a:r>
          </a:p>
          <a:p>
            <a:pPr lvl="0">
              <a:buNone/>
            </a:pPr>
            <a:endParaRPr lang="en-GB" sz="3200"/>
          </a:p>
          <a:p>
            <a:pPr lvl="0" algn="ctr">
              <a:buNone/>
            </a:pPr>
            <a:r>
              <a:rPr lang="en-GB" sz="3200"/>
              <a:t>Proton-Driven Plasma Wakefield Acceleration</a:t>
            </a:r>
          </a:p>
          <a:p>
            <a:pPr lvl="0" algn="ctr">
              <a:buNone/>
            </a:pPr>
            <a:r>
              <a:rPr lang="en-GB" sz="3200"/>
              <a:t>for Future HEP Colliders</a:t>
            </a:r>
          </a:p>
          <a:p>
            <a:pPr lvl="0" algn="ctr">
              <a:buNone/>
            </a:pPr>
            <a:r>
              <a:rPr lang="en-GB" sz="1800"/>
              <a:t>Caldwell, Farmer, Lopes, Pukhov, Willeke, Wilson, Input to the EPPSU (2025)</a:t>
            </a:r>
          </a:p>
          <a:p>
            <a:pPr lvl="0" algn="ctr">
              <a:buNone/>
            </a:pPr>
            <a:endParaRPr lang="en-GB" sz="3200"/>
          </a:p>
          <a:p>
            <a:pPr lvl="0" algn="ctr">
              <a:buNone/>
            </a:pPr>
            <a:r>
              <a:rPr lang="en-GB" sz="3200"/>
              <a:t>The next big thing™</a:t>
            </a:r>
          </a:p>
          <a:p>
            <a:pPr lvl="0" algn="ctr">
              <a:buNone/>
            </a:pPr>
            <a:r>
              <a:rPr lang="en-GB" sz="1800"/>
              <a:t>You?</a:t>
            </a:r>
          </a:p>
        </p:txBody>
      </p:sp>
      <p:sp>
        <p:nvSpPr>
          <p:cNvPr id="3" name="Title 21">
            <a:extLst>
              <a:ext uri="{FF2B5EF4-FFF2-40B4-BE49-F238E27FC236}">
                <a16:creationId xmlns:a16="http://schemas.microsoft.com/office/drawing/2014/main" id="{66FCCBBE-6B7F-4743-844A-556E9F08AB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/>
              <a:t>Conclusions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F56527E-CDE8-4039-B6CD-F70B1949F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B10F458-64F5-4B43-B4D9-647C84AA8AFA}" type="slidenum">
              <a:t>3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C10813-B112-40D3-B8F7-FEEE306B4B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792406"/>
            <a:ext cx="10515240" cy="4511554"/>
          </a:xfrm>
        </p:spPr>
        <p:txBody>
          <a:bodyPr>
            <a:normAutofit/>
          </a:bodyPr>
          <a:lstStyle/>
          <a:p>
            <a:pPr lvl="0"/>
            <a:r>
              <a:rPr lang="en-GB" sz="3600" dirty="0"/>
              <a:t>Motivation and introduction</a:t>
            </a:r>
          </a:p>
          <a:p>
            <a:pPr lvl="0"/>
            <a:r>
              <a:rPr lang="en-GB" sz="3600" dirty="0"/>
              <a:t>Proton-driven </a:t>
            </a:r>
            <a:r>
              <a:rPr lang="en-GB" sz="3600" dirty="0" err="1"/>
              <a:t>wakefield</a:t>
            </a:r>
            <a:r>
              <a:rPr lang="en-GB" sz="3600" dirty="0"/>
              <a:t> acceleration</a:t>
            </a:r>
          </a:p>
          <a:p>
            <a:pPr lvl="0"/>
            <a:r>
              <a:rPr lang="en-GB" sz="3600" dirty="0" err="1"/>
              <a:t>ALiVE</a:t>
            </a:r>
            <a:r>
              <a:rPr lang="en-GB" sz="3600" dirty="0"/>
              <a:t>: proof-of-concept</a:t>
            </a:r>
          </a:p>
          <a:p>
            <a:pPr lvl="0"/>
            <a:r>
              <a:rPr lang="en-GB" sz="3600" dirty="0"/>
              <a:t>Towards a collider</a:t>
            </a:r>
          </a:p>
          <a:p>
            <a:pPr lvl="0"/>
            <a:r>
              <a:rPr lang="en-GB" sz="3600" dirty="0"/>
              <a:t>Conclusions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9AC859-60DF-4EEA-8C9B-05F9A1E370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Outline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C75621A-145C-4EFA-89FB-89D66270B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21A37B2-749D-435C-9BDA-09AB574072A3}" type="slidenum">
              <a:t>4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CAC628D-F379-47EE-8BC2-8984FE8FB8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68180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200"/>
              <a:t>Current state-of-the-art</a:t>
            </a:r>
            <a:br>
              <a:rPr lang="en-GB" sz="3200"/>
            </a:br>
            <a:r>
              <a:rPr lang="en-GB" sz="3200"/>
              <a:t>for accelerators is the LHC</a:t>
            </a:r>
          </a:p>
          <a:p>
            <a:pPr lvl="0">
              <a:buNone/>
            </a:pPr>
            <a:endParaRPr lang="en-GB" sz="3200"/>
          </a:p>
          <a:p>
            <a:pPr lvl="0"/>
            <a:r>
              <a:rPr lang="en-GB" sz="3200"/>
              <a:t>Why large?</a:t>
            </a:r>
          </a:p>
          <a:p>
            <a:pPr lvl="0"/>
            <a:r>
              <a:rPr lang="en-GB" sz="3200"/>
              <a:t>Why hadrons?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96260B-CBAB-44C4-82B3-FD2B835ECB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Motivation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B2FDC-304A-47AD-BD37-174601E3FA2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29560" y="954000"/>
            <a:ext cx="4690440" cy="30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4A2B4E-D66F-4649-BCD2-440B9FEDD4D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9840" y="4392000"/>
            <a:ext cx="5654160" cy="1923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_17">
            <a:extLst>
              <a:ext uri="{FF2B5EF4-FFF2-40B4-BE49-F238E27FC236}">
                <a16:creationId xmlns:a16="http://schemas.microsoft.com/office/drawing/2014/main" id="{2FE18DC7-6799-4601-B940-F4B0A9A04C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36760" y="4450320"/>
            <a:ext cx="10515240" cy="307367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200"/>
              <a:t>Alternatively, use a linac.</a:t>
            </a:r>
            <a:br>
              <a:rPr lang="en-GB" sz="3200"/>
            </a:br>
            <a:r>
              <a:rPr lang="en-GB" sz="3200"/>
              <a:t>Size determined by</a:t>
            </a:r>
            <a:br>
              <a:rPr lang="en-GB" sz="3200"/>
            </a:br>
            <a:r>
              <a:rPr lang="en-GB" sz="3200"/>
              <a:t>acceleration gradient.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62DC47A-2E10-40C2-9FF1-BF5C500EBD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4238BB6-2055-4D45-BCC9-4DBA9D7BF687}" type="slidenum">
              <a:t>5</a:t>
            </a:fld>
            <a:endParaRPr lang="en-GB"/>
          </a:p>
        </p:txBody>
      </p:sp>
      <p:sp>
        <p:nvSpPr>
          <p:cNvPr id="2" name="Content Placeholder 2_13">
            <a:extLst>
              <a:ext uri="{FF2B5EF4-FFF2-40B4-BE49-F238E27FC236}">
                <a16:creationId xmlns:a16="http://schemas.microsoft.com/office/drawing/2014/main" id="{BC2CBB44-E24B-4F55-B94B-42314C18A2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799" y="1174320"/>
            <a:ext cx="10515240" cy="681804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GB" sz="3200"/>
          </a:p>
          <a:p>
            <a:pPr lvl="0">
              <a:buNone/>
            </a:pPr>
            <a:r>
              <a:rPr lang="en-GB" sz="3200"/>
              <a:t>Choice of drivers:</a:t>
            </a:r>
          </a:p>
          <a:p>
            <a:pPr lvl="0"/>
            <a:r>
              <a:rPr lang="en-GB" sz="3200"/>
              <a:t>Laser pulse</a:t>
            </a:r>
          </a:p>
          <a:p>
            <a:pPr lvl="0"/>
            <a:r>
              <a:rPr lang="en-GB" sz="3200"/>
              <a:t>Electron beam</a:t>
            </a:r>
          </a:p>
          <a:p>
            <a:pPr lvl="0"/>
            <a:r>
              <a:rPr lang="en-GB" sz="3200"/>
              <a:t>Proton beam</a:t>
            </a:r>
          </a:p>
          <a:p>
            <a:pPr lvl="0">
              <a:buNone/>
            </a:pPr>
            <a:endParaRPr lang="en-GB" sz="3200"/>
          </a:p>
          <a:p>
            <a:pPr lvl="0">
              <a:spcBef>
                <a:spcPts val="1414"/>
              </a:spcBef>
              <a:buNone/>
            </a:pPr>
            <a:r>
              <a:rPr lang="en-GB" sz="3200"/>
              <a:t>High gradients not sufficient - need to maintain fields over long distances.  Laser and electron drivers have insufficient energy to accelerate to collider-relevant energy.</a:t>
            </a:r>
          </a:p>
          <a:p>
            <a:pPr lvl="0">
              <a:spcBef>
                <a:spcPts val="1414"/>
              </a:spcBef>
              <a:buNone/>
            </a:pPr>
            <a:endParaRPr lang="en-GB" sz="3200"/>
          </a:p>
        </p:txBody>
      </p:sp>
      <p:sp>
        <p:nvSpPr>
          <p:cNvPr id="3" name="Title 1_14">
            <a:extLst>
              <a:ext uri="{FF2B5EF4-FFF2-40B4-BE49-F238E27FC236}">
                <a16:creationId xmlns:a16="http://schemas.microsoft.com/office/drawing/2014/main" id="{B60C29B4-13A3-4F31-BA1E-A9D59ADF7E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Plasma wakefield acceleration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03E35-0573-448E-A743-F552365BBE0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51120" y="1260360"/>
            <a:ext cx="5769720" cy="2884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C8A8C1-6897-429E-AA58-E8158316A375}"/>
              </a:ext>
            </a:extLst>
          </p:cNvPr>
          <p:cNvSpPr txBox="1"/>
          <p:nvPr/>
        </p:nvSpPr>
        <p:spPr>
          <a:xfrm>
            <a:off x="7560360" y="3276359"/>
            <a:ext cx="133200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6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ejaVu Sans" pitchFamily="2"/>
                <a:cs typeface="Noto Sans Devanagari" pitchFamily="2"/>
              </a:rPr>
              <a:t>Plasma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C8EBF-F083-4B02-A944-D560D18F359B}"/>
              </a:ext>
            </a:extLst>
          </p:cNvPr>
          <p:cNvSpPr txBox="1"/>
          <p:nvPr/>
        </p:nvSpPr>
        <p:spPr>
          <a:xfrm>
            <a:off x="8892360" y="1764360"/>
            <a:ext cx="133200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600" b="0" i="0" u="none" strike="noStrike" kern="1200" cap="none">
                <a:ln>
                  <a:noFill/>
                </a:ln>
                <a:solidFill>
                  <a:srgbClr val="999999"/>
                </a:solidFill>
                <a:latin typeface="Liberation Sans" pitchFamily="18"/>
                <a:ea typeface="DejaVu Sans" pitchFamily="2"/>
                <a:cs typeface="Noto Sans Devanagari" pitchFamily="2"/>
              </a:rPr>
              <a:t>Driver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329741B-7814-424D-82CD-90B8B9AC3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FE5DD1F-F560-4E4A-93D8-975AA42AE705}" type="slidenum">
              <a:t>6</a:t>
            </a:fld>
            <a:endParaRPr lang="en-GB"/>
          </a:p>
        </p:txBody>
      </p:sp>
      <p:sp>
        <p:nvSpPr>
          <p:cNvPr id="2" name="Content Placeholder 2_ 2">
            <a:extLst>
              <a:ext uri="{FF2B5EF4-FFF2-40B4-BE49-F238E27FC236}">
                <a16:creationId xmlns:a16="http://schemas.microsoft.com/office/drawing/2014/main" id="{0E0CDA28-EDF2-4715-B66F-71FD2D043C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799" y="4104000"/>
            <a:ext cx="10515240" cy="38883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200"/>
              <a:t>Limited driver energy can be overcome with “staging”.</a:t>
            </a:r>
          </a:p>
          <a:p>
            <a:pPr lvl="0">
              <a:buNone/>
            </a:pPr>
            <a:r>
              <a:rPr lang="en-GB" sz="3200"/>
              <a:t>HALHF is a good example: 48 plasma stages, each with a fresh 4 GeV electron driver, accelerate electrons to 375 GeV.</a:t>
            </a:r>
          </a:p>
          <a:p>
            <a:pPr lvl="0">
              <a:spcBef>
                <a:spcPts val="1414"/>
              </a:spcBef>
              <a:buNone/>
            </a:pPr>
            <a:endParaRPr lang="en-GB" sz="3200"/>
          </a:p>
        </p:txBody>
      </p:sp>
      <p:sp>
        <p:nvSpPr>
          <p:cNvPr id="3" name="Title 1_ 2">
            <a:extLst>
              <a:ext uri="{FF2B5EF4-FFF2-40B4-BE49-F238E27FC236}">
                <a16:creationId xmlns:a16="http://schemas.microsoft.com/office/drawing/2014/main" id="{7156E5EE-36CD-4028-87A4-A717EC0399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Plasma wakefield acceleration: staging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78277-D6AC-4527-BF62-DFD17C9AB95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6960" y="1692000"/>
            <a:ext cx="11471040" cy="1807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2EBBB6-5E4A-4F3F-B4D3-3F0A71C69DA2}"/>
              </a:ext>
            </a:extLst>
          </p:cNvPr>
          <p:cNvSpPr txBox="1"/>
          <p:nvPr/>
        </p:nvSpPr>
        <p:spPr>
          <a:xfrm>
            <a:off x="6696000" y="3564720"/>
            <a:ext cx="5436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600" b="0" i="0" u="none" strike="noStrike" kern="1200" cap="none">
                <a:ln>
                  <a:noFill/>
                </a:ln>
                <a:solidFill>
                  <a:srgbClr val="999999"/>
                </a:solidFill>
                <a:latin typeface="Liberation Sans" pitchFamily="18"/>
                <a:ea typeface="DejaVu Sans" pitchFamily="2"/>
                <a:cs typeface="Noto Sans Devanagari" pitchFamily="2"/>
              </a:rPr>
              <a:t>Foster </a:t>
            </a:r>
            <a:r>
              <a:rPr lang="en-GB" sz="1600" b="0" i="1" u="none" strike="noStrike" kern="1200" cap="none">
                <a:ln>
                  <a:noFill/>
                </a:ln>
                <a:solidFill>
                  <a:srgbClr val="999999"/>
                </a:solidFill>
                <a:latin typeface="Liberation Sans" pitchFamily="18"/>
                <a:ea typeface="DejaVu Sans" pitchFamily="2"/>
                <a:cs typeface="Noto Sans Devanagari" pitchFamily="2"/>
              </a:rPr>
              <a:t>et al.</a:t>
            </a:r>
            <a:r>
              <a:rPr lang="en-GB" sz="1600" b="0" i="0" u="none" strike="noStrike" kern="1200" cap="none">
                <a:ln>
                  <a:noFill/>
                </a:ln>
                <a:solidFill>
                  <a:srgbClr val="999999"/>
                </a:solidFill>
                <a:latin typeface="Liberation Sans" pitchFamily="18"/>
                <a:ea typeface="DejaVu Sans" pitchFamily="2"/>
                <a:cs typeface="Noto Sans Devanagari" pitchFamily="2"/>
              </a:rPr>
              <a:t>, Physics Open (2025)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76C43CA-02EE-4F5A-89F6-6F04B1023E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F7635BD-AEA7-4DA4-9AAF-B70139F3F585}" type="slidenum">
              <a:t>7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A83B1A-482E-40CF-B21A-C2154016F605}"/>
              </a:ext>
            </a:extLst>
          </p:cNvPr>
          <p:cNvSpPr txBox="1"/>
          <p:nvPr/>
        </p:nvSpPr>
        <p:spPr>
          <a:xfrm>
            <a:off x="838439" y="1173960"/>
            <a:ext cx="10515240" cy="6818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rm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32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DejaVu Sans" pitchFamily="2"/>
                <a:cs typeface="FreeSans" pitchFamily="2"/>
              </a:rPr>
              <a:t>Staging introduces additional challenges: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32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DejaVu Sans" pitchFamily="2"/>
                <a:cs typeface="FreeSans" pitchFamily="2"/>
              </a:rPr>
              <a:t> lower average accelerating gradient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</a:pPr>
            <a:r>
              <a:rPr lang="en-GB" sz="32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Sans" pitchFamily="2"/>
                <a:cs typeface="Noto Sans Devanagari" pitchFamily="2"/>
              </a:rPr>
              <a:t>development of new plasma lens technology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32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DejaVu Sans" pitchFamily="2"/>
                <a:cs typeface="FreeSans" pitchFamily="2"/>
              </a:rPr>
              <a:t> alignment tolerances become tighter at high energy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32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DejaVu Sans" pitchFamily="2"/>
                <a:cs typeface="FreeSans" pitchFamily="2"/>
              </a:rPr>
              <a:t> synchrotron losses in staging optics may become significant at high energy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32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Calibri" pitchFamily="34"/>
              <a:ea typeface="DejaVu Sans" pitchFamily="2"/>
              <a:cs typeface="Free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  <a:tabLst/>
            </a:pPr>
            <a:r>
              <a:rPr lang="en-GB" sz="32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DejaVu Sans" pitchFamily="2"/>
                <a:cs typeface="FreeSans" pitchFamily="2"/>
              </a:rPr>
              <a:t>Can we avoid it?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51EE01E3-9942-4E79-94A9-87D4DA5C2A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Plasma wakefield acceleration: staging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837B0C2-4106-4F45-B290-EB6927742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5A2889-0D33-4504-9A6C-3CC4EAF1F8B3}" type="slidenum">
              <a:t>8</a:t>
            </a:fld>
            <a:endParaRPr lang="en-GB"/>
          </a:p>
        </p:txBody>
      </p:sp>
      <p:sp>
        <p:nvSpPr>
          <p:cNvPr id="2" name="Content Placeholder 2_ 1">
            <a:extLst>
              <a:ext uri="{FF2B5EF4-FFF2-40B4-BE49-F238E27FC236}">
                <a16:creationId xmlns:a16="http://schemas.microsoft.com/office/drawing/2014/main" id="{72B1EE4C-B0E6-42DC-9D45-B25ACCEAC6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799" y="1174320"/>
            <a:ext cx="10515240" cy="681804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GB" sz="3200"/>
          </a:p>
          <a:p>
            <a:pPr lvl="0">
              <a:buNone/>
            </a:pPr>
            <a:r>
              <a:rPr lang="en-GB" sz="3200"/>
              <a:t>Choice of drivers:</a:t>
            </a:r>
          </a:p>
          <a:p>
            <a:pPr lvl="0"/>
            <a:r>
              <a:rPr lang="en-GB" sz="3200"/>
              <a:t>Laser pulse</a:t>
            </a:r>
          </a:p>
          <a:p>
            <a:pPr lvl="0"/>
            <a:r>
              <a:rPr lang="en-GB" sz="3200"/>
              <a:t>Electron beam</a:t>
            </a:r>
          </a:p>
          <a:p>
            <a:pPr lvl="0"/>
            <a:r>
              <a:rPr lang="en-GB" sz="3200">
                <a:solidFill>
                  <a:srgbClr val="C9211E"/>
                </a:solidFill>
              </a:rPr>
              <a:t>Proton beam</a:t>
            </a:r>
          </a:p>
          <a:p>
            <a:pPr lvl="0">
              <a:buNone/>
            </a:pPr>
            <a:endParaRPr lang="en-GB" sz="3200"/>
          </a:p>
          <a:p>
            <a:pPr lvl="0">
              <a:spcBef>
                <a:spcPts val="1414"/>
              </a:spcBef>
              <a:buNone/>
            </a:pPr>
            <a:r>
              <a:rPr lang="en-GB" sz="3200"/>
              <a:t>Currently-available proton beams have sufficient energy to accelerate a witness to collider relevant energy in a single plasma stage.  Comes with its own unique challenges.</a:t>
            </a:r>
          </a:p>
          <a:p>
            <a:pPr lvl="0">
              <a:spcBef>
                <a:spcPts val="1414"/>
              </a:spcBef>
              <a:buNone/>
            </a:pPr>
            <a:endParaRPr lang="en-GB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460C9B-C906-4DDB-94D8-FE994F21DF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72000" y="1260000"/>
            <a:ext cx="5784840" cy="28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_ 1">
            <a:extLst>
              <a:ext uri="{FF2B5EF4-FFF2-40B4-BE49-F238E27FC236}">
                <a16:creationId xmlns:a16="http://schemas.microsoft.com/office/drawing/2014/main" id="{EBBC535C-627B-4745-AB21-70163166B4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Plasma wakefield acceleration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5583C-01B8-41AD-8771-5605BCE3CA78}"/>
              </a:ext>
            </a:extLst>
          </p:cNvPr>
          <p:cNvSpPr txBox="1"/>
          <p:nvPr/>
        </p:nvSpPr>
        <p:spPr>
          <a:xfrm>
            <a:off x="7560360" y="3276359"/>
            <a:ext cx="133200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6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ejaVu Sans" pitchFamily="2"/>
                <a:cs typeface="Noto Sans Devanagari" pitchFamily="2"/>
              </a:rPr>
              <a:t>Plasma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8697E-FF4F-442E-8CEC-21E7E192D635}"/>
              </a:ext>
            </a:extLst>
          </p:cNvPr>
          <p:cNvSpPr txBox="1"/>
          <p:nvPr/>
        </p:nvSpPr>
        <p:spPr>
          <a:xfrm>
            <a:off x="8892360" y="1764360"/>
            <a:ext cx="133200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600" b="0" i="0" u="none" strike="noStrike" kern="1200" cap="none">
                <a:ln>
                  <a:noFill/>
                </a:ln>
                <a:solidFill>
                  <a:srgbClr val="999999"/>
                </a:solidFill>
                <a:latin typeface="Liberation Sans" pitchFamily="18"/>
                <a:ea typeface="DejaVu Sans" pitchFamily="2"/>
                <a:cs typeface="Noto Sans Devanagari" pitchFamily="2"/>
              </a:rPr>
              <a:t>Driver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4EA1CD4-DFB4-4CF5-B1D7-B328D6BC6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4851589-D2CB-4DF5-A8FB-D15C578828E1}" type="slidenum">
              <a:t>9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201E212-0504-4839-B4A7-9158BD4BCC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439" y="1173960"/>
            <a:ext cx="10515240" cy="68180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200"/>
              <a:t>Proton beams have plenty of energy</a:t>
            </a:r>
            <a:br>
              <a:rPr lang="en-GB" sz="3200"/>
            </a:br>
            <a:r>
              <a:rPr lang="en-GB" sz="3200"/>
              <a:t>BUT available beams “too long”</a:t>
            </a:r>
            <a:br>
              <a:rPr lang="en-GB" sz="3200"/>
            </a:br>
            <a:r>
              <a:rPr lang="en-GB" sz="3200"/>
              <a:t>to drive high-gradient wakefields</a:t>
            </a:r>
          </a:p>
          <a:p>
            <a:pPr lvl="0">
              <a:buNone/>
            </a:pPr>
            <a:endParaRPr lang="en-GB" sz="32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13AF82-8B54-4E15-9765-FF1DC29702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Plasma wakefield acceleration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A0FA0-A8F4-48E8-B50D-E3B85ED0EA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2800" y="3384360"/>
            <a:ext cx="468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52679F-1B89-4D7E-8755-034719882B7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36360" y="3384360"/>
            <a:ext cx="4680000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E2C517-8442-43DA-8993-C5A145FCA0FE}"/>
              </a:ext>
            </a:extLst>
          </p:cNvPr>
          <p:cNvSpPr txBox="1"/>
          <p:nvPr/>
        </p:nvSpPr>
        <p:spPr>
          <a:xfrm>
            <a:off x="1332360" y="5472720"/>
            <a:ext cx="3924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600" b="0" i="0" u="none" strike="noStrike" kern="1200" cap="none">
                <a:ln>
                  <a:noFill/>
                </a:ln>
                <a:solidFill>
                  <a:srgbClr val="999999"/>
                </a:solidFill>
                <a:latin typeface="Liberation Sans" pitchFamily="18"/>
                <a:ea typeface="DejaVu Sans" pitchFamily="2"/>
                <a:cs typeface="Noto Sans Devanagari" pitchFamily="2"/>
              </a:rPr>
              <a:t>Short driver efficiently excites wakefield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76A79-6714-4D2A-A490-41EB249E089C}"/>
              </a:ext>
            </a:extLst>
          </p:cNvPr>
          <p:cNvSpPr txBox="1"/>
          <p:nvPr/>
        </p:nvSpPr>
        <p:spPr>
          <a:xfrm>
            <a:off x="6696360" y="5473080"/>
            <a:ext cx="3924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600" b="0" i="0" u="none" strike="noStrike" kern="1200" cap="none">
                <a:ln>
                  <a:noFill/>
                </a:ln>
                <a:solidFill>
                  <a:srgbClr val="999999"/>
                </a:solidFill>
                <a:latin typeface="Liberation Sans" pitchFamily="18"/>
                <a:ea typeface="DejaVu Sans" pitchFamily="2"/>
                <a:cs typeface="Noto Sans Devanagari" pitchFamily="2"/>
              </a:rPr>
              <a:t>Long driver suppresses its own wake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18B62F-49D5-48D2-AC0D-BCAC4F46C9F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427600" y="1098000"/>
            <a:ext cx="348336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iVE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WAKE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1205</Words>
  <Application>Microsoft Office PowerPoint</Application>
  <PresentationFormat>Widescreen</PresentationFormat>
  <Paragraphs>259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DejaVu Sans</vt:lpstr>
      <vt:lpstr>FreeSans</vt:lpstr>
      <vt:lpstr>Liberation Sans</vt:lpstr>
      <vt:lpstr>Liberation Serif</vt:lpstr>
      <vt:lpstr>Noto Sans Devanagari</vt:lpstr>
      <vt:lpstr>OpenSymbol</vt:lpstr>
      <vt:lpstr>StarSymbol</vt:lpstr>
      <vt:lpstr>Title Slide</vt:lpstr>
      <vt:lpstr>ALiVE Content</vt:lpstr>
      <vt:lpstr>AWAKE Content</vt:lpstr>
      <vt:lpstr>Proton-driven plasma wakefield acceleration for high-energy lepton beams   24/09/2025 Alexander Pukhov for the ALiVE Collaboration</vt:lpstr>
      <vt:lpstr>Motivation</vt:lpstr>
      <vt:lpstr>Outline</vt:lpstr>
      <vt:lpstr>Motivation</vt:lpstr>
      <vt:lpstr>Plasma wakefield acceleration</vt:lpstr>
      <vt:lpstr>Plasma wakefield acceleration: staging</vt:lpstr>
      <vt:lpstr>Plasma wakefield acceleration: staging</vt:lpstr>
      <vt:lpstr>Plasma wakefield acceleration</vt:lpstr>
      <vt:lpstr>Plasma wakefield acceleration</vt:lpstr>
      <vt:lpstr>Plasma wakefield acceleration</vt:lpstr>
      <vt:lpstr>Plasma wakefield acceleration</vt:lpstr>
      <vt:lpstr>AWAKE</vt:lpstr>
      <vt:lpstr>AWAKE</vt:lpstr>
      <vt:lpstr>ALiVE: short proton drivers revisited</vt:lpstr>
      <vt:lpstr>ALiVE: short proton drivers revisited</vt:lpstr>
      <vt:lpstr>Outline</vt:lpstr>
      <vt:lpstr>Stable wakefields</vt:lpstr>
      <vt:lpstr>Stable wakefield phase</vt:lpstr>
      <vt:lpstr>ALiVE: proof-of-concept simulations</vt:lpstr>
      <vt:lpstr>ALiVE: proof-of-concept simulations</vt:lpstr>
      <vt:lpstr>Outline</vt:lpstr>
      <vt:lpstr>ALiVE: towards a collider</vt:lpstr>
      <vt:lpstr>Proton source</vt:lpstr>
      <vt:lpstr>ALiVE: emittance control</vt:lpstr>
      <vt:lpstr>ALiVE: energy spread</vt:lpstr>
      <vt:lpstr>ALiVE: the positron problem</vt:lpstr>
      <vt:lpstr>ALiVE: beyond Higgs</vt:lpstr>
      <vt:lpstr>Conclusions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AWAKE</dc:title>
  <dc:creator>pukhov</dc:creator>
  <cp:lastModifiedBy>pukhov</cp:lastModifiedBy>
  <cp:revision>150</cp:revision>
  <dcterms:created xsi:type="dcterms:W3CDTF">2020-12-09T19:39:28Z</dcterms:created>
  <dcterms:modified xsi:type="dcterms:W3CDTF">2025-09-24T12:17:19Z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Harvard University</vt:lpwstr>
  </property>
  <property fmtid="{D5CDD505-2E9C-101B-9397-08002B2CF9AE}" pid="4" name="HiddenSlides">
    <vt:r8>0</vt:r8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1</vt:r8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5</vt:r8>
  </property>
</Properties>
</file>