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1491" r:id="rId2"/>
    <p:sldId id="1611" r:id="rId3"/>
    <p:sldId id="1609" r:id="rId4"/>
    <p:sldId id="1448" r:id="rId5"/>
    <p:sldId id="1619" r:id="rId6"/>
    <p:sldId id="1460" r:id="rId7"/>
    <p:sldId id="1450" r:id="rId8"/>
    <p:sldId id="1452" r:id="rId9"/>
    <p:sldId id="1593" r:id="rId10"/>
    <p:sldId id="1613" r:id="rId11"/>
    <p:sldId id="1612" r:id="rId12"/>
    <p:sldId id="1594" r:id="rId13"/>
    <p:sldId id="1592" r:id="rId14"/>
    <p:sldId id="1600" r:id="rId15"/>
    <p:sldId id="1598" r:id="rId16"/>
    <p:sldId id="1605" r:id="rId17"/>
    <p:sldId id="1617" r:id="rId18"/>
    <p:sldId id="1627" r:id="rId19"/>
    <p:sldId id="1618" r:id="rId20"/>
    <p:sldId id="1596" r:id="rId21"/>
    <p:sldId id="1599" r:id="rId22"/>
    <p:sldId id="1603" r:id="rId23"/>
    <p:sldId id="160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A9D18E"/>
    <a:srgbClr val="E7E6E6"/>
    <a:srgbClr val="ED3832"/>
    <a:srgbClr val="F5A340"/>
    <a:srgbClr val="4477AA"/>
    <a:srgbClr val="4F79CA"/>
    <a:srgbClr val="0070C0"/>
    <a:srgbClr val="CBB46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 autoAdjust="0"/>
    <p:restoredTop sz="86250" autoAdjust="0"/>
  </p:normalViewPr>
  <p:slideViewPr>
    <p:cSldViewPr snapToGrid="0" snapToObjects="1">
      <p:cViewPr varScale="1">
        <p:scale>
          <a:sx n="94" d="100"/>
          <a:sy n="94" d="100"/>
        </p:scale>
        <p:origin x="117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9/25/25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9/25/25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1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A7E1-B8E2-A45F-2FA7-E68822E61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028FD-E374-8A13-06AA-43D957158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44D6E-460C-C336-F9A1-9CBE49BAE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53BA5-4594-9A7F-814A-50D524E08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3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DCD2C-DCA1-F29C-B937-85918D2A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0BC60-AE0B-7E5F-CD54-BA9DCB125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0FD7A-F9E2-E50D-6781-E8F3C9890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07589-9835-E761-FB51-A8866E09A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7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EAAC 2025 - Elba, Italy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AAC 2024 - Naperville, IL - July 22,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EAAC 2025 - Elba, Italy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AccelBeams.26.031302" TargetMode="External"/><Relationship Id="rId2" Type="http://schemas.openxmlformats.org/officeDocument/2006/relationships/hyperlink" Target="https://doi.org/10.1103/PhysRevAccelBeams.22.111001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43.png"/><Relationship Id="rId9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Progress of Passive Plasma Lens</a:t>
            </a:r>
            <a:b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FACET-II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388" y="2811438"/>
            <a:ext cx="10957446" cy="40465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EAAC 2025</a:t>
            </a:r>
          </a:p>
          <a:p>
            <a:r>
              <a:rPr lang="en-US" dirty="0">
                <a:solidFill>
                  <a:schemeClr val="bg1"/>
                </a:solidFill>
              </a:rPr>
              <a:t>Sep. 25, 2025</a:t>
            </a:r>
          </a:p>
          <a:p>
            <a:r>
              <a:rPr lang="en-US" dirty="0">
                <a:solidFill>
                  <a:schemeClr val="bg1"/>
                </a:solidFill>
              </a:rPr>
              <a:t>Elba, Italy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Authors: </a:t>
            </a:r>
            <a:r>
              <a:rPr lang="en-US" dirty="0">
                <a:solidFill>
                  <a:schemeClr val="bg1"/>
                </a:solidFill>
              </a:rPr>
              <a:t>Michael Litos (speaker, CU Boulder), </a:t>
            </a:r>
            <a:r>
              <a:rPr lang="en-US" dirty="0" err="1">
                <a:solidFill>
                  <a:schemeClr val="bg1"/>
                </a:solidFill>
              </a:rPr>
              <a:t>Shutang</a:t>
            </a:r>
            <a:r>
              <a:rPr lang="en-US" dirty="0">
                <a:solidFill>
                  <a:schemeClr val="bg1"/>
                </a:solidFill>
              </a:rPr>
              <a:t> Meng(CU Boulder)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 behalf of E-308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A1D3A-A8F4-3869-3E37-F03369E0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228" b="39169"/>
          <a:stretch/>
        </p:blipFill>
        <p:spPr>
          <a:xfrm>
            <a:off x="117712" y="111882"/>
            <a:ext cx="2722728" cy="4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62F76-D1E6-C1C1-1584-576C380E2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DEC24F-D8F4-FFC2-67A1-F558A707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98BBDA-0E0F-1942-40E5-E2222086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Source Modelling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D0DA7-2C67-993B-6ACF-E71FC17A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310" y="4006036"/>
            <a:ext cx="3308944" cy="248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F81CB-2D48-FAAE-9A20-293FF3579022}"/>
              </a:ext>
            </a:extLst>
          </p:cNvPr>
          <p:cNvSpPr txBox="1"/>
          <p:nvPr/>
        </p:nvSpPr>
        <p:spPr>
          <a:xfrm>
            <a:off x="948106" y="4170411"/>
            <a:ext cx="199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83FC5C-5635-9460-CBB3-32409F7E7D38}"/>
              </a:ext>
            </a:extLst>
          </p:cNvPr>
          <p:cNvSpPr txBox="1"/>
          <p:nvPr/>
        </p:nvSpPr>
        <p:spPr>
          <a:xfrm>
            <a:off x="534848" y="3752292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 neutral density profile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F430894-A9D4-D545-2CCD-15E0EB8A4410}"/>
              </a:ext>
            </a:extLst>
          </p:cNvPr>
          <p:cNvSpPr/>
          <p:nvPr/>
        </p:nvSpPr>
        <p:spPr>
          <a:xfrm>
            <a:off x="3453364" y="5041933"/>
            <a:ext cx="1002247" cy="2049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right light on a blue background&#10;&#10;AI-generated content may be incorrect.">
            <a:extLst>
              <a:ext uri="{FF2B5EF4-FFF2-40B4-BE49-F238E27FC236}">
                <a16:creationId xmlns:a16="http://schemas.microsoft.com/office/drawing/2014/main" id="{52F2760B-BE1B-95F8-F734-5D925EDBD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229" y="3943235"/>
            <a:ext cx="4600079" cy="2317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329065-385F-F0F2-3892-8CB28E2212D2}"/>
              </a:ext>
            </a:extLst>
          </p:cNvPr>
          <p:cNvSpPr txBox="1"/>
          <p:nvPr/>
        </p:nvSpPr>
        <p:spPr>
          <a:xfrm>
            <a:off x="3358653" y="4635988"/>
            <a:ext cx="145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assume 1e17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BD84F9-23EC-E36A-3AA6-C2553504BA1F}"/>
              </a:ext>
            </a:extLst>
          </p:cNvPr>
          <p:cNvSpPr txBox="1"/>
          <p:nvPr/>
        </p:nvSpPr>
        <p:spPr>
          <a:xfrm>
            <a:off x="6311781" y="4373942"/>
            <a:ext cx="163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 L: 132 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19CF8-F53C-D079-ADC0-2484D6718556}"/>
              </a:ext>
            </a:extLst>
          </p:cNvPr>
          <p:cNvSpPr txBox="1"/>
          <p:nvPr/>
        </p:nvSpPr>
        <p:spPr>
          <a:xfrm>
            <a:off x="9269145" y="4546401"/>
            <a:ext cx="270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to rely on plasma expansion to reach target plasma length ~ 500 um.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D421C-63DC-B901-EE98-37F1FD0B450A}"/>
              </a:ext>
            </a:extLst>
          </p:cNvPr>
          <p:cNvSpPr txBox="1"/>
          <p:nvPr/>
        </p:nvSpPr>
        <p:spPr>
          <a:xfrm>
            <a:off x="5027602" y="3560902"/>
            <a:ext cx="347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Split-step Fourier ionization code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253199A-EAE6-49ED-E433-AB5DA18966F2}"/>
              </a:ext>
            </a:extLst>
          </p:cNvPr>
          <p:cNvCxnSpPr>
            <a:cxnSpLocks/>
          </p:cNvCxnSpPr>
          <p:nvPr/>
        </p:nvCxnSpPr>
        <p:spPr>
          <a:xfrm>
            <a:off x="5165758" y="5041933"/>
            <a:ext cx="3198811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ADA773-BB97-7768-920D-24E77072F438}"/>
              </a:ext>
            </a:extLst>
          </p:cNvPr>
          <p:cNvCxnSpPr>
            <a:cxnSpLocks/>
          </p:cNvCxnSpPr>
          <p:nvPr/>
        </p:nvCxnSpPr>
        <p:spPr>
          <a:xfrm flipV="1">
            <a:off x="6148487" y="4170411"/>
            <a:ext cx="0" cy="168737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1B5A52-5244-613E-CBC0-29682EF1CD43}"/>
              </a:ext>
            </a:extLst>
          </p:cNvPr>
          <p:cNvSpPr txBox="1"/>
          <p:nvPr/>
        </p:nvSpPr>
        <p:spPr>
          <a:xfrm>
            <a:off x="7610798" y="5011759"/>
            <a:ext cx="80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Laser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C7FE-E845-6EDD-691C-357484EC72F7}"/>
              </a:ext>
            </a:extLst>
          </p:cNvPr>
          <p:cNvSpPr txBox="1"/>
          <p:nvPr/>
        </p:nvSpPr>
        <p:spPr>
          <a:xfrm>
            <a:off x="5227338" y="4043822"/>
            <a:ext cx="9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FE650A-A327-F2E8-5EDE-532B544D14D8}"/>
              </a:ext>
            </a:extLst>
          </p:cNvPr>
          <p:cNvSpPr/>
          <p:nvPr/>
        </p:nvSpPr>
        <p:spPr>
          <a:xfrm rot="5400000" flipV="1">
            <a:off x="4283445" y="5093779"/>
            <a:ext cx="625657" cy="164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C3492-4ED7-646B-E22D-00CD1AAABB79}"/>
              </a:ext>
            </a:extLst>
          </p:cNvPr>
          <p:cNvSpPr txBox="1"/>
          <p:nvPr/>
        </p:nvSpPr>
        <p:spPr>
          <a:xfrm>
            <a:off x="373862" y="997094"/>
            <a:ext cx="11397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Laser energy was limited to 3 </a:t>
            </a:r>
            <a:r>
              <a:rPr lang="en-US" sz="2400" dirty="0" err="1">
                <a:sym typeface="Wingdings" pitchFamily="2" charset="2"/>
              </a:rPr>
              <a:t>mJ</a:t>
            </a:r>
            <a:r>
              <a:rPr lang="en-US" sz="2400" dirty="0">
                <a:sym typeface="Wingdings" pitchFamily="2" charset="2"/>
              </a:rPr>
              <a:t> to avoid damaging final mirror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 limited initial plasma lens length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Fluid models used to estimate gas density above jet nozzle, but large uncertainty on backing pressure in experimental device (no local gauge)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Challenging to reach low densities with minimum operating backing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Solution: ionize small volume at high density and allow plasma to expand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21FA9F-5BBB-EEA7-56FE-2635D8CA1CAB}"/>
              </a:ext>
            </a:extLst>
          </p:cNvPr>
          <p:cNvCxnSpPr>
            <a:cxnSpLocks/>
          </p:cNvCxnSpPr>
          <p:nvPr/>
        </p:nvCxnSpPr>
        <p:spPr>
          <a:xfrm>
            <a:off x="6148487" y="4664249"/>
            <a:ext cx="0" cy="75536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7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0D66-CA29-1C50-9A81-57107C03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5811441-D158-AFB0-200A-6CACB17703AF}"/>
              </a:ext>
            </a:extLst>
          </p:cNvPr>
          <p:cNvSpPr txBox="1"/>
          <p:nvPr/>
        </p:nvSpPr>
        <p:spPr>
          <a:xfrm>
            <a:off x="373862" y="997094"/>
            <a:ext cx="113978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Laser / e-beam arrival delay scan performed to find good working point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Set electron imaging spectrometer to parallel-to-point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Scanned delay and looked for strong divergence increase of witness 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Two different Working Points (WP) studied: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	Both produced very similar results</a:t>
            </a:r>
          </a:p>
          <a:p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Laser position scan performed to estimate plasma lens 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Assumed azimuthally symmetric plasma profile </a:t>
            </a:r>
            <a:r>
              <a:rPr lang="en-US" sz="2400" dirty="0" err="1">
                <a:sym typeface="Wingdings" pitchFamily="2" charset="2"/>
              </a:rPr>
              <a:t>w.r.t.</a:t>
            </a:r>
            <a:r>
              <a:rPr lang="en-US" sz="2400" dirty="0">
                <a:sym typeface="Wingdings" pitchFamily="2" charset="2"/>
              </a:rPr>
              <a:t> laser axis, perp. to e-beam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Translated laser above/below e-beam axis until interaction ended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Measured movement of laser to find the plasma length </a:t>
            </a:r>
            <a:r>
              <a:rPr lang="en-US" sz="2400" b="1" dirty="0">
                <a:sym typeface="Wingdings" pitchFamily="2" charset="2"/>
              </a:rPr>
              <a:t>L ≈ 400 µm</a:t>
            </a:r>
            <a:r>
              <a:rPr lang="en-US" sz="2400" dirty="0">
                <a:sym typeface="Wingdings" pitchFamily="2" charset="2"/>
              </a:rPr>
              <a:t> for both WP’s</a:t>
            </a:r>
            <a:endParaRPr lang="en-US" sz="2400" b="1" dirty="0">
              <a:sym typeface="Wingdings" pitchFamily="2" charset="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2F9DF3-9FBC-0AEB-67AB-72A67F113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839" y="2324305"/>
            <a:ext cx="2230384" cy="211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7DAB9B-B014-F171-0199-C416F569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74"/>
          <a:stretch/>
        </p:blipFill>
        <p:spPr>
          <a:xfrm>
            <a:off x="9992765" y="2295319"/>
            <a:ext cx="1825373" cy="21042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C76B5D-888A-CECB-A194-7E3BFE3A92EF}"/>
              </a:ext>
            </a:extLst>
          </p:cNvPr>
          <p:cNvSpPr/>
          <p:nvPr/>
        </p:nvSpPr>
        <p:spPr>
          <a:xfrm>
            <a:off x="7887985" y="2176398"/>
            <a:ext cx="2020223" cy="274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Interaction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4591AF-C5C8-FA22-FFFC-A2451E9D8C39}"/>
              </a:ext>
            </a:extLst>
          </p:cNvPr>
          <p:cNvSpPr/>
          <p:nvPr/>
        </p:nvSpPr>
        <p:spPr>
          <a:xfrm>
            <a:off x="9992765" y="2176398"/>
            <a:ext cx="1646010" cy="274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C5A34-CA50-49F5-5FE1-B34AD006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309854-8569-29A6-F318-038F0F49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Length Estimation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B34CFB-A8BD-DD93-DE61-A10AE583B0FE}"/>
              </a:ext>
            </a:extLst>
          </p:cNvPr>
          <p:cNvSpPr/>
          <p:nvPr/>
        </p:nvSpPr>
        <p:spPr>
          <a:xfrm>
            <a:off x="7262328" y="3669175"/>
            <a:ext cx="625657" cy="225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81C57B14-6BAC-9206-C17A-C06C33746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528656"/>
              </p:ext>
            </p:extLst>
          </p:nvPr>
        </p:nvGraphicFramePr>
        <p:xfrm>
          <a:off x="588676" y="3014292"/>
          <a:ext cx="6511500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0500">
                  <a:extLst>
                    <a:ext uri="{9D8B030D-6E8A-4147-A177-3AD203B41FA5}">
                      <a16:colId xmlns:a16="http://schemas.microsoft.com/office/drawing/2014/main" val="3343545838"/>
                    </a:ext>
                  </a:extLst>
                </a:gridCol>
                <a:gridCol w="2170500">
                  <a:extLst>
                    <a:ext uri="{9D8B030D-6E8A-4147-A177-3AD203B41FA5}">
                      <a16:colId xmlns:a16="http://schemas.microsoft.com/office/drawing/2014/main" val="4291395964"/>
                    </a:ext>
                  </a:extLst>
                </a:gridCol>
                <a:gridCol w="2170500">
                  <a:extLst>
                    <a:ext uri="{9D8B030D-6E8A-4147-A177-3AD203B41FA5}">
                      <a16:colId xmlns:a16="http://schemas.microsoft.com/office/drawing/2014/main" val="1321830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Working Point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Working Point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7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Nozzle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-1.0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24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Delay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701520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8865562-10CC-DF24-EBE5-CF76DA3C7F53}"/>
              </a:ext>
            </a:extLst>
          </p:cNvPr>
          <p:cNvSpPr txBox="1"/>
          <p:nvPr/>
        </p:nvSpPr>
        <p:spPr>
          <a:xfrm>
            <a:off x="8872991" y="2559377"/>
            <a:ext cx="77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F80875-75B2-8B8A-EBDB-3CBCC8F986FA}"/>
              </a:ext>
            </a:extLst>
          </p:cNvPr>
          <p:cNvSpPr txBox="1"/>
          <p:nvPr/>
        </p:nvSpPr>
        <p:spPr>
          <a:xfrm>
            <a:off x="9137981" y="3347467"/>
            <a:ext cx="77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EA8F55-0EBC-6878-EBB2-D0FD7D01554E}"/>
              </a:ext>
            </a:extLst>
          </p:cNvPr>
          <p:cNvSpPr txBox="1"/>
          <p:nvPr/>
        </p:nvSpPr>
        <p:spPr>
          <a:xfrm>
            <a:off x="8592433" y="4311723"/>
            <a:ext cx="76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FD1017-8AE2-0DCC-E283-AB38A5D57FCA}"/>
              </a:ext>
            </a:extLst>
          </p:cNvPr>
          <p:cNvSpPr txBox="1"/>
          <p:nvPr/>
        </p:nvSpPr>
        <p:spPr>
          <a:xfrm>
            <a:off x="10435305" y="4311723"/>
            <a:ext cx="76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695C9C-9D4E-A48B-16CF-5158FC358F30}"/>
              </a:ext>
            </a:extLst>
          </p:cNvPr>
          <p:cNvSpPr txBox="1"/>
          <p:nvPr/>
        </p:nvSpPr>
        <p:spPr>
          <a:xfrm rot="16200000">
            <a:off x="7356710" y="3163997"/>
            <a:ext cx="66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275343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D1FC53E-279A-AE58-C808-1FD7AA76596B}"/>
              </a:ext>
            </a:extLst>
          </p:cNvPr>
          <p:cNvGrpSpPr/>
          <p:nvPr/>
        </p:nvGrpSpPr>
        <p:grpSpPr>
          <a:xfrm>
            <a:off x="5667044" y="2832380"/>
            <a:ext cx="5405524" cy="2616319"/>
            <a:chOff x="5502267" y="1817967"/>
            <a:chExt cx="5405524" cy="26163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639037-4505-B8F1-66E5-045BE7152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502267" y="1817967"/>
              <a:ext cx="5405524" cy="26163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042755-861D-E5F9-3C2B-829291153C20}"/>
                </a:ext>
              </a:extLst>
            </p:cNvPr>
            <p:cNvSpPr txBox="1"/>
            <p:nvPr/>
          </p:nvSpPr>
          <p:spPr>
            <a:xfrm>
              <a:off x="8842273" y="2183507"/>
              <a:ext cx="1598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PIC Simulation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dirty="0" err="1">
                  <a:solidFill>
                    <a:schemeClr val="bg1"/>
                  </a:solidFill>
                </a:rPr>
                <a:t>HiPACE</a:t>
              </a:r>
              <a:r>
                <a:rPr lang="en-US" dirty="0">
                  <a:solidFill>
                    <a:schemeClr val="bg1"/>
                  </a:solidFill>
                </a:rPr>
                <a:t>++)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EA9BE7-ED3B-DC01-6E29-E0BF1E307786}"/>
              </a:ext>
            </a:extLst>
          </p:cNvPr>
          <p:cNvGrpSpPr/>
          <p:nvPr/>
        </p:nvGrpSpPr>
        <p:grpSpPr>
          <a:xfrm>
            <a:off x="473199" y="2433977"/>
            <a:ext cx="4199477" cy="3149607"/>
            <a:chOff x="701390" y="1430836"/>
            <a:chExt cx="4199477" cy="3149607"/>
          </a:xfrm>
        </p:grpSpPr>
        <p:pic>
          <p:nvPicPr>
            <p:cNvPr id="9" name="Picture 8" descr="A graph of a wave&#10;&#10;AI-generated content may be incorrect.">
              <a:extLst>
                <a:ext uri="{FF2B5EF4-FFF2-40B4-BE49-F238E27FC236}">
                  <a16:creationId xmlns:a16="http://schemas.microsoft.com/office/drawing/2014/main" id="{1649B726-0C7F-66D5-89A1-6BFFE50D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390" y="1430836"/>
              <a:ext cx="4199477" cy="31496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D40633-8C9F-8AE8-4DE5-25958EA3E980}"/>
                </a:ext>
              </a:extLst>
            </p:cNvPr>
            <p:cNvSpPr txBox="1"/>
            <p:nvPr/>
          </p:nvSpPr>
          <p:spPr>
            <a:xfrm>
              <a:off x="1347623" y="1951481"/>
              <a:ext cx="2693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TCAV measurement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C0AF68-C392-37CC-0983-E3C8D92B2821}"/>
                </a:ext>
              </a:extLst>
            </p:cNvPr>
            <p:cNvSpPr txBox="1"/>
            <p:nvPr/>
          </p:nvSpPr>
          <p:spPr>
            <a:xfrm>
              <a:off x="2166507" y="3429000"/>
              <a:ext cx="126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time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10323DA-AAA6-9DC4-7867-E609420C2D17}"/>
                </a:ext>
              </a:extLst>
            </p:cNvPr>
            <p:cNvCxnSpPr/>
            <p:nvPr/>
          </p:nvCxnSpPr>
          <p:spPr>
            <a:xfrm>
              <a:off x="1531057" y="3798332"/>
              <a:ext cx="254014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C1373B-C2B9-6EDE-F3CD-04889503D58B}"/>
                </a:ext>
              </a:extLst>
            </p:cNvPr>
            <p:cNvSpPr txBox="1"/>
            <p:nvPr/>
          </p:nvSpPr>
          <p:spPr>
            <a:xfrm>
              <a:off x="3374315" y="2707415"/>
              <a:ext cx="740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Drive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A16E76-7C14-615F-F7D3-CAEC1512A8BB}"/>
                </a:ext>
              </a:extLst>
            </p:cNvPr>
            <p:cNvSpPr txBox="1"/>
            <p:nvPr/>
          </p:nvSpPr>
          <p:spPr>
            <a:xfrm>
              <a:off x="1531057" y="2875002"/>
              <a:ext cx="1005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Witness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E581A-2A99-78EB-E441-1FABAFE3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016" y="6492875"/>
            <a:ext cx="2743200" cy="365125"/>
          </a:xfrm>
        </p:spPr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79305E-9E83-AF2B-B3D3-F40C0F09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Configuration: Two Bunches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26A6562-829E-0843-30CF-5B651AAEF46B}"/>
              </a:ext>
            </a:extLst>
          </p:cNvPr>
          <p:cNvSpPr txBox="1">
            <a:spLocks/>
          </p:cNvSpPr>
          <p:nvPr/>
        </p:nvSpPr>
        <p:spPr>
          <a:xfrm>
            <a:off x="473199" y="802292"/>
            <a:ext cx="11916509" cy="234515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Two-bunch configuration generated using notch collimator with chirped beam</a:t>
            </a:r>
          </a:p>
          <a:p>
            <a:pPr marL="0" indent="0">
              <a:buNone/>
            </a:pPr>
            <a:r>
              <a:rPr lang="en-US" sz="2400" dirty="0"/>
              <a:t>Long, roughly linearly chirped witness beam</a:t>
            </a:r>
          </a:p>
          <a:p>
            <a:r>
              <a:rPr lang="en-US" sz="2400" dirty="0"/>
              <a:t>Can sample long region inside wake</a:t>
            </a:r>
          </a:p>
          <a:p>
            <a:r>
              <a:rPr lang="en-US" sz="2400" dirty="0"/>
              <a:t>Chirp permits longitudinally resolved measurement of focusing with imaging spectrometer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46D0B-2711-4968-0826-3F3C552F8EF7}"/>
              </a:ext>
            </a:extLst>
          </p:cNvPr>
          <p:cNvSpPr txBox="1"/>
          <p:nvPr/>
        </p:nvSpPr>
        <p:spPr>
          <a:xfrm>
            <a:off x="1119432" y="5583584"/>
            <a:ext cx="3259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Drive Bunch: ~780 </a:t>
            </a:r>
            <a:r>
              <a:rPr lang="en-US" sz="2400" dirty="0" err="1"/>
              <a:t>pC</a:t>
            </a:r>
            <a:endParaRPr lang="en-US" sz="2400" dirty="0"/>
          </a:p>
          <a:p>
            <a:r>
              <a:rPr lang="en-US" sz="2400" dirty="0"/>
              <a:t>Witness Bunch: ~650 </a:t>
            </a:r>
            <a:r>
              <a:rPr lang="en-US" sz="2400" dirty="0" err="1"/>
              <a:t>pC</a:t>
            </a:r>
            <a:endParaRPr lang="en-US" sz="2400" dirty="0"/>
          </a:p>
          <a:p>
            <a:r>
              <a:rPr lang="el-GR" sz="2400" dirty="0"/>
              <a:t>Δ</a:t>
            </a:r>
            <a:r>
              <a:rPr lang="en-US" sz="2400" dirty="0"/>
              <a:t>z gap: ~40 µm</a:t>
            </a:r>
          </a:p>
        </p:txBody>
      </p:sp>
    </p:spTree>
    <p:extLst>
      <p:ext uri="{BB962C8B-B14F-4D97-AF65-F5344CB8AC3E}">
        <p14:creationId xmlns:p14="http://schemas.microsoft.com/office/powerpoint/2010/main" val="158410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CFEE0-701B-7A7A-9CDE-5A27097B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00CB9-E29C-8837-D22A-BB61DA1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Electron Imaging Spectrometer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197C8-5262-48BC-D269-C01C7A0D19B3}"/>
              </a:ext>
            </a:extLst>
          </p:cNvPr>
          <p:cNvGrpSpPr/>
          <p:nvPr/>
        </p:nvGrpSpPr>
        <p:grpSpPr>
          <a:xfrm>
            <a:off x="331375" y="1562303"/>
            <a:ext cx="11585133" cy="1822245"/>
            <a:chOff x="429491" y="1413906"/>
            <a:chExt cx="7988877" cy="12565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53984F-133C-DA5F-9F71-411C6282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491" y="1413906"/>
              <a:ext cx="7988877" cy="12565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F4FB9F-AD03-8D16-B40D-14972EBA4F54}"/>
                </a:ext>
              </a:extLst>
            </p:cNvPr>
            <p:cNvSpPr/>
            <p:nvPr/>
          </p:nvSpPr>
          <p:spPr>
            <a:xfrm>
              <a:off x="5586663" y="2624771"/>
              <a:ext cx="283170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52280D-F550-941A-B4F8-3C1B9E1A1198}"/>
              </a:ext>
            </a:extLst>
          </p:cNvPr>
          <p:cNvSpPr txBox="1"/>
          <p:nvPr/>
        </p:nvSpPr>
        <p:spPr>
          <a:xfrm>
            <a:off x="136477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Plasma Lens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6B4ACA-06A0-4892-DEFB-4048B06AF760}"/>
              </a:ext>
            </a:extLst>
          </p:cNvPr>
          <p:cNvCxnSpPr>
            <a:stCxn id="9" idx="2"/>
          </p:cNvCxnSpPr>
          <p:nvPr/>
        </p:nvCxnSpPr>
        <p:spPr>
          <a:xfrm flipH="1">
            <a:off x="1214650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F6766C-C03D-40CD-BF1F-A84C929A2988}"/>
              </a:ext>
            </a:extLst>
          </p:cNvPr>
          <p:cNvSpPr txBox="1"/>
          <p:nvPr/>
        </p:nvSpPr>
        <p:spPr>
          <a:xfrm>
            <a:off x="8968853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OTR Screen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404774-54DE-247C-FE59-6B27805BEF7B}"/>
              </a:ext>
            </a:extLst>
          </p:cNvPr>
          <p:cNvCxnSpPr>
            <a:stCxn id="12" idx="2"/>
          </p:cNvCxnSpPr>
          <p:nvPr/>
        </p:nvCxnSpPr>
        <p:spPr>
          <a:xfrm flipH="1">
            <a:off x="10047026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B525E1-766E-F7D9-57F1-E7AABF44F32F}"/>
              </a:ext>
            </a:extLst>
          </p:cNvPr>
          <p:cNvSpPr txBox="1"/>
          <p:nvPr/>
        </p:nvSpPr>
        <p:spPr>
          <a:xfrm>
            <a:off x="4552664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Beam Direction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FCA5E-0B0B-CA5A-2A3A-000FE5533FB8}"/>
              </a:ext>
            </a:extLst>
          </p:cNvPr>
          <p:cNvCxnSpPr>
            <a:cxnSpLocks/>
          </p:cNvCxnSpPr>
          <p:nvPr/>
        </p:nvCxnSpPr>
        <p:spPr>
          <a:xfrm>
            <a:off x="5091751" y="1264864"/>
            <a:ext cx="1004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4AFA439-B3BB-CDCC-C9AB-DCEB8E20D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96" y="4109439"/>
            <a:ext cx="5542288" cy="2771144"/>
          </a:xfrm>
          <a:prstGeom prst="rect">
            <a:avLst/>
          </a:prstGeom>
        </p:spPr>
      </p:pic>
      <p:pic>
        <p:nvPicPr>
          <p:cNvPr id="10" name="Picture 9" descr="A graph with a rainbow colored drop&#10;&#10;AI-generated content may be incorrect.">
            <a:extLst>
              <a:ext uri="{FF2B5EF4-FFF2-40B4-BE49-F238E27FC236}">
                <a16:creationId xmlns:a16="http://schemas.microsoft.com/office/drawing/2014/main" id="{E6D44109-8746-9498-F00E-7EF45460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01" y="4178043"/>
            <a:ext cx="2689595" cy="2410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046A4A-5873-A975-C0F7-3E590F7D7270}"/>
              </a:ext>
            </a:extLst>
          </p:cNvPr>
          <p:cNvSpPr txBox="1"/>
          <p:nvPr/>
        </p:nvSpPr>
        <p:spPr>
          <a:xfrm>
            <a:off x="148670" y="3887760"/>
            <a:ext cx="3119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Point-to-Point scans of object plane and Parallel-to-Point scans of M</a:t>
            </a:r>
            <a:r>
              <a:rPr lang="en-US" baseline="-25000" dirty="0"/>
              <a:t>12</a:t>
            </a:r>
            <a:r>
              <a:rPr lang="en-US" dirty="0"/>
              <a:t> were performed to analyze beam dynamics.</a:t>
            </a:r>
          </a:p>
          <a:p>
            <a:endParaRPr lang="en-US" dirty="0"/>
          </a:p>
          <a:p>
            <a:r>
              <a:rPr lang="en-US" dirty="0"/>
              <a:t>Chromaticity of imaging spectrometer must be taken into account during analysis.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4EF28-8C6F-81A3-1296-5E50925EA575}"/>
              </a:ext>
            </a:extLst>
          </p:cNvPr>
          <p:cNvSpPr txBox="1"/>
          <p:nvPr/>
        </p:nvSpPr>
        <p:spPr>
          <a:xfrm>
            <a:off x="3822557" y="3558966"/>
            <a:ext cx="208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Dispersed beam after Imaging Spectrometer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09CB34-B5FF-9375-9554-691D2B303531}"/>
              </a:ext>
            </a:extLst>
          </p:cNvPr>
          <p:cNvSpPr txBox="1"/>
          <p:nvPr/>
        </p:nvSpPr>
        <p:spPr>
          <a:xfrm>
            <a:off x="4681182" y="6472861"/>
            <a:ext cx="41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6DE906-B31D-3AAF-2669-DEB4A497CA10}"/>
              </a:ext>
            </a:extLst>
          </p:cNvPr>
          <p:cNvSpPr txBox="1"/>
          <p:nvPr/>
        </p:nvSpPr>
        <p:spPr>
          <a:xfrm rot="16200000">
            <a:off x="3179624" y="4915900"/>
            <a:ext cx="41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56D89-1B97-908F-5AA4-B39C69426A56}"/>
              </a:ext>
            </a:extLst>
          </p:cNvPr>
          <p:cNvSpPr txBox="1"/>
          <p:nvPr/>
        </p:nvSpPr>
        <p:spPr>
          <a:xfrm>
            <a:off x="7619248" y="3473356"/>
            <a:ext cx="310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Chromaticity for object plane scans from </a:t>
            </a:r>
            <a:r>
              <a:rPr lang="en-US" dirty="0" err="1"/>
              <a:t>z</a:t>
            </a:r>
            <a:r>
              <a:rPr lang="en-US" baseline="-25000" dirty="0" err="1"/>
              <a:t>lens</a:t>
            </a:r>
            <a:r>
              <a:rPr lang="en-US" dirty="0"/>
              <a:t> to </a:t>
            </a:r>
            <a:r>
              <a:rPr lang="en-US" dirty="0" err="1"/>
              <a:t>z</a:t>
            </a:r>
            <a:r>
              <a:rPr lang="en-US" baseline="-25000" dirty="0" err="1"/>
              <a:t>lens</a:t>
            </a:r>
            <a:r>
              <a:rPr lang="en-US" dirty="0"/>
              <a:t> + 50 cm</a:t>
            </a:r>
          </a:p>
        </p:txBody>
      </p:sp>
    </p:spTree>
    <p:extLst>
      <p:ext uri="{BB962C8B-B14F-4D97-AF65-F5344CB8AC3E}">
        <p14:creationId xmlns:p14="http://schemas.microsoft.com/office/powerpoint/2010/main" val="74374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56508F-7AA1-CBAA-245E-03F5B7F9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294" y="1217448"/>
            <a:ext cx="2748042" cy="19424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B4B5A-FA08-25F2-3E22-D5111F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F0A818-6B5C-6B86-8D11-7EEBD033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Focusing of Witness Beam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CDB7BA6-E52D-1934-595D-A17614F3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" y="2987951"/>
            <a:ext cx="5058592" cy="3793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A25BB-A106-1566-3DF7-835CDEF16261}"/>
              </a:ext>
            </a:extLst>
          </p:cNvPr>
          <p:cNvSpPr txBox="1"/>
          <p:nvPr/>
        </p:nvSpPr>
        <p:spPr>
          <a:xfrm>
            <a:off x="1479532" y="3412053"/>
            <a:ext cx="24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chromatic correction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9EE99-B8DC-FFC2-6818-655AA116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75439" y="3290447"/>
            <a:ext cx="5797274" cy="3567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/>
              <p:nvPr/>
            </p:nvSpPr>
            <p:spPr>
              <a:xfrm>
                <a:off x="1581443" y="3781385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~14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21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43" y="3781385"/>
                <a:ext cx="1308296" cy="923330"/>
              </a:xfrm>
              <a:prstGeom prst="rect">
                <a:avLst/>
              </a:prstGeom>
              <a:blipFill>
                <a:blip r:embed="rId5"/>
                <a:stretch>
                  <a:fillRect l="-192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/>
              <p:nvPr/>
            </p:nvSpPr>
            <p:spPr>
              <a:xfrm>
                <a:off x="6066692" y="3596719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~11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14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692" y="3596719"/>
                <a:ext cx="1308296" cy="923330"/>
              </a:xfrm>
              <a:prstGeom prst="rect">
                <a:avLst/>
              </a:prstGeom>
              <a:blipFill>
                <a:blip r:embed="rId6"/>
                <a:stretch>
                  <a:fillRect l="-962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F6A571-DA3E-E4F8-A4B8-1150E7BD7A0F}"/>
              </a:ext>
            </a:extLst>
          </p:cNvPr>
          <p:cNvSpPr txBox="1"/>
          <p:nvPr/>
        </p:nvSpPr>
        <p:spPr>
          <a:xfrm>
            <a:off x="6063400" y="3058099"/>
            <a:ext cx="257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 simulation results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91E601A-4E17-F810-0CCB-56DD2DDB5780}"/>
              </a:ext>
            </a:extLst>
          </p:cNvPr>
          <p:cNvSpPr/>
          <p:nvPr/>
        </p:nvSpPr>
        <p:spPr>
          <a:xfrm>
            <a:off x="10468011" y="3364294"/>
            <a:ext cx="409405" cy="159840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379DF-4984-86C0-9F92-EDF6131B7786}"/>
              </a:ext>
            </a:extLst>
          </p:cNvPr>
          <p:cNvSpPr txBox="1"/>
          <p:nvPr/>
        </p:nvSpPr>
        <p:spPr>
          <a:xfrm>
            <a:off x="10887062" y="3971567"/>
            <a:ext cx="11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wake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AD8859-B47A-95F9-711F-160ADF6F30A5}"/>
              </a:ext>
            </a:extLst>
          </p:cNvPr>
          <p:cNvCxnSpPr>
            <a:cxnSpLocks/>
          </p:cNvCxnSpPr>
          <p:nvPr/>
        </p:nvCxnSpPr>
        <p:spPr>
          <a:xfrm flipV="1">
            <a:off x="8675146" y="2656825"/>
            <a:ext cx="1473913" cy="990944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D97942D-09A1-1B3D-C3A2-5ACD3A0F1DE7}"/>
              </a:ext>
            </a:extLst>
          </p:cNvPr>
          <p:cNvSpPr txBox="1"/>
          <p:nvPr/>
        </p:nvSpPr>
        <p:spPr>
          <a:xfrm>
            <a:off x="0" y="803911"/>
            <a:ext cx="9387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Object plane scan preliminary results (still need chromatic correction)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Observed strong focusing of 200-300 </a:t>
            </a:r>
            <a:r>
              <a:rPr lang="en-US" sz="2400" dirty="0" err="1"/>
              <a:t>pC</a:t>
            </a:r>
            <a:r>
              <a:rPr lang="en-US" sz="2400" dirty="0"/>
              <a:t> witness bunch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Reduced min. spot size to </a:t>
            </a:r>
            <a:r>
              <a:rPr lang="el-GR" sz="2400" dirty="0"/>
              <a:t>σ</a:t>
            </a:r>
            <a:r>
              <a:rPr lang="en-US" sz="2400" baseline="30000" dirty="0"/>
              <a:t>*</a:t>
            </a:r>
            <a:r>
              <a:rPr lang="en-US" sz="2400" dirty="0"/>
              <a:t> ≈ 11-14 µm from initial value of 20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Reduced min. beta function to </a:t>
            </a:r>
            <a:r>
              <a:rPr lang="el-GR" sz="2400" dirty="0"/>
              <a:t>β</a:t>
            </a:r>
            <a:r>
              <a:rPr lang="en-US" sz="2400" baseline="30000" dirty="0"/>
              <a:t>*</a:t>
            </a:r>
            <a:r>
              <a:rPr lang="en-US" sz="2400" dirty="0"/>
              <a:t> ≈ 14-21 cm from initial value of 75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Moved waist upstream by 20-30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Rear of witness beam was beyond first wake period and defocused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ACC4A6D7-D0AD-53D3-011C-9ADB59714B9A}"/>
              </a:ext>
            </a:extLst>
          </p:cNvPr>
          <p:cNvSpPr/>
          <p:nvPr/>
        </p:nvSpPr>
        <p:spPr>
          <a:xfrm>
            <a:off x="10489561" y="4962698"/>
            <a:ext cx="409405" cy="135621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100DAB-D744-FAED-4337-9C9A74E1DB61}"/>
              </a:ext>
            </a:extLst>
          </p:cNvPr>
          <p:cNvSpPr txBox="1"/>
          <p:nvPr/>
        </p:nvSpPr>
        <p:spPr>
          <a:xfrm>
            <a:off x="10898966" y="5455886"/>
            <a:ext cx="122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Defocused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D097E-507F-A8C1-2FE4-6C0B9361AE4B}"/>
              </a:ext>
            </a:extLst>
          </p:cNvPr>
          <p:cNvSpPr txBox="1"/>
          <p:nvPr/>
        </p:nvSpPr>
        <p:spPr>
          <a:xfrm>
            <a:off x="1505962" y="3059668"/>
            <a:ext cx="20693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WP1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5FBF6-993B-E258-F60C-F39D6582B850}"/>
              </a:ext>
            </a:extLst>
          </p:cNvPr>
          <p:cNvSpPr txBox="1"/>
          <p:nvPr/>
        </p:nvSpPr>
        <p:spPr>
          <a:xfrm>
            <a:off x="10070069" y="977890"/>
            <a:ext cx="1885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Focusing along bunch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273708-9760-C769-1A50-36E0849850D9}"/>
              </a:ext>
            </a:extLst>
          </p:cNvPr>
          <p:cNvCxnSpPr>
            <a:cxnSpLocks/>
          </p:cNvCxnSpPr>
          <p:nvPr/>
        </p:nvCxnSpPr>
        <p:spPr>
          <a:xfrm>
            <a:off x="9981838" y="2253996"/>
            <a:ext cx="20332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CF9D90A-E9D7-E1BB-8538-2AADD29D8DFB}"/>
              </a:ext>
            </a:extLst>
          </p:cNvPr>
          <p:cNvSpPr/>
          <p:nvPr/>
        </p:nvSpPr>
        <p:spPr>
          <a:xfrm>
            <a:off x="10010503" y="1328057"/>
            <a:ext cx="2004536" cy="925939"/>
          </a:xfrm>
          <a:prstGeom prst="rect">
            <a:avLst/>
          </a:prstGeom>
          <a:solidFill>
            <a:srgbClr val="A9D18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A0767A-8772-40A0-6442-8523EBBA13C5}"/>
              </a:ext>
            </a:extLst>
          </p:cNvPr>
          <p:cNvSpPr/>
          <p:nvPr/>
        </p:nvSpPr>
        <p:spPr>
          <a:xfrm>
            <a:off x="10010503" y="2251397"/>
            <a:ext cx="2004536" cy="567102"/>
          </a:xfrm>
          <a:prstGeom prst="rect">
            <a:avLst/>
          </a:prstGeom>
          <a:solidFill>
            <a:srgbClr val="FF8AD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F3F13-7A74-A9CA-ADC7-9CF7992D6284}"/>
              </a:ext>
            </a:extLst>
          </p:cNvPr>
          <p:cNvSpPr txBox="1"/>
          <p:nvPr/>
        </p:nvSpPr>
        <p:spPr>
          <a:xfrm>
            <a:off x="11232990" y="1444932"/>
            <a:ext cx="71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762B01-B8B7-98CB-4B82-320C98E8448E}"/>
              </a:ext>
            </a:extLst>
          </p:cNvPr>
          <p:cNvSpPr txBox="1"/>
          <p:nvPr/>
        </p:nvSpPr>
        <p:spPr>
          <a:xfrm>
            <a:off x="10144009" y="2181916"/>
            <a:ext cx="71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51A2AC-8194-86DF-C640-2957187EC778}"/>
              </a:ext>
            </a:extLst>
          </p:cNvPr>
          <p:cNvSpPr txBox="1"/>
          <p:nvPr/>
        </p:nvSpPr>
        <p:spPr>
          <a:xfrm>
            <a:off x="763614" y="4561757"/>
            <a:ext cx="105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E5: front</a:t>
            </a:r>
          </a:p>
          <a:p>
            <a:r>
              <a:rPr lang="en-US" dirty="0"/>
              <a:t>E1: rear</a:t>
            </a:r>
          </a:p>
        </p:txBody>
      </p:sp>
    </p:spTree>
    <p:extLst>
      <p:ext uri="{BB962C8B-B14F-4D97-AF65-F5344CB8AC3E}">
        <p14:creationId xmlns:p14="http://schemas.microsoft.com/office/powerpoint/2010/main" val="14221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078078-9536-866A-9114-976B1CF2BBA7}"/>
              </a:ext>
            </a:extLst>
          </p:cNvPr>
          <p:cNvSpPr txBox="1"/>
          <p:nvPr/>
        </p:nvSpPr>
        <p:spPr>
          <a:xfrm>
            <a:off x="242454" y="1188483"/>
            <a:ext cx="67771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Data Analysis: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Analyzed emittance of 20 energy slices of ~10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Used object plane and M</a:t>
            </a:r>
            <a:r>
              <a:rPr lang="en-US" sz="2400" baseline="-25000" dirty="0"/>
              <a:t>12</a:t>
            </a:r>
            <a:r>
              <a:rPr lang="en-US" sz="2400" dirty="0"/>
              <a:t> scan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Fit to equation: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b="1" u="sng" dirty="0"/>
          </a:p>
          <a:p>
            <a:r>
              <a:rPr lang="en-US" sz="2400" b="1" u="sng" dirty="0"/>
              <a:t>Preliminary Observations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Significant emittance growth in plasma lens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Roughly factor of 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Not in underdense regime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</a:t>
            </a:r>
            <a:r>
              <a:rPr lang="en-US" sz="2400" baseline="-25000" dirty="0" err="1"/>
              <a:t>p</a:t>
            </a:r>
            <a:r>
              <a:rPr lang="en-US" sz="2400" dirty="0"/>
              <a:t> </a:t>
            </a:r>
            <a:r>
              <a:rPr lang="el-GR" sz="2400" dirty="0"/>
              <a:t>σ</a:t>
            </a:r>
            <a:r>
              <a:rPr lang="en-US" sz="2400" baseline="-25000" dirty="0"/>
              <a:t>r</a:t>
            </a:r>
            <a:r>
              <a:rPr lang="en-US" sz="2400" dirty="0"/>
              <a:t> ≳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Beta function reduced due to emittance growth in addition to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86EB0-A691-85AA-6E93-AB75A5A8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75C14-3780-BA14-FAED-505669C9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132462"/>
            <a:ext cx="10515600" cy="624843"/>
          </a:xfrm>
        </p:spPr>
        <p:txBody>
          <a:bodyPr/>
          <a:lstStyle/>
          <a:p>
            <a:r>
              <a:rPr lang="en-US" dirty="0"/>
              <a:t>Witness Bunch Emittance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E8C90-FA57-EDFB-A071-7F2C781E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9585" y="1507309"/>
            <a:ext cx="4307446" cy="4845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2F268-FB61-4E11-98D7-DD2755EDD9B1}"/>
              </a:ext>
            </a:extLst>
          </p:cNvPr>
          <p:cNvSpPr txBox="1"/>
          <p:nvPr/>
        </p:nvSpPr>
        <p:spPr>
          <a:xfrm>
            <a:off x="7465612" y="1215369"/>
            <a:ext cx="37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WP1 Witness Bunch Emittance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9B39F-217E-A5E2-FAB0-97641555B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57" y="2682836"/>
            <a:ext cx="4977642" cy="912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34D708-2FA2-B1B5-2C03-387F5FA0B18B}"/>
              </a:ext>
            </a:extLst>
          </p:cNvPr>
          <p:cNvSpPr txBox="1"/>
          <p:nvPr/>
        </p:nvSpPr>
        <p:spPr>
          <a:xfrm>
            <a:off x="10365395" y="3226274"/>
            <a:ext cx="8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DA99A-4C64-2123-4DBB-B2237CE41E0D}"/>
              </a:ext>
            </a:extLst>
          </p:cNvPr>
          <p:cNvSpPr txBox="1"/>
          <p:nvPr/>
        </p:nvSpPr>
        <p:spPr>
          <a:xfrm>
            <a:off x="7465612" y="3226274"/>
            <a:ext cx="8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</a:t>
            </a:r>
          </a:p>
        </p:txBody>
      </p:sp>
    </p:spTree>
    <p:extLst>
      <p:ext uri="{BB962C8B-B14F-4D97-AF65-F5344CB8AC3E}">
        <p14:creationId xmlns:p14="http://schemas.microsoft.com/office/powerpoint/2010/main" val="1417506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EFD3C-FD79-40D2-8E7B-1416C2D0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75371A-158D-5BDD-787B-8EC52E38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03" y="104753"/>
            <a:ext cx="10515600" cy="624843"/>
          </a:xfrm>
        </p:spPr>
        <p:txBody>
          <a:bodyPr/>
          <a:lstStyle/>
          <a:p>
            <a:r>
              <a:rPr lang="en-US" dirty="0"/>
              <a:t>Drive Bunch Emittance Analysis </a:t>
            </a:r>
          </a:p>
        </p:txBody>
      </p:sp>
      <p:pic>
        <p:nvPicPr>
          <p:cNvPr id="7" name="Picture 6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38D320DC-916B-F0D0-60E9-17B60CF1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308" y="1183906"/>
            <a:ext cx="4572000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533BF5-6B48-9820-023D-46783D5CE215}"/>
              </a:ext>
            </a:extLst>
          </p:cNvPr>
          <p:cNvSpPr txBox="1"/>
          <p:nvPr/>
        </p:nvSpPr>
        <p:spPr>
          <a:xfrm>
            <a:off x="7694632" y="914400"/>
            <a:ext cx="333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WP1 Drive Bunch Emittance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D13B1-6ED8-6699-4477-B540CBD3B9AA}"/>
              </a:ext>
            </a:extLst>
          </p:cNvPr>
          <p:cNvSpPr txBox="1"/>
          <p:nvPr/>
        </p:nvSpPr>
        <p:spPr>
          <a:xfrm>
            <a:off x="403302" y="1314240"/>
            <a:ext cx="63250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Preliminary Observations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appreciable growth for most of the bunch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 emittance growth at very tail of bunch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Strong wake must start to develop near tail of drive bunch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Agrees well with simulations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95FB7-082A-09C7-944E-A7C12A3A5992}"/>
              </a:ext>
            </a:extLst>
          </p:cNvPr>
          <p:cNvSpPr txBox="1"/>
          <p:nvPr/>
        </p:nvSpPr>
        <p:spPr>
          <a:xfrm>
            <a:off x="10365395" y="2886230"/>
            <a:ext cx="8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ADF0E-32A1-7CDE-65EE-F2699860BF97}"/>
              </a:ext>
            </a:extLst>
          </p:cNvPr>
          <p:cNvSpPr txBox="1"/>
          <p:nvPr/>
        </p:nvSpPr>
        <p:spPr>
          <a:xfrm>
            <a:off x="7465612" y="2339169"/>
            <a:ext cx="8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rear</a:t>
            </a:r>
          </a:p>
        </p:txBody>
      </p:sp>
    </p:spTree>
    <p:extLst>
      <p:ext uri="{BB962C8B-B14F-4D97-AF65-F5344CB8AC3E}">
        <p14:creationId xmlns:p14="http://schemas.microsoft.com/office/powerpoint/2010/main" val="1345781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E3DCC1-AD03-AAF1-E6E2-7FFD73D6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5169B-4C19-50CF-4A10-CEC0C9A8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308B3D-87B5-D00F-0B89-C6AFF51B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7B56E-436B-AEED-8DE1-5E63597BB289}"/>
              </a:ext>
            </a:extLst>
          </p:cNvPr>
          <p:cNvSpPr txBox="1"/>
          <p:nvPr/>
        </p:nvSpPr>
        <p:spPr>
          <a:xfrm>
            <a:off x="463233" y="855432"/>
            <a:ext cx="112655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Observed strong focusing of witness bunch in a thin, passive plasma lens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200-300 </a:t>
            </a:r>
            <a:r>
              <a:rPr lang="en-US" sz="2000" dirty="0" err="1"/>
              <a:t>pC</a:t>
            </a:r>
            <a:r>
              <a:rPr lang="en-US" sz="2000" dirty="0"/>
              <a:t>, </a:t>
            </a:r>
            <a:r>
              <a:rPr lang="el-GR" sz="2000" dirty="0"/>
              <a:t>σ</a:t>
            </a:r>
            <a:r>
              <a:rPr lang="en-US" sz="2000" baseline="30000" dirty="0"/>
              <a:t>*</a:t>
            </a:r>
            <a:r>
              <a:rPr lang="en-US" sz="2000" dirty="0"/>
              <a:t>: 20 µm </a:t>
            </a:r>
            <a:r>
              <a:rPr lang="en-US" sz="2000" dirty="0">
                <a:sym typeface="Wingdings" pitchFamily="2" charset="2"/>
              </a:rPr>
              <a:t> 11-14 µm, </a:t>
            </a:r>
            <a:r>
              <a:rPr lang="el-GR" sz="2000" dirty="0">
                <a:sym typeface="Wingdings" pitchFamily="2" charset="2"/>
              </a:rPr>
              <a:t>β</a:t>
            </a:r>
            <a:r>
              <a:rPr lang="en-US" sz="2000" baseline="30000" dirty="0">
                <a:sym typeface="Wingdings" pitchFamily="2" charset="2"/>
              </a:rPr>
              <a:t>*</a:t>
            </a:r>
            <a:r>
              <a:rPr lang="en-US" sz="2000" dirty="0">
                <a:sym typeface="Wingdings" pitchFamily="2" charset="2"/>
              </a:rPr>
              <a:t>: 75 cm  14-21 cm, </a:t>
            </a:r>
            <a:r>
              <a:rPr lang="el-GR" sz="2000" dirty="0"/>
              <a:t>Δ</a:t>
            </a:r>
            <a:r>
              <a:rPr lang="en-US" sz="2000" dirty="0"/>
              <a:t>z</a:t>
            </a:r>
            <a:r>
              <a:rPr lang="en-US" sz="2000" baseline="30000" dirty="0"/>
              <a:t>*</a:t>
            </a:r>
            <a:r>
              <a:rPr lang="en-US" sz="2000" dirty="0"/>
              <a:t>: 2-30 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Preliminary results – chromatic correction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Did not reach the underdense blowout regime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Emittance growth by factor of ~2 due to nonlinear focusing fields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Tail of bunch extended beyond first wake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Expect optimized performance in underdense regime next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plasma source modeling, diagnostics, and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Will lower plasma density and increase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eventually use in combination with other experiments at FACET-II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Strong focusing for matching into a PWFA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Focusing boost prior to multi-foil transition radiation focusing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Asymmetric driver and blowout (w/ Pratik </a:t>
            </a:r>
            <a:r>
              <a:rPr lang="en-US" sz="2000" dirty="0" err="1"/>
              <a:t>Manwani</a:t>
            </a:r>
            <a:r>
              <a:rPr lang="en-US" sz="2000" dirty="0"/>
              <a:t>, UCLA)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Transverse gradient TUPPL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Divergence control of plasma-injected beams</a:t>
            </a:r>
          </a:p>
        </p:txBody>
      </p:sp>
    </p:spTree>
    <p:extLst>
      <p:ext uri="{BB962C8B-B14F-4D97-AF65-F5344CB8AC3E}">
        <p14:creationId xmlns:p14="http://schemas.microsoft.com/office/powerpoint/2010/main" val="402857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518A21-DCA7-4DE2-7168-B50610A2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DE9EC-456B-3380-CD01-227EA185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63A71D-6EE8-5EB6-ED0A-15E1AAD1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C560B-E426-FE43-F4A8-E3A4D5443AC5}"/>
              </a:ext>
            </a:extLst>
          </p:cNvPr>
          <p:cNvSpPr txBox="1"/>
          <p:nvPr/>
        </p:nvSpPr>
        <p:spPr>
          <a:xfrm>
            <a:off x="738378" y="1859339"/>
            <a:ext cx="106154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S. Meng, et al., [</a:t>
            </a:r>
            <a:r>
              <a:rPr lang="en-US" sz="2000" i="1" dirty="0"/>
              <a:t>strong focusing with a passive plasma lens, in preparation</a:t>
            </a:r>
            <a:r>
              <a:rPr lang="en-US" sz="2000" dirty="0"/>
              <a:t>]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C. E. Doss, et al., “Laser-ionized, beam-driven, underdense, passive thin plasma lens”, Phys. Rev. Accel. Beams 22, 111001 (2019)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doi.org</a:t>
            </a:r>
            <a:r>
              <a:rPr lang="en-US" sz="2000" dirty="0">
                <a:hlinkClick r:id="rId2"/>
              </a:rPr>
              <a:t>/10.1103/PhysRevAccelBeams.22.111001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C. E. Doss, et al., “Underdense plasma lens with a transverse density gradient”, Phys. Rev. Accel. Beams 26, 031302 (2023) </a:t>
            </a:r>
            <a:r>
              <a:rPr lang="en-US" sz="2000" dirty="0">
                <a:hlinkClick r:id="rId3"/>
              </a:rPr>
              <a:t>https://doi.org/10.1103/PhysRevAccelBeams.26.031302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125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0C49C5-A0C2-A495-95E0-7FD98A78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AAC 2024 - Naperville, IL - July 22,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1A803-4BA8-8E4E-84CC-2747390A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68AB0-80B0-F16B-6908-2D5ED20D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6617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0DAB23-A6F1-AC24-94F1-BF01C354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5FB46-BD0A-5382-D0DD-4468BA8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D9283C-A313-1F04-5DB8-2847A8A8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Co-Authors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0F1A7-AEE5-3C0D-893D-BA447FF7C4C3}"/>
              </a:ext>
            </a:extLst>
          </p:cNvPr>
          <p:cNvSpPr txBox="1"/>
          <p:nvPr/>
        </p:nvSpPr>
        <p:spPr>
          <a:xfrm>
            <a:off x="1452414" y="1168228"/>
            <a:ext cx="92871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Alexander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Knetsch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Brendan O'Shea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Chandrashekhar Joshi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(UCLA)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Chaojie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Zhang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(UCLA)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Christopher Doss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(Lawrence Berkeley National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Claire Hansel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 Boulder)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Claudio Emma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Doug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Storey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Elena Ros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 Boulder)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Erik Adli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Oslo, Norway)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Jiawei Cao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UiO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Ken Marsh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(UCLA)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Mark Hogan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Nathan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Majernik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Robert Ariniello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 National Accelerator Laboratory)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Prof. Sebastien Corde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Laboratoire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d'Optique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Appliquée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Spencer Gessner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(SLAC)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Thamine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Dalichaouch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California Los Angeles)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 Valentina Lee </a:t>
            </a:r>
            <a:r>
              <a:rPr lang="en-US" b="0" i="0" dirty="0">
                <a:solidFill>
                  <a:srgbClr val="999999"/>
                </a:solidFill>
                <a:effectLst/>
                <a:latin typeface="Roboto" panose="02000000000000000000" pitchFamily="2" charset="0"/>
              </a:rPr>
              <a:t>(University of Colorado, Boulder)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4C9CE-B27B-3451-9CD7-DF2B0D5A8C6F}"/>
              </a:ext>
            </a:extLst>
          </p:cNvPr>
          <p:cNvSpPr txBox="1"/>
          <p:nvPr/>
        </p:nvSpPr>
        <p:spPr>
          <a:xfrm>
            <a:off x="4314967" y="5854177"/>
            <a:ext cx="356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(Apologies if incomplete!)</a:t>
            </a:r>
          </a:p>
        </p:txBody>
      </p:sp>
    </p:spTree>
    <p:extLst>
      <p:ext uri="{BB962C8B-B14F-4D97-AF65-F5344CB8AC3E}">
        <p14:creationId xmlns:p14="http://schemas.microsoft.com/office/powerpoint/2010/main" val="2659801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65ECF-23A2-9350-E298-D263ABEF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0116D-D844-5E85-485E-93101877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passive plasma lensing</a:t>
            </a:r>
          </a:p>
        </p:txBody>
      </p:sp>
      <p:pic>
        <p:nvPicPr>
          <p:cNvPr id="6" name="Picture 5" descr="A graph with a rainbow colored drop&#10;&#10;AI-generated content may be incorrect.">
            <a:extLst>
              <a:ext uri="{FF2B5EF4-FFF2-40B4-BE49-F238E27FC236}">
                <a16:creationId xmlns:a16="http://schemas.microsoft.com/office/drawing/2014/main" id="{27B4F527-7D69-98D9-B33A-20B58865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5" y="1269936"/>
            <a:ext cx="2888096" cy="258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F2EBA-4B69-4BBB-8160-5C1CC3264496}"/>
              </a:ext>
            </a:extLst>
          </p:cNvPr>
          <p:cNvSpPr txBox="1"/>
          <p:nvPr/>
        </p:nvSpPr>
        <p:spPr>
          <a:xfrm>
            <a:off x="1435840" y="3277743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energy slices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CF4E306-1724-3610-6C2A-2738340B2F1F}"/>
              </a:ext>
            </a:extLst>
          </p:cNvPr>
          <p:cNvSpPr txBox="1">
            <a:spLocks/>
          </p:cNvSpPr>
          <p:nvPr/>
        </p:nvSpPr>
        <p:spPr>
          <a:xfrm>
            <a:off x="3699164" y="829218"/>
            <a:ext cx="11800813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 plane scan with </a:t>
            </a:r>
            <a:r>
              <a:rPr lang="en-US" b="1" dirty="0"/>
              <a:t>no chromaticity correction</a:t>
            </a:r>
          </a:p>
          <a:p>
            <a:r>
              <a:rPr lang="en-US" dirty="0"/>
              <a:t>E1 </a:t>
            </a:r>
            <a:r>
              <a:rPr lang="en-US" dirty="0">
                <a:sym typeface="Wingdings" pitchFamily="2" charset="2"/>
              </a:rPr>
              <a:t> E5 with increasing energy</a:t>
            </a:r>
            <a:endParaRPr lang="en-US" dirty="0"/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F7329E5-F1B9-1687-8096-70C907F8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54" y="1835712"/>
            <a:ext cx="3257322" cy="2442992"/>
          </a:xfrm>
          <a:prstGeom prst="rect">
            <a:avLst/>
          </a:prstGeom>
        </p:spPr>
      </p:pic>
      <p:pic>
        <p:nvPicPr>
          <p:cNvPr id="13" name="Picture 12" descr="A graph of a red and blue line&#10;&#10;AI-generated content may be incorrect.">
            <a:extLst>
              <a:ext uri="{FF2B5EF4-FFF2-40B4-BE49-F238E27FC236}">
                <a16:creationId xmlns:a16="http://schemas.microsoft.com/office/drawing/2014/main" id="{6A14FBE6-FEA2-B666-220C-D499A080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47" y="1819806"/>
            <a:ext cx="3257322" cy="2442992"/>
          </a:xfrm>
          <a:prstGeom prst="rect">
            <a:avLst/>
          </a:prstGeom>
        </p:spPr>
      </p:pic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821EDA0-5E91-DF62-0C0C-72A7281CE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89" y="4415007"/>
            <a:ext cx="3257324" cy="2442993"/>
          </a:xfrm>
          <a:prstGeom prst="rect">
            <a:avLst/>
          </a:prstGeom>
        </p:spPr>
      </p:pic>
      <p:pic>
        <p:nvPicPr>
          <p:cNvPr id="16" name="Picture 1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2A16EE9-D035-24A5-1947-E7B9CF13E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462" y="4415007"/>
            <a:ext cx="3257324" cy="2442993"/>
          </a:xfrm>
          <a:prstGeom prst="rect">
            <a:avLst/>
          </a:prstGeom>
        </p:spPr>
      </p:pic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F6B9CCA5-E7DE-352D-8499-064109B79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647" y="4362420"/>
            <a:ext cx="3257326" cy="2442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/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Very clear upstream shift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and reduction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blipFill>
                <a:blip r:embed="rId8"/>
                <a:stretch>
                  <a:fillRect l="-1231" t="-55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6591F07-015C-38D6-E3DC-70D395E7DCD7}"/>
              </a:ext>
            </a:extLst>
          </p:cNvPr>
          <p:cNvSpPr txBox="1"/>
          <p:nvPr/>
        </p:nvSpPr>
        <p:spPr>
          <a:xfrm>
            <a:off x="4502727" y="2147455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24965-BABE-8D7B-B60F-AA07D62800E2}"/>
              </a:ext>
            </a:extLst>
          </p:cNvPr>
          <p:cNvSpPr txBox="1"/>
          <p:nvPr/>
        </p:nvSpPr>
        <p:spPr>
          <a:xfrm>
            <a:off x="8508290" y="2094643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EA3D2-7EDA-DAB3-7E87-EACDB7F29CA1}"/>
              </a:ext>
            </a:extLst>
          </p:cNvPr>
          <p:cNvSpPr txBox="1"/>
          <p:nvPr/>
        </p:nvSpPr>
        <p:spPr>
          <a:xfrm>
            <a:off x="1057518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50779-D0F2-6396-E680-4E9930BB0DBB}"/>
              </a:ext>
            </a:extLst>
          </p:cNvPr>
          <p:cNvSpPr txBox="1"/>
          <p:nvPr/>
        </p:nvSpPr>
        <p:spPr>
          <a:xfrm>
            <a:off x="4502727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D13019-F5C3-D4C9-66F1-EE60EFF10F5E}"/>
              </a:ext>
            </a:extLst>
          </p:cNvPr>
          <p:cNvSpPr txBox="1"/>
          <p:nvPr/>
        </p:nvSpPr>
        <p:spPr>
          <a:xfrm>
            <a:off x="8030297" y="4652084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E8C84-F5B6-F3E1-5BB2-82653F405D4B}"/>
              </a:ext>
            </a:extLst>
          </p:cNvPr>
          <p:cNvSpPr txBox="1"/>
          <p:nvPr/>
        </p:nvSpPr>
        <p:spPr>
          <a:xfrm>
            <a:off x="2130595" y="287017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8B3B8-A18B-5D63-AF60-F1CF361A5B82}"/>
              </a:ext>
            </a:extLst>
          </p:cNvPr>
          <p:cNvSpPr txBox="1"/>
          <p:nvPr/>
        </p:nvSpPr>
        <p:spPr>
          <a:xfrm>
            <a:off x="2130595" y="2583577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AD8BE-CE79-1D2E-5F6F-39A01422D35A}"/>
              </a:ext>
            </a:extLst>
          </p:cNvPr>
          <p:cNvSpPr txBox="1"/>
          <p:nvPr/>
        </p:nvSpPr>
        <p:spPr>
          <a:xfrm>
            <a:off x="2130595" y="2263483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F3C8D-4D69-B198-DDE2-549F74F60C45}"/>
              </a:ext>
            </a:extLst>
          </p:cNvPr>
          <p:cNvSpPr txBox="1"/>
          <p:nvPr/>
        </p:nvSpPr>
        <p:spPr>
          <a:xfrm>
            <a:off x="2130595" y="1960139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C2BA2-56C0-67D5-D57A-79E76240E236}"/>
              </a:ext>
            </a:extLst>
          </p:cNvPr>
          <p:cNvSpPr txBox="1"/>
          <p:nvPr/>
        </p:nvSpPr>
        <p:spPr>
          <a:xfrm>
            <a:off x="2130595" y="1666160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</a:t>
            </a:r>
          </a:p>
        </p:txBody>
      </p:sp>
    </p:spTree>
    <p:extLst>
      <p:ext uri="{BB962C8B-B14F-4D97-AF65-F5344CB8AC3E}">
        <p14:creationId xmlns:p14="http://schemas.microsoft.com/office/powerpoint/2010/main" val="957263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of a function&#10;&#10;AI-generated content may be incorrect.">
            <a:extLst>
              <a:ext uri="{FF2B5EF4-FFF2-40B4-BE49-F238E27FC236}">
                <a16:creationId xmlns:a16="http://schemas.microsoft.com/office/drawing/2014/main" id="{CCA3FDFA-0BD4-A9B6-5AEA-BBA4A661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58" y="3339270"/>
            <a:ext cx="6960435" cy="34802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0B0B9-CC8E-EA94-C0C5-3B7DB0E6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A9FF6-DB60-240C-B475-8AD2882B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91874"/>
            <a:ext cx="10515600" cy="624843"/>
          </a:xfrm>
        </p:spPr>
        <p:txBody>
          <a:bodyPr/>
          <a:lstStyle/>
          <a:p>
            <a:r>
              <a:rPr lang="en-US" dirty="0"/>
              <a:t>Preliminary PIC simulation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Simulation parameters:</a:t>
                </a:r>
              </a:p>
              <a:p>
                <a:pPr lvl="1"/>
                <a:r>
                  <a:rPr lang="en-US" sz="1400" dirty="0"/>
                  <a:t>Gaussian transverse profile with 20 um spot size and 75 cm beta that match x-plane measurement.</a:t>
                </a:r>
              </a:p>
              <a:p>
                <a:pPr lvl="1"/>
                <a:r>
                  <a:rPr lang="en-US" sz="1400" dirty="0"/>
                  <a:t>Current profile from BMAD simulation generated by Claudio, similar to TCAV measurement.</a:t>
                </a:r>
              </a:p>
              <a:p>
                <a:pPr lvl="1"/>
                <a:r>
                  <a:rPr lang="en-US" sz="1400" dirty="0"/>
                  <a:t>Plasma density ~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 dirty="0"/>
                  <a:t>; plasma length ~ 400 um.</a:t>
                </a:r>
                <a:endParaRPr lang="en-US" dirty="0"/>
              </a:p>
              <a:p>
                <a:r>
                  <a:rPr lang="en-US" sz="1800" dirty="0"/>
                  <a:t>Witness beam samples three regions: first wake, defocusing region, front of the second wake.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  <a:blipFill>
                <a:blip r:embed="rId3"/>
                <a:stretch>
                  <a:fillRect l="-57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ue and red graph&#10;&#10;AI-generated content may be incorrect.">
            <a:extLst>
              <a:ext uri="{FF2B5EF4-FFF2-40B4-BE49-F238E27FC236}">
                <a16:creationId xmlns:a16="http://schemas.microsoft.com/office/drawing/2014/main" id="{BBCCA21A-1451-18BA-70C6-8345D60B4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9760"/>
            <a:ext cx="5370490" cy="260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828CA-36A5-EB98-1ACB-D26E0F92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92" y="3321938"/>
            <a:ext cx="4751060" cy="35360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71E9AB-922F-D92E-141B-0DBFBBE434F0}"/>
              </a:ext>
            </a:extLst>
          </p:cNvPr>
          <p:cNvCxnSpPr>
            <a:cxnSpLocks/>
          </p:cNvCxnSpPr>
          <p:nvPr/>
        </p:nvCxnSpPr>
        <p:spPr>
          <a:xfrm flipH="1" flipV="1">
            <a:off x="2954956" y="2242686"/>
            <a:ext cx="1992429" cy="1607419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9ECBAE-0F45-972A-702C-D2E91BAA2128}"/>
              </a:ext>
            </a:extLst>
          </p:cNvPr>
          <p:cNvCxnSpPr>
            <a:cxnSpLocks/>
          </p:cNvCxnSpPr>
          <p:nvPr/>
        </p:nvCxnSpPr>
        <p:spPr>
          <a:xfrm flipV="1">
            <a:off x="664143" y="2156059"/>
            <a:ext cx="375385" cy="1990634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blue and black text&#10;&#10;AI-generated content may be incorrect.">
            <a:extLst>
              <a:ext uri="{FF2B5EF4-FFF2-40B4-BE49-F238E27FC236}">
                <a16:creationId xmlns:a16="http://schemas.microsoft.com/office/drawing/2014/main" id="{41C27F1D-86D7-EBB2-7172-C26792F85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799" y="973197"/>
            <a:ext cx="2671097" cy="4113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A18E73-7B78-2002-52D4-B44310A89712}"/>
              </a:ext>
            </a:extLst>
          </p:cNvPr>
          <p:cNvSpPr txBox="1"/>
          <p:nvPr/>
        </p:nvSpPr>
        <p:spPr>
          <a:xfrm>
            <a:off x="6003996" y="3480773"/>
            <a:ext cx="25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Good agreement!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1985B8-8429-890D-EBAB-33BF23CBC66C}"/>
              </a:ext>
            </a:extLst>
          </p:cNvPr>
          <p:cNvCxnSpPr>
            <a:cxnSpLocks/>
          </p:cNvCxnSpPr>
          <p:nvPr/>
        </p:nvCxnSpPr>
        <p:spPr>
          <a:xfrm>
            <a:off x="6003996" y="6011560"/>
            <a:ext cx="241113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B302A03-3B38-3634-9242-6C9098154E29}"/>
              </a:ext>
            </a:extLst>
          </p:cNvPr>
          <p:cNvSpPr txBox="1"/>
          <p:nvPr/>
        </p:nvSpPr>
        <p:spPr>
          <a:xfrm>
            <a:off x="6728945" y="5642228"/>
            <a:ext cx="112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43359-7382-BF12-3F32-EDC44B385CA1}"/>
              </a:ext>
            </a:extLst>
          </p:cNvPr>
          <p:cNvSpPr txBox="1"/>
          <p:nvPr/>
        </p:nvSpPr>
        <p:spPr>
          <a:xfrm>
            <a:off x="9047075" y="3151376"/>
            <a:ext cx="336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38021"/>
                </a:solidFill>
              </a:rPr>
              <a:t>Simulation value scaled by 6%</a:t>
            </a:r>
          </a:p>
        </p:txBody>
      </p:sp>
    </p:spTree>
    <p:extLst>
      <p:ext uri="{BB962C8B-B14F-4D97-AF65-F5344CB8AC3E}">
        <p14:creationId xmlns:p14="http://schemas.microsoft.com/office/powerpoint/2010/main" val="210369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76892-BBB7-6DFD-8BB6-BFA629A9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BB6DF0-B1B0-B9BE-1BE0-0FE355F4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0" y="93602"/>
            <a:ext cx="10515600" cy="624843"/>
          </a:xfrm>
        </p:spPr>
        <p:txBody>
          <a:bodyPr/>
          <a:lstStyle/>
          <a:p>
            <a:r>
              <a:rPr lang="en-US" dirty="0"/>
              <a:t>Plasma Expansion Simulation</a:t>
            </a:r>
          </a:p>
        </p:txBody>
      </p:sp>
      <p:pic>
        <p:nvPicPr>
          <p:cNvPr id="6" name="Picture 5" descr="A diagram of a colorful circle with Crust in the background&#10;&#10;AI-generated content may be incorrect.">
            <a:extLst>
              <a:ext uri="{FF2B5EF4-FFF2-40B4-BE49-F238E27FC236}">
                <a16:creationId xmlns:a16="http://schemas.microsoft.com/office/drawing/2014/main" id="{4EC7514E-72E0-3826-5078-9C5122BC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01" y="748287"/>
            <a:ext cx="4734598" cy="3550949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8E3FA6C-2754-ED61-D675-70561A1E0F90}"/>
              </a:ext>
            </a:extLst>
          </p:cNvPr>
          <p:cNvSpPr/>
          <p:nvPr/>
        </p:nvSpPr>
        <p:spPr>
          <a:xfrm>
            <a:off x="814617" y="3022676"/>
            <a:ext cx="745273" cy="2341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0BFAF-5D21-AB63-8E47-A3A38104B504}"/>
              </a:ext>
            </a:extLst>
          </p:cNvPr>
          <p:cNvSpPr txBox="1"/>
          <p:nvPr/>
        </p:nvSpPr>
        <p:spPr>
          <a:xfrm>
            <a:off x="393568" y="3260211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32942-86E5-E064-8ECC-EF8818287850}"/>
              </a:ext>
            </a:extLst>
          </p:cNvPr>
          <p:cNvSpPr txBox="1"/>
          <p:nvPr/>
        </p:nvSpPr>
        <p:spPr>
          <a:xfrm>
            <a:off x="2835197" y="1646584"/>
            <a:ext cx="3108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Initial boundary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FCB93B-8AB5-40A2-893D-19EC931172B2}"/>
              </a:ext>
            </a:extLst>
          </p:cNvPr>
          <p:cNvCxnSpPr>
            <a:cxnSpLocks/>
          </p:cNvCxnSpPr>
          <p:nvPr/>
        </p:nvCxnSpPr>
        <p:spPr>
          <a:xfrm flipH="1">
            <a:off x="3729907" y="1904242"/>
            <a:ext cx="144966" cy="2977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210920FD-55B8-C400-3BBD-3A77E021F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025" y="808463"/>
            <a:ext cx="5798566" cy="5798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97D79B-899E-2E22-8E2E-C93AC58BD949}"/>
                  </a:ext>
                </a:extLst>
              </p:cNvPr>
              <p:cNvSpPr txBox="1"/>
              <p:nvPr/>
            </p:nvSpPr>
            <p:spPr>
              <a:xfrm>
                <a:off x="7961542" y="997848"/>
                <a:ext cx="5166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Initial density: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97D79B-899E-2E22-8E2E-C93AC58BD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542" y="997848"/>
                <a:ext cx="5166731" cy="369332"/>
              </a:xfrm>
              <a:prstGeom prst="rect">
                <a:avLst/>
              </a:prstGeom>
              <a:blipFill>
                <a:blip r:embed="rId5"/>
                <a:stretch>
                  <a:fillRect l="-73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23C82B-DC41-0F17-2893-18F6BB134FB4}"/>
                  </a:ext>
                </a:extLst>
              </p:cNvPr>
              <p:cNvSpPr txBox="1"/>
              <p:nvPr/>
            </p:nvSpPr>
            <p:spPr>
              <a:xfrm>
                <a:off x="7040496" y="4255636"/>
                <a:ext cx="4876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</a:rPr>
                  <a:t>Agrees well with the 400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i="1" dirty="0">
                    <a:solidFill>
                      <a:srgbClr val="FF0000"/>
                    </a:solidFill>
                  </a:rPr>
                  <a:t> measurement!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23C82B-DC41-0F17-2893-18F6BB134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496" y="4255636"/>
                <a:ext cx="4876012" cy="369332"/>
              </a:xfrm>
              <a:prstGeom prst="rect">
                <a:avLst/>
              </a:prstGeom>
              <a:blipFill>
                <a:blip r:embed="rId6"/>
                <a:stretch>
                  <a:fillRect l="-10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A2ADB57-017D-3D64-57D9-154E93914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4412502"/>
            <a:ext cx="3108402" cy="2331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3796C9-2EAB-69A9-8B0D-0F19E5794D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100109" y="4411462"/>
            <a:ext cx="3108402" cy="2331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BDFF91-CB1F-547E-09B5-439DAF5F5957}"/>
                  </a:ext>
                </a:extLst>
              </p:cNvPr>
              <p:cNvSpPr txBox="1"/>
              <p:nvPr/>
            </p:nvSpPr>
            <p:spPr>
              <a:xfrm>
                <a:off x="697904" y="3853554"/>
                <a:ext cx="1933497" cy="73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=1×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BDFF91-CB1F-547E-09B5-439DAF5F5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04" y="3853554"/>
                <a:ext cx="1933497" cy="738151"/>
              </a:xfrm>
              <a:prstGeom prst="rect">
                <a:avLst/>
              </a:prstGeom>
              <a:blipFill>
                <a:blip r:embed="rId9"/>
                <a:stretch>
                  <a:fillRect l="-39610" t="-128814" r="-18182" b="-17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A4DBB3-21B8-13B3-FF3D-801E4DE7E37E}"/>
                  </a:ext>
                </a:extLst>
              </p:cNvPr>
              <p:cNvSpPr txBox="1"/>
              <p:nvPr/>
            </p:nvSpPr>
            <p:spPr>
              <a:xfrm>
                <a:off x="3874873" y="3886560"/>
                <a:ext cx="1933497" cy="738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=1×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A4DBB3-21B8-13B3-FF3D-801E4DE7E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873" y="3886560"/>
                <a:ext cx="1933497" cy="738151"/>
              </a:xfrm>
              <a:prstGeom prst="rect">
                <a:avLst/>
              </a:prstGeom>
              <a:blipFill>
                <a:blip r:embed="rId10"/>
                <a:stretch>
                  <a:fillRect l="-40523" t="-128814" r="-18301" b="-17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AEEEED7-004E-2B5E-4E62-A50A69A3069D}"/>
              </a:ext>
            </a:extLst>
          </p:cNvPr>
          <p:cNvSpPr txBox="1"/>
          <p:nvPr/>
        </p:nvSpPr>
        <p:spPr>
          <a:xfrm>
            <a:off x="765252" y="6595121"/>
            <a:ext cx="2598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magnification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9A0474-4644-F613-2664-21FA7E7499EB}"/>
              </a:ext>
            </a:extLst>
          </p:cNvPr>
          <p:cNvSpPr txBox="1"/>
          <p:nvPr/>
        </p:nvSpPr>
        <p:spPr>
          <a:xfrm>
            <a:off x="4008830" y="6607029"/>
            <a:ext cx="2319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magnification</a:t>
            </a:r>
          </a:p>
        </p:txBody>
      </p:sp>
    </p:spTree>
    <p:extLst>
      <p:ext uri="{BB962C8B-B14F-4D97-AF65-F5344CB8AC3E}">
        <p14:creationId xmlns:p14="http://schemas.microsoft.com/office/powerpoint/2010/main" val="2644192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EA84A-B5DE-F636-A563-B3176F89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AA3AB3-D3EE-95DC-7E8E-A67B513E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Length Product Evolution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A0E7B-5B9B-F9C8-0916-0379C698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5792" y="1238249"/>
            <a:ext cx="6146208" cy="4609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5A2E8-E2C2-63BC-704B-53AAA40D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1238249"/>
            <a:ext cx="6146209" cy="4609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98DEF1-4E6F-68BE-A3E4-115B70BEED7E}"/>
              </a:ext>
            </a:extLst>
          </p:cNvPr>
          <p:cNvSpPr txBox="1"/>
          <p:nvPr/>
        </p:nvSpPr>
        <p:spPr>
          <a:xfrm>
            <a:off x="2551814" y="2470869"/>
            <a:ext cx="2232837" cy="37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Lorentzian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00D2D-89BB-7F73-215F-E0361286ABF4}"/>
              </a:ext>
            </a:extLst>
          </p:cNvPr>
          <p:cNvSpPr txBox="1"/>
          <p:nvPr/>
        </p:nvSpPr>
        <p:spPr>
          <a:xfrm>
            <a:off x="8851900" y="1316792"/>
            <a:ext cx="1821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A3213-9F3F-D0F2-A1B1-501C4CD6AC17}"/>
              </a:ext>
            </a:extLst>
          </p:cNvPr>
          <p:cNvSpPr txBox="1"/>
          <p:nvPr/>
        </p:nvSpPr>
        <p:spPr>
          <a:xfrm>
            <a:off x="2191046" y="1268009"/>
            <a:ext cx="1821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scaled</a:t>
            </a:r>
          </a:p>
        </p:txBody>
      </p:sp>
    </p:spTree>
    <p:extLst>
      <p:ext uri="{BB962C8B-B14F-4D97-AF65-F5344CB8AC3E}">
        <p14:creationId xmlns:p14="http://schemas.microsoft.com/office/powerpoint/2010/main" val="18020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51768F-B9E6-2EC3-50C7-445FF989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EAAC 2025 - Elba, Italy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2B03D-0FEA-9328-1116-A0D9725F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22F928-771C-025D-4939-54900E61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Funding and Facility Credit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E364C-BAAE-12A6-D6F3-FDEF91268563}"/>
              </a:ext>
            </a:extLst>
          </p:cNvPr>
          <p:cNvSpPr txBox="1"/>
          <p:nvPr/>
        </p:nvSpPr>
        <p:spPr>
          <a:xfrm>
            <a:off x="3712190" y="1973312"/>
            <a:ext cx="7641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U.S. Department of Energy, Office of Science, Office of High Energy Physics, under Award Number DE-SC001796.</a:t>
            </a:r>
          </a:p>
          <a:p>
            <a:r>
              <a:rPr lang="en-US" b="1" dirty="0"/>
              <a:t> 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This research used resources of the Facility for Advanced Accelerator Experimental Tests II (FACET-II), which is a DOE Office of Science User Facility.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02968-482E-CB0B-28CE-6D301E7D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35" y="1450386"/>
            <a:ext cx="1621933" cy="1605038"/>
          </a:xfrm>
          <a:prstGeom prst="rect">
            <a:avLst/>
          </a:prstGeom>
        </p:spPr>
      </p:pic>
      <p:pic>
        <p:nvPicPr>
          <p:cNvPr id="7" name="Picture 6" descr="1_FACET-II_MAIN_LOGO.png">
            <a:extLst>
              <a:ext uri="{FF2B5EF4-FFF2-40B4-BE49-F238E27FC236}">
                <a16:creationId xmlns:a16="http://schemas.microsoft.com/office/drawing/2014/main" id="{7FBA4D08-113E-FEA6-8314-BA1B17B5C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35" y="3977360"/>
            <a:ext cx="1621933" cy="15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4CDF7-C01F-FDA7-58AB-B03571E5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4031A4-114E-ECF2-F27A-19B774A5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Thin, Underdense, Passive Plasma Lens (TUPPL)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5D65F6-F595-BE13-BBD7-5532EC5DC5A1}"/>
              </a:ext>
            </a:extLst>
          </p:cNvPr>
          <p:cNvSpPr txBox="1">
            <a:spLocks/>
          </p:cNvSpPr>
          <p:nvPr/>
        </p:nvSpPr>
        <p:spPr>
          <a:xfrm>
            <a:off x="1037663" y="990110"/>
            <a:ext cx="9572065" cy="2024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Thin – PWFA much shorter than one betatron period</a:t>
            </a:r>
          </a:p>
          <a:p>
            <a:r>
              <a:rPr lang="en-US" sz="2400" dirty="0"/>
              <a:t>Underdense – Nonlinear blowout regime</a:t>
            </a:r>
          </a:p>
          <a:p>
            <a:r>
              <a:rPr lang="en-US" sz="2400" dirty="0"/>
              <a:t>Passive – No reliance on externally driven current</a:t>
            </a:r>
          </a:p>
          <a:p>
            <a:r>
              <a:rPr lang="en-US" sz="2400" dirty="0"/>
              <a:t>Plasma Lens – Transverse focusing impulse with negligible energy change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7F04D2-9CBF-5BF4-D2F5-7D129F8E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1" y="3112075"/>
            <a:ext cx="5089885" cy="327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40D1A-680E-77CB-0850-F8416803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83" y="3164129"/>
            <a:ext cx="4405527" cy="3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3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EB22-17E3-E390-AE92-9F8C42E2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3716D-8BD4-065F-25B5-83641F8D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B155C9-3A1D-C09C-F773-F79576FB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Thin, Underdense, Passive Plasma Lens (TUPPL)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951AAC-97A3-B4F5-D005-0DE3B47E5C38}"/>
              </a:ext>
            </a:extLst>
          </p:cNvPr>
          <p:cNvSpPr txBox="1">
            <a:spLocks/>
          </p:cNvSpPr>
          <p:nvPr/>
        </p:nvSpPr>
        <p:spPr>
          <a:xfrm>
            <a:off x="1037663" y="990110"/>
            <a:ext cx="9962433" cy="2024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Thin – PWFA much shorter than one betatron period</a:t>
            </a:r>
          </a:p>
          <a:p>
            <a:r>
              <a:rPr lang="en-US" sz="2400" dirty="0"/>
              <a:t>Underdense – Nonlinear blowout regime</a:t>
            </a:r>
          </a:p>
          <a:p>
            <a:r>
              <a:rPr lang="en-US" sz="2400" b="1" dirty="0"/>
              <a:t>Passive – No reliance on externally driven current</a:t>
            </a:r>
          </a:p>
          <a:p>
            <a:r>
              <a:rPr lang="en-US" sz="2400" b="1" dirty="0"/>
              <a:t>Plasma Lens – Transverse focusing impulse with negligible energy change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3B34E47-776C-E0F9-73F4-F995055D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1" y="3112075"/>
            <a:ext cx="5089885" cy="327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EDB3CD-3BE4-B99A-B943-2054ED10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83" y="3164129"/>
            <a:ext cx="4405527" cy="32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E485E-6649-DDCB-EBCC-61C2943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C9AE88-4B4B-B73E-FFE7-F15E12FD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Features of TUPPL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96646F-0A6D-3B7D-99F5-1F2E5D1E42A5}"/>
              </a:ext>
            </a:extLst>
          </p:cNvPr>
          <p:cNvSpPr txBox="1">
            <a:spLocks/>
          </p:cNvSpPr>
          <p:nvPr/>
        </p:nvSpPr>
        <p:spPr>
          <a:xfrm>
            <a:off x="838200" y="1004559"/>
            <a:ext cx="10515600" cy="5208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Extremely strong focusing</a:t>
            </a:r>
          </a:p>
          <a:p>
            <a:pPr marL="914400" lvl="1" indent="-457200"/>
            <a:r>
              <a:rPr lang="en-US" dirty="0"/>
              <a:t>Orders of magnitude beyond electromagnets, PMQs, APL</a:t>
            </a:r>
          </a:p>
          <a:p>
            <a:pPr marL="0" indent="0">
              <a:buNone/>
            </a:pPr>
            <a:r>
              <a:rPr lang="en-US" b="1" dirty="0"/>
              <a:t>Axisymmetric focusing</a:t>
            </a:r>
          </a:p>
          <a:p>
            <a:pPr marL="914400" lvl="1" indent="-457200"/>
            <a:r>
              <a:rPr lang="en-US" dirty="0"/>
              <a:t>Single lens can achieve symmetric focus in x &amp; y</a:t>
            </a:r>
          </a:p>
          <a:p>
            <a:pPr marL="0" indent="0">
              <a:buNone/>
            </a:pPr>
            <a:r>
              <a:rPr lang="en-US" b="1" dirty="0"/>
              <a:t>Ultra-compact  </a:t>
            </a:r>
          </a:p>
          <a:p>
            <a:pPr marL="914400" lvl="1" indent="-457200"/>
            <a:r>
              <a:rPr lang="en-US" dirty="0"/>
              <a:t>Plasma lens itself: ~400 µm</a:t>
            </a:r>
          </a:p>
          <a:p>
            <a:pPr marL="914400" lvl="1" indent="-457200"/>
            <a:r>
              <a:rPr lang="en-US" dirty="0"/>
              <a:t>Gas jet &amp; laser hardware: &lt;1 cm footprint along beam line</a:t>
            </a:r>
          </a:p>
          <a:p>
            <a:pPr marL="0" indent="0">
              <a:buNone/>
            </a:pPr>
            <a:r>
              <a:rPr lang="en-US" b="1" dirty="0"/>
              <a:t>Rapidly and easily tunable</a:t>
            </a:r>
          </a:p>
          <a:p>
            <a:pPr marL="914400" lvl="1" indent="-457200"/>
            <a:r>
              <a:rPr lang="en-US" dirty="0"/>
              <a:t>Strength scales with density </a:t>
            </a:r>
            <a:r>
              <a:rPr lang="en-US" dirty="0">
                <a:sym typeface="Wingdings" pitchFamily="2" charset="2"/>
              </a:rPr>
              <a:t> gas pressure</a:t>
            </a:r>
          </a:p>
          <a:p>
            <a:pPr marL="914400" lvl="1" indent="-457200"/>
            <a:r>
              <a:rPr lang="en-US" dirty="0">
                <a:sym typeface="Wingdings" pitchFamily="2" charset="2"/>
              </a:rPr>
              <a:t>Strength scales with length  laser energy / focus/ height above gas jet</a:t>
            </a:r>
          </a:p>
          <a:p>
            <a:pPr marL="914400" lvl="1" indent="-457200"/>
            <a:r>
              <a:rPr lang="en-US" dirty="0">
                <a:sym typeface="Wingdings" pitchFamily="2" charset="2"/>
              </a:rPr>
              <a:t>Density length product  plasma expansion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Self-aligning</a:t>
            </a:r>
          </a:p>
          <a:p>
            <a:pPr marL="914400" lvl="1" indent="-457200"/>
            <a:r>
              <a:rPr lang="en-US" dirty="0"/>
              <a:t>Central axis of blowout determined by electron beam</a:t>
            </a:r>
          </a:p>
        </p:txBody>
      </p:sp>
    </p:spTree>
    <p:extLst>
      <p:ext uri="{BB962C8B-B14F-4D97-AF65-F5344CB8AC3E}">
        <p14:creationId xmlns:p14="http://schemas.microsoft.com/office/powerpoint/2010/main" val="286003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5ED09-2211-16E8-7C8D-38AC1B5C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other focusing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3DD462-DA8F-FD48-EDE6-D7B4212F950B}"/>
              </a:ext>
            </a:extLst>
          </p:cNvPr>
          <p:cNvSpPr txBox="1">
            <a:spLocks/>
          </p:cNvSpPr>
          <p:nvPr/>
        </p:nvSpPr>
        <p:spPr>
          <a:xfrm>
            <a:off x="742666" y="849737"/>
            <a:ext cx="10515600" cy="936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PPL focusing strength is </a:t>
            </a:r>
            <a:r>
              <a:rPr lang="en-US" b="1" dirty="0"/>
              <a:t>orders of magnitude </a:t>
            </a:r>
            <a:r>
              <a:rPr lang="en-US" dirty="0"/>
              <a:t>stronger than magnets of equivalent phase advance (normalized length).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A6736-F624-7076-7EC9-85AC7F22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2315426"/>
            <a:ext cx="3473533" cy="3429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FD0079-57A2-696F-96AF-B008A0F2D292}"/>
              </a:ext>
            </a:extLst>
          </p:cNvPr>
          <p:cNvSpPr txBox="1">
            <a:spLocks/>
          </p:cNvSpPr>
          <p:nvPr/>
        </p:nvSpPr>
        <p:spPr>
          <a:xfrm>
            <a:off x="3761782" y="1821880"/>
            <a:ext cx="5984725" cy="43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advance (normalized length):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9F35-8D56-78B9-3C18-EF804B99F0D7}"/>
              </a:ext>
            </a:extLst>
          </p:cNvPr>
          <p:cNvSpPr txBox="1"/>
          <p:nvPr/>
        </p:nvSpPr>
        <p:spPr>
          <a:xfrm>
            <a:off x="917314" y="2021854"/>
            <a:ext cx="196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Quadruple Magnet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B32F2-BC95-B2F8-E361-D05B07C372ED}"/>
              </a:ext>
            </a:extLst>
          </p:cNvPr>
          <p:cNvSpPr txBox="1"/>
          <p:nvPr/>
        </p:nvSpPr>
        <p:spPr>
          <a:xfrm>
            <a:off x="275491" y="5712296"/>
            <a:ext cx="260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Adapted from Taylor, SLAC-PUB-5621 (1991)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/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=0.0458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blipFill>
                <a:blip r:embed="rId3"/>
                <a:stretch>
                  <a:fillRect l="-2273" r="-227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669131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774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667866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660317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(blowout theory,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5737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</a:rPr>
                            <a:t>Thin PPL (June 2025 exp</a:t>
                          </a:r>
                          <a:r>
                            <a:rPr lang="el-GR" sz="2000" b="1" dirty="0">
                              <a:solidFill>
                                <a:srgbClr val="002060"/>
                              </a:solidFill>
                            </a:rPr>
                            <a:t>.</a:t>
                          </a: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</a:rPr>
                            <a:t>, preliminary)</a:t>
                          </a:r>
                          <a:endParaRPr lang="en-US" sz="2000" b="1" baseline="300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8669131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87692" r="-195000" b="-9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</a:rPr>
                            <a:t>Thin PPL (June 2025 exp</a:t>
                          </a:r>
                          <a:r>
                            <a:rPr lang="el-GR" sz="2000" b="1" dirty="0">
                              <a:solidFill>
                                <a:srgbClr val="002060"/>
                              </a:solidFill>
                            </a:rPr>
                            <a:t>.</a:t>
                          </a: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</a:rPr>
                            <a:t>, preliminary)</a:t>
                          </a:r>
                          <a:endParaRPr lang="en-US" sz="2000" b="1" baseline="300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>
                              <a:solidFill>
                                <a:srgbClr val="002060"/>
                              </a:solidFill>
                            </a:rPr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84493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E367C-030E-80BA-290E-DCB8986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03208F-AEA3-0B65-FF9D-5B0D967A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Ε-308 </a:t>
            </a:r>
            <a:r>
              <a:rPr lang="en-US" dirty="0"/>
              <a:t>Experimental Setup</a:t>
            </a:r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0954D6A3-3A70-4C09-6133-7151FC1E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2" y="1513112"/>
            <a:ext cx="7817476" cy="49174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038662-3DC6-F992-3FEF-6D521BB79AD2}"/>
              </a:ext>
            </a:extLst>
          </p:cNvPr>
          <p:cNvSpPr/>
          <p:nvPr/>
        </p:nvSpPr>
        <p:spPr>
          <a:xfrm>
            <a:off x="2940296" y="2088831"/>
            <a:ext cx="4506013" cy="206447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FBF9B-5C77-5069-78A1-A67639855779}"/>
              </a:ext>
            </a:extLst>
          </p:cNvPr>
          <p:cNvSpPr/>
          <p:nvPr/>
        </p:nvSpPr>
        <p:spPr>
          <a:xfrm>
            <a:off x="894679" y="2875970"/>
            <a:ext cx="1847654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0ED7B-4D75-2018-88A2-1A2E95035EC1}"/>
              </a:ext>
            </a:extLst>
          </p:cNvPr>
          <p:cNvSpPr/>
          <p:nvPr/>
        </p:nvSpPr>
        <p:spPr>
          <a:xfrm rot="5400000">
            <a:off x="1787145" y="3779259"/>
            <a:ext cx="1858474" cy="518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1959B-4054-C7A7-2E70-35E08D83A7A7}"/>
              </a:ext>
            </a:extLst>
          </p:cNvPr>
          <p:cNvSpPr/>
          <p:nvPr/>
        </p:nvSpPr>
        <p:spPr>
          <a:xfrm rot="11123390" flipV="1">
            <a:off x="2688420" y="4866348"/>
            <a:ext cx="402014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A7F8B88-C139-F428-6D68-4E56D2CE326D}"/>
              </a:ext>
            </a:extLst>
          </p:cNvPr>
          <p:cNvSpPr/>
          <p:nvPr/>
        </p:nvSpPr>
        <p:spPr>
          <a:xfrm rot="10800000">
            <a:off x="6648307" y="4499364"/>
            <a:ext cx="116878" cy="59461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5772E-4D2E-A26E-B509-CCE213764824}"/>
              </a:ext>
            </a:extLst>
          </p:cNvPr>
          <p:cNvSpPr txBox="1"/>
          <p:nvPr/>
        </p:nvSpPr>
        <p:spPr>
          <a:xfrm>
            <a:off x="957596" y="3013281"/>
            <a:ext cx="1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Laser, 3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A0A45-A7FD-0AFC-BB4E-DC5E9983A10A}"/>
              </a:ext>
            </a:extLst>
          </p:cNvPr>
          <p:cNvSpPr txBox="1"/>
          <p:nvPr/>
        </p:nvSpPr>
        <p:spPr>
          <a:xfrm>
            <a:off x="136175" y="4099882"/>
            <a:ext cx="11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E-beam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7BB9B4-3DB4-CC50-9FAC-4DD4D4D8BF16}"/>
              </a:ext>
            </a:extLst>
          </p:cNvPr>
          <p:cNvSpPr/>
          <p:nvPr/>
        </p:nvSpPr>
        <p:spPr>
          <a:xfrm>
            <a:off x="6415314" y="4229464"/>
            <a:ext cx="602343" cy="384628"/>
          </a:xfrm>
          <a:prstGeom prst="rect">
            <a:avLst/>
          </a:prstGeom>
          <a:noFill/>
          <a:ln w="19050">
            <a:solidFill>
              <a:srgbClr val="1E1E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F88E9-A602-6AAC-58FC-C42023C9ED58}"/>
              </a:ext>
            </a:extLst>
          </p:cNvPr>
          <p:cNvCxnSpPr>
            <a:cxnSpLocks/>
          </p:cNvCxnSpPr>
          <p:nvPr/>
        </p:nvCxnSpPr>
        <p:spPr>
          <a:xfrm flipV="1">
            <a:off x="6415314" y="1592095"/>
            <a:ext cx="1952869" cy="2637369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986F6E98-2A31-4C6D-7D06-52EFC1F84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9" t="38173" r="35091" b="42294"/>
          <a:stretch/>
        </p:blipFill>
        <p:spPr>
          <a:xfrm rot="5400000">
            <a:off x="8515464" y="1444815"/>
            <a:ext cx="1820628" cy="2115189"/>
          </a:xfrm>
          <a:prstGeom prst="rect">
            <a:avLst/>
          </a:prstGeom>
        </p:spPr>
      </p:pic>
      <p:pic>
        <p:nvPicPr>
          <p:cNvPr id="44" name="Picture 43" descr="A diagram of a spectrum&#10;&#10;AI-generated content may be incorrect.">
            <a:extLst>
              <a:ext uri="{FF2B5EF4-FFF2-40B4-BE49-F238E27FC236}">
                <a16:creationId xmlns:a16="http://schemas.microsoft.com/office/drawing/2014/main" id="{237024D9-3EBA-6486-2412-D11501542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908" y="1513112"/>
            <a:ext cx="1591651" cy="22699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F1E0DED-1907-0473-410D-C038C69ABA71}"/>
              </a:ext>
            </a:extLst>
          </p:cNvPr>
          <p:cNvSpPr/>
          <p:nvPr/>
        </p:nvSpPr>
        <p:spPr>
          <a:xfrm>
            <a:off x="11740129" y="1592095"/>
            <a:ext cx="451871" cy="1754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B95579-4CA8-DA90-35E3-D9BEB411A64F}"/>
              </a:ext>
            </a:extLst>
          </p:cNvPr>
          <p:cNvSpPr txBox="1"/>
          <p:nvPr/>
        </p:nvSpPr>
        <p:spPr>
          <a:xfrm>
            <a:off x="7986109" y="1223731"/>
            <a:ext cx="43106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Chaojie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Zhang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095011</a:t>
            </a:r>
            <a:endParaRPr lang="en-US" sz="12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91D96AB-A7A0-0AC0-73EA-F072AAC977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577559" y="4205450"/>
            <a:ext cx="2873843" cy="223138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80D89E-0305-2217-1048-EED358D4CA9B}"/>
              </a:ext>
            </a:extLst>
          </p:cNvPr>
          <p:cNvCxnSpPr>
            <a:cxnSpLocks/>
          </p:cNvCxnSpPr>
          <p:nvPr/>
        </p:nvCxnSpPr>
        <p:spPr>
          <a:xfrm flipV="1">
            <a:off x="7017657" y="3408784"/>
            <a:ext cx="3465716" cy="1205308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F51DD67-421E-EDEE-BB8F-59AFDD744FE5}"/>
              </a:ext>
            </a:extLst>
          </p:cNvPr>
          <p:cNvSpPr txBox="1"/>
          <p:nvPr/>
        </p:nvSpPr>
        <p:spPr>
          <a:xfrm>
            <a:off x="8795821" y="4237112"/>
            <a:ext cx="133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 view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BAC5DC0-7D1F-4FC0-0F52-CC4E47FAC7BB}"/>
              </a:ext>
            </a:extLst>
          </p:cNvPr>
          <p:cNvCxnSpPr>
            <a:cxnSpLocks/>
          </p:cNvCxnSpPr>
          <p:nvPr/>
        </p:nvCxnSpPr>
        <p:spPr>
          <a:xfrm flipV="1">
            <a:off x="9983488" y="5349922"/>
            <a:ext cx="0" cy="805123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F30E2D3-B933-99EF-DFF5-C2B1E3312D01}"/>
              </a:ext>
            </a:extLst>
          </p:cNvPr>
          <p:cNvSpPr txBox="1"/>
          <p:nvPr/>
        </p:nvSpPr>
        <p:spPr>
          <a:xfrm>
            <a:off x="10051013" y="5760845"/>
            <a:ext cx="962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E-beam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/>
              <p:nvPr/>
            </p:nvSpPr>
            <p:spPr>
              <a:xfrm>
                <a:off x="8445056" y="3397019"/>
                <a:ext cx="2115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𝑒𝑥𝑖𝑡</m:t>
                        </m:r>
                      </m:sub>
                    </m:sSub>
                  </m:oMath>
                </a14:m>
                <a:r>
                  <a:rPr lang="en-US" dirty="0"/>
                  <a:t>; ~50 psi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056" y="3397019"/>
                <a:ext cx="2115190" cy="369332"/>
              </a:xfrm>
              <a:prstGeom prst="rect">
                <a:avLst/>
              </a:prstGeom>
              <a:blipFill>
                <a:blip r:embed="rId7"/>
                <a:stretch>
                  <a:fillRect l="-238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B5FFEED-005C-DE2C-0A5E-57F5D61C0FCB}"/>
              </a:ext>
            </a:extLst>
          </p:cNvPr>
          <p:cNvCxnSpPr>
            <a:cxnSpLocks/>
          </p:cNvCxnSpPr>
          <p:nvPr/>
        </p:nvCxnSpPr>
        <p:spPr>
          <a:xfrm>
            <a:off x="8878020" y="5240645"/>
            <a:ext cx="839186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C8EB9D-B658-E813-08FC-22158850BAF4}"/>
              </a:ext>
            </a:extLst>
          </p:cNvPr>
          <p:cNvSpPr txBox="1"/>
          <p:nvPr/>
        </p:nvSpPr>
        <p:spPr>
          <a:xfrm>
            <a:off x="8895185" y="5211425"/>
            <a:ext cx="79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870E7-722D-3646-D61C-5018B6DE08F8}"/>
              </a:ext>
            </a:extLst>
          </p:cNvPr>
          <p:cNvSpPr txBox="1"/>
          <p:nvPr/>
        </p:nvSpPr>
        <p:spPr>
          <a:xfrm>
            <a:off x="1025429" y="945331"/>
            <a:ext cx="562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Laser-ionized H</a:t>
            </a:r>
            <a:r>
              <a:rPr lang="en-US" sz="2400" b="1" baseline="-25000" dirty="0"/>
              <a:t>2</a:t>
            </a:r>
            <a:r>
              <a:rPr lang="en-US" sz="2400" b="1" dirty="0"/>
              <a:t> gas jet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DEAA-3A8F-E23B-31C4-D6379CD3A818}"/>
              </a:ext>
            </a:extLst>
          </p:cNvPr>
          <p:cNvSpPr txBox="1"/>
          <p:nvPr/>
        </p:nvSpPr>
        <p:spPr>
          <a:xfrm>
            <a:off x="10196568" y="5084853"/>
            <a:ext cx="962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Plasma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E89A1F-B59F-4213-4966-002602229AE2}"/>
              </a:ext>
            </a:extLst>
          </p:cNvPr>
          <p:cNvCxnSpPr/>
          <p:nvPr/>
        </p:nvCxnSpPr>
        <p:spPr>
          <a:xfrm>
            <a:off x="232012" y="4421778"/>
            <a:ext cx="81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216D401-5DC6-4C2C-BE85-9C20564AA2D4}"/>
              </a:ext>
            </a:extLst>
          </p:cNvPr>
          <p:cNvSpPr txBox="1"/>
          <p:nvPr/>
        </p:nvSpPr>
        <p:spPr>
          <a:xfrm>
            <a:off x="373862" y="997094"/>
            <a:ext cx="113978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Maximize focusing strength: minimize focal length </a:t>
            </a:r>
            <a:r>
              <a:rPr lang="en-US" sz="2400" dirty="0">
                <a:sym typeface="Wingdings" pitchFamily="2" charset="2"/>
              </a:rPr>
              <a:t> maximize </a:t>
            </a:r>
            <a:r>
              <a:rPr lang="en-US" sz="2400" dirty="0" err="1">
                <a:sym typeface="Wingdings" pitchFamily="2" charset="2"/>
              </a:rPr>
              <a:t>n</a:t>
            </a:r>
            <a:r>
              <a:rPr lang="en-US" sz="2400" baseline="-25000" dirty="0" err="1">
                <a:sym typeface="Wingdings" pitchFamily="2" charset="2"/>
              </a:rPr>
              <a:t>p</a:t>
            </a:r>
            <a:r>
              <a:rPr lang="en-US" sz="2400" dirty="0" err="1">
                <a:sym typeface="Wingdings" pitchFamily="2" charset="2"/>
              </a:rPr>
              <a:t>L</a:t>
            </a: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Remain in thin lens regime: keep phase advance ≲ 0.2 </a:t>
            </a:r>
            <a:r>
              <a:rPr lang="en-US" sz="2400" dirty="0">
                <a:sym typeface="Wingdings" pitchFamily="2" charset="2"/>
              </a:rPr>
              <a:t> keep sqrt(n</a:t>
            </a:r>
            <a:r>
              <a:rPr lang="en-US" sz="2400" baseline="-25000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)L low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Remain in underdense blowout regime: 2 n</a:t>
            </a:r>
            <a:r>
              <a:rPr lang="en-US" sz="2400" baseline="-25000" dirty="0"/>
              <a:t>p</a:t>
            </a:r>
            <a:r>
              <a:rPr lang="en-US" sz="2400" dirty="0"/>
              <a:t> ≲ </a:t>
            </a:r>
            <a:r>
              <a:rPr lang="en-US" sz="2400" dirty="0" err="1"/>
              <a:t>n</a:t>
            </a:r>
            <a:r>
              <a:rPr lang="en-US" sz="2400" baseline="-25000" dirty="0" err="1"/>
              <a:t>b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keep n</a:t>
            </a:r>
            <a:r>
              <a:rPr lang="en-US" sz="2400" baseline="-25000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sufficiently low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Summary:</a:t>
            </a:r>
            <a:r>
              <a:rPr lang="en-US" sz="2400" dirty="0">
                <a:sym typeface="Wingdings" pitchFamily="2" charset="2"/>
              </a:rPr>
              <a:t> Requirements push toward lower density and longer length.</a:t>
            </a:r>
            <a:endParaRPr lang="en-US" sz="2400" b="1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Experimental conditions made it challenging to optimize n</a:t>
            </a:r>
            <a:r>
              <a:rPr lang="en-US" sz="2400" baseline="-25000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and 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Result: operated in </a:t>
            </a:r>
            <a:r>
              <a:rPr lang="en-US" sz="2400" dirty="0" err="1">
                <a:sym typeface="Wingdings" pitchFamily="2" charset="2"/>
              </a:rPr>
              <a:t>overdense</a:t>
            </a:r>
            <a:r>
              <a:rPr lang="en-US" sz="2400" dirty="0">
                <a:sym typeface="Wingdings" pitchFamily="2" charset="2"/>
              </a:rPr>
              <a:t> thin lens regime during previous run.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Improved modeling, diagnosis, and control of plasma source expected next run.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37F21-F163-E8BF-87DE-5AF3EF50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AD538-0557-76AA-58D2-13BBFCEB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Requirements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861F02-CB05-3BA3-D4CD-8D3CF12B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280" y="1445221"/>
            <a:ext cx="2754953" cy="7033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856A70-48B6-7A54-79B9-1B4AECF4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41" y="2927518"/>
            <a:ext cx="3328046" cy="7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4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40156</TotalTime>
  <Words>1717</Words>
  <Application>Microsoft Macintosh PowerPoint</Application>
  <PresentationFormat>Widescreen</PresentationFormat>
  <Paragraphs>320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-apple-system</vt:lpstr>
      <vt:lpstr>Arial</vt:lpstr>
      <vt:lpstr>Calibri</vt:lpstr>
      <vt:lpstr>Calibri Light</vt:lpstr>
      <vt:lpstr>Cambria Math</vt:lpstr>
      <vt:lpstr>Roboto</vt:lpstr>
      <vt:lpstr>Wingdings</vt:lpstr>
      <vt:lpstr>Office Theme</vt:lpstr>
      <vt:lpstr>Experimental Progress of Passive Plasma Lens at FACET-II</vt:lpstr>
      <vt:lpstr>Co-Authors</vt:lpstr>
      <vt:lpstr>Research Funding and Facility Credit</vt:lpstr>
      <vt:lpstr>Thin, Underdense, Passive Plasma Lens (TUPPL)</vt:lpstr>
      <vt:lpstr>Thin, Underdense, Passive Plasma Lens (TUPPL)</vt:lpstr>
      <vt:lpstr>Attractive Features of TUPPL</vt:lpstr>
      <vt:lpstr>Comparison to other focusing optics</vt:lpstr>
      <vt:lpstr>Ε-308 Experimental Setup</vt:lpstr>
      <vt:lpstr>Plasma Requirements</vt:lpstr>
      <vt:lpstr>Plasma Source Modelling</vt:lpstr>
      <vt:lpstr>Plasma Length Estimation</vt:lpstr>
      <vt:lpstr>Electron Beam Configuration: Two Bunches</vt:lpstr>
      <vt:lpstr>FACET-II Electron Imaging Spectrometer</vt:lpstr>
      <vt:lpstr>Strong Focusing of Witness Beam</vt:lpstr>
      <vt:lpstr>Witness Bunch Emittance Analysis</vt:lpstr>
      <vt:lpstr>Drive Bunch Emittance Analysis </vt:lpstr>
      <vt:lpstr>Summary</vt:lpstr>
      <vt:lpstr>Publications</vt:lpstr>
      <vt:lpstr>Publications</vt:lpstr>
      <vt:lpstr>Evidence of passive plasma lensing</vt:lpstr>
      <vt:lpstr>Preliminary PIC simulation studies</vt:lpstr>
      <vt:lpstr>Plasma Expansion Simulation</vt:lpstr>
      <vt:lpstr>Density Length Product Evolution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Michael Dennis Litos</cp:lastModifiedBy>
  <cp:revision>1608</cp:revision>
  <cp:lastPrinted>2023-09-13T22:51:52Z</cp:lastPrinted>
  <dcterms:created xsi:type="dcterms:W3CDTF">2016-01-26T18:12:20Z</dcterms:created>
  <dcterms:modified xsi:type="dcterms:W3CDTF">2025-09-25T13:02:52Z</dcterms:modified>
</cp:coreProperties>
</file>