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77" r:id="rId2"/>
    <p:sldMasterId id="2147483689" r:id="rId3"/>
  </p:sldMasterIdLst>
  <p:notesMasterIdLst>
    <p:notesMasterId r:id="rId19"/>
  </p:notesMasterIdLst>
  <p:sldIdLst>
    <p:sldId id="303" r:id="rId4"/>
    <p:sldId id="4394" r:id="rId5"/>
    <p:sldId id="4386" r:id="rId6"/>
    <p:sldId id="4381" r:id="rId7"/>
    <p:sldId id="4385" r:id="rId8"/>
    <p:sldId id="4382" r:id="rId9"/>
    <p:sldId id="4383" r:id="rId10"/>
    <p:sldId id="4390" r:id="rId11"/>
    <p:sldId id="4392" r:id="rId12"/>
    <p:sldId id="4387" r:id="rId13"/>
    <p:sldId id="4388" r:id="rId14"/>
    <p:sldId id="4389" r:id="rId15"/>
    <p:sldId id="4391" r:id="rId16"/>
    <p:sldId id="4384" r:id="rId17"/>
    <p:sldId id="3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8CCE73-4CF8-0F70-D674-29967BD2C169}" name="Angelo Biagioni" initials="AB" userId="2c54bcd7b7c91e3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F9900"/>
    <a:srgbClr val="E7DBDD"/>
    <a:srgbClr val="203864"/>
    <a:srgbClr val="0051AA"/>
    <a:srgbClr val="004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3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E49D0-1C75-44D1-A59E-97E6752FACBC}" type="datetimeFigureOut">
              <a:rPr lang="en-US" smtClean="0"/>
              <a:t>9/24/2025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C198E-2F39-44BC-958E-89B4AD62A8E2}" type="slidenum">
              <a:rPr lang="en-US" smtClean="0"/>
              <a:t>‹N›</a:t>
            </a:fld>
            <a:endParaRPr lang="en-US" dirty="0"/>
          </a:p>
        </p:txBody>
      </p:sp>
    </p:spTree>
    <p:extLst>
      <p:ext uri="{BB962C8B-B14F-4D97-AF65-F5344CB8AC3E}">
        <p14:creationId xmlns:p14="http://schemas.microsoft.com/office/powerpoint/2010/main" val="3117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4464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3338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57720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DDD6-990E-3B5E-62A0-26C1E33C7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DE38AB-C518-A76C-2B7F-0FE825F00B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52AF46-CB08-DC32-1246-CDD012DA2B5B}"/>
              </a:ext>
            </a:extLst>
          </p:cNvPr>
          <p:cNvSpPr>
            <a:spLocks noGrp="1"/>
          </p:cNvSpPr>
          <p:nvPr>
            <p:ph type="dt" sz="half" idx="10"/>
          </p:nvPr>
        </p:nvSpPr>
        <p:spPr/>
        <p:txBody>
          <a:bodyPr/>
          <a:lstStyle/>
          <a:p>
            <a:fld id="{B1DC4A0F-A278-4279-919E-86E11231B8C4}" type="datetime1">
              <a:rPr lang="en-US" smtClean="0"/>
              <a:t>9/24/2025</a:t>
            </a:fld>
            <a:endParaRPr lang="en-US"/>
          </a:p>
        </p:txBody>
      </p:sp>
      <p:sp>
        <p:nvSpPr>
          <p:cNvPr id="5" name="Footer Placeholder 4">
            <a:extLst>
              <a:ext uri="{FF2B5EF4-FFF2-40B4-BE49-F238E27FC236}">
                <a16:creationId xmlns:a16="http://schemas.microsoft.com/office/drawing/2014/main" id="{F52F1DC8-D9EF-EDB7-28CE-562F32A21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CF15E-2505-C9CC-5BA0-CB42719AEA10}"/>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1763927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86CE-79A5-FD17-9E87-9F95D36D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F43C9D-E9CD-8976-D5E3-C1EFF14A24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28C66-4D80-C5B5-91A5-39E9E2A8AB49}"/>
              </a:ext>
            </a:extLst>
          </p:cNvPr>
          <p:cNvSpPr>
            <a:spLocks noGrp="1"/>
          </p:cNvSpPr>
          <p:nvPr>
            <p:ph type="dt" sz="half" idx="10"/>
          </p:nvPr>
        </p:nvSpPr>
        <p:spPr/>
        <p:txBody>
          <a:bodyPr/>
          <a:lstStyle/>
          <a:p>
            <a:fld id="{774E7DE6-E84B-4657-A41F-27A26EF1FD22}" type="datetime1">
              <a:rPr lang="en-US" smtClean="0"/>
              <a:t>9/24/2025</a:t>
            </a:fld>
            <a:endParaRPr lang="en-US"/>
          </a:p>
        </p:txBody>
      </p:sp>
      <p:sp>
        <p:nvSpPr>
          <p:cNvPr id="5" name="Footer Placeholder 4">
            <a:extLst>
              <a:ext uri="{FF2B5EF4-FFF2-40B4-BE49-F238E27FC236}">
                <a16:creationId xmlns:a16="http://schemas.microsoft.com/office/drawing/2014/main" id="{23C574C8-EAFF-71B7-EABC-4C5096334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49408-C331-6574-8E23-0C093B867E2A}"/>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359197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682D-FA8C-A7CF-9812-6DD6B4AC38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A741F5-5079-BC3C-9C8D-F1AEEE903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8AE220-4C66-5E87-A4F8-CBDA563B8808}"/>
              </a:ext>
            </a:extLst>
          </p:cNvPr>
          <p:cNvSpPr>
            <a:spLocks noGrp="1"/>
          </p:cNvSpPr>
          <p:nvPr>
            <p:ph type="dt" sz="half" idx="10"/>
          </p:nvPr>
        </p:nvSpPr>
        <p:spPr/>
        <p:txBody>
          <a:bodyPr/>
          <a:lstStyle/>
          <a:p>
            <a:fld id="{83D762F9-CDF2-497B-8CC3-6F507AB67468}" type="datetime1">
              <a:rPr lang="en-US" smtClean="0"/>
              <a:t>9/24/2025</a:t>
            </a:fld>
            <a:endParaRPr lang="en-US"/>
          </a:p>
        </p:txBody>
      </p:sp>
      <p:sp>
        <p:nvSpPr>
          <p:cNvPr id="5" name="Footer Placeholder 4">
            <a:extLst>
              <a:ext uri="{FF2B5EF4-FFF2-40B4-BE49-F238E27FC236}">
                <a16:creationId xmlns:a16="http://schemas.microsoft.com/office/drawing/2014/main" id="{D886C3BA-FCAE-9D03-D524-4996697C2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F890-D65C-30E2-4945-A931AAFFDCCB}"/>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51327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FFAF-30DE-773D-181F-D129C41B5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9EA8DA-DED6-3963-7E8B-2AA79A725E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89739-BDF2-CD49-598B-C45D617BC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1B302-A72A-6F0F-CEBB-BF64ACFE119A}"/>
              </a:ext>
            </a:extLst>
          </p:cNvPr>
          <p:cNvSpPr>
            <a:spLocks noGrp="1"/>
          </p:cNvSpPr>
          <p:nvPr>
            <p:ph type="dt" sz="half" idx="10"/>
          </p:nvPr>
        </p:nvSpPr>
        <p:spPr/>
        <p:txBody>
          <a:bodyPr/>
          <a:lstStyle/>
          <a:p>
            <a:fld id="{6C19C77B-0D8E-4DCA-AB4E-725006974BDB}" type="datetime1">
              <a:rPr lang="en-US" smtClean="0"/>
              <a:t>9/24/2025</a:t>
            </a:fld>
            <a:endParaRPr lang="en-US"/>
          </a:p>
        </p:txBody>
      </p:sp>
      <p:sp>
        <p:nvSpPr>
          <p:cNvPr id="6" name="Footer Placeholder 5">
            <a:extLst>
              <a:ext uri="{FF2B5EF4-FFF2-40B4-BE49-F238E27FC236}">
                <a16:creationId xmlns:a16="http://schemas.microsoft.com/office/drawing/2014/main" id="{EE40C627-E2E2-05A1-909A-B1BB8606AF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C202D-703C-AFA1-8AFA-52DFDD8F418F}"/>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97654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1A0A-9669-7068-BF72-BDEE6B089E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2A89BE-3C2C-039B-8EC3-F9430B582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5EEE7-883D-16F1-7084-32D46AAEB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7C859-F2B9-77E2-24F5-7A2D1E91C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D07868-3546-5CD0-DC51-F74287F6FA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A7FC9-CC63-C669-A0F3-D1A87E561ED6}"/>
              </a:ext>
            </a:extLst>
          </p:cNvPr>
          <p:cNvSpPr>
            <a:spLocks noGrp="1"/>
          </p:cNvSpPr>
          <p:nvPr>
            <p:ph type="dt" sz="half" idx="10"/>
          </p:nvPr>
        </p:nvSpPr>
        <p:spPr/>
        <p:txBody>
          <a:bodyPr/>
          <a:lstStyle/>
          <a:p>
            <a:fld id="{E8EF162D-D5D9-4C63-8059-5F7E9F6EF19B}" type="datetime1">
              <a:rPr lang="en-US" smtClean="0"/>
              <a:t>9/24/2025</a:t>
            </a:fld>
            <a:endParaRPr lang="en-US"/>
          </a:p>
        </p:txBody>
      </p:sp>
      <p:sp>
        <p:nvSpPr>
          <p:cNvPr id="8" name="Footer Placeholder 7">
            <a:extLst>
              <a:ext uri="{FF2B5EF4-FFF2-40B4-BE49-F238E27FC236}">
                <a16:creationId xmlns:a16="http://schemas.microsoft.com/office/drawing/2014/main" id="{07B99999-A3BA-1243-5ED8-5A4533B29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52E02D-01FE-091B-3780-BD5464D1948C}"/>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1885889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0EA00-F259-D48A-38C3-8B3178F2B9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0078A4-02E4-CCEC-97EA-4779F96DABE8}"/>
              </a:ext>
            </a:extLst>
          </p:cNvPr>
          <p:cNvSpPr>
            <a:spLocks noGrp="1"/>
          </p:cNvSpPr>
          <p:nvPr>
            <p:ph type="dt" sz="half" idx="10"/>
          </p:nvPr>
        </p:nvSpPr>
        <p:spPr/>
        <p:txBody>
          <a:bodyPr/>
          <a:lstStyle/>
          <a:p>
            <a:fld id="{FA896EBB-F117-4FCF-8461-05247EE964D7}" type="datetime1">
              <a:rPr lang="en-US" smtClean="0"/>
              <a:t>9/24/2025</a:t>
            </a:fld>
            <a:endParaRPr lang="en-US"/>
          </a:p>
        </p:txBody>
      </p:sp>
      <p:sp>
        <p:nvSpPr>
          <p:cNvPr id="4" name="Footer Placeholder 3">
            <a:extLst>
              <a:ext uri="{FF2B5EF4-FFF2-40B4-BE49-F238E27FC236}">
                <a16:creationId xmlns:a16="http://schemas.microsoft.com/office/drawing/2014/main" id="{BDF4B988-9B68-3EC1-17EB-BABACE4264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EB6F2-38FA-76F2-A9C6-671065CFA498}"/>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3739119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54742-DF51-0342-0F53-3C1E8DE2B829}"/>
              </a:ext>
            </a:extLst>
          </p:cNvPr>
          <p:cNvSpPr>
            <a:spLocks noGrp="1"/>
          </p:cNvSpPr>
          <p:nvPr>
            <p:ph type="dt" sz="half" idx="10"/>
          </p:nvPr>
        </p:nvSpPr>
        <p:spPr/>
        <p:txBody>
          <a:bodyPr/>
          <a:lstStyle/>
          <a:p>
            <a:fld id="{BBF3A54A-AFD3-445F-A48A-06A746B6D33B}" type="datetime1">
              <a:rPr lang="en-US" smtClean="0"/>
              <a:t>9/24/2025</a:t>
            </a:fld>
            <a:endParaRPr lang="en-US"/>
          </a:p>
        </p:txBody>
      </p:sp>
      <p:sp>
        <p:nvSpPr>
          <p:cNvPr id="3" name="Footer Placeholder 2">
            <a:extLst>
              <a:ext uri="{FF2B5EF4-FFF2-40B4-BE49-F238E27FC236}">
                <a16:creationId xmlns:a16="http://schemas.microsoft.com/office/drawing/2014/main" id="{3D15E9F1-D77E-D81F-618F-4D4AE922E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717686-541A-9A91-6430-D7ACB63092CF}"/>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139944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3111-7127-7EB8-6A8E-D7DC43FD82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7CE735-1AC7-2859-DF14-0B4F530E2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758CC4-8B5A-D60A-CC46-1448F3063D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CA6078-5010-BD7B-86E6-B2F30B4F6F53}"/>
              </a:ext>
            </a:extLst>
          </p:cNvPr>
          <p:cNvSpPr>
            <a:spLocks noGrp="1"/>
          </p:cNvSpPr>
          <p:nvPr>
            <p:ph type="dt" sz="half" idx="10"/>
          </p:nvPr>
        </p:nvSpPr>
        <p:spPr/>
        <p:txBody>
          <a:bodyPr/>
          <a:lstStyle/>
          <a:p>
            <a:fld id="{523CF545-5B3A-435F-8813-A6C6AFCFBFDB}" type="datetime1">
              <a:rPr lang="en-US" smtClean="0"/>
              <a:t>9/24/2025</a:t>
            </a:fld>
            <a:endParaRPr lang="en-US"/>
          </a:p>
        </p:txBody>
      </p:sp>
      <p:sp>
        <p:nvSpPr>
          <p:cNvPr id="6" name="Footer Placeholder 5">
            <a:extLst>
              <a:ext uri="{FF2B5EF4-FFF2-40B4-BE49-F238E27FC236}">
                <a16:creationId xmlns:a16="http://schemas.microsoft.com/office/drawing/2014/main" id="{D1FE68CC-CE32-74BA-42DF-C02250B4A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C3F8A1-E272-7E78-96DE-FACBF67A1441}"/>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92481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599548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507B-EEE2-BAAD-795C-92736BF2D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3D58F-AC7E-A1F4-5BD7-0D35ADCDC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205623-A38C-8360-4FBB-E64103044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6A3FB-A2A2-942E-BA1D-40C65BA35D31}"/>
              </a:ext>
            </a:extLst>
          </p:cNvPr>
          <p:cNvSpPr>
            <a:spLocks noGrp="1"/>
          </p:cNvSpPr>
          <p:nvPr>
            <p:ph type="dt" sz="half" idx="10"/>
          </p:nvPr>
        </p:nvSpPr>
        <p:spPr/>
        <p:txBody>
          <a:bodyPr/>
          <a:lstStyle/>
          <a:p>
            <a:fld id="{22AB3AFD-D04B-429F-808C-56152D35D8BE}" type="datetime1">
              <a:rPr lang="en-US" smtClean="0"/>
              <a:t>9/24/2025</a:t>
            </a:fld>
            <a:endParaRPr lang="en-US"/>
          </a:p>
        </p:txBody>
      </p:sp>
      <p:sp>
        <p:nvSpPr>
          <p:cNvPr id="6" name="Footer Placeholder 5">
            <a:extLst>
              <a:ext uri="{FF2B5EF4-FFF2-40B4-BE49-F238E27FC236}">
                <a16:creationId xmlns:a16="http://schemas.microsoft.com/office/drawing/2014/main" id="{5B0D91B1-75B2-C890-E263-01FF5BC15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0315C-079C-9572-0674-AA560B7C84CD}"/>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910896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7499-AB5C-14BA-4890-BC1371A4C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05E3D9-8627-E26C-A337-D4C8534596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D4A3D-BCF9-DE27-E374-D6FBC447C15B}"/>
              </a:ext>
            </a:extLst>
          </p:cNvPr>
          <p:cNvSpPr>
            <a:spLocks noGrp="1"/>
          </p:cNvSpPr>
          <p:nvPr>
            <p:ph type="dt" sz="half" idx="10"/>
          </p:nvPr>
        </p:nvSpPr>
        <p:spPr/>
        <p:txBody>
          <a:bodyPr/>
          <a:lstStyle/>
          <a:p>
            <a:fld id="{6F970AE3-6CBA-4181-91FB-0B9B63397169}" type="datetime1">
              <a:rPr lang="en-US" smtClean="0"/>
              <a:t>9/24/2025</a:t>
            </a:fld>
            <a:endParaRPr lang="en-US"/>
          </a:p>
        </p:txBody>
      </p:sp>
      <p:sp>
        <p:nvSpPr>
          <p:cNvPr id="5" name="Footer Placeholder 4">
            <a:extLst>
              <a:ext uri="{FF2B5EF4-FFF2-40B4-BE49-F238E27FC236}">
                <a16:creationId xmlns:a16="http://schemas.microsoft.com/office/drawing/2014/main" id="{D2A91BE7-E2FF-7EC9-04A4-EC80FED0A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48550-B5B8-F928-0214-370B244B6E20}"/>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269050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276030-E352-E8EA-D4AC-8BE75E856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300409-58E1-6524-EB1D-0148906105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5F610B-77F0-CCD3-AD81-82640016FB51}"/>
              </a:ext>
            </a:extLst>
          </p:cNvPr>
          <p:cNvSpPr>
            <a:spLocks noGrp="1"/>
          </p:cNvSpPr>
          <p:nvPr>
            <p:ph type="dt" sz="half" idx="10"/>
          </p:nvPr>
        </p:nvSpPr>
        <p:spPr/>
        <p:txBody>
          <a:bodyPr/>
          <a:lstStyle/>
          <a:p>
            <a:fld id="{68B4FEA2-F435-4892-B684-425B2165F096}" type="datetime1">
              <a:rPr lang="en-US" smtClean="0"/>
              <a:t>9/24/2025</a:t>
            </a:fld>
            <a:endParaRPr lang="en-US"/>
          </a:p>
        </p:txBody>
      </p:sp>
      <p:sp>
        <p:nvSpPr>
          <p:cNvPr id="5" name="Footer Placeholder 4">
            <a:extLst>
              <a:ext uri="{FF2B5EF4-FFF2-40B4-BE49-F238E27FC236}">
                <a16:creationId xmlns:a16="http://schemas.microsoft.com/office/drawing/2014/main" id="{70677202-103F-E26C-8CF5-B409AD492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04205-3973-37E4-401F-25CCD3A8E591}"/>
              </a:ext>
            </a:extLst>
          </p:cNvPr>
          <p:cNvSpPr>
            <a:spLocks noGrp="1"/>
          </p:cNvSpPr>
          <p:nvPr>
            <p:ph type="sldNum" sz="quarter" idx="12"/>
          </p:nvPr>
        </p:nvSpPr>
        <p:spPr/>
        <p:txBody>
          <a:bodyPr/>
          <a:lstStyle/>
          <a:p>
            <a:fld id="{ABD010C6-50A9-4570-8337-AA87F02CB3BF}" type="slidenum">
              <a:rPr lang="en-US" smtClean="0"/>
              <a:t>‹N›</a:t>
            </a:fld>
            <a:endParaRPr lang="en-US"/>
          </a:p>
        </p:txBody>
      </p:sp>
    </p:spTree>
    <p:extLst>
      <p:ext uri="{BB962C8B-B14F-4D97-AF65-F5344CB8AC3E}">
        <p14:creationId xmlns:p14="http://schemas.microsoft.com/office/powerpoint/2010/main" val="355344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290963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460453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11917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fld id="{187CC632-4A0F-490D-B8EA-030B31684D71}" type="datetimeFigureOut">
              <a:rPr lang="it-IT" smtClean="0"/>
              <a:t>24/09/2025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265990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fld id="{187CC632-4A0F-490D-B8EA-030B31684D71}" type="datetimeFigureOut">
              <a:rPr lang="it-IT" smtClean="0"/>
              <a:t>24/09/2025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461479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fld id="{187CC632-4A0F-490D-B8EA-030B31684D71}" type="datetimeFigureOut">
              <a:rPr lang="it-IT" smtClean="0"/>
              <a:t>24/09/2025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2740737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24/09/2025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80217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58778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24/09/2025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123375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24/09/2025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61532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94634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24/09/2025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984176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7CC632-4A0F-490D-B8EA-030B31684D71}" type="datetimeFigureOut">
              <a:rPr lang="it-IT" smtClean="0"/>
              <a:t>24/09/2025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15957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7CC632-4A0F-490D-B8EA-030B31684D71}" type="datetimeFigureOut">
              <a:rPr lang="it-IT" smtClean="0"/>
              <a:t>24/09/2025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669060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7CC632-4A0F-490D-B8EA-030B31684D71}" type="datetimeFigureOut">
              <a:rPr lang="it-IT" smtClean="0"/>
              <a:t>24/09/2025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79071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24/09/2025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41626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24/09/2025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2212015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24/09/2025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55764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24/09/2025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‹N›</a:t>
            </a:fld>
            <a:endParaRPr lang="it-IT"/>
          </a:p>
        </p:txBody>
      </p:sp>
    </p:spTree>
    <p:extLst>
      <p:ext uri="{BB962C8B-B14F-4D97-AF65-F5344CB8AC3E}">
        <p14:creationId xmlns:p14="http://schemas.microsoft.com/office/powerpoint/2010/main" val="72974242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BA649-6C00-452F-B550-95EC7B54C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5C01F7-96CE-AF72-FB19-CA0A685C0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64735-53E2-BB4B-BA31-BB1B60D9B6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033BB-7713-4480-A46D-3EFC3519BD57}" type="datetime1">
              <a:rPr lang="en-US" smtClean="0"/>
              <a:t>9/24/2025</a:t>
            </a:fld>
            <a:endParaRPr lang="en-US"/>
          </a:p>
        </p:txBody>
      </p:sp>
      <p:sp>
        <p:nvSpPr>
          <p:cNvPr id="5" name="Footer Placeholder 4">
            <a:extLst>
              <a:ext uri="{FF2B5EF4-FFF2-40B4-BE49-F238E27FC236}">
                <a16:creationId xmlns:a16="http://schemas.microsoft.com/office/drawing/2014/main" id="{49C6D2E0-4E70-90EF-9E3B-668A41FBE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B5B0A9-F1EE-1A61-A350-2EFE6D4EE7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D010C6-50A9-4570-8337-AA87F02CB3BF}" type="slidenum">
              <a:rPr lang="en-US" smtClean="0"/>
              <a:t>‹N›</a:t>
            </a:fld>
            <a:endParaRPr lang="en-US"/>
          </a:p>
        </p:txBody>
      </p:sp>
    </p:spTree>
    <p:extLst>
      <p:ext uri="{BB962C8B-B14F-4D97-AF65-F5344CB8AC3E}">
        <p14:creationId xmlns:p14="http://schemas.microsoft.com/office/powerpoint/2010/main" val="24427685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24/09/2025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‹N›</a:t>
            </a:fld>
            <a:endParaRPr lang="it-IT"/>
          </a:p>
        </p:txBody>
      </p:sp>
    </p:spTree>
    <p:extLst>
      <p:ext uri="{BB962C8B-B14F-4D97-AF65-F5344CB8AC3E}">
        <p14:creationId xmlns:p14="http://schemas.microsoft.com/office/powerpoint/2010/main" val="9105921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3.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7.xml"/><Relationship Id="rId7" Type="http://schemas.openxmlformats.org/officeDocument/2006/relationships/image" Target="../media/image40.png"/><Relationship Id="rId12" Type="http://schemas.microsoft.com/office/2007/relationships/hdphoto" Target="../media/hdphoto4.wdp"/><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png"/><Relationship Id="rId11" Type="http://schemas.openxmlformats.org/officeDocument/2006/relationships/image" Target="../media/image39.png"/><Relationship Id="rId5" Type="http://schemas.microsoft.com/office/2007/relationships/hdphoto" Target="../media/hdphoto1.wdp"/><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hdphoto" Target="../media/hdphoto1.wdp"/><Relationship Id="rId7"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jpeg"/><Relationship Id="rId10" Type="http://schemas.openxmlformats.org/officeDocument/2006/relationships/image" Target="../media/image16.jpg"/><Relationship Id="rId4" Type="http://schemas.openxmlformats.org/officeDocument/2006/relationships/image" Target="../media/image13.jpe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8.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21.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3" Type="http://schemas.microsoft.com/office/2007/relationships/hdphoto" Target="../media/hdphoto1.wdp"/><Relationship Id="rId7" Type="http://schemas.openxmlformats.org/officeDocument/2006/relationships/image" Target="../media/image24.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4.png"/><Relationship Id="rId9"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descr="Immagine che contiene macchina, elettronica, interno, automobile">
            <a:extLst>
              <a:ext uri="{FF2B5EF4-FFF2-40B4-BE49-F238E27FC236}">
                <a16:creationId xmlns:a16="http://schemas.microsoft.com/office/drawing/2014/main" id="{59041756-DD78-7D4F-B585-084FDA749015}"/>
              </a:ext>
            </a:extLst>
          </p:cNvPr>
          <p:cNvPicPr>
            <a:picLocks noChangeAspect="1"/>
          </p:cNvPicPr>
          <p:nvPr/>
        </p:nvPicPr>
        <p:blipFill rotWithShape="1">
          <a:blip r:embed="rId2"/>
          <a:srcRect t="19476" b="20300"/>
          <a:stretch/>
        </p:blipFill>
        <p:spPr>
          <a:xfrm>
            <a:off x="19702" y="1651682"/>
            <a:ext cx="12172298" cy="3783261"/>
          </a:xfrm>
          <a:prstGeom prst="rect">
            <a:avLst/>
          </a:prstGeom>
        </p:spPr>
      </p:pic>
      <p:sp>
        <p:nvSpPr>
          <p:cNvPr id="7" name="Rettangolo 6">
            <a:extLst>
              <a:ext uri="{FF2B5EF4-FFF2-40B4-BE49-F238E27FC236}">
                <a16:creationId xmlns:a16="http://schemas.microsoft.com/office/drawing/2014/main" id="{DAA63101-E552-586D-1677-C89EF818887F}"/>
              </a:ext>
            </a:extLst>
          </p:cNvPr>
          <p:cNvSpPr/>
          <p:nvPr/>
        </p:nvSpPr>
        <p:spPr>
          <a:xfrm>
            <a:off x="-45258" y="4699074"/>
            <a:ext cx="12200417" cy="738664"/>
          </a:xfrm>
          <a:prstGeom prst="rect">
            <a:avLst/>
          </a:prstGeom>
          <a:solidFill>
            <a:schemeClr val="accent1">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11"/>
          <p:cNvSpPr/>
          <p:nvPr/>
        </p:nvSpPr>
        <p:spPr>
          <a:xfrm>
            <a:off x="-8417" y="1651818"/>
            <a:ext cx="12200417" cy="954107"/>
          </a:xfrm>
          <a:prstGeom prst="rect">
            <a:avLst/>
          </a:prstGeom>
          <a:solidFill>
            <a:schemeClr val="accent1">
              <a:lumMod val="40000"/>
              <a:lumOff val="60000"/>
              <a:alpha val="78000"/>
            </a:schemeClr>
          </a:solidFill>
          <a:ln>
            <a:noFill/>
          </a:ln>
        </p:spPr>
        <p:txBody>
          <a:bodyPr wrap="square">
            <a:spAutoFit/>
          </a:bodyPr>
          <a:lstStyle/>
          <a:p>
            <a:pPr algn="ctr">
              <a:defRPr/>
            </a:pPr>
            <a:r>
              <a:rPr lang="it-IT" sz="2800" b="1" i="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a:t>
            </a:r>
            <a:r>
              <a:rPr lang="en-GB" sz="2800" b="1" i="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lasma</a:t>
            </a:r>
            <a:r>
              <a:rPr lang="en-GB" sz="2800" b="1" i="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density manipulation in gas-filled discharge capillaries designed for the </a:t>
            </a:r>
            <a:r>
              <a:rPr lang="en-GB" sz="2800" b="1" i="1" kern="0" dirty="0" err="1">
                <a:solidFill>
                  <a:prstClr val="black"/>
                </a:solidFill>
                <a:latin typeface="Arial" panose="020B0604020202020204" pitchFamily="34" charset="0"/>
                <a:ea typeface="Microsoft JhengHei UI Light" panose="020B0304030504040204" pitchFamily="34" charset="-120"/>
                <a:cs typeface="Arial" panose="020B0604020202020204" pitchFamily="34" charset="0"/>
              </a:rPr>
              <a:t>EuPRAXIA@SPARC_LAB</a:t>
            </a:r>
            <a:r>
              <a:rPr lang="en-GB" sz="2800" b="1" i="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project</a:t>
            </a:r>
            <a:endParaRPr lang="it-IT" sz="2800" b="1" i="1" kern="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p:txBody>
      </p:sp>
      <p:cxnSp>
        <p:nvCxnSpPr>
          <p:cNvPr id="33" name="Straight Connector 32"/>
          <p:cNvCxnSpPr/>
          <p:nvPr/>
        </p:nvCxnSpPr>
        <p:spPr>
          <a:xfrm>
            <a:off x="196188" y="4052504"/>
            <a:ext cx="11958971" cy="0"/>
          </a:xfrm>
          <a:prstGeom prst="line">
            <a:avLst/>
          </a:prstGeom>
          <a:ln w="25400">
            <a:noFill/>
          </a:ln>
        </p:spPr>
        <p:style>
          <a:lnRef idx="1">
            <a:schemeClr val="accent1"/>
          </a:lnRef>
          <a:fillRef idx="0">
            <a:schemeClr val="accent1"/>
          </a:fillRef>
          <a:effectRef idx="0">
            <a:schemeClr val="accent1"/>
          </a:effectRef>
          <a:fontRef idx="minor">
            <a:schemeClr val="tx1"/>
          </a:fontRef>
        </p:style>
      </p:cxnSp>
      <p:pic>
        <p:nvPicPr>
          <p:cNvPr id="22"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2145119" y="77061"/>
            <a:ext cx="2958651" cy="1132330"/>
          </a:xfrm>
          <a:prstGeom prst="rect">
            <a:avLst/>
          </a:prstGeom>
          <a:ln w="19050">
            <a:noFill/>
          </a:ln>
        </p:spPr>
      </p:pic>
      <p:pic>
        <p:nvPicPr>
          <p:cNvPr id="15"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37" y="46581"/>
            <a:ext cx="1645247" cy="115648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BD900F2-32AB-C942-4418-6A9AC1A11525}"/>
              </a:ext>
            </a:extLst>
          </p:cNvPr>
          <p:cNvSpPr txBox="1"/>
          <p:nvPr/>
        </p:nvSpPr>
        <p:spPr>
          <a:xfrm>
            <a:off x="2265727" y="5938242"/>
            <a:ext cx="9800027" cy="707886"/>
          </a:xfrm>
          <a:prstGeom prst="rect">
            <a:avLst/>
          </a:prstGeom>
          <a:noFill/>
        </p:spPr>
        <p:txBody>
          <a:bodyPr wrap="square">
            <a:spAutoFit/>
          </a:bodyPr>
          <a:lstStyle/>
          <a:p>
            <a:pPr lvl="0" algn="r">
              <a:defRPr/>
            </a:pPr>
            <a:r>
              <a:rPr lang="en-GB" sz="2000" i="1" dirty="0">
                <a:latin typeface="Arial" pitchFamily="34" charset="0"/>
                <a:cs typeface="Arial" pitchFamily="34" charset="0"/>
              </a:rPr>
              <a:t>Angelo Biagioni | LNF-INFN</a:t>
            </a:r>
          </a:p>
          <a:p>
            <a:pPr lvl="0" algn="r">
              <a:defRPr/>
            </a:pPr>
            <a:r>
              <a:rPr lang="en-GB" sz="2000" i="1" dirty="0">
                <a:latin typeface="Arial" pitchFamily="34" charset="0"/>
                <a:cs typeface="Arial" pitchFamily="34" charset="0"/>
              </a:rPr>
              <a:t>on behalf of the SPARC_LAB collaboration </a:t>
            </a:r>
          </a:p>
        </p:txBody>
      </p:sp>
      <p:sp>
        <p:nvSpPr>
          <p:cNvPr id="5" name="Rectangle 12">
            <a:extLst>
              <a:ext uri="{FF2B5EF4-FFF2-40B4-BE49-F238E27FC236}">
                <a16:creationId xmlns:a16="http://schemas.microsoft.com/office/drawing/2014/main" id="{AA513BFB-DB67-AA6C-524A-8DB8221176C2}"/>
              </a:ext>
            </a:extLst>
          </p:cNvPr>
          <p:cNvSpPr/>
          <p:nvPr/>
        </p:nvSpPr>
        <p:spPr>
          <a:xfrm>
            <a:off x="8087590" y="4693485"/>
            <a:ext cx="4004366" cy="738664"/>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dirty="0">
                <a:ln>
                  <a:noFill/>
                </a:ln>
                <a:effectLst/>
                <a:uLnTx/>
                <a:uFillTx/>
                <a:latin typeface="Arial" pitchFamily="34" charset="0"/>
                <a:ea typeface="+mn-ea"/>
                <a:cs typeface="Arial" pitchFamily="34" charset="0"/>
              </a:rPr>
              <a:t>7</a:t>
            </a:r>
            <a:r>
              <a:rPr lang="en-GB" sz="1400" dirty="0" err="1">
                <a:latin typeface="Arial" pitchFamily="34" charset="0"/>
                <a:cs typeface="Arial" pitchFamily="34" charset="0"/>
              </a:rPr>
              <a:t>th</a:t>
            </a:r>
            <a:r>
              <a:rPr kumimoji="0" lang="en-GB" sz="1400" b="0" u="none" strike="noStrike" kern="1200" cap="none" spc="0" normalizeH="0" baseline="0" noProof="0" dirty="0">
                <a:ln>
                  <a:noFill/>
                </a:ln>
                <a:effectLst/>
                <a:uLnTx/>
                <a:uFillTx/>
                <a:latin typeface="Arial" pitchFamily="34" charset="0"/>
                <a:ea typeface="+mn-ea"/>
                <a:cs typeface="Arial" pitchFamily="34" charset="0"/>
              </a:rPr>
              <a:t> European advanced Accelerator Conference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dirty="0">
                <a:ln>
                  <a:noFill/>
                </a:ln>
                <a:effectLst/>
                <a:uLnTx/>
                <a:uFillTx/>
                <a:latin typeface="Arial" pitchFamily="34" charset="0"/>
                <a:ea typeface="+mn-ea"/>
                <a:cs typeface="Arial" pitchFamily="34" charset="0"/>
              </a:rPr>
              <a:t>Isola </a:t>
            </a:r>
            <a:r>
              <a:rPr kumimoji="0" lang="en-GB" sz="1400" b="0" u="none" strike="noStrike" kern="1200" cap="none" spc="0" normalizeH="0" baseline="0" noProof="0" dirty="0" err="1">
                <a:ln>
                  <a:noFill/>
                </a:ln>
                <a:effectLst/>
                <a:uLnTx/>
                <a:uFillTx/>
                <a:latin typeface="Arial" pitchFamily="34" charset="0"/>
                <a:ea typeface="+mn-ea"/>
                <a:cs typeface="Arial" pitchFamily="34" charset="0"/>
              </a:rPr>
              <a:t>d’Elba</a:t>
            </a:r>
            <a:r>
              <a:rPr kumimoji="0" lang="en-GB" sz="1400" b="0" u="none" strike="noStrike" kern="1200" cap="none" spc="0" normalizeH="0" baseline="0" noProof="0" dirty="0">
                <a:ln>
                  <a:noFill/>
                </a:ln>
                <a:effectLst/>
                <a:uLnTx/>
                <a:uFillTx/>
                <a:latin typeface="Arial" pitchFamily="34" charset="0"/>
                <a:ea typeface="+mn-ea"/>
                <a:cs typeface="Arial" pitchFamily="34" charset="0"/>
              </a:rPr>
              <a:t> 2025, Italy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u="none" strike="noStrike" kern="1200" cap="none" spc="0" normalizeH="0" baseline="0" noProof="0" dirty="0">
                <a:ln>
                  <a:noFill/>
                </a:ln>
                <a:effectLst/>
                <a:uLnTx/>
                <a:uFillTx/>
                <a:latin typeface="Calibri" panose="020F0502020204030204"/>
                <a:ea typeface="+mn-ea"/>
                <a:cs typeface="+mn-cs"/>
              </a:rPr>
              <a:t>21-27 </a:t>
            </a:r>
            <a:r>
              <a:rPr kumimoji="0" lang="it-IT" sz="1400" b="0" u="none" strike="noStrike" kern="1200" cap="none" spc="0" normalizeH="0" baseline="0" noProof="0" dirty="0" err="1">
                <a:ln>
                  <a:noFill/>
                </a:ln>
                <a:effectLst/>
                <a:uLnTx/>
                <a:uFillTx/>
                <a:latin typeface="Calibri" panose="020F0502020204030204"/>
                <a:ea typeface="+mn-ea"/>
                <a:cs typeface="+mn-cs"/>
              </a:rPr>
              <a:t>September</a:t>
            </a:r>
            <a:endParaRPr kumimoji="0" lang="it-IT" sz="1400" b="0" u="none" strike="noStrike" kern="1200" cap="none" spc="0" normalizeH="0" baseline="0" noProof="0" dirty="0">
              <a:ln>
                <a:noFill/>
              </a:ln>
              <a:effectLst/>
              <a:uLnTx/>
              <a:uFillTx/>
              <a:latin typeface="Calibri" panose="020F0502020204030204"/>
              <a:ea typeface="+mn-ea"/>
              <a:cs typeface="+mn-cs"/>
            </a:endParaRPr>
          </a:p>
        </p:txBody>
      </p:sp>
      <p:pic>
        <p:nvPicPr>
          <p:cNvPr id="3" name="Picture 13" descr="Picture 7">
            <a:extLst>
              <a:ext uri="{FF2B5EF4-FFF2-40B4-BE49-F238E27FC236}">
                <a16:creationId xmlns:a16="http://schemas.microsoft.com/office/drawing/2014/main" id="{587AFC75-FB51-0957-6FBB-F4B47F259802}"/>
              </a:ext>
            </a:extLst>
          </p:cNvPr>
          <p:cNvPicPr>
            <a:picLocks noChangeAspect="1"/>
          </p:cNvPicPr>
          <p:nvPr/>
        </p:nvPicPr>
        <p:blipFill>
          <a:blip r:embed="rId5"/>
          <a:stretch>
            <a:fillRect/>
          </a:stretch>
        </p:blipFill>
        <p:spPr>
          <a:xfrm>
            <a:off x="9457652" y="39485"/>
            <a:ext cx="2634304" cy="1169770"/>
          </a:xfrm>
          <a:prstGeom prst="rect">
            <a:avLst/>
          </a:prstGeom>
          <a:ln w="12700">
            <a:noFill/>
            <a:miter lim="400000"/>
          </a:ln>
        </p:spPr>
      </p:pic>
      <p:pic>
        <p:nvPicPr>
          <p:cNvPr id="12" name="Immagine 11" descr="Immagine che contiene testo, Carattere, Elementi grafici, grafica">
            <a:extLst>
              <a:ext uri="{FF2B5EF4-FFF2-40B4-BE49-F238E27FC236}">
                <a16:creationId xmlns:a16="http://schemas.microsoft.com/office/drawing/2014/main" id="{C57C361E-AD07-D185-BECF-95BEF0618CEA}"/>
              </a:ext>
            </a:extLst>
          </p:cNvPr>
          <p:cNvPicPr>
            <a:picLocks noChangeAspect="1"/>
          </p:cNvPicPr>
          <p:nvPr/>
        </p:nvPicPr>
        <p:blipFill>
          <a:blip r:embed="rId6"/>
          <a:stretch>
            <a:fillRect/>
          </a:stretch>
        </p:blipFill>
        <p:spPr>
          <a:xfrm>
            <a:off x="212912" y="6005150"/>
            <a:ext cx="4083857" cy="640978"/>
          </a:xfrm>
          <a:prstGeom prst="rect">
            <a:avLst/>
          </a:prstGeom>
        </p:spPr>
      </p:pic>
    </p:spTree>
    <p:extLst>
      <p:ext uri="{BB962C8B-B14F-4D97-AF65-F5344CB8AC3E}">
        <p14:creationId xmlns:p14="http://schemas.microsoft.com/office/powerpoint/2010/main" val="3139781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1FDA9ED-4ED4-A3CB-20DF-485730018601}"/>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35C21A31-2813-89F3-48C7-5E3FC1894B73}"/>
              </a:ext>
            </a:extLst>
          </p:cNvPr>
          <p:cNvGrpSpPr/>
          <p:nvPr/>
        </p:nvGrpSpPr>
        <p:grpSpPr>
          <a:xfrm>
            <a:off x="0" y="19069"/>
            <a:ext cx="12192000" cy="651074"/>
            <a:chOff x="0" y="19069"/>
            <a:chExt cx="12192000" cy="651074"/>
          </a:xfrm>
        </p:grpSpPr>
        <p:sp>
          <p:nvSpPr>
            <p:cNvPr id="40" name="Rettangolo 39">
              <a:extLst>
                <a:ext uri="{FF2B5EF4-FFF2-40B4-BE49-F238E27FC236}">
                  <a16:creationId xmlns:a16="http://schemas.microsoft.com/office/drawing/2014/main" id="{6FD101C7-61CE-38A3-B4C8-8AA5E80724FF}"/>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1FCE0C7D-7940-10E0-2ED0-2591F7198DB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AD77AF05-1664-8542-4841-A0A3EC9A81C4}"/>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D42D8DA0-E3BB-DFD6-F49B-97D30B100BEB}"/>
              </a:ext>
            </a:extLst>
          </p:cNvPr>
          <p:cNvSpPr/>
          <p:nvPr/>
        </p:nvSpPr>
        <p:spPr>
          <a:xfrm>
            <a:off x="2329132" y="112557"/>
            <a:ext cx="8367055"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60 cm long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EuPRAXIA@SPARC_LAB</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 name="CasellaDiTesto 3">
            <a:extLst>
              <a:ext uri="{FF2B5EF4-FFF2-40B4-BE49-F238E27FC236}">
                <a16:creationId xmlns:a16="http://schemas.microsoft.com/office/drawing/2014/main" id="{9D6458A8-CCD2-9C0D-0F9B-147AFC71B277}"/>
              </a:ext>
            </a:extLst>
          </p:cNvPr>
          <p:cNvSpPr txBox="1"/>
          <p:nvPr/>
        </p:nvSpPr>
        <p:spPr>
          <a:xfrm>
            <a:off x="7842089" y="6499852"/>
            <a:ext cx="4286377"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10</a:t>
            </a:r>
          </a:p>
        </p:txBody>
      </p:sp>
      <p:pic>
        <p:nvPicPr>
          <p:cNvPr id="3" name="Immagine 2">
            <a:extLst>
              <a:ext uri="{FF2B5EF4-FFF2-40B4-BE49-F238E27FC236}">
                <a16:creationId xmlns:a16="http://schemas.microsoft.com/office/drawing/2014/main" id="{47F6FA75-1118-00A8-C79F-A3EFD97D18ED}"/>
              </a:ext>
            </a:extLst>
          </p:cNvPr>
          <p:cNvPicPr>
            <a:picLocks noChangeAspect="1"/>
          </p:cNvPicPr>
          <p:nvPr/>
        </p:nvPicPr>
        <p:blipFill>
          <a:blip r:embed="rId5"/>
          <a:stretch>
            <a:fillRect/>
          </a:stretch>
        </p:blipFill>
        <p:spPr>
          <a:xfrm>
            <a:off x="857250" y="4377039"/>
            <a:ext cx="6667500" cy="1812267"/>
          </a:xfrm>
          <a:prstGeom prst="rect">
            <a:avLst/>
          </a:prstGeom>
          <a:effectLst/>
        </p:spPr>
      </p:pic>
      <p:sp>
        <p:nvSpPr>
          <p:cNvPr id="6" name="Rectangle 1">
            <a:extLst>
              <a:ext uri="{FF2B5EF4-FFF2-40B4-BE49-F238E27FC236}">
                <a16:creationId xmlns:a16="http://schemas.microsoft.com/office/drawing/2014/main" id="{1B750EE3-4561-292F-EDCA-B2CD1ABEDE5E}"/>
              </a:ext>
            </a:extLst>
          </p:cNvPr>
          <p:cNvSpPr/>
          <p:nvPr/>
        </p:nvSpPr>
        <p:spPr>
          <a:xfrm>
            <a:off x="8129626" y="1195475"/>
            <a:ext cx="4062374" cy="4031873"/>
          </a:xfrm>
          <a:prstGeom prst="rect">
            <a:avLst/>
          </a:prstGeom>
          <a:noFill/>
          <a:ln>
            <a:no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The geometry allows the longitudinal plasma distribution to be controlled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In particular, internal ramps are an important tool for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optimising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the match between the input beam and plasma density.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 injectors of constant diameter and progressively closer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 injectors progressively closer together and having progressively increasing diameters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p:txBody>
      </p:sp>
      <p:grpSp>
        <p:nvGrpSpPr>
          <p:cNvPr id="7" name="Gruppo 6">
            <a:extLst>
              <a:ext uri="{FF2B5EF4-FFF2-40B4-BE49-F238E27FC236}">
                <a16:creationId xmlns:a16="http://schemas.microsoft.com/office/drawing/2014/main" id="{C14B2D5C-2BFA-FA4B-D38F-541933D6F241}"/>
              </a:ext>
            </a:extLst>
          </p:cNvPr>
          <p:cNvGrpSpPr/>
          <p:nvPr/>
        </p:nvGrpSpPr>
        <p:grpSpPr>
          <a:xfrm>
            <a:off x="132441" y="1080809"/>
            <a:ext cx="8039853" cy="2567266"/>
            <a:chOff x="162921" y="1080809"/>
            <a:chExt cx="8039853" cy="2567266"/>
          </a:xfrm>
        </p:grpSpPr>
        <p:pic>
          <p:nvPicPr>
            <p:cNvPr id="9" name="Immagine 8" descr="Immagine che contiene testo, schermata, linea, diagramma">
              <a:extLst>
                <a:ext uri="{FF2B5EF4-FFF2-40B4-BE49-F238E27FC236}">
                  <a16:creationId xmlns:a16="http://schemas.microsoft.com/office/drawing/2014/main" id="{6FF5D5CA-4007-DFE4-ADBB-5B22DDB82B79}"/>
                </a:ext>
              </a:extLst>
            </p:cNvPr>
            <p:cNvPicPr>
              <a:picLocks noChangeAspect="1"/>
            </p:cNvPicPr>
            <p:nvPr/>
          </p:nvPicPr>
          <p:blipFill>
            <a:blip r:embed="rId6">
              <a:extLst>
                <a:ext uri="{28A0092B-C50C-407E-A947-70E740481C1C}">
                  <a14:useLocalDpi xmlns:a14="http://schemas.microsoft.com/office/drawing/2010/main" val="0"/>
                </a:ext>
              </a:extLst>
            </a:blip>
            <a:srcRect t="44506" r="1970" b="8606"/>
            <a:stretch/>
          </p:blipFill>
          <p:spPr>
            <a:xfrm>
              <a:off x="162921" y="1080809"/>
              <a:ext cx="7589177" cy="2567266"/>
            </a:xfrm>
            <a:prstGeom prst="rect">
              <a:avLst/>
            </a:prstGeom>
          </p:spPr>
        </p:pic>
        <p:grpSp>
          <p:nvGrpSpPr>
            <p:cNvPr id="11" name="Gruppo 10">
              <a:extLst>
                <a:ext uri="{FF2B5EF4-FFF2-40B4-BE49-F238E27FC236}">
                  <a16:creationId xmlns:a16="http://schemas.microsoft.com/office/drawing/2014/main" id="{7E6CB740-7791-09AA-C774-E86F583905C4}"/>
                </a:ext>
              </a:extLst>
            </p:cNvPr>
            <p:cNvGrpSpPr/>
            <p:nvPr/>
          </p:nvGrpSpPr>
          <p:grpSpPr>
            <a:xfrm>
              <a:off x="5691685" y="1738966"/>
              <a:ext cx="2511089" cy="416984"/>
              <a:chOff x="5210355" y="4944759"/>
              <a:chExt cx="2511089" cy="416984"/>
            </a:xfrm>
          </p:grpSpPr>
          <p:cxnSp>
            <p:nvCxnSpPr>
              <p:cNvPr id="14" name="Connettore diritto 13">
                <a:extLst>
                  <a:ext uri="{FF2B5EF4-FFF2-40B4-BE49-F238E27FC236}">
                    <a16:creationId xmlns:a16="http://schemas.microsoft.com/office/drawing/2014/main" id="{CC29CD56-8581-C75F-E970-7B7DECACA540}"/>
                  </a:ext>
                </a:extLst>
              </p:cNvPr>
              <p:cNvCxnSpPr/>
              <p:nvPr/>
            </p:nvCxnSpPr>
            <p:spPr>
              <a:xfrm flipV="1">
                <a:off x="5210355" y="4944759"/>
                <a:ext cx="2056419" cy="0"/>
              </a:xfrm>
              <a:prstGeom prst="line">
                <a:avLst/>
              </a:prstGeom>
              <a:noFill/>
              <a:ln w="9525" cap="flat" cmpd="sng" algn="ctr">
                <a:solidFill>
                  <a:sysClr val="windowText" lastClr="000000"/>
                </a:solidFill>
                <a:prstDash val="dash"/>
                <a:miter lim="800000"/>
              </a:ln>
              <a:effectLst/>
            </p:spPr>
          </p:cxnSp>
          <p:cxnSp>
            <p:nvCxnSpPr>
              <p:cNvPr id="15" name="Connettore diritto 14">
                <a:extLst>
                  <a:ext uri="{FF2B5EF4-FFF2-40B4-BE49-F238E27FC236}">
                    <a16:creationId xmlns:a16="http://schemas.microsoft.com/office/drawing/2014/main" id="{75D98960-EA8A-5906-2AC0-D7263967FE07}"/>
                  </a:ext>
                </a:extLst>
              </p:cNvPr>
              <p:cNvCxnSpPr/>
              <p:nvPr/>
            </p:nvCxnSpPr>
            <p:spPr>
              <a:xfrm flipV="1">
                <a:off x="5210355" y="5361743"/>
                <a:ext cx="2056419" cy="0"/>
              </a:xfrm>
              <a:prstGeom prst="line">
                <a:avLst/>
              </a:prstGeom>
              <a:noFill/>
              <a:ln w="9525" cap="flat" cmpd="sng" algn="ctr">
                <a:solidFill>
                  <a:sysClr val="windowText" lastClr="000000"/>
                </a:solidFill>
                <a:prstDash val="dash"/>
                <a:miter lim="800000"/>
              </a:ln>
              <a:effectLst/>
            </p:spPr>
          </p:cxnSp>
          <p:sp>
            <p:nvSpPr>
              <p:cNvPr id="16" name="CasellaDiTesto 15">
                <a:extLst>
                  <a:ext uri="{FF2B5EF4-FFF2-40B4-BE49-F238E27FC236}">
                    <a16:creationId xmlns:a16="http://schemas.microsoft.com/office/drawing/2014/main" id="{33E2E556-B591-C9FB-D609-1733D05FE35A}"/>
                  </a:ext>
                </a:extLst>
              </p:cNvPr>
              <p:cNvSpPr txBox="1"/>
              <p:nvPr/>
            </p:nvSpPr>
            <p:spPr>
              <a:xfrm>
                <a:off x="7061044" y="4972091"/>
                <a:ext cx="6604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20%</a:t>
                </a:r>
                <a:endParaRPr kumimoji="0" lang="it-IT" sz="1800" b="0" i="0" u="none" strike="noStrike" kern="0" cap="none" spc="0" normalizeH="0" baseline="0" noProof="0" dirty="0">
                  <a:ln>
                    <a:noFill/>
                  </a:ln>
                  <a:solidFill>
                    <a:prstClr val="white"/>
                  </a:solidFill>
                  <a:effectLst/>
                  <a:uLnTx/>
                  <a:uFillTx/>
                  <a:latin typeface="Calibri"/>
                  <a:ea typeface="+mn-ea"/>
                  <a:cs typeface="+mn-cs"/>
                </a:endParaRPr>
              </a:p>
            </p:txBody>
          </p:sp>
        </p:grpSp>
      </p:grpSp>
      <p:cxnSp>
        <p:nvCxnSpPr>
          <p:cNvPr id="18" name="Connettore 2 17">
            <a:extLst>
              <a:ext uri="{FF2B5EF4-FFF2-40B4-BE49-F238E27FC236}">
                <a16:creationId xmlns:a16="http://schemas.microsoft.com/office/drawing/2014/main" id="{1FF77173-0455-D74C-DAE2-EB00C4C54F68}"/>
              </a:ext>
            </a:extLst>
          </p:cNvPr>
          <p:cNvCxnSpPr>
            <a:cxnSpLocks/>
          </p:cNvCxnSpPr>
          <p:nvPr/>
        </p:nvCxnSpPr>
        <p:spPr>
          <a:xfrm>
            <a:off x="7516818" y="1725658"/>
            <a:ext cx="0" cy="441102"/>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19" name="CasellaDiTesto 18">
            <a:extLst>
              <a:ext uri="{FF2B5EF4-FFF2-40B4-BE49-F238E27FC236}">
                <a16:creationId xmlns:a16="http://schemas.microsoft.com/office/drawing/2014/main" id="{0552DA84-8FEC-BE21-B305-CBB372D3A36A}"/>
              </a:ext>
            </a:extLst>
          </p:cNvPr>
          <p:cNvSpPr txBox="1"/>
          <p:nvPr/>
        </p:nvSpPr>
        <p:spPr>
          <a:xfrm>
            <a:off x="6923253" y="5705674"/>
            <a:ext cx="956941" cy="36933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60cm</a:t>
            </a:r>
          </a:p>
        </p:txBody>
      </p:sp>
      <p:pic>
        <p:nvPicPr>
          <p:cNvPr id="20" name="Immagine 19" descr="Immagine che contiene testo, schermata, linea, diagramma">
            <a:extLst>
              <a:ext uri="{FF2B5EF4-FFF2-40B4-BE49-F238E27FC236}">
                <a16:creationId xmlns:a16="http://schemas.microsoft.com/office/drawing/2014/main" id="{0F8940F0-9EDE-6A44-D9DC-5EE3340167B1}"/>
              </a:ext>
            </a:extLst>
          </p:cNvPr>
          <p:cNvPicPr>
            <a:picLocks noChangeAspect="1"/>
          </p:cNvPicPr>
          <p:nvPr/>
        </p:nvPicPr>
        <p:blipFill>
          <a:blip r:embed="rId7">
            <a:extLst>
              <a:ext uri="{28A0092B-C50C-407E-A947-70E740481C1C}">
                <a14:useLocalDpi xmlns:a14="http://schemas.microsoft.com/office/drawing/2010/main" val="0"/>
              </a:ext>
            </a:extLst>
          </a:blip>
          <a:srcRect l="2598" t="25358" r="1782" b="55580"/>
          <a:stretch/>
        </p:blipFill>
        <p:spPr>
          <a:xfrm>
            <a:off x="355192" y="3401763"/>
            <a:ext cx="7486897" cy="913954"/>
          </a:xfrm>
          <a:prstGeom prst="rect">
            <a:avLst/>
          </a:prstGeom>
        </p:spPr>
      </p:pic>
    </p:spTree>
    <p:extLst>
      <p:ext uri="{BB962C8B-B14F-4D97-AF65-F5344CB8AC3E}">
        <p14:creationId xmlns:p14="http://schemas.microsoft.com/office/powerpoint/2010/main" val="2590078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D88E9BE-2427-CB0A-B76B-01B64271C782}"/>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D3837BC9-13B4-B665-8063-217F483CA985}"/>
              </a:ext>
            </a:extLst>
          </p:cNvPr>
          <p:cNvGrpSpPr/>
          <p:nvPr/>
        </p:nvGrpSpPr>
        <p:grpSpPr>
          <a:xfrm>
            <a:off x="0" y="19069"/>
            <a:ext cx="12192000" cy="651074"/>
            <a:chOff x="0" y="19069"/>
            <a:chExt cx="12192000" cy="651074"/>
          </a:xfrm>
        </p:grpSpPr>
        <p:sp>
          <p:nvSpPr>
            <p:cNvPr id="40" name="Rettangolo 39">
              <a:extLst>
                <a:ext uri="{FF2B5EF4-FFF2-40B4-BE49-F238E27FC236}">
                  <a16:creationId xmlns:a16="http://schemas.microsoft.com/office/drawing/2014/main" id="{5A297D0B-CA8F-488B-6EC6-0830F5B0C5F3}"/>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8CE706F6-E602-602D-D40B-7BBEE46369E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A1AB0748-DF8A-8B02-2392-40FC40F54C3E}"/>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A7E08676-2AD3-F5A6-40CE-E0F3EB602FE2}"/>
              </a:ext>
            </a:extLst>
          </p:cNvPr>
          <p:cNvSpPr/>
          <p:nvPr/>
        </p:nvSpPr>
        <p:spPr>
          <a:xfrm>
            <a:off x="3129051" y="112557"/>
            <a:ext cx="7567136"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density</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manipulation</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40 cm long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75" name="Picture 24">
            <a:extLst>
              <a:ext uri="{FF2B5EF4-FFF2-40B4-BE49-F238E27FC236}">
                <a16:creationId xmlns:a16="http://schemas.microsoft.com/office/drawing/2014/main" id="{5A139C20-179C-B1D1-FDAD-3F64A76722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557" b="22356"/>
          <a:stretch/>
        </p:blipFill>
        <p:spPr>
          <a:xfrm>
            <a:off x="5936576" y="1020335"/>
            <a:ext cx="6038543" cy="1710671"/>
          </a:xfrm>
          <a:prstGeom prst="rect">
            <a:avLst/>
          </a:prstGeom>
        </p:spPr>
      </p:pic>
      <p:sp>
        <p:nvSpPr>
          <p:cNvPr id="102" name="CasellaDiTesto 101">
            <a:extLst>
              <a:ext uri="{FF2B5EF4-FFF2-40B4-BE49-F238E27FC236}">
                <a16:creationId xmlns:a16="http://schemas.microsoft.com/office/drawing/2014/main" id="{E241B235-A9F3-3F4C-6378-5C7166DFF535}"/>
              </a:ext>
            </a:extLst>
          </p:cNvPr>
          <p:cNvSpPr txBox="1"/>
          <p:nvPr/>
        </p:nvSpPr>
        <p:spPr>
          <a:xfrm>
            <a:off x="6484157" y="4985244"/>
            <a:ext cx="5020377" cy="147732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6x1mm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inlets</a:t>
            </a:r>
            <a:r>
              <a:rPr kumimoji="0" lang="it-IT" sz="1800" b="0" i="0" u="none" strike="noStrike" kern="1200" cap="none" spc="0" normalizeH="0" baseline="0" noProof="0" dirty="0">
                <a:ln>
                  <a:noFill/>
                </a:ln>
                <a:solidFill>
                  <a:prstClr val="black"/>
                </a:solidFill>
                <a:effectLst/>
                <a:uLnTx/>
                <a:uFillTx/>
                <a:latin typeface="Calibri"/>
                <a:ea typeface="+mn-ea"/>
                <a:cs typeface="+mn-cs"/>
              </a:rPr>
              <a:t> to feed te plasma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channel</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10 cm long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internal</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ramps</a:t>
            </a:r>
            <a:r>
              <a:rPr kumimoji="0" lang="it-IT" sz="1800" b="0" i="0" u="none" strike="noStrike" kern="1200" cap="none" spc="0" normalizeH="0" baseline="0" noProof="0" dirty="0">
                <a:ln>
                  <a:noFill/>
                </a:ln>
                <a:solidFill>
                  <a:prstClr val="black"/>
                </a:solidFill>
                <a:effectLst/>
                <a:uLnTx/>
                <a:uFillTx/>
                <a:latin typeface="Calibri"/>
                <a:ea typeface="+mn-ea"/>
                <a:cs typeface="+mn-cs"/>
              </a:rPr>
              <a:t> to match the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beam</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20 cm long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uniform</a:t>
            </a:r>
            <a:r>
              <a:rPr kumimoji="0" lang="it-IT" sz="1800" b="0" i="0" u="none" strike="noStrike" kern="1200" cap="none" spc="0" normalizeH="0" baseline="0" noProof="0" dirty="0">
                <a:ln>
                  <a:noFill/>
                </a:ln>
                <a:solidFill>
                  <a:prstClr val="black"/>
                </a:solidFill>
                <a:effectLst/>
                <a:uLnTx/>
                <a:uFillTx/>
                <a:latin typeface="Calibri"/>
                <a:ea typeface="+mn-ea"/>
                <a:cs typeface="+mn-cs"/>
              </a:rPr>
              <a:t> electron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distribution</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55%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density</a:t>
            </a:r>
            <a:r>
              <a:rPr kumimoji="0" lang="it-IT" sz="1800" b="0" i="0" u="none" strike="noStrike" kern="1200" cap="none" spc="0" normalizeH="0" baseline="0" noProof="0" dirty="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decreasing</a:t>
            </a:r>
            <a:r>
              <a:rPr kumimoji="0" lang="it-IT" sz="1800" b="0" i="0" u="none" strike="noStrike" kern="1200" cap="none" spc="0" normalizeH="0" baseline="0" noProof="0" dirty="0">
                <a:ln>
                  <a:noFill/>
                </a:ln>
                <a:solidFill>
                  <a:prstClr val="black"/>
                </a:solidFill>
                <a:effectLst/>
                <a:uLnTx/>
                <a:uFillTx/>
                <a:latin typeface="Calibri"/>
                <a:ea typeface="+mn-ea"/>
                <a:cs typeface="+mn-cs"/>
              </a:rPr>
              <a:t> in 10 cm long </a:t>
            </a:r>
            <a:r>
              <a:rPr kumimoji="0" lang="it-IT" sz="1800" b="0" i="0" u="none" strike="noStrike" kern="1200" cap="none" spc="0" normalizeH="0" baseline="0" noProof="0" dirty="0" err="1">
                <a:ln>
                  <a:noFill/>
                </a:ln>
                <a:solidFill>
                  <a:prstClr val="black"/>
                </a:solidFill>
                <a:effectLst/>
                <a:uLnTx/>
                <a:uFillTx/>
                <a:latin typeface="Calibri"/>
                <a:ea typeface="+mn-ea"/>
                <a:cs typeface="+mn-cs"/>
              </a:rPr>
              <a:t>rmps</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CasellaDiTesto 102">
            <a:extLst>
              <a:ext uri="{FF2B5EF4-FFF2-40B4-BE49-F238E27FC236}">
                <a16:creationId xmlns:a16="http://schemas.microsoft.com/office/drawing/2014/main" id="{1359B576-FE18-9A71-AD74-B70466D8DDAE}"/>
              </a:ext>
            </a:extLst>
          </p:cNvPr>
          <p:cNvSpPr txBox="1"/>
          <p:nvPr/>
        </p:nvSpPr>
        <p:spPr>
          <a:xfrm>
            <a:off x="5616821" y="2324748"/>
            <a:ext cx="956941" cy="36933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a:ea typeface="+mn-ea"/>
                <a:cs typeface="+mn-cs"/>
              </a:rPr>
              <a:t>40cm</a:t>
            </a:r>
          </a:p>
        </p:txBody>
      </p:sp>
      <p:grpSp>
        <p:nvGrpSpPr>
          <p:cNvPr id="104" name="Gruppo 103">
            <a:extLst>
              <a:ext uri="{FF2B5EF4-FFF2-40B4-BE49-F238E27FC236}">
                <a16:creationId xmlns:a16="http://schemas.microsoft.com/office/drawing/2014/main" id="{0A2F1359-9952-3EC5-FF01-A836ACFCB1DA}"/>
              </a:ext>
            </a:extLst>
          </p:cNvPr>
          <p:cNvGrpSpPr/>
          <p:nvPr/>
        </p:nvGrpSpPr>
        <p:grpSpPr>
          <a:xfrm>
            <a:off x="100054" y="841041"/>
            <a:ext cx="5086235" cy="3937454"/>
            <a:chOff x="100054" y="841041"/>
            <a:chExt cx="5086235" cy="3937454"/>
          </a:xfrm>
        </p:grpSpPr>
        <p:pic>
          <p:nvPicPr>
            <p:cNvPr id="105" name="Immagine 104">
              <a:extLst>
                <a:ext uri="{FF2B5EF4-FFF2-40B4-BE49-F238E27FC236}">
                  <a16:creationId xmlns:a16="http://schemas.microsoft.com/office/drawing/2014/main" id="{E1F97412-35BE-695E-753A-A81621107D02}"/>
                </a:ext>
              </a:extLst>
            </p:cNvPr>
            <p:cNvPicPr>
              <a:picLocks noChangeAspect="1"/>
            </p:cNvPicPr>
            <p:nvPr/>
          </p:nvPicPr>
          <p:blipFill>
            <a:blip r:embed="rId6">
              <a:extLst>
                <a:ext uri="{28A0092B-C50C-407E-A947-70E740481C1C}">
                  <a14:useLocalDpi xmlns:a14="http://schemas.microsoft.com/office/drawing/2010/main" val="0"/>
                </a:ext>
              </a:extLst>
            </a:blip>
            <a:srcRect l="6515" t="8842" r="11144" b="2597"/>
            <a:stretch/>
          </p:blipFill>
          <p:spPr>
            <a:xfrm>
              <a:off x="100054" y="841041"/>
              <a:ext cx="5086235" cy="3937454"/>
            </a:xfrm>
            <a:prstGeom prst="rect">
              <a:avLst/>
            </a:prstGeom>
          </p:spPr>
        </p:pic>
        <p:cxnSp>
          <p:nvCxnSpPr>
            <p:cNvPr id="106" name="Connettore diritto 105">
              <a:extLst>
                <a:ext uri="{FF2B5EF4-FFF2-40B4-BE49-F238E27FC236}">
                  <a16:creationId xmlns:a16="http://schemas.microsoft.com/office/drawing/2014/main" id="{64E8223F-F1CA-3A6D-716D-48A3057C6E9E}"/>
                </a:ext>
              </a:extLst>
            </p:cNvPr>
            <p:cNvCxnSpPr/>
            <p:nvPr/>
          </p:nvCxnSpPr>
          <p:spPr>
            <a:xfrm>
              <a:off x="758022" y="1626669"/>
              <a:ext cx="3804745" cy="0"/>
            </a:xfrm>
            <a:prstGeom prst="line">
              <a:avLst/>
            </a:prstGeom>
            <a:noFill/>
            <a:ln w="12700" cap="flat" cmpd="sng" algn="ctr">
              <a:solidFill>
                <a:sysClr val="windowText" lastClr="000000"/>
              </a:solidFill>
              <a:prstDash val="dash"/>
              <a:miter lim="800000"/>
            </a:ln>
            <a:effectLst/>
          </p:spPr>
        </p:cxnSp>
        <p:cxnSp>
          <p:nvCxnSpPr>
            <p:cNvPr id="107" name="Connettore diritto 106">
              <a:extLst>
                <a:ext uri="{FF2B5EF4-FFF2-40B4-BE49-F238E27FC236}">
                  <a16:creationId xmlns:a16="http://schemas.microsoft.com/office/drawing/2014/main" id="{F62572A5-5B70-EFC7-130F-15D0AD277C00}"/>
                </a:ext>
              </a:extLst>
            </p:cNvPr>
            <p:cNvCxnSpPr/>
            <p:nvPr/>
          </p:nvCxnSpPr>
          <p:spPr>
            <a:xfrm>
              <a:off x="755639" y="2885971"/>
              <a:ext cx="3804745" cy="0"/>
            </a:xfrm>
            <a:prstGeom prst="line">
              <a:avLst/>
            </a:prstGeom>
            <a:noFill/>
            <a:ln w="12700" cap="flat" cmpd="sng" algn="ctr">
              <a:solidFill>
                <a:sysClr val="windowText" lastClr="000000"/>
              </a:solidFill>
              <a:prstDash val="dash"/>
              <a:miter lim="800000"/>
            </a:ln>
            <a:effectLst/>
          </p:spPr>
        </p:cxnSp>
        <p:cxnSp>
          <p:nvCxnSpPr>
            <p:cNvPr id="108" name="Connettore 2 107">
              <a:extLst>
                <a:ext uri="{FF2B5EF4-FFF2-40B4-BE49-F238E27FC236}">
                  <a16:creationId xmlns:a16="http://schemas.microsoft.com/office/drawing/2014/main" id="{309EFD6E-8699-2B13-AB03-8503E092F99F}"/>
                </a:ext>
              </a:extLst>
            </p:cNvPr>
            <p:cNvCxnSpPr>
              <a:cxnSpLocks/>
            </p:cNvCxnSpPr>
            <p:nvPr/>
          </p:nvCxnSpPr>
          <p:spPr>
            <a:xfrm>
              <a:off x="4516524" y="1646796"/>
              <a:ext cx="0" cy="1239175"/>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sp>
          <p:nvSpPr>
            <p:cNvPr id="109" name="CasellaDiTesto 108">
              <a:extLst>
                <a:ext uri="{FF2B5EF4-FFF2-40B4-BE49-F238E27FC236}">
                  <a16:creationId xmlns:a16="http://schemas.microsoft.com/office/drawing/2014/main" id="{86914EB7-4A3D-2881-A54D-4995C6394261}"/>
                </a:ext>
              </a:extLst>
            </p:cNvPr>
            <p:cNvSpPr txBox="1"/>
            <p:nvPr/>
          </p:nvSpPr>
          <p:spPr>
            <a:xfrm>
              <a:off x="4506483" y="1918218"/>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55%</a:t>
              </a:r>
            </a:p>
          </p:txBody>
        </p:sp>
        <p:cxnSp>
          <p:nvCxnSpPr>
            <p:cNvPr id="110" name="Connettore 2 109">
              <a:extLst>
                <a:ext uri="{FF2B5EF4-FFF2-40B4-BE49-F238E27FC236}">
                  <a16:creationId xmlns:a16="http://schemas.microsoft.com/office/drawing/2014/main" id="{C350D22E-3D90-E82F-3CB1-F6220ACE5629}"/>
                </a:ext>
              </a:extLst>
            </p:cNvPr>
            <p:cNvCxnSpPr>
              <a:cxnSpLocks/>
            </p:cNvCxnSpPr>
            <p:nvPr/>
          </p:nvCxnSpPr>
          <p:spPr>
            <a:xfrm>
              <a:off x="2117888" y="2036057"/>
              <a:ext cx="1310641"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sp>
          <p:nvSpPr>
            <p:cNvPr id="111" name="CasellaDiTesto 110">
              <a:extLst>
                <a:ext uri="{FF2B5EF4-FFF2-40B4-BE49-F238E27FC236}">
                  <a16:creationId xmlns:a16="http://schemas.microsoft.com/office/drawing/2014/main" id="{A7130F9B-6088-FEE1-6A21-84FCD3356D05}"/>
                </a:ext>
              </a:extLst>
            </p:cNvPr>
            <p:cNvSpPr txBox="1"/>
            <p:nvPr/>
          </p:nvSpPr>
          <p:spPr>
            <a:xfrm>
              <a:off x="2231489" y="2042966"/>
              <a:ext cx="897562"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20 cm</a:t>
              </a:r>
            </a:p>
          </p:txBody>
        </p:sp>
        <p:cxnSp>
          <p:nvCxnSpPr>
            <p:cNvPr id="112" name="Connettore 2 111">
              <a:extLst>
                <a:ext uri="{FF2B5EF4-FFF2-40B4-BE49-F238E27FC236}">
                  <a16:creationId xmlns:a16="http://schemas.microsoft.com/office/drawing/2014/main" id="{F31372FA-2199-4969-191F-B6297B012B56}"/>
                </a:ext>
              </a:extLst>
            </p:cNvPr>
            <p:cNvCxnSpPr>
              <a:cxnSpLocks/>
            </p:cNvCxnSpPr>
            <p:nvPr/>
          </p:nvCxnSpPr>
          <p:spPr>
            <a:xfrm>
              <a:off x="1340688" y="1424689"/>
              <a:ext cx="777200"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sp>
          <p:nvSpPr>
            <p:cNvPr id="113" name="CasellaDiTesto 112">
              <a:extLst>
                <a:ext uri="{FF2B5EF4-FFF2-40B4-BE49-F238E27FC236}">
                  <a16:creationId xmlns:a16="http://schemas.microsoft.com/office/drawing/2014/main" id="{CD7583D1-52A4-EED4-8B30-582684268781}"/>
                </a:ext>
              </a:extLst>
            </p:cNvPr>
            <p:cNvSpPr txBox="1"/>
            <p:nvPr/>
          </p:nvSpPr>
          <p:spPr>
            <a:xfrm>
              <a:off x="1351432" y="1017228"/>
              <a:ext cx="897562"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10 cm</a:t>
              </a:r>
            </a:p>
          </p:txBody>
        </p:sp>
      </p:grpSp>
      <p:grpSp>
        <p:nvGrpSpPr>
          <p:cNvPr id="114" name="Gruppo 113">
            <a:extLst>
              <a:ext uri="{FF2B5EF4-FFF2-40B4-BE49-F238E27FC236}">
                <a16:creationId xmlns:a16="http://schemas.microsoft.com/office/drawing/2014/main" id="{68FB5111-7985-DE38-B7F0-7419D3E084CC}"/>
              </a:ext>
            </a:extLst>
          </p:cNvPr>
          <p:cNvGrpSpPr/>
          <p:nvPr/>
        </p:nvGrpSpPr>
        <p:grpSpPr>
          <a:xfrm>
            <a:off x="5722937" y="3074956"/>
            <a:ext cx="6131936" cy="1773924"/>
            <a:chOff x="5722937" y="3050535"/>
            <a:chExt cx="6131936" cy="1773924"/>
          </a:xfrm>
        </p:grpSpPr>
        <p:pic>
          <p:nvPicPr>
            <p:cNvPr id="115" name="Immagine 114" descr="Immagine che contiene testo, linea, metro&#10;&#10;Descrizione generata automaticamente">
              <a:extLst>
                <a:ext uri="{FF2B5EF4-FFF2-40B4-BE49-F238E27FC236}">
                  <a16:creationId xmlns:a16="http://schemas.microsoft.com/office/drawing/2014/main" id="{B810AA84-E0D1-89B7-8FCF-A13748A3720A}"/>
                </a:ext>
              </a:extLst>
            </p:cNvPr>
            <p:cNvPicPr>
              <a:picLocks noChangeAspect="1"/>
            </p:cNvPicPr>
            <p:nvPr/>
          </p:nvPicPr>
          <p:blipFill>
            <a:blip r:embed="rId7">
              <a:extLst>
                <a:ext uri="{28A0092B-C50C-407E-A947-70E740481C1C}">
                  <a14:useLocalDpi xmlns:a14="http://schemas.microsoft.com/office/drawing/2010/main" val="0"/>
                </a:ext>
              </a:extLst>
            </a:blip>
            <a:srcRect t="-461" r="5747" b="461"/>
            <a:stretch/>
          </p:blipFill>
          <p:spPr>
            <a:xfrm>
              <a:off x="5722937" y="3235201"/>
              <a:ext cx="6131936" cy="1155407"/>
            </a:xfrm>
            <a:prstGeom prst="rect">
              <a:avLst/>
            </a:prstGeom>
          </p:spPr>
        </p:pic>
        <p:sp>
          <p:nvSpPr>
            <p:cNvPr id="116" name="Rettangolo con angoli arrotondati 115">
              <a:extLst>
                <a:ext uri="{FF2B5EF4-FFF2-40B4-BE49-F238E27FC236}">
                  <a16:creationId xmlns:a16="http://schemas.microsoft.com/office/drawing/2014/main" id="{8874FB72-B355-2E12-F722-A09E09254E37}"/>
                </a:ext>
              </a:extLst>
            </p:cNvPr>
            <p:cNvSpPr/>
            <p:nvPr/>
          </p:nvSpPr>
          <p:spPr>
            <a:xfrm>
              <a:off x="7246912" y="3340463"/>
              <a:ext cx="347421" cy="836902"/>
            </a:xfrm>
            <a:prstGeom prst="roundRect">
              <a:avLst/>
            </a:prstGeom>
            <a:noFill/>
            <a:ln w="22225"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17" name="CasellaDiTesto 116">
              <a:extLst>
                <a:ext uri="{FF2B5EF4-FFF2-40B4-BE49-F238E27FC236}">
                  <a16:creationId xmlns:a16="http://schemas.microsoft.com/office/drawing/2014/main" id="{2D67173C-4253-7581-80FF-2E409B2FD041}"/>
                </a:ext>
              </a:extLst>
            </p:cNvPr>
            <p:cNvSpPr txBox="1"/>
            <p:nvPr/>
          </p:nvSpPr>
          <p:spPr>
            <a:xfrm>
              <a:off x="7498399" y="3050535"/>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err="1">
                  <a:ln>
                    <a:noFill/>
                  </a:ln>
                  <a:solidFill>
                    <a:prstClr val="black"/>
                  </a:solidFill>
                  <a:effectLst/>
                  <a:uLnTx/>
                  <a:uFillTx/>
                </a:rPr>
                <a:t>inlet</a:t>
              </a:r>
              <a:endParaRPr kumimoji="0" lang="it-IT" sz="1800" b="0" i="0" u="none" strike="noStrike" kern="0" cap="none" spc="0" normalizeH="0" baseline="0" noProof="0" dirty="0">
                <a:ln>
                  <a:noFill/>
                </a:ln>
                <a:solidFill>
                  <a:prstClr val="black"/>
                </a:solidFill>
                <a:effectLst/>
                <a:uLnTx/>
                <a:uFillTx/>
              </a:endParaRPr>
            </a:p>
          </p:txBody>
        </p:sp>
        <p:grpSp>
          <p:nvGrpSpPr>
            <p:cNvPr id="118" name="Gruppo 117">
              <a:extLst>
                <a:ext uri="{FF2B5EF4-FFF2-40B4-BE49-F238E27FC236}">
                  <a16:creationId xmlns:a16="http://schemas.microsoft.com/office/drawing/2014/main" id="{78BFA46B-F259-26A5-D111-0060EED89617}"/>
                </a:ext>
              </a:extLst>
            </p:cNvPr>
            <p:cNvGrpSpPr/>
            <p:nvPr/>
          </p:nvGrpSpPr>
          <p:grpSpPr>
            <a:xfrm>
              <a:off x="6096000" y="4390608"/>
              <a:ext cx="5447537" cy="0"/>
              <a:chOff x="6096000" y="4390608"/>
              <a:chExt cx="5447537" cy="0"/>
            </a:xfrm>
          </p:grpSpPr>
          <p:cxnSp>
            <p:nvCxnSpPr>
              <p:cNvPr id="123" name="Connettore 2 122">
                <a:extLst>
                  <a:ext uri="{FF2B5EF4-FFF2-40B4-BE49-F238E27FC236}">
                    <a16:creationId xmlns:a16="http://schemas.microsoft.com/office/drawing/2014/main" id="{EFB9AEA6-0EE1-38FA-8516-7145E5868BB8}"/>
                  </a:ext>
                </a:extLst>
              </p:cNvPr>
              <p:cNvCxnSpPr>
                <a:cxnSpLocks/>
              </p:cNvCxnSpPr>
              <p:nvPr/>
            </p:nvCxnSpPr>
            <p:spPr>
              <a:xfrm>
                <a:off x="6096000" y="4390608"/>
                <a:ext cx="458804"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cxnSp>
            <p:nvCxnSpPr>
              <p:cNvPr id="124" name="Connettore 2 123">
                <a:extLst>
                  <a:ext uri="{FF2B5EF4-FFF2-40B4-BE49-F238E27FC236}">
                    <a16:creationId xmlns:a16="http://schemas.microsoft.com/office/drawing/2014/main" id="{848E9A5B-8D63-F430-2BF4-12E66421066E}"/>
                  </a:ext>
                </a:extLst>
              </p:cNvPr>
              <p:cNvCxnSpPr>
                <a:cxnSpLocks/>
              </p:cNvCxnSpPr>
              <p:nvPr/>
            </p:nvCxnSpPr>
            <p:spPr>
              <a:xfrm>
                <a:off x="8259387" y="4390608"/>
                <a:ext cx="1184038"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cxnSp>
            <p:nvCxnSpPr>
              <p:cNvPr id="125" name="Connettore 2 124">
                <a:extLst>
                  <a:ext uri="{FF2B5EF4-FFF2-40B4-BE49-F238E27FC236}">
                    <a16:creationId xmlns:a16="http://schemas.microsoft.com/office/drawing/2014/main" id="{1B57E4D2-62D1-3C25-EC25-5EA871D2057B}"/>
                  </a:ext>
                </a:extLst>
              </p:cNvPr>
              <p:cNvCxnSpPr>
                <a:cxnSpLocks/>
              </p:cNvCxnSpPr>
              <p:nvPr/>
            </p:nvCxnSpPr>
            <p:spPr>
              <a:xfrm>
                <a:off x="7430918" y="4390608"/>
                <a:ext cx="791779"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cxnSp>
            <p:nvCxnSpPr>
              <p:cNvPr id="126" name="Connettore 2 125">
                <a:extLst>
                  <a:ext uri="{FF2B5EF4-FFF2-40B4-BE49-F238E27FC236}">
                    <a16:creationId xmlns:a16="http://schemas.microsoft.com/office/drawing/2014/main" id="{B2670D13-B97E-596E-806D-B99E10D44F39}"/>
                  </a:ext>
                </a:extLst>
              </p:cNvPr>
              <p:cNvCxnSpPr>
                <a:cxnSpLocks/>
              </p:cNvCxnSpPr>
              <p:nvPr/>
            </p:nvCxnSpPr>
            <p:spPr>
              <a:xfrm>
                <a:off x="6610264" y="4390608"/>
                <a:ext cx="791779"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cxnSp>
            <p:nvCxnSpPr>
              <p:cNvPr id="127" name="Connettore 2 126">
                <a:extLst>
                  <a:ext uri="{FF2B5EF4-FFF2-40B4-BE49-F238E27FC236}">
                    <a16:creationId xmlns:a16="http://schemas.microsoft.com/office/drawing/2014/main" id="{0A525823-3EC2-6A13-819C-611B996E64B6}"/>
                  </a:ext>
                </a:extLst>
              </p:cNvPr>
              <p:cNvCxnSpPr>
                <a:cxnSpLocks/>
              </p:cNvCxnSpPr>
              <p:nvPr/>
            </p:nvCxnSpPr>
            <p:spPr>
              <a:xfrm>
                <a:off x="11084733" y="4390608"/>
                <a:ext cx="458804"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cxnSp>
            <p:nvCxnSpPr>
              <p:cNvPr id="128" name="Connettore 2 127">
                <a:extLst>
                  <a:ext uri="{FF2B5EF4-FFF2-40B4-BE49-F238E27FC236}">
                    <a16:creationId xmlns:a16="http://schemas.microsoft.com/office/drawing/2014/main" id="{41125F49-FDEC-24D3-C06E-C6DE6BFB51F6}"/>
                  </a:ext>
                </a:extLst>
              </p:cNvPr>
              <p:cNvCxnSpPr>
                <a:cxnSpLocks/>
              </p:cNvCxnSpPr>
              <p:nvPr/>
            </p:nvCxnSpPr>
            <p:spPr>
              <a:xfrm>
                <a:off x="10283329" y="4390608"/>
                <a:ext cx="791779"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cxnSp>
            <p:nvCxnSpPr>
              <p:cNvPr id="129" name="Connettore 2 128">
                <a:extLst>
                  <a:ext uri="{FF2B5EF4-FFF2-40B4-BE49-F238E27FC236}">
                    <a16:creationId xmlns:a16="http://schemas.microsoft.com/office/drawing/2014/main" id="{7D6EBC78-4FA7-2CBB-649B-56586123A9B2}"/>
                  </a:ext>
                </a:extLst>
              </p:cNvPr>
              <p:cNvCxnSpPr>
                <a:cxnSpLocks/>
              </p:cNvCxnSpPr>
              <p:nvPr/>
            </p:nvCxnSpPr>
            <p:spPr>
              <a:xfrm>
                <a:off x="9443425" y="4390608"/>
                <a:ext cx="791779" cy="0"/>
              </a:xfrm>
              <a:prstGeom prst="straightConnector1">
                <a:avLst/>
              </a:prstGeom>
              <a:noFill/>
              <a:ln w="6350" cap="flat" cmpd="sng" algn="ctr">
                <a:solidFill>
                  <a:sysClr val="windowText" lastClr="000000"/>
                </a:solidFill>
                <a:prstDash val="solid"/>
                <a:miter lim="800000"/>
                <a:headEnd type="triangle" w="lg" len="lg"/>
                <a:tailEnd type="triangle" w="lg" len="lg"/>
              </a:ln>
              <a:effectLst/>
            </p:spPr>
          </p:cxnSp>
        </p:grpSp>
        <p:sp>
          <p:nvSpPr>
            <p:cNvPr id="119" name="CasellaDiTesto 118">
              <a:extLst>
                <a:ext uri="{FF2B5EF4-FFF2-40B4-BE49-F238E27FC236}">
                  <a16:creationId xmlns:a16="http://schemas.microsoft.com/office/drawing/2014/main" id="{52FEAA05-6479-E541-07D3-335A6547435A}"/>
                </a:ext>
              </a:extLst>
            </p:cNvPr>
            <p:cNvSpPr txBox="1"/>
            <p:nvPr/>
          </p:nvSpPr>
          <p:spPr>
            <a:xfrm>
              <a:off x="8656260" y="4451859"/>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80</a:t>
              </a:r>
            </a:p>
          </p:txBody>
        </p:sp>
        <p:sp>
          <p:nvSpPr>
            <p:cNvPr id="120" name="CasellaDiTesto 119">
              <a:extLst>
                <a:ext uri="{FF2B5EF4-FFF2-40B4-BE49-F238E27FC236}">
                  <a16:creationId xmlns:a16="http://schemas.microsoft.com/office/drawing/2014/main" id="{76FFD579-D4B0-CFE8-881B-4B44C18D2C84}"/>
                </a:ext>
              </a:extLst>
            </p:cNvPr>
            <p:cNvSpPr txBox="1"/>
            <p:nvPr/>
          </p:nvSpPr>
          <p:spPr>
            <a:xfrm>
              <a:off x="11101003" y="4455132"/>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40</a:t>
              </a:r>
            </a:p>
          </p:txBody>
        </p:sp>
        <p:sp>
          <p:nvSpPr>
            <p:cNvPr id="121" name="CasellaDiTesto 120">
              <a:extLst>
                <a:ext uri="{FF2B5EF4-FFF2-40B4-BE49-F238E27FC236}">
                  <a16:creationId xmlns:a16="http://schemas.microsoft.com/office/drawing/2014/main" id="{59983CF9-252F-9769-BD8D-463F69EA7D88}"/>
                </a:ext>
              </a:extLst>
            </p:cNvPr>
            <p:cNvSpPr txBox="1"/>
            <p:nvPr/>
          </p:nvSpPr>
          <p:spPr>
            <a:xfrm>
              <a:off x="10475935" y="4451858"/>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60</a:t>
              </a:r>
            </a:p>
          </p:txBody>
        </p:sp>
        <p:sp>
          <p:nvSpPr>
            <p:cNvPr id="122" name="CasellaDiTesto 121">
              <a:extLst>
                <a:ext uri="{FF2B5EF4-FFF2-40B4-BE49-F238E27FC236}">
                  <a16:creationId xmlns:a16="http://schemas.microsoft.com/office/drawing/2014/main" id="{E23E56FD-8888-EA68-E903-2C7F8B7C3093}"/>
                </a:ext>
              </a:extLst>
            </p:cNvPr>
            <p:cNvSpPr txBox="1"/>
            <p:nvPr/>
          </p:nvSpPr>
          <p:spPr>
            <a:xfrm>
              <a:off x="9657627" y="4451859"/>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60</a:t>
              </a:r>
            </a:p>
          </p:txBody>
        </p:sp>
      </p:grpSp>
      <p:sp>
        <p:nvSpPr>
          <p:cNvPr id="130" name="CasellaDiTesto 129">
            <a:extLst>
              <a:ext uri="{FF2B5EF4-FFF2-40B4-BE49-F238E27FC236}">
                <a16:creationId xmlns:a16="http://schemas.microsoft.com/office/drawing/2014/main" id="{E8B306A7-B9AF-C31C-3174-DD634F6A3170}"/>
              </a:ext>
            </a:extLst>
          </p:cNvPr>
          <p:cNvSpPr txBox="1"/>
          <p:nvPr/>
        </p:nvSpPr>
        <p:spPr>
          <a:xfrm>
            <a:off x="7850038" y="6499852"/>
            <a:ext cx="427842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11</a:t>
            </a:r>
          </a:p>
        </p:txBody>
      </p:sp>
    </p:spTree>
    <p:extLst>
      <p:ext uri="{BB962C8B-B14F-4D97-AF65-F5344CB8AC3E}">
        <p14:creationId xmlns:p14="http://schemas.microsoft.com/office/powerpoint/2010/main" val="1175849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687C11-585B-C2A1-EB14-C41A84A5F6F1}"/>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89ADBB6A-C410-8CC8-CE62-093A22B43FE8}"/>
              </a:ext>
            </a:extLst>
          </p:cNvPr>
          <p:cNvGrpSpPr/>
          <p:nvPr/>
        </p:nvGrpSpPr>
        <p:grpSpPr>
          <a:xfrm>
            <a:off x="0" y="8795"/>
            <a:ext cx="12192000" cy="651074"/>
            <a:chOff x="0" y="8795"/>
            <a:chExt cx="12192000" cy="651074"/>
          </a:xfrm>
        </p:grpSpPr>
        <p:sp>
          <p:nvSpPr>
            <p:cNvPr id="40" name="Rettangolo 39">
              <a:extLst>
                <a:ext uri="{FF2B5EF4-FFF2-40B4-BE49-F238E27FC236}">
                  <a16:creationId xmlns:a16="http://schemas.microsoft.com/office/drawing/2014/main" id="{BBF14597-41AE-F955-E720-BB67F5F17D43}"/>
                </a:ext>
              </a:extLst>
            </p:cNvPr>
            <p:cNvSpPr/>
            <p:nvPr/>
          </p:nvSpPr>
          <p:spPr>
            <a:xfrm>
              <a:off x="0" y="8795"/>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3FCDB03E-5A00-50F7-8E98-9291F2A8966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2D061C0C-4159-4E4C-55AB-B0F89A8EF952}"/>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EFDE0B0C-08CC-3C77-7DD4-1104DF516C5E}"/>
              </a:ext>
            </a:extLst>
          </p:cNvPr>
          <p:cNvSpPr/>
          <p:nvPr/>
        </p:nvSpPr>
        <p:spPr>
          <a:xfrm>
            <a:off x="3137402" y="137190"/>
            <a:ext cx="7637660"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density</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manipulation</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40 cm long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 name="CasellaDiTesto 3">
            <a:extLst>
              <a:ext uri="{FF2B5EF4-FFF2-40B4-BE49-F238E27FC236}">
                <a16:creationId xmlns:a16="http://schemas.microsoft.com/office/drawing/2014/main" id="{BBE01B12-7457-E6D7-816D-35035D16EED0}"/>
              </a:ext>
            </a:extLst>
          </p:cNvPr>
          <p:cNvSpPr txBox="1"/>
          <p:nvPr/>
        </p:nvSpPr>
        <p:spPr>
          <a:xfrm>
            <a:off x="7849456" y="6499852"/>
            <a:ext cx="4279010"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12</a:t>
            </a:r>
          </a:p>
        </p:txBody>
      </p:sp>
      <p:grpSp>
        <p:nvGrpSpPr>
          <p:cNvPr id="3" name="Gruppo 2">
            <a:extLst>
              <a:ext uri="{FF2B5EF4-FFF2-40B4-BE49-F238E27FC236}">
                <a16:creationId xmlns:a16="http://schemas.microsoft.com/office/drawing/2014/main" id="{E48E8636-6321-92B1-57BE-85F750BF5D31}"/>
              </a:ext>
            </a:extLst>
          </p:cNvPr>
          <p:cNvGrpSpPr/>
          <p:nvPr/>
        </p:nvGrpSpPr>
        <p:grpSpPr>
          <a:xfrm>
            <a:off x="84626" y="1216698"/>
            <a:ext cx="5973186" cy="4413581"/>
            <a:chOff x="55130" y="1023658"/>
            <a:chExt cx="5655058" cy="4164379"/>
          </a:xfrm>
        </p:grpSpPr>
        <p:pic>
          <p:nvPicPr>
            <p:cNvPr id="6" name="Immagine 5" descr="Immagine che contiene testo, schermata, diagramma, Carattere">
              <a:extLst>
                <a:ext uri="{FF2B5EF4-FFF2-40B4-BE49-F238E27FC236}">
                  <a16:creationId xmlns:a16="http://schemas.microsoft.com/office/drawing/2014/main" id="{9D801E47-CA33-13DD-4C40-F21448BCAA7B}"/>
                </a:ext>
              </a:extLst>
            </p:cNvPr>
            <p:cNvPicPr>
              <a:picLocks noChangeAspect="1"/>
            </p:cNvPicPr>
            <p:nvPr/>
          </p:nvPicPr>
          <p:blipFill>
            <a:blip r:embed="rId5">
              <a:extLst>
                <a:ext uri="{28A0092B-C50C-407E-A947-70E740481C1C}">
                  <a14:useLocalDpi xmlns:a14="http://schemas.microsoft.com/office/drawing/2010/main" val="0"/>
                </a:ext>
              </a:extLst>
            </a:blip>
            <a:srcRect l="6973" t="8889" r="10285" b="2509"/>
            <a:stretch/>
          </p:blipFill>
          <p:spPr>
            <a:xfrm>
              <a:off x="55130" y="1023658"/>
              <a:ext cx="5501899" cy="4164379"/>
            </a:xfrm>
            <a:prstGeom prst="rect">
              <a:avLst/>
            </a:prstGeom>
          </p:spPr>
        </p:pic>
        <p:cxnSp>
          <p:nvCxnSpPr>
            <p:cNvPr id="7" name="Connettore diritto 6">
              <a:extLst>
                <a:ext uri="{FF2B5EF4-FFF2-40B4-BE49-F238E27FC236}">
                  <a16:creationId xmlns:a16="http://schemas.microsoft.com/office/drawing/2014/main" id="{B9D9ED62-0F79-5BE6-A317-7D692026A792}"/>
                </a:ext>
              </a:extLst>
            </p:cNvPr>
            <p:cNvCxnSpPr/>
            <p:nvPr/>
          </p:nvCxnSpPr>
          <p:spPr>
            <a:xfrm>
              <a:off x="683172" y="1701584"/>
              <a:ext cx="4498428" cy="0"/>
            </a:xfrm>
            <a:prstGeom prst="line">
              <a:avLst/>
            </a:prstGeom>
            <a:noFill/>
            <a:ln w="15875" cap="flat" cmpd="sng" algn="ctr">
              <a:solidFill>
                <a:sysClr val="windowText" lastClr="000000"/>
              </a:solidFill>
              <a:prstDash val="dash"/>
              <a:miter lim="800000"/>
            </a:ln>
            <a:effectLst/>
          </p:spPr>
        </p:cxnSp>
        <p:cxnSp>
          <p:nvCxnSpPr>
            <p:cNvPr id="8" name="Connettore diritto 7">
              <a:extLst>
                <a:ext uri="{FF2B5EF4-FFF2-40B4-BE49-F238E27FC236}">
                  <a16:creationId xmlns:a16="http://schemas.microsoft.com/office/drawing/2014/main" id="{01B10288-92F0-7519-573D-8FF036174BA2}"/>
                </a:ext>
              </a:extLst>
            </p:cNvPr>
            <p:cNvCxnSpPr/>
            <p:nvPr/>
          </p:nvCxnSpPr>
          <p:spPr>
            <a:xfrm>
              <a:off x="675384" y="2576912"/>
              <a:ext cx="4498428" cy="0"/>
            </a:xfrm>
            <a:prstGeom prst="line">
              <a:avLst/>
            </a:prstGeom>
            <a:noFill/>
            <a:ln w="15875" cap="flat" cmpd="sng" algn="ctr">
              <a:solidFill>
                <a:sysClr val="windowText" lastClr="000000"/>
              </a:solidFill>
              <a:prstDash val="dash"/>
              <a:miter lim="800000"/>
            </a:ln>
            <a:effectLst/>
          </p:spPr>
        </p:cxnSp>
        <p:cxnSp>
          <p:nvCxnSpPr>
            <p:cNvPr id="9" name="Connettore 2 8">
              <a:extLst>
                <a:ext uri="{FF2B5EF4-FFF2-40B4-BE49-F238E27FC236}">
                  <a16:creationId xmlns:a16="http://schemas.microsoft.com/office/drawing/2014/main" id="{C48CCCCC-9D75-0023-94C1-58558F899F94}"/>
                </a:ext>
              </a:extLst>
            </p:cNvPr>
            <p:cNvCxnSpPr>
              <a:cxnSpLocks/>
            </p:cNvCxnSpPr>
            <p:nvPr/>
          </p:nvCxnSpPr>
          <p:spPr>
            <a:xfrm>
              <a:off x="1759807" y="1522188"/>
              <a:ext cx="1185511" cy="0"/>
            </a:xfrm>
            <a:prstGeom prst="straightConnector1">
              <a:avLst/>
            </a:prstGeom>
            <a:noFill/>
            <a:ln w="15875" cap="flat" cmpd="sng" algn="ctr">
              <a:solidFill>
                <a:sysClr val="windowText" lastClr="000000"/>
              </a:solidFill>
              <a:prstDash val="solid"/>
              <a:miter lim="800000"/>
              <a:headEnd type="triangle" w="lg" len="lg"/>
              <a:tailEnd type="triangle" w="lg" len="lg"/>
            </a:ln>
            <a:effectLst/>
          </p:spPr>
        </p:cxnSp>
        <p:sp>
          <p:nvSpPr>
            <p:cNvPr id="10" name="CasellaDiTesto 9">
              <a:extLst>
                <a:ext uri="{FF2B5EF4-FFF2-40B4-BE49-F238E27FC236}">
                  <a16:creationId xmlns:a16="http://schemas.microsoft.com/office/drawing/2014/main" id="{4D15B600-36C0-0B21-AAC6-AF9DB5667996}"/>
                </a:ext>
              </a:extLst>
            </p:cNvPr>
            <p:cNvSpPr txBox="1"/>
            <p:nvPr/>
          </p:nvSpPr>
          <p:spPr>
            <a:xfrm>
              <a:off x="2242686" y="1140092"/>
              <a:ext cx="796090"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10 cm</a:t>
              </a:r>
            </a:p>
          </p:txBody>
        </p:sp>
        <p:cxnSp>
          <p:nvCxnSpPr>
            <p:cNvPr id="11" name="Connettore 2 10">
              <a:extLst>
                <a:ext uri="{FF2B5EF4-FFF2-40B4-BE49-F238E27FC236}">
                  <a16:creationId xmlns:a16="http://schemas.microsoft.com/office/drawing/2014/main" id="{9170E661-45CB-2E9C-A75B-99B4936ACAF4}"/>
                </a:ext>
              </a:extLst>
            </p:cNvPr>
            <p:cNvCxnSpPr>
              <a:cxnSpLocks/>
            </p:cNvCxnSpPr>
            <p:nvPr/>
          </p:nvCxnSpPr>
          <p:spPr>
            <a:xfrm>
              <a:off x="5111015" y="1721041"/>
              <a:ext cx="0" cy="855871"/>
            </a:xfrm>
            <a:prstGeom prst="straightConnector1">
              <a:avLst/>
            </a:prstGeom>
            <a:noFill/>
            <a:ln w="15875" cap="flat" cmpd="sng" algn="ctr">
              <a:solidFill>
                <a:sysClr val="windowText" lastClr="000000"/>
              </a:solidFill>
              <a:prstDash val="solid"/>
              <a:miter lim="800000"/>
              <a:headEnd type="triangle" w="lg" len="lg"/>
              <a:tailEnd type="triangle" w="lg" len="lg"/>
            </a:ln>
            <a:effectLst/>
          </p:spPr>
        </p:cxnSp>
        <p:sp>
          <p:nvSpPr>
            <p:cNvPr id="12" name="CasellaDiTesto 11">
              <a:extLst>
                <a:ext uri="{FF2B5EF4-FFF2-40B4-BE49-F238E27FC236}">
                  <a16:creationId xmlns:a16="http://schemas.microsoft.com/office/drawing/2014/main" id="{9AC58384-1035-CC18-32D3-B41BB0B250C8}"/>
                </a:ext>
              </a:extLst>
            </p:cNvPr>
            <p:cNvSpPr txBox="1"/>
            <p:nvPr/>
          </p:nvSpPr>
          <p:spPr>
            <a:xfrm>
              <a:off x="5111015" y="1925264"/>
              <a:ext cx="599173" cy="36932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32%</a:t>
              </a:r>
            </a:p>
          </p:txBody>
        </p:sp>
      </p:grpSp>
      <p:grpSp>
        <p:nvGrpSpPr>
          <p:cNvPr id="13" name="Gruppo 12">
            <a:extLst>
              <a:ext uri="{FF2B5EF4-FFF2-40B4-BE49-F238E27FC236}">
                <a16:creationId xmlns:a16="http://schemas.microsoft.com/office/drawing/2014/main" id="{FBB74ABE-69CA-F63A-44AA-EC340C3EB410}"/>
              </a:ext>
            </a:extLst>
          </p:cNvPr>
          <p:cNvGrpSpPr/>
          <p:nvPr/>
        </p:nvGrpSpPr>
        <p:grpSpPr>
          <a:xfrm>
            <a:off x="5971014" y="932218"/>
            <a:ext cx="6136360" cy="1879694"/>
            <a:chOff x="5747070" y="1430529"/>
            <a:chExt cx="6136360" cy="1879694"/>
          </a:xfrm>
        </p:grpSpPr>
        <p:pic>
          <p:nvPicPr>
            <p:cNvPr id="14" name="Immagine 13">
              <a:extLst>
                <a:ext uri="{FF2B5EF4-FFF2-40B4-BE49-F238E27FC236}">
                  <a16:creationId xmlns:a16="http://schemas.microsoft.com/office/drawing/2014/main" id="{802F8A2C-6C1E-1D2F-96C5-E8BEEC96B8D5}"/>
                </a:ext>
              </a:extLst>
            </p:cNvPr>
            <p:cNvPicPr>
              <a:picLocks noChangeAspect="1"/>
            </p:cNvPicPr>
            <p:nvPr/>
          </p:nvPicPr>
          <p:blipFill>
            <a:blip r:embed="rId6">
              <a:extLst>
                <a:ext uri="{28A0092B-C50C-407E-A947-70E740481C1C}">
                  <a14:useLocalDpi xmlns:a14="http://schemas.microsoft.com/office/drawing/2010/main" val="0"/>
                </a:ext>
              </a:extLst>
            </a:blip>
            <a:srcRect l="5517" t="32405" r="16466" b="44501"/>
            <a:stretch/>
          </p:blipFill>
          <p:spPr>
            <a:xfrm>
              <a:off x="5747070" y="1824710"/>
              <a:ext cx="6136360" cy="932566"/>
            </a:xfrm>
            <a:prstGeom prst="rect">
              <a:avLst/>
            </a:prstGeom>
          </p:spPr>
        </p:pic>
        <p:sp>
          <p:nvSpPr>
            <p:cNvPr id="15" name="Rettangolo con angoli arrotondati 14">
              <a:extLst>
                <a:ext uri="{FF2B5EF4-FFF2-40B4-BE49-F238E27FC236}">
                  <a16:creationId xmlns:a16="http://schemas.microsoft.com/office/drawing/2014/main" id="{53208BCE-5613-9130-2391-1749CDA35DEB}"/>
                </a:ext>
              </a:extLst>
            </p:cNvPr>
            <p:cNvSpPr/>
            <p:nvPr/>
          </p:nvSpPr>
          <p:spPr>
            <a:xfrm>
              <a:off x="7795423" y="1830465"/>
              <a:ext cx="260874" cy="836902"/>
            </a:xfrm>
            <a:prstGeom prst="roundRect">
              <a:avLst/>
            </a:prstGeom>
            <a:noFill/>
            <a:ln w="222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CasellaDiTesto 15">
              <a:extLst>
                <a:ext uri="{FF2B5EF4-FFF2-40B4-BE49-F238E27FC236}">
                  <a16:creationId xmlns:a16="http://schemas.microsoft.com/office/drawing/2014/main" id="{25926FC3-2772-5106-4F60-E2DBCBD1DCCD}"/>
                </a:ext>
              </a:extLst>
            </p:cNvPr>
            <p:cNvSpPr txBox="1"/>
            <p:nvPr/>
          </p:nvSpPr>
          <p:spPr>
            <a:xfrm>
              <a:off x="6832116" y="1430529"/>
              <a:ext cx="1214925"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New </a:t>
              </a:r>
              <a:r>
                <a:rPr kumimoji="0" lang="it-IT" sz="1800" b="0" i="0" u="none" strike="noStrike" kern="0" cap="none" spc="0" normalizeH="0" baseline="0" noProof="0" dirty="0" err="1">
                  <a:ln>
                    <a:noFill/>
                  </a:ln>
                  <a:solidFill>
                    <a:prstClr val="black"/>
                  </a:solidFill>
                  <a:effectLst/>
                  <a:uLnTx/>
                  <a:uFillTx/>
                </a:rPr>
                <a:t>inlets</a:t>
              </a:r>
              <a:endParaRPr kumimoji="0" lang="it-IT" sz="1800" b="0" i="0" u="none" strike="noStrike" kern="0" cap="none" spc="0" normalizeH="0" baseline="0" noProof="0" dirty="0">
                <a:ln>
                  <a:noFill/>
                </a:ln>
                <a:solidFill>
                  <a:prstClr val="black"/>
                </a:solidFill>
                <a:effectLst/>
                <a:uLnTx/>
                <a:uFillTx/>
              </a:endParaRPr>
            </a:p>
          </p:txBody>
        </p:sp>
        <p:grpSp>
          <p:nvGrpSpPr>
            <p:cNvPr id="17" name="Gruppo 16">
              <a:extLst>
                <a:ext uri="{FF2B5EF4-FFF2-40B4-BE49-F238E27FC236}">
                  <a16:creationId xmlns:a16="http://schemas.microsoft.com/office/drawing/2014/main" id="{6CEAE87A-36FD-0121-DAAB-57FB5405DFF5}"/>
                </a:ext>
              </a:extLst>
            </p:cNvPr>
            <p:cNvGrpSpPr/>
            <p:nvPr/>
          </p:nvGrpSpPr>
          <p:grpSpPr>
            <a:xfrm>
              <a:off x="5964715" y="2932753"/>
              <a:ext cx="3411636" cy="377470"/>
              <a:chOff x="5940644" y="2217105"/>
              <a:chExt cx="3411636" cy="377470"/>
            </a:xfrm>
          </p:grpSpPr>
          <p:grpSp>
            <p:nvGrpSpPr>
              <p:cNvPr id="20" name="Gruppo 19">
                <a:extLst>
                  <a:ext uri="{FF2B5EF4-FFF2-40B4-BE49-F238E27FC236}">
                    <a16:creationId xmlns:a16="http://schemas.microsoft.com/office/drawing/2014/main" id="{A3E06508-08D1-3454-78A7-CD84F19FF819}"/>
                  </a:ext>
                </a:extLst>
              </p:cNvPr>
              <p:cNvGrpSpPr/>
              <p:nvPr/>
            </p:nvGrpSpPr>
            <p:grpSpPr>
              <a:xfrm>
                <a:off x="5953052" y="2217105"/>
                <a:ext cx="3399228" cy="4840"/>
                <a:chOff x="6096000" y="4385768"/>
                <a:chExt cx="3399228" cy="4840"/>
              </a:xfrm>
            </p:grpSpPr>
            <p:cxnSp>
              <p:nvCxnSpPr>
                <p:cNvPr id="31" name="Connettore 2 30">
                  <a:extLst>
                    <a:ext uri="{FF2B5EF4-FFF2-40B4-BE49-F238E27FC236}">
                      <a16:creationId xmlns:a16="http://schemas.microsoft.com/office/drawing/2014/main" id="{204A2922-2A8B-38C1-4711-C34172F65696}"/>
                    </a:ext>
                  </a:extLst>
                </p:cNvPr>
                <p:cNvCxnSpPr>
                  <a:cxnSpLocks/>
                </p:cNvCxnSpPr>
                <p:nvPr/>
              </p:nvCxnSpPr>
              <p:spPr>
                <a:xfrm>
                  <a:off x="6096000" y="4390608"/>
                  <a:ext cx="349323"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32" name="Connettore 2 31">
                  <a:extLst>
                    <a:ext uri="{FF2B5EF4-FFF2-40B4-BE49-F238E27FC236}">
                      <a16:creationId xmlns:a16="http://schemas.microsoft.com/office/drawing/2014/main" id="{553186D9-5515-138C-BF0E-0D926405F8E9}"/>
                    </a:ext>
                  </a:extLst>
                </p:cNvPr>
                <p:cNvCxnSpPr>
                  <a:cxnSpLocks/>
                </p:cNvCxnSpPr>
                <p:nvPr/>
              </p:nvCxnSpPr>
              <p:spPr>
                <a:xfrm>
                  <a:off x="8385248" y="4385768"/>
                  <a:ext cx="110998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33" name="Connettore 2 32">
                  <a:extLst>
                    <a:ext uri="{FF2B5EF4-FFF2-40B4-BE49-F238E27FC236}">
                      <a16:creationId xmlns:a16="http://schemas.microsoft.com/office/drawing/2014/main" id="{F5164709-FDB1-8EB2-939F-5848111A5ECB}"/>
                    </a:ext>
                  </a:extLst>
                </p:cNvPr>
                <p:cNvCxnSpPr>
                  <a:cxnSpLocks/>
                </p:cNvCxnSpPr>
                <p:nvPr/>
              </p:nvCxnSpPr>
              <p:spPr>
                <a:xfrm>
                  <a:off x="7518473" y="4390608"/>
                  <a:ext cx="523875"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34" name="Connettore 2 33">
                  <a:extLst>
                    <a:ext uri="{FF2B5EF4-FFF2-40B4-BE49-F238E27FC236}">
                      <a16:creationId xmlns:a16="http://schemas.microsoft.com/office/drawing/2014/main" id="{0B6A1C34-2A45-6BFA-E46C-75DEA9359337}"/>
                    </a:ext>
                  </a:extLst>
                </p:cNvPr>
                <p:cNvCxnSpPr>
                  <a:cxnSpLocks/>
                </p:cNvCxnSpPr>
                <p:nvPr/>
              </p:nvCxnSpPr>
              <p:spPr>
                <a:xfrm>
                  <a:off x="6667573" y="4390608"/>
                  <a:ext cx="38735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grpSp>
          <p:sp>
            <p:nvSpPr>
              <p:cNvPr id="21" name="CasellaDiTesto 20">
                <a:extLst>
                  <a:ext uri="{FF2B5EF4-FFF2-40B4-BE49-F238E27FC236}">
                    <a16:creationId xmlns:a16="http://schemas.microsoft.com/office/drawing/2014/main" id="{78F66270-1E40-A668-579C-650C37C9E6C8}"/>
                  </a:ext>
                </a:extLst>
              </p:cNvPr>
              <p:cNvSpPr txBox="1"/>
              <p:nvPr/>
            </p:nvSpPr>
            <p:spPr>
              <a:xfrm>
                <a:off x="8567793" y="2250050"/>
                <a:ext cx="599173"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80</a:t>
                </a:r>
              </a:p>
            </p:txBody>
          </p:sp>
          <p:sp>
            <p:nvSpPr>
              <p:cNvPr id="22" name="CasellaDiTesto 21">
                <a:extLst>
                  <a:ext uri="{FF2B5EF4-FFF2-40B4-BE49-F238E27FC236}">
                    <a16:creationId xmlns:a16="http://schemas.microsoft.com/office/drawing/2014/main" id="{F070FE86-EEDC-5221-D664-758699E4D65A}"/>
                  </a:ext>
                </a:extLst>
              </p:cNvPr>
              <p:cNvSpPr txBox="1"/>
              <p:nvPr/>
            </p:nvSpPr>
            <p:spPr>
              <a:xfrm>
                <a:off x="6544907" y="2251522"/>
                <a:ext cx="40365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25</a:t>
                </a:r>
              </a:p>
            </p:txBody>
          </p:sp>
          <p:sp>
            <p:nvSpPr>
              <p:cNvPr id="23" name="CasellaDiTesto 22">
                <a:extLst>
                  <a:ext uri="{FF2B5EF4-FFF2-40B4-BE49-F238E27FC236}">
                    <a16:creationId xmlns:a16="http://schemas.microsoft.com/office/drawing/2014/main" id="{5A1CE348-655B-6D00-8EF5-778A1304D1A0}"/>
                  </a:ext>
                </a:extLst>
              </p:cNvPr>
              <p:cNvSpPr txBox="1"/>
              <p:nvPr/>
            </p:nvSpPr>
            <p:spPr>
              <a:xfrm>
                <a:off x="5940644" y="2256021"/>
                <a:ext cx="599173"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25</a:t>
                </a:r>
              </a:p>
            </p:txBody>
          </p:sp>
          <p:cxnSp>
            <p:nvCxnSpPr>
              <p:cNvPr id="24" name="Connettore 2 23">
                <a:extLst>
                  <a:ext uri="{FF2B5EF4-FFF2-40B4-BE49-F238E27FC236}">
                    <a16:creationId xmlns:a16="http://schemas.microsoft.com/office/drawing/2014/main" id="{7A014097-59CD-8889-F0E6-829DB28F63AB}"/>
                  </a:ext>
                </a:extLst>
              </p:cNvPr>
              <p:cNvCxnSpPr>
                <a:cxnSpLocks/>
              </p:cNvCxnSpPr>
              <p:nvPr/>
            </p:nvCxnSpPr>
            <p:spPr>
              <a:xfrm>
                <a:off x="6275219" y="2218770"/>
                <a:ext cx="275534"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25" name="Connettore 2 24">
                <a:extLst>
                  <a:ext uri="{FF2B5EF4-FFF2-40B4-BE49-F238E27FC236}">
                    <a16:creationId xmlns:a16="http://schemas.microsoft.com/office/drawing/2014/main" id="{87CB4224-BE1E-5FAC-8F99-B9363C416028}"/>
                  </a:ext>
                </a:extLst>
              </p:cNvPr>
              <p:cNvCxnSpPr>
                <a:cxnSpLocks/>
              </p:cNvCxnSpPr>
              <p:nvPr/>
            </p:nvCxnSpPr>
            <p:spPr>
              <a:xfrm>
                <a:off x="6896747" y="2218215"/>
                <a:ext cx="523875"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cxnSp>
            <p:nvCxnSpPr>
              <p:cNvPr id="26" name="Connettore 2 25">
                <a:extLst>
                  <a:ext uri="{FF2B5EF4-FFF2-40B4-BE49-F238E27FC236}">
                    <a16:creationId xmlns:a16="http://schemas.microsoft.com/office/drawing/2014/main" id="{1B05C433-72CE-0E9E-D3BE-7A4535422C2A}"/>
                  </a:ext>
                </a:extLst>
              </p:cNvPr>
              <p:cNvCxnSpPr>
                <a:cxnSpLocks/>
              </p:cNvCxnSpPr>
              <p:nvPr/>
            </p:nvCxnSpPr>
            <p:spPr>
              <a:xfrm>
                <a:off x="7877175" y="2217660"/>
                <a:ext cx="387350" cy="0"/>
              </a:xfrm>
              <a:prstGeom prst="straightConnector1">
                <a:avLst/>
              </a:prstGeom>
              <a:noFill/>
              <a:ln w="6350" cap="flat" cmpd="sng" algn="ctr">
                <a:solidFill>
                  <a:sysClr val="windowText" lastClr="000000"/>
                </a:solidFill>
                <a:prstDash val="solid"/>
                <a:miter lim="800000"/>
                <a:headEnd type="triangle" w="med" len="med"/>
                <a:tailEnd type="triangle" w="med" len="med"/>
              </a:ln>
              <a:effectLst/>
            </p:spPr>
          </p:cxnSp>
          <p:sp>
            <p:nvSpPr>
              <p:cNvPr id="27" name="CasellaDiTesto 26">
                <a:extLst>
                  <a:ext uri="{FF2B5EF4-FFF2-40B4-BE49-F238E27FC236}">
                    <a16:creationId xmlns:a16="http://schemas.microsoft.com/office/drawing/2014/main" id="{CB8F3388-543E-F1D9-A3C9-E7CFC7E475C5}"/>
                  </a:ext>
                </a:extLst>
              </p:cNvPr>
              <p:cNvSpPr txBox="1"/>
              <p:nvPr/>
            </p:nvSpPr>
            <p:spPr>
              <a:xfrm>
                <a:off x="6222961" y="2252846"/>
                <a:ext cx="410794"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15</a:t>
                </a:r>
              </a:p>
            </p:txBody>
          </p:sp>
          <p:sp>
            <p:nvSpPr>
              <p:cNvPr id="28" name="CasellaDiTesto 27">
                <a:extLst>
                  <a:ext uri="{FF2B5EF4-FFF2-40B4-BE49-F238E27FC236}">
                    <a16:creationId xmlns:a16="http://schemas.microsoft.com/office/drawing/2014/main" id="{D8F9FF06-11DB-BD0B-2798-788BFE7800D8}"/>
                  </a:ext>
                </a:extLst>
              </p:cNvPr>
              <p:cNvSpPr txBox="1"/>
              <p:nvPr/>
            </p:nvSpPr>
            <p:spPr>
              <a:xfrm>
                <a:off x="6944634" y="2251522"/>
                <a:ext cx="40365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35</a:t>
                </a:r>
              </a:p>
            </p:txBody>
          </p:sp>
          <p:sp>
            <p:nvSpPr>
              <p:cNvPr id="29" name="CasellaDiTesto 28">
                <a:extLst>
                  <a:ext uri="{FF2B5EF4-FFF2-40B4-BE49-F238E27FC236}">
                    <a16:creationId xmlns:a16="http://schemas.microsoft.com/office/drawing/2014/main" id="{47EB518F-5776-0D92-19FA-5AEE449AE76F}"/>
                  </a:ext>
                </a:extLst>
              </p:cNvPr>
              <p:cNvSpPr txBox="1"/>
              <p:nvPr/>
            </p:nvSpPr>
            <p:spPr>
              <a:xfrm>
                <a:off x="7431536" y="2256021"/>
                <a:ext cx="40365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35</a:t>
                </a:r>
              </a:p>
            </p:txBody>
          </p:sp>
          <p:sp>
            <p:nvSpPr>
              <p:cNvPr id="30" name="CasellaDiTesto 29">
                <a:extLst>
                  <a:ext uri="{FF2B5EF4-FFF2-40B4-BE49-F238E27FC236}">
                    <a16:creationId xmlns:a16="http://schemas.microsoft.com/office/drawing/2014/main" id="{E8ECFC1B-38A3-6A32-8EBC-F302FA37A360}"/>
                  </a:ext>
                </a:extLst>
              </p:cNvPr>
              <p:cNvSpPr txBox="1"/>
              <p:nvPr/>
            </p:nvSpPr>
            <p:spPr>
              <a:xfrm>
                <a:off x="7864325" y="2248232"/>
                <a:ext cx="403652" cy="33855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solidFill>
                      <a:prstClr val="black"/>
                    </a:solidFill>
                    <a:effectLst/>
                    <a:uLnTx/>
                    <a:uFillTx/>
                  </a:rPr>
                  <a:t>25</a:t>
                </a:r>
              </a:p>
            </p:txBody>
          </p:sp>
        </p:grpSp>
        <p:sp>
          <p:nvSpPr>
            <p:cNvPr id="18" name="Rettangolo con angoli arrotondati 17">
              <a:extLst>
                <a:ext uri="{FF2B5EF4-FFF2-40B4-BE49-F238E27FC236}">
                  <a16:creationId xmlns:a16="http://schemas.microsoft.com/office/drawing/2014/main" id="{F468940C-688D-447C-39E0-2BD4A9FCF51A}"/>
                </a:ext>
              </a:extLst>
            </p:cNvPr>
            <p:cNvSpPr/>
            <p:nvPr/>
          </p:nvSpPr>
          <p:spPr>
            <a:xfrm>
              <a:off x="6197600" y="1830465"/>
              <a:ext cx="260874" cy="836902"/>
            </a:xfrm>
            <a:prstGeom prst="roundRect">
              <a:avLst/>
            </a:prstGeom>
            <a:noFill/>
            <a:ln w="222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ttangolo con angoli arrotondati 18">
              <a:extLst>
                <a:ext uri="{FF2B5EF4-FFF2-40B4-BE49-F238E27FC236}">
                  <a16:creationId xmlns:a16="http://schemas.microsoft.com/office/drawing/2014/main" id="{21FB3853-8BDD-FA3C-EEF2-CA0D7621CC0A}"/>
                </a:ext>
              </a:extLst>
            </p:cNvPr>
            <p:cNvSpPr/>
            <p:nvPr/>
          </p:nvSpPr>
          <p:spPr>
            <a:xfrm>
              <a:off x="6811429" y="1830465"/>
              <a:ext cx="260874" cy="836902"/>
            </a:xfrm>
            <a:prstGeom prst="roundRect">
              <a:avLst/>
            </a:prstGeom>
            <a:noFill/>
            <a:ln w="22225"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5" name="CasellaDiTesto 34">
            <a:extLst>
              <a:ext uri="{FF2B5EF4-FFF2-40B4-BE49-F238E27FC236}">
                <a16:creationId xmlns:a16="http://schemas.microsoft.com/office/drawing/2014/main" id="{527A0EAC-D673-D2F4-8E81-26CE1874A115}"/>
              </a:ext>
            </a:extLst>
          </p:cNvPr>
          <p:cNvSpPr txBox="1"/>
          <p:nvPr/>
        </p:nvSpPr>
        <p:spPr>
          <a:xfrm>
            <a:off x="6221545" y="3165990"/>
            <a:ext cx="5635297" cy="3323987"/>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0" cap="none" spc="0" normalizeH="0" baseline="0" noProof="0" dirty="0">
                <a:ln>
                  <a:noFill/>
                </a:ln>
                <a:solidFill>
                  <a:prstClr val="black"/>
                </a:solidFill>
                <a:effectLst/>
                <a:uLnTx/>
                <a:uFillTx/>
              </a:rPr>
              <a:t>12x1mm </a:t>
            </a:r>
            <a:r>
              <a:rPr kumimoji="0" lang="it-IT" sz="1600" b="0" i="0" u="none" strike="noStrike" kern="0" cap="none" spc="0" normalizeH="0" baseline="0" noProof="0" dirty="0" err="1">
                <a:ln>
                  <a:noFill/>
                </a:ln>
                <a:solidFill>
                  <a:prstClr val="black"/>
                </a:solidFill>
                <a:effectLst/>
                <a:uLnTx/>
                <a:uFillTx/>
              </a:rPr>
              <a:t>inlets</a:t>
            </a:r>
            <a:r>
              <a:rPr kumimoji="0" lang="it-IT" sz="1600" b="0" i="0" u="none" strike="noStrike" kern="0" cap="none" spc="0" normalizeH="0" baseline="0" noProof="0" dirty="0">
                <a:ln>
                  <a:noFill/>
                </a:ln>
                <a:solidFill>
                  <a:prstClr val="black"/>
                </a:solidFill>
                <a:effectLst/>
                <a:uLnTx/>
                <a:uFillTx/>
              </a:rPr>
              <a:t> to feed te plasma </a:t>
            </a:r>
            <a:r>
              <a:rPr kumimoji="0" lang="it-IT" sz="1600" b="0" i="0" u="none" strike="noStrike" kern="0" cap="none" spc="0" normalizeH="0" baseline="0" noProof="0" dirty="0" err="1">
                <a:ln>
                  <a:noFill/>
                </a:ln>
                <a:solidFill>
                  <a:prstClr val="black"/>
                </a:solidFill>
                <a:effectLst/>
                <a:uLnTx/>
                <a:uFillTx/>
              </a:rPr>
              <a:t>channel</a:t>
            </a:r>
            <a:r>
              <a:rPr kumimoji="0" lang="it-IT" sz="1600" b="0" i="0" u="none" strike="noStrike" kern="0" cap="none" spc="0" normalizeH="0" baseline="0" noProof="0" dirty="0">
                <a:ln>
                  <a:noFill/>
                </a:ln>
                <a:solidFill>
                  <a:prstClr val="black"/>
                </a:solidFill>
                <a:effectLst/>
                <a:uLnTx/>
                <a:uFillTx/>
              </a:rPr>
              <a:t> </a:t>
            </a:r>
            <a:r>
              <a:rPr kumimoji="0" lang="en-US" sz="16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injectors of constant diameter and progressively closer together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0" cap="none" spc="0" normalizeH="0" baseline="0" noProof="0" dirty="0">
                <a:ln>
                  <a:noFill/>
                </a:ln>
                <a:solidFill>
                  <a:prstClr val="black"/>
                </a:solidFill>
                <a:effectLst/>
                <a:uLnTx/>
                <a:uFillTx/>
              </a:rPr>
              <a:t>32% </a:t>
            </a:r>
            <a:r>
              <a:rPr kumimoji="0" lang="it-IT" sz="1600" b="0" i="0" u="none" strike="noStrike" kern="0" cap="none" spc="0" normalizeH="0" baseline="0" noProof="0" dirty="0" err="1">
                <a:ln>
                  <a:noFill/>
                </a:ln>
                <a:solidFill>
                  <a:prstClr val="black"/>
                </a:solidFill>
                <a:effectLst/>
                <a:uLnTx/>
                <a:uFillTx/>
              </a:rPr>
              <a:t>density</a:t>
            </a:r>
            <a:r>
              <a:rPr kumimoji="0" lang="it-IT" sz="1600" b="0" i="0" u="none" strike="noStrike" kern="0" cap="none" spc="0" normalizeH="0" baseline="0" noProof="0" dirty="0">
                <a:ln>
                  <a:noFill/>
                </a:ln>
                <a:solidFill>
                  <a:prstClr val="black"/>
                </a:solidFill>
                <a:effectLst/>
                <a:uLnTx/>
                <a:uFillTx/>
              </a:rPr>
              <a:t> </a:t>
            </a:r>
            <a:r>
              <a:rPr kumimoji="0" lang="it-IT" sz="1600" b="0" i="0" u="none" strike="noStrike" kern="0" cap="none" spc="0" normalizeH="0" baseline="0" noProof="0" dirty="0" err="1">
                <a:ln>
                  <a:noFill/>
                </a:ln>
                <a:solidFill>
                  <a:prstClr val="black"/>
                </a:solidFill>
                <a:effectLst/>
                <a:uLnTx/>
                <a:uFillTx/>
              </a:rPr>
              <a:t>decreasing</a:t>
            </a:r>
            <a:r>
              <a:rPr kumimoji="0" lang="it-IT" sz="1600" b="0" i="0" u="none" strike="noStrike" kern="0" cap="none" spc="0" normalizeH="0" baseline="0" noProof="0" dirty="0">
                <a:ln>
                  <a:noFill/>
                </a:ln>
                <a:solidFill>
                  <a:prstClr val="black"/>
                </a:solidFill>
                <a:effectLst/>
                <a:uLnTx/>
                <a:uFillTx/>
              </a:rPr>
              <a:t> in 10 cm long </a:t>
            </a:r>
            <a:r>
              <a:rPr kumimoji="0" lang="it-IT" sz="1600" b="0" i="0" u="none" strike="noStrike" kern="0" cap="none" spc="0" normalizeH="0" baseline="0" noProof="0" dirty="0" err="1">
                <a:ln>
                  <a:noFill/>
                </a:ln>
                <a:solidFill>
                  <a:prstClr val="black"/>
                </a:solidFill>
                <a:effectLst/>
                <a:uLnTx/>
                <a:uFillTx/>
              </a:rPr>
              <a:t>internal</a:t>
            </a:r>
            <a:r>
              <a:rPr kumimoji="0" lang="it-IT" sz="1600" b="0" i="0" u="none" strike="noStrike" kern="0" cap="none" spc="0" normalizeH="0" baseline="0" noProof="0" dirty="0">
                <a:ln>
                  <a:noFill/>
                </a:ln>
                <a:solidFill>
                  <a:prstClr val="black"/>
                </a:solidFill>
                <a:effectLst/>
                <a:uLnTx/>
                <a:uFillTx/>
              </a:rPr>
              <a:t> </a:t>
            </a:r>
            <a:r>
              <a:rPr kumimoji="0" lang="it-IT" sz="1600" b="0" i="0" u="none" strike="noStrike" kern="0" cap="none" spc="0" normalizeH="0" baseline="0" noProof="0" dirty="0" err="1">
                <a:ln>
                  <a:noFill/>
                </a:ln>
                <a:solidFill>
                  <a:prstClr val="black"/>
                </a:solidFill>
                <a:effectLst/>
                <a:uLnTx/>
                <a:uFillTx/>
              </a:rPr>
              <a:t>ramps</a:t>
            </a:r>
            <a:r>
              <a:rPr kumimoji="0" lang="it-IT" sz="1600" b="0" i="0" u="none" strike="noStrike" kern="0" cap="none" spc="0" normalizeH="0" baseline="0" noProof="0" dirty="0">
                <a:ln>
                  <a:noFill/>
                </a:ln>
                <a:solidFill>
                  <a:prstClr val="black"/>
                </a:solidFill>
                <a:effectLst/>
                <a:uLnTx/>
                <a:uFillTx/>
              </a:rPr>
              <a:t> (with </a:t>
            </a:r>
            <a:r>
              <a:rPr kumimoji="0" lang="it-IT" sz="1600" b="0" i="0" u="none" strike="noStrike" kern="0" cap="none" spc="0" normalizeH="0" baseline="0" noProof="0" dirty="0" err="1">
                <a:ln>
                  <a:noFill/>
                </a:ln>
                <a:solidFill>
                  <a:prstClr val="black"/>
                </a:solidFill>
                <a:effectLst/>
                <a:uLnTx/>
                <a:uFillTx/>
              </a:rPr>
              <a:t>respect</a:t>
            </a:r>
            <a:r>
              <a:rPr kumimoji="0" lang="it-IT" sz="1600" b="0" i="0" u="none" strike="noStrike" kern="0" cap="none" spc="0" normalizeH="0" baseline="0" noProof="0" dirty="0">
                <a:ln>
                  <a:noFill/>
                </a:ln>
                <a:solidFill>
                  <a:prstClr val="black"/>
                </a:solidFill>
                <a:effectLst/>
                <a:uLnTx/>
                <a:uFillTx/>
              </a:rPr>
              <a:t> to 55% of the </a:t>
            </a:r>
            <a:r>
              <a:rPr kumimoji="0" lang="it-IT" sz="1600" b="0" i="0" u="none" strike="noStrike" kern="0" cap="none" spc="0" normalizeH="0" baseline="0" noProof="0" dirty="0" err="1">
                <a:ln>
                  <a:noFill/>
                </a:ln>
                <a:solidFill>
                  <a:prstClr val="black"/>
                </a:solidFill>
                <a:effectLst/>
                <a:uLnTx/>
                <a:uFillTx/>
              </a:rPr>
              <a:t>previous</a:t>
            </a:r>
            <a:r>
              <a:rPr kumimoji="0" lang="it-IT" sz="1600" b="0" i="0" u="none" strike="noStrike" kern="0" cap="none" spc="0" normalizeH="0" baseline="0" noProof="0" dirty="0">
                <a:ln>
                  <a:noFill/>
                </a:ln>
                <a:solidFill>
                  <a:prstClr val="black"/>
                </a:solidFill>
                <a:effectLst/>
                <a:uLnTx/>
                <a:uFillTx/>
              </a:rPr>
              <a:t> </a:t>
            </a:r>
            <a:r>
              <a:rPr kumimoji="0" lang="it-IT" sz="1600" b="0" i="0" u="none" strike="noStrike" kern="0" cap="none" spc="0" normalizeH="0" baseline="0" noProof="0" dirty="0" err="1">
                <a:ln>
                  <a:noFill/>
                </a:ln>
                <a:solidFill>
                  <a:prstClr val="black"/>
                </a:solidFill>
                <a:effectLst/>
                <a:uLnTx/>
                <a:uFillTx/>
              </a:rPr>
              <a:t>geometry</a:t>
            </a:r>
            <a:r>
              <a:rPr kumimoji="0" lang="it-IT" sz="1600" b="0" i="0" u="none" strike="noStrike" kern="0" cap="none" spc="0" normalizeH="0" baseline="0" noProof="0" dirty="0">
                <a:ln>
                  <a:noFill/>
                </a:ln>
                <a:solidFill>
                  <a:prstClr val="black"/>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0" cap="none" spc="0" normalizeH="0" baseline="0" noProof="0" dirty="0">
                <a:ln>
                  <a:noFill/>
                </a:ln>
                <a:solidFill>
                  <a:prstClr val="black"/>
                </a:solidFill>
                <a:effectLst/>
                <a:uLnTx/>
                <a:uFillTx/>
              </a:rPr>
              <a:t>20 cm long </a:t>
            </a:r>
            <a:r>
              <a:rPr kumimoji="0" lang="it-IT" sz="1600" b="0" i="0" u="none" strike="noStrike" kern="0" cap="none" spc="0" normalizeH="0" baseline="0" noProof="0" dirty="0" err="1">
                <a:ln>
                  <a:noFill/>
                </a:ln>
                <a:solidFill>
                  <a:prstClr val="black"/>
                </a:solidFill>
                <a:effectLst/>
                <a:uLnTx/>
                <a:uFillTx/>
              </a:rPr>
              <a:t>uniform</a:t>
            </a:r>
            <a:r>
              <a:rPr kumimoji="0" lang="it-IT" sz="1600" b="0" i="0" u="none" strike="noStrike" kern="0" cap="none" spc="0" normalizeH="0" baseline="0" noProof="0" dirty="0">
                <a:ln>
                  <a:noFill/>
                </a:ln>
                <a:solidFill>
                  <a:prstClr val="black"/>
                </a:solidFill>
                <a:effectLst/>
                <a:uLnTx/>
                <a:uFillTx/>
              </a:rPr>
              <a:t> electron </a:t>
            </a:r>
            <a:r>
              <a:rPr kumimoji="0" lang="it-IT" sz="1600" b="0" i="0" u="none" strike="noStrike" kern="0" cap="none" spc="0" normalizeH="0" baseline="0" noProof="0" dirty="0" err="1">
                <a:ln>
                  <a:noFill/>
                </a:ln>
                <a:solidFill>
                  <a:prstClr val="black"/>
                </a:solidFill>
                <a:effectLst/>
                <a:uLnTx/>
                <a:uFillTx/>
              </a:rPr>
              <a:t>distribution</a:t>
            </a:r>
            <a:endParaRPr kumimoji="0" lang="it-IT"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0" cap="none" spc="0" normalizeH="0" baseline="0" noProof="0" dirty="0">
                <a:ln>
                  <a:noFill/>
                </a:ln>
                <a:solidFill>
                  <a:prstClr val="black"/>
                </a:solidFill>
                <a:effectLst/>
                <a:uLnTx/>
                <a:uFillTx/>
              </a:rPr>
              <a:t>32% </a:t>
            </a:r>
            <a:r>
              <a:rPr kumimoji="0" lang="it-IT" sz="1600" b="0" i="0" u="none" strike="noStrike" kern="0" cap="none" spc="0" normalizeH="0" baseline="0" noProof="0" dirty="0" err="1">
                <a:ln>
                  <a:noFill/>
                </a:ln>
                <a:solidFill>
                  <a:prstClr val="black"/>
                </a:solidFill>
                <a:effectLst/>
                <a:uLnTx/>
                <a:uFillTx/>
              </a:rPr>
              <a:t>density</a:t>
            </a:r>
            <a:r>
              <a:rPr kumimoji="0" lang="it-IT" sz="1600" b="0" i="0" u="none" strike="noStrike" kern="0" cap="none" spc="0" normalizeH="0" baseline="0" noProof="0" dirty="0">
                <a:ln>
                  <a:noFill/>
                </a:ln>
                <a:solidFill>
                  <a:prstClr val="black"/>
                </a:solidFill>
                <a:effectLst/>
                <a:uLnTx/>
                <a:uFillTx/>
              </a:rPr>
              <a:t> </a:t>
            </a:r>
            <a:r>
              <a:rPr kumimoji="0" lang="it-IT" sz="1600" b="0" i="0" u="none" strike="noStrike" kern="0" cap="none" spc="0" normalizeH="0" baseline="0" noProof="0" dirty="0" err="1">
                <a:ln>
                  <a:noFill/>
                </a:ln>
                <a:solidFill>
                  <a:prstClr val="black"/>
                </a:solidFill>
                <a:effectLst/>
                <a:uLnTx/>
                <a:uFillTx/>
              </a:rPr>
              <a:t>decreasing</a:t>
            </a:r>
            <a:r>
              <a:rPr kumimoji="0" lang="it-IT" sz="1600" b="0" i="0" u="none" strike="noStrike" kern="0" cap="none" spc="0" normalizeH="0" baseline="0" noProof="0" dirty="0">
                <a:ln>
                  <a:noFill/>
                </a:ln>
                <a:solidFill>
                  <a:prstClr val="black"/>
                </a:solidFill>
                <a:effectLst/>
                <a:uLnTx/>
                <a:uFillTx/>
              </a:rPr>
              <a:t> in 10 cm long </a:t>
            </a:r>
            <a:r>
              <a:rPr kumimoji="0" lang="it-IT" sz="1600" b="0" i="0" u="none" strike="noStrike" kern="0" cap="none" spc="0" normalizeH="0" baseline="0" noProof="0" dirty="0" err="1">
                <a:ln>
                  <a:noFill/>
                </a:ln>
                <a:solidFill>
                  <a:prstClr val="black"/>
                </a:solidFill>
                <a:effectLst/>
                <a:uLnTx/>
                <a:uFillTx/>
              </a:rPr>
              <a:t>rmps</a:t>
            </a:r>
            <a:endParaRPr kumimoji="0" lang="it-IT"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600" b="0"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0" cap="none" spc="0" normalizeH="0" baseline="0" noProof="0" dirty="0" err="1">
                <a:ln>
                  <a:noFill/>
                </a:ln>
                <a:solidFill>
                  <a:prstClr val="black"/>
                </a:solidFill>
                <a:effectLst/>
                <a:uLnTx/>
                <a:uFillTx/>
              </a:rPr>
              <a:t>Internal</a:t>
            </a:r>
            <a:r>
              <a:rPr kumimoji="0" lang="it-IT" sz="1600" b="0" i="0" u="none" strike="noStrike" kern="0" cap="none" spc="0" normalizeH="0" baseline="0" noProof="0" dirty="0">
                <a:ln>
                  <a:noFill/>
                </a:ln>
                <a:solidFill>
                  <a:prstClr val="black"/>
                </a:solidFill>
                <a:effectLst/>
                <a:uLnTx/>
                <a:uFillTx/>
              </a:rPr>
              <a:t> </a:t>
            </a:r>
            <a:r>
              <a:rPr kumimoji="0" lang="it-IT" sz="1600" b="0" i="0" u="none" strike="noStrike" kern="0" cap="none" spc="0" normalizeH="0" baseline="0" noProof="0" dirty="0" err="1">
                <a:ln>
                  <a:noFill/>
                </a:ln>
                <a:solidFill>
                  <a:prstClr val="black"/>
                </a:solidFill>
                <a:effectLst/>
                <a:uLnTx/>
                <a:uFillTx/>
              </a:rPr>
              <a:t>ramps</a:t>
            </a:r>
            <a:r>
              <a:rPr kumimoji="0" lang="it-IT" sz="1600" b="0" i="0" u="none" strike="noStrike" kern="0" cap="none" spc="0" normalizeH="0" baseline="0" noProof="0" dirty="0">
                <a:ln>
                  <a:noFill/>
                </a:ln>
                <a:solidFill>
                  <a:prstClr val="black"/>
                </a:solidFill>
                <a:effectLst/>
                <a:uLnTx/>
                <a:uFillTx/>
              </a:rPr>
              <a:t> can be </a:t>
            </a:r>
            <a:r>
              <a:rPr kumimoji="0" lang="it-IT" sz="1600" b="0" i="0" u="none" strike="noStrike" kern="0" cap="none" spc="0" normalizeH="0" baseline="0" noProof="0" dirty="0" err="1">
                <a:ln>
                  <a:noFill/>
                </a:ln>
                <a:solidFill>
                  <a:prstClr val="black"/>
                </a:solidFill>
                <a:effectLst/>
                <a:uLnTx/>
                <a:uFillTx/>
              </a:rPr>
              <a:t>controlled</a:t>
            </a:r>
            <a:r>
              <a:rPr kumimoji="0" lang="it-IT" sz="1600" b="0" i="0" u="none" strike="noStrike" kern="0" cap="none" spc="0" normalizeH="0" baseline="0" noProof="0" dirty="0">
                <a:ln>
                  <a:noFill/>
                </a:ln>
                <a:solidFill>
                  <a:prstClr val="black"/>
                </a:solidFill>
                <a:effectLst/>
                <a:uLnTx/>
                <a:uFillTx/>
              </a:rPr>
              <a:t> to make the matching with the </a:t>
            </a:r>
            <a:r>
              <a:rPr kumimoji="0" lang="it-IT" sz="1600" b="0" i="0" u="none" strike="noStrike" kern="0" cap="none" spc="0" normalizeH="0" baseline="0" noProof="0" dirty="0" err="1">
                <a:ln>
                  <a:noFill/>
                </a:ln>
                <a:solidFill>
                  <a:prstClr val="black"/>
                </a:solidFill>
                <a:effectLst/>
                <a:uLnTx/>
                <a:uFillTx/>
              </a:rPr>
              <a:t>beam</a:t>
            </a:r>
            <a:endParaRPr kumimoji="0" lang="it-IT" sz="16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cxnSp>
        <p:nvCxnSpPr>
          <p:cNvPr id="36" name="Connettore diritto 35">
            <a:extLst>
              <a:ext uri="{FF2B5EF4-FFF2-40B4-BE49-F238E27FC236}">
                <a16:creationId xmlns:a16="http://schemas.microsoft.com/office/drawing/2014/main" id="{39AC9286-CA17-99C9-85F0-2A9AA31FE8C2}"/>
              </a:ext>
            </a:extLst>
          </p:cNvPr>
          <p:cNvCxnSpPr>
            <a:cxnSpLocks/>
          </p:cNvCxnSpPr>
          <p:nvPr/>
        </p:nvCxnSpPr>
        <p:spPr>
          <a:xfrm>
            <a:off x="4385053" y="1079859"/>
            <a:ext cx="0" cy="3897422"/>
          </a:xfrm>
          <a:prstGeom prst="line">
            <a:avLst/>
          </a:prstGeom>
          <a:noFill/>
          <a:ln w="12700" cap="flat" cmpd="sng" algn="ctr">
            <a:solidFill>
              <a:sysClr val="windowText" lastClr="000000"/>
            </a:solidFill>
            <a:prstDash val="dash"/>
            <a:miter lim="800000"/>
          </a:ln>
          <a:effectLst/>
        </p:spPr>
      </p:cxnSp>
      <p:sp>
        <p:nvSpPr>
          <p:cNvPr id="37" name="CasellaDiTesto 36">
            <a:extLst>
              <a:ext uri="{FF2B5EF4-FFF2-40B4-BE49-F238E27FC236}">
                <a16:creationId xmlns:a16="http://schemas.microsoft.com/office/drawing/2014/main" id="{D73B85D6-BDE7-9852-86B5-97276780A3C4}"/>
              </a:ext>
            </a:extLst>
          </p:cNvPr>
          <p:cNvSpPr txBox="1"/>
          <p:nvPr/>
        </p:nvSpPr>
        <p:spPr>
          <a:xfrm>
            <a:off x="4399342" y="915813"/>
            <a:ext cx="147319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prstClr val="black"/>
                </a:solidFill>
                <a:effectLst/>
                <a:uLnTx/>
                <a:uFillTx/>
              </a:rPr>
              <a:t>Half-</a:t>
            </a:r>
            <a:r>
              <a:rPr kumimoji="0" lang="it-IT" sz="1800" b="0" i="0" u="none" strike="noStrike" kern="0" cap="none" spc="0" normalizeH="0" baseline="0" noProof="0" dirty="0" err="1">
                <a:ln>
                  <a:noFill/>
                </a:ln>
                <a:solidFill>
                  <a:prstClr val="black"/>
                </a:solidFill>
                <a:effectLst/>
                <a:uLnTx/>
                <a:uFillTx/>
              </a:rPr>
              <a:t>capillary</a:t>
            </a:r>
            <a:endParaRPr kumimoji="0" lang="it-IT"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2812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F79F9D-BCE9-5917-4C44-972F53D31E22}"/>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809E6C28-B43F-F7D1-CA2D-326C3050DC2F}"/>
              </a:ext>
            </a:extLst>
          </p:cNvPr>
          <p:cNvGrpSpPr/>
          <p:nvPr/>
        </p:nvGrpSpPr>
        <p:grpSpPr>
          <a:xfrm>
            <a:off x="0" y="8795"/>
            <a:ext cx="12192000" cy="651074"/>
            <a:chOff x="0" y="8795"/>
            <a:chExt cx="12192000" cy="651074"/>
          </a:xfrm>
        </p:grpSpPr>
        <p:sp>
          <p:nvSpPr>
            <p:cNvPr id="40" name="Rettangolo 39">
              <a:extLst>
                <a:ext uri="{FF2B5EF4-FFF2-40B4-BE49-F238E27FC236}">
                  <a16:creationId xmlns:a16="http://schemas.microsoft.com/office/drawing/2014/main" id="{5E00839F-5251-4DEB-E550-B14EE2026869}"/>
                </a:ext>
              </a:extLst>
            </p:cNvPr>
            <p:cNvSpPr/>
            <p:nvPr/>
          </p:nvSpPr>
          <p:spPr>
            <a:xfrm>
              <a:off x="0" y="8795"/>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B9AC8460-DE80-D00C-9026-B0A0FB4C0CE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698FBAA5-3BB5-F164-5305-AF103A639B13}"/>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81BC4C70-4826-7297-DF57-D2AEB424210F}"/>
              </a:ext>
            </a:extLst>
          </p:cNvPr>
          <p:cNvSpPr/>
          <p:nvPr/>
        </p:nvSpPr>
        <p:spPr>
          <a:xfrm>
            <a:off x="2424023" y="132513"/>
            <a:ext cx="8556344"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60 cm long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for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EuPRAXIA@SPARC_LAB</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 name="CasellaDiTesto 3">
            <a:extLst>
              <a:ext uri="{FF2B5EF4-FFF2-40B4-BE49-F238E27FC236}">
                <a16:creationId xmlns:a16="http://schemas.microsoft.com/office/drawing/2014/main" id="{15F5D1CA-18CD-D8D0-3A33-7C87ED06F2EF}"/>
              </a:ext>
            </a:extLst>
          </p:cNvPr>
          <p:cNvSpPr txBox="1"/>
          <p:nvPr/>
        </p:nvSpPr>
        <p:spPr>
          <a:xfrm>
            <a:off x="7849456" y="6499852"/>
            <a:ext cx="4279010"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13</a:t>
            </a:r>
          </a:p>
        </p:txBody>
      </p:sp>
      <p:pic>
        <p:nvPicPr>
          <p:cNvPr id="23" name="Immagine 22" descr="Immagine che contiene testo, edificio, arte, interno">
            <a:extLst>
              <a:ext uri="{FF2B5EF4-FFF2-40B4-BE49-F238E27FC236}">
                <a16:creationId xmlns:a16="http://schemas.microsoft.com/office/drawing/2014/main" id="{F0E71D74-B5BC-49F0-48D1-B4A705C8569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4000"/>
                    </a14:imgEffect>
                    <a14:imgEffect>
                      <a14:brightnessContrast bright="-4000" contrast="16000"/>
                    </a14:imgEffect>
                  </a14:imgLayer>
                </a14:imgProps>
              </a:ext>
              <a:ext uri="{28A0092B-C50C-407E-A947-70E740481C1C}">
                <a14:useLocalDpi xmlns:a14="http://schemas.microsoft.com/office/drawing/2010/main" val="0"/>
              </a:ext>
            </a:extLst>
          </a:blip>
          <a:stretch>
            <a:fillRect/>
          </a:stretch>
        </p:blipFill>
        <p:spPr>
          <a:xfrm rot="16200000">
            <a:off x="3586065" y="-2629609"/>
            <a:ext cx="2463400" cy="9470937"/>
          </a:xfrm>
          <a:prstGeom prst="rect">
            <a:avLst/>
          </a:prstGeom>
          <a:ln>
            <a:solidFill>
              <a:sysClr val="windowText" lastClr="000000"/>
            </a:solidFill>
          </a:ln>
          <a:effectLst>
            <a:outerShdw blurRad="50800" dist="114300" dir="2700000" algn="tl" rotWithShape="0">
              <a:prstClr val="black">
                <a:alpha val="40000"/>
              </a:prstClr>
            </a:outerShdw>
          </a:effectLst>
        </p:spPr>
      </p:pic>
      <p:sp>
        <p:nvSpPr>
          <p:cNvPr id="24" name="CasellaDiTesto 23">
            <a:extLst>
              <a:ext uri="{FF2B5EF4-FFF2-40B4-BE49-F238E27FC236}">
                <a16:creationId xmlns:a16="http://schemas.microsoft.com/office/drawing/2014/main" id="{780A4310-4DC5-F786-C002-F0D430AA10B9}"/>
              </a:ext>
            </a:extLst>
          </p:cNvPr>
          <p:cNvSpPr txBox="1"/>
          <p:nvPr/>
        </p:nvSpPr>
        <p:spPr>
          <a:xfrm>
            <a:off x="8373363" y="1023459"/>
            <a:ext cx="3574162" cy="646331"/>
          </a:xfrm>
          <a:prstGeom prst="rect">
            <a:avLst/>
          </a:prstGeom>
          <a:solidFill>
            <a:srgbClr val="FFFF00"/>
          </a:solidFill>
          <a:ln>
            <a:solidFill>
              <a:sysClr val="windowText" lastClr="000000"/>
            </a:solidFill>
          </a:ln>
          <a:effectLst>
            <a:outerShdw blurRad="50800" dist="38100" dir="2700000" algn="tl" rotWithShape="0">
              <a:prstClr val="black">
                <a:alpha val="40000"/>
              </a:prstClr>
            </a:outerShdw>
          </a:effectLst>
        </p:spPr>
        <p:txBody>
          <a:bodyPr wrap="square">
            <a:spAutoFit/>
          </a:bodyPr>
          <a:lstStyle/>
          <a:p>
            <a:pPr marL="0" marR="0" lvl="0" indent="0" defTabSz="914264"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72C4">
                    <a:lumMod val="50000"/>
                  </a:srgbClr>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60 cm long Plasma accelerating module (1 GV/m) </a:t>
            </a:r>
            <a:endParaRPr kumimoji="0" lang="it-IT" sz="1800" b="0" i="0" u="none" strike="noStrike" kern="0" cap="none" spc="0" normalizeH="0" baseline="0" noProof="0" dirty="0">
              <a:ln>
                <a:noFill/>
              </a:ln>
              <a:solidFill>
                <a:prstClr val="black"/>
              </a:solidFill>
              <a:effectLst/>
              <a:uLnTx/>
              <a:uFillTx/>
            </a:endParaRPr>
          </a:p>
        </p:txBody>
      </p:sp>
      <p:sp>
        <p:nvSpPr>
          <p:cNvPr id="25" name="CasellaDiTesto 24">
            <a:extLst>
              <a:ext uri="{FF2B5EF4-FFF2-40B4-BE49-F238E27FC236}">
                <a16:creationId xmlns:a16="http://schemas.microsoft.com/office/drawing/2014/main" id="{58144B51-0C24-5137-798C-C3E162B6EAD1}"/>
              </a:ext>
            </a:extLst>
          </p:cNvPr>
          <p:cNvSpPr txBox="1"/>
          <p:nvPr/>
        </p:nvSpPr>
        <p:spPr>
          <a:xfrm>
            <a:off x="8373363" y="2875280"/>
            <a:ext cx="3381757" cy="646331"/>
          </a:xfrm>
          <a:prstGeom prst="rect">
            <a:avLst/>
          </a:prstGeom>
          <a:solidFill>
            <a:srgbClr val="FFFF00"/>
          </a:solidFill>
          <a:ln>
            <a:solidFill>
              <a:sysClr val="windowText" lastClr="000000"/>
            </a:solidFill>
          </a:ln>
          <a:effectLst>
            <a:outerShdw blurRad="50800" dist="38100" dir="18900000" algn="bl" rotWithShape="0">
              <a:prstClr val="black">
                <a:alpha val="40000"/>
              </a:prstClr>
            </a:outerShdw>
          </a:effectLst>
        </p:spPr>
        <p:txBody>
          <a:bodyPr wrap="square">
            <a:spAutoFit/>
          </a:bodyPr>
          <a:lstStyle/>
          <a:p>
            <a:pPr marL="0" marR="0" lvl="0" indent="0" defTabSz="914264"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72C4">
                    <a:lumMod val="50000"/>
                  </a:srgbClr>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100 cm long X-band structure (60 MV/m )</a:t>
            </a:r>
            <a:endParaRPr kumimoji="0" lang="it-IT" sz="1800" b="0" i="0" u="none" strike="noStrike" kern="0" cap="none" spc="0" normalizeH="0" baseline="0" noProof="0" dirty="0">
              <a:ln>
                <a:noFill/>
              </a:ln>
              <a:solidFill>
                <a:prstClr val="black"/>
              </a:solidFill>
              <a:effectLst/>
              <a:uLnTx/>
              <a:uFillTx/>
            </a:endParaRPr>
          </a:p>
        </p:txBody>
      </p:sp>
      <p:pic>
        <p:nvPicPr>
          <p:cNvPr id="26" name="Immagine 25" descr="Immagine che contiene macchina, ingegneria, interno, Impianto elettrico&#10;&#10;Descrizione generata automaticamente">
            <a:extLst>
              <a:ext uri="{FF2B5EF4-FFF2-40B4-BE49-F238E27FC236}">
                <a16:creationId xmlns:a16="http://schemas.microsoft.com/office/drawing/2014/main" id="{06CE1E19-EDA2-8993-734D-3A6763CEF7C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12000"/>
                    </a14:imgEffect>
                    <a14:imgEffect>
                      <a14:brightnessContrast bright="16000" contrast="12000"/>
                    </a14:imgEffect>
                  </a14:imgLayer>
                </a14:imgProps>
              </a:ext>
              <a:ext uri="{28A0092B-C50C-407E-A947-70E740481C1C}">
                <a14:useLocalDpi xmlns:a14="http://schemas.microsoft.com/office/drawing/2010/main" val="0"/>
              </a:ext>
            </a:extLst>
          </a:blip>
          <a:srcRect l="15757" t="34570" r="10132" b="42222"/>
          <a:stretch/>
        </p:blipFill>
        <p:spPr>
          <a:xfrm>
            <a:off x="82296" y="3781273"/>
            <a:ext cx="9470938" cy="2224330"/>
          </a:xfrm>
          <a:prstGeom prst="rect">
            <a:avLst/>
          </a:prstGeom>
          <a:ln w="12700">
            <a:solidFill>
              <a:sysClr val="windowText" lastClr="000000"/>
            </a:solidFill>
          </a:ln>
          <a:effectLst>
            <a:outerShdw blurRad="50800" dist="114300" dir="18900000" algn="bl" rotWithShape="0">
              <a:prstClr val="black">
                <a:alpha val="40000"/>
              </a:prstClr>
            </a:outerShdw>
          </a:effectLst>
        </p:spPr>
      </p:pic>
      <p:cxnSp>
        <p:nvCxnSpPr>
          <p:cNvPr id="27" name="Connettore diritto 26">
            <a:extLst>
              <a:ext uri="{FF2B5EF4-FFF2-40B4-BE49-F238E27FC236}">
                <a16:creationId xmlns:a16="http://schemas.microsoft.com/office/drawing/2014/main" id="{B7D9210A-2442-1A46-4BBB-2074B46E4CF1}"/>
              </a:ext>
            </a:extLst>
          </p:cNvPr>
          <p:cNvCxnSpPr>
            <a:cxnSpLocks/>
          </p:cNvCxnSpPr>
          <p:nvPr/>
        </p:nvCxnSpPr>
        <p:spPr>
          <a:xfrm flipH="1">
            <a:off x="650240" y="1391920"/>
            <a:ext cx="1442720" cy="3322320"/>
          </a:xfrm>
          <a:prstGeom prst="line">
            <a:avLst/>
          </a:prstGeom>
          <a:noFill/>
          <a:ln w="12700" cap="flat" cmpd="sng" algn="ctr">
            <a:solidFill>
              <a:sysClr val="windowText" lastClr="000000"/>
            </a:solidFill>
            <a:prstDash val="dash"/>
            <a:miter lim="800000"/>
          </a:ln>
          <a:effectLst/>
        </p:spPr>
      </p:cxnSp>
      <p:cxnSp>
        <p:nvCxnSpPr>
          <p:cNvPr id="28" name="Connettore diritto 27">
            <a:extLst>
              <a:ext uri="{FF2B5EF4-FFF2-40B4-BE49-F238E27FC236}">
                <a16:creationId xmlns:a16="http://schemas.microsoft.com/office/drawing/2014/main" id="{0B584E2A-7438-AB71-1B91-B4365397A4A0}"/>
              </a:ext>
            </a:extLst>
          </p:cNvPr>
          <p:cNvCxnSpPr>
            <a:cxnSpLocks/>
          </p:cNvCxnSpPr>
          <p:nvPr/>
        </p:nvCxnSpPr>
        <p:spPr>
          <a:xfrm>
            <a:off x="7523392" y="1391920"/>
            <a:ext cx="1153248" cy="3193167"/>
          </a:xfrm>
          <a:prstGeom prst="line">
            <a:avLst/>
          </a:prstGeom>
          <a:noFill/>
          <a:ln w="12700" cap="flat" cmpd="sng" algn="ctr">
            <a:solidFill>
              <a:sysClr val="windowText" lastClr="000000"/>
            </a:solidFill>
            <a:prstDash val="dash"/>
            <a:miter lim="800000"/>
          </a:ln>
          <a:effectLst/>
        </p:spPr>
      </p:cxnSp>
      <p:sp>
        <p:nvSpPr>
          <p:cNvPr id="29" name="CasellaDiTesto 28">
            <a:extLst>
              <a:ext uri="{FF2B5EF4-FFF2-40B4-BE49-F238E27FC236}">
                <a16:creationId xmlns:a16="http://schemas.microsoft.com/office/drawing/2014/main" id="{E975184C-EA48-27F8-1D15-C99804F842A3}"/>
              </a:ext>
            </a:extLst>
          </p:cNvPr>
          <p:cNvSpPr txBox="1"/>
          <p:nvPr/>
        </p:nvSpPr>
        <p:spPr>
          <a:xfrm>
            <a:off x="9198559" y="4814290"/>
            <a:ext cx="2995255" cy="1169551"/>
          </a:xfrm>
          <a:prstGeom prst="rect">
            <a:avLst/>
          </a:prstGeom>
          <a:noFill/>
        </p:spPr>
        <p:txBody>
          <a:bodyPr wrap="square">
            <a:spAutoFit/>
          </a:bodyPr>
          <a:lstStyle/>
          <a:p>
            <a:pPr marR="0" lvl="1" defTabSz="914264" eaLnBrk="1" fontAlgn="auto" latinLnBrk="0" hangingPunct="1">
              <a:lnSpc>
                <a:spcPct val="100000"/>
              </a:lnSpc>
              <a:spcBef>
                <a:spcPts val="0"/>
              </a:spcBef>
              <a:spcAft>
                <a:spcPts val="0"/>
              </a:spcAft>
              <a:buClrTx/>
              <a:buSzTx/>
              <a:tabLst/>
              <a:defRPr/>
            </a:pPr>
            <a:r>
              <a:rPr kumimoji="0" lang="it-IT" sz="1400" b="0"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Fabrication</a:t>
            </a: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by </a:t>
            </a:r>
            <a:r>
              <a:rPr kumimoji="0" lang="it-IT" sz="1400" b="0"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machining</a:t>
            </a:r>
            <a:endPar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R="0" lvl="1" defTabSz="914264" eaLnBrk="1" fontAlgn="auto" latinLnBrk="0" hangingPunct="1">
              <a:lnSpc>
                <a:spcPct val="100000"/>
              </a:lnSpc>
              <a:spcBef>
                <a:spcPts val="0"/>
              </a:spcBef>
              <a:spcAft>
                <a:spcPts val="0"/>
              </a:spcAft>
              <a:buClrTx/>
              <a:buSzTx/>
              <a:tabLst/>
              <a:defRPr/>
            </a:pP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 </a:t>
            </a: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increasing diameter</a:t>
            </a:r>
            <a:endPar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R="0" lvl="1" defTabSz="914264" eaLnBrk="1" fontAlgn="auto" latinLnBrk="0" hangingPunct="1">
              <a:lnSpc>
                <a:spcPct val="100000"/>
              </a:lnSpc>
              <a:spcBef>
                <a:spcPts val="0"/>
              </a:spcBef>
              <a:spcAft>
                <a:spcPts val="0"/>
              </a:spcAft>
              <a:buClrTx/>
              <a:buSzTx/>
              <a:tabLst/>
              <a:defRPr/>
            </a:pPr>
            <a:r>
              <a:rPr kumimoji="0" lang="it-IT" sz="1400" b="0"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Density</a:t>
            </a: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range 10</a:t>
            </a:r>
            <a:r>
              <a:rPr kumimoji="0" lang="it-IT" sz="1400" b="0" i="0" u="none" strike="noStrike" kern="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16</a:t>
            </a: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-10</a:t>
            </a:r>
            <a:r>
              <a:rPr kumimoji="0" lang="it-IT" sz="1400" b="0" i="0" u="none" strike="noStrike" kern="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17</a:t>
            </a: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cm</a:t>
            </a:r>
            <a:r>
              <a:rPr kumimoji="0" lang="it-IT" sz="1400" b="0" i="0" u="none" strike="noStrike" kern="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-3</a:t>
            </a: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p>
          <a:p>
            <a:pPr marR="0" lvl="1" defTabSz="914264" eaLnBrk="1" fontAlgn="auto" latinLnBrk="0" hangingPunct="1">
              <a:lnSpc>
                <a:spcPct val="100000"/>
              </a:lnSpc>
              <a:spcBef>
                <a:spcPts val="0"/>
              </a:spcBef>
              <a:spcAft>
                <a:spcPts val="0"/>
              </a:spcAft>
              <a:buClrTx/>
              <a:buSzTx/>
              <a:tabLst/>
              <a:defRPr/>
            </a:pPr>
            <a:r>
              <a:rPr kumimoji="0" lang="it-IT" sz="1400" b="0"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13 kV with 500 A</a:t>
            </a:r>
          </a:p>
          <a:p>
            <a:pPr marR="0" lvl="1" defTabSz="914264" eaLnBrk="1" fontAlgn="auto" latinLnBrk="0" hangingPunct="1">
              <a:lnSpc>
                <a:spcPct val="100000"/>
              </a:lnSpc>
              <a:spcBef>
                <a:spcPts val="0"/>
              </a:spcBef>
              <a:spcAft>
                <a:spcPts val="0"/>
              </a:spcAft>
              <a:buClrTx/>
              <a:buSzTx/>
              <a:tabLst/>
              <a:defRPr/>
            </a:pPr>
            <a:r>
              <a:rPr kumimoji="0" lang="it-IT" sz="1400" b="1"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100 Hz rep Rate (</a:t>
            </a:r>
            <a:r>
              <a:rPr kumimoji="0" lang="it-IT" sz="1400" b="1" i="0" u="none" strike="noStrike" kern="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Ceramics</a:t>
            </a:r>
            <a:r>
              <a:rPr kumimoji="0" lang="it-IT" sz="1400" b="1" i="0" u="none" strike="noStrike" kern="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a:t>
            </a:r>
            <a:endParaRPr kumimoji="0" lang="it-IT" sz="14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07585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0FC492-4A19-803F-2005-68C2C03AB85E}"/>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4C9B5AD0-7961-C7AA-848B-97B64F6E5142}"/>
              </a:ext>
            </a:extLst>
          </p:cNvPr>
          <p:cNvGrpSpPr/>
          <p:nvPr/>
        </p:nvGrpSpPr>
        <p:grpSpPr>
          <a:xfrm>
            <a:off x="0" y="8559"/>
            <a:ext cx="12192000" cy="651074"/>
            <a:chOff x="0" y="8559"/>
            <a:chExt cx="12192000" cy="651074"/>
          </a:xfrm>
        </p:grpSpPr>
        <p:sp>
          <p:nvSpPr>
            <p:cNvPr id="40" name="Rettangolo 39">
              <a:extLst>
                <a:ext uri="{FF2B5EF4-FFF2-40B4-BE49-F238E27FC236}">
                  <a16:creationId xmlns:a16="http://schemas.microsoft.com/office/drawing/2014/main" id="{E328527D-59FC-A16C-859A-0870A70A0198}"/>
                </a:ext>
              </a:extLst>
            </p:cNvPr>
            <p:cNvSpPr/>
            <p:nvPr/>
          </p:nvSpPr>
          <p:spPr>
            <a:xfrm>
              <a:off x="0" y="855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0A5E1C0C-111A-3ABE-A922-925E9E28A2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385761C7-0632-EDCC-1BF0-740FEB7AE8C1}"/>
                </a:ext>
              </a:extLst>
            </p:cNvPr>
            <p:cNvPicPr>
              <a:picLocks noChangeAspect="1"/>
            </p:cNvPicPr>
            <p:nvPr/>
          </p:nvPicPr>
          <p:blipFill>
            <a:blip r:embed="rId6"/>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4394402A-1404-E3DF-80DD-205F76C653C0}"/>
              </a:ext>
            </a:extLst>
          </p:cNvPr>
          <p:cNvSpPr/>
          <p:nvPr/>
        </p:nvSpPr>
        <p:spPr>
          <a:xfrm>
            <a:off x="8656096" y="142548"/>
            <a:ext cx="1906199" cy="461665"/>
          </a:xfrm>
          <a:prstGeom prst="rect">
            <a:avLst/>
          </a:prstGeom>
        </p:spPr>
        <p:txBody>
          <a:bodyPr wrap="square">
            <a:spAutoFit/>
          </a:bodyPr>
          <a:lstStyle/>
          <a:p>
            <a:pPr>
              <a:defRPr/>
            </a:pP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Conclusions</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6" name="CasellaDiTesto 5">
            <a:extLst>
              <a:ext uri="{FF2B5EF4-FFF2-40B4-BE49-F238E27FC236}">
                <a16:creationId xmlns:a16="http://schemas.microsoft.com/office/drawing/2014/main" id="{A3A000F9-D961-EC5C-CBEB-F71DA789842A}"/>
              </a:ext>
            </a:extLst>
          </p:cNvPr>
          <p:cNvSpPr txBox="1"/>
          <p:nvPr/>
        </p:nvSpPr>
        <p:spPr>
          <a:xfrm>
            <a:off x="272560" y="971380"/>
            <a:ext cx="7256856" cy="5539978"/>
          </a:xfrm>
          <a:prstGeom prst="rect">
            <a:avLst/>
          </a:prstGeom>
          <a:noFill/>
        </p:spPr>
        <p:txBody>
          <a:bodyPr wrap="square">
            <a:spAutoFit/>
          </a:bodyPr>
          <a:lstStyle/>
          <a:p>
            <a:pPr marL="285750" indent="-285750" algn="l">
              <a:buFont typeface="Wingdings" panose="05000000000000000000" pitchFamily="2" charset="2"/>
              <a:buChar char="§"/>
            </a:pPr>
            <a:r>
              <a:rPr lang="en-US" sz="1800" b="0" i="0" u="none" strike="noStrike" baseline="0" dirty="0">
                <a:solidFill>
                  <a:srgbClr val="000000"/>
                </a:solidFill>
                <a:latin typeface="Arial" panose="020B0604020202020204" pitchFamily="34" charset="0"/>
                <a:cs typeface="Arial" panose="020B0604020202020204" pitchFamily="34" charset="0"/>
              </a:rPr>
              <a:t>Density easily adjusted by controlling gas flow</a:t>
            </a:r>
            <a:r>
              <a:rPr lang="en-US" sz="1800" dirty="0">
                <a:solidFill>
                  <a:srgbClr val="000000"/>
                </a:solidFill>
                <a:latin typeface="Arial" panose="020B0604020202020204" pitchFamily="34" charset="0"/>
                <a:cs typeface="Arial" panose="020B0604020202020204" pitchFamily="34" charset="0"/>
              </a:rPr>
              <a:t>, geometry or voltage </a:t>
            </a:r>
            <a:r>
              <a:rPr lang="en-US" sz="1800" b="0" i="0" u="none" strike="noStrike" baseline="0" dirty="0">
                <a:solidFill>
                  <a:srgbClr val="000000"/>
                </a:solidFill>
                <a:latin typeface="Arial" panose="020B0604020202020204" pitchFamily="34" charset="0"/>
                <a:cs typeface="Arial" panose="020B0604020202020204" pitchFamily="34" charset="0"/>
              </a:rPr>
              <a:t>in the range: 10</a:t>
            </a:r>
            <a:r>
              <a:rPr lang="en-US" sz="1800" b="0" i="0" u="none" strike="noStrike" baseline="30000" dirty="0">
                <a:solidFill>
                  <a:srgbClr val="000000"/>
                </a:solidFill>
                <a:latin typeface="Arial" panose="020B0604020202020204" pitchFamily="34" charset="0"/>
                <a:cs typeface="Arial" panose="020B0604020202020204" pitchFamily="34" charset="0"/>
              </a:rPr>
              <a:t>15</a:t>
            </a:r>
            <a:r>
              <a:rPr lang="en-US" sz="1800" b="0" i="0" u="none" strike="noStrike" baseline="0" dirty="0">
                <a:solidFill>
                  <a:srgbClr val="000000"/>
                </a:solidFill>
                <a:latin typeface="Arial" panose="020B0604020202020204" pitchFamily="34" charset="0"/>
                <a:cs typeface="Arial" panose="020B0604020202020204" pitchFamily="34" charset="0"/>
              </a:rPr>
              <a:t> - 10</a:t>
            </a:r>
            <a:r>
              <a:rPr lang="en-US" sz="1800" b="0" i="0" u="none" strike="noStrike" baseline="30000" dirty="0">
                <a:solidFill>
                  <a:srgbClr val="000000"/>
                </a:solidFill>
                <a:latin typeface="Arial" panose="020B0604020202020204" pitchFamily="34" charset="0"/>
                <a:cs typeface="Arial" panose="020B0604020202020204" pitchFamily="34" charset="0"/>
              </a:rPr>
              <a:t>19</a:t>
            </a:r>
            <a:r>
              <a:rPr lang="en-US" sz="1800" b="0" i="0" u="none" strike="noStrike" baseline="0" dirty="0">
                <a:solidFill>
                  <a:srgbClr val="000000"/>
                </a:solidFill>
                <a:latin typeface="Arial" panose="020B0604020202020204" pitchFamily="34" charset="0"/>
                <a:cs typeface="Arial" panose="020B0604020202020204" pitchFamily="34" charset="0"/>
              </a:rPr>
              <a:t> cm</a:t>
            </a:r>
            <a:r>
              <a:rPr lang="en-US" sz="1800" b="0" i="0" u="none" strike="noStrike" baseline="30000" dirty="0">
                <a:solidFill>
                  <a:srgbClr val="000000"/>
                </a:solidFill>
                <a:latin typeface="Arial" panose="020B0604020202020204" pitchFamily="34" charset="0"/>
                <a:cs typeface="Arial" panose="020B0604020202020204" pitchFamily="34" charset="0"/>
              </a:rPr>
              <a:t>-3</a:t>
            </a:r>
          </a:p>
          <a:p>
            <a:pPr marL="285750" indent="-285750" algn="l">
              <a:buFont typeface="Wingdings" panose="05000000000000000000" pitchFamily="2" charset="2"/>
              <a:buChar char="§"/>
            </a:pPr>
            <a:endParaRPr lang="en-US" baseline="300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endParaRPr lang="en-US" sz="1800" dirty="0">
              <a:solidFill>
                <a:srgbClr val="000000"/>
              </a:solidFill>
              <a:latin typeface="Arial" panose="020B0604020202020204" pitchFamily="34" charset="0"/>
              <a:cs typeface="Arial" panose="020B0604020202020204" pitchFamily="34" charset="0"/>
            </a:endParaRPr>
          </a:p>
          <a:p>
            <a:pPr algn="l"/>
            <a:endParaRPr lang="en-US" sz="180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Longitudinal profiles, in particular plasma ramps, can be tailored to match the electron beams in order to optimize the interaction</a:t>
            </a:r>
          </a:p>
          <a:p>
            <a:pPr marL="285750" indent="-285750">
              <a:buFont typeface="Wingdings" panose="05000000000000000000" pitchFamily="2" charset="2"/>
              <a:buChar char="§"/>
            </a:pPr>
            <a:endParaRPr lang="en-US" dirty="0">
              <a:solidFill>
                <a:srgbClr val="000000"/>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Compact devices based on plasma formation through electrical discharges can be designed to integrate different components.</a:t>
            </a:r>
          </a:p>
          <a:p>
            <a:pPr marL="285750" indent="-285750">
              <a:buFont typeface="Wingdings" panose="05000000000000000000" pitchFamily="2" charset="2"/>
              <a:buChar char="§"/>
            </a:pPr>
            <a:endParaRPr lang="en-US"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Active plasma lens removal system for Driver–Witness beam separation in Particle-Driven Plasma Acceleration</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dirty="0">
                <a:solidFill>
                  <a:srgbClr val="000000"/>
                </a:solidFill>
                <a:latin typeface="Arial" panose="020B0604020202020204" pitchFamily="34" charset="0"/>
                <a:cs typeface="Arial" panose="020B0604020202020204" pitchFamily="34" charset="0"/>
              </a:rPr>
              <a:t>Very long plasma sources based on electrical discharge can be realized on the m-scale by appropriately designing the longitudinal profiles required to optimize the interaction with electron beams.</a:t>
            </a:r>
          </a:p>
        </p:txBody>
      </p:sp>
      <p:pic>
        <p:nvPicPr>
          <p:cNvPr id="7" name="Segmentato 0-5 ms">
            <a:hlinkClick r:id="" action="ppaction://media"/>
            <a:extLst>
              <a:ext uri="{FF2B5EF4-FFF2-40B4-BE49-F238E27FC236}">
                <a16:creationId xmlns:a16="http://schemas.microsoft.com/office/drawing/2014/main" id="{DD2938F6-D950-589E-CCE0-3A9BF0CC2F5E}"/>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005" t="19433" r="3005" b="8229"/>
          <a:stretch>
            <a:fillRect/>
          </a:stretch>
        </p:blipFill>
        <p:spPr>
          <a:xfrm>
            <a:off x="7949652" y="865157"/>
            <a:ext cx="4043586" cy="1122035"/>
          </a:xfrm>
          <a:prstGeom prst="rect">
            <a:avLst/>
          </a:prstGeom>
        </p:spPr>
      </p:pic>
      <p:pic>
        <p:nvPicPr>
          <p:cNvPr id="9" name="Immagine 8">
            <a:extLst>
              <a:ext uri="{FF2B5EF4-FFF2-40B4-BE49-F238E27FC236}">
                <a16:creationId xmlns:a16="http://schemas.microsoft.com/office/drawing/2014/main" id="{1DAAB60E-6EE8-2C9D-B588-13CD873F3443}"/>
              </a:ext>
            </a:extLst>
          </p:cNvPr>
          <p:cNvPicPr>
            <a:picLocks noChangeAspect="1"/>
          </p:cNvPicPr>
          <p:nvPr/>
        </p:nvPicPr>
        <p:blipFill>
          <a:blip r:embed="rId8"/>
          <a:srcRect l="20365" t="35371" r="11324" b="50947"/>
          <a:stretch>
            <a:fillRect/>
          </a:stretch>
        </p:blipFill>
        <p:spPr>
          <a:xfrm>
            <a:off x="7848843" y="2227792"/>
            <a:ext cx="4279623" cy="1016152"/>
          </a:xfrm>
          <a:prstGeom prst="rect">
            <a:avLst/>
          </a:prstGeom>
        </p:spPr>
      </p:pic>
      <p:pic>
        <p:nvPicPr>
          <p:cNvPr id="10" name="Immagine 9" descr="Immagine che contiene testo, schermata, orologio">
            <a:extLst>
              <a:ext uri="{FF2B5EF4-FFF2-40B4-BE49-F238E27FC236}">
                <a16:creationId xmlns:a16="http://schemas.microsoft.com/office/drawing/2014/main" id="{1A786668-23B2-43D9-110E-D23FDBFA85B6}"/>
              </a:ext>
            </a:extLst>
          </p:cNvPr>
          <p:cNvPicPr>
            <a:picLocks noChangeAspect="1"/>
          </p:cNvPicPr>
          <p:nvPr/>
        </p:nvPicPr>
        <p:blipFill>
          <a:blip r:embed="rId9">
            <a:extLst>
              <a:ext uri="{28A0092B-C50C-407E-A947-70E740481C1C}">
                <a14:useLocalDpi xmlns:a14="http://schemas.microsoft.com/office/drawing/2010/main" val="0"/>
              </a:ext>
            </a:extLst>
          </a:blip>
          <a:srcRect l="19282" t="60885"/>
          <a:stretch>
            <a:fillRect/>
          </a:stretch>
        </p:blipFill>
        <p:spPr>
          <a:xfrm>
            <a:off x="7861084" y="3407903"/>
            <a:ext cx="4209928" cy="862996"/>
          </a:xfrm>
          <a:prstGeom prst="rect">
            <a:avLst/>
          </a:prstGeom>
          <a:ln>
            <a:noFill/>
          </a:ln>
        </p:spPr>
      </p:pic>
      <p:pic>
        <p:nvPicPr>
          <p:cNvPr id="3" name="Picture 16" descr="A diagram of a beam&#10;&#10;AI-generated content may be incorrect.">
            <a:extLst>
              <a:ext uri="{FF2B5EF4-FFF2-40B4-BE49-F238E27FC236}">
                <a16:creationId xmlns:a16="http://schemas.microsoft.com/office/drawing/2014/main" id="{88447F34-B1D5-A273-C3B5-27A9D7B9820A}"/>
              </a:ext>
            </a:extLst>
          </p:cNvPr>
          <p:cNvPicPr>
            <a:picLocks noChangeAspect="1"/>
          </p:cNvPicPr>
          <p:nvPr/>
        </p:nvPicPr>
        <p:blipFill>
          <a:blip r:embed="rId10"/>
          <a:srcRect b="34243"/>
          <a:stretch>
            <a:fillRect/>
          </a:stretch>
        </p:blipFill>
        <p:spPr>
          <a:xfrm>
            <a:off x="7949652" y="4400281"/>
            <a:ext cx="4043586" cy="1061015"/>
          </a:xfrm>
          <a:prstGeom prst="rect">
            <a:avLst/>
          </a:prstGeom>
          <a:ln>
            <a:solidFill>
              <a:schemeClr val="accent1">
                <a:lumMod val="40000"/>
                <a:lumOff val="60000"/>
              </a:schemeClr>
            </a:solidFill>
          </a:ln>
        </p:spPr>
      </p:pic>
      <p:sp>
        <p:nvSpPr>
          <p:cNvPr id="4" name="CasellaDiTesto 3">
            <a:extLst>
              <a:ext uri="{FF2B5EF4-FFF2-40B4-BE49-F238E27FC236}">
                <a16:creationId xmlns:a16="http://schemas.microsoft.com/office/drawing/2014/main" id="{51686A6B-F622-380F-F6F2-1198EA2EA414}"/>
              </a:ext>
            </a:extLst>
          </p:cNvPr>
          <p:cNvSpPr txBox="1"/>
          <p:nvPr/>
        </p:nvSpPr>
        <p:spPr>
          <a:xfrm>
            <a:off x="0" y="6519529"/>
            <a:ext cx="4279010"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14</a:t>
            </a:r>
          </a:p>
        </p:txBody>
      </p:sp>
      <p:pic>
        <p:nvPicPr>
          <p:cNvPr id="8" name="Immagine 7" descr="Immagine che contiene macchina, ingegneria, interno, Impianto elettrico">
            <a:extLst>
              <a:ext uri="{FF2B5EF4-FFF2-40B4-BE49-F238E27FC236}">
                <a16:creationId xmlns:a16="http://schemas.microsoft.com/office/drawing/2014/main" id="{DA55B497-1362-C462-55A2-6D385B6243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12000"/>
                    </a14:imgEffect>
                    <a14:imgEffect>
                      <a14:brightnessContrast bright="16000" contrast="12000"/>
                    </a14:imgEffect>
                  </a14:imgLayer>
                </a14:imgProps>
              </a:ext>
              <a:ext uri="{28A0092B-C50C-407E-A947-70E740481C1C}">
                <a14:useLocalDpi xmlns:a14="http://schemas.microsoft.com/office/drawing/2010/main" val="0"/>
              </a:ext>
            </a:extLst>
          </a:blip>
          <a:srcRect l="15757" t="34570" r="10132" b="42222"/>
          <a:stretch/>
        </p:blipFill>
        <p:spPr>
          <a:xfrm>
            <a:off x="7949651" y="5640946"/>
            <a:ext cx="4043587" cy="1074506"/>
          </a:xfrm>
          <a:prstGeom prst="rect">
            <a:avLst/>
          </a:prstGeom>
          <a:ln w="12700">
            <a:solidFill>
              <a:sysClr val="windowText" lastClr="000000"/>
            </a:solidFill>
          </a:ln>
          <a:effectLst>
            <a:outerShdw blurRad="50800" dist="114300" dir="18900000" algn="bl" rotWithShape="0">
              <a:prstClr val="black">
                <a:alpha val="40000"/>
              </a:prstClr>
            </a:outerShdw>
          </a:effectLst>
        </p:spPr>
      </p:pic>
    </p:spTree>
    <p:extLst>
      <p:ext uri="{BB962C8B-B14F-4D97-AF65-F5344CB8AC3E}">
        <p14:creationId xmlns:p14="http://schemas.microsoft.com/office/powerpoint/2010/main" val="378662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p:nvPr/>
        </p:nvCxnSpPr>
        <p:spPr>
          <a:xfrm>
            <a:off x="88656" y="2525161"/>
            <a:ext cx="11727150" cy="0"/>
          </a:xfrm>
          <a:prstGeom prst="line">
            <a:avLst/>
          </a:prstGeom>
          <a:ln w="25400">
            <a:no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9472082F-DD6D-15F6-2C2D-704A52C5138E}"/>
              </a:ext>
            </a:extLst>
          </p:cNvPr>
          <p:cNvSpPr txBox="1"/>
          <p:nvPr/>
        </p:nvSpPr>
        <p:spPr>
          <a:xfrm>
            <a:off x="8366350" y="6211669"/>
            <a:ext cx="3737009" cy="646331"/>
          </a:xfrm>
          <a:prstGeom prst="rect">
            <a:avLst/>
          </a:prstGeom>
          <a:noFill/>
        </p:spPr>
        <p:txBody>
          <a:bodyPr wrap="square">
            <a:spAutoFit/>
          </a:bodyPr>
          <a:lstStyle/>
          <a:p>
            <a:pPr algn="r"/>
            <a:r>
              <a:rPr kumimoji="0" lang="en-US" altLang="it-IT" sz="2000" b="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Angelo Biagioni | </a:t>
            </a:r>
            <a:r>
              <a:rPr lang="en-US" altLang="it-IT" sz="20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INFN_LNF</a:t>
            </a:r>
            <a:endParaRPr kumimoji="0" lang="en-US" altLang="it-IT" sz="2000" b="1"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a:p>
            <a:pPr algn="r"/>
            <a:r>
              <a:rPr lang="en-US" altLang="it-IT" sz="16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Angelo.Biagioni@lnf.infn.it</a:t>
            </a:r>
            <a:endParaRPr kumimoji="0" lang="en-US" altLang="it-IT" sz="1600" u="none" strike="noStrike" kern="1200" cap="none" spc="0" normalizeH="0" baseline="0" noProof="0" dirty="0">
              <a:ln>
                <a:noFill/>
              </a:ln>
              <a:solidFill>
                <a:schemeClr val="bg1"/>
              </a:solidFill>
              <a:effectLst/>
              <a:uLnTx/>
              <a:uFillTx/>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8" name="Immagine 7" descr="Immagine che contiene bus, treno, acciaio, metropolitana">
            <a:extLst>
              <a:ext uri="{FF2B5EF4-FFF2-40B4-BE49-F238E27FC236}">
                <a16:creationId xmlns:a16="http://schemas.microsoft.com/office/drawing/2014/main" id="{7938220F-C119-0F83-7ED7-E6FFBBC6D511}"/>
              </a:ext>
            </a:extLst>
          </p:cNvPr>
          <p:cNvPicPr>
            <a:picLocks noChangeAspect="1"/>
          </p:cNvPicPr>
          <p:nvPr/>
        </p:nvPicPr>
        <p:blipFill rotWithShape="1">
          <a:blip r:embed="rId2"/>
          <a:srcRect b="63446"/>
          <a:stretch/>
        </p:blipFill>
        <p:spPr>
          <a:xfrm>
            <a:off x="232912" y="414067"/>
            <a:ext cx="11716043" cy="3235883"/>
          </a:xfrm>
          <a:prstGeom prst="rect">
            <a:avLst/>
          </a:prstGeom>
        </p:spPr>
      </p:pic>
      <p:sp>
        <p:nvSpPr>
          <p:cNvPr id="10" name="Rettangolo 11"/>
          <p:cNvSpPr/>
          <p:nvPr/>
        </p:nvSpPr>
        <p:spPr>
          <a:xfrm>
            <a:off x="0" y="4170751"/>
            <a:ext cx="12192000" cy="769441"/>
          </a:xfrm>
          <a:prstGeom prst="rect">
            <a:avLst/>
          </a:prstGeom>
          <a:solidFill>
            <a:schemeClr val="accent1">
              <a:lumMod val="40000"/>
              <a:lumOff val="60000"/>
              <a:alpha val="39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4400" b="1" i="1"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 you for your attention</a:t>
            </a:r>
          </a:p>
        </p:txBody>
      </p:sp>
      <p:sp>
        <p:nvSpPr>
          <p:cNvPr id="2" name="Rectangle 1">
            <a:extLst>
              <a:ext uri="{FF2B5EF4-FFF2-40B4-BE49-F238E27FC236}">
                <a16:creationId xmlns:a16="http://schemas.microsoft.com/office/drawing/2014/main" id="{D86D90BE-887D-D4A5-2933-BA8421F94B45}"/>
              </a:ext>
            </a:extLst>
          </p:cNvPr>
          <p:cNvSpPr/>
          <p:nvPr/>
        </p:nvSpPr>
        <p:spPr>
          <a:xfrm>
            <a:off x="7853953" y="6488668"/>
            <a:ext cx="4338047" cy="369332"/>
          </a:xfrm>
          <a:prstGeom prst="rect">
            <a:avLst/>
          </a:prstGeom>
        </p:spPr>
        <p:txBody>
          <a:bodyPr wrap="none">
            <a:spAutoFit/>
          </a:bodyPr>
          <a:lstStyle/>
          <a:p>
            <a:pPr algn="r"/>
            <a:r>
              <a:rPr lang="it-IT" dirty="0">
                <a:latin typeface="Arial" panose="020B0604020202020204" pitchFamily="34" charset="0"/>
                <a:ea typeface="Microsoft JhengHei UI Light" panose="020B0304030504040204" pitchFamily="34" charset="-120"/>
                <a:cs typeface="Arial" panose="020B0604020202020204" pitchFamily="34" charset="0"/>
              </a:rPr>
              <a:t>Angelo.Biagioni@lnf.infn.it | </a:t>
            </a:r>
            <a:r>
              <a:rPr lang="en-GB" i="1" dirty="0">
                <a:latin typeface="Arial" pitchFamily="34" charset="0"/>
                <a:cs typeface="Arial" pitchFamily="34" charset="0"/>
              </a:rPr>
              <a:t>EAAC 2025 </a:t>
            </a:r>
            <a:endParaRPr lang="it-IT" dirty="0">
              <a:latin typeface="Arial" panose="020B0604020202020204" pitchFamily="34" charset="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857859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10FC492-4A19-803F-2005-68C2C03AB85E}"/>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4C9B5AD0-7961-C7AA-848B-97B64F6E5142}"/>
              </a:ext>
            </a:extLst>
          </p:cNvPr>
          <p:cNvGrpSpPr/>
          <p:nvPr/>
        </p:nvGrpSpPr>
        <p:grpSpPr>
          <a:xfrm>
            <a:off x="0" y="10443"/>
            <a:ext cx="12192000" cy="651074"/>
            <a:chOff x="0" y="19069"/>
            <a:chExt cx="12192000" cy="651074"/>
          </a:xfrm>
        </p:grpSpPr>
        <p:sp>
          <p:nvSpPr>
            <p:cNvPr id="40" name="Rettangolo 39">
              <a:extLst>
                <a:ext uri="{FF2B5EF4-FFF2-40B4-BE49-F238E27FC236}">
                  <a16:creationId xmlns:a16="http://schemas.microsoft.com/office/drawing/2014/main" id="{E328527D-59FC-A16C-859A-0870A70A0198}"/>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0A5E1C0C-111A-3ABE-A922-925E9E28A2C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385761C7-0632-EDCC-1BF0-740FEB7AE8C1}"/>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4" name="CasellaDiTesto 3">
            <a:extLst>
              <a:ext uri="{FF2B5EF4-FFF2-40B4-BE49-F238E27FC236}">
                <a16:creationId xmlns:a16="http://schemas.microsoft.com/office/drawing/2014/main" id="{96FCD66D-71BB-7553-4CFF-03DCE0291339}"/>
              </a:ext>
            </a:extLst>
          </p:cNvPr>
          <p:cNvSpPr txBox="1"/>
          <p:nvPr/>
        </p:nvSpPr>
        <p:spPr>
          <a:xfrm>
            <a:off x="7992679" y="6530332"/>
            <a:ext cx="4297107"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2</a:t>
            </a:r>
          </a:p>
        </p:txBody>
      </p:sp>
      <p:sp>
        <p:nvSpPr>
          <p:cNvPr id="5" name="Rectangle 1">
            <a:extLst>
              <a:ext uri="{FF2B5EF4-FFF2-40B4-BE49-F238E27FC236}">
                <a16:creationId xmlns:a16="http://schemas.microsoft.com/office/drawing/2014/main" id="{4394402A-1404-E3DF-80DD-205F76C653C0}"/>
              </a:ext>
            </a:extLst>
          </p:cNvPr>
          <p:cNvSpPr/>
          <p:nvPr/>
        </p:nvSpPr>
        <p:spPr>
          <a:xfrm>
            <a:off x="8656096" y="142548"/>
            <a:ext cx="1906199" cy="461665"/>
          </a:xfrm>
          <a:prstGeom prst="rect">
            <a:avLst/>
          </a:prstGeom>
        </p:spPr>
        <p:txBody>
          <a:bodyPr wrap="square">
            <a:spAutoFit/>
          </a:bodyPr>
          <a:lstStyle/>
          <a:p>
            <a:pPr>
              <a:defRPr/>
            </a:pP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Outline</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6" name="CasellaDiTesto 5">
            <a:extLst>
              <a:ext uri="{FF2B5EF4-FFF2-40B4-BE49-F238E27FC236}">
                <a16:creationId xmlns:a16="http://schemas.microsoft.com/office/drawing/2014/main" id="{A3A000F9-D961-EC5C-CBEB-F71DA789842A}"/>
              </a:ext>
            </a:extLst>
          </p:cNvPr>
          <p:cNvSpPr txBox="1"/>
          <p:nvPr/>
        </p:nvSpPr>
        <p:spPr>
          <a:xfrm>
            <a:off x="868516" y="1536174"/>
            <a:ext cx="9276147" cy="4401205"/>
          </a:xfrm>
          <a:prstGeom prst="rect">
            <a:avLst/>
          </a:prstGeom>
          <a:noFill/>
        </p:spPr>
        <p:txBody>
          <a:bodyPr wrap="square">
            <a:spAutoFit/>
          </a:bodyPr>
          <a:lstStyle/>
          <a:p>
            <a:pPr marL="285750" indent="-285750" algn="l">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Gas-filled discharge plasma sources at SPARC_LAB test facility</a:t>
            </a:r>
          </a:p>
          <a:p>
            <a:pPr marL="285750" indent="-285750" algn="l">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algn="l"/>
            <a:endParaRPr lang="en-US" sz="200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Plasma density manipulation by means of segmented discharge capillaries</a:t>
            </a:r>
          </a:p>
          <a:p>
            <a:pPr marL="285750" indent="-285750">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Combined discharge capillaries</a:t>
            </a:r>
          </a:p>
          <a:p>
            <a:pPr marL="285750" indent="-285750">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Driver-witness separator by means of plasma devices</a:t>
            </a:r>
          </a:p>
          <a:p>
            <a:pPr marL="285750" indent="-285750">
              <a:buFont typeface="Wingdings" panose="05000000000000000000" pitchFamily="2" charset="2"/>
              <a:buChar char="§"/>
            </a:pPr>
            <a:endParaRPr lang="en-US" sz="2000" dirty="0">
              <a:solidFill>
                <a:srgbClr val="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2000" dirty="0">
                <a:solidFill>
                  <a:srgbClr val="000000"/>
                </a:solidFill>
                <a:latin typeface="Arial" panose="020B0604020202020204" pitchFamily="34" charset="0"/>
                <a:cs typeface="Arial" panose="020B0604020202020204" pitchFamily="34" charset="0"/>
              </a:rPr>
              <a:t>Very long plasma sources designed for the </a:t>
            </a:r>
            <a:r>
              <a:rPr lang="en-US" sz="2000" dirty="0" err="1">
                <a:solidFill>
                  <a:srgbClr val="000000"/>
                </a:solidFill>
                <a:latin typeface="Arial" panose="020B0604020202020204" pitchFamily="34" charset="0"/>
                <a:cs typeface="Arial" panose="020B0604020202020204" pitchFamily="34" charset="0"/>
              </a:rPr>
              <a:t>EuPRAXIA@SPARC_LAB</a:t>
            </a:r>
            <a:r>
              <a:rPr lang="en-US" sz="2000" dirty="0">
                <a:solidFill>
                  <a:srgbClr val="000000"/>
                </a:solidFill>
                <a:latin typeface="Arial" panose="020B0604020202020204" pitchFamily="34" charset="0"/>
                <a:cs typeface="Arial" panose="020B0604020202020204" pitchFamily="34" charset="0"/>
              </a:rPr>
              <a:t> project </a:t>
            </a:r>
          </a:p>
        </p:txBody>
      </p:sp>
    </p:spTree>
    <p:extLst>
      <p:ext uri="{BB962C8B-B14F-4D97-AF65-F5344CB8AC3E}">
        <p14:creationId xmlns:p14="http://schemas.microsoft.com/office/powerpoint/2010/main" val="364757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45A410-E1A2-BBC8-4A6C-4CB7067303CA}"/>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21818A23-9A45-D9F1-F39E-D0FEDE0C9DB1}"/>
              </a:ext>
            </a:extLst>
          </p:cNvPr>
          <p:cNvGrpSpPr/>
          <p:nvPr/>
        </p:nvGrpSpPr>
        <p:grpSpPr>
          <a:xfrm>
            <a:off x="0" y="19069"/>
            <a:ext cx="12192000" cy="651074"/>
            <a:chOff x="0" y="19069"/>
            <a:chExt cx="12192000" cy="651074"/>
          </a:xfrm>
        </p:grpSpPr>
        <p:sp>
          <p:nvSpPr>
            <p:cNvPr id="40" name="Rettangolo 39">
              <a:extLst>
                <a:ext uri="{FF2B5EF4-FFF2-40B4-BE49-F238E27FC236}">
                  <a16:creationId xmlns:a16="http://schemas.microsoft.com/office/drawing/2014/main" id="{96A8ED31-1EAF-5CF5-3429-5E4336B73EB8}"/>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12D3FA66-3257-5301-C584-C5FD84F82A6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29279D3B-2E31-6959-13B6-59035EBB2F9B}"/>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3" name="Rectangle 1">
            <a:extLst>
              <a:ext uri="{FF2B5EF4-FFF2-40B4-BE49-F238E27FC236}">
                <a16:creationId xmlns:a16="http://schemas.microsoft.com/office/drawing/2014/main" id="{4C11B602-320E-30E2-908B-8EBDC460E561}"/>
              </a:ext>
            </a:extLst>
          </p:cNvPr>
          <p:cNvSpPr/>
          <p:nvPr/>
        </p:nvSpPr>
        <p:spPr>
          <a:xfrm>
            <a:off x="6088733" y="112557"/>
            <a:ext cx="4607454"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Gas-</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filled</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76" name="CasellaDiTesto 75">
            <a:extLst>
              <a:ext uri="{FF2B5EF4-FFF2-40B4-BE49-F238E27FC236}">
                <a16:creationId xmlns:a16="http://schemas.microsoft.com/office/drawing/2014/main" id="{583B2D3C-8D7C-90C1-1B8E-0F27B91C0BE3}"/>
              </a:ext>
            </a:extLst>
          </p:cNvPr>
          <p:cNvSpPr txBox="1"/>
          <p:nvPr/>
        </p:nvSpPr>
        <p:spPr>
          <a:xfrm>
            <a:off x="289470" y="3370493"/>
            <a:ext cx="11197963" cy="3252172"/>
          </a:xfrm>
          <a:prstGeom prst="rect">
            <a:avLst/>
          </a:prstGeom>
          <a:noFill/>
        </p:spPr>
        <p:txBody>
          <a:bodyPr wrap="square">
            <a:spAutoFit/>
          </a:bodyPr>
          <a:lstStyle/>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Region of uniform neutral gas contained by differential pumping at two input/output extremities and realized by a thin capillary</a:t>
            </a:r>
          </a:p>
          <a:p>
            <a:pPr marL="285750" indent="-285750" algn="l">
              <a:buFont typeface="Wingdings" panose="05000000000000000000" pitchFamily="2" charset="2"/>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Modulation of longitudinal gas distribution by special geometric shapes</a:t>
            </a:r>
          </a:p>
          <a:p>
            <a:pPr marL="285750" indent="-285750" algn="l">
              <a:buFont typeface="Wingdings" panose="05000000000000000000" pitchFamily="2" charset="2"/>
              <a:buChar char="§"/>
            </a:pPr>
            <a:endParaRPr lang="en-US" sz="1400" b="0" i="0" u="none" strike="noStrike" baseline="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Small gas flow to operate in steady state regime with continuous flow (</a:t>
            </a:r>
            <a:r>
              <a:rPr lang="en-US" sz="1400" i="1" dirty="0">
                <a:solidFill>
                  <a:srgbClr val="000000"/>
                </a:solidFill>
                <a:latin typeface="Arial" panose="020B0604020202020204" pitchFamily="34" charset="0"/>
                <a:cs typeface="Arial" panose="020B0604020202020204" pitchFamily="34" charset="0"/>
              </a:rPr>
              <a:t>P </a:t>
            </a:r>
            <a:r>
              <a:rPr lang="en-US" sz="1400" b="0" i="0" u="none" strike="noStrike" baseline="0" dirty="0">
                <a:solidFill>
                  <a:srgbClr val="000000"/>
                </a:solidFill>
                <a:latin typeface="Arial" panose="020B0604020202020204" pitchFamily="34" charset="0"/>
                <a:cs typeface="Arial" panose="020B0604020202020204" pitchFamily="34" charset="0"/>
              </a:rPr>
              <a:t>&lt; 1 bar)</a:t>
            </a:r>
          </a:p>
          <a:p>
            <a:pPr marL="285750" indent="-285750" algn="l">
              <a:buFont typeface="Wingdings" panose="05000000000000000000" pitchFamily="2" charset="2"/>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There is no movable parts</a:t>
            </a:r>
          </a:p>
          <a:p>
            <a:pPr marL="285750" indent="-285750" algn="l">
              <a:buFont typeface="Wingdings" panose="05000000000000000000" pitchFamily="2" charset="2"/>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Small dimension of the HV source to produce plasma</a:t>
            </a:r>
            <a:endParaRPr lang="it-IT"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endParaRPr lang="it-IT" sz="1400" b="0" i="0" u="none" strike="noStrike" baseline="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Plume of gas from front and back of cell, plasma ramps to be controlled</a:t>
            </a: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endParaRPr lang="en-US" sz="1400" b="0" i="0" u="none" strike="noStrike" baseline="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Density easily adjusted by controlling gas flow</a:t>
            </a:r>
            <a:r>
              <a:rPr lang="en-US" sz="1400" dirty="0">
                <a:solidFill>
                  <a:srgbClr val="000000"/>
                </a:solidFill>
                <a:latin typeface="Arial" panose="020B0604020202020204" pitchFamily="34" charset="0"/>
                <a:cs typeface="Arial" panose="020B0604020202020204" pitchFamily="34" charset="0"/>
              </a:rPr>
              <a:t>, geometry or voltage </a:t>
            </a:r>
            <a:r>
              <a:rPr lang="en-US" sz="1400" b="0" i="0" u="none" strike="noStrike" baseline="0" dirty="0">
                <a:solidFill>
                  <a:srgbClr val="000000"/>
                </a:solidFill>
                <a:latin typeface="Arial" panose="020B0604020202020204" pitchFamily="34" charset="0"/>
                <a:cs typeface="Arial" panose="020B0604020202020204" pitchFamily="34" charset="0"/>
              </a:rPr>
              <a:t>in the range: 10</a:t>
            </a:r>
            <a:r>
              <a:rPr lang="en-US" sz="1400" b="0" i="0" u="none" strike="noStrike" baseline="30000" dirty="0">
                <a:solidFill>
                  <a:srgbClr val="000000"/>
                </a:solidFill>
                <a:latin typeface="Arial" panose="020B0604020202020204" pitchFamily="34" charset="0"/>
                <a:cs typeface="Arial" panose="020B0604020202020204" pitchFamily="34" charset="0"/>
              </a:rPr>
              <a:t>15</a:t>
            </a:r>
            <a:r>
              <a:rPr lang="en-US" sz="1400" b="0" i="0" u="none" strike="noStrike" baseline="0" dirty="0">
                <a:solidFill>
                  <a:srgbClr val="000000"/>
                </a:solidFill>
                <a:latin typeface="Arial" panose="020B0604020202020204" pitchFamily="34" charset="0"/>
                <a:cs typeface="Arial" panose="020B0604020202020204" pitchFamily="34" charset="0"/>
              </a:rPr>
              <a:t> - 10</a:t>
            </a:r>
            <a:r>
              <a:rPr lang="en-US" sz="1400" b="0" i="0" u="none" strike="noStrike" baseline="30000" dirty="0">
                <a:solidFill>
                  <a:srgbClr val="000000"/>
                </a:solidFill>
                <a:latin typeface="Arial" panose="020B0604020202020204" pitchFamily="34" charset="0"/>
                <a:cs typeface="Arial" panose="020B0604020202020204" pitchFamily="34" charset="0"/>
              </a:rPr>
              <a:t>19</a:t>
            </a:r>
            <a:r>
              <a:rPr lang="en-US" sz="1400" b="0" i="0" u="none" strike="noStrike" baseline="0" dirty="0">
                <a:solidFill>
                  <a:srgbClr val="000000"/>
                </a:solidFill>
                <a:latin typeface="Arial" panose="020B0604020202020204" pitchFamily="34" charset="0"/>
                <a:cs typeface="Arial" panose="020B0604020202020204" pitchFamily="34" charset="0"/>
              </a:rPr>
              <a:t> cm</a:t>
            </a:r>
            <a:r>
              <a:rPr lang="en-US" sz="1400" b="0" i="0" u="none" strike="noStrike" baseline="30000" dirty="0">
                <a:solidFill>
                  <a:srgbClr val="000000"/>
                </a:solidFill>
                <a:latin typeface="Arial" panose="020B0604020202020204" pitchFamily="34" charset="0"/>
                <a:cs typeface="Arial" panose="020B0604020202020204" pitchFamily="34" charset="0"/>
              </a:rPr>
              <a:t>-3</a:t>
            </a:r>
            <a:endParaRPr lang="en-US" sz="1400" baseline="300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endParaRPr lang="en-US" sz="1400" b="0" i="0" u="none" strike="noStrike" baseline="300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dirty="0">
                <a:solidFill>
                  <a:srgbClr val="000000"/>
                </a:solidFill>
                <a:latin typeface="Arial" panose="020B0604020202020204" pitchFamily="34" charset="0"/>
                <a:cs typeface="Arial" panose="020B0604020202020204" pitchFamily="34" charset="0"/>
              </a:rPr>
              <a:t>E</a:t>
            </a:r>
            <a:r>
              <a:rPr lang="en-US" sz="1400" b="0" i="0" u="none" strike="noStrike" baseline="0" dirty="0">
                <a:solidFill>
                  <a:srgbClr val="000000"/>
                </a:solidFill>
                <a:latin typeface="Arial" panose="020B0604020202020204" pitchFamily="34" charset="0"/>
                <a:cs typeface="Arial" panose="020B0604020202020204" pitchFamily="34" charset="0"/>
              </a:rPr>
              <a:t>rosion of the plasma channel due to the electrical discharges to form plasma</a:t>
            </a:r>
          </a:p>
        </p:txBody>
      </p:sp>
      <p:grpSp>
        <p:nvGrpSpPr>
          <p:cNvPr id="4" name="Gruppo 3">
            <a:extLst>
              <a:ext uri="{FF2B5EF4-FFF2-40B4-BE49-F238E27FC236}">
                <a16:creationId xmlns:a16="http://schemas.microsoft.com/office/drawing/2014/main" id="{8D34D1BF-C597-7F66-C42E-67409A084B45}"/>
              </a:ext>
            </a:extLst>
          </p:cNvPr>
          <p:cNvGrpSpPr/>
          <p:nvPr/>
        </p:nvGrpSpPr>
        <p:grpSpPr>
          <a:xfrm>
            <a:off x="91327" y="670187"/>
            <a:ext cx="12058911" cy="2627069"/>
            <a:chOff x="91327" y="670187"/>
            <a:chExt cx="12058911" cy="2627069"/>
          </a:xfrm>
        </p:grpSpPr>
        <p:grpSp>
          <p:nvGrpSpPr>
            <p:cNvPr id="78" name="Group 23">
              <a:extLst>
                <a:ext uri="{FF2B5EF4-FFF2-40B4-BE49-F238E27FC236}">
                  <a16:creationId xmlns:a16="http://schemas.microsoft.com/office/drawing/2014/main" id="{B3020101-898A-726C-9007-E94CF8C5FDC8}"/>
                </a:ext>
              </a:extLst>
            </p:cNvPr>
            <p:cNvGrpSpPr/>
            <p:nvPr/>
          </p:nvGrpSpPr>
          <p:grpSpPr>
            <a:xfrm>
              <a:off x="91327" y="974048"/>
              <a:ext cx="2638257" cy="2272271"/>
              <a:chOff x="351792" y="516823"/>
              <a:chExt cx="2912108" cy="2338414"/>
            </a:xfrm>
          </p:grpSpPr>
          <p:pic>
            <p:nvPicPr>
              <p:cNvPr id="79" name="Picture 25">
                <a:extLst>
                  <a:ext uri="{FF2B5EF4-FFF2-40B4-BE49-F238E27FC236}">
                    <a16:creationId xmlns:a16="http://schemas.microsoft.com/office/drawing/2014/main" id="{DFAF8864-0EDB-737E-C94D-0CC23859377E}"/>
                  </a:ext>
                </a:extLst>
              </p:cNvPr>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l="18468" t="22800" r="26853" b="40627"/>
              <a:stretch/>
            </p:blipFill>
            <p:spPr bwMode="auto">
              <a:xfrm>
                <a:off x="371423" y="516823"/>
                <a:ext cx="2892477" cy="2338414"/>
              </a:xfrm>
              <a:prstGeom prst="rect">
                <a:avLst/>
              </a:prstGeom>
              <a:ln w="9525">
                <a:solidFill>
                  <a:srgbClr val="FF0000"/>
                </a:solidFill>
              </a:ln>
              <a:extLst>
                <a:ext uri="{53640926-AAD7-44D8-BBD7-CCE9431645EC}">
                  <a14:shadowObscured xmlns:a14="http://schemas.microsoft.com/office/drawing/2010/main"/>
                </a:ext>
              </a:extLst>
            </p:spPr>
          </p:pic>
          <p:sp>
            <p:nvSpPr>
              <p:cNvPr id="80" name="Rectangle 28">
                <a:extLst>
                  <a:ext uri="{FF2B5EF4-FFF2-40B4-BE49-F238E27FC236}">
                    <a16:creationId xmlns:a16="http://schemas.microsoft.com/office/drawing/2014/main" id="{4A9CF023-0267-0C1A-043E-4762A0A2E747}"/>
                  </a:ext>
                </a:extLst>
              </p:cNvPr>
              <p:cNvSpPr/>
              <p:nvPr/>
            </p:nvSpPr>
            <p:spPr>
              <a:xfrm>
                <a:off x="846754" y="1304371"/>
                <a:ext cx="92044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pple-system"/>
                    <a:ea typeface="+mn-ea"/>
                    <a:cs typeface="+mn-cs"/>
                  </a:rPr>
                  <a:t>Gas inlets</a:t>
                </a:r>
                <a:endPar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Rectangle 29">
                <a:extLst>
                  <a:ext uri="{FF2B5EF4-FFF2-40B4-BE49-F238E27FC236}">
                    <a16:creationId xmlns:a16="http://schemas.microsoft.com/office/drawing/2014/main" id="{C3A56062-E4AF-FA40-4B0B-D2668D470B5A}"/>
                  </a:ext>
                </a:extLst>
              </p:cNvPr>
              <p:cNvSpPr/>
              <p:nvPr/>
            </p:nvSpPr>
            <p:spPr>
              <a:xfrm>
                <a:off x="351792" y="577544"/>
                <a:ext cx="1075827" cy="3483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222222"/>
                    </a:solidFill>
                    <a:effectLst/>
                    <a:uLnTx/>
                    <a:uFillTx/>
                    <a:latin typeface="-apple-system"/>
                    <a:ea typeface="+mn-ea"/>
                    <a:cs typeface="+mn-cs"/>
                  </a:rPr>
                  <a:t>Electrode</a:t>
                </a:r>
                <a:endParaRPr kumimoji="0" lang="it-IT"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31">
                <a:extLst>
                  <a:ext uri="{FF2B5EF4-FFF2-40B4-BE49-F238E27FC236}">
                    <a16:creationId xmlns:a16="http://schemas.microsoft.com/office/drawing/2014/main" id="{F93D600E-FD7C-6DC1-84FA-B6E6CEA74C4C}"/>
                  </a:ext>
                </a:extLst>
              </p:cNvPr>
              <p:cNvSpPr/>
              <p:nvPr/>
            </p:nvSpPr>
            <p:spPr>
              <a:xfrm>
                <a:off x="1831099" y="741443"/>
                <a:ext cx="1025172" cy="3483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222222"/>
                    </a:solidFill>
                    <a:effectLst/>
                    <a:uLnTx/>
                    <a:uFillTx/>
                    <a:latin typeface="-apple-system"/>
                    <a:ea typeface="+mn-ea"/>
                    <a:cs typeface="+mn-cs"/>
                  </a:rPr>
                  <a:t>HV pulse</a:t>
                </a:r>
                <a:endParaRPr kumimoji="0" lang="it-IT"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3" name="Straight Arrow Connector 33">
                <a:extLst>
                  <a:ext uri="{FF2B5EF4-FFF2-40B4-BE49-F238E27FC236}">
                    <a16:creationId xmlns:a16="http://schemas.microsoft.com/office/drawing/2014/main" id="{41C80830-886F-4142-CC6D-020F18B827DF}"/>
                  </a:ext>
                </a:extLst>
              </p:cNvPr>
              <p:cNvCxnSpPr/>
              <p:nvPr/>
            </p:nvCxnSpPr>
            <p:spPr>
              <a:xfrm>
                <a:off x="745311" y="985125"/>
                <a:ext cx="2101352" cy="10406"/>
              </a:xfrm>
              <a:prstGeom prst="straightConnector1">
                <a:avLst/>
              </a:prstGeom>
              <a:ln w="1905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84" name="Group 34">
                <a:extLst>
                  <a:ext uri="{FF2B5EF4-FFF2-40B4-BE49-F238E27FC236}">
                    <a16:creationId xmlns:a16="http://schemas.microsoft.com/office/drawing/2014/main" id="{0535B8BB-21C1-0C19-5935-972CF500DB20}"/>
                  </a:ext>
                </a:extLst>
              </p:cNvPr>
              <p:cNvGrpSpPr/>
              <p:nvPr/>
            </p:nvGrpSpPr>
            <p:grpSpPr>
              <a:xfrm>
                <a:off x="1276242" y="1027519"/>
                <a:ext cx="1062367" cy="868804"/>
                <a:chOff x="8303405" y="4635077"/>
                <a:chExt cx="729139" cy="1212481"/>
              </a:xfrm>
            </p:grpSpPr>
            <p:sp>
              <p:nvSpPr>
                <p:cNvPr id="86" name="Freeform 36">
                  <a:extLst>
                    <a:ext uri="{FF2B5EF4-FFF2-40B4-BE49-F238E27FC236}">
                      <a16:creationId xmlns:a16="http://schemas.microsoft.com/office/drawing/2014/main" id="{9B3A79D8-FEC4-1158-F06A-702806BAEF9B}"/>
                    </a:ext>
                  </a:extLst>
                </p:cNvPr>
                <p:cNvSpPr/>
                <p:nvPr/>
              </p:nvSpPr>
              <p:spPr>
                <a:xfrm>
                  <a:off x="8303405" y="4635979"/>
                  <a:ext cx="365760" cy="1211579"/>
                </a:xfrm>
                <a:custGeom>
                  <a:avLst/>
                  <a:gdLst>
                    <a:gd name="connsiteX0" fmla="*/ 365760 w 365760"/>
                    <a:gd name="connsiteY0" fmla="*/ 0 h 1211580"/>
                    <a:gd name="connsiteX1" fmla="*/ 350520 w 365760"/>
                    <a:gd name="connsiteY1" fmla="*/ 381000 h 1211580"/>
                    <a:gd name="connsiteX2" fmla="*/ 281940 w 365760"/>
                    <a:gd name="connsiteY2" fmla="*/ 632460 h 1211580"/>
                    <a:gd name="connsiteX3" fmla="*/ 182880 w 365760"/>
                    <a:gd name="connsiteY3" fmla="*/ 853440 h 1211580"/>
                    <a:gd name="connsiteX4" fmla="*/ 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365760" y="0"/>
                      </a:moveTo>
                      <a:cubicBezTo>
                        <a:pt x="365125" y="137795"/>
                        <a:pt x="364490" y="275590"/>
                        <a:pt x="350520" y="381000"/>
                      </a:cubicBezTo>
                      <a:cubicBezTo>
                        <a:pt x="336550" y="486410"/>
                        <a:pt x="309880" y="553720"/>
                        <a:pt x="281940" y="632460"/>
                      </a:cubicBezTo>
                      <a:cubicBezTo>
                        <a:pt x="254000" y="711200"/>
                        <a:pt x="229870" y="756920"/>
                        <a:pt x="182880" y="853440"/>
                      </a:cubicBezTo>
                      <a:cubicBezTo>
                        <a:pt x="135890" y="949960"/>
                        <a:pt x="67945" y="1080770"/>
                        <a:pt x="0" y="1211580"/>
                      </a:cubicBezTo>
                    </a:path>
                  </a:pathLst>
                </a:custGeom>
                <a:noFill/>
                <a:ln w="19050">
                  <a:solidFill>
                    <a:schemeClr val="tx1"/>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39">
                  <a:extLst>
                    <a:ext uri="{FF2B5EF4-FFF2-40B4-BE49-F238E27FC236}">
                      <a16:creationId xmlns:a16="http://schemas.microsoft.com/office/drawing/2014/main" id="{A9E0C943-4974-8580-31D3-9DC691545F8B}"/>
                    </a:ext>
                  </a:extLst>
                </p:cNvPr>
                <p:cNvSpPr/>
                <p:nvPr/>
              </p:nvSpPr>
              <p:spPr>
                <a:xfrm flipH="1">
                  <a:off x="8674404" y="4635077"/>
                  <a:ext cx="358140" cy="1211579"/>
                </a:xfrm>
                <a:custGeom>
                  <a:avLst/>
                  <a:gdLst>
                    <a:gd name="connsiteX0" fmla="*/ 365760 w 365760"/>
                    <a:gd name="connsiteY0" fmla="*/ 0 h 1211580"/>
                    <a:gd name="connsiteX1" fmla="*/ 350520 w 365760"/>
                    <a:gd name="connsiteY1" fmla="*/ 381000 h 1211580"/>
                    <a:gd name="connsiteX2" fmla="*/ 281940 w 365760"/>
                    <a:gd name="connsiteY2" fmla="*/ 632460 h 1211580"/>
                    <a:gd name="connsiteX3" fmla="*/ 182880 w 365760"/>
                    <a:gd name="connsiteY3" fmla="*/ 853440 h 1211580"/>
                    <a:gd name="connsiteX4" fmla="*/ 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365760" y="0"/>
                      </a:moveTo>
                      <a:cubicBezTo>
                        <a:pt x="365125" y="137795"/>
                        <a:pt x="364490" y="275590"/>
                        <a:pt x="350520" y="381000"/>
                      </a:cubicBezTo>
                      <a:cubicBezTo>
                        <a:pt x="336550" y="486410"/>
                        <a:pt x="309880" y="553720"/>
                        <a:pt x="281940" y="632460"/>
                      </a:cubicBezTo>
                      <a:cubicBezTo>
                        <a:pt x="254000" y="711200"/>
                        <a:pt x="229870" y="756920"/>
                        <a:pt x="182880" y="853440"/>
                      </a:cubicBezTo>
                      <a:cubicBezTo>
                        <a:pt x="135890" y="949960"/>
                        <a:pt x="67945" y="1080770"/>
                        <a:pt x="0" y="1211580"/>
                      </a:cubicBezTo>
                    </a:path>
                  </a:pathLst>
                </a:custGeom>
                <a:noFill/>
                <a:ln w="19050">
                  <a:solidFill>
                    <a:schemeClr val="tx1"/>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5" name="Rectangle 35">
                <a:extLst>
                  <a:ext uri="{FF2B5EF4-FFF2-40B4-BE49-F238E27FC236}">
                    <a16:creationId xmlns:a16="http://schemas.microsoft.com/office/drawing/2014/main" id="{09F5F0AB-B41F-1C72-B8C7-4B4025A6DF72}"/>
                  </a:ext>
                </a:extLst>
              </p:cNvPr>
              <p:cNvSpPr/>
              <p:nvPr/>
            </p:nvSpPr>
            <p:spPr>
              <a:xfrm>
                <a:off x="1499820" y="2248635"/>
                <a:ext cx="134684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apple-system"/>
                    <a:ea typeface="+mn-ea"/>
                    <a:cs typeface="+mn-cs"/>
                  </a:rPr>
                  <a:t>Plasma channel</a:t>
                </a:r>
                <a:endPar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8" name="Group 120">
              <a:extLst>
                <a:ext uri="{FF2B5EF4-FFF2-40B4-BE49-F238E27FC236}">
                  <a16:creationId xmlns:a16="http://schemas.microsoft.com/office/drawing/2014/main" id="{958702D4-F974-DB2D-5A75-28EFE509A979}"/>
                </a:ext>
              </a:extLst>
            </p:cNvPr>
            <p:cNvGrpSpPr/>
            <p:nvPr/>
          </p:nvGrpSpPr>
          <p:grpSpPr>
            <a:xfrm>
              <a:off x="2884888" y="954029"/>
              <a:ext cx="2729082" cy="2296603"/>
              <a:chOff x="7160452" y="602130"/>
              <a:chExt cx="4542580" cy="2569957"/>
            </a:xfrm>
          </p:grpSpPr>
          <p:pic>
            <p:nvPicPr>
              <p:cNvPr id="89" name="Immagine 14">
                <a:extLst>
                  <a:ext uri="{FF2B5EF4-FFF2-40B4-BE49-F238E27FC236}">
                    <a16:creationId xmlns:a16="http://schemas.microsoft.com/office/drawing/2014/main" id="{6BA9AE60-536D-1E93-11FD-FF4A0A1E175A}"/>
                  </a:ext>
                </a:extLst>
              </p:cNvPr>
              <p:cNvPicPr>
                <a:picLocks noChangeAspect="1"/>
              </p:cNvPicPr>
              <p:nvPr/>
            </p:nvPicPr>
            <p:blipFill>
              <a:blip r:embed="rId7">
                <a:lum/>
                <a:alphaModFix/>
              </a:blip>
              <a:srcRect/>
              <a:stretch>
                <a:fillRect/>
              </a:stretch>
            </p:blipFill>
            <p:spPr>
              <a:xfrm>
                <a:off x="7160452" y="602130"/>
                <a:ext cx="4542580" cy="2569957"/>
              </a:xfrm>
              <a:prstGeom prst="rect">
                <a:avLst/>
              </a:prstGeom>
              <a:noFill/>
              <a:ln>
                <a:noFill/>
              </a:ln>
            </p:spPr>
          </p:pic>
          <p:grpSp>
            <p:nvGrpSpPr>
              <p:cNvPr id="90" name="Group 122">
                <a:extLst>
                  <a:ext uri="{FF2B5EF4-FFF2-40B4-BE49-F238E27FC236}">
                    <a16:creationId xmlns:a16="http://schemas.microsoft.com/office/drawing/2014/main" id="{66713F86-A4AC-4BD6-0853-928BC3BCE7C2}"/>
                  </a:ext>
                </a:extLst>
              </p:cNvPr>
              <p:cNvGrpSpPr/>
              <p:nvPr/>
            </p:nvGrpSpPr>
            <p:grpSpPr>
              <a:xfrm>
                <a:off x="7463396" y="607226"/>
                <a:ext cx="3870348" cy="2548789"/>
                <a:chOff x="3911604" y="2251038"/>
                <a:chExt cx="2410743" cy="1541675"/>
              </a:xfrm>
            </p:grpSpPr>
            <p:sp>
              <p:nvSpPr>
                <p:cNvPr id="91" name="Rectangle 123">
                  <a:extLst>
                    <a:ext uri="{FF2B5EF4-FFF2-40B4-BE49-F238E27FC236}">
                      <a16:creationId xmlns:a16="http://schemas.microsoft.com/office/drawing/2014/main" id="{CDFD3038-C3E1-D113-A961-E79E3D6D8E47}"/>
                    </a:ext>
                  </a:extLst>
                </p:cNvPr>
                <p:cNvSpPr/>
                <p:nvPr/>
              </p:nvSpPr>
              <p:spPr>
                <a:xfrm>
                  <a:off x="4108298" y="3637790"/>
                  <a:ext cx="2033078" cy="1549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ound Same Side Corner Rectangle 124">
                  <a:extLst>
                    <a:ext uri="{FF2B5EF4-FFF2-40B4-BE49-F238E27FC236}">
                      <a16:creationId xmlns:a16="http://schemas.microsoft.com/office/drawing/2014/main" id="{0EFB16A8-3495-74F2-A052-353C1969B5D5}"/>
                    </a:ext>
                  </a:extLst>
                </p:cNvPr>
                <p:cNvSpPr/>
                <p:nvPr/>
              </p:nvSpPr>
              <p:spPr>
                <a:xfrm>
                  <a:off x="4109191" y="2522178"/>
                  <a:ext cx="2032369" cy="917628"/>
                </a:xfrm>
                <a:prstGeom prst="round2Same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5">
                  <a:extLst>
                    <a:ext uri="{FF2B5EF4-FFF2-40B4-BE49-F238E27FC236}">
                      <a16:creationId xmlns:a16="http://schemas.microsoft.com/office/drawing/2014/main" id="{29FD8195-73B3-1286-F2F0-49169E48E556}"/>
                    </a:ext>
                  </a:extLst>
                </p:cNvPr>
                <p:cNvSpPr/>
                <p:nvPr/>
              </p:nvSpPr>
              <p:spPr>
                <a:xfrm>
                  <a:off x="4574260" y="2251038"/>
                  <a:ext cx="1053243" cy="100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126">
                  <a:extLst>
                    <a:ext uri="{FF2B5EF4-FFF2-40B4-BE49-F238E27FC236}">
                      <a16:creationId xmlns:a16="http://schemas.microsoft.com/office/drawing/2014/main" id="{DFA71471-B4C6-1A0E-210D-69C9E1F9C95D}"/>
                    </a:ext>
                  </a:extLst>
                </p:cNvPr>
                <p:cNvSpPr/>
                <p:nvPr/>
              </p:nvSpPr>
              <p:spPr>
                <a:xfrm>
                  <a:off x="4954386" y="2354663"/>
                  <a:ext cx="299069" cy="1630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5" name="Group 127">
                  <a:extLst>
                    <a:ext uri="{FF2B5EF4-FFF2-40B4-BE49-F238E27FC236}">
                      <a16:creationId xmlns:a16="http://schemas.microsoft.com/office/drawing/2014/main" id="{18B87361-A566-89E6-080A-FE65E784A48E}"/>
                    </a:ext>
                  </a:extLst>
                </p:cNvPr>
                <p:cNvGrpSpPr/>
                <p:nvPr/>
              </p:nvGrpSpPr>
              <p:grpSpPr>
                <a:xfrm>
                  <a:off x="4487279" y="2284988"/>
                  <a:ext cx="1156444" cy="1103379"/>
                  <a:chOff x="302038" y="440155"/>
                  <a:chExt cx="565364" cy="473160"/>
                </a:xfrm>
              </p:grpSpPr>
              <p:sp>
                <p:nvSpPr>
                  <p:cNvPr id="105" name="Freeform 137">
                    <a:extLst>
                      <a:ext uri="{FF2B5EF4-FFF2-40B4-BE49-F238E27FC236}">
                        <a16:creationId xmlns:a16="http://schemas.microsoft.com/office/drawing/2014/main" id="{071669BC-F345-021E-A277-285B95B816E3}"/>
                      </a:ext>
                    </a:extLst>
                  </p:cNvPr>
                  <p:cNvSpPr/>
                  <p:nvPr/>
                </p:nvSpPr>
                <p:spPr>
                  <a:xfrm rot="5400000" flipV="1">
                    <a:off x="217950" y="529247"/>
                    <a:ext cx="468155" cy="299979"/>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Freeform 138">
                    <a:extLst>
                      <a:ext uri="{FF2B5EF4-FFF2-40B4-BE49-F238E27FC236}">
                        <a16:creationId xmlns:a16="http://schemas.microsoft.com/office/drawing/2014/main" id="{E1E7C8FA-8E97-1B7A-8E71-EF16177A7EAE}"/>
                      </a:ext>
                    </a:extLst>
                  </p:cNvPr>
                  <p:cNvSpPr/>
                  <p:nvPr/>
                </p:nvSpPr>
                <p:spPr>
                  <a:xfrm rot="5400000">
                    <a:off x="498982" y="544895"/>
                    <a:ext cx="473160" cy="26368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Group 128">
                  <a:extLst>
                    <a:ext uri="{FF2B5EF4-FFF2-40B4-BE49-F238E27FC236}">
                      <a16:creationId xmlns:a16="http://schemas.microsoft.com/office/drawing/2014/main" id="{897EC700-4D8B-D84D-D48D-59D848E897DF}"/>
                    </a:ext>
                  </a:extLst>
                </p:cNvPr>
                <p:cNvGrpSpPr/>
                <p:nvPr/>
              </p:nvGrpSpPr>
              <p:grpSpPr>
                <a:xfrm>
                  <a:off x="6174909" y="2458752"/>
                  <a:ext cx="147438" cy="1333961"/>
                  <a:chOff x="1340881" y="549679"/>
                  <a:chExt cx="87310" cy="751671"/>
                </a:xfrm>
                <a:solidFill>
                  <a:schemeClr val="accent4">
                    <a:lumMod val="60000"/>
                    <a:lumOff val="40000"/>
                  </a:schemeClr>
                </a:solidFill>
              </p:grpSpPr>
              <p:sp>
                <p:nvSpPr>
                  <p:cNvPr id="101" name="Rectangle 133">
                    <a:extLst>
                      <a:ext uri="{FF2B5EF4-FFF2-40B4-BE49-F238E27FC236}">
                        <a16:creationId xmlns:a16="http://schemas.microsoft.com/office/drawing/2014/main" id="{7EE9AC9B-BB69-B3AF-31C9-2DFF01D25B08}"/>
                      </a:ext>
                    </a:extLst>
                  </p:cNvPr>
                  <p:cNvSpPr/>
                  <p:nvPr/>
                </p:nvSpPr>
                <p:spPr>
                  <a:xfrm>
                    <a:off x="1341051" y="674621"/>
                    <a:ext cx="45719" cy="43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2" name="Group 134">
                    <a:extLst>
                      <a:ext uri="{FF2B5EF4-FFF2-40B4-BE49-F238E27FC236}">
                        <a16:creationId xmlns:a16="http://schemas.microsoft.com/office/drawing/2014/main" id="{CBBDE4D6-1D29-822A-C045-2682F95196EB}"/>
                      </a:ext>
                    </a:extLst>
                  </p:cNvPr>
                  <p:cNvGrpSpPr/>
                  <p:nvPr/>
                </p:nvGrpSpPr>
                <p:grpSpPr>
                  <a:xfrm>
                    <a:off x="1340881" y="549679"/>
                    <a:ext cx="87310" cy="751671"/>
                    <a:chOff x="1340881" y="549679"/>
                    <a:chExt cx="87310" cy="751671"/>
                  </a:xfrm>
                  <a:grpFill/>
                </p:grpSpPr>
                <p:sp>
                  <p:nvSpPr>
                    <p:cNvPr id="103" name="Rectangle 135">
                      <a:extLst>
                        <a:ext uri="{FF2B5EF4-FFF2-40B4-BE49-F238E27FC236}">
                          <a16:creationId xmlns:a16="http://schemas.microsoft.com/office/drawing/2014/main" id="{C44EBEBC-89C4-7218-3D05-38D490240F6F}"/>
                        </a:ext>
                      </a:extLst>
                    </p:cNvPr>
                    <p:cNvSpPr/>
                    <p:nvPr/>
                  </p:nvSpPr>
                  <p:spPr>
                    <a:xfrm>
                      <a:off x="1341051" y="1217883"/>
                      <a:ext cx="45719" cy="8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Rectangle 136">
                      <a:extLst>
                        <a:ext uri="{FF2B5EF4-FFF2-40B4-BE49-F238E27FC236}">
                          <a16:creationId xmlns:a16="http://schemas.microsoft.com/office/drawing/2014/main" id="{BFA21477-E3B6-176C-FB95-2EF8B7E997D3}"/>
                        </a:ext>
                      </a:extLst>
                    </p:cNvPr>
                    <p:cNvSpPr/>
                    <p:nvPr/>
                  </p:nvSpPr>
                  <p:spPr>
                    <a:xfrm>
                      <a:off x="1340881" y="549679"/>
                      <a:ext cx="87310" cy="2395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97" name="Group 129">
                  <a:extLst>
                    <a:ext uri="{FF2B5EF4-FFF2-40B4-BE49-F238E27FC236}">
                      <a16:creationId xmlns:a16="http://schemas.microsoft.com/office/drawing/2014/main" id="{252926AC-856C-2286-019B-DA0EDB34C227}"/>
                    </a:ext>
                  </a:extLst>
                </p:cNvPr>
                <p:cNvGrpSpPr/>
                <p:nvPr/>
              </p:nvGrpSpPr>
              <p:grpSpPr>
                <a:xfrm rot="5400000" flipV="1">
                  <a:off x="3326111" y="3038082"/>
                  <a:ext cx="1340123" cy="169137"/>
                  <a:chOff x="270658" y="1663016"/>
                  <a:chExt cx="739491" cy="82175"/>
                </a:xfrm>
                <a:solidFill>
                  <a:schemeClr val="accent4">
                    <a:lumMod val="60000"/>
                    <a:lumOff val="40000"/>
                  </a:schemeClr>
                </a:solidFill>
              </p:grpSpPr>
              <p:sp>
                <p:nvSpPr>
                  <p:cNvPr id="98" name="Rectangle 130">
                    <a:extLst>
                      <a:ext uri="{FF2B5EF4-FFF2-40B4-BE49-F238E27FC236}">
                        <a16:creationId xmlns:a16="http://schemas.microsoft.com/office/drawing/2014/main" id="{FA5D2B17-7C63-0A44-E840-1F43E17C5716}"/>
                      </a:ext>
                    </a:extLst>
                  </p:cNvPr>
                  <p:cNvSpPr/>
                  <p:nvPr/>
                </p:nvSpPr>
                <p:spPr>
                  <a:xfrm rot="16200000">
                    <a:off x="586506" y="1512098"/>
                    <a:ext cx="42999" cy="4231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31">
                    <a:extLst>
                      <a:ext uri="{FF2B5EF4-FFF2-40B4-BE49-F238E27FC236}">
                        <a16:creationId xmlns:a16="http://schemas.microsoft.com/office/drawing/2014/main" id="{AFC27402-3824-3114-BE16-EEBCEE97DC25}"/>
                      </a:ext>
                    </a:extLst>
                  </p:cNvPr>
                  <p:cNvSpPr/>
                  <p:nvPr/>
                </p:nvSpPr>
                <p:spPr>
                  <a:xfrm rot="16200000">
                    <a:off x="947636" y="1682678"/>
                    <a:ext cx="42998" cy="8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132">
                    <a:extLst>
                      <a:ext uri="{FF2B5EF4-FFF2-40B4-BE49-F238E27FC236}">
                        <a16:creationId xmlns:a16="http://schemas.microsoft.com/office/drawing/2014/main" id="{9FC6175D-D6D2-2F29-FE73-609CB8A50D79}"/>
                      </a:ext>
                    </a:extLst>
                  </p:cNvPr>
                  <p:cNvSpPr/>
                  <p:nvPr/>
                </p:nvSpPr>
                <p:spPr>
                  <a:xfrm rot="16200000">
                    <a:off x="346912" y="1586762"/>
                    <a:ext cx="82116" cy="234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43" name="Gruppo 142">
              <a:extLst>
                <a:ext uri="{FF2B5EF4-FFF2-40B4-BE49-F238E27FC236}">
                  <a16:creationId xmlns:a16="http://schemas.microsoft.com/office/drawing/2014/main" id="{BB1D0633-A0EE-BEE6-4DFF-2FA4F38837FB}"/>
                </a:ext>
              </a:extLst>
            </p:cNvPr>
            <p:cNvGrpSpPr/>
            <p:nvPr/>
          </p:nvGrpSpPr>
          <p:grpSpPr>
            <a:xfrm>
              <a:off x="5567180" y="670187"/>
              <a:ext cx="3264453" cy="2627069"/>
              <a:chOff x="5567180" y="702845"/>
              <a:chExt cx="3264453" cy="2627069"/>
            </a:xfrm>
          </p:grpSpPr>
          <p:grpSp>
            <p:nvGrpSpPr>
              <p:cNvPr id="132" name="Group 3">
                <a:extLst>
                  <a:ext uri="{FF2B5EF4-FFF2-40B4-BE49-F238E27FC236}">
                    <a16:creationId xmlns:a16="http://schemas.microsoft.com/office/drawing/2014/main" id="{6E0BA769-EFB5-F2EA-C9FD-EA798A022014}"/>
                  </a:ext>
                </a:extLst>
              </p:cNvPr>
              <p:cNvGrpSpPr/>
              <p:nvPr/>
            </p:nvGrpSpPr>
            <p:grpSpPr>
              <a:xfrm>
                <a:off x="5567180" y="1002155"/>
                <a:ext cx="3264453" cy="2327759"/>
                <a:chOff x="-24726" y="3861231"/>
                <a:chExt cx="3902026" cy="2815336"/>
              </a:xfrm>
            </p:grpSpPr>
            <p:grpSp>
              <p:nvGrpSpPr>
                <p:cNvPr id="136" name="Group 87">
                  <a:extLst>
                    <a:ext uri="{FF2B5EF4-FFF2-40B4-BE49-F238E27FC236}">
                      <a16:creationId xmlns:a16="http://schemas.microsoft.com/office/drawing/2014/main" id="{F109ADF2-5B3F-7E18-C3FD-B0307E6CF824}"/>
                    </a:ext>
                  </a:extLst>
                </p:cNvPr>
                <p:cNvGrpSpPr/>
                <p:nvPr/>
              </p:nvGrpSpPr>
              <p:grpSpPr>
                <a:xfrm>
                  <a:off x="109590" y="3862801"/>
                  <a:ext cx="3767710" cy="2813766"/>
                  <a:chOff x="60224" y="4268731"/>
                  <a:chExt cx="2918977" cy="2314727"/>
                </a:xfrm>
              </p:grpSpPr>
              <p:sp>
                <p:nvSpPr>
                  <p:cNvPr id="138" name="Rectangle 89">
                    <a:extLst>
                      <a:ext uri="{FF2B5EF4-FFF2-40B4-BE49-F238E27FC236}">
                        <a16:creationId xmlns:a16="http://schemas.microsoft.com/office/drawing/2014/main" id="{CFEAAE5E-EB56-7611-EE24-A3C6FE220F85}"/>
                      </a:ext>
                    </a:extLst>
                  </p:cNvPr>
                  <p:cNvSpPr/>
                  <p:nvPr/>
                </p:nvSpPr>
                <p:spPr>
                  <a:xfrm>
                    <a:off x="1122891" y="6103178"/>
                    <a:ext cx="1253869" cy="276999"/>
                  </a:xfrm>
                  <a:prstGeom prst="rect">
                    <a:avLst/>
                  </a:prstGeom>
                  <a:solidFill>
                    <a:schemeClr val="accent1">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222222"/>
                        </a:solidFill>
                        <a:effectLst/>
                        <a:uLnTx/>
                        <a:uFillTx/>
                        <a:latin typeface="-apple-system"/>
                        <a:ea typeface="+mn-ea"/>
                        <a:cs typeface="+mn-cs"/>
                      </a:rPr>
                      <a:t>Density profile</a:t>
                    </a:r>
                    <a:endParaRPr kumimoji="0" lang="it-IT"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9" name="Picture 90">
                    <a:extLst>
                      <a:ext uri="{FF2B5EF4-FFF2-40B4-BE49-F238E27FC236}">
                        <a16:creationId xmlns:a16="http://schemas.microsoft.com/office/drawing/2014/main" id="{2675BCE8-117E-CA97-50AD-05FEC0F94F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041" t="9620" r="11908"/>
                  <a:stretch/>
                </p:blipFill>
                <p:spPr>
                  <a:xfrm>
                    <a:off x="60224" y="4268731"/>
                    <a:ext cx="2918977" cy="2314727"/>
                  </a:xfrm>
                  <a:prstGeom prst="rect">
                    <a:avLst/>
                  </a:prstGeom>
                </p:spPr>
              </p:pic>
              <p:sp>
                <p:nvSpPr>
                  <p:cNvPr id="140" name="Rectangle 91">
                    <a:extLst>
                      <a:ext uri="{FF2B5EF4-FFF2-40B4-BE49-F238E27FC236}">
                        <a16:creationId xmlns:a16="http://schemas.microsoft.com/office/drawing/2014/main" id="{1DB4260C-69F0-8D85-FD89-7EB54945801A}"/>
                      </a:ext>
                    </a:extLst>
                  </p:cNvPr>
                  <p:cNvSpPr/>
                  <p:nvPr/>
                </p:nvSpPr>
                <p:spPr>
                  <a:xfrm>
                    <a:off x="1283642" y="4971142"/>
                    <a:ext cx="215900" cy="632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92">
                    <a:extLst>
                      <a:ext uri="{FF2B5EF4-FFF2-40B4-BE49-F238E27FC236}">
                        <a16:creationId xmlns:a16="http://schemas.microsoft.com/office/drawing/2014/main" id="{06DBBB60-23D7-7F8D-E25F-EF2A5D493853}"/>
                      </a:ext>
                    </a:extLst>
                  </p:cNvPr>
                  <p:cNvSpPr/>
                  <p:nvPr/>
                </p:nvSpPr>
                <p:spPr>
                  <a:xfrm>
                    <a:off x="2032553" y="4958541"/>
                    <a:ext cx="215900" cy="632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7" name="Rectangle 2">
                  <a:extLst>
                    <a:ext uri="{FF2B5EF4-FFF2-40B4-BE49-F238E27FC236}">
                      <a16:creationId xmlns:a16="http://schemas.microsoft.com/office/drawing/2014/main" id="{19057952-FC6B-BD23-12DC-CCAF0B6BC46B}"/>
                    </a:ext>
                  </a:extLst>
                </p:cNvPr>
                <p:cNvSpPr/>
                <p:nvPr/>
              </p:nvSpPr>
              <p:spPr>
                <a:xfrm>
                  <a:off x="-24726" y="3861231"/>
                  <a:ext cx="751488" cy="30460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a:t>
                  </a:r>
                  <a:r>
                    <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it-IT" sz="1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17</a:t>
                  </a:r>
                  <a:r>
                    <a:rPr kumimoji="0" lang="it-IT" sz="12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it-IT"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5" name="CasellaDiTesto 134">
                <a:extLst>
                  <a:ext uri="{FF2B5EF4-FFF2-40B4-BE49-F238E27FC236}">
                    <a16:creationId xmlns:a16="http://schemas.microsoft.com/office/drawing/2014/main" id="{12628C23-3DF1-338B-C72F-3CE05AE9F91F}"/>
                  </a:ext>
                </a:extLst>
              </p:cNvPr>
              <p:cNvSpPr txBox="1"/>
              <p:nvPr/>
            </p:nvSpPr>
            <p:spPr>
              <a:xfrm>
                <a:off x="6796908" y="702845"/>
                <a:ext cx="1385056" cy="338554"/>
              </a:xfrm>
              <a:prstGeom prst="rect">
                <a:avLst/>
              </a:prstGeom>
              <a:noFill/>
            </p:spPr>
            <p:txBody>
              <a:bodyPr wrap="square">
                <a:spAutoFit/>
              </a:bodyPr>
              <a:lstStyle/>
              <a:p>
                <a:r>
                  <a:rPr lang="it-IT" sz="1600" b="1" dirty="0" err="1">
                    <a:solidFill>
                      <a:schemeClr val="bg1"/>
                    </a:solidFill>
                  </a:rPr>
                  <a:t>Spatial</a:t>
                </a:r>
                <a:r>
                  <a:rPr lang="it-IT" sz="1600" b="1" dirty="0">
                    <a:solidFill>
                      <a:schemeClr val="bg1"/>
                    </a:solidFill>
                  </a:rPr>
                  <a:t> </a:t>
                </a:r>
                <a:r>
                  <a:rPr lang="it-IT" sz="1600" b="1" dirty="0" err="1">
                    <a:solidFill>
                      <a:schemeClr val="bg1"/>
                    </a:solidFill>
                  </a:rPr>
                  <a:t>profile</a:t>
                </a:r>
                <a:endParaRPr lang="it-IT" sz="1600" b="1" dirty="0">
                  <a:solidFill>
                    <a:schemeClr val="bg1"/>
                  </a:solidFill>
                </a:endParaRPr>
              </a:p>
            </p:txBody>
          </p:sp>
        </p:grpSp>
        <p:grpSp>
          <p:nvGrpSpPr>
            <p:cNvPr id="142" name="Gruppo 141">
              <a:extLst>
                <a:ext uri="{FF2B5EF4-FFF2-40B4-BE49-F238E27FC236}">
                  <a16:creationId xmlns:a16="http://schemas.microsoft.com/office/drawing/2014/main" id="{DC49CD38-835E-6BA6-436B-83D1F630BFC3}"/>
                </a:ext>
              </a:extLst>
            </p:cNvPr>
            <p:cNvGrpSpPr/>
            <p:nvPr/>
          </p:nvGrpSpPr>
          <p:grpSpPr>
            <a:xfrm>
              <a:off x="8811033" y="685482"/>
              <a:ext cx="3339205" cy="2589999"/>
              <a:chOff x="7347151" y="3632024"/>
              <a:chExt cx="3327684" cy="2359724"/>
            </a:xfrm>
          </p:grpSpPr>
          <p:pic>
            <p:nvPicPr>
              <p:cNvPr id="133" name="Picture 5">
                <a:extLst>
                  <a:ext uri="{FF2B5EF4-FFF2-40B4-BE49-F238E27FC236}">
                    <a16:creationId xmlns:a16="http://schemas.microsoft.com/office/drawing/2014/main" id="{0EBC3990-8F2C-03F0-3943-7E03CB4CBA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16" t="4529" r="2417" b="2893"/>
              <a:stretch/>
            </p:blipFill>
            <p:spPr>
              <a:xfrm>
                <a:off x="7347151" y="3780150"/>
                <a:ext cx="3327684" cy="2211598"/>
              </a:xfrm>
              <a:prstGeom prst="rect">
                <a:avLst/>
              </a:prstGeom>
            </p:spPr>
          </p:pic>
          <p:sp>
            <p:nvSpPr>
              <p:cNvPr id="134" name="CasellaDiTesto 133">
                <a:extLst>
                  <a:ext uri="{FF2B5EF4-FFF2-40B4-BE49-F238E27FC236}">
                    <a16:creationId xmlns:a16="http://schemas.microsoft.com/office/drawing/2014/main" id="{2A0D1774-A631-1A24-27F9-AD19D03DD351}"/>
                  </a:ext>
                </a:extLst>
              </p:cNvPr>
              <p:cNvSpPr txBox="1"/>
              <p:nvPr/>
            </p:nvSpPr>
            <p:spPr>
              <a:xfrm>
                <a:off x="8383059" y="3632024"/>
                <a:ext cx="1691158" cy="338554"/>
              </a:xfrm>
              <a:prstGeom prst="rect">
                <a:avLst/>
              </a:prstGeom>
              <a:noFill/>
            </p:spPr>
            <p:txBody>
              <a:bodyPr wrap="square">
                <a:spAutoFit/>
              </a:bodyPr>
              <a:lstStyle/>
              <a:p>
                <a:r>
                  <a:rPr lang="it-IT" sz="1600" b="1" dirty="0">
                    <a:solidFill>
                      <a:schemeClr val="bg1"/>
                    </a:solidFill>
                  </a:rPr>
                  <a:t>Time </a:t>
                </a:r>
                <a:r>
                  <a:rPr lang="it-IT" sz="1600" b="1" dirty="0" err="1">
                    <a:solidFill>
                      <a:schemeClr val="bg1"/>
                    </a:solidFill>
                  </a:rPr>
                  <a:t>profile</a:t>
                </a:r>
                <a:endParaRPr lang="it-IT" sz="1600" b="1" dirty="0">
                  <a:solidFill>
                    <a:schemeClr val="bg1"/>
                  </a:solidFill>
                </a:endParaRPr>
              </a:p>
            </p:txBody>
          </p:sp>
          <p:grpSp>
            <p:nvGrpSpPr>
              <p:cNvPr id="109" name="Gruppo 108">
                <a:extLst>
                  <a:ext uri="{FF2B5EF4-FFF2-40B4-BE49-F238E27FC236}">
                    <a16:creationId xmlns:a16="http://schemas.microsoft.com/office/drawing/2014/main" id="{A35E58D6-9F9D-9490-E657-AB51E655BEA9}"/>
                  </a:ext>
                </a:extLst>
              </p:cNvPr>
              <p:cNvGrpSpPr/>
              <p:nvPr/>
            </p:nvGrpSpPr>
            <p:grpSpPr>
              <a:xfrm>
                <a:off x="7540412" y="4840290"/>
                <a:ext cx="2473905" cy="182630"/>
                <a:chOff x="5095599" y="5205465"/>
                <a:chExt cx="2473905" cy="182630"/>
              </a:xfrm>
            </p:grpSpPr>
            <p:cxnSp>
              <p:nvCxnSpPr>
                <p:cNvPr id="116" name="Connettore 2 115">
                  <a:extLst>
                    <a:ext uri="{FF2B5EF4-FFF2-40B4-BE49-F238E27FC236}">
                      <a16:creationId xmlns:a16="http://schemas.microsoft.com/office/drawing/2014/main" id="{40D58E19-E7FC-5AC6-A0AB-7CB28B0221EE}"/>
                    </a:ext>
                  </a:extLst>
                </p:cNvPr>
                <p:cNvCxnSpPr>
                  <a:cxnSpLocks/>
                </p:cNvCxnSpPr>
                <p:nvPr/>
              </p:nvCxnSpPr>
              <p:spPr>
                <a:xfrm flipV="1">
                  <a:off x="5095599" y="5278591"/>
                  <a:ext cx="2337863" cy="9485"/>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grpSp>
              <p:nvGrpSpPr>
                <p:cNvPr id="117" name="Gruppo 116">
                  <a:extLst>
                    <a:ext uri="{FF2B5EF4-FFF2-40B4-BE49-F238E27FC236}">
                      <a16:creationId xmlns:a16="http://schemas.microsoft.com/office/drawing/2014/main" id="{9506DC7C-C125-3A29-DCF2-76AAACCF148B}"/>
                    </a:ext>
                  </a:extLst>
                </p:cNvPr>
                <p:cNvGrpSpPr/>
                <p:nvPr/>
              </p:nvGrpSpPr>
              <p:grpSpPr>
                <a:xfrm>
                  <a:off x="7290865" y="5205465"/>
                  <a:ext cx="278639" cy="182630"/>
                  <a:chOff x="5764558" y="5431419"/>
                  <a:chExt cx="549901" cy="293556"/>
                </a:xfrm>
              </p:grpSpPr>
              <p:grpSp>
                <p:nvGrpSpPr>
                  <p:cNvPr id="118" name="Gruppo 117">
                    <a:extLst>
                      <a:ext uri="{FF2B5EF4-FFF2-40B4-BE49-F238E27FC236}">
                        <a16:creationId xmlns:a16="http://schemas.microsoft.com/office/drawing/2014/main" id="{5FA3ED92-FB40-29BB-E675-19F6AA3556AE}"/>
                      </a:ext>
                    </a:extLst>
                  </p:cNvPr>
                  <p:cNvGrpSpPr/>
                  <p:nvPr/>
                </p:nvGrpSpPr>
                <p:grpSpPr>
                  <a:xfrm>
                    <a:off x="5786772" y="5512508"/>
                    <a:ext cx="241092" cy="126619"/>
                    <a:chOff x="5786772" y="5512508"/>
                    <a:chExt cx="241092" cy="126619"/>
                  </a:xfrm>
                </p:grpSpPr>
                <p:sp>
                  <p:nvSpPr>
                    <p:cNvPr id="121" name="Ovale 120">
                      <a:extLst>
                        <a:ext uri="{FF2B5EF4-FFF2-40B4-BE49-F238E27FC236}">
                          <a16:creationId xmlns:a16="http://schemas.microsoft.com/office/drawing/2014/main" id="{A0390691-CDF4-E8FC-04FD-E3433C17613B}"/>
                        </a:ext>
                      </a:extLst>
                    </p:cNvPr>
                    <p:cNvSpPr/>
                    <p:nvPr/>
                  </p:nvSpPr>
                  <p:spPr>
                    <a:xfrm>
                      <a:off x="5945693" y="558051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2" name="Ovale 121">
                      <a:extLst>
                        <a:ext uri="{FF2B5EF4-FFF2-40B4-BE49-F238E27FC236}">
                          <a16:creationId xmlns:a16="http://schemas.microsoft.com/office/drawing/2014/main" id="{27AE4C9B-AC25-5AEF-81F9-832DE30987BE}"/>
                        </a:ext>
                      </a:extLst>
                    </p:cNvPr>
                    <p:cNvSpPr/>
                    <p:nvPr/>
                  </p:nvSpPr>
                  <p:spPr>
                    <a:xfrm>
                      <a:off x="5975989" y="5539635"/>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3" name="Ovale 122">
                      <a:extLst>
                        <a:ext uri="{FF2B5EF4-FFF2-40B4-BE49-F238E27FC236}">
                          <a16:creationId xmlns:a16="http://schemas.microsoft.com/office/drawing/2014/main" id="{E2286D2F-6376-E55C-EF14-7D89751C89AE}"/>
                        </a:ext>
                      </a:extLst>
                    </p:cNvPr>
                    <p:cNvSpPr/>
                    <p:nvPr/>
                  </p:nvSpPr>
                  <p:spPr>
                    <a:xfrm>
                      <a:off x="5843482" y="559340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4" name="Ovale 123">
                      <a:extLst>
                        <a:ext uri="{FF2B5EF4-FFF2-40B4-BE49-F238E27FC236}">
                          <a16:creationId xmlns:a16="http://schemas.microsoft.com/office/drawing/2014/main" id="{D03A4A63-501A-C6BA-B1C7-06F95B8FCDB9}"/>
                        </a:ext>
                      </a:extLst>
                    </p:cNvPr>
                    <p:cNvSpPr/>
                    <p:nvPr/>
                  </p:nvSpPr>
                  <p:spPr>
                    <a:xfrm>
                      <a:off x="5832827" y="551582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5" name="Ovale 124">
                      <a:extLst>
                        <a:ext uri="{FF2B5EF4-FFF2-40B4-BE49-F238E27FC236}">
                          <a16:creationId xmlns:a16="http://schemas.microsoft.com/office/drawing/2014/main" id="{950701E8-2F6E-C6B7-3C3D-E69AD36E3E4F}"/>
                        </a:ext>
                      </a:extLst>
                    </p:cNvPr>
                    <p:cNvSpPr/>
                    <p:nvPr/>
                  </p:nvSpPr>
                  <p:spPr>
                    <a:xfrm>
                      <a:off x="5887276" y="5589607"/>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6" name="Ovale 125">
                      <a:extLst>
                        <a:ext uri="{FF2B5EF4-FFF2-40B4-BE49-F238E27FC236}">
                          <a16:creationId xmlns:a16="http://schemas.microsoft.com/office/drawing/2014/main" id="{42E15971-6EA3-4CE4-74A9-8582B31C57C6}"/>
                        </a:ext>
                      </a:extLst>
                    </p:cNvPr>
                    <p:cNvSpPr/>
                    <p:nvPr/>
                  </p:nvSpPr>
                  <p:spPr>
                    <a:xfrm>
                      <a:off x="5786772" y="5541686"/>
                      <a:ext cx="5176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 name="Ovale 126">
                      <a:extLst>
                        <a:ext uri="{FF2B5EF4-FFF2-40B4-BE49-F238E27FC236}">
                          <a16:creationId xmlns:a16="http://schemas.microsoft.com/office/drawing/2014/main" id="{44A3F5BE-4651-A700-DABA-4E80983D6F93}"/>
                        </a:ext>
                      </a:extLst>
                    </p:cNvPr>
                    <p:cNvSpPr/>
                    <p:nvPr/>
                  </p:nvSpPr>
                  <p:spPr>
                    <a:xfrm>
                      <a:off x="5808241" y="558278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Ovale 127">
                      <a:extLst>
                        <a:ext uri="{FF2B5EF4-FFF2-40B4-BE49-F238E27FC236}">
                          <a16:creationId xmlns:a16="http://schemas.microsoft.com/office/drawing/2014/main" id="{2BA35C8D-6E92-C20B-6247-7C9D04753A35}"/>
                        </a:ext>
                      </a:extLst>
                    </p:cNvPr>
                    <p:cNvSpPr/>
                    <p:nvPr/>
                  </p:nvSpPr>
                  <p:spPr>
                    <a:xfrm>
                      <a:off x="5909828" y="5553391"/>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Ovale 128">
                      <a:extLst>
                        <a:ext uri="{FF2B5EF4-FFF2-40B4-BE49-F238E27FC236}">
                          <a16:creationId xmlns:a16="http://schemas.microsoft.com/office/drawing/2014/main" id="{251D9D4A-B711-F681-26A5-43F08028E94A}"/>
                        </a:ext>
                      </a:extLst>
                    </p:cNvPr>
                    <p:cNvSpPr/>
                    <p:nvPr/>
                  </p:nvSpPr>
                  <p:spPr>
                    <a:xfrm>
                      <a:off x="5883689" y="551250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0" name="Ovale 129">
                      <a:extLst>
                        <a:ext uri="{FF2B5EF4-FFF2-40B4-BE49-F238E27FC236}">
                          <a16:creationId xmlns:a16="http://schemas.microsoft.com/office/drawing/2014/main" id="{BA697FAE-02C1-0FBB-4261-08600AED114C}"/>
                        </a:ext>
                      </a:extLst>
                    </p:cNvPr>
                    <p:cNvSpPr/>
                    <p:nvPr/>
                  </p:nvSpPr>
                  <p:spPr>
                    <a:xfrm>
                      <a:off x="5853393" y="5548148"/>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1" name="Ovale 130">
                      <a:extLst>
                        <a:ext uri="{FF2B5EF4-FFF2-40B4-BE49-F238E27FC236}">
                          <a16:creationId xmlns:a16="http://schemas.microsoft.com/office/drawing/2014/main" id="{C352AF08-A7DA-53ED-D94F-CB90453CCE96}"/>
                        </a:ext>
                      </a:extLst>
                    </p:cNvPr>
                    <p:cNvSpPr/>
                    <p:nvPr/>
                  </p:nvSpPr>
                  <p:spPr>
                    <a:xfrm>
                      <a:off x="5928793" y="5517287"/>
                      <a:ext cx="51875" cy="4571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9" name="Freccia a destra 118">
                    <a:extLst>
                      <a:ext uri="{FF2B5EF4-FFF2-40B4-BE49-F238E27FC236}">
                        <a16:creationId xmlns:a16="http://schemas.microsoft.com/office/drawing/2014/main" id="{8F0F443A-C35A-7577-A8CD-64B7963B86CD}"/>
                      </a:ext>
                    </a:extLst>
                  </p:cNvPr>
                  <p:cNvSpPr/>
                  <p:nvPr/>
                </p:nvSpPr>
                <p:spPr>
                  <a:xfrm>
                    <a:off x="5835291" y="5431419"/>
                    <a:ext cx="479168" cy="293556"/>
                  </a:xfrm>
                  <a:prstGeom prst="rightArrow">
                    <a:avLst/>
                  </a:prstGeom>
                  <a:solidFill>
                    <a:schemeClr val="accent1">
                      <a:lumMod val="75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0" name="Ovale 119">
                    <a:extLst>
                      <a:ext uri="{FF2B5EF4-FFF2-40B4-BE49-F238E27FC236}">
                        <a16:creationId xmlns:a16="http://schemas.microsoft.com/office/drawing/2014/main" id="{86F25955-2511-0D7D-1D9A-8331D38F4200}"/>
                      </a:ext>
                    </a:extLst>
                  </p:cNvPr>
                  <p:cNvSpPr/>
                  <p:nvPr/>
                </p:nvSpPr>
                <p:spPr>
                  <a:xfrm>
                    <a:off x="5764558" y="5473794"/>
                    <a:ext cx="281419" cy="208794"/>
                  </a:xfrm>
                  <a:prstGeom prst="ellipse">
                    <a:avLst/>
                  </a:prstGeom>
                  <a:gradFill flip="none" rotWithShape="1">
                    <a:gsLst>
                      <a:gs pos="0">
                        <a:schemeClr val="accent3">
                          <a:lumMod val="84000"/>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110" name="Gruppo 109">
                <a:extLst>
                  <a:ext uri="{FF2B5EF4-FFF2-40B4-BE49-F238E27FC236}">
                    <a16:creationId xmlns:a16="http://schemas.microsoft.com/office/drawing/2014/main" id="{64BD07E4-F1FB-594F-3D97-F49C19C31A9E}"/>
                  </a:ext>
                </a:extLst>
              </p:cNvPr>
              <p:cNvGrpSpPr/>
              <p:nvPr/>
            </p:nvGrpSpPr>
            <p:grpSpPr>
              <a:xfrm>
                <a:off x="8320998" y="4193838"/>
                <a:ext cx="1002977" cy="787723"/>
                <a:chOff x="5876185" y="4559013"/>
                <a:chExt cx="1002977" cy="787723"/>
              </a:xfrm>
            </p:grpSpPr>
            <p:sp>
              <p:nvSpPr>
                <p:cNvPr id="111" name="Ovale 110">
                  <a:extLst>
                    <a:ext uri="{FF2B5EF4-FFF2-40B4-BE49-F238E27FC236}">
                      <a16:creationId xmlns:a16="http://schemas.microsoft.com/office/drawing/2014/main" id="{DAA61839-6809-5744-434E-9CA96A63BF34}"/>
                    </a:ext>
                  </a:extLst>
                </p:cNvPr>
                <p:cNvSpPr/>
                <p:nvPr/>
              </p:nvSpPr>
              <p:spPr>
                <a:xfrm>
                  <a:off x="5876185" y="5210356"/>
                  <a:ext cx="127000" cy="128326"/>
                </a:xfrm>
                <a:prstGeom prst="ellipse">
                  <a:avLst/>
                </a:prstGeom>
                <a:solidFill>
                  <a:srgbClr val="FF000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 name="Ovale 111">
                  <a:extLst>
                    <a:ext uri="{FF2B5EF4-FFF2-40B4-BE49-F238E27FC236}">
                      <a16:creationId xmlns:a16="http://schemas.microsoft.com/office/drawing/2014/main" id="{0FDC0D64-C55B-4325-B23E-A4930E222687}"/>
                    </a:ext>
                  </a:extLst>
                </p:cNvPr>
                <p:cNvSpPr/>
                <p:nvPr/>
              </p:nvSpPr>
              <p:spPr>
                <a:xfrm>
                  <a:off x="6729827" y="5216678"/>
                  <a:ext cx="134182" cy="130058"/>
                </a:xfrm>
                <a:prstGeom prst="ellipse">
                  <a:avLst/>
                </a:prstGeom>
                <a:solidFill>
                  <a:srgbClr val="FF0000">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3" name="Connettore 2 112">
                  <a:extLst>
                    <a:ext uri="{FF2B5EF4-FFF2-40B4-BE49-F238E27FC236}">
                      <a16:creationId xmlns:a16="http://schemas.microsoft.com/office/drawing/2014/main" id="{AFDAA839-74A5-742D-1CA7-00320D427FE9}"/>
                    </a:ext>
                  </a:extLst>
                </p:cNvPr>
                <p:cNvCxnSpPr>
                  <a:cxnSpLocks/>
                </p:cNvCxnSpPr>
                <p:nvPr/>
              </p:nvCxnSpPr>
              <p:spPr>
                <a:xfrm flipH="1">
                  <a:off x="5938245" y="4688417"/>
                  <a:ext cx="1440" cy="546657"/>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4" name="Connettore 2 113">
                  <a:extLst>
                    <a:ext uri="{FF2B5EF4-FFF2-40B4-BE49-F238E27FC236}">
                      <a16:creationId xmlns:a16="http://schemas.microsoft.com/office/drawing/2014/main" id="{F1A5756B-3F18-0A64-771A-28C9AB15C086}"/>
                    </a:ext>
                  </a:extLst>
                </p:cNvPr>
                <p:cNvCxnSpPr>
                  <a:cxnSpLocks/>
                </p:cNvCxnSpPr>
                <p:nvPr/>
              </p:nvCxnSpPr>
              <p:spPr>
                <a:xfrm>
                  <a:off x="6796918" y="4853517"/>
                  <a:ext cx="0" cy="391168"/>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
              <p:nvSpPr>
                <p:cNvPr id="115" name="CasellaDiTesto 114">
                  <a:extLst>
                    <a:ext uri="{FF2B5EF4-FFF2-40B4-BE49-F238E27FC236}">
                      <a16:creationId xmlns:a16="http://schemas.microsoft.com/office/drawing/2014/main" id="{54F5FC3E-9208-EDEA-E7B9-39686B3F61B8}"/>
                    </a:ext>
                  </a:extLst>
                </p:cNvPr>
                <p:cNvSpPr txBox="1"/>
                <p:nvPr/>
              </p:nvSpPr>
              <p:spPr>
                <a:xfrm>
                  <a:off x="5890811" y="4559013"/>
                  <a:ext cx="988351" cy="276999"/>
                </a:xfrm>
                <a:prstGeom prst="rect">
                  <a:avLst/>
                </a:prstGeom>
                <a:noFill/>
              </p:spPr>
              <p:txBody>
                <a:bodyPr wrap="square">
                  <a:spAutoFit/>
                </a:bodyPr>
                <a:lstStyle/>
                <a:p>
                  <a:r>
                    <a:rPr lang="it-IT" sz="1200" b="1" dirty="0">
                      <a:solidFill>
                        <a:schemeClr val="bg1"/>
                      </a:solidFill>
                    </a:rPr>
                    <a:t>Acceleration</a:t>
                  </a:r>
                  <a:endParaRPr lang="it-IT" sz="1200" dirty="0"/>
                </a:p>
              </p:txBody>
            </p:sp>
          </p:grpSp>
        </p:grpSp>
      </p:grpSp>
      <p:sp>
        <p:nvSpPr>
          <p:cNvPr id="145" name="CasellaDiTesto 144">
            <a:extLst>
              <a:ext uri="{FF2B5EF4-FFF2-40B4-BE49-F238E27FC236}">
                <a16:creationId xmlns:a16="http://schemas.microsoft.com/office/drawing/2014/main" id="{D209CD0A-9577-A08D-94A9-C29A3BC43775}"/>
              </a:ext>
            </a:extLst>
          </p:cNvPr>
          <p:cNvSpPr txBox="1"/>
          <p:nvPr/>
        </p:nvSpPr>
        <p:spPr>
          <a:xfrm>
            <a:off x="7994932" y="6530332"/>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3</a:t>
            </a:r>
          </a:p>
        </p:txBody>
      </p:sp>
    </p:spTree>
    <p:extLst>
      <p:ext uri="{BB962C8B-B14F-4D97-AF65-F5344CB8AC3E}">
        <p14:creationId xmlns:p14="http://schemas.microsoft.com/office/powerpoint/2010/main" val="154687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DD4902-9A81-2951-D9E5-2640056654E9}"/>
            </a:ext>
          </a:extLst>
        </p:cNvPr>
        <p:cNvGrpSpPr/>
        <p:nvPr/>
      </p:nvGrpSpPr>
      <p:grpSpPr>
        <a:xfrm>
          <a:off x="0" y="0"/>
          <a:ext cx="0" cy="0"/>
          <a:chOff x="0" y="0"/>
          <a:chExt cx="0" cy="0"/>
        </a:xfrm>
      </p:grpSpPr>
      <p:pic>
        <p:nvPicPr>
          <p:cNvPr id="8" name="Picture 17">
            <a:extLst>
              <a:ext uri="{FF2B5EF4-FFF2-40B4-BE49-F238E27FC236}">
                <a16:creationId xmlns:a16="http://schemas.microsoft.com/office/drawing/2014/main" id="{198065EB-07B6-4592-3358-E888247B6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00" t="17451" r="28601" b="43700"/>
          <a:stretch/>
        </p:blipFill>
        <p:spPr>
          <a:xfrm>
            <a:off x="607052" y="4205670"/>
            <a:ext cx="2294324" cy="2374626"/>
          </a:xfrm>
          <a:prstGeom prst="rect">
            <a:avLst/>
          </a:prstGeom>
        </p:spPr>
      </p:pic>
      <p:grpSp>
        <p:nvGrpSpPr>
          <p:cNvPr id="9" name="Group 6">
            <a:extLst>
              <a:ext uri="{FF2B5EF4-FFF2-40B4-BE49-F238E27FC236}">
                <a16:creationId xmlns:a16="http://schemas.microsoft.com/office/drawing/2014/main" id="{57B7E282-36C8-BEC9-0660-8B0F58662564}"/>
              </a:ext>
            </a:extLst>
          </p:cNvPr>
          <p:cNvGrpSpPr/>
          <p:nvPr/>
        </p:nvGrpSpPr>
        <p:grpSpPr>
          <a:xfrm>
            <a:off x="3070564" y="5881059"/>
            <a:ext cx="819403" cy="339247"/>
            <a:chOff x="2883670" y="6037218"/>
            <a:chExt cx="819403" cy="237137"/>
          </a:xfrm>
        </p:grpSpPr>
        <p:cxnSp>
          <p:nvCxnSpPr>
            <p:cNvPr id="12" name="Elbow Connector 19">
              <a:extLst>
                <a:ext uri="{FF2B5EF4-FFF2-40B4-BE49-F238E27FC236}">
                  <a16:creationId xmlns:a16="http://schemas.microsoft.com/office/drawing/2014/main" id="{3C87AACE-D975-0312-6DB1-57AB282B0568}"/>
                </a:ext>
              </a:extLst>
            </p:cNvPr>
            <p:cNvCxnSpPr/>
            <p:nvPr/>
          </p:nvCxnSpPr>
          <p:spPr>
            <a:xfrm flipV="1">
              <a:off x="2883670" y="6037218"/>
              <a:ext cx="819403" cy="80732"/>
            </a:xfrm>
            <a:prstGeom prst="bentConnector3">
              <a:avLst>
                <a:gd name="adj1"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Elbow Connector 20">
              <a:extLst>
                <a:ext uri="{FF2B5EF4-FFF2-40B4-BE49-F238E27FC236}">
                  <a16:creationId xmlns:a16="http://schemas.microsoft.com/office/drawing/2014/main" id="{6086D302-5323-E24A-BEEE-66DDC936BC13}"/>
                </a:ext>
              </a:extLst>
            </p:cNvPr>
            <p:cNvCxnSpPr/>
            <p:nvPr/>
          </p:nvCxnSpPr>
          <p:spPr>
            <a:xfrm>
              <a:off x="2883670" y="6191839"/>
              <a:ext cx="819403" cy="82516"/>
            </a:xfrm>
            <a:prstGeom prst="bentConnector3">
              <a:avLst>
                <a:gd name="adj1"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Oval 21">
            <a:extLst>
              <a:ext uri="{FF2B5EF4-FFF2-40B4-BE49-F238E27FC236}">
                <a16:creationId xmlns:a16="http://schemas.microsoft.com/office/drawing/2014/main" id="{5A1F8B00-50C2-41DA-63BC-D2A23D54DDF7}"/>
              </a:ext>
            </a:extLst>
          </p:cNvPr>
          <p:cNvSpPr/>
          <p:nvPr/>
        </p:nvSpPr>
        <p:spPr>
          <a:xfrm>
            <a:off x="2162945" y="5906444"/>
            <a:ext cx="819401" cy="330064"/>
          </a:xfrm>
          <a:prstGeom prst="ellipse">
            <a:avLst/>
          </a:prstGeom>
          <a:noFill/>
          <a:ln w="1905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23">
            <a:extLst>
              <a:ext uri="{FF2B5EF4-FFF2-40B4-BE49-F238E27FC236}">
                <a16:creationId xmlns:a16="http://schemas.microsoft.com/office/drawing/2014/main" id="{B593687E-EC11-D77A-1BE9-CFA7E04FE8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01" t="34250" r="27600" b="23750"/>
          <a:stretch/>
        </p:blipFill>
        <p:spPr>
          <a:xfrm>
            <a:off x="9614650" y="4208205"/>
            <a:ext cx="2341601" cy="2325485"/>
          </a:xfrm>
          <a:prstGeom prst="rect">
            <a:avLst/>
          </a:prstGeom>
        </p:spPr>
      </p:pic>
      <p:sp>
        <p:nvSpPr>
          <p:cNvPr id="27" name="Oval 29">
            <a:extLst>
              <a:ext uri="{FF2B5EF4-FFF2-40B4-BE49-F238E27FC236}">
                <a16:creationId xmlns:a16="http://schemas.microsoft.com/office/drawing/2014/main" id="{9E91C7D3-BA25-4134-7E10-FFCECE475F36}"/>
              </a:ext>
            </a:extLst>
          </p:cNvPr>
          <p:cNvSpPr/>
          <p:nvPr/>
        </p:nvSpPr>
        <p:spPr>
          <a:xfrm>
            <a:off x="9414928" y="5792271"/>
            <a:ext cx="900616" cy="348823"/>
          </a:xfrm>
          <a:prstGeom prst="ellipse">
            <a:avLst/>
          </a:prstGeom>
          <a:noFill/>
          <a:ln w="19050">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B9787092-1037-4882-93E8-21B3AA0860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08" t="4259" r="13102" b="3148"/>
          <a:stretch/>
        </p:blipFill>
        <p:spPr>
          <a:xfrm>
            <a:off x="4103400" y="800672"/>
            <a:ext cx="3911635" cy="3330456"/>
          </a:xfrm>
          <a:prstGeom prst="rect">
            <a:avLst/>
          </a:prstGeom>
        </p:spPr>
      </p:pic>
      <p:pic>
        <p:nvPicPr>
          <p:cNvPr id="34" name="Picture 38">
            <a:extLst>
              <a:ext uri="{FF2B5EF4-FFF2-40B4-BE49-F238E27FC236}">
                <a16:creationId xmlns:a16="http://schemas.microsoft.com/office/drawing/2014/main" id="{36E66C33-78F2-D24A-96D6-3008BBC0FE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00" t="31100" r="17801" b="24801"/>
          <a:stretch/>
        </p:blipFill>
        <p:spPr>
          <a:xfrm>
            <a:off x="4959530" y="4233631"/>
            <a:ext cx="2345977" cy="2381301"/>
          </a:xfrm>
          <a:prstGeom prst="rect">
            <a:avLst/>
          </a:prstGeom>
        </p:spPr>
      </p:pic>
      <p:sp>
        <p:nvSpPr>
          <p:cNvPr id="35" name="Rectangle 7">
            <a:extLst>
              <a:ext uri="{FF2B5EF4-FFF2-40B4-BE49-F238E27FC236}">
                <a16:creationId xmlns:a16="http://schemas.microsoft.com/office/drawing/2014/main" id="{F71B81F8-196B-D36D-1D17-3AB2BF9F3C9A}"/>
              </a:ext>
            </a:extLst>
          </p:cNvPr>
          <p:cNvSpPr/>
          <p:nvPr/>
        </p:nvSpPr>
        <p:spPr>
          <a:xfrm>
            <a:off x="6579757" y="1062829"/>
            <a:ext cx="136928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MR10"/>
                <a:ea typeface="+mn-ea"/>
                <a:cs typeface="+mn-cs"/>
              </a:rPr>
              <a:t>Cigar-shape</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Straight Arrow Connector 9">
            <a:extLst>
              <a:ext uri="{FF2B5EF4-FFF2-40B4-BE49-F238E27FC236}">
                <a16:creationId xmlns:a16="http://schemas.microsoft.com/office/drawing/2014/main" id="{228ADBFD-5B27-C762-3C18-1F3E9882C1C1}"/>
              </a:ext>
            </a:extLst>
          </p:cNvPr>
          <p:cNvCxnSpPr/>
          <p:nvPr/>
        </p:nvCxnSpPr>
        <p:spPr>
          <a:xfrm flipH="1" flipV="1">
            <a:off x="6223000" y="2487671"/>
            <a:ext cx="0" cy="471429"/>
          </a:xfrm>
          <a:prstGeom prst="straightConnector1">
            <a:avLst/>
          </a:prstGeom>
          <a:ln w="317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Rectangle 40">
            <a:extLst>
              <a:ext uri="{FF2B5EF4-FFF2-40B4-BE49-F238E27FC236}">
                <a16:creationId xmlns:a16="http://schemas.microsoft.com/office/drawing/2014/main" id="{4D0611B8-3CA4-E6C5-FBBC-E2FFC6AA7654}"/>
              </a:ext>
            </a:extLst>
          </p:cNvPr>
          <p:cNvSpPr/>
          <p:nvPr/>
        </p:nvSpPr>
        <p:spPr>
          <a:xfrm>
            <a:off x="6223000" y="2789823"/>
            <a:ext cx="60785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MR10"/>
                <a:ea typeface="+mn-ea"/>
                <a:cs typeface="+mn-cs"/>
              </a:rPr>
              <a:t>inlet</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11">
            <a:extLst>
              <a:ext uri="{FF2B5EF4-FFF2-40B4-BE49-F238E27FC236}">
                <a16:creationId xmlns:a16="http://schemas.microsoft.com/office/drawing/2014/main" id="{DEA041C6-4FB4-B318-E573-392CD68682A9}"/>
              </a:ext>
            </a:extLst>
          </p:cNvPr>
          <p:cNvSpPr/>
          <p:nvPr/>
        </p:nvSpPr>
        <p:spPr>
          <a:xfrm>
            <a:off x="6781515" y="4255207"/>
            <a:ext cx="1726627" cy="307777"/>
          </a:xfrm>
          <a:prstGeom prst="rect">
            <a:avLst/>
          </a:prstGeom>
          <a:solidFill>
            <a:srgbClr val="FFFF00"/>
          </a:solidFill>
          <a:ln w="635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MR10"/>
                <a:ea typeface="+mn-ea"/>
                <a:cs typeface="+mn-cs"/>
              </a:rPr>
              <a:t>Cigar-shape capillary</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1" name="Gruppo 40">
            <a:extLst>
              <a:ext uri="{FF2B5EF4-FFF2-40B4-BE49-F238E27FC236}">
                <a16:creationId xmlns:a16="http://schemas.microsoft.com/office/drawing/2014/main" id="{0E5D6E69-6F3E-6EAF-6792-D6C8BACC4678}"/>
              </a:ext>
            </a:extLst>
          </p:cNvPr>
          <p:cNvGrpSpPr/>
          <p:nvPr/>
        </p:nvGrpSpPr>
        <p:grpSpPr>
          <a:xfrm>
            <a:off x="0" y="8795"/>
            <a:ext cx="12192000" cy="651074"/>
            <a:chOff x="0" y="8795"/>
            <a:chExt cx="12192000" cy="651074"/>
          </a:xfrm>
        </p:grpSpPr>
        <p:sp>
          <p:nvSpPr>
            <p:cNvPr id="40" name="Rettangolo 39">
              <a:extLst>
                <a:ext uri="{FF2B5EF4-FFF2-40B4-BE49-F238E27FC236}">
                  <a16:creationId xmlns:a16="http://schemas.microsoft.com/office/drawing/2014/main" id="{982B4739-5B19-1FE4-6F86-3155D6BD2057}"/>
                </a:ext>
              </a:extLst>
            </p:cNvPr>
            <p:cNvSpPr/>
            <p:nvPr/>
          </p:nvSpPr>
          <p:spPr>
            <a:xfrm>
              <a:off x="0" y="8795"/>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Picture 425" descr="http://www.lnf.infn.it/logo/logo_infn_lnf_1_sigla_lnf.png">
              <a:extLst>
                <a:ext uri="{FF2B5EF4-FFF2-40B4-BE49-F238E27FC236}">
                  <a16:creationId xmlns:a16="http://schemas.microsoft.com/office/drawing/2014/main" id="{68870D87-0B08-14A8-9358-5E185A50EF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02C5792B-023A-A799-DA92-6310A6BD4ACC}"/>
                </a:ext>
              </a:extLst>
            </p:cNvPr>
            <p:cNvPicPr>
              <a:picLocks noChangeAspect="1"/>
            </p:cNvPicPr>
            <p:nvPr/>
          </p:nvPicPr>
          <p:blipFill>
            <a:blip r:embed="rId8"/>
            <a:stretch>
              <a:fillRect/>
            </a:stretch>
          </p:blipFill>
          <p:spPr>
            <a:xfrm>
              <a:off x="10803858" y="50371"/>
              <a:ext cx="1324608" cy="588196"/>
            </a:xfrm>
            <a:prstGeom prst="rect">
              <a:avLst/>
            </a:prstGeom>
            <a:ln w="12700">
              <a:noFill/>
              <a:miter lim="400000"/>
            </a:ln>
          </p:spPr>
        </p:pic>
      </p:grpSp>
      <p:sp>
        <p:nvSpPr>
          <p:cNvPr id="4" name="CasellaDiTesto 3">
            <a:extLst>
              <a:ext uri="{FF2B5EF4-FFF2-40B4-BE49-F238E27FC236}">
                <a16:creationId xmlns:a16="http://schemas.microsoft.com/office/drawing/2014/main" id="{FD5BE7D1-08D6-EB6B-1D64-9712E31FCA9E}"/>
              </a:ext>
            </a:extLst>
          </p:cNvPr>
          <p:cNvSpPr txBox="1"/>
          <p:nvPr/>
        </p:nvSpPr>
        <p:spPr>
          <a:xfrm>
            <a:off x="7994932" y="6530332"/>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4</a:t>
            </a:r>
          </a:p>
        </p:txBody>
      </p:sp>
      <p:grpSp>
        <p:nvGrpSpPr>
          <p:cNvPr id="16" name="Group 25">
            <a:extLst>
              <a:ext uri="{FF2B5EF4-FFF2-40B4-BE49-F238E27FC236}">
                <a16:creationId xmlns:a16="http://schemas.microsoft.com/office/drawing/2014/main" id="{4045FE5B-902C-3E03-7053-66DC877E8671}"/>
              </a:ext>
            </a:extLst>
          </p:cNvPr>
          <p:cNvGrpSpPr/>
          <p:nvPr/>
        </p:nvGrpSpPr>
        <p:grpSpPr>
          <a:xfrm flipH="1">
            <a:off x="8651082" y="5833001"/>
            <a:ext cx="663985" cy="310140"/>
            <a:chOff x="7812360" y="6094853"/>
            <a:chExt cx="504056" cy="256638"/>
          </a:xfrm>
        </p:grpSpPr>
        <p:grpSp>
          <p:nvGrpSpPr>
            <p:cNvPr id="19" name="Group 30">
              <a:extLst>
                <a:ext uri="{FF2B5EF4-FFF2-40B4-BE49-F238E27FC236}">
                  <a16:creationId xmlns:a16="http://schemas.microsoft.com/office/drawing/2014/main" id="{F007D163-E389-9CD8-9A1A-814AD6485D81}"/>
                </a:ext>
              </a:extLst>
            </p:cNvPr>
            <p:cNvGrpSpPr/>
            <p:nvPr/>
          </p:nvGrpSpPr>
          <p:grpSpPr>
            <a:xfrm>
              <a:off x="7812360" y="6094853"/>
              <a:ext cx="504056" cy="79536"/>
              <a:chOff x="7812360" y="6165304"/>
              <a:chExt cx="504056" cy="79536"/>
            </a:xfrm>
          </p:grpSpPr>
          <p:cxnSp>
            <p:nvCxnSpPr>
              <p:cNvPr id="29" name="Straight Connector 34">
                <a:extLst>
                  <a:ext uri="{FF2B5EF4-FFF2-40B4-BE49-F238E27FC236}">
                    <a16:creationId xmlns:a16="http://schemas.microsoft.com/office/drawing/2014/main" id="{DCEF55D5-9756-801C-4C48-EC90E21F4D82}"/>
                  </a:ext>
                </a:extLst>
              </p:cNvPr>
              <p:cNvCxnSpPr/>
              <p:nvPr/>
            </p:nvCxnSpPr>
            <p:spPr>
              <a:xfrm>
                <a:off x="7812360" y="6244840"/>
                <a:ext cx="2160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35">
                <a:extLst>
                  <a:ext uri="{FF2B5EF4-FFF2-40B4-BE49-F238E27FC236}">
                    <a16:creationId xmlns:a16="http://schemas.microsoft.com/office/drawing/2014/main" id="{4278F1FC-E0CE-CD53-36C0-AE47998FD31A}"/>
                  </a:ext>
                </a:extLst>
              </p:cNvPr>
              <p:cNvCxnSpPr/>
              <p:nvPr/>
            </p:nvCxnSpPr>
            <p:spPr>
              <a:xfrm flipV="1">
                <a:off x="8028384" y="6165304"/>
                <a:ext cx="288032" cy="795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31">
              <a:extLst>
                <a:ext uri="{FF2B5EF4-FFF2-40B4-BE49-F238E27FC236}">
                  <a16:creationId xmlns:a16="http://schemas.microsoft.com/office/drawing/2014/main" id="{577E3F87-B048-96DA-06D5-46D3B0387877}"/>
                </a:ext>
              </a:extLst>
            </p:cNvPr>
            <p:cNvGrpSpPr/>
            <p:nvPr/>
          </p:nvGrpSpPr>
          <p:grpSpPr>
            <a:xfrm flipV="1">
              <a:off x="7812360" y="6254780"/>
              <a:ext cx="504056" cy="96711"/>
              <a:chOff x="7812360" y="6165304"/>
              <a:chExt cx="504056" cy="79536"/>
            </a:xfrm>
          </p:grpSpPr>
          <p:cxnSp>
            <p:nvCxnSpPr>
              <p:cNvPr id="25" name="Straight Connector 32">
                <a:extLst>
                  <a:ext uri="{FF2B5EF4-FFF2-40B4-BE49-F238E27FC236}">
                    <a16:creationId xmlns:a16="http://schemas.microsoft.com/office/drawing/2014/main" id="{24397BFC-44DB-C6A7-F8E4-20EB573AD856}"/>
                  </a:ext>
                </a:extLst>
              </p:cNvPr>
              <p:cNvCxnSpPr/>
              <p:nvPr/>
            </p:nvCxnSpPr>
            <p:spPr>
              <a:xfrm>
                <a:off x="7812360" y="6244840"/>
                <a:ext cx="21602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33">
                <a:extLst>
                  <a:ext uri="{FF2B5EF4-FFF2-40B4-BE49-F238E27FC236}">
                    <a16:creationId xmlns:a16="http://schemas.microsoft.com/office/drawing/2014/main" id="{99DB9EAD-33C8-758B-EBFC-41E51B163A23}"/>
                  </a:ext>
                </a:extLst>
              </p:cNvPr>
              <p:cNvCxnSpPr/>
              <p:nvPr/>
            </p:nvCxnSpPr>
            <p:spPr>
              <a:xfrm flipV="1">
                <a:off x="8028384" y="6165304"/>
                <a:ext cx="288032" cy="7953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1" name="Immagine 10">
            <a:extLst>
              <a:ext uri="{FF2B5EF4-FFF2-40B4-BE49-F238E27FC236}">
                <a16:creationId xmlns:a16="http://schemas.microsoft.com/office/drawing/2014/main" id="{4A1CCA6E-A05F-B9C1-45FD-1619DDC663F6}"/>
              </a:ext>
            </a:extLst>
          </p:cNvPr>
          <p:cNvPicPr>
            <a:picLocks noChangeAspect="1"/>
          </p:cNvPicPr>
          <p:nvPr/>
        </p:nvPicPr>
        <p:blipFill>
          <a:blip r:embed="rId9"/>
          <a:stretch>
            <a:fillRect/>
          </a:stretch>
        </p:blipFill>
        <p:spPr>
          <a:xfrm>
            <a:off x="8050048" y="854779"/>
            <a:ext cx="4036997" cy="3236551"/>
          </a:xfrm>
          <a:prstGeom prst="rect">
            <a:avLst/>
          </a:prstGeom>
        </p:spPr>
      </p:pic>
      <p:pic>
        <p:nvPicPr>
          <p:cNvPr id="18" name="Immagine 17">
            <a:extLst>
              <a:ext uri="{FF2B5EF4-FFF2-40B4-BE49-F238E27FC236}">
                <a16:creationId xmlns:a16="http://schemas.microsoft.com/office/drawing/2014/main" id="{D23DF0B8-0435-E192-5A9E-F88C1F9AB6A9}"/>
              </a:ext>
            </a:extLst>
          </p:cNvPr>
          <p:cNvPicPr>
            <a:picLocks noChangeAspect="1"/>
          </p:cNvPicPr>
          <p:nvPr/>
        </p:nvPicPr>
        <p:blipFill>
          <a:blip r:embed="rId10"/>
          <a:stretch>
            <a:fillRect/>
          </a:stretch>
        </p:blipFill>
        <p:spPr>
          <a:xfrm>
            <a:off x="24660" y="815177"/>
            <a:ext cx="4012748" cy="3245459"/>
          </a:xfrm>
          <a:prstGeom prst="rect">
            <a:avLst/>
          </a:prstGeom>
        </p:spPr>
      </p:pic>
      <p:sp>
        <p:nvSpPr>
          <p:cNvPr id="3" name="Rectangle 1">
            <a:extLst>
              <a:ext uri="{FF2B5EF4-FFF2-40B4-BE49-F238E27FC236}">
                <a16:creationId xmlns:a16="http://schemas.microsoft.com/office/drawing/2014/main" id="{13D956D6-5F5E-55FE-F0CB-5694BF9CF2A1}"/>
              </a:ext>
            </a:extLst>
          </p:cNvPr>
          <p:cNvSpPr/>
          <p:nvPr/>
        </p:nvSpPr>
        <p:spPr>
          <a:xfrm>
            <a:off x="6088733" y="112557"/>
            <a:ext cx="4012799"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ramps</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manipulation</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74340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DFF13F-A229-B36E-C42C-425FA35C1E3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AB0B25F-2F7B-E83C-B99A-58DADCB5DB3F}"/>
              </a:ext>
            </a:extLst>
          </p:cNvPr>
          <p:cNvPicPr>
            <a:picLocks noChangeAspect="1"/>
          </p:cNvPicPr>
          <p:nvPr/>
        </p:nvPicPr>
        <p:blipFill>
          <a:blip r:embed="rId2"/>
          <a:stretch>
            <a:fillRect/>
          </a:stretch>
        </p:blipFill>
        <p:spPr>
          <a:xfrm>
            <a:off x="6570794" y="699512"/>
            <a:ext cx="5428566" cy="4366265"/>
          </a:xfrm>
          <a:prstGeom prst="rect">
            <a:avLst/>
          </a:prstGeom>
        </p:spPr>
      </p:pic>
      <p:grpSp>
        <p:nvGrpSpPr>
          <p:cNvPr id="41" name="Gruppo 40">
            <a:extLst>
              <a:ext uri="{FF2B5EF4-FFF2-40B4-BE49-F238E27FC236}">
                <a16:creationId xmlns:a16="http://schemas.microsoft.com/office/drawing/2014/main" id="{A767146D-50A0-D988-F3D3-3787051D24AF}"/>
              </a:ext>
            </a:extLst>
          </p:cNvPr>
          <p:cNvGrpSpPr/>
          <p:nvPr/>
        </p:nvGrpSpPr>
        <p:grpSpPr>
          <a:xfrm>
            <a:off x="0" y="19069"/>
            <a:ext cx="12192000" cy="651074"/>
            <a:chOff x="0" y="19069"/>
            <a:chExt cx="12192000" cy="651074"/>
          </a:xfrm>
        </p:grpSpPr>
        <p:sp>
          <p:nvSpPr>
            <p:cNvPr id="40" name="Rettangolo 39">
              <a:extLst>
                <a:ext uri="{FF2B5EF4-FFF2-40B4-BE49-F238E27FC236}">
                  <a16:creationId xmlns:a16="http://schemas.microsoft.com/office/drawing/2014/main" id="{E30CBC69-56A6-9659-93C1-63B2E45C0E62}"/>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33F525F0-EEAF-4767-299D-7B3D3232B85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B2E952FA-8DE5-34BE-8E59-6C041D7903C7}"/>
                </a:ext>
              </a:extLst>
            </p:cNvPr>
            <p:cNvPicPr>
              <a:picLocks noChangeAspect="1"/>
            </p:cNvPicPr>
            <p:nvPr/>
          </p:nvPicPr>
          <p:blipFill>
            <a:blip r:embed="rId5"/>
            <a:stretch>
              <a:fillRect/>
            </a:stretch>
          </p:blipFill>
          <p:spPr>
            <a:xfrm>
              <a:off x="10803858" y="50371"/>
              <a:ext cx="1324608" cy="588196"/>
            </a:xfrm>
            <a:prstGeom prst="rect">
              <a:avLst/>
            </a:prstGeom>
            <a:ln w="12700">
              <a:noFill/>
              <a:miter lim="400000"/>
            </a:ln>
          </p:spPr>
        </p:pic>
      </p:grpSp>
      <p:sp>
        <p:nvSpPr>
          <p:cNvPr id="4" name="CasellaDiTesto 3">
            <a:extLst>
              <a:ext uri="{FF2B5EF4-FFF2-40B4-BE49-F238E27FC236}">
                <a16:creationId xmlns:a16="http://schemas.microsoft.com/office/drawing/2014/main" id="{0209E9BA-C312-3303-87E1-AE7B5D0826E9}"/>
              </a:ext>
            </a:extLst>
          </p:cNvPr>
          <p:cNvSpPr txBox="1"/>
          <p:nvPr/>
        </p:nvSpPr>
        <p:spPr>
          <a:xfrm>
            <a:off x="7994932" y="6530332"/>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5</a:t>
            </a:r>
          </a:p>
        </p:txBody>
      </p:sp>
      <p:sp>
        <p:nvSpPr>
          <p:cNvPr id="5" name="Rectangle 1">
            <a:extLst>
              <a:ext uri="{FF2B5EF4-FFF2-40B4-BE49-F238E27FC236}">
                <a16:creationId xmlns:a16="http://schemas.microsoft.com/office/drawing/2014/main" id="{ADF93F34-2066-3DB3-2F3B-DE70DCDD6DC4}"/>
              </a:ext>
            </a:extLst>
          </p:cNvPr>
          <p:cNvSpPr/>
          <p:nvPr/>
        </p:nvSpPr>
        <p:spPr>
          <a:xfrm>
            <a:off x="6088733" y="112557"/>
            <a:ext cx="4012799" cy="461665"/>
          </a:xfrm>
          <a:prstGeom prst="rect">
            <a:avLst/>
          </a:prstGeom>
        </p:spPr>
        <p:txBody>
          <a:bodyPr wrap="square">
            <a:spAutoFit/>
          </a:bodyPr>
          <a:lstStyle/>
          <a:p>
            <a:pPr>
              <a:defRPr/>
            </a:pP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ramps</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manipulation</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5" name="CasellaDiTesto 44">
            <a:extLst>
              <a:ext uri="{FF2B5EF4-FFF2-40B4-BE49-F238E27FC236}">
                <a16:creationId xmlns:a16="http://schemas.microsoft.com/office/drawing/2014/main" id="{5FBE8D7C-C858-FB5B-2B44-665A9B9626ED}"/>
              </a:ext>
            </a:extLst>
          </p:cNvPr>
          <p:cNvSpPr txBox="1"/>
          <p:nvPr/>
        </p:nvSpPr>
        <p:spPr>
          <a:xfrm>
            <a:off x="221722" y="5453114"/>
            <a:ext cx="5036025" cy="1384995"/>
          </a:xfrm>
          <a:prstGeom prst="rect">
            <a:avLst/>
          </a:prstGeom>
          <a:noFill/>
        </p:spPr>
        <p:txBody>
          <a:bodyPr wrap="square">
            <a:spAutoFit/>
          </a:bodyPr>
          <a:lstStyle/>
          <a:p>
            <a:pPr marL="285750" indent="-285750" algn="l">
              <a:buFont typeface="Wingdings" panose="05000000000000000000" pitchFamily="2" charset="2"/>
              <a:buChar char="§"/>
            </a:pPr>
            <a:r>
              <a:rPr lang="it-IT" sz="1400" dirty="0">
                <a:solidFill>
                  <a:schemeClr val="bg1"/>
                </a:solidFill>
                <a:latin typeface="Arial" pitchFamily="34" charset="0"/>
                <a:cs typeface="Arial" pitchFamily="34" charset="0"/>
              </a:rPr>
              <a:t>After 2 </a:t>
            </a:r>
            <a:r>
              <a:rPr lang="el-GR" sz="1400" dirty="0">
                <a:solidFill>
                  <a:schemeClr val="bg1"/>
                </a:solidFill>
                <a:latin typeface="Arial" pitchFamily="34" charset="0"/>
                <a:cs typeface="Arial" pitchFamily="34" charset="0"/>
              </a:rPr>
              <a:t>μ</a:t>
            </a:r>
            <a:r>
              <a:rPr lang="it-IT" sz="1400" dirty="0">
                <a:solidFill>
                  <a:schemeClr val="bg1"/>
                </a:solidFill>
                <a:latin typeface="Arial" pitchFamily="34" charset="0"/>
                <a:cs typeface="Arial" pitchFamily="34" charset="0"/>
              </a:rPr>
              <a:t>s the </a:t>
            </a:r>
            <a:r>
              <a:rPr lang="en-US" sz="1400" dirty="0">
                <a:solidFill>
                  <a:schemeClr val="bg1"/>
                </a:solidFill>
                <a:latin typeface="Arial" pitchFamily="34" charset="0"/>
                <a:cs typeface="Arial" pitchFamily="34" charset="0"/>
              </a:rPr>
              <a:t>profile stabilizes at a squared cosine like plasma profile, with an approximation of the line made of 20 </a:t>
            </a:r>
            <a:r>
              <a:rPr lang="it-IT" sz="1400" dirty="0" err="1">
                <a:solidFill>
                  <a:schemeClr val="bg1"/>
                </a:solidFill>
                <a:latin typeface="Arial" pitchFamily="34" charset="0"/>
                <a:cs typeface="Arial" pitchFamily="34" charset="0"/>
              </a:rPr>
              <a:t>segments</a:t>
            </a:r>
            <a:r>
              <a:rPr lang="it-IT" sz="1400" dirty="0">
                <a:solidFill>
                  <a:schemeClr val="bg1"/>
                </a:solidFill>
                <a:latin typeface="Arial" pitchFamily="34" charset="0"/>
                <a:cs typeface="Arial" pitchFamily="34" charset="0"/>
              </a:rPr>
              <a:t>.</a:t>
            </a:r>
          </a:p>
          <a:p>
            <a:pPr marL="285750" indent="-285750" algn="l">
              <a:buFont typeface="Wingdings" panose="05000000000000000000" pitchFamily="2" charset="2"/>
              <a:buChar char="§"/>
            </a:pPr>
            <a:endParaRPr lang="it-IT" sz="1400" dirty="0">
              <a:solidFill>
                <a:schemeClr val="bg1"/>
              </a:solidFill>
              <a:latin typeface="Arial" pitchFamily="34" charset="0"/>
              <a:cs typeface="Arial" pitchFamily="34" charset="0"/>
            </a:endParaRPr>
          </a:p>
          <a:p>
            <a:pPr marL="285750" indent="-285750" algn="l">
              <a:buFont typeface="Wingdings" panose="05000000000000000000" pitchFamily="2" charset="2"/>
              <a:buChar char="§"/>
            </a:pPr>
            <a:r>
              <a:rPr lang="it-IT" sz="1400" dirty="0">
                <a:solidFill>
                  <a:schemeClr val="bg1"/>
                </a:solidFill>
                <a:latin typeface="Arial" pitchFamily="34" charset="0"/>
                <a:cs typeface="Arial" pitchFamily="34" charset="0"/>
              </a:rPr>
              <a:t>For </a:t>
            </a:r>
            <a:r>
              <a:rPr lang="it-IT" sz="1400" dirty="0" err="1">
                <a:solidFill>
                  <a:schemeClr val="bg1"/>
                </a:solidFill>
                <a:latin typeface="Arial" pitchFamily="34" charset="0"/>
                <a:cs typeface="Arial" pitchFamily="34" charset="0"/>
              </a:rPr>
              <a:t>this</a:t>
            </a:r>
            <a:r>
              <a:rPr lang="it-IT" sz="1400" dirty="0">
                <a:solidFill>
                  <a:schemeClr val="bg1"/>
                </a:solidFill>
                <a:latin typeface="Arial" pitchFamily="34" charset="0"/>
                <a:cs typeface="Arial" pitchFamily="34" charset="0"/>
              </a:rPr>
              <a:t> </a:t>
            </a:r>
            <a:r>
              <a:rPr lang="en-US" sz="1400" dirty="0">
                <a:solidFill>
                  <a:schemeClr val="bg1"/>
                </a:solidFill>
                <a:latin typeface="Arial" pitchFamily="34" charset="0"/>
                <a:cs typeface="Arial" pitchFamily="34" charset="0"/>
              </a:rPr>
              <a:t>kind of ramp a solution that satisfy the matching condition at </a:t>
            </a:r>
            <a:r>
              <a:rPr lang="it-IT" sz="1400" dirty="0">
                <a:solidFill>
                  <a:schemeClr val="bg1"/>
                </a:solidFill>
                <a:latin typeface="Arial" pitchFamily="34" charset="0"/>
                <a:cs typeface="Arial" pitchFamily="34" charset="0"/>
              </a:rPr>
              <a:t>the plateau</a:t>
            </a:r>
          </a:p>
        </p:txBody>
      </p:sp>
      <p:grpSp>
        <p:nvGrpSpPr>
          <p:cNvPr id="10" name="Gruppo 9">
            <a:extLst>
              <a:ext uri="{FF2B5EF4-FFF2-40B4-BE49-F238E27FC236}">
                <a16:creationId xmlns:a16="http://schemas.microsoft.com/office/drawing/2014/main" id="{BBE39602-82F6-AD83-A95D-15DB00C5C8D3}"/>
              </a:ext>
            </a:extLst>
          </p:cNvPr>
          <p:cNvGrpSpPr/>
          <p:nvPr/>
        </p:nvGrpSpPr>
        <p:grpSpPr>
          <a:xfrm>
            <a:off x="78032" y="900251"/>
            <a:ext cx="9407617" cy="4381182"/>
            <a:chOff x="78032" y="900251"/>
            <a:chExt cx="9407617" cy="4381182"/>
          </a:xfrm>
        </p:grpSpPr>
        <p:grpSp>
          <p:nvGrpSpPr>
            <p:cNvPr id="7" name="Gruppo 6">
              <a:extLst>
                <a:ext uri="{FF2B5EF4-FFF2-40B4-BE49-F238E27FC236}">
                  <a16:creationId xmlns:a16="http://schemas.microsoft.com/office/drawing/2014/main" id="{8DE1AF71-DA05-FC4D-D862-0A0839430497}"/>
                </a:ext>
              </a:extLst>
            </p:cNvPr>
            <p:cNvGrpSpPr/>
            <p:nvPr/>
          </p:nvGrpSpPr>
          <p:grpSpPr>
            <a:xfrm>
              <a:off x="2588083" y="950733"/>
              <a:ext cx="6897566" cy="4330700"/>
              <a:chOff x="2588083" y="950733"/>
              <a:chExt cx="6897566" cy="4330700"/>
            </a:xfrm>
          </p:grpSpPr>
          <p:grpSp>
            <p:nvGrpSpPr>
              <p:cNvPr id="43" name="Gruppo 42">
                <a:extLst>
                  <a:ext uri="{FF2B5EF4-FFF2-40B4-BE49-F238E27FC236}">
                    <a16:creationId xmlns:a16="http://schemas.microsoft.com/office/drawing/2014/main" id="{F1589C97-12A0-1CEB-9523-C562C013585E}"/>
                  </a:ext>
                </a:extLst>
              </p:cNvPr>
              <p:cNvGrpSpPr/>
              <p:nvPr/>
            </p:nvGrpSpPr>
            <p:grpSpPr>
              <a:xfrm>
                <a:off x="6232983" y="2832952"/>
                <a:ext cx="3252666" cy="566262"/>
                <a:chOff x="6078305" y="2902043"/>
                <a:chExt cx="3252666" cy="566262"/>
              </a:xfrm>
            </p:grpSpPr>
            <p:sp>
              <p:nvSpPr>
                <p:cNvPr id="17" name="Ovale 16">
                  <a:extLst>
                    <a:ext uri="{FF2B5EF4-FFF2-40B4-BE49-F238E27FC236}">
                      <a16:creationId xmlns:a16="http://schemas.microsoft.com/office/drawing/2014/main" id="{3E8602B1-E78F-A890-06ED-4224C855ED92}"/>
                    </a:ext>
                  </a:extLst>
                </p:cNvPr>
                <p:cNvSpPr/>
                <p:nvPr/>
              </p:nvSpPr>
              <p:spPr>
                <a:xfrm rot="19658222">
                  <a:off x="7325928" y="2902043"/>
                  <a:ext cx="2005043" cy="566262"/>
                </a:xfrm>
                <a:prstGeom prst="ellipse">
                  <a:avLst/>
                </a:prstGeom>
                <a:solidFill>
                  <a:schemeClr val="tx1">
                    <a:lumMod val="95000"/>
                    <a:alpha val="66000"/>
                  </a:schemeClr>
                </a:solid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4" name="Connettore 2 23">
                  <a:extLst>
                    <a:ext uri="{FF2B5EF4-FFF2-40B4-BE49-F238E27FC236}">
                      <a16:creationId xmlns:a16="http://schemas.microsoft.com/office/drawing/2014/main" id="{A60E6C78-2B4C-A743-5C59-8C3CA6CD55D3}"/>
                    </a:ext>
                  </a:extLst>
                </p:cNvPr>
                <p:cNvCxnSpPr>
                  <a:cxnSpLocks/>
                  <a:stCxn id="17" idx="1"/>
                  <a:endCxn id="9" idx="3"/>
                </p:cNvCxnSpPr>
                <p:nvPr/>
              </p:nvCxnSpPr>
              <p:spPr>
                <a:xfrm flipH="1" flipV="1">
                  <a:off x="6078305" y="3185174"/>
                  <a:ext cx="1544199" cy="21034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9" name="Immagine 8" descr="Immagine che contiene testo, schermata, linea, diagramma&#10;&#10;Il contenuto generato dall'IA potrebbe non essere corretto.">
                <a:extLst>
                  <a:ext uri="{FF2B5EF4-FFF2-40B4-BE49-F238E27FC236}">
                    <a16:creationId xmlns:a16="http://schemas.microsoft.com/office/drawing/2014/main" id="{76F5AFA0-660A-DAE6-B2BE-DF074E924557}"/>
                  </a:ext>
                </a:extLst>
              </p:cNvPr>
              <p:cNvPicPr>
                <a:picLocks noChangeAspect="1"/>
              </p:cNvPicPr>
              <p:nvPr/>
            </p:nvPicPr>
            <p:blipFill>
              <a:blip r:embed="rId6"/>
              <a:stretch>
                <a:fillRect/>
              </a:stretch>
            </p:blipFill>
            <p:spPr>
              <a:xfrm>
                <a:off x="2588083" y="950733"/>
                <a:ext cx="3644900" cy="4330700"/>
              </a:xfrm>
              <a:prstGeom prst="rect">
                <a:avLst/>
              </a:prstGeom>
              <a:ln w="12700">
                <a:solidFill>
                  <a:srgbClr val="FF0000"/>
                </a:solidFill>
              </a:ln>
            </p:spPr>
          </p:pic>
        </p:grpSp>
        <p:pic>
          <p:nvPicPr>
            <p:cNvPr id="6" name="Immagine 5">
              <a:extLst>
                <a:ext uri="{FF2B5EF4-FFF2-40B4-BE49-F238E27FC236}">
                  <a16:creationId xmlns:a16="http://schemas.microsoft.com/office/drawing/2014/main" id="{AE4A280F-F7F2-DCB0-7DE3-41BE9FF9CD5B}"/>
                </a:ext>
              </a:extLst>
            </p:cNvPr>
            <p:cNvPicPr>
              <a:picLocks noChangeAspect="1"/>
            </p:cNvPicPr>
            <p:nvPr/>
          </p:nvPicPr>
          <p:blipFill>
            <a:blip r:embed="rId7"/>
            <a:stretch>
              <a:fillRect/>
            </a:stretch>
          </p:blipFill>
          <p:spPr>
            <a:xfrm>
              <a:off x="78032" y="900251"/>
              <a:ext cx="2698087" cy="651074"/>
            </a:xfrm>
            <a:prstGeom prst="rect">
              <a:avLst/>
            </a:prstGeom>
          </p:spPr>
        </p:pic>
      </p:grpSp>
      <p:pic>
        <p:nvPicPr>
          <p:cNvPr id="8" name="Picture 17">
            <a:extLst>
              <a:ext uri="{FF2B5EF4-FFF2-40B4-BE49-F238E27FC236}">
                <a16:creationId xmlns:a16="http://schemas.microsoft.com/office/drawing/2014/main" id="{516CAD07-5FE2-7565-7ADE-CC3F5FF879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288" t="42787" r="24964" b="48856"/>
          <a:stretch>
            <a:fillRect/>
          </a:stretch>
        </p:blipFill>
        <p:spPr>
          <a:xfrm>
            <a:off x="6698372" y="5392343"/>
            <a:ext cx="5148942" cy="983481"/>
          </a:xfrm>
          <a:prstGeom prst="rect">
            <a:avLst/>
          </a:prstGeom>
        </p:spPr>
      </p:pic>
      <p:sp>
        <p:nvSpPr>
          <p:cNvPr id="12" name="Ovale 11">
            <a:extLst>
              <a:ext uri="{FF2B5EF4-FFF2-40B4-BE49-F238E27FC236}">
                <a16:creationId xmlns:a16="http://schemas.microsoft.com/office/drawing/2014/main" id="{7A2917F9-859B-695D-1174-A4B862D7AC20}"/>
              </a:ext>
            </a:extLst>
          </p:cNvPr>
          <p:cNvSpPr/>
          <p:nvPr/>
        </p:nvSpPr>
        <p:spPr>
          <a:xfrm>
            <a:off x="7088812" y="5615306"/>
            <a:ext cx="1478245" cy="558515"/>
          </a:xfrm>
          <a:prstGeom prst="ellipse">
            <a:avLst/>
          </a:prstGeom>
          <a:noFill/>
          <a:ln>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089D8D34-491E-3D9E-CE28-4E54E8F577F0}"/>
              </a:ext>
            </a:extLst>
          </p:cNvPr>
          <p:cNvSpPr txBox="1"/>
          <p:nvPr/>
        </p:nvSpPr>
        <p:spPr>
          <a:xfrm>
            <a:off x="918870" y="5047144"/>
            <a:ext cx="1695091" cy="276999"/>
          </a:xfrm>
          <a:prstGeom prst="rect">
            <a:avLst/>
          </a:prstGeom>
          <a:noFill/>
        </p:spPr>
        <p:txBody>
          <a:bodyPr wrap="square">
            <a:spAutoFit/>
          </a:bodyPr>
          <a:lstStyle/>
          <a:p>
            <a:r>
              <a:rPr lang="it-IT" sz="1200" dirty="0" err="1">
                <a:solidFill>
                  <a:schemeClr val="bg1"/>
                </a:solidFill>
                <a:latin typeface="Arial" pitchFamily="34" charset="0"/>
                <a:cs typeface="Arial" pitchFamily="34" charset="0"/>
              </a:rPr>
              <a:t>Courtesy</a:t>
            </a:r>
            <a:r>
              <a:rPr lang="it-IT" sz="1200" dirty="0">
                <a:solidFill>
                  <a:schemeClr val="bg1"/>
                </a:solidFill>
                <a:latin typeface="Arial" pitchFamily="34" charset="0"/>
                <a:cs typeface="Arial" pitchFamily="34" charset="0"/>
              </a:rPr>
              <a:t> of S. Romeo</a:t>
            </a:r>
            <a:endParaRPr lang="it-IT" sz="1200" dirty="0"/>
          </a:p>
        </p:txBody>
      </p:sp>
    </p:spTree>
    <p:extLst>
      <p:ext uri="{BB962C8B-B14F-4D97-AF65-F5344CB8AC3E}">
        <p14:creationId xmlns:p14="http://schemas.microsoft.com/office/powerpoint/2010/main" val="18572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04759C-D6D6-CF98-19EE-EFD76465ACE1}"/>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CD91DCA6-252C-BBE5-6840-2CC43B5A809D}"/>
              </a:ext>
            </a:extLst>
          </p:cNvPr>
          <p:cNvGrpSpPr/>
          <p:nvPr/>
        </p:nvGrpSpPr>
        <p:grpSpPr>
          <a:xfrm>
            <a:off x="0" y="19069"/>
            <a:ext cx="12192000" cy="651074"/>
            <a:chOff x="0" y="19069"/>
            <a:chExt cx="12192000" cy="651074"/>
          </a:xfrm>
        </p:grpSpPr>
        <p:sp>
          <p:nvSpPr>
            <p:cNvPr id="40" name="Rettangolo 39">
              <a:extLst>
                <a:ext uri="{FF2B5EF4-FFF2-40B4-BE49-F238E27FC236}">
                  <a16:creationId xmlns:a16="http://schemas.microsoft.com/office/drawing/2014/main" id="{80C4D2AD-E459-197A-4CBF-EB1898C83B02}"/>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9E496429-A2A2-0A90-1B2E-C5566D10860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D5BABC92-6C2B-6B1D-1BCA-FC67F924F1C3}"/>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4" name="CasellaDiTesto 3">
            <a:extLst>
              <a:ext uri="{FF2B5EF4-FFF2-40B4-BE49-F238E27FC236}">
                <a16:creationId xmlns:a16="http://schemas.microsoft.com/office/drawing/2014/main" id="{8497901C-67B8-C5D0-BF31-42BFDE840D2B}"/>
              </a:ext>
            </a:extLst>
          </p:cNvPr>
          <p:cNvSpPr txBox="1"/>
          <p:nvPr/>
        </p:nvSpPr>
        <p:spPr>
          <a:xfrm>
            <a:off x="0" y="6527354"/>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6</a:t>
            </a:r>
          </a:p>
        </p:txBody>
      </p:sp>
      <p:sp>
        <p:nvSpPr>
          <p:cNvPr id="5" name="Rectangle 1">
            <a:extLst>
              <a:ext uri="{FF2B5EF4-FFF2-40B4-BE49-F238E27FC236}">
                <a16:creationId xmlns:a16="http://schemas.microsoft.com/office/drawing/2014/main" id="{C5ADC9F8-A408-F4B7-8790-1A779A665817}"/>
              </a:ext>
            </a:extLst>
          </p:cNvPr>
          <p:cNvSpPr/>
          <p:nvPr/>
        </p:nvSpPr>
        <p:spPr>
          <a:xfrm>
            <a:off x="6088733" y="112557"/>
            <a:ext cx="4607454" cy="461665"/>
          </a:xfrm>
          <a:prstGeom prst="rect">
            <a:avLst/>
          </a:prstGeom>
        </p:spPr>
        <p:txBody>
          <a:bodyPr wrap="square">
            <a:spAutoFit/>
          </a:bodyPr>
          <a:lstStyle/>
          <a:p>
            <a:pPr>
              <a:defRPr/>
            </a:pP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Segmented</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6" name="Immagine 5">
            <a:extLst>
              <a:ext uri="{FF2B5EF4-FFF2-40B4-BE49-F238E27FC236}">
                <a16:creationId xmlns:a16="http://schemas.microsoft.com/office/drawing/2014/main" id="{9F34CA21-8894-879D-B69B-734F976ADBF8}"/>
              </a:ext>
            </a:extLst>
          </p:cNvPr>
          <p:cNvPicPr>
            <a:picLocks noChangeAspect="1"/>
          </p:cNvPicPr>
          <p:nvPr/>
        </p:nvPicPr>
        <p:blipFill>
          <a:blip r:embed="rId5"/>
          <a:srcRect l="20365" t="35371" r="11324" b="50947"/>
          <a:stretch>
            <a:fillRect/>
          </a:stretch>
        </p:blipFill>
        <p:spPr>
          <a:xfrm>
            <a:off x="6470833" y="904895"/>
            <a:ext cx="5630516" cy="1594887"/>
          </a:xfrm>
          <a:prstGeom prst="rect">
            <a:avLst/>
          </a:prstGeom>
        </p:spPr>
      </p:pic>
      <p:pic>
        <p:nvPicPr>
          <p:cNvPr id="7" name="Immagine 6" descr="Immagine che contiene testo, diagramma, linea, Diagramma">
            <a:extLst>
              <a:ext uri="{FF2B5EF4-FFF2-40B4-BE49-F238E27FC236}">
                <a16:creationId xmlns:a16="http://schemas.microsoft.com/office/drawing/2014/main" id="{6D779B79-B66C-1884-756F-A66E54379087}"/>
              </a:ext>
            </a:extLst>
          </p:cNvPr>
          <p:cNvPicPr>
            <a:picLocks noChangeAspect="1"/>
          </p:cNvPicPr>
          <p:nvPr/>
        </p:nvPicPr>
        <p:blipFill>
          <a:blip r:embed="rId6"/>
          <a:srcRect l="6817" t="5701" r="54346" b="49527"/>
          <a:stretch>
            <a:fillRect/>
          </a:stretch>
        </p:blipFill>
        <p:spPr>
          <a:xfrm>
            <a:off x="5589088" y="2547196"/>
            <a:ext cx="6602912" cy="4166015"/>
          </a:xfrm>
          <a:prstGeom prst="rect">
            <a:avLst/>
          </a:prstGeom>
        </p:spPr>
      </p:pic>
      <p:sp>
        <p:nvSpPr>
          <p:cNvPr id="12" name="CasellaDiTesto 11">
            <a:extLst>
              <a:ext uri="{FF2B5EF4-FFF2-40B4-BE49-F238E27FC236}">
                <a16:creationId xmlns:a16="http://schemas.microsoft.com/office/drawing/2014/main" id="{08538DC6-83C3-813B-014A-B5DDF31E83C7}"/>
              </a:ext>
            </a:extLst>
          </p:cNvPr>
          <p:cNvSpPr txBox="1"/>
          <p:nvPr/>
        </p:nvSpPr>
        <p:spPr>
          <a:xfrm>
            <a:off x="257037" y="4515278"/>
            <a:ext cx="5644737" cy="1815882"/>
          </a:xfrm>
          <a:prstGeom prst="rect">
            <a:avLst/>
          </a:prstGeom>
          <a:noFill/>
        </p:spPr>
        <p:txBody>
          <a:bodyPr wrap="square">
            <a:spAutoFit/>
          </a:bodyPr>
          <a:lstStyle/>
          <a:p>
            <a:pPr marL="285750" indent="-285750">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Plasma sources </a:t>
            </a:r>
            <a:r>
              <a:rPr lang="en-US" sz="1400" dirty="0">
                <a:solidFill>
                  <a:srgbClr val="000000"/>
                </a:solidFill>
                <a:latin typeface="Arial" panose="020B0604020202020204" pitchFamily="34" charset="0"/>
                <a:cs typeface="Arial" panose="020B0604020202020204" pitchFamily="34" charset="0"/>
              </a:rPr>
              <a:t>in </a:t>
            </a:r>
            <a:r>
              <a:rPr lang="en-US" sz="1400" b="0" i="0" u="none" strike="noStrike" baseline="0" dirty="0">
                <a:solidFill>
                  <a:srgbClr val="000000"/>
                </a:solidFill>
                <a:latin typeface="Arial" panose="020B0604020202020204" pitchFamily="34" charset="0"/>
                <a:cs typeface="Arial" panose="020B0604020202020204" pitchFamily="34" charset="0"/>
              </a:rPr>
              <a:t>the </a:t>
            </a:r>
            <a:r>
              <a:rPr lang="en-US" sz="1400" dirty="0">
                <a:solidFill>
                  <a:srgbClr val="000000"/>
                </a:solidFill>
                <a:latin typeface="Arial" panose="020B0604020202020204" pitchFamily="34" charset="0"/>
                <a:cs typeface="Arial" panose="020B0604020202020204" pitchFamily="34" charset="0"/>
              </a:rPr>
              <a:t>m-scale</a:t>
            </a:r>
            <a:r>
              <a:rPr lang="en-US" sz="1400" b="0" i="0" u="none" strike="noStrike" baseline="0" dirty="0">
                <a:solidFill>
                  <a:srgbClr val="000000"/>
                </a:solidFill>
                <a:latin typeface="Arial" panose="020B0604020202020204" pitchFamily="34" charset="0"/>
                <a:cs typeface="Arial" panose="020B0604020202020204" pitchFamily="34" charset="0"/>
              </a:rPr>
              <a:t> with HV pulses less than 10 kV</a:t>
            </a:r>
          </a:p>
          <a:p>
            <a:pPr marL="285750" indent="-285750" algn="l">
              <a:buFont typeface="Wingdings" panose="05000000000000000000" pitchFamily="2" charset="2"/>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Longitudinal density modulation depending on both discharge voltage and recombination time</a:t>
            </a:r>
          </a:p>
          <a:p>
            <a:pPr marL="285750" indent="-285750" algn="l">
              <a:buFont typeface="Wingdings" panose="05000000000000000000" pitchFamily="2" charset="2"/>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Uniform profiles for very long plasma sources</a:t>
            </a:r>
          </a:p>
          <a:p>
            <a:pPr marL="285750" indent="-285750" algn="l">
              <a:buFont typeface="Wingdings" panose="05000000000000000000" pitchFamily="2" charset="2"/>
              <a:buChar char="§"/>
            </a:pPr>
            <a:endParaRPr lang="en-US" sz="1400" dirty="0">
              <a:solidFill>
                <a:srgbClr val="000000"/>
              </a:solidFill>
              <a:latin typeface="Arial" panose="020B0604020202020204" pitchFamily="34" charset="0"/>
              <a:cs typeface="Arial" panose="020B0604020202020204" pitchFamily="34" charset="0"/>
            </a:endParaRPr>
          </a:p>
          <a:p>
            <a:pPr marL="285750" indent="-285750" algn="l">
              <a:buFont typeface="Wingdings" panose="05000000000000000000" pitchFamily="2" charset="2"/>
              <a:buChar char="§"/>
            </a:pPr>
            <a:r>
              <a:rPr lang="en-US" sz="1400" b="0" i="0" u="none" strike="noStrike" baseline="0" dirty="0">
                <a:solidFill>
                  <a:srgbClr val="000000"/>
                </a:solidFill>
                <a:latin typeface="Arial" panose="020B0604020202020204" pitchFamily="34" charset="0"/>
                <a:cs typeface="Arial" panose="020B0604020202020204" pitchFamily="34" charset="0"/>
              </a:rPr>
              <a:t>Modulated profiles for integrated components </a:t>
            </a:r>
          </a:p>
        </p:txBody>
      </p:sp>
      <p:grpSp>
        <p:nvGrpSpPr>
          <p:cNvPr id="28" name="Gruppo 27">
            <a:extLst>
              <a:ext uri="{FF2B5EF4-FFF2-40B4-BE49-F238E27FC236}">
                <a16:creationId xmlns:a16="http://schemas.microsoft.com/office/drawing/2014/main" id="{274607B4-908C-35FB-6A5A-CDE4177B202F}"/>
              </a:ext>
            </a:extLst>
          </p:cNvPr>
          <p:cNvGrpSpPr/>
          <p:nvPr/>
        </p:nvGrpSpPr>
        <p:grpSpPr>
          <a:xfrm>
            <a:off x="193391" y="745285"/>
            <a:ext cx="5327385" cy="3518492"/>
            <a:chOff x="193391" y="745285"/>
            <a:chExt cx="5327385" cy="3518492"/>
          </a:xfrm>
        </p:grpSpPr>
        <p:grpSp>
          <p:nvGrpSpPr>
            <p:cNvPr id="23" name="Gruppo 22">
              <a:extLst>
                <a:ext uri="{FF2B5EF4-FFF2-40B4-BE49-F238E27FC236}">
                  <a16:creationId xmlns:a16="http://schemas.microsoft.com/office/drawing/2014/main" id="{4E645169-7F65-CC6E-9594-8CCCFBC1ADD2}"/>
                </a:ext>
              </a:extLst>
            </p:cNvPr>
            <p:cNvGrpSpPr/>
            <p:nvPr/>
          </p:nvGrpSpPr>
          <p:grpSpPr>
            <a:xfrm>
              <a:off x="193391" y="745285"/>
              <a:ext cx="5327385" cy="3518492"/>
              <a:chOff x="90651" y="878847"/>
              <a:chExt cx="5327385" cy="3518492"/>
            </a:xfrm>
          </p:grpSpPr>
          <p:pic>
            <p:nvPicPr>
              <p:cNvPr id="8" name="Immagine 7">
                <a:extLst>
                  <a:ext uri="{FF2B5EF4-FFF2-40B4-BE49-F238E27FC236}">
                    <a16:creationId xmlns:a16="http://schemas.microsoft.com/office/drawing/2014/main" id="{0114724F-819B-650E-9D4A-4A195844D2D5}"/>
                  </a:ext>
                </a:extLst>
              </p:cNvPr>
              <p:cNvPicPr>
                <a:picLocks noChangeAspect="1"/>
              </p:cNvPicPr>
              <p:nvPr/>
            </p:nvPicPr>
            <p:blipFill>
              <a:blip r:embed="rId5"/>
              <a:srcRect l="20365" t="11443" r="11324" b="64376"/>
              <a:stretch>
                <a:fillRect/>
              </a:stretch>
            </p:blipFill>
            <p:spPr>
              <a:xfrm>
                <a:off x="90651" y="878847"/>
                <a:ext cx="5327385" cy="2666993"/>
              </a:xfrm>
              <a:prstGeom prst="rect">
                <a:avLst/>
              </a:prstGeom>
            </p:spPr>
          </p:pic>
          <p:grpSp>
            <p:nvGrpSpPr>
              <p:cNvPr id="22" name="Gruppo 21">
                <a:extLst>
                  <a:ext uri="{FF2B5EF4-FFF2-40B4-BE49-F238E27FC236}">
                    <a16:creationId xmlns:a16="http://schemas.microsoft.com/office/drawing/2014/main" id="{2EB6A853-8810-403F-62A7-C4B5FE3B4307}"/>
                  </a:ext>
                </a:extLst>
              </p:cNvPr>
              <p:cNvGrpSpPr/>
              <p:nvPr/>
            </p:nvGrpSpPr>
            <p:grpSpPr>
              <a:xfrm>
                <a:off x="205667" y="3086928"/>
                <a:ext cx="5023879" cy="1310411"/>
                <a:chOff x="5638800" y="3435571"/>
                <a:chExt cx="6371586" cy="2579813"/>
              </a:xfrm>
            </p:grpSpPr>
            <p:cxnSp>
              <p:nvCxnSpPr>
                <p:cNvPr id="3" name="Straight Connector 20">
                  <a:extLst>
                    <a:ext uri="{FF2B5EF4-FFF2-40B4-BE49-F238E27FC236}">
                      <a16:creationId xmlns:a16="http://schemas.microsoft.com/office/drawing/2014/main" id="{C974C6DD-52F7-FA5E-D899-C37B71583FA7}"/>
                    </a:ext>
                  </a:extLst>
                </p:cNvPr>
                <p:cNvCxnSpPr>
                  <a:cxnSpLocks/>
                </p:cNvCxnSpPr>
                <p:nvPr/>
              </p:nvCxnSpPr>
              <p:spPr>
                <a:xfrm>
                  <a:off x="5638800" y="4404581"/>
                  <a:ext cx="3190239" cy="0"/>
                </a:xfrm>
                <a:prstGeom prst="line">
                  <a:avLst/>
                </a:prstGeom>
              </p:spPr>
              <p:style>
                <a:lnRef idx="3">
                  <a:schemeClr val="dk1"/>
                </a:lnRef>
                <a:fillRef idx="0">
                  <a:schemeClr val="dk1"/>
                </a:fillRef>
                <a:effectRef idx="2">
                  <a:schemeClr val="dk1"/>
                </a:effectRef>
                <a:fontRef idx="minor">
                  <a:schemeClr val="tx1"/>
                </a:fontRef>
              </p:style>
            </p:cxnSp>
            <p:sp>
              <p:nvSpPr>
                <p:cNvPr id="9" name="Rectangle 30">
                  <a:extLst>
                    <a:ext uri="{FF2B5EF4-FFF2-40B4-BE49-F238E27FC236}">
                      <a16:creationId xmlns:a16="http://schemas.microsoft.com/office/drawing/2014/main" id="{673C6604-5663-E8C0-20B2-9FE88207E2C4}"/>
                    </a:ext>
                  </a:extLst>
                </p:cNvPr>
                <p:cNvSpPr/>
                <p:nvPr/>
              </p:nvSpPr>
              <p:spPr>
                <a:xfrm>
                  <a:off x="6675120" y="4104861"/>
                  <a:ext cx="1055368" cy="581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18">
                  <a:extLst>
                    <a:ext uri="{FF2B5EF4-FFF2-40B4-BE49-F238E27FC236}">
                      <a16:creationId xmlns:a16="http://schemas.microsoft.com/office/drawing/2014/main" id="{CD443BC2-6ED7-DE7F-D385-B400820FFF25}"/>
                    </a:ext>
                  </a:extLst>
                </p:cNvPr>
                <p:cNvCxnSpPr>
                  <a:cxnSpLocks/>
                </p:cNvCxnSpPr>
                <p:nvPr/>
              </p:nvCxnSpPr>
              <p:spPr>
                <a:xfrm>
                  <a:off x="5638800" y="3439381"/>
                  <a:ext cx="0" cy="965200"/>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9">
                  <a:extLst>
                    <a:ext uri="{FF2B5EF4-FFF2-40B4-BE49-F238E27FC236}">
                      <a16:creationId xmlns:a16="http://schemas.microsoft.com/office/drawing/2014/main" id="{0BF79C92-0F00-30DA-9DFE-15643BB72885}"/>
                    </a:ext>
                  </a:extLst>
                </p:cNvPr>
                <p:cNvCxnSpPr>
                  <a:cxnSpLocks/>
                </p:cNvCxnSpPr>
                <p:nvPr/>
              </p:nvCxnSpPr>
              <p:spPr>
                <a:xfrm>
                  <a:off x="8820148" y="3523626"/>
                  <a:ext cx="0" cy="877145"/>
                </a:xfrm>
                <a:prstGeom prst="line">
                  <a:avLst/>
                </a:prstGeom>
              </p:spPr>
              <p:style>
                <a:lnRef idx="3">
                  <a:schemeClr val="dk1"/>
                </a:lnRef>
                <a:fillRef idx="0">
                  <a:schemeClr val="dk1"/>
                </a:fillRef>
                <a:effectRef idx="2">
                  <a:schemeClr val="dk1"/>
                </a:effectRef>
                <a:fontRef idx="minor">
                  <a:schemeClr val="tx1"/>
                </a:fontRef>
              </p:style>
            </p:cxnSp>
            <p:sp>
              <p:nvSpPr>
                <p:cNvPr id="13" name="Lightning Bolt 29">
                  <a:extLst>
                    <a:ext uri="{FF2B5EF4-FFF2-40B4-BE49-F238E27FC236}">
                      <a16:creationId xmlns:a16="http://schemas.microsoft.com/office/drawing/2014/main" id="{E6EB5E42-ACC5-CE70-DEE7-49B3D8EAD29D}"/>
                    </a:ext>
                  </a:extLst>
                </p:cNvPr>
                <p:cNvSpPr/>
                <p:nvPr/>
              </p:nvSpPr>
              <p:spPr>
                <a:xfrm>
                  <a:off x="7071361" y="4206521"/>
                  <a:ext cx="268603" cy="388499"/>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31">
                  <a:extLst>
                    <a:ext uri="{FF2B5EF4-FFF2-40B4-BE49-F238E27FC236}">
                      <a16:creationId xmlns:a16="http://schemas.microsoft.com/office/drawing/2014/main" id="{42360B81-4AF3-B855-52EF-2235077DAA11}"/>
                    </a:ext>
                  </a:extLst>
                </p:cNvPr>
                <p:cNvCxnSpPr>
                  <a:cxnSpLocks/>
                </p:cNvCxnSpPr>
                <p:nvPr/>
              </p:nvCxnSpPr>
              <p:spPr>
                <a:xfrm>
                  <a:off x="8820147" y="4400771"/>
                  <a:ext cx="3190239" cy="0"/>
                </a:xfrm>
                <a:prstGeom prst="line">
                  <a:avLst/>
                </a:prstGeom>
              </p:spPr>
              <p:style>
                <a:lnRef idx="3">
                  <a:schemeClr val="dk1"/>
                </a:lnRef>
                <a:fillRef idx="0">
                  <a:schemeClr val="dk1"/>
                </a:fillRef>
                <a:effectRef idx="2">
                  <a:schemeClr val="dk1"/>
                </a:effectRef>
                <a:fontRef idx="minor">
                  <a:schemeClr val="tx1"/>
                </a:fontRef>
              </p:style>
            </p:cxnSp>
            <p:sp>
              <p:nvSpPr>
                <p:cNvPr id="15" name="Rectangle 32">
                  <a:extLst>
                    <a:ext uri="{FF2B5EF4-FFF2-40B4-BE49-F238E27FC236}">
                      <a16:creationId xmlns:a16="http://schemas.microsoft.com/office/drawing/2014/main" id="{B6335281-5C2A-B5BF-1391-E427C0346FCD}"/>
                    </a:ext>
                  </a:extLst>
                </p:cNvPr>
                <p:cNvSpPr/>
                <p:nvPr/>
              </p:nvSpPr>
              <p:spPr>
                <a:xfrm>
                  <a:off x="9856467" y="4101051"/>
                  <a:ext cx="1055368" cy="5810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33">
                  <a:extLst>
                    <a:ext uri="{FF2B5EF4-FFF2-40B4-BE49-F238E27FC236}">
                      <a16:creationId xmlns:a16="http://schemas.microsoft.com/office/drawing/2014/main" id="{65A570BB-9D9D-E966-F7B6-D880B14D6783}"/>
                    </a:ext>
                  </a:extLst>
                </p:cNvPr>
                <p:cNvCxnSpPr>
                  <a:cxnSpLocks/>
                </p:cNvCxnSpPr>
                <p:nvPr/>
              </p:nvCxnSpPr>
              <p:spPr>
                <a:xfrm>
                  <a:off x="12010386" y="3435571"/>
                  <a:ext cx="0" cy="965200"/>
                </a:xfrm>
                <a:prstGeom prst="line">
                  <a:avLst/>
                </a:prstGeom>
              </p:spPr>
              <p:style>
                <a:lnRef idx="3">
                  <a:schemeClr val="dk1"/>
                </a:lnRef>
                <a:fillRef idx="0">
                  <a:schemeClr val="dk1"/>
                </a:fillRef>
                <a:effectRef idx="2">
                  <a:schemeClr val="dk1"/>
                </a:effectRef>
                <a:fontRef idx="minor">
                  <a:schemeClr val="tx1"/>
                </a:fontRef>
              </p:style>
            </p:cxnSp>
            <p:sp>
              <p:nvSpPr>
                <p:cNvPr id="17" name="Lightning Bolt 34">
                  <a:extLst>
                    <a:ext uri="{FF2B5EF4-FFF2-40B4-BE49-F238E27FC236}">
                      <a16:creationId xmlns:a16="http://schemas.microsoft.com/office/drawing/2014/main" id="{526A1711-A6BF-F772-502F-B098EE7319A0}"/>
                    </a:ext>
                  </a:extLst>
                </p:cNvPr>
                <p:cNvSpPr/>
                <p:nvPr/>
              </p:nvSpPr>
              <p:spPr>
                <a:xfrm>
                  <a:off x="10252708" y="4202711"/>
                  <a:ext cx="268603" cy="388499"/>
                </a:xfrm>
                <a:prstGeom prst="lightningBol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2">
                  <a:extLst>
                    <a:ext uri="{FF2B5EF4-FFF2-40B4-BE49-F238E27FC236}">
                      <a16:creationId xmlns:a16="http://schemas.microsoft.com/office/drawing/2014/main" id="{5CDDB01D-A346-E99E-D0C5-1142AADCA1A8}"/>
                    </a:ext>
                  </a:extLst>
                </p:cNvPr>
                <p:cNvCxnSpPr>
                  <a:cxnSpLocks/>
                </p:cNvCxnSpPr>
                <p:nvPr/>
              </p:nvCxnSpPr>
              <p:spPr>
                <a:xfrm>
                  <a:off x="7223760" y="4682075"/>
                  <a:ext cx="0" cy="606426"/>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4">
                  <a:extLst>
                    <a:ext uri="{FF2B5EF4-FFF2-40B4-BE49-F238E27FC236}">
                      <a16:creationId xmlns:a16="http://schemas.microsoft.com/office/drawing/2014/main" id="{08A804F8-DE2D-7841-B9EA-F1749C9AF319}"/>
                    </a:ext>
                  </a:extLst>
                </p:cNvPr>
                <p:cNvCxnSpPr>
                  <a:cxnSpLocks/>
                </p:cNvCxnSpPr>
                <p:nvPr/>
              </p:nvCxnSpPr>
              <p:spPr>
                <a:xfrm>
                  <a:off x="10419711" y="4682075"/>
                  <a:ext cx="0" cy="606426"/>
                </a:xfrm>
                <a:prstGeom prst="line">
                  <a:avLst/>
                </a:prstGeom>
              </p:spPr>
              <p:style>
                <a:lnRef idx="3">
                  <a:schemeClr val="dk1"/>
                </a:lnRef>
                <a:fillRef idx="0">
                  <a:schemeClr val="dk1"/>
                </a:fillRef>
                <a:effectRef idx="2">
                  <a:schemeClr val="dk1"/>
                </a:effectRef>
                <a:fontRef idx="minor">
                  <a:schemeClr val="tx1"/>
                </a:fontRef>
              </p:style>
            </p:cxnSp>
            <p:sp>
              <p:nvSpPr>
                <p:cNvPr id="20" name="Cube 5">
                  <a:extLst>
                    <a:ext uri="{FF2B5EF4-FFF2-40B4-BE49-F238E27FC236}">
                      <a16:creationId xmlns:a16="http://schemas.microsoft.com/office/drawing/2014/main" id="{3FBA6771-0BC8-8625-5BA9-779B105FF4D6}"/>
                    </a:ext>
                  </a:extLst>
                </p:cNvPr>
                <p:cNvSpPr/>
                <p:nvPr/>
              </p:nvSpPr>
              <p:spPr>
                <a:xfrm>
                  <a:off x="6706237" y="5273704"/>
                  <a:ext cx="1055364" cy="74168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C000"/>
                      </a:solidFill>
                    </a:rPr>
                    <a:t>HV</a:t>
                  </a:r>
                  <a:endParaRPr lang="en-US" dirty="0">
                    <a:solidFill>
                      <a:srgbClr val="FFC000"/>
                    </a:solidFill>
                  </a:endParaRPr>
                </a:p>
              </p:txBody>
            </p:sp>
            <p:sp>
              <p:nvSpPr>
                <p:cNvPr id="21" name="Cube 6">
                  <a:extLst>
                    <a:ext uri="{FF2B5EF4-FFF2-40B4-BE49-F238E27FC236}">
                      <a16:creationId xmlns:a16="http://schemas.microsoft.com/office/drawing/2014/main" id="{6C388692-A8B2-2CD8-B362-DAC5523AFEE3}"/>
                    </a:ext>
                  </a:extLst>
                </p:cNvPr>
                <p:cNvSpPr/>
                <p:nvPr/>
              </p:nvSpPr>
              <p:spPr>
                <a:xfrm>
                  <a:off x="9856467" y="5273704"/>
                  <a:ext cx="1055364" cy="74168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rgbClr val="FFC000"/>
                      </a:solidFill>
                    </a:rPr>
                    <a:t>HV</a:t>
                  </a:r>
                  <a:endParaRPr lang="en-US" dirty="0">
                    <a:solidFill>
                      <a:srgbClr val="FFC000"/>
                    </a:solidFill>
                  </a:endParaRPr>
                </a:p>
              </p:txBody>
            </p:sp>
          </p:grpSp>
        </p:grpSp>
        <p:sp>
          <p:nvSpPr>
            <p:cNvPr id="25" name="CasellaDiTesto 24">
              <a:extLst>
                <a:ext uri="{FF2B5EF4-FFF2-40B4-BE49-F238E27FC236}">
                  <a16:creationId xmlns:a16="http://schemas.microsoft.com/office/drawing/2014/main" id="{78FA21F0-959C-C416-E796-A217B9C1B75D}"/>
                </a:ext>
              </a:extLst>
            </p:cNvPr>
            <p:cNvSpPr txBox="1"/>
            <p:nvPr/>
          </p:nvSpPr>
          <p:spPr>
            <a:xfrm>
              <a:off x="2456371" y="3502112"/>
              <a:ext cx="866187" cy="461665"/>
            </a:xfrm>
            <a:prstGeom prst="rect">
              <a:avLst/>
            </a:prstGeom>
            <a:noFill/>
          </p:spPr>
          <p:txBody>
            <a:bodyPr wrap="square">
              <a:spAutoFit/>
            </a:bodyPr>
            <a:lstStyle/>
            <a:p>
              <a:r>
                <a:rPr lang="en-US" sz="1200" b="0" i="0" u="none" strike="noStrike" baseline="0" dirty="0">
                  <a:solidFill>
                    <a:srgbClr val="000000"/>
                  </a:solidFill>
                  <a:latin typeface="Arial" panose="020B0604020202020204" pitchFamily="34" charset="0"/>
                  <a:cs typeface="Arial" panose="020B0604020202020204" pitchFamily="34" charset="0"/>
                </a:rPr>
                <a:t>Common ground</a:t>
              </a:r>
              <a:endParaRPr lang="it-IT" sz="1200" dirty="0"/>
            </a:p>
          </p:txBody>
        </p:sp>
        <p:sp>
          <p:nvSpPr>
            <p:cNvPr id="26" name="CasellaDiTesto 25">
              <a:extLst>
                <a:ext uri="{FF2B5EF4-FFF2-40B4-BE49-F238E27FC236}">
                  <a16:creationId xmlns:a16="http://schemas.microsoft.com/office/drawing/2014/main" id="{C0E57FFE-1B49-9E2C-15C0-797B32811D4B}"/>
                </a:ext>
              </a:extLst>
            </p:cNvPr>
            <p:cNvSpPr txBox="1"/>
            <p:nvPr/>
          </p:nvSpPr>
          <p:spPr>
            <a:xfrm>
              <a:off x="233984" y="3402169"/>
              <a:ext cx="415151" cy="523220"/>
            </a:xfrm>
            <a:prstGeom prst="rect">
              <a:avLst/>
            </a:prstGeom>
            <a:noFill/>
          </p:spPr>
          <p:txBody>
            <a:bodyPr wrap="square">
              <a:spAutoFit/>
            </a:bodyPr>
            <a:lstStyle/>
            <a:p>
              <a:r>
                <a:rPr lang="en-US" sz="2800" dirty="0">
                  <a:solidFill>
                    <a:srgbClr val="000000"/>
                  </a:solidFill>
                  <a:latin typeface="Arial" panose="020B0604020202020204" pitchFamily="34" charset="0"/>
                  <a:cs typeface="Arial" panose="020B0604020202020204" pitchFamily="34" charset="0"/>
                </a:rPr>
                <a:t>+</a:t>
              </a:r>
              <a:endParaRPr lang="it-IT" sz="2800" dirty="0"/>
            </a:p>
          </p:txBody>
        </p:sp>
        <p:sp>
          <p:nvSpPr>
            <p:cNvPr id="27" name="CasellaDiTesto 26">
              <a:extLst>
                <a:ext uri="{FF2B5EF4-FFF2-40B4-BE49-F238E27FC236}">
                  <a16:creationId xmlns:a16="http://schemas.microsoft.com/office/drawing/2014/main" id="{61363F21-AADC-94E9-404F-338EDE56A8BB}"/>
                </a:ext>
              </a:extLst>
            </p:cNvPr>
            <p:cNvSpPr txBox="1"/>
            <p:nvPr/>
          </p:nvSpPr>
          <p:spPr>
            <a:xfrm>
              <a:off x="5014029" y="3390549"/>
              <a:ext cx="415151" cy="523220"/>
            </a:xfrm>
            <a:prstGeom prst="rect">
              <a:avLst/>
            </a:prstGeom>
            <a:noFill/>
          </p:spPr>
          <p:txBody>
            <a:bodyPr wrap="square">
              <a:spAutoFit/>
            </a:bodyPr>
            <a:lstStyle/>
            <a:p>
              <a:r>
                <a:rPr lang="en-US" sz="2800" dirty="0">
                  <a:solidFill>
                    <a:srgbClr val="000000"/>
                  </a:solidFill>
                  <a:latin typeface="Arial" panose="020B0604020202020204" pitchFamily="34" charset="0"/>
                  <a:cs typeface="Arial" panose="020B0604020202020204" pitchFamily="34" charset="0"/>
                </a:rPr>
                <a:t>+</a:t>
              </a:r>
              <a:endParaRPr lang="it-IT" sz="2800" dirty="0"/>
            </a:p>
          </p:txBody>
        </p:sp>
      </p:grpSp>
    </p:spTree>
    <p:extLst>
      <p:ext uri="{BB962C8B-B14F-4D97-AF65-F5344CB8AC3E}">
        <p14:creationId xmlns:p14="http://schemas.microsoft.com/office/powerpoint/2010/main" val="418322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797FB8-32C2-FAE0-D1A7-54554ABAE29E}"/>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B6984070-C227-F32C-7EBB-5CA2E852A946}"/>
              </a:ext>
            </a:extLst>
          </p:cNvPr>
          <p:cNvGrpSpPr/>
          <p:nvPr/>
        </p:nvGrpSpPr>
        <p:grpSpPr>
          <a:xfrm>
            <a:off x="0" y="10443"/>
            <a:ext cx="12192000" cy="651074"/>
            <a:chOff x="0" y="19069"/>
            <a:chExt cx="12192000" cy="651074"/>
          </a:xfrm>
        </p:grpSpPr>
        <p:sp>
          <p:nvSpPr>
            <p:cNvPr id="40" name="Rettangolo 39">
              <a:extLst>
                <a:ext uri="{FF2B5EF4-FFF2-40B4-BE49-F238E27FC236}">
                  <a16:creationId xmlns:a16="http://schemas.microsoft.com/office/drawing/2014/main" id="{7456542B-437A-3B33-8FDE-C032FEA0B493}"/>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E1A542D1-3319-3D0F-5483-CE78E2F0B5E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DFDF5DC4-76F1-29B8-1598-040C9C6101B1}"/>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C6E21814-325B-BAD9-636C-491EA7E976CB}"/>
              </a:ext>
            </a:extLst>
          </p:cNvPr>
          <p:cNvSpPr/>
          <p:nvPr/>
        </p:nvSpPr>
        <p:spPr>
          <a:xfrm>
            <a:off x="5046453" y="112557"/>
            <a:ext cx="5649734" cy="461665"/>
          </a:xfrm>
          <a:prstGeom prst="rect">
            <a:avLst/>
          </a:prstGeom>
        </p:spPr>
        <p:txBody>
          <a:bodyPr wrap="square">
            <a:spAutoFit/>
          </a:bodyPr>
          <a:lstStyle/>
          <a:p>
            <a:pPr>
              <a:defRPr/>
            </a:pP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Logitudinal</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plasma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density</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modulation</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17" name="Immagine 16" descr="Immagine che contiene testo, diagramma, schizzo, disegno&#10;&#10;Il contenuto generato dall'IA potrebbe non essere corretto.">
            <a:extLst>
              <a:ext uri="{FF2B5EF4-FFF2-40B4-BE49-F238E27FC236}">
                <a16:creationId xmlns:a16="http://schemas.microsoft.com/office/drawing/2014/main" id="{66068676-5983-23BE-B372-53A10317C68A}"/>
              </a:ext>
            </a:extLst>
          </p:cNvPr>
          <p:cNvPicPr>
            <a:picLocks noChangeAspect="1"/>
          </p:cNvPicPr>
          <p:nvPr/>
        </p:nvPicPr>
        <p:blipFill>
          <a:blip r:embed="rId5"/>
          <a:srcRect l="49542" r="565"/>
          <a:stretch>
            <a:fillRect/>
          </a:stretch>
        </p:blipFill>
        <p:spPr>
          <a:xfrm>
            <a:off x="90651" y="920417"/>
            <a:ext cx="4731044" cy="3715172"/>
          </a:xfrm>
          <a:prstGeom prst="rect">
            <a:avLst/>
          </a:prstGeom>
        </p:spPr>
      </p:pic>
      <p:pic>
        <p:nvPicPr>
          <p:cNvPr id="8" name="Immagine 7" descr="Immagine che contiene testo, diagramma, linea, Diagramma">
            <a:extLst>
              <a:ext uri="{FF2B5EF4-FFF2-40B4-BE49-F238E27FC236}">
                <a16:creationId xmlns:a16="http://schemas.microsoft.com/office/drawing/2014/main" id="{80B49CEF-5CDE-A880-3B0F-2F4C8CF014B4}"/>
              </a:ext>
            </a:extLst>
          </p:cNvPr>
          <p:cNvPicPr>
            <a:picLocks noChangeAspect="1"/>
          </p:cNvPicPr>
          <p:nvPr/>
        </p:nvPicPr>
        <p:blipFill>
          <a:blip r:embed="rId6"/>
          <a:srcRect l="6817" t="5701" r="54346" b="49527"/>
          <a:stretch>
            <a:fillRect/>
          </a:stretch>
        </p:blipFill>
        <p:spPr>
          <a:xfrm>
            <a:off x="4622035" y="875623"/>
            <a:ext cx="3684365" cy="3122055"/>
          </a:xfrm>
          <a:prstGeom prst="rect">
            <a:avLst/>
          </a:prstGeom>
        </p:spPr>
      </p:pic>
      <p:pic>
        <p:nvPicPr>
          <p:cNvPr id="10" name="Immagine 9" descr="Immagine che contiene testo, diagramma, linea, Diagramma">
            <a:extLst>
              <a:ext uri="{FF2B5EF4-FFF2-40B4-BE49-F238E27FC236}">
                <a16:creationId xmlns:a16="http://schemas.microsoft.com/office/drawing/2014/main" id="{37E34BE3-FB58-06D8-ED56-1D6C059DB5B7}"/>
              </a:ext>
            </a:extLst>
          </p:cNvPr>
          <p:cNvPicPr>
            <a:picLocks noChangeAspect="1"/>
          </p:cNvPicPr>
          <p:nvPr/>
        </p:nvPicPr>
        <p:blipFill>
          <a:blip r:embed="rId6"/>
          <a:srcRect l="47628" t="4466" r="10575" b="50010"/>
          <a:stretch>
            <a:fillRect/>
          </a:stretch>
        </p:blipFill>
        <p:spPr>
          <a:xfrm>
            <a:off x="8175414" y="805621"/>
            <a:ext cx="4053840" cy="3122055"/>
          </a:xfrm>
          <a:prstGeom prst="rect">
            <a:avLst/>
          </a:prstGeom>
        </p:spPr>
      </p:pic>
      <p:sp>
        <p:nvSpPr>
          <p:cNvPr id="4" name="CasellaDiTesto 3">
            <a:extLst>
              <a:ext uri="{FF2B5EF4-FFF2-40B4-BE49-F238E27FC236}">
                <a16:creationId xmlns:a16="http://schemas.microsoft.com/office/drawing/2014/main" id="{08A3BA24-B7CA-8D6C-DE5E-16F107550647}"/>
              </a:ext>
            </a:extLst>
          </p:cNvPr>
          <p:cNvSpPr txBox="1"/>
          <p:nvPr/>
        </p:nvSpPr>
        <p:spPr>
          <a:xfrm>
            <a:off x="7977448" y="6499852"/>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7</a:t>
            </a:r>
          </a:p>
        </p:txBody>
      </p:sp>
      <p:sp>
        <p:nvSpPr>
          <p:cNvPr id="13" name="CasellaDiTesto 12">
            <a:extLst>
              <a:ext uri="{FF2B5EF4-FFF2-40B4-BE49-F238E27FC236}">
                <a16:creationId xmlns:a16="http://schemas.microsoft.com/office/drawing/2014/main" id="{ABA45B2D-8F33-1AC6-03F7-96C0A5DC9974}"/>
              </a:ext>
            </a:extLst>
          </p:cNvPr>
          <p:cNvSpPr txBox="1"/>
          <p:nvPr/>
        </p:nvSpPr>
        <p:spPr>
          <a:xfrm>
            <a:off x="707305" y="4714118"/>
            <a:ext cx="11159347" cy="1754326"/>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solidFill>
                  <a:schemeClr val="bg1"/>
                </a:solidFill>
                <a:latin typeface="CMR10"/>
              </a:rPr>
              <a:t>Also, in the case of uniform profiles, the main advantage is offered by the possibility of sectioning the supply voltage, avoiding values of many tens or hundreds of kV, which would not be easy to produce.</a:t>
            </a:r>
            <a:endParaRPr lang="en-US" dirty="0">
              <a:solidFill>
                <a:schemeClr val="bg1"/>
              </a:solidFill>
              <a:latin typeface="CMR10"/>
            </a:endParaRPr>
          </a:p>
          <a:p>
            <a:pPr marL="285750" indent="-285750" algn="l">
              <a:buFont typeface="Arial" panose="020B0604020202020204" pitchFamily="34" charset="0"/>
              <a:buChar char="•"/>
            </a:pPr>
            <a:endParaRPr lang="en-US" dirty="0">
              <a:solidFill>
                <a:schemeClr val="bg1"/>
              </a:solidFill>
              <a:latin typeface="CMR10"/>
            </a:endParaRPr>
          </a:p>
          <a:p>
            <a:pPr marL="285750" indent="-285750" algn="l">
              <a:buFont typeface="Arial" panose="020B0604020202020204" pitchFamily="34" charset="0"/>
              <a:buChar char="•"/>
            </a:pPr>
            <a:r>
              <a:rPr lang="en-US" dirty="0">
                <a:solidFill>
                  <a:schemeClr val="bg1"/>
                </a:solidFill>
                <a:latin typeface="CMR10"/>
              </a:rPr>
              <a:t>The same plasma source could provide either uniform profiles to be used to achieve high energies in m-scale devices or tailored profiles to realize different elements within the same structure or optimize particle beam matching.</a:t>
            </a:r>
          </a:p>
        </p:txBody>
      </p:sp>
    </p:spTree>
    <p:extLst>
      <p:ext uri="{BB962C8B-B14F-4D97-AF65-F5344CB8AC3E}">
        <p14:creationId xmlns:p14="http://schemas.microsoft.com/office/powerpoint/2010/main" val="1003167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0BC00F-02D8-B743-8DF0-9726496D48B8}"/>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420B832B-0A8D-E562-7950-7F67332BD86F}"/>
              </a:ext>
            </a:extLst>
          </p:cNvPr>
          <p:cNvGrpSpPr/>
          <p:nvPr/>
        </p:nvGrpSpPr>
        <p:grpSpPr>
          <a:xfrm>
            <a:off x="0" y="8795"/>
            <a:ext cx="12192000" cy="651074"/>
            <a:chOff x="0" y="19069"/>
            <a:chExt cx="12192000" cy="651074"/>
          </a:xfrm>
        </p:grpSpPr>
        <p:sp>
          <p:nvSpPr>
            <p:cNvPr id="40" name="Rettangolo 39">
              <a:extLst>
                <a:ext uri="{FF2B5EF4-FFF2-40B4-BE49-F238E27FC236}">
                  <a16:creationId xmlns:a16="http://schemas.microsoft.com/office/drawing/2014/main" id="{657E9EB0-F60F-0A2A-E30B-55E8A7874B67}"/>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E07BCB26-DD0C-40B4-A8B8-DF2D6FAF800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19931E99-C307-998C-A47C-6324638E9716}"/>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5" name="Rectangle 1">
            <a:extLst>
              <a:ext uri="{FF2B5EF4-FFF2-40B4-BE49-F238E27FC236}">
                <a16:creationId xmlns:a16="http://schemas.microsoft.com/office/drawing/2014/main" id="{C3107462-07EB-9A1E-81C0-CF2811237FFD}"/>
              </a:ext>
            </a:extLst>
          </p:cNvPr>
          <p:cNvSpPr/>
          <p:nvPr/>
        </p:nvSpPr>
        <p:spPr>
          <a:xfrm>
            <a:off x="6463906" y="119658"/>
            <a:ext cx="3935161" cy="461665"/>
          </a:xfrm>
          <a:prstGeom prst="rect">
            <a:avLst/>
          </a:prstGeom>
        </p:spPr>
        <p:txBody>
          <a:bodyPr wrap="square">
            <a:spAutoFit/>
          </a:bodyPr>
          <a:lstStyle/>
          <a:p>
            <a:pPr>
              <a:defRPr/>
            </a:pP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Staged</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400" b="1" i="1" kern="0" dirty="0" err="1">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 name="CasellaDiTesto 3">
            <a:extLst>
              <a:ext uri="{FF2B5EF4-FFF2-40B4-BE49-F238E27FC236}">
                <a16:creationId xmlns:a16="http://schemas.microsoft.com/office/drawing/2014/main" id="{A0073568-9857-DEFB-4229-97B91AB0FF3F}"/>
              </a:ext>
            </a:extLst>
          </p:cNvPr>
          <p:cNvSpPr txBox="1"/>
          <p:nvPr/>
        </p:nvSpPr>
        <p:spPr>
          <a:xfrm>
            <a:off x="0" y="6514547"/>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8</a:t>
            </a:r>
          </a:p>
        </p:txBody>
      </p:sp>
      <p:pic>
        <p:nvPicPr>
          <p:cNvPr id="6" name="Immagine 5" descr="Immagine che contiene testo, schermata, diagramma, Piano">
            <a:extLst>
              <a:ext uri="{FF2B5EF4-FFF2-40B4-BE49-F238E27FC236}">
                <a16:creationId xmlns:a16="http://schemas.microsoft.com/office/drawing/2014/main" id="{17A55F91-A8E5-EEBB-B1A5-53BFA2430EA9}"/>
              </a:ext>
            </a:extLst>
          </p:cNvPr>
          <p:cNvPicPr>
            <a:picLocks noChangeAspect="1"/>
          </p:cNvPicPr>
          <p:nvPr/>
        </p:nvPicPr>
        <p:blipFill>
          <a:blip r:embed="rId5"/>
          <a:stretch>
            <a:fillRect/>
          </a:stretch>
        </p:blipFill>
        <p:spPr>
          <a:xfrm>
            <a:off x="90651" y="778175"/>
            <a:ext cx="5321272" cy="3765066"/>
          </a:xfrm>
          <a:prstGeom prst="rect">
            <a:avLst/>
          </a:prstGeom>
        </p:spPr>
      </p:pic>
      <p:pic>
        <p:nvPicPr>
          <p:cNvPr id="7" name="Immagine 6" descr="Immagine che contiene testo, schermata, orologio&#10;&#10;Descrizione generata automaticamente">
            <a:extLst>
              <a:ext uri="{FF2B5EF4-FFF2-40B4-BE49-F238E27FC236}">
                <a16:creationId xmlns:a16="http://schemas.microsoft.com/office/drawing/2014/main" id="{E2085DF1-483D-D63F-7075-2DF09F567AAC}"/>
              </a:ext>
            </a:extLst>
          </p:cNvPr>
          <p:cNvPicPr>
            <a:picLocks noChangeAspect="1"/>
          </p:cNvPicPr>
          <p:nvPr/>
        </p:nvPicPr>
        <p:blipFill>
          <a:blip r:embed="rId6">
            <a:extLst>
              <a:ext uri="{28A0092B-C50C-407E-A947-70E740481C1C}">
                <a14:useLocalDpi xmlns:a14="http://schemas.microsoft.com/office/drawing/2010/main" val="0"/>
              </a:ext>
            </a:extLst>
          </a:blip>
          <a:srcRect l="19282" t="60885"/>
          <a:stretch>
            <a:fillRect/>
          </a:stretch>
        </p:blipFill>
        <p:spPr>
          <a:xfrm>
            <a:off x="5201921" y="864177"/>
            <a:ext cx="6809616" cy="1822247"/>
          </a:xfrm>
          <a:prstGeom prst="rect">
            <a:avLst/>
          </a:prstGeom>
          <a:ln>
            <a:noFill/>
          </a:ln>
        </p:spPr>
      </p:pic>
      <p:pic>
        <p:nvPicPr>
          <p:cNvPr id="15" name="Immagine 14" descr="Immagine che contiene testo, linea, schermata, diagramma">
            <a:extLst>
              <a:ext uri="{FF2B5EF4-FFF2-40B4-BE49-F238E27FC236}">
                <a16:creationId xmlns:a16="http://schemas.microsoft.com/office/drawing/2014/main" id="{9A165B1F-08BE-D4B5-27B3-961E24752B38}"/>
              </a:ext>
            </a:extLst>
          </p:cNvPr>
          <p:cNvPicPr>
            <a:picLocks noChangeAspect="1"/>
          </p:cNvPicPr>
          <p:nvPr/>
        </p:nvPicPr>
        <p:blipFill>
          <a:blip r:embed="rId7"/>
          <a:stretch>
            <a:fillRect/>
          </a:stretch>
        </p:blipFill>
        <p:spPr>
          <a:xfrm>
            <a:off x="6096000" y="2719994"/>
            <a:ext cx="5402317" cy="4118937"/>
          </a:xfrm>
          <a:prstGeom prst="rect">
            <a:avLst/>
          </a:prstGeom>
        </p:spPr>
      </p:pic>
      <p:sp>
        <p:nvSpPr>
          <p:cNvPr id="30" name="CasellaDiTesto 29">
            <a:extLst>
              <a:ext uri="{FF2B5EF4-FFF2-40B4-BE49-F238E27FC236}">
                <a16:creationId xmlns:a16="http://schemas.microsoft.com/office/drawing/2014/main" id="{1B08D6F5-8F69-41FE-B105-85C168B48899}"/>
              </a:ext>
            </a:extLst>
          </p:cNvPr>
          <p:cNvSpPr txBox="1"/>
          <p:nvPr/>
        </p:nvSpPr>
        <p:spPr>
          <a:xfrm>
            <a:off x="9735552" y="5418548"/>
            <a:ext cx="954938" cy="307777"/>
          </a:xfrm>
          <a:prstGeom prst="rect">
            <a:avLst/>
          </a:prstGeom>
          <a:noFill/>
        </p:spPr>
        <p:txBody>
          <a:bodyPr wrap="square">
            <a:spAutoFit/>
          </a:bodyPr>
          <a:lstStyle/>
          <a:p>
            <a:pPr lvl="0">
              <a:defRPr/>
            </a:pPr>
            <a:r>
              <a:rPr lang="en-GB" sz="1400" b="1" i="1" dirty="0">
                <a:solidFill>
                  <a:schemeClr val="bg1"/>
                </a:solidFill>
                <a:latin typeface="Arial" pitchFamily="34" charset="0"/>
                <a:cs typeface="Arial" pitchFamily="34" charset="0"/>
              </a:rPr>
              <a:t>APLs</a:t>
            </a:r>
          </a:p>
        </p:txBody>
      </p:sp>
      <p:sp>
        <p:nvSpPr>
          <p:cNvPr id="31" name="CasellaDiTesto 30">
            <a:extLst>
              <a:ext uri="{FF2B5EF4-FFF2-40B4-BE49-F238E27FC236}">
                <a16:creationId xmlns:a16="http://schemas.microsoft.com/office/drawing/2014/main" id="{6F76E0F9-904F-D2FB-360D-010CC4B657BF}"/>
              </a:ext>
            </a:extLst>
          </p:cNvPr>
          <p:cNvSpPr txBox="1"/>
          <p:nvPr/>
        </p:nvSpPr>
        <p:spPr>
          <a:xfrm>
            <a:off x="6621774" y="5018314"/>
            <a:ext cx="1190205" cy="307777"/>
          </a:xfrm>
          <a:prstGeom prst="rect">
            <a:avLst/>
          </a:prstGeom>
          <a:noFill/>
        </p:spPr>
        <p:txBody>
          <a:bodyPr wrap="square">
            <a:spAutoFit/>
          </a:bodyPr>
          <a:lstStyle/>
          <a:p>
            <a:pPr lvl="0">
              <a:defRPr/>
            </a:pPr>
            <a:r>
              <a:rPr lang="en-GB" sz="1400" b="1" i="1" dirty="0">
                <a:solidFill>
                  <a:schemeClr val="bg1"/>
                </a:solidFill>
                <a:latin typeface="Arial" pitchFamily="34" charset="0"/>
                <a:cs typeface="Arial" pitchFamily="34" charset="0"/>
              </a:rPr>
              <a:t>Accelerator</a:t>
            </a:r>
          </a:p>
        </p:txBody>
      </p:sp>
      <p:sp>
        <p:nvSpPr>
          <p:cNvPr id="33" name="CasellaDiTesto 32">
            <a:extLst>
              <a:ext uri="{FF2B5EF4-FFF2-40B4-BE49-F238E27FC236}">
                <a16:creationId xmlns:a16="http://schemas.microsoft.com/office/drawing/2014/main" id="{0F9D8DC7-3184-D398-8B3E-96FD69F37422}"/>
              </a:ext>
            </a:extLst>
          </p:cNvPr>
          <p:cNvSpPr txBox="1"/>
          <p:nvPr/>
        </p:nvSpPr>
        <p:spPr>
          <a:xfrm>
            <a:off x="322759" y="4295039"/>
            <a:ext cx="5491188" cy="2062103"/>
          </a:xfrm>
          <a:prstGeom prst="rect">
            <a:avLst/>
          </a:prstGeom>
          <a:noFill/>
        </p:spPr>
        <p:txBody>
          <a:bodyPr wrap="square">
            <a:spAutoFit/>
          </a:bodyPr>
          <a:lstStyle/>
          <a:p>
            <a:pPr algn="l"/>
            <a:r>
              <a:rPr lang="en-US" sz="1600" b="0" i="0" u="none" strike="noStrike" baseline="0" dirty="0">
                <a:solidFill>
                  <a:schemeClr val="bg1"/>
                </a:solidFill>
                <a:latin typeface="Arial" panose="020B0604020202020204" pitchFamily="34" charset="0"/>
                <a:cs typeface="Arial" panose="020B0604020202020204" pitchFamily="34" charset="0"/>
              </a:rPr>
              <a:t>The main advantages of a plasma device that integrates</a:t>
            </a:r>
          </a:p>
          <a:p>
            <a:pPr algn="l"/>
            <a:r>
              <a:rPr lang="en-US" sz="1600" b="0" i="0" u="none" strike="noStrike" baseline="0" dirty="0">
                <a:solidFill>
                  <a:schemeClr val="bg1"/>
                </a:solidFill>
                <a:latin typeface="Arial" panose="020B0604020202020204" pitchFamily="34" charset="0"/>
                <a:cs typeface="Arial" panose="020B0604020202020204" pitchFamily="34" charset="0"/>
              </a:rPr>
              <a:t>multiple functional elements within the same</a:t>
            </a:r>
          </a:p>
          <a:p>
            <a:pPr algn="l"/>
            <a:r>
              <a:rPr lang="en-US" sz="1600" b="0" i="0" u="none" strike="noStrike" baseline="0" dirty="0">
                <a:solidFill>
                  <a:schemeClr val="bg1"/>
                </a:solidFill>
                <a:latin typeface="Arial" panose="020B0604020202020204" pitchFamily="34" charset="0"/>
                <a:cs typeface="Arial" panose="020B0604020202020204" pitchFamily="34" charset="0"/>
              </a:rPr>
              <a:t>structure lie in :</a:t>
            </a:r>
          </a:p>
          <a:p>
            <a:pPr marL="285750" indent="-285750" algn="l">
              <a:buFont typeface="Arial" panose="020B0604020202020204" pitchFamily="34" charset="0"/>
              <a:buChar char="•"/>
            </a:pPr>
            <a:r>
              <a:rPr lang="en-US" sz="1600" b="0" i="0" u="none" strike="noStrike" baseline="0" dirty="0">
                <a:solidFill>
                  <a:schemeClr val="bg1"/>
                </a:solidFill>
                <a:latin typeface="Arial" panose="020B0604020202020204" pitchFamily="34" charset="0"/>
                <a:cs typeface="Arial" panose="020B0604020202020204" pitchFamily="34" charset="0"/>
              </a:rPr>
              <a:t>its compactness (19 cm)</a:t>
            </a:r>
            <a:endParaRPr lang="en-US" sz="16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0" i="0" u="none" strike="noStrike" baseline="0" dirty="0">
                <a:solidFill>
                  <a:schemeClr val="bg1"/>
                </a:solidFill>
                <a:latin typeface="Arial" panose="020B0604020202020204" pitchFamily="34" charset="0"/>
                <a:cs typeface="Arial" panose="020B0604020202020204" pitchFamily="34" charset="0"/>
              </a:rPr>
              <a:t>the simplification of the neutral gas distribution and injection system</a:t>
            </a:r>
            <a:endParaRPr lang="en-US" sz="1600"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b="0" i="0" u="none" strike="noStrike" baseline="0" dirty="0">
                <a:solidFill>
                  <a:schemeClr val="bg1"/>
                </a:solidFill>
                <a:latin typeface="Arial" panose="020B0604020202020204" pitchFamily="34" charset="0"/>
                <a:cs typeface="Arial" panose="020B0604020202020204" pitchFamily="34" charset="0"/>
              </a:rPr>
              <a:t>the intrinsic mechanical alignment ensured by the joint</a:t>
            </a:r>
            <a:r>
              <a:rPr lang="en-US" sz="1600" dirty="0">
                <a:solidFill>
                  <a:schemeClr val="bg1"/>
                </a:solidFill>
                <a:latin typeface="Arial" panose="020B0604020202020204" pitchFamily="34" charset="0"/>
                <a:cs typeface="Arial" panose="020B0604020202020204" pitchFamily="34" charset="0"/>
              </a:rPr>
              <a:t> </a:t>
            </a:r>
            <a:r>
              <a:rPr lang="it-IT" sz="1600" b="0" i="0" u="none" strike="noStrike" baseline="0" dirty="0" err="1">
                <a:solidFill>
                  <a:schemeClr val="bg1"/>
                </a:solidFill>
                <a:latin typeface="Arial" panose="020B0604020202020204" pitchFamily="34" charset="0"/>
                <a:cs typeface="Arial" panose="020B0604020202020204" pitchFamily="34" charset="0"/>
              </a:rPr>
              <a:t>fabrication</a:t>
            </a:r>
            <a:r>
              <a:rPr lang="it-IT" sz="1600" b="0" i="0" u="none" strike="noStrike" baseline="0" dirty="0">
                <a:solidFill>
                  <a:schemeClr val="bg1"/>
                </a:solidFill>
                <a:latin typeface="Arial" panose="020B0604020202020204" pitchFamily="34" charset="0"/>
                <a:cs typeface="Arial" panose="020B0604020202020204" pitchFamily="34" charset="0"/>
              </a:rPr>
              <a:t> of </a:t>
            </a:r>
            <a:r>
              <a:rPr lang="it-IT" sz="1600" b="0" i="0" u="none" strike="noStrike" baseline="0" dirty="0" err="1">
                <a:solidFill>
                  <a:schemeClr val="bg1"/>
                </a:solidFill>
                <a:latin typeface="Arial" panose="020B0604020202020204" pitchFamily="34" charset="0"/>
                <a:cs typeface="Arial" panose="020B0604020202020204" pitchFamily="34" charset="0"/>
              </a:rPr>
              <a:t>all</a:t>
            </a:r>
            <a:r>
              <a:rPr lang="it-IT" sz="1600" b="0" i="0" u="none" strike="noStrike" baseline="0" dirty="0">
                <a:solidFill>
                  <a:schemeClr val="bg1"/>
                </a:solidFill>
                <a:latin typeface="Arial" panose="020B0604020202020204" pitchFamily="34" charset="0"/>
                <a:cs typeface="Arial" panose="020B0604020202020204" pitchFamily="34" charset="0"/>
              </a:rPr>
              <a:t> </a:t>
            </a:r>
            <a:r>
              <a:rPr lang="it-IT" sz="1600" b="0" i="0" u="none" strike="noStrike" baseline="0" dirty="0" err="1">
                <a:solidFill>
                  <a:schemeClr val="bg1"/>
                </a:solidFill>
                <a:latin typeface="Arial" panose="020B0604020202020204" pitchFamily="34" charset="0"/>
                <a:cs typeface="Arial" panose="020B0604020202020204" pitchFamily="34" charset="0"/>
              </a:rPr>
              <a:t>components</a:t>
            </a:r>
            <a:r>
              <a:rPr lang="it-IT" sz="1600" b="0" i="0" u="none" strike="noStrike" baseline="0" dirty="0">
                <a:solidFill>
                  <a:schemeClr val="bg1"/>
                </a:solidFill>
                <a:latin typeface="Arial" panose="020B0604020202020204" pitchFamily="34" charset="0"/>
                <a:cs typeface="Arial" panose="020B0604020202020204" pitchFamily="34" charset="0"/>
              </a:rPr>
              <a:t>.</a:t>
            </a:r>
            <a:endParaRPr lang="it-IT" sz="1600" dirty="0">
              <a:solidFill>
                <a:schemeClr val="bg1"/>
              </a:solidFill>
              <a:latin typeface="Arial" panose="020B0604020202020204" pitchFamily="34" charset="0"/>
              <a:cs typeface="Arial" panose="020B0604020202020204" pitchFamily="34" charset="0"/>
            </a:endParaRPr>
          </a:p>
        </p:txBody>
      </p:sp>
      <p:grpSp>
        <p:nvGrpSpPr>
          <p:cNvPr id="38" name="Gruppo 37">
            <a:extLst>
              <a:ext uri="{FF2B5EF4-FFF2-40B4-BE49-F238E27FC236}">
                <a16:creationId xmlns:a16="http://schemas.microsoft.com/office/drawing/2014/main" id="{F58F5530-2CD9-E3C5-C891-2FAFEFFF6B9B}"/>
              </a:ext>
            </a:extLst>
          </p:cNvPr>
          <p:cNvGrpSpPr/>
          <p:nvPr/>
        </p:nvGrpSpPr>
        <p:grpSpPr>
          <a:xfrm>
            <a:off x="5088941" y="2846888"/>
            <a:ext cx="7039525" cy="3980766"/>
            <a:chOff x="5088941" y="2846888"/>
            <a:chExt cx="7039525" cy="3980766"/>
          </a:xfrm>
        </p:grpSpPr>
        <p:grpSp>
          <p:nvGrpSpPr>
            <p:cNvPr id="37" name="Gruppo 36">
              <a:extLst>
                <a:ext uri="{FF2B5EF4-FFF2-40B4-BE49-F238E27FC236}">
                  <a16:creationId xmlns:a16="http://schemas.microsoft.com/office/drawing/2014/main" id="{6CD12194-1E89-21F8-5C1C-33A43749B42A}"/>
                </a:ext>
              </a:extLst>
            </p:cNvPr>
            <p:cNvGrpSpPr/>
            <p:nvPr/>
          </p:nvGrpSpPr>
          <p:grpSpPr>
            <a:xfrm>
              <a:off x="5088941" y="2880458"/>
              <a:ext cx="5310126" cy="3947196"/>
              <a:chOff x="6081074" y="2772426"/>
              <a:chExt cx="5310126" cy="3947196"/>
            </a:xfrm>
          </p:grpSpPr>
          <p:pic>
            <p:nvPicPr>
              <p:cNvPr id="35" name="Immagine 34">
                <a:extLst>
                  <a:ext uri="{FF2B5EF4-FFF2-40B4-BE49-F238E27FC236}">
                    <a16:creationId xmlns:a16="http://schemas.microsoft.com/office/drawing/2014/main" id="{A18AE57D-87AF-63A9-9D9C-3DFF93E29D75}"/>
                  </a:ext>
                </a:extLst>
              </p:cNvPr>
              <p:cNvPicPr>
                <a:picLocks noChangeAspect="1"/>
              </p:cNvPicPr>
              <p:nvPr/>
            </p:nvPicPr>
            <p:blipFill>
              <a:blip r:embed="rId8"/>
              <a:stretch>
                <a:fillRect/>
              </a:stretch>
            </p:blipFill>
            <p:spPr>
              <a:xfrm>
                <a:off x="6081074" y="2772426"/>
                <a:ext cx="5310126" cy="3947196"/>
              </a:xfrm>
              <a:prstGeom prst="rect">
                <a:avLst/>
              </a:prstGeom>
            </p:spPr>
          </p:pic>
          <p:sp>
            <p:nvSpPr>
              <p:cNvPr id="36" name="CasellaDiTesto 35">
                <a:extLst>
                  <a:ext uri="{FF2B5EF4-FFF2-40B4-BE49-F238E27FC236}">
                    <a16:creationId xmlns:a16="http://schemas.microsoft.com/office/drawing/2014/main" id="{EC7208D5-DFC7-0190-98A4-85FC8826EEED}"/>
                  </a:ext>
                </a:extLst>
              </p:cNvPr>
              <p:cNvSpPr txBox="1"/>
              <p:nvPr/>
            </p:nvSpPr>
            <p:spPr>
              <a:xfrm>
                <a:off x="7007747" y="5206472"/>
                <a:ext cx="4186787" cy="1015663"/>
              </a:xfrm>
              <a:prstGeom prst="rect">
                <a:avLst/>
              </a:prstGeom>
              <a:solidFill>
                <a:srgbClr val="FFC000">
                  <a:alpha val="48000"/>
                </a:srgbClr>
              </a:solidFill>
              <a:effectLst>
                <a:softEdge rad="63500"/>
              </a:effectLst>
            </p:spPr>
            <p:txBody>
              <a:bodyPr wrap="square">
                <a:spAutoFit/>
              </a:bodyPr>
              <a:lstStyle/>
              <a:p>
                <a:r>
                  <a:rPr lang="en-US" sz="2000" b="1" i="0" u="none" strike="noStrike" baseline="0" dirty="0">
                    <a:solidFill>
                      <a:srgbClr val="1C1C1C"/>
                    </a:solidFill>
                    <a:latin typeface="SourceSansPro-Regular"/>
                  </a:rPr>
                  <a:t>- </a:t>
                </a:r>
                <a:r>
                  <a:rPr lang="en-US" sz="2000" b="1" dirty="0"/>
                  <a:t>500-200-500 A ionization current</a:t>
                </a:r>
              </a:p>
              <a:p>
                <a:r>
                  <a:rPr lang="en-US" sz="2000" b="1" i="0" u="none" strike="noStrike" baseline="0" dirty="0">
                    <a:solidFill>
                      <a:srgbClr val="1C1C1C"/>
                    </a:solidFill>
                    <a:latin typeface="SourceSansPro-Regular"/>
                  </a:rPr>
                  <a:t>- </a:t>
                </a:r>
                <a:r>
                  <a:rPr lang="en-US" sz="2000" b="1" dirty="0"/>
                  <a:t>2x10</a:t>
                </a:r>
                <a:r>
                  <a:rPr lang="en-US" sz="2000" b="1" baseline="30000" dirty="0"/>
                  <a:t>15</a:t>
                </a:r>
                <a:r>
                  <a:rPr lang="en-US" sz="2000" b="1" dirty="0"/>
                  <a:t> cm</a:t>
                </a:r>
                <a:r>
                  <a:rPr lang="en-US" sz="2000" b="1" baseline="30000" dirty="0"/>
                  <a:t>-3</a:t>
                </a:r>
                <a:r>
                  <a:rPr lang="en-US" sz="2000" b="1" dirty="0"/>
                  <a:t> accelerator</a:t>
                </a:r>
              </a:p>
              <a:p>
                <a:r>
                  <a:rPr lang="en-US" sz="2000" b="1" dirty="0">
                    <a:solidFill>
                      <a:srgbClr val="1C1C1C"/>
                    </a:solidFill>
                    <a:latin typeface="SourceSansPro-Regular"/>
                  </a:rPr>
                  <a:t>- 150</a:t>
                </a:r>
                <a:r>
                  <a:rPr lang="en-US" sz="2000" b="1" i="0" u="none" strike="noStrike" baseline="0" dirty="0">
                    <a:solidFill>
                      <a:srgbClr val="1C1C1C"/>
                    </a:solidFill>
                    <a:latin typeface="SourceSansPro-Regular"/>
                  </a:rPr>
                  <a:t> MV/m acc. gradient</a:t>
                </a:r>
              </a:p>
            </p:txBody>
          </p:sp>
        </p:grpSp>
        <p:pic>
          <p:nvPicPr>
            <p:cNvPr id="34" name="Immagine 33">
              <a:extLst>
                <a:ext uri="{FF2B5EF4-FFF2-40B4-BE49-F238E27FC236}">
                  <a16:creationId xmlns:a16="http://schemas.microsoft.com/office/drawing/2014/main" id="{4B25C2D4-9C12-1F0F-052E-BCFC90208B52}"/>
                </a:ext>
              </a:extLst>
            </p:cNvPr>
            <p:cNvPicPr>
              <a:picLocks noChangeAspect="1"/>
            </p:cNvPicPr>
            <p:nvPr/>
          </p:nvPicPr>
          <p:blipFill>
            <a:blip r:embed="rId9"/>
            <a:stretch>
              <a:fillRect/>
            </a:stretch>
          </p:blipFill>
          <p:spPr>
            <a:xfrm>
              <a:off x="9919909" y="2846888"/>
              <a:ext cx="2208557" cy="917831"/>
            </a:xfrm>
            <a:prstGeom prst="rect">
              <a:avLst/>
            </a:prstGeom>
          </p:spPr>
        </p:pic>
      </p:grpSp>
    </p:spTree>
    <p:extLst>
      <p:ext uri="{BB962C8B-B14F-4D97-AF65-F5344CB8AC3E}">
        <p14:creationId xmlns:p14="http://schemas.microsoft.com/office/powerpoint/2010/main" val="322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0F2DCC9-CBDE-DFE1-C0CD-E688E6452718}"/>
            </a:ext>
          </a:extLst>
        </p:cNvPr>
        <p:cNvGrpSpPr/>
        <p:nvPr/>
      </p:nvGrpSpPr>
      <p:grpSpPr>
        <a:xfrm>
          <a:off x="0" y="0"/>
          <a:ext cx="0" cy="0"/>
          <a:chOff x="0" y="0"/>
          <a:chExt cx="0" cy="0"/>
        </a:xfrm>
      </p:grpSpPr>
      <p:grpSp>
        <p:nvGrpSpPr>
          <p:cNvPr id="41" name="Gruppo 40">
            <a:extLst>
              <a:ext uri="{FF2B5EF4-FFF2-40B4-BE49-F238E27FC236}">
                <a16:creationId xmlns:a16="http://schemas.microsoft.com/office/drawing/2014/main" id="{EB629837-CA0D-436A-D6D0-DFB536B713F0}"/>
              </a:ext>
            </a:extLst>
          </p:cNvPr>
          <p:cNvGrpSpPr/>
          <p:nvPr/>
        </p:nvGrpSpPr>
        <p:grpSpPr>
          <a:xfrm>
            <a:off x="0" y="19069"/>
            <a:ext cx="12192000" cy="651074"/>
            <a:chOff x="0" y="19069"/>
            <a:chExt cx="12192000" cy="651074"/>
          </a:xfrm>
        </p:grpSpPr>
        <p:sp>
          <p:nvSpPr>
            <p:cNvPr id="40" name="Rettangolo 39">
              <a:extLst>
                <a:ext uri="{FF2B5EF4-FFF2-40B4-BE49-F238E27FC236}">
                  <a16:creationId xmlns:a16="http://schemas.microsoft.com/office/drawing/2014/main" id="{53451344-E760-7FDA-FCDC-ACB7B65B6973}"/>
                </a:ext>
              </a:extLst>
            </p:cNvPr>
            <p:cNvSpPr/>
            <p:nvPr/>
          </p:nvSpPr>
          <p:spPr>
            <a:xfrm>
              <a:off x="0" y="19069"/>
              <a:ext cx="12192000" cy="651074"/>
            </a:xfrm>
            <a:prstGeom prst="rect">
              <a:avLst/>
            </a:prstGeom>
            <a:solidFill>
              <a:schemeClr val="tx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425" descr="http://www.lnf.infn.it/logo/logo_infn_lnf_1_sigla_lnf.png">
              <a:extLst>
                <a:ext uri="{FF2B5EF4-FFF2-40B4-BE49-F238E27FC236}">
                  <a16:creationId xmlns:a16="http://schemas.microsoft.com/office/drawing/2014/main" id="{A2C7C600-5702-5835-0DC3-1E56B679729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90651" y="127101"/>
              <a:ext cx="777866" cy="492560"/>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39" name="Picture 13" descr="Picture 7">
              <a:extLst>
                <a:ext uri="{FF2B5EF4-FFF2-40B4-BE49-F238E27FC236}">
                  <a16:creationId xmlns:a16="http://schemas.microsoft.com/office/drawing/2014/main" id="{473F7B7B-D8CA-6715-B4EE-E5EC54F65E64}"/>
                </a:ext>
              </a:extLst>
            </p:cNvPr>
            <p:cNvPicPr>
              <a:picLocks noChangeAspect="1"/>
            </p:cNvPicPr>
            <p:nvPr/>
          </p:nvPicPr>
          <p:blipFill>
            <a:blip r:embed="rId4"/>
            <a:stretch>
              <a:fillRect/>
            </a:stretch>
          </p:blipFill>
          <p:spPr>
            <a:xfrm>
              <a:off x="10803858" y="50371"/>
              <a:ext cx="1324608" cy="588196"/>
            </a:xfrm>
            <a:prstGeom prst="rect">
              <a:avLst/>
            </a:prstGeom>
            <a:ln w="12700">
              <a:noFill/>
              <a:miter lim="400000"/>
            </a:ln>
          </p:spPr>
        </p:pic>
      </p:grpSp>
      <p:sp>
        <p:nvSpPr>
          <p:cNvPr id="4" name="CasellaDiTesto 3">
            <a:extLst>
              <a:ext uri="{FF2B5EF4-FFF2-40B4-BE49-F238E27FC236}">
                <a16:creationId xmlns:a16="http://schemas.microsoft.com/office/drawing/2014/main" id="{5410B01B-7367-678A-E548-77389809465E}"/>
              </a:ext>
            </a:extLst>
          </p:cNvPr>
          <p:cNvSpPr txBox="1"/>
          <p:nvPr/>
        </p:nvSpPr>
        <p:spPr>
          <a:xfrm>
            <a:off x="0" y="6514547"/>
            <a:ext cx="4151018" cy="307777"/>
          </a:xfrm>
          <a:prstGeom prst="rect">
            <a:avLst/>
          </a:prstGeom>
          <a:noFill/>
        </p:spPr>
        <p:txBody>
          <a:bodyPr wrap="square">
            <a:spAutoFit/>
          </a:bodyPr>
          <a:lstStyle/>
          <a:p>
            <a:pPr lvl="0">
              <a:defRPr/>
            </a:pPr>
            <a:r>
              <a:rPr lang="en-GB" sz="1400" i="1" dirty="0">
                <a:solidFill>
                  <a:schemeClr val="bg1"/>
                </a:solidFill>
                <a:latin typeface="Arial" pitchFamily="34" charset="0"/>
                <a:cs typeface="Arial" pitchFamily="34" charset="0"/>
              </a:rPr>
              <a:t>Angelo Biagioni | LNF-INFN | EAAC 2025 | Page 9</a:t>
            </a:r>
          </a:p>
        </p:txBody>
      </p:sp>
      <p:sp>
        <p:nvSpPr>
          <p:cNvPr id="25" name="Title 3">
            <a:extLst>
              <a:ext uri="{FF2B5EF4-FFF2-40B4-BE49-F238E27FC236}">
                <a16:creationId xmlns:a16="http://schemas.microsoft.com/office/drawing/2014/main" id="{AD07ACB1-D77B-A9A0-F6EA-70FF5E0421C6}"/>
              </a:ext>
            </a:extLst>
          </p:cNvPr>
          <p:cNvSpPr txBox="1">
            <a:spLocks/>
          </p:cNvSpPr>
          <p:nvPr/>
        </p:nvSpPr>
        <p:spPr>
          <a:xfrm>
            <a:off x="5406928" y="177136"/>
            <a:ext cx="5191664" cy="3996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T" sz="2400" b="1" i="1" kern="0"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Active Plasma Lens Remove System</a:t>
            </a:r>
          </a:p>
        </p:txBody>
      </p:sp>
      <p:pic>
        <p:nvPicPr>
          <p:cNvPr id="6" name="Picture 3" descr="A diagram of a plasma beam&#10;&#10;Description automatically generated">
            <a:extLst>
              <a:ext uri="{FF2B5EF4-FFF2-40B4-BE49-F238E27FC236}">
                <a16:creationId xmlns:a16="http://schemas.microsoft.com/office/drawing/2014/main" id="{929CC446-568D-68CF-83EF-C32DE0FA4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391" y="987000"/>
            <a:ext cx="4332265" cy="1253054"/>
          </a:xfrm>
          <a:prstGeom prst="rect">
            <a:avLst/>
          </a:prstGeom>
        </p:spPr>
      </p:pic>
      <p:sp>
        <p:nvSpPr>
          <p:cNvPr id="7" name="TextBox 4">
            <a:extLst>
              <a:ext uri="{FF2B5EF4-FFF2-40B4-BE49-F238E27FC236}">
                <a16:creationId xmlns:a16="http://schemas.microsoft.com/office/drawing/2014/main" id="{D5BCA7AC-C0A6-ADDB-AAA1-95A56858D62F}"/>
              </a:ext>
            </a:extLst>
          </p:cNvPr>
          <p:cNvSpPr txBox="1"/>
          <p:nvPr/>
        </p:nvSpPr>
        <p:spPr>
          <a:xfrm>
            <a:off x="7152482" y="2516500"/>
            <a:ext cx="2106325"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11E1E"/>
                </a:solidFill>
                <a:effectLst/>
                <a:uLnTx/>
                <a:uFillTx/>
                <a:latin typeface="Arial" panose="020B0604020202020204" pitchFamily="34" charset="0"/>
                <a:cs typeface="Arial" panose="020B0604020202020204" pitchFamily="34" charset="0"/>
              </a:rPr>
              <a:t>The focusing is provided by two active-plasma lenses (APLs)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cxnSp>
        <p:nvCxnSpPr>
          <p:cNvPr id="15" name="Straight Arrow Connector 5">
            <a:extLst>
              <a:ext uri="{FF2B5EF4-FFF2-40B4-BE49-F238E27FC236}">
                <a16:creationId xmlns:a16="http://schemas.microsoft.com/office/drawing/2014/main" id="{ED6BD5B0-452F-3152-5DC0-0F2FB31461AE}"/>
              </a:ext>
            </a:extLst>
          </p:cNvPr>
          <p:cNvCxnSpPr>
            <a:cxnSpLocks/>
          </p:cNvCxnSpPr>
          <p:nvPr/>
        </p:nvCxnSpPr>
        <p:spPr>
          <a:xfrm flipV="1">
            <a:off x="8712737" y="1963607"/>
            <a:ext cx="0" cy="552893"/>
          </a:xfrm>
          <a:prstGeom prst="straightConnector1">
            <a:avLst/>
          </a:prstGeom>
          <a:ln w="38100">
            <a:solidFill>
              <a:srgbClr val="01A5A8"/>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6">
            <a:extLst>
              <a:ext uri="{FF2B5EF4-FFF2-40B4-BE49-F238E27FC236}">
                <a16:creationId xmlns:a16="http://schemas.microsoft.com/office/drawing/2014/main" id="{1EA4A7D3-049F-90DF-4702-E41EBBF3A428}"/>
              </a:ext>
            </a:extLst>
          </p:cNvPr>
          <p:cNvCxnSpPr>
            <a:cxnSpLocks/>
          </p:cNvCxnSpPr>
          <p:nvPr/>
        </p:nvCxnSpPr>
        <p:spPr>
          <a:xfrm flipH="1" flipV="1">
            <a:off x="9724410" y="2086181"/>
            <a:ext cx="906306" cy="7762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7">
            <a:extLst>
              <a:ext uri="{FF2B5EF4-FFF2-40B4-BE49-F238E27FC236}">
                <a16:creationId xmlns:a16="http://schemas.microsoft.com/office/drawing/2014/main" id="{010B2EC7-B1A7-C2EF-D405-DE70F2718728}"/>
              </a:ext>
            </a:extLst>
          </p:cNvPr>
          <p:cNvCxnSpPr>
            <a:cxnSpLocks/>
          </p:cNvCxnSpPr>
          <p:nvPr/>
        </p:nvCxnSpPr>
        <p:spPr>
          <a:xfrm flipV="1">
            <a:off x="9330577" y="1906570"/>
            <a:ext cx="1147247" cy="799415"/>
          </a:xfrm>
          <a:prstGeom prst="bentConnector3">
            <a:avLst>
              <a:gd name="adj1" fmla="val 100224"/>
            </a:avLst>
          </a:prstGeom>
          <a:ln w="38100">
            <a:solidFill>
              <a:srgbClr val="01A5A8"/>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8">
            <a:extLst>
              <a:ext uri="{FF2B5EF4-FFF2-40B4-BE49-F238E27FC236}">
                <a16:creationId xmlns:a16="http://schemas.microsoft.com/office/drawing/2014/main" id="{C28FB290-F943-31C0-2ED4-13777498202A}"/>
              </a:ext>
            </a:extLst>
          </p:cNvPr>
          <p:cNvSpPr txBox="1"/>
          <p:nvPr/>
        </p:nvSpPr>
        <p:spPr>
          <a:xfrm>
            <a:off x="9536800" y="2837078"/>
            <a:ext cx="240298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11E1E"/>
                </a:solidFill>
                <a:effectLst/>
                <a:uLnTx/>
                <a:uFillTx/>
                <a:latin typeface="Arial" panose="020B0604020202020204" pitchFamily="34" charset="0"/>
                <a:cs typeface="Arial" panose="020B0604020202020204" pitchFamily="34" charset="0"/>
              </a:rPr>
              <a:t>Collimator remove the driver bunch overfocused to a spot size much larger than the collimator aperture. </a:t>
            </a: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T"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9" name="TextBox 15">
            <a:extLst>
              <a:ext uri="{FF2B5EF4-FFF2-40B4-BE49-F238E27FC236}">
                <a16:creationId xmlns:a16="http://schemas.microsoft.com/office/drawing/2014/main" id="{A0BA2156-0558-3133-144D-8976CAB8E6D0}"/>
              </a:ext>
            </a:extLst>
          </p:cNvPr>
          <p:cNvSpPr txBox="1"/>
          <p:nvPr/>
        </p:nvSpPr>
        <p:spPr>
          <a:xfrm>
            <a:off x="653081" y="1205795"/>
            <a:ext cx="5030637" cy="22775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MR10"/>
              </a:rPr>
              <a:t>Two goals: </a:t>
            </a:r>
          </a:p>
          <a:p>
            <a:pPr marL="400050" marR="0" lvl="0" indent="-400050" algn="just" defTabSz="914400" rtl="0" eaLnBrk="1" fontAlgn="auto" latinLnBrk="0" hangingPunct="1">
              <a:lnSpc>
                <a:spcPct val="100000"/>
              </a:lnSpc>
              <a:spcBef>
                <a:spcPts val="0"/>
              </a:spcBef>
              <a:spcAft>
                <a:spcPts val="0"/>
              </a:spcAft>
              <a:buClrTx/>
              <a:buSzTx/>
              <a:buFontTx/>
              <a:buAutoNum type="romanLcParenBoth"/>
              <a:tabLst/>
              <a:defRPr/>
            </a:pPr>
            <a:r>
              <a:rPr lang="en-GB" dirty="0">
                <a:solidFill>
                  <a:schemeClr val="bg1"/>
                </a:solidFill>
                <a:latin typeface="CMR10"/>
              </a:rPr>
              <a:t>transport the witness bunch by preserving its charge, normalized emittance, and peak current; </a:t>
            </a:r>
          </a:p>
          <a:p>
            <a:pPr marL="400050" marR="0" lvl="0" indent="-400050" algn="just" defTabSz="914400" rtl="0" eaLnBrk="1" fontAlgn="auto" latinLnBrk="0" hangingPunct="1">
              <a:lnSpc>
                <a:spcPct val="100000"/>
              </a:lnSpc>
              <a:spcBef>
                <a:spcPts val="0"/>
              </a:spcBef>
              <a:spcAft>
                <a:spcPts val="0"/>
              </a:spcAft>
              <a:buClrTx/>
              <a:buSzTx/>
              <a:buFontTx/>
              <a:buAutoNum type="romanLcParenBoth"/>
              <a:tabLst/>
              <a:defRPr/>
            </a:pPr>
            <a:r>
              <a:rPr lang="en-GB" dirty="0">
                <a:solidFill>
                  <a:schemeClr val="bg1"/>
                </a:solidFill>
                <a:latin typeface="CMR10"/>
              </a:rPr>
              <a:t>remove the high-charge driver bunch during the transport to completely discard it before the FEL undulator beamline.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0" name="Picture 16" descr="A diagram of a beam&#10;&#10;AI-generated content may be incorrect.">
            <a:extLst>
              <a:ext uri="{FF2B5EF4-FFF2-40B4-BE49-F238E27FC236}">
                <a16:creationId xmlns:a16="http://schemas.microsoft.com/office/drawing/2014/main" id="{2E6A078D-20AF-860B-3884-8448CDBBCC62}"/>
              </a:ext>
            </a:extLst>
          </p:cNvPr>
          <p:cNvPicPr>
            <a:picLocks noChangeAspect="1"/>
          </p:cNvPicPr>
          <p:nvPr/>
        </p:nvPicPr>
        <p:blipFill>
          <a:blip r:embed="rId6"/>
          <a:stretch>
            <a:fillRect/>
          </a:stretch>
        </p:blipFill>
        <p:spPr>
          <a:xfrm>
            <a:off x="334443" y="3337402"/>
            <a:ext cx="6208885" cy="2477599"/>
          </a:xfrm>
          <a:prstGeom prst="rect">
            <a:avLst/>
          </a:prstGeom>
        </p:spPr>
      </p:pic>
      <p:grpSp>
        <p:nvGrpSpPr>
          <p:cNvPr id="31" name="Group 20">
            <a:extLst>
              <a:ext uri="{FF2B5EF4-FFF2-40B4-BE49-F238E27FC236}">
                <a16:creationId xmlns:a16="http://schemas.microsoft.com/office/drawing/2014/main" id="{D526FEC8-D813-8206-30D9-744C0EB7842B}"/>
              </a:ext>
            </a:extLst>
          </p:cNvPr>
          <p:cNvGrpSpPr/>
          <p:nvPr/>
        </p:nvGrpSpPr>
        <p:grpSpPr>
          <a:xfrm>
            <a:off x="6477801" y="3718228"/>
            <a:ext cx="5322770" cy="2962636"/>
            <a:chOff x="3845817" y="1353233"/>
            <a:chExt cx="8144247" cy="5803277"/>
          </a:xfrm>
        </p:grpSpPr>
        <p:pic>
          <p:nvPicPr>
            <p:cNvPr id="32" name="Picture 21" descr="A graph of a graph&#10;&#10;AI-generated content may be incorrect.">
              <a:extLst>
                <a:ext uri="{FF2B5EF4-FFF2-40B4-BE49-F238E27FC236}">
                  <a16:creationId xmlns:a16="http://schemas.microsoft.com/office/drawing/2014/main" id="{AC63D471-7677-89F8-3F77-FF14A87EE62D}"/>
                </a:ext>
              </a:extLst>
            </p:cNvPr>
            <p:cNvPicPr>
              <a:picLocks noChangeAspect="1"/>
            </p:cNvPicPr>
            <p:nvPr/>
          </p:nvPicPr>
          <p:blipFill>
            <a:blip r:embed="rId7"/>
            <a:srcRect l="7993" t="-1660" r="3709" b="1822"/>
            <a:stretch>
              <a:fillRect/>
            </a:stretch>
          </p:blipFill>
          <p:spPr>
            <a:xfrm>
              <a:off x="4192172" y="1353233"/>
              <a:ext cx="7797892" cy="4839672"/>
            </a:xfrm>
            <a:prstGeom prst="rect">
              <a:avLst/>
            </a:prstGeom>
          </p:spPr>
        </p:pic>
        <p:sp>
          <p:nvSpPr>
            <p:cNvPr id="33" name="TextBox 22">
              <a:extLst>
                <a:ext uri="{FF2B5EF4-FFF2-40B4-BE49-F238E27FC236}">
                  <a16:creationId xmlns:a16="http://schemas.microsoft.com/office/drawing/2014/main" id="{2C4BAFD9-6C03-9916-10B8-1F6907D7DDAB}"/>
                </a:ext>
              </a:extLst>
            </p:cNvPr>
            <p:cNvSpPr txBox="1"/>
            <p:nvPr/>
          </p:nvSpPr>
          <p:spPr>
            <a:xfrm>
              <a:off x="3845817" y="5839883"/>
              <a:ext cx="1177830" cy="632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500pC</a:t>
              </a:r>
            </a:p>
          </p:txBody>
        </p:sp>
        <p:cxnSp>
          <p:nvCxnSpPr>
            <p:cNvPr id="34" name="Straight Arrow Connector 23">
              <a:extLst>
                <a:ext uri="{FF2B5EF4-FFF2-40B4-BE49-F238E27FC236}">
                  <a16:creationId xmlns:a16="http://schemas.microsoft.com/office/drawing/2014/main" id="{EDC5DEF1-C30E-7ACD-466D-D9612D8C6032}"/>
                </a:ext>
              </a:extLst>
            </p:cNvPr>
            <p:cNvCxnSpPr>
              <a:cxnSpLocks/>
            </p:cNvCxnSpPr>
            <p:nvPr/>
          </p:nvCxnSpPr>
          <p:spPr>
            <a:xfrm>
              <a:off x="5187514" y="4784798"/>
              <a:ext cx="3823" cy="1546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24">
              <a:extLst>
                <a:ext uri="{FF2B5EF4-FFF2-40B4-BE49-F238E27FC236}">
                  <a16:creationId xmlns:a16="http://schemas.microsoft.com/office/drawing/2014/main" id="{9F8D0F23-0C1C-7E23-FF8E-9E7632F03CD9}"/>
                </a:ext>
              </a:extLst>
            </p:cNvPr>
            <p:cNvSpPr txBox="1"/>
            <p:nvPr/>
          </p:nvSpPr>
          <p:spPr>
            <a:xfrm>
              <a:off x="4863377" y="6326213"/>
              <a:ext cx="1177830" cy="632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490pC</a:t>
              </a:r>
            </a:p>
          </p:txBody>
        </p:sp>
        <p:cxnSp>
          <p:nvCxnSpPr>
            <p:cNvPr id="36" name="Straight Arrow Connector 25">
              <a:extLst>
                <a:ext uri="{FF2B5EF4-FFF2-40B4-BE49-F238E27FC236}">
                  <a16:creationId xmlns:a16="http://schemas.microsoft.com/office/drawing/2014/main" id="{B957D467-E0FB-4BDA-A255-9DD1509B3640}"/>
                </a:ext>
              </a:extLst>
            </p:cNvPr>
            <p:cNvCxnSpPr>
              <a:cxnSpLocks/>
            </p:cNvCxnSpPr>
            <p:nvPr/>
          </p:nvCxnSpPr>
          <p:spPr>
            <a:xfrm>
              <a:off x="6041206" y="4611161"/>
              <a:ext cx="3823" cy="14623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TextBox 26">
              <a:extLst>
                <a:ext uri="{FF2B5EF4-FFF2-40B4-BE49-F238E27FC236}">
                  <a16:creationId xmlns:a16="http://schemas.microsoft.com/office/drawing/2014/main" id="{EBA60DBC-4C6B-02C3-346D-CD48FD2C5A9C}"/>
                </a:ext>
              </a:extLst>
            </p:cNvPr>
            <p:cNvSpPr txBox="1"/>
            <p:nvPr/>
          </p:nvSpPr>
          <p:spPr>
            <a:xfrm>
              <a:off x="5723068" y="6152577"/>
              <a:ext cx="1189023" cy="632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70pC</a:t>
              </a:r>
            </a:p>
          </p:txBody>
        </p:sp>
        <p:cxnSp>
          <p:nvCxnSpPr>
            <p:cNvPr id="38" name="Straight Arrow Connector 27">
              <a:extLst>
                <a:ext uri="{FF2B5EF4-FFF2-40B4-BE49-F238E27FC236}">
                  <a16:creationId xmlns:a16="http://schemas.microsoft.com/office/drawing/2014/main" id="{8281668A-F176-200F-17A3-3359C965C263}"/>
                </a:ext>
              </a:extLst>
            </p:cNvPr>
            <p:cNvCxnSpPr>
              <a:cxnSpLocks/>
            </p:cNvCxnSpPr>
            <p:nvPr/>
          </p:nvCxnSpPr>
          <p:spPr>
            <a:xfrm>
              <a:off x="10621808" y="3644977"/>
              <a:ext cx="3824" cy="274801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TextBox 28">
              <a:extLst>
                <a:ext uri="{FF2B5EF4-FFF2-40B4-BE49-F238E27FC236}">
                  <a16:creationId xmlns:a16="http://schemas.microsoft.com/office/drawing/2014/main" id="{6A73CF0A-9280-4D4D-5091-ABFEEE924DDE}"/>
                </a:ext>
              </a:extLst>
            </p:cNvPr>
            <p:cNvSpPr txBox="1"/>
            <p:nvPr/>
          </p:nvSpPr>
          <p:spPr>
            <a:xfrm>
              <a:off x="10266583" y="6524236"/>
              <a:ext cx="1177551" cy="632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70pC</a:t>
              </a:r>
            </a:p>
          </p:txBody>
        </p:sp>
      </p:grpSp>
      <p:sp>
        <p:nvSpPr>
          <p:cNvPr id="44" name="CasellaDiTesto 43">
            <a:extLst>
              <a:ext uri="{FF2B5EF4-FFF2-40B4-BE49-F238E27FC236}">
                <a16:creationId xmlns:a16="http://schemas.microsoft.com/office/drawing/2014/main" id="{00524F4E-CCA6-D336-2141-9613DEC0E2A7}"/>
              </a:ext>
            </a:extLst>
          </p:cNvPr>
          <p:cNvSpPr txBox="1"/>
          <p:nvPr/>
        </p:nvSpPr>
        <p:spPr>
          <a:xfrm rot="16200000">
            <a:off x="6090406" y="4734299"/>
            <a:ext cx="1197435" cy="307777"/>
          </a:xfrm>
          <a:prstGeom prst="rect">
            <a:avLst/>
          </a:prstGeom>
          <a:solidFill>
            <a:schemeClr val="tx1"/>
          </a:solidFill>
        </p:spPr>
        <p:txBody>
          <a:bodyPr wrap="square">
            <a:spAutoFit/>
          </a:bodyPr>
          <a:lstStyle/>
          <a:p>
            <a:r>
              <a:rPr kumimoji="0" lang="en-GB" sz="1400" b="1" i="0" u="none" strike="noStrike" kern="1200" cap="none" spc="0" normalizeH="0" baseline="0" noProof="0" dirty="0" err="1">
                <a:ln>
                  <a:noFill/>
                </a:ln>
                <a:solidFill>
                  <a:srgbClr val="211E1E"/>
                </a:solidFill>
                <a:effectLst/>
                <a:uLnTx/>
                <a:uFillTx/>
                <a:latin typeface="Arial" panose="020B0604020202020204" pitchFamily="34" charset="0"/>
                <a:cs typeface="Arial" panose="020B0604020202020204" pitchFamily="34" charset="0"/>
              </a:rPr>
              <a:t>stdx</a:t>
            </a:r>
            <a:r>
              <a:rPr kumimoji="0" lang="en-GB" sz="1400" b="1" i="0" u="none" strike="noStrike" kern="1200" cap="none" spc="0" normalizeH="0" baseline="0" noProof="0" dirty="0">
                <a:ln>
                  <a:noFill/>
                </a:ln>
                <a:solidFill>
                  <a:srgbClr val="211E1E"/>
                </a:solidFill>
                <a:effectLst/>
                <a:uLnTx/>
                <a:uFillTx/>
                <a:latin typeface="Arial" panose="020B0604020202020204" pitchFamily="34" charset="0"/>
                <a:cs typeface="Arial" panose="020B0604020202020204" pitchFamily="34" charset="0"/>
              </a:rPr>
              <a:t> (um) </a:t>
            </a:r>
            <a:endParaRPr lang="it-IT" sz="1400" b="1" dirty="0"/>
          </a:p>
        </p:txBody>
      </p:sp>
      <p:sp>
        <p:nvSpPr>
          <p:cNvPr id="45" name="CasellaDiTesto 44">
            <a:extLst>
              <a:ext uri="{FF2B5EF4-FFF2-40B4-BE49-F238E27FC236}">
                <a16:creationId xmlns:a16="http://schemas.microsoft.com/office/drawing/2014/main" id="{AB78D2D5-1043-F2D8-FE9D-6FE912DC1903}"/>
              </a:ext>
            </a:extLst>
          </p:cNvPr>
          <p:cNvSpPr txBox="1"/>
          <p:nvPr/>
        </p:nvSpPr>
        <p:spPr>
          <a:xfrm rot="16200000">
            <a:off x="11115243" y="4719113"/>
            <a:ext cx="1265958" cy="306119"/>
          </a:xfrm>
          <a:prstGeom prst="rect">
            <a:avLst/>
          </a:prstGeom>
          <a:solidFill>
            <a:schemeClr val="tx1"/>
          </a:solidFill>
        </p:spPr>
        <p:txBody>
          <a:bodyPr wrap="square">
            <a:spAutoFit/>
          </a:bodyPr>
          <a:lstStyle/>
          <a:p>
            <a:r>
              <a:rPr lang="en-GB" sz="1400" b="1" dirty="0">
                <a:solidFill>
                  <a:srgbClr val="211E1E"/>
                </a:solidFill>
                <a:latin typeface="Arial" panose="020B0604020202020204" pitchFamily="34" charset="0"/>
                <a:cs typeface="Arial" panose="020B0604020202020204" pitchFamily="34" charset="0"/>
              </a:rPr>
              <a:t>n</a:t>
            </a:r>
            <a:r>
              <a:rPr kumimoji="0" lang="en-GB" sz="1400" b="1" i="0" u="none" strike="noStrike" kern="1200" cap="none" spc="0" normalizeH="0" baseline="0" noProof="0" dirty="0" err="1">
                <a:ln>
                  <a:noFill/>
                </a:ln>
                <a:solidFill>
                  <a:srgbClr val="211E1E"/>
                </a:solidFill>
                <a:effectLst/>
                <a:uLnTx/>
                <a:uFillTx/>
                <a:latin typeface="Arial" panose="020B0604020202020204" pitchFamily="34" charset="0"/>
                <a:cs typeface="Arial" panose="020B0604020202020204" pitchFamily="34" charset="0"/>
              </a:rPr>
              <a:t>emitt</a:t>
            </a:r>
            <a:r>
              <a:rPr kumimoji="0" lang="en-GB" sz="1400" b="1" i="0" u="none" strike="noStrike" kern="1200" cap="none" spc="0" normalizeH="0" baseline="0" noProof="0" dirty="0">
                <a:ln>
                  <a:noFill/>
                </a:ln>
                <a:solidFill>
                  <a:srgbClr val="211E1E"/>
                </a:solidFill>
                <a:effectLst/>
                <a:uLnTx/>
                <a:uFillTx/>
                <a:latin typeface="Arial" panose="020B0604020202020204" pitchFamily="34" charset="0"/>
                <a:cs typeface="Arial" panose="020B0604020202020204" pitchFamily="34" charset="0"/>
              </a:rPr>
              <a:t> (um) </a:t>
            </a:r>
            <a:endParaRPr lang="it-IT" sz="1400" b="1" dirty="0"/>
          </a:p>
        </p:txBody>
      </p:sp>
      <p:sp>
        <p:nvSpPr>
          <p:cNvPr id="5" name="CasellaDiTesto 4">
            <a:extLst>
              <a:ext uri="{FF2B5EF4-FFF2-40B4-BE49-F238E27FC236}">
                <a16:creationId xmlns:a16="http://schemas.microsoft.com/office/drawing/2014/main" id="{DAAD6F54-5BB2-3627-4EFE-FE60AB476664}"/>
              </a:ext>
            </a:extLst>
          </p:cNvPr>
          <p:cNvSpPr txBox="1"/>
          <p:nvPr/>
        </p:nvSpPr>
        <p:spPr>
          <a:xfrm>
            <a:off x="86260" y="5808968"/>
            <a:ext cx="2501660" cy="338554"/>
          </a:xfrm>
          <a:prstGeom prst="rect">
            <a:avLst/>
          </a:prstGeom>
          <a:noFill/>
        </p:spPr>
        <p:txBody>
          <a:bodyPr wrap="square">
            <a:spAutoFit/>
          </a:bodyPr>
          <a:lstStyle/>
          <a:p>
            <a:r>
              <a:rPr lang="en-GB" sz="1600" dirty="0">
                <a:solidFill>
                  <a:schemeClr val="bg1"/>
                </a:solidFill>
                <a:latin typeface="CMR10"/>
              </a:rPr>
              <a:t>Courtesy of Martina Carillo</a:t>
            </a:r>
            <a:endParaRPr lang="it-IT" sz="1600" dirty="0"/>
          </a:p>
        </p:txBody>
      </p:sp>
      <p:sp>
        <p:nvSpPr>
          <p:cNvPr id="8" name="CasellaDiTesto 7">
            <a:extLst>
              <a:ext uri="{FF2B5EF4-FFF2-40B4-BE49-F238E27FC236}">
                <a16:creationId xmlns:a16="http://schemas.microsoft.com/office/drawing/2014/main" id="{0A792DE3-E8B5-BD68-519C-231C356D6CD9}"/>
              </a:ext>
            </a:extLst>
          </p:cNvPr>
          <p:cNvSpPr txBox="1"/>
          <p:nvPr/>
        </p:nvSpPr>
        <p:spPr>
          <a:xfrm>
            <a:off x="7861458" y="4077626"/>
            <a:ext cx="811659" cy="376482"/>
          </a:xfrm>
          <a:prstGeom prst="rect">
            <a:avLst/>
          </a:prstGeom>
          <a:noFill/>
        </p:spPr>
        <p:txBody>
          <a:bodyPr wrap="square">
            <a:spAutoFit/>
          </a:bodyPr>
          <a:lstStyle/>
          <a:p>
            <a:r>
              <a:rPr lang="en-GB" dirty="0">
                <a:solidFill>
                  <a:srgbClr val="211E1E"/>
                </a:solidFill>
                <a:latin typeface="Arial" panose="020B0604020202020204" pitchFamily="34" charset="0"/>
                <a:cs typeface="Arial" panose="020B0604020202020204" pitchFamily="34" charset="0"/>
              </a:rPr>
              <a:t>Driver</a:t>
            </a:r>
            <a:r>
              <a:rPr kumimoji="0" lang="en-GB" sz="1800" b="0" i="0" u="none" strike="noStrike" kern="1200" cap="none" spc="0" normalizeH="0" baseline="0" noProof="0" dirty="0">
                <a:ln>
                  <a:noFill/>
                </a:ln>
                <a:solidFill>
                  <a:srgbClr val="211E1E"/>
                </a:solidFill>
                <a:effectLst/>
                <a:uLnTx/>
                <a:uFillTx/>
                <a:latin typeface="Arial" panose="020B0604020202020204" pitchFamily="34" charset="0"/>
                <a:cs typeface="Arial" panose="020B0604020202020204" pitchFamily="34" charset="0"/>
              </a:rPr>
              <a:t> </a:t>
            </a:r>
            <a:endParaRPr lang="it-IT" dirty="0"/>
          </a:p>
        </p:txBody>
      </p:sp>
      <p:sp>
        <p:nvSpPr>
          <p:cNvPr id="9" name="CasellaDiTesto 8">
            <a:extLst>
              <a:ext uri="{FF2B5EF4-FFF2-40B4-BE49-F238E27FC236}">
                <a16:creationId xmlns:a16="http://schemas.microsoft.com/office/drawing/2014/main" id="{537B6118-BCAA-DE70-F4F1-A5FB21EC2020}"/>
              </a:ext>
            </a:extLst>
          </p:cNvPr>
          <p:cNvSpPr txBox="1"/>
          <p:nvPr/>
        </p:nvSpPr>
        <p:spPr>
          <a:xfrm>
            <a:off x="9341538" y="6195173"/>
            <a:ext cx="1006852" cy="369332"/>
          </a:xfrm>
          <a:prstGeom prst="rect">
            <a:avLst/>
          </a:prstGeom>
          <a:noFill/>
        </p:spPr>
        <p:txBody>
          <a:bodyPr wrap="square">
            <a:spAutoFit/>
          </a:bodyPr>
          <a:lstStyle/>
          <a:p>
            <a:r>
              <a:rPr kumimoji="0" lang="en-GB" sz="1800" b="0" i="0" u="none" strike="noStrike" kern="1200" cap="none" spc="0" normalizeH="0" baseline="0" noProof="0" dirty="0">
                <a:ln>
                  <a:noFill/>
                </a:ln>
                <a:solidFill>
                  <a:srgbClr val="211E1E"/>
                </a:solidFill>
                <a:effectLst/>
                <a:uLnTx/>
                <a:uFillTx/>
                <a:latin typeface="Arial" panose="020B0604020202020204" pitchFamily="34" charset="0"/>
                <a:cs typeface="Arial" panose="020B0604020202020204" pitchFamily="34" charset="0"/>
              </a:rPr>
              <a:t>witness </a:t>
            </a:r>
            <a:endParaRPr lang="it-IT" dirty="0"/>
          </a:p>
        </p:txBody>
      </p:sp>
      <p:cxnSp>
        <p:nvCxnSpPr>
          <p:cNvPr id="11" name="Connettore diritto 10">
            <a:extLst>
              <a:ext uri="{FF2B5EF4-FFF2-40B4-BE49-F238E27FC236}">
                <a16:creationId xmlns:a16="http://schemas.microsoft.com/office/drawing/2014/main" id="{A92375AB-FCB8-5A13-E6B0-2D8F6FA04FFF}"/>
              </a:ext>
            </a:extLst>
          </p:cNvPr>
          <p:cNvCxnSpPr>
            <a:cxnSpLocks/>
            <a:stCxn id="9" idx="0"/>
          </p:cNvCxnSpPr>
          <p:nvPr/>
        </p:nvCxnSpPr>
        <p:spPr>
          <a:xfrm flipV="1">
            <a:off x="9844964" y="5864804"/>
            <a:ext cx="406732" cy="3303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54897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14211</TotalTime>
  <Words>1075</Words>
  <Application>Microsoft Office PowerPoint</Application>
  <PresentationFormat>Widescreen</PresentationFormat>
  <Paragraphs>184</Paragraphs>
  <Slides>15</Slides>
  <Notes>0</Notes>
  <HiddenSlides>0</HiddenSlides>
  <MMClips>1</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15</vt:i4>
      </vt:variant>
    </vt:vector>
  </HeadingPairs>
  <TitlesOfParts>
    <vt:vector size="28" baseType="lpstr">
      <vt:lpstr>Microsoft JhengHei</vt:lpstr>
      <vt:lpstr>Microsoft JhengHei UI Light</vt:lpstr>
      <vt:lpstr>-apple-system</vt:lpstr>
      <vt:lpstr>Aptos</vt:lpstr>
      <vt:lpstr>Arial</vt:lpstr>
      <vt:lpstr>Calibri</vt:lpstr>
      <vt:lpstr>Calibri Light</vt:lpstr>
      <vt:lpstr>CMR10</vt:lpstr>
      <vt:lpstr>SourceSansPro-Regular</vt:lpstr>
      <vt:lpstr>Wingdings</vt:lpstr>
      <vt:lpstr>1_Office Theme</vt:lpstr>
      <vt:lpstr>Office Theme</vt:lpstr>
      <vt:lpstr>2_Office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Mariani</dc:creator>
  <cp:lastModifiedBy>Angelo Biagioni</cp:lastModifiedBy>
  <cp:revision>567</cp:revision>
  <dcterms:created xsi:type="dcterms:W3CDTF">2023-03-27T15:13:24Z</dcterms:created>
  <dcterms:modified xsi:type="dcterms:W3CDTF">2025-09-24T08:11:02Z</dcterms:modified>
</cp:coreProperties>
</file>