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0" r:id="rId2"/>
    <p:sldId id="831" r:id="rId3"/>
    <p:sldId id="829" r:id="rId4"/>
    <p:sldId id="832" r:id="rId5"/>
    <p:sldId id="632" r:id="rId6"/>
    <p:sldId id="633" r:id="rId7"/>
    <p:sldId id="808" r:id="rId8"/>
    <p:sldId id="809" r:id="rId9"/>
    <p:sldId id="810" r:id="rId10"/>
    <p:sldId id="828" r:id="rId11"/>
    <p:sldId id="816" r:id="rId12"/>
    <p:sldId id="817" r:id="rId13"/>
    <p:sldId id="818" r:id="rId14"/>
    <p:sldId id="819" r:id="rId15"/>
    <p:sldId id="827" r:id="rId16"/>
    <p:sldId id="833" r:id="rId17"/>
    <p:sldId id="820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smina" initials="Y" lastIdx="1" clrIdx="0">
    <p:extLst>
      <p:ext uri="{19B8F6BF-5375-455C-9EA6-DF929625EA0E}">
        <p15:presenceInfo xmlns:p15="http://schemas.microsoft.com/office/powerpoint/2012/main" userId="Yasm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6EA"/>
    <a:srgbClr val="165F84"/>
    <a:srgbClr val="203D73"/>
    <a:srgbClr val="444A73"/>
    <a:srgbClr val="46527A"/>
    <a:srgbClr val="285383"/>
    <a:srgbClr val="004592"/>
    <a:srgbClr val="1C417E"/>
    <a:srgbClr val="164384"/>
    <a:srgbClr val="1558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0" autoAdjust="0"/>
    <p:restoredTop sz="88858" autoAdjust="0"/>
  </p:normalViewPr>
  <p:slideViewPr>
    <p:cSldViewPr snapToGrid="0">
      <p:cViewPr varScale="1">
        <p:scale>
          <a:sx n="107" d="100"/>
          <a:sy n="107" d="100"/>
        </p:scale>
        <p:origin x="1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34E06-AADD-417C-8C63-8C1F63E77850}" type="datetimeFigureOut">
              <a:rPr lang="fr-FR" smtClean="0"/>
              <a:t>24/09/2025</a:t>
            </a:fld>
            <a:endParaRPr lang="fr-FR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7ACD5-3F17-4E65-A3FC-C680A95851AC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584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7ACD5-3F17-4E65-A3FC-C680A95851A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59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7ACD5-3F17-4E65-A3FC-C680A95851A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415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F17599C8-10A1-4403-B371-C84915B11C70}" type="datetime1">
              <a:rPr lang="de-DE" smtClean="0"/>
              <a:t>24.09.25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200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F17599C8-10A1-4403-B371-C84915B11C70}" type="datetime1">
              <a:rPr lang="de-DE" smtClean="0"/>
              <a:t>24.09.25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759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F17599C8-10A1-4403-B371-C84915B11C70}" type="datetime1">
              <a:rPr lang="de-DE" smtClean="0"/>
              <a:t>24.09.25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9075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F17599C8-10A1-4403-B371-C84915B11C70}" type="datetime1">
              <a:rPr lang="de-DE" smtClean="0"/>
              <a:t>24.09.25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971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7ACD5-3F17-4E65-A3FC-C680A95851A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157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7ACD5-3F17-4E65-A3FC-C680A95851A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706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7ACD5-3F17-4E65-A3FC-C680A95851A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73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9D6B9-6A23-F5E8-E169-C567C9C9C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B44101D-2BBA-0518-00DE-F436A591A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B17FDF4-0C8D-73F2-8436-A8FB91811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77044C-B44F-41C6-37AB-F93309E74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7ACD5-3F17-4E65-A3FC-C680A95851A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3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4826B-B079-C412-CF01-73E07883D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DEB8FA8-6FFE-746F-2672-07CF6A429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614D692-FA53-FA78-7D46-37EDD1044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62CE64-3227-8935-650A-A8A723DCA4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7ACD5-3F17-4E65-A3FC-C680A95851A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918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B5CC6-B9EE-8F19-7B97-272A18BB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05BB7C-6ED6-667F-1A94-492FE96C1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DCC5BC3-E26F-2D67-DB4E-9FC195E7B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AE57F5-C998-3819-612A-4DFC3BBE43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7ACD5-3F17-4E65-A3FC-C680A95851A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950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7ACD5-3F17-4E65-A3FC-C680A95851A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827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F17599C8-10A1-4403-B371-C84915B11C70}" type="datetime1">
              <a:rPr lang="de-DE" smtClean="0"/>
              <a:t>24.09.25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998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7ACD5-3F17-4E65-A3FC-C680A95851A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28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F17599C8-10A1-4403-B371-C84915B11C70}" type="datetime1">
              <a:rPr lang="de-DE" smtClean="0"/>
              <a:t>24.09.25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3285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F17599C8-10A1-4403-B371-C84915B11C70}" type="datetime1">
              <a:rPr lang="de-DE" smtClean="0"/>
              <a:t>24.09.25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0467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" y="-1"/>
            <a:ext cx="12189309" cy="6856487"/>
          </a:xfrm>
          <a:prstGeom prst="rect">
            <a:avLst/>
          </a:prstGeom>
          <a:effectLst>
            <a:innerShdw blurRad="1270000" dist="2540000" dir="16200000">
              <a:prstClr val="black">
                <a:alpha val="20000"/>
              </a:prstClr>
            </a:innerShdw>
          </a:effectLst>
        </p:spPr>
      </p:pic>
      <p:pic>
        <p:nvPicPr>
          <p:cNvPr id="8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12192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867" y="220663"/>
            <a:ext cx="2008717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900" y="2057400"/>
            <a:ext cx="10363200" cy="691726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900" y="2750658"/>
            <a:ext cx="8534400" cy="98314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596900" y="3984239"/>
            <a:ext cx="8534400" cy="609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/>
          </p:nvPr>
        </p:nvSpPr>
        <p:spPr>
          <a:xfrm>
            <a:off x="596901" y="5334000"/>
            <a:ext cx="7429500" cy="533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596901" y="4800600"/>
            <a:ext cx="7429500" cy="381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11EE07A-522E-4A99-8FA3-E786FEE3E4E9}" type="datetime1">
              <a:rPr lang="fr-FR" smtClean="0"/>
              <a:t>24/09/2025</a:t>
            </a:fld>
            <a:endParaRPr lang="fr-FR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Yasmina AZAMOUM, LPAW2023, March 7th 2023</a:t>
            </a:r>
            <a:endParaRPr lang="fr-FR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472936C-9EFC-4068-9C66-CF125EAEF34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488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AF6A7F2-84A2-4C83-ABFB-4229DDD2B29D}" type="datetime1">
              <a:rPr lang="fr-FR" smtClean="0"/>
              <a:t>24/09/2025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Yasmina AZAMOUM, LPAW2023, March 7th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472936C-9EFC-4068-9C66-CF125EAEF34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11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fr-FR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F2DA-435A-4F01-A157-24B4DC5A6274}" type="datetime1">
              <a:rPr lang="fr-FR" smtClean="0"/>
              <a:t>24/09/2025</a:t>
            </a:fld>
            <a:endParaRPr lang="fr-F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Yasmina AZAMOUM, LPAW2023, March 7th 2023</a:t>
            </a:r>
            <a:endParaRPr lang="fr-FR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936C-9EFC-4068-9C66-CF125EAEF34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02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1630790-1D7D-4779-A4E6-07423236CF63}" type="datetime1">
              <a:rPr lang="fr-FR" smtClean="0"/>
              <a:t>24/09/2025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Yasmina AZAMOUM, LPAW2023, March 7th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472936C-9EFC-4068-9C66-CF125EAEF34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39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BB2EB2F-8CCB-40C0-8756-6EF966AFADB1}" type="datetime1">
              <a:rPr lang="fr-FR" smtClean="0"/>
              <a:t>24/09/2025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Yasmina AZAMOUM, LPAW2023, March 7th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472936C-9EFC-4068-9C66-CF125EAEF34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31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40428C0-A862-4801-8F64-D9A9FE5FF47B}" type="datetime1">
              <a:rPr lang="fr-FR" smtClean="0"/>
              <a:t>24/09/2025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Yasmina AZAMOUM, LPAW2023, March 7th 2023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472936C-9EFC-4068-9C66-CF125EAEF34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50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6EB39CD-3C7C-4F49-BCB7-42C75DB5BE62}" type="datetime1">
              <a:rPr lang="fr-FR" smtClean="0"/>
              <a:t>24/09/2025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Yasmina AZAMOUM, LPAW2023, March 7th 2023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472936C-9EFC-4068-9C66-CF125EAEF34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75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B04BB18-2AA8-496C-94EE-F9397151DCD8}" type="datetime1">
              <a:rPr lang="fr-FR" smtClean="0"/>
              <a:t>24/09/2025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Yasmina AZAMOUM, LPAW2023, March 7th 2023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472936C-9EFC-4068-9C66-CF125EAEF34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3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615C299-5C36-47EE-BC47-ADC34CC5C7CC}" type="datetime1">
              <a:rPr lang="fr-FR" smtClean="0"/>
              <a:t>24/09/2025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Yasmina AZAMOUM, LPAW2023, March 7th 2023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472936C-9EFC-4068-9C66-CF125EAEF34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97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4760129-9963-40B1-9D24-EAE750CB8457}" type="datetime1">
              <a:rPr lang="fr-FR" smtClean="0"/>
              <a:t>24/09/2025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Yasmina AZAMOUM, LPAW2023, March 7th 2023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472936C-9EFC-4068-9C66-CF125EAEF34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26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BAEF31-5ED5-404D-B921-0D8F76D6CB7E}" type="datetime1">
              <a:rPr lang="fr-FR" smtClean="0"/>
              <a:t>24/09/2025</a:t>
            </a:fld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Yasmina AZAMOUM, LPAW2023, March 7th 2023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2936C-9EFC-4068-9C66-CF125EAEF34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23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12192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afik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"/>
            <a:ext cx="121920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596900" y="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9367" y="65690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fld id="{8F410D34-5B76-4299-A1D1-B9EA6F009BF8}" type="datetime1">
              <a:rPr lang="fr-FR" smtClean="0"/>
              <a:t>24/09/2025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900" y="6569076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dirty="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r>
              <a:rPr lang="en-US"/>
              <a:t>Yasmina AZAMOUM, LPAW2023, March 7th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4900" y="65690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fld id="{2472936C-9EFC-4068-9C66-CF125EAEF340}" type="slidenum">
              <a:rPr lang="fr-FR" smtClean="0"/>
              <a:t>‹Nr.›</a:t>
            </a:fld>
            <a:endParaRPr lang="fr-FR"/>
          </a:p>
        </p:txBody>
      </p:sp>
      <p:pic>
        <p:nvPicPr>
          <p:cNvPr id="1033" name="Grafik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285" y="5748338"/>
            <a:ext cx="2008716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feld 8"/>
          <p:cNvSpPr txBox="1">
            <a:spLocks noChangeArrowheads="1"/>
          </p:cNvSpPr>
          <p:nvPr/>
        </p:nvSpPr>
        <p:spPr bwMode="auto">
          <a:xfrm>
            <a:off x="8724900" y="6343651"/>
            <a:ext cx="2844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chemeClr val="bg1"/>
                </a:solidFill>
              </a:rPr>
              <a:t>www.hi-jena.de</a:t>
            </a:r>
            <a:endParaRPr lang="de-DE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7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libri" pitchFamily="34" charset="0"/>
          <a:ea typeface="Verdana" pitchFamily="34" charset="0"/>
          <a:cs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libri" pitchFamily="34" charset="0"/>
          <a:ea typeface="Verdana" pitchFamily="34" charset="0"/>
          <a:cs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libri" pitchFamily="34" charset="0"/>
          <a:ea typeface="Verdana" pitchFamily="34" charset="0"/>
          <a:cs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libri" pitchFamily="34" charset="0"/>
          <a:ea typeface="Verdana" pitchFamily="34" charset="0"/>
          <a:cs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6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50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280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461.png"/><Relationship Id="rId3" Type="http://schemas.openxmlformats.org/officeDocument/2006/relationships/image" Target="../media/image41.png"/><Relationship Id="rId7" Type="http://schemas.openxmlformats.org/officeDocument/2006/relationships/image" Target="../media/image420.png"/><Relationship Id="rId12" Type="http://schemas.openxmlformats.org/officeDocument/2006/relationships/image" Target="../media/image4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0.png"/><Relationship Id="rId5" Type="http://schemas.openxmlformats.org/officeDocument/2006/relationships/image" Target="../media/image42.png"/><Relationship Id="rId10" Type="http://schemas.openxmlformats.org/officeDocument/2006/relationships/image" Target="../media/image51.png"/><Relationship Id="rId4" Type="http://schemas.openxmlformats.org/officeDocument/2006/relationships/image" Target="../media/image381.png"/><Relationship Id="rId9" Type="http://schemas.openxmlformats.org/officeDocument/2006/relationships/image" Target="../media/image5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8" Type="http://schemas.openxmlformats.org/officeDocument/2006/relationships/image" Target="../media/image531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7" Type="http://schemas.openxmlformats.org/officeDocument/2006/relationships/image" Target="../media/image5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5.png"/><Relationship Id="rId5" Type="http://schemas.openxmlformats.org/officeDocument/2006/relationships/image" Target="../media/image612.png"/><Relationship Id="rId10" Type="http://schemas.openxmlformats.org/officeDocument/2006/relationships/image" Target="../media/image640.png"/><Relationship Id="rId4" Type="http://schemas.openxmlformats.org/officeDocument/2006/relationships/image" Target="../media/image280.png"/><Relationship Id="rId9" Type="http://schemas.openxmlformats.org/officeDocument/2006/relationships/image" Target="../media/image3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580.png"/><Relationship Id="rId3" Type="http://schemas.openxmlformats.org/officeDocument/2006/relationships/image" Target="../media/image56.png"/><Relationship Id="rId7" Type="http://schemas.openxmlformats.org/officeDocument/2006/relationships/image" Target="../media/image420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50.png"/><Relationship Id="rId5" Type="http://schemas.openxmlformats.org/officeDocument/2006/relationships/image" Target="../media/image57.png"/><Relationship Id="rId4" Type="http://schemas.openxmlformats.org/officeDocument/2006/relationships/image" Target="../media/image280.png"/><Relationship Id="rId14" Type="http://schemas.openxmlformats.org/officeDocument/2006/relationships/image" Target="../media/image5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0.png"/><Relationship Id="rId5" Type="http://schemas.openxmlformats.org/officeDocument/2006/relationships/image" Target="../media/image701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2.emf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wmf"/><Relationship Id="rId11" Type="http://schemas.openxmlformats.org/officeDocument/2006/relationships/image" Target="../media/image19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81.png"/><Relationship Id="rId4" Type="http://schemas.openxmlformats.org/officeDocument/2006/relationships/image" Target="../media/image16.png"/><Relationship Id="rId9" Type="http://schemas.openxmlformats.org/officeDocument/2006/relationships/image" Target="../media/image1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9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18.jpeg"/><Relationship Id="rId10" Type="http://schemas.openxmlformats.org/officeDocument/2006/relationships/image" Target="../media/image48.png"/><Relationship Id="rId4" Type="http://schemas.openxmlformats.org/officeDocument/2006/relationships/image" Target="../media/image17.jpe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0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80.png"/><Relationship Id="rId9" Type="http://schemas.openxmlformats.org/officeDocument/2006/relationships/image" Target="../media/image24.png"/><Relationship Id="rId14" Type="http://schemas.openxmlformats.org/officeDocument/2006/relationships/image" Target="../media/image2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30.png"/><Relationship Id="rId18" Type="http://schemas.openxmlformats.org/officeDocument/2006/relationships/image" Target="../media/image86.png"/><Relationship Id="rId3" Type="http://schemas.openxmlformats.org/officeDocument/2006/relationships/image" Target="../media/image23.png"/><Relationship Id="rId7" Type="http://schemas.openxmlformats.org/officeDocument/2006/relationships/image" Target="../media/image75.png"/><Relationship Id="rId12" Type="http://schemas.openxmlformats.org/officeDocument/2006/relationships/image" Target="../media/image60.png"/><Relationship Id="rId17" Type="http://schemas.openxmlformats.org/officeDocument/2006/relationships/image" Target="../media/image45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image" Target="../media/image31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26.png"/><Relationship Id="rId9" Type="http://schemas.openxmlformats.org/officeDocument/2006/relationships/image" Target="../media/image77.pn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A2C284-C964-572F-1FFE-AB500B8DC0DB}"/>
              </a:ext>
            </a:extLst>
          </p:cNvPr>
          <p:cNvSpPr/>
          <p:nvPr/>
        </p:nvSpPr>
        <p:spPr bwMode="auto">
          <a:xfrm>
            <a:off x="665018" y="6624000"/>
            <a:ext cx="3117273" cy="234000"/>
          </a:xfrm>
          <a:prstGeom prst="rect">
            <a:avLst/>
          </a:prstGeom>
          <a:solidFill>
            <a:srgbClr val="203D73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platzhalter 7"/>
          <p:cNvSpPr txBox="1">
            <a:spLocks/>
          </p:cNvSpPr>
          <p:nvPr/>
        </p:nvSpPr>
        <p:spPr>
          <a:xfrm>
            <a:off x="878773" y="2768280"/>
            <a:ext cx="10070275" cy="6096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400" b="1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Yu Zhao</a:t>
            </a:r>
            <a:r>
              <a:rPr lang="fr-FR" sz="2400" b="1" baseline="30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1,2</a:t>
            </a:r>
            <a:r>
              <a:rPr lang="en-US" alt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Alexander </a:t>
            </a:r>
            <a:r>
              <a:rPr lang="en-US" altLang="en-US" sz="24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Sävert</a:t>
            </a:r>
            <a:r>
              <a:rPr lang="fr-FR" sz="2400" baseline="30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US" alt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altLang="en-US" sz="24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Xinhe</a:t>
            </a:r>
            <a:r>
              <a:rPr lang="en-US" alt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Huang</a:t>
            </a:r>
            <a:r>
              <a:rPr lang="fr-FR" sz="2400" baseline="30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US" alt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Daniel </a:t>
            </a:r>
            <a:r>
              <a:rPr lang="en-US" altLang="en-US" sz="24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Seipt</a:t>
            </a:r>
            <a:r>
              <a:rPr lang="fr-FR" sz="2400" baseline="30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US" alt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and </a:t>
            </a:r>
            <a:r>
              <a:rPr lang="en-US" alt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Malte C. Kaluza</a:t>
            </a:r>
            <a:r>
              <a:rPr lang="fr-FR" sz="2400" baseline="30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1,2</a:t>
            </a:r>
            <a:endParaRPr lang="en-US" alt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buNone/>
            </a:pPr>
            <a:endParaRPr lang="en-US" altLang="en-US" sz="2400" baseline="30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buNone/>
            </a:pPr>
            <a:endParaRPr lang="en-US" altLang="en-US" sz="2400" baseline="30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27300" y="3480121"/>
            <a:ext cx="7986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aseline="30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Helmholtz Institute Jena, Germany. </a:t>
            </a:r>
            <a:endParaRPr lang="fr-FR" sz="2000" baseline="30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000" baseline="30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Institute of </a:t>
            </a:r>
            <a:r>
              <a:rPr lang="fr-FR" sz="2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Optics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Quantum Electronics, Jena, Germany.</a:t>
            </a:r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-1" y="1262357"/>
            <a:ext cx="12187767" cy="1529888"/>
          </a:xfrm>
        </p:spPr>
        <p:txBody>
          <a:bodyPr/>
          <a:lstStyle/>
          <a:p>
            <a:pPr lvl="0" algn="ctr" eaLnBrk="0" hangingPunct="0"/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Visualizing plasma waves and long-living soliton-like structures in a laser-</a:t>
            </a:r>
            <a:r>
              <a:rPr lang="en-US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wakefield</a:t>
            </a:r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accelerator</a:t>
            </a:r>
            <a:endParaRPr lang="fr-FR" sz="5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CA47831-8E7B-4844-82DD-1251C6BE5612}" type="slidenum">
              <a:rPr lang="fr-FR" smtClean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fld>
            <a:endParaRPr lang="fr-FR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" name="Image 19" descr="Une image contenant texte">
            <a:extLst>
              <a:ext uri="{FF2B5EF4-FFF2-40B4-BE49-F238E27FC236}">
                <a16:creationId xmlns:a16="http://schemas.microsoft.com/office/drawing/2014/main" id="{CD740E18-C6A0-C67F-F1A7-EA763B69B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" y="123833"/>
            <a:ext cx="2952000" cy="972154"/>
          </a:xfrm>
          <a:prstGeom prst="rect">
            <a:avLst/>
          </a:prstGeom>
        </p:spPr>
      </p:pic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5CDE64F1-F167-EF27-6059-477BDAD6DC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96900" y="6581107"/>
            <a:ext cx="3860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Malte Kaluza, EAAC Elba, September 25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2025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9E90110-EA6D-E4BA-E25B-48130124EAFF}"/>
              </a:ext>
            </a:extLst>
          </p:cNvPr>
          <p:cNvSpPr txBox="1"/>
          <p:nvPr/>
        </p:nvSpPr>
        <p:spPr>
          <a:xfrm>
            <a:off x="11441723" y="4689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9763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3484F-F8B1-4097-399A-D07661037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3F40382-97B5-8DA6-8533-F129DF88BED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Wave optics simulation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nm</m:t>
                    </m:r>
                  </m:oMath>
                </a14:m>
                <a:r>
                  <a:rPr lang="en-US" dirty="0"/>
                  <a:t>)</a:t>
                </a:r>
                <a:endParaRPr lang="LID4096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3F40382-97B5-8DA6-8533-F129DF88BE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659" t="-30909" b="-5636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40410-3D8F-F5E9-0668-5E8AAB02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zh-CN" dirty="0" err="1"/>
              <a:t>malte.kaluza</a:t>
            </a:r>
            <a:r>
              <a:rPr lang="en-US" altLang="zh-CN" dirty="0"/>
              <a:t>@uni-jena.de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5027D-7E4C-706F-9E6B-70C01317B6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pic>
        <p:nvPicPr>
          <p:cNvPr id="11" name="Picture 10" descr="A red and white stripes&#10;&#10;Description automatically generated">
            <a:extLst>
              <a:ext uri="{FF2B5EF4-FFF2-40B4-BE49-F238E27FC236}">
                <a16:creationId xmlns:a16="http://schemas.microsoft.com/office/drawing/2014/main" id="{64AE3AEE-09E1-2ED5-FBF0-228968CB6A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2" y="1524211"/>
            <a:ext cx="7953621" cy="1259135"/>
          </a:xfrm>
          <a:prstGeom prst="rect">
            <a:avLst/>
          </a:prstGeom>
        </p:spPr>
      </p:pic>
      <p:pic>
        <p:nvPicPr>
          <p:cNvPr id="1026" name="Picture 2" descr="Our VirtualLab Fusion Logo - Fast Physical Optics Software.">
            <a:extLst>
              <a:ext uri="{FF2B5EF4-FFF2-40B4-BE49-F238E27FC236}">
                <a16:creationId xmlns:a16="http://schemas.microsoft.com/office/drawing/2014/main" id="{04D7BCE8-3230-793E-00A5-075CE75BD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9912" r="26375" b="31920"/>
          <a:stretch/>
        </p:blipFill>
        <p:spPr bwMode="auto">
          <a:xfrm>
            <a:off x="8760296" y="791319"/>
            <a:ext cx="2642472" cy="62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blue screen with a red circle&#10;&#10;Description automatically generated">
            <a:extLst>
              <a:ext uri="{FF2B5EF4-FFF2-40B4-BE49-F238E27FC236}">
                <a16:creationId xmlns:a16="http://schemas.microsoft.com/office/drawing/2014/main" id="{95856EA3-1D1A-18F6-FABC-C9E9BD7A36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" y="3524906"/>
            <a:ext cx="12192000" cy="27456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DBF1D6-5817-18AE-5796-23A0370E4A67}"/>
              </a:ext>
            </a:extLst>
          </p:cNvPr>
          <p:cNvSpPr txBox="1"/>
          <p:nvPr/>
        </p:nvSpPr>
        <p:spPr>
          <a:xfrm>
            <a:off x="479376" y="3521780"/>
            <a:ext cx="189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Simulation-Source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F8B5E8-DFB0-509E-BA2A-7E4D53A94805}"/>
              </a:ext>
            </a:extLst>
          </p:cNvPr>
          <p:cNvSpPr txBox="1"/>
          <p:nvPr/>
        </p:nvSpPr>
        <p:spPr>
          <a:xfrm>
            <a:off x="2927648" y="3521780"/>
            <a:ext cx="207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Simulation-Detector</a:t>
            </a:r>
            <a:endParaRPr lang="LID4096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4EEE4A-1DF5-3AB4-3268-8C4937C2035A}"/>
                  </a:ext>
                </a:extLst>
              </p:cNvPr>
              <p:cNvSpPr txBox="1"/>
              <p:nvPr/>
            </p:nvSpPr>
            <p:spPr>
              <a:xfrm>
                <a:off x="5409090" y="3524906"/>
                <a:ext cx="2195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Experiment </a:t>
                </a:r>
                <a:r>
                  <a:rPr lang="en-US" sz="1200" dirty="0">
                    <a:solidFill>
                      <a:schemeClr val="bg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=800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nm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</a:rPr>
                  <a:t>)</a:t>
                </a:r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4EEE4A-1DF5-3AB4-3268-8C4937C20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090" y="3524906"/>
                <a:ext cx="2195922" cy="369332"/>
              </a:xfrm>
              <a:prstGeom prst="rect">
                <a:avLst/>
              </a:prstGeom>
              <a:blipFill>
                <a:blip r:embed="rId7"/>
                <a:stretch>
                  <a:fillRect l="-2286" t="-6667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6B045C2-0078-AA4B-08A5-C9D1D6F9E34C}"/>
              </a:ext>
            </a:extLst>
          </p:cNvPr>
          <p:cNvSpPr txBox="1">
            <a:spLocks/>
          </p:cNvSpPr>
          <p:nvPr/>
        </p:nvSpPr>
        <p:spPr bwMode="auto">
          <a:xfrm>
            <a:off x="8662993" y="1765464"/>
            <a:ext cx="3517958" cy="151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latin typeface="+mj-lt"/>
              </a:rPr>
              <a:t>Measured interference = </a:t>
            </a:r>
            <a:br>
              <a:rPr lang="en-US" sz="2200" dirty="0">
                <a:latin typeface="+mj-lt"/>
              </a:rPr>
            </a:br>
            <a:r>
              <a:rPr lang="en-US" sz="2200" u="sng" dirty="0">
                <a:latin typeface="+mj-lt"/>
              </a:rPr>
              <a:t>a plane wave</a:t>
            </a:r>
            <a:r>
              <a:rPr lang="en-US" sz="2200" dirty="0">
                <a:latin typeface="+mj-lt"/>
              </a:rPr>
              <a:t> (probe) </a:t>
            </a:r>
            <a:br>
              <a:rPr lang="en-US" sz="2200" dirty="0">
                <a:latin typeface="+mj-lt"/>
              </a:rPr>
            </a:br>
            <a:r>
              <a:rPr lang="en-US" sz="2200" dirty="0">
                <a:latin typeface="+mj-lt"/>
              </a:rPr>
              <a:t>+ </a:t>
            </a:r>
            <a:r>
              <a:rPr lang="en-US" sz="2200" u="sng" dirty="0">
                <a:latin typeface="+mj-lt"/>
              </a:rPr>
              <a:t>a s</a:t>
            </a:r>
            <a:r>
              <a:rPr lang="en-US" altLang="zh-CN" sz="2200" u="sng" dirty="0">
                <a:latin typeface="+mj-lt"/>
              </a:rPr>
              <a:t>pherical wave</a:t>
            </a:r>
            <a:r>
              <a:rPr lang="en-US" altLang="zh-CN" sz="2200" dirty="0">
                <a:latin typeface="+mj-lt"/>
              </a:rPr>
              <a:t> (emission)</a:t>
            </a:r>
          </a:p>
          <a:p>
            <a:pPr marL="0" indent="0">
              <a:buNone/>
            </a:pPr>
            <a:r>
              <a:rPr lang="en-US" altLang="zh-CN" sz="2200" dirty="0">
                <a:latin typeface="+mj-lt"/>
              </a:rPr>
              <a:t>+ imaging system artifact</a:t>
            </a:r>
            <a:endParaRPr lang="en-US" sz="22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E536D4A3-7827-370C-CB2A-5B37FAA623F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143672" y="1781448"/>
                <a:ext cx="2146608" cy="394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dirty="0">
                    <a:latin typeface="+mj-lt"/>
                  </a:rPr>
                  <a:t>spatial res. 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~2 </m:t>
                    </m:r>
                    <m:r>
                      <m:rPr>
                        <m:sty m:val="p"/>
                      </m:rPr>
                      <a:rPr lang="el-GR" sz="1800" dirty="0"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800" dirty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pPr marL="0" indent="0">
                  <a:buNone/>
                </a:pPr>
                <a:endParaRPr lang="LID4096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E536D4A3-7827-370C-CB2A-5B37FAA62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3672" y="1781448"/>
                <a:ext cx="2146608" cy="394304"/>
              </a:xfrm>
              <a:prstGeom prst="rect">
                <a:avLst/>
              </a:prstGeom>
              <a:blipFill>
                <a:blip r:embed="rId8"/>
                <a:stretch>
                  <a:fillRect l="-2353" t="-6250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D574DB0-D257-3A8A-C4AC-F1F5FC229D95}"/>
              </a:ext>
            </a:extLst>
          </p:cNvPr>
          <p:cNvCxnSpPr>
            <a:cxnSpLocks/>
          </p:cNvCxnSpPr>
          <p:nvPr/>
        </p:nvCxnSpPr>
        <p:spPr>
          <a:xfrm flipV="1">
            <a:off x="695400" y="2367379"/>
            <a:ext cx="1349423" cy="11575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683DF6-410E-A4ED-6945-B0A7EED78563}"/>
                  </a:ext>
                </a:extLst>
              </p:cNvPr>
              <p:cNvSpPr txBox="1"/>
              <p:nvPr/>
            </p:nvSpPr>
            <p:spPr>
              <a:xfrm>
                <a:off x="2730554" y="2432989"/>
                <a:ext cx="3110860" cy="775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+mj-lt"/>
                  </a:rPr>
                  <a:t>Abbe limit </a:t>
                </a:r>
                <a14:m>
                  <m:oMath xmlns:m="http://schemas.openxmlformats.org/officeDocument/2006/math">
                    <m:r>
                      <a:rPr lang="en-US" altLang="zh-CN" sz="1800" b="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num>
                      <m:den>
                        <m:r>
                          <a:rPr lang="en-US" altLang="zh-CN" sz="180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1800" i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=1.5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1800" dirty="0" smtClean="0"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80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endParaRPr lang="LID4096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683DF6-410E-A4ED-6945-B0A7EED78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554" y="2432989"/>
                <a:ext cx="3110860" cy="775277"/>
              </a:xfrm>
              <a:prstGeom prst="rect">
                <a:avLst/>
              </a:prstGeom>
              <a:blipFill>
                <a:blip r:embed="rId9"/>
                <a:stretch>
                  <a:fillRect l="-16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1D10E1D7-41C6-1CEA-4DA5-71DD8B9AF61B}"/>
              </a:ext>
            </a:extLst>
          </p:cNvPr>
          <p:cNvSpPr/>
          <p:nvPr/>
        </p:nvSpPr>
        <p:spPr bwMode="auto">
          <a:xfrm>
            <a:off x="8503584" y="3516451"/>
            <a:ext cx="3677367" cy="2745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8123F6CE-B05D-DAC8-DCBA-FEF489EB8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fld id="{2472936C-9EFC-4068-9C66-CF125EAEF34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1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4932AF0-191E-6BDE-CE0D-B37211A5C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968" y="1484210"/>
            <a:ext cx="6095496" cy="273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298557-9A9F-1EB0-B624-C9A06413B3A3}"/>
                  </a:ext>
                </a:extLst>
              </p:cNvPr>
              <p:cNvSpPr txBox="1"/>
              <p:nvPr/>
            </p:nvSpPr>
            <p:spPr>
              <a:xfrm>
                <a:off x="6602908" y="1540353"/>
                <a:ext cx="1340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=1</m:t>
                      </m:r>
                      <m:r>
                        <a:rPr lang="en-US" altLang="zh-CN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3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298557-9A9F-1EB0-B624-C9A06413B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908" y="1540353"/>
                <a:ext cx="134017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A83A3D1-B069-99C2-2FC9-407F0710A0D2}"/>
              </a:ext>
            </a:extLst>
          </p:cNvPr>
          <p:cNvSpPr txBox="1"/>
          <p:nvPr/>
        </p:nvSpPr>
        <p:spPr>
          <a:xfrm>
            <a:off x="9627244" y="1756373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48CCF0-3503-7CE4-A09A-FEC446F20671}"/>
              </a:ext>
            </a:extLst>
          </p:cNvPr>
          <p:cNvCxnSpPr>
            <a:cxnSpLocks/>
          </p:cNvCxnSpPr>
          <p:nvPr/>
        </p:nvCxnSpPr>
        <p:spPr>
          <a:xfrm>
            <a:off x="10247532" y="2125709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DAB04F2-6FDF-45F3-F09D-32B6AB641F8C}"/>
              </a:ext>
            </a:extLst>
          </p:cNvPr>
          <p:cNvSpPr txBox="1"/>
          <p:nvPr/>
        </p:nvSpPr>
        <p:spPr>
          <a:xfrm>
            <a:off x="8308862" y="2926852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C8FA61-A878-AE9E-269C-E18EBA010D4C}"/>
              </a:ext>
            </a:extLst>
          </p:cNvPr>
          <p:cNvCxnSpPr>
            <a:cxnSpLocks/>
          </p:cNvCxnSpPr>
          <p:nvPr/>
        </p:nvCxnSpPr>
        <p:spPr>
          <a:xfrm flipV="1">
            <a:off x="9384666" y="2660240"/>
            <a:ext cx="353185" cy="4312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263DB03-C892-C1B1-2ACE-72C3046FB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Temporal evolution:</a:t>
            </a:r>
            <a:r>
              <a:rPr lang="zh-CN" altLang="en-US" dirty="0"/>
              <a:t> </a:t>
            </a:r>
            <a:r>
              <a:rPr lang="en-US" altLang="zh-CN" dirty="0"/>
              <a:t>no interference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8DBBB-10DB-F329-918D-9D7A5AE75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zh-CN" dirty="0"/>
              <a:t>Yu Zhao, </a:t>
            </a:r>
            <a:r>
              <a:rPr lang="en-US" altLang="zh-CN" dirty="0"/>
              <a:t>yu.zhao@uni-jena.de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BB362-8267-9876-5695-0547804D9A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pic>
        <p:nvPicPr>
          <p:cNvPr id="52" name="Content Placeholder 51">
            <a:extLst>
              <a:ext uri="{FF2B5EF4-FFF2-40B4-BE49-F238E27FC236}">
                <a16:creationId xmlns:a16="http://schemas.microsoft.com/office/drawing/2014/main" id="{A163141C-0E4E-B39B-F4DD-0FA08657E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16" y="1484210"/>
            <a:ext cx="6095496" cy="2736878"/>
          </a:xfr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DF9C272-3D82-E1EA-C677-B24C3E3DD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968" y="3573016"/>
            <a:ext cx="6095496" cy="273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B1AC445-BCE4-5297-C188-E8B6C337B745}"/>
                  </a:ext>
                </a:extLst>
              </p:cNvPr>
              <p:cNvSpPr txBox="1"/>
              <p:nvPr/>
            </p:nvSpPr>
            <p:spPr>
              <a:xfrm>
                <a:off x="1199456" y="1549645"/>
                <a:ext cx="1083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B1AC445-BCE4-5297-C188-E8B6C337B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1549645"/>
                <a:ext cx="108369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D4191C2-97E2-874E-5A7F-227C8BDB150A}"/>
                  </a:ext>
                </a:extLst>
              </p:cNvPr>
              <p:cNvSpPr txBox="1"/>
              <p:nvPr/>
            </p:nvSpPr>
            <p:spPr>
              <a:xfrm>
                <a:off x="6600056" y="3645024"/>
                <a:ext cx="1340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=2</m:t>
                      </m:r>
                      <m:r>
                        <a:rPr lang="en-US" altLang="zh-CN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0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D4191C2-97E2-874E-5A7F-227C8BDB1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56" y="3645024"/>
                <a:ext cx="13401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0E9BE93F-CEBE-2844-06FF-5E801E37EF9A}"/>
              </a:ext>
            </a:extLst>
          </p:cNvPr>
          <p:cNvSpPr txBox="1"/>
          <p:nvPr/>
        </p:nvSpPr>
        <p:spPr>
          <a:xfrm>
            <a:off x="4079776" y="1725276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1B50A68-AD32-4622-78A1-48D7C8A61242}"/>
              </a:ext>
            </a:extLst>
          </p:cNvPr>
          <p:cNvSpPr txBox="1"/>
          <p:nvPr/>
        </p:nvSpPr>
        <p:spPr>
          <a:xfrm>
            <a:off x="10063711" y="3797174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F4C4C40-CC27-6C20-29B3-01F5B108E517}"/>
              </a:ext>
            </a:extLst>
          </p:cNvPr>
          <p:cNvSpPr txBox="1"/>
          <p:nvPr/>
        </p:nvSpPr>
        <p:spPr>
          <a:xfrm>
            <a:off x="2925767" y="2873932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817B850-1F01-15E4-2338-09E93F3328DF}"/>
              </a:ext>
            </a:extLst>
          </p:cNvPr>
          <p:cNvCxnSpPr>
            <a:cxnSpLocks/>
          </p:cNvCxnSpPr>
          <p:nvPr/>
        </p:nvCxnSpPr>
        <p:spPr>
          <a:xfrm>
            <a:off x="4736940" y="2125709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5ACBA77F-AD25-6E08-B5EF-C9A2DB5585B7}"/>
              </a:ext>
            </a:extLst>
          </p:cNvPr>
          <p:cNvCxnSpPr>
            <a:cxnSpLocks/>
          </p:cNvCxnSpPr>
          <p:nvPr/>
        </p:nvCxnSpPr>
        <p:spPr>
          <a:xfrm>
            <a:off x="10720407" y="4156227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AF7DB06-C062-41D1-2CF8-628712AB2C79}"/>
              </a:ext>
            </a:extLst>
          </p:cNvPr>
          <p:cNvCxnSpPr>
            <a:cxnSpLocks/>
          </p:cNvCxnSpPr>
          <p:nvPr/>
        </p:nvCxnSpPr>
        <p:spPr>
          <a:xfrm flipV="1">
            <a:off x="4001571" y="2607320"/>
            <a:ext cx="353185" cy="4312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8534109-52BE-BA94-94D5-954E05E2ACED}"/>
              </a:ext>
            </a:extLst>
          </p:cNvPr>
          <p:cNvSpPr txBox="1"/>
          <p:nvPr/>
        </p:nvSpPr>
        <p:spPr>
          <a:xfrm>
            <a:off x="8372465" y="5005258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C6227B-0E38-60B3-45A9-E94EEDED4A47}"/>
              </a:ext>
            </a:extLst>
          </p:cNvPr>
          <p:cNvCxnSpPr>
            <a:cxnSpLocks/>
          </p:cNvCxnSpPr>
          <p:nvPr/>
        </p:nvCxnSpPr>
        <p:spPr>
          <a:xfrm flipV="1">
            <a:off x="9448269" y="4738646"/>
            <a:ext cx="353185" cy="4312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57412CC-4705-08CA-23F2-CACD0FDB936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415479" y="6239058"/>
                <a:ext cx="5256584" cy="396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sz="2000" dirty="0">
                    <a:latin typeface="Verdana" panose="020B0604030504040204" pitchFamily="34" charset="0"/>
                  </a:rPr>
                  <a:t>plasma density: </a:t>
                </a:r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400" dirty="0">
                  <a:latin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57412CC-4705-08CA-23F2-CACD0FDB9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5479" y="6239058"/>
                <a:ext cx="5256584" cy="396204"/>
              </a:xfrm>
              <a:prstGeom prst="rect">
                <a:avLst/>
              </a:prstGeom>
              <a:blipFill>
                <a:blip r:embed="rId9"/>
                <a:stretch>
                  <a:fillRect l="-1205" t="-9375" b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D2F1E46E-865E-1147-68E8-EDC65D6520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6"/>
          <a:stretch/>
        </p:blipFill>
        <p:spPr>
          <a:xfrm>
            <a:off x="404516" y="3573016"/>
            <a:ext cx="5865937" cy="273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5C72A78-CBD0-C690-042A-873FC01C7004}"/>
                  </a:ext>
                </a:extLst>
              </p:cNvPr>
              <p:cNvSpPr txBox="1"/>
              <p:nvPr/>
            </p:nvSpPr>
            <p:spPr>
              <a:xfrm>
                <a:off x="1199456" y="3638451"/>
                <a:ext cx="1206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6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0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5C72A78-CBD0-C690-042A-873FC01C7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3638451"/>
                <a:ext cx="120661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C4E63D87-85F7-2DF1-79EA-218172E88D93}"/>
              </a:ext>
            </a:extLst>
          </p:cNvPr>
          <p:cNvSpPr txBox="1"/>
          <p:nvPr/>
        </p:nvSpPr>
        <p:spPr>
          <a:xfrm>
            <a:off x="4367808" y="3823117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452C7EB-52EA-7B89-918D-6F028B65CD62}"/>
              </a:ext>
            </a:extLst>
          </p:cNvPr>
          <p:cNvCxnSpPr>
            <a:cxnSpLocks/>
          </p:cNvCxnSpPr>
          <p:nvPr/>
        </p:nvCxnSpPr>
        <p:spPr>
          <a:xfrm>
            <a:off x="5037321" y="4223227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1D233B8-9158-3B6D-4545-BC01E1F88095}"/>
              </a:ext>
            </a:extLst>
          </p:cNvPr>
          <p:cNvSpPr txBox="1"/>
          <p:nvPr/>
        </p:nvSpPr>
        <p:spPr>
          <a:xfrm>
            <a:off x="2971865" y="5055807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459114A-3963-B361-C94F-C968A2EF67F9}"/>
              </a:ext>
            </a:extLst>
          </p:cNvPr>
          <p:cNvCxnSpPr>
            <a:cxnSpLocks/>
          </p:cNvCxnSpPr>
          <p:nvPr/>
        </p:nvCxnSpPr>
        <p:spPr>
          <a:xfrm flipV="1">
            <a:off x="4047669" y="4789195"/>
            <a:ext cx="353185" cy="4312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6E121B3-F911-64CF-290D-F096C7BBF352}"/>
              </a:ext>
            </a:extLst>
          </p:cNvPr>
          <p:cNvSpPr/>
          <p:nvPr/>
        </p:nvSpPr>
        <p:spPr bwMode="auto">
          <a:xfrm>
            <a:off x="6270453" y="3573016"/>
            <a:ext cx="220081" cy="2064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C5F3EAD-DC09-D78B-4FEF-5C8BE1E24293}"/>
              </a:ext>
            </a:extLst>
          </p:cNvPr>
          <p:cNvSpPr txBox="1">
            <a:spLocks/>
          </p:cNvSpPr>
          <p:nvPr/>
        </p:nvSpPr>
        <p:spPr bwMode="auto">
          <a:xfrm>
            <a:off x="1206825" y="1013094"/>
            <a:ext cx="11998684" cy="53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dirty="0"/>
              <a:t>Probe pulse arrived before coherent emission started </a:t>
            </a:r>
            <a:r>
              <a:rPr lang="en-US" sz="2800" dirty="0">
                <a:sym typeface="Wingdings" panose="05000000000000000000" pitchFamily="2" charset="2"/>
              </a:rPr>
              <a:t> n</a:t>
            </a:r>
            <a:r>
              <a:rPr lang="en-US" sz="2800" dirty="0"/>
              <a:t>o interference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D0F9F-68DC-4C67-D86F-72BECB6B325E}"/>
              </a:ext>
            </a:extLst>
          </p:cNvPr>
          <p:cNvCxnSpPr>
            <a:cxnSpLocks/>
          </p:cNvCxnSpPr>
          <p:nvPr/>
        </p:nvCxnSpPr>
        <p:spPr>
          <a:xfrm>
            <a:off x="6254572" y="1484210"/>
            <a:ext cx="0" cy="47548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DF4D07CF-6870-99F6-676A-F96D5D40F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fld id="{2472936C-9EFC-4068-9C66-CF125EAEF34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7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74" grpId="0"/>
      <p:bldP spid="80" grpId="0"/>
      <p:bldP spid="85" grpId="0"/>
      <p:bldP spid="9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DC4F41-9FEB-CA91-54F5-5267B0539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5595" y="1484716"/>
            <a:ext cx="6095496" cy="273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1A49BF-6ED2-3888-9696-FCDBEDC00774}"/>
                  </a:ext>
                </a:extLst>
              </p:cNvPr>
              <p:cNvSpPr txBox="1"/>
              <p:nvPr/>
            </p:nvSpPr>
            <p:spPr>
              <a:xfrm>
                <a:off x="6600535" y="1540859"/>
                <a:ext cx="1340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=1</m:t>
                      </m:r>
                      <m:r>
                        <a:rPr lang="en-US" altLang="zh-CN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3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1A49BF-6ED2-3888-9696-FCDBEDC00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535" y="1540859"/>
                <a:ext cx="134017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661D002-3135-2ECA-E818-32DD410FF6EB}"/>
              </a:ext>
            </a:extLst>
          </p:cNvPr>
          <p:cNvSpPr txBox="1"/>
          <p:nvPr/>
        </p:nvSpPr>
        <p:spPr>
          <a:xfrm>
            <a:off x="10080782" y="1739248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3BA129D-4EBE-DA54-5DC7-FFCAF837A5FB}"/>
              </a:ext>
            </a:extLst>
          </p:cNvPr>
          <p:cNvCxnSpPr>
            <a:cxnSpLocks/>
          </p:cNvCxnSpPr>
          <p:nvPr/>
        </p:nvCxnSpPr>
        <p:spPr>
          <a:xfrm>
            <a:off x="10701070" y="2108584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E92245C-FE47-FF32-4A7C-46B0694FDA69}"/>
              </a:ext>
            </a:extLst>
          </p:cNvPr>
          <p:cNvSpPr txBox="1"/>
          <p:nvPr/>
        </p:nvSpPr>
        <p:spPr>
          <a:xfrm>
            <a:off x="6818660" y="2935007"/>
            <a:ext cx="2633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 + Interference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7582DF6-6323-7B8F-ACCF-3947C81F0FA8}"/>
              </a:ext>
            </a:extLst>
          </p:cNvPr>
          <p:cNvCxnSpPr>
            <a:cxnSpLocks/>
          </p:cNvCxnSpPr>
          <p:nvPr/>
        </p:nvCxnSpPr>
        <p:spPr>
          <a:xfrm flipV="1">
            <a:off x="9382293" y="2660746"/>
            <a:ext cx="353185" cy="4312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263DB03-C892-C1B1-2ACE-72C3046FB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Temporal evolution:</a:t>
            </a:r>
            <a:r>
              <a:rPr lang="zh-CN" altLang="en-US" dirty="0"/>
              <a:t> </a:t>
            </a:r>
            <a:r>
              <a:rPr lang="en-US" altLang="zh-CN" dirty="0"/>
              <a:t>interference appears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8DBBB-10DB-F329-918D-9D7A5AE75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zh-CN" dirty="0"/>
              <a:t>Yu Zhao, </a:t>
            </a:r>
            <a:r>
              <a:rPr lang="en-US" altLang="zh-CN" dirty="0"/>
              <a:t>yu.zhao@uni-jena.de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BB362-8267-9876-5695-0547804D9A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pic>
        <p:nvPicPr>
          <p:cNvPr id="52" name="Content Placeholder 51">
            <a:extLst>
              <a:ext uri="{FF2B5EF4-FFF2-40B4-BE49-F238E27FC236}">
                <a16:creationId xmlns:a16="http://schemas.microsoft.com/office/drawing/2014/main" id="{A163141C-0E4E-B39B-F4DD-0FA08657E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16" y="1484210"/>
            <a:ext cx="6095496" cy="2736878"/>
          </a:xfr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DF9C272-3D82-E1EA-C677-B24C3E3DD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968" y="3573016"/>
            <a:ext cx="6095496" cy="273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B1AC445-BCE4-5297-C188-E8B6C337B745}"/>
                  </a:ext>
                </a:extLst>
              </p:cNvPr>
              <p:cNvSpPr txBox="1"/>
              <p:nvPr/>
            </p:nvSpPr>
            <p:spPr>
              <a:xfrm>
                <a:off x="1199456" y="1549645"/>
                <a:ext cx="1083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B1AC445-BCE4-5297-C188-E8B6C337B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1549645"/>
                <a:ext cx="108369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D4191C2-97E2-874E-5A7F-227C8BDB150A}"/>
                  </a:ext>
                </a:extLst>
              </p:cNvPr>
              <p:cNvSpPr txBox="1"/>
              <p:nvPr/>
            </p:nvSpPr>
            <p:spPr>
              <a:xfrm>
                <a:off x="6600056" y="3645024"/>
                <a:ext cx="1340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=2</m:t>
                      </m:r>
                      <m:r>
                        <a:rPr lang="en-US" altLang="zh-CN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0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D4191C2-97E2-874E-5A7F-227C8BDB1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56" y="3645024"/>
                <a:ext cx="13401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0E9BE93F-CEBE-2844-06FF-5E801E37EF9A}"/>
              </a:ext>
            </a:extLst>
          </p:cNvPr>
          <p:cNvSpPr txBox="1"/>
          <p:nvPr/>
        </p:nvSpPr>
        <p:spPr>
          <a:xfrm>
            <a:off x="4079776" y="1690398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1B50A68-AD32-4622-78A1-48D7C8A61242}"/>
              </a:ext>
            </a:extLst>
          </p:cNvPr>
          <p:cNvSpPr txBox="1"/>
          <p:nvPr/>
        </p:nvSpPr>
        <p:spPr>
          <a:xfrm>
            <a:off x="10063711" y="3797174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F4C4C40-CC27-6C20-29B3-01F5B108E517}"/>
              </a:ext>
            </a:extLst>
          </p:cNvPr>
          <p:cNvSpPr txBox="1"/>
          <p:nvPr/>
        </p:nvSpPr>
        <p:spPr>
          <a:xfrm>
            <a:off x="2925767" y="2873932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817B850-1F01-15E4-2338-09E93F3328DF}"/>
              </a:ext>
            </a:extLst>
          </p:cNvPr>
          <p:cNvCxnSpPr>
            <a:cxnSpLocks/>
          </p:cNvCxnSpPr>
          <p:nvPr/>
        </p:nvCxnSpPr>
        <p:spPr>
          <a:xfrm>
            <a:off x="4736940" y="2090831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5ACBA77F-AD25-6E08-B5EF-C9A2DB5585B7}"/>
              </a:ext>
            </a:extLst>
          </p:cNvPr>
          <p:cNvCxnSpPr>
            <a:cxnSpLocks/>
          </p:cNvCxnSpPr>
          <p:nvPr/>
        </p:nvCxnSpPr>
        <p:spPr>
          <a:xfrm>
            <a:off x="10992544" y="4156227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AF7DB06-C062-41D1-2CF8-628712AB2C79}"/>
              </a:ext>
            </a:extLst>
          </p:cNvPr>
          <p:cNvCxnSpPr>
            <a:cxnSpLocks/>
          </p:cNvCxnSpPr>
          <p:nvPr/>
        </p:nvCxnSpPr>
        <p:spPr>
          <a:xfrm flipV="1">
            <a:off x="4001571" y="2607320"/>
            <a:ext cx="353185" cy="4312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C6227B-0E38-60B3-45A9-E94EEDED4A47}"/>
              </a:ext>
            </a:extLst>
          </p:cNvPr>
          <p:cNvCxnSpPr>
            <a:cxnSpLocks/>
          </p:cNvCxnSpPr>
          <p:nvPr/>
        </p:nvCxnSpPr>
        <p:spPr>
          <a:xfrm flipV="1">
            <a:off x="9448269" y="4738646"/>
            <a:ext cx="353185" cy="4312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2E89A97-EE96-4AF1-DCF4-08AF340FB0B1}"/>
              </a:ext>
            </a:extLst>
          </p:cNvPr>
          <p:cNvSpPr txBox="1"/>
          <p:nvPr/>
        </p:nvSpPr>
        <p:spPr>
          <a:xfrm>
            <a:off x="6879147" y="5004796"/>
            <a:ext cx="2633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 + Interference</a:t>
            </a:r>
            <a:endParaRPr lang="LID4096" sz="20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D9DF823-848A-93F8-0D2F-EC0C2184913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199456" y="999036"/>
                <a:ext cx="11474004" cy="5326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sz="2800" dirty="0">
                    <a:latin typeface="+mj-lt"/>
                  </a:rPr>
                  <a:t>Interference rings observed at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130 </m:t>
                    </m:r>
                    <m:r>
                      <m:rPr>
                        <m:sty m:val="p"/>
                      </m:rPr>
                      <a:rPr lang="en-US" altLang="zh-CN" sz="2800" i="0" dirty="0" smtClean="0"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en-US" altLang="zh-CN" sz="2800" dirty="0"/>
                  <a:t> after the driver pulse</a:t>
                </a:r>
                <a:endParaRPr lang="en-US" altLang="zh-CN" sz="2800" dirty="0">
                  <a:latin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D9DF823-848A-93F8-0D2F-EC0C21849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9456" y="999036"/>
                <a:ext cx="11474004" cy="532655"/>
              </a:xfrm>
              <a:prstGeom prst="rect">
                <a:avLst/>
              </a:prstGeom>
              <a:blipFill>
                <a:blip r:embed="rId9"/>
                <a:stretch>
                  <a:fillRect l="-1116" t="-11494" b="-310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D35545DE-76EA-A9CF-B1E4-4C494BBB6A8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415479" y="6239058"/>
                <a:ext cx="5256584" cy="43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sz="2000" dirty="0">
                    <a:latin typeface="Verdana" panose="020B0604030504040204" pitchFamily="34" charset="0"/>
                  </a:rPr>
                  <a:t>plasma density: </a:t>
                </a:r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400" dirty="0">
                  <a:latin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D35545DE-76EA-A9CF-B1E4-4C494BBB6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5479" y="6239058"/>
                <a:ext cx="5256584" cy="431232"/>
              </a:xfrm>
              <a:prstGeom prst="rect">
                <a:avLst/>
              </a:prstGeom>
              <a:blipFill>
                <a:blip r:embed="rId10"/>
                <a:stretch>
                  <a:fillRect l="-1205" t="-857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C0B4210A-752D-0496-B1B8-ED635C79FE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"/>
          <a:stretch/>
        </p:blipFill>
        <p:spPr>
          <a:xfrm>
            <a:off x="405703" y="3581802"/>
            <a:ext cx="5834311" cy="273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B9C5AD4-7978-7985-F7B6-E9C01A72BA6E}"/>
                  </a:ext>
                </a:extLst>
              </p:cNvPr>
              <p:cNvSpPr txBox="1"/>
              <p:nvPr/>
            </p:nvSpPr>
            <p:spPr>
              <a:xfrm>
                <a:off x="1200643" y="3647237"/>
                <a:ext cx="1206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</m:t>
                      </m:r>
                      <m:r>
                        <a:rPr lang="en-US" altLang="zh-CN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60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B9C5AD4-7978-7985-F7B6-E9C01A72B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643" y="3647237"/>
                <a:ext cx="120661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8C407C-71EC-FB83-83B1-64607CD3FA5F}"/>
                  </a:ext>
                </a:extLst>
              </p:cNvPr>
              <p:cNvSpPr txBox="1"/>
              <p:nvPr/>
            </p:nvSpPr>
            <p:spPr>
              <a:xfrm>
                <a:off x="1200643" y="5807477"/>
                <a:ext cx="1340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=2</m:t>
                      </m:r>
                      <m:r>
                        <a:rPr lang="en-US" altLang="zh-CN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0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8C407C-71EC-FB83-83B1-64607CD3F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643" y="5807477"/>
                <a:ext cx="134017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41646B9-EE8B-B419-E30E-F8C474230503}"/>
              </a:ext>
            </a:extLst>
          </p:cNvPr>
          <p:cNvSpPr txBox="1"/>
          <p:nvPr/>
        </p:nvSpPr>
        <p:spPr>
          <a:xfrm>
            <a:off x="4583832" y="3831903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4837D44-96AE-868F-64FC-31BF81C0B04A}"/>
              </a:ext>
            </a:extLst>
          </p:cNvPr>
          <p:cNvCxnSpPr>
            <a:cxnSpLocks/>
          </p:cNvCxnSpPr>
          <p:nvPr/>
        </p:nvCxnSpPr>
        <p:spPr>
          <a:xfrm>
            <a:off x="5253345" y="4232013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03AC5DE-537F-CFB5-8DB2-6DE72EA6C70A}"/>
              </a:ext>
            </a:extLst>
          </p:cNvPr>
          <p:cNvSpPr txBox="1"/>
          <p:nvPr/>
        </p:nvSpPr>
        <p:spPr>
          <a:xfrm>
            <a:off x="2973052" y="5064593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C78BA5-425F-96F8-DCE5-5CE3510B5F82}"/>
              </a:ext>
            </a:extLst>
          </p:cNvPr>
          <p:cNvCxnSpPr>
            <a:cxnSpLocks/>
          </p:cNvCxnSpPr>
          <p:nvPr/>
        </p:nvCxnSpPr>
        <p:spPr>
          <a:xfrm flipV="1">
            <a:off x="4048856" y="4797981"/>
            <a:ext cx="353185" cy="4312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E6DFD20-9F0A-2FCB-B56B-84BC779D503A}"/>
              </a:ext>
            </a:extLst>
          </p:cNvPr>
          <p:cNvSpPr/>
          <p:nvPr/>
        </p:nvSpPr>
        <p:spPr bwMode="auto">
          <a:xfrm>
            <a:off x="6238827" y="3535287"/>
            <a:ext cx="255518" cy="2119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C3DF94-24E2-37BC-E8D7-2C9DD325EBF2}"/>
              </a:ext>
            </a:extLst>
          </p:cNvPr>
          <p:cNvCxnSpPr>
            <a:cxnSpLocks/>
          </p:cNvCxnSpPr>
          <p:nvPr/>
        </p:nvCxnSpPr>
        <p:spPr>
          <a:xfrm>
            <a:off x="6254572" y="1484210"/>
            <a:ext cx="0" cy="47548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F4336E-0751-ED7F-7124-6B657FF0E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fld id="{2472936C-9EFC-4068-9C66-CF125EAEF34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64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74" grpId="0"/>
      <p:bldP spid="80" grpId="0"/>
      <p:bldP spid="85" grpId="0"/>
      <p:bldP spid="11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551F4E-3EB0-8F18-BD75-3CD055992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968" y="1484210"/>
            <a:ext cx="6095496" cy="273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0D034A-1E42-672A-18BC-939DE26D704A}"/>
                  </a:ext>
                </a:extLst>
              </p:cNvPr>
              <p:cNvSpPr txBox="1"/>
              <p:nvPr/>
            </p:nvSpPr>
            <p:spPr>
              <a:xfrm>
                <a:off x="6602908" y="1540353"/>
                <a:ext cx="1340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=1</m:t>
                      </m:r>
                      <m:r>
                        <a:rPr lang="en-US" altLang="zh-CN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3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0D034A-1E42-672A-18BC-939DE26D7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908" y="1540353"/>
                <a:ext cx="134017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1A025DB-0CE0-12D4-A488-C34BFEEAABE9}"/>
              </a:ext>
            </a:extLst>
          </p:cNvPr>
          <p:cNvSpPr txBox="1"/>
          <p:nvPr/>
        </p:nvSpPr>
        <p:spPr>
          <a:xfrm>
            <a:off x="9957410" y="1737793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4F5ABC-06D9-4025-D1F8-F1C4D3770D85}"/>
              </a:ext>
            </a:extLst>
          </p:cNvPr>
          <p:cNvCxnSpPr>
            <a:cxnSpLocks/>
          </p:cNvCxnSpPr>
          <p:nvPr/>
        </p:nvCxnSpPr>
        <p:spPr>
          <a:xfrm>
            <a:off x="10635356" y="2101905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53927B-326F-2FDE-4D0B-05B716B2A545}"/>
              </a:ext>
            </a:extLst>
          </p:cNvPr>
          <p:cNvCxnSpPr>
            <a:cxnSpLocks/>
          </p:cNvCxnSpPr>
          <p:nvPr/>
        </p:nvCxnSpPr>
        <p:spPr>
          <a:xfrm flipV="1">
            <a:off x="8185150" y="2698507"/>
            <a:ext cx="145235" cy="2929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F4A66E4-941B-7DC0-5CC5-E4FCCCB8DC40}"/>
              </a:ext>
            </a:extLst>
          </p:cNvPr>
          <p:cNvSpPr txBox="1"/>
          <p:nvPr/>
        </p:nvSpPr>
        <p:spPr>
          <a:xfrm>
            <a:off x="6772648" y="2919427"/>
            <a:ext cx="2633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 + Interference</a:t>
            </a:r>
            <a:endParaRPr lang="LID4096" sz="20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E6E79A-1FEE-9746-D2D2-AA971A0E46E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199456" y="962101"/>
                <a:ext cx="11474004" cy="5326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sz="2800" dirty="0"/>
                  <a:t>Interference rings vanished at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200 </m:t>
                    </m:r>
                    <m:r>
                      <m:rPr>
                        <m:sty m:val="p"/>
                      </m:rPr>
                      <a:rPr lang="en-US" altLang="zh-CN" sz="2800" b="0" i="0" smtClean="0"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en-US" altLang="zh-CN" sz="2800" dirty="0"/>
                  <a:t> after the driver pulse</a:t>
                </a:r>
                <a:endParaRPr lang="en-US" altLang="zh-CN" sz="2800" dirty="0">
                  <a:latin typeface="Verdana" panose="020B0604030504040204" pitchFamily="34" charset="0"/>
                </a:endParaRPr>
              </a:p>
              <a:p>
                <a:endParaRPr lang="LID4096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E6E79A-1FEE-9746-D2D2-AA971A0E4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9456" y="962101"/>
                <a:ext cx="11474004" cy="532655"/>
              </a:xfrm>
              <a:prstGeom prst="rect">
                <a:avLst/>
              </a:prstGeom>
              <a:blipFill>
                <a:blip r:embed="rId5"/>
                <a:stretch>
                  <a:fillRect l="-1116" t="-11494" b="-310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263DB03-C892-C1B1-2ACE-72C3046FB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0"/>
            <a:ext cx="11306564" cy="685800"/>
          </a:xfrm>
        </p:spPr>
        <p:txBody>
          <a:bodyPr/>
          <a:lstStyle/>
          <a:p>
            <a:r>
              <a:rPr lang="en-US" altLang="zh-CN" dirty="0"/>
              <a:t>Temporal evolution:</a:t>
            </a:r>
            <a:r>
              <a:rPr lang="zh-CN" altLang="en-US" dirty="0"/>
              <a:t> </a:t>
            </a:r>
            <a:r>
              <a:rPr lang="en-US" altLang="zh-CN" dirty="0"/>
              <a:t>interference disappears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8DBBB-10DB-F329-918D-9D7A5AE75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zh-CN" dirty="0"/>
              <a:t>Yu Zhao, </a:t>
            </a:r>
            <a:r>
              <a:rPr lang="en-US" altLang="zh-CN" dirty="0"/>
              <a:t>yu.zhao@uni-jena.de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BB362-8267-9876-5695-0547804D9A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pic>
        <p:nvPicPr>
          <p:cNvPr id="52" name="Content Placeholder 51">
            <a:extLst>
              <a:ext uri="{FF2B5EF4-FFF2-40B4-BE49-F238E27FC236}">
                <a16:creationId xmlns:a16="http://schemas.microsoft.com/office/drawing/2014/main" id="{A163141C-0E4E-B39B-F4DD-0FA08657E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16" y="1484210"/>
            <a:ext cx="6095496" cy="2736878"/>
          </a:xfr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DF9C272-3D82-E1EA-C677-B24C3E3DD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968" y="3573016"/>
            <a:ext cx="6095496" cy="273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B1AC445-BCE4-5297-C188-E8B6C337B745}"/>
                  </a:ext>
                </a:extLst>
              </p:cNvPr>
              <p:cNvSpPr txBox="1"/>
              <p:nvPr/>
            </p:nvSpPr>
            <p:spPr>
              <a:xfrm>
                <a:off x="1199456" y="1549645"/>
                <a:ext cx="1083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B1AC445-BCE4-5297-C188-E8B6C337B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1549645"/>
                <a:ext cx="108369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D4191C2-97E2-874E-5A7F-227C8BDB150A}"/>
                  </a:ext>
                </a:extLst>
              </p:cNvPr>
              <p:cNvSpPr txBox="1"/>
              <p:nvPr/>
            </p:nvSpPr>
            <p:spPr>
              <a:xfrm>
                <a:off x="6600056" y="3645024"/>
                <a:ext cx="1340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=20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D4191C2-97E2-874E-5A7F-227C8BDB1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56" y="3645024"/>
                <a:ext cx="13401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0E9BE93F-CEBE-2844-06FF-5E801E37EF9A}"/>
              </a:ext>
            </a:extLst>
          </p:cNvPr>
          <p:cNvSpPr txBox="1"/>
          <p:nvPr/>
        </p:nvSpPr>
        <p:spPr>
          <a:xfrm>
            <a:off x="4155392" y="1703783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1B50A68-AD32-4622-78A1-48D7C8A61242}"/>
              </a:ext>
            </a:extLst>
          </p:cNvPr>
          <p:cNvSpPr txBox="1"/>
          <p:nvPr/>
        </p:nvSpPr>
        <p:spPr>
          <a:xfrm>
            <a:off x="10063711" y="3797174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817B850-1F01-15E4-2338-09E93F3328DF}"/>
              </a:ext>
            </a:extLst>
          </p:cNvPr>
          <p:cNvCxnSpPr>
            <a:cxnSpLocks/>
          </p:cNvCxnSpPr>
          <p:nvPr/>
        </p:nvCxnSpPr>
        <p:spPr>
          <a:xfrm>
            <a:off x="4799856" y="2090508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5ACBA77F-AD25-6E08-B5EF-C9A2DB5585B7}"/>
              </a:ext>
            </a:extLst>
          </p:cNvPr>
          <p:cNvCxnSpPr>
            <a:cxnSpLocks/>
          </p:cNvCxnSpPr>
          <p:nvPr/>
        </p:nvCxnSpPr>
        <p:spPr>
          <a:xfrm>
            <a:off x="10920536" y="4197284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AF7DB06-C062-41D1-2CF8-628712AB2C79}"/>
              </a:ext>
            </a:extLst>
          </p:cNvPr>
          <p:cNvCxnSpPr>
            <a:cxnSpLocks/>
          </p:cNvCxnSpPr>
          <p:nvPr/>
        </p:nvCxnSpPr>
        <p:spPr>
          <a:xfrm flipV="1">
            <a:off x="2711624" y="2696877"/>
            <a:ext cx="145235" cy="2929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0BDA00-3B26-AAEB-265D-797196E383AF}"/>
              </a:ext>
            </a:extLst>
          </p:cNvPr>
          <p:cNvSpPr txBox="1"/>
          <p:nvPr/>
        </p:nvSpPr>
        <p:spPr>
          <a:xfrm>
            <a:off x="1299122" y="2917797"/>
            <a:ext cx="2633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 + Interference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F720DC-51C7-680C-5748-9767E10DDE0F}"/>
              </a:ext>
            </a:extLst>
          </p:cNvPr>
          <p:cNvCxnSpPr>
            <a:cxnSpLocks/>
          </p:cNvCxnSpPr>
          <p:nvPr/>
        </p:nvCxnSpPr>
        <p:spPr>
          <a:xfrm flipV="1">
            <a:off x="8161182" y="4757248"/>
            <a:ext cx="145235" cy="2929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B37DCA8-43B3-5CFC-7E77-D22FF67DA656}"/>
              </a:ext>
            </a:extLst>
          </p:cNvPr>
          <p:cNvSpPr txBox="1"/>
          <p:nvPr/>
        </p:nvSpPr>
        <p:spPr>
          <a:xfrm>
            <a:off x="7201627" y="4941086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</a:t>
            </a:r>
            <a:endParaRPr lang="LID4096" sz="20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0979DEB-5C0A-8CF5-B035-6C1DF7815F5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415479" y="6239057"/>
                <a:ext cx="5256584" cy="4217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sz="2000" dirty="0">
                    <a:latin typeface="Verdana" panose="020B0604030504040204" pitchFamily="34" charset="0"/>
                  </a:rPr>
                  <a:t>Plasma density: </a:t>
                </a:r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400" dirty="0">
                  <a:latin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0979DEB-5C0A-8CF5-B035-6C1DF7815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5479" y="6239057"/>
                <a:ext cx="5256584" cy="421711"/>
              </a:xfrm>
              <a:prstGeom prst="rect">
                <a:avLst/>
              </a:prstGeom>
              <a:blipFill>
                <a:blip r:embed="rId10"/>
                <a:stretch>
                  <a:fillRect l="-1160" t="-7143" b="-1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BFF1ED86-BACC-AE97-52A8-ADED96D47C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5"/>
          <a:stretch/>
        </p:blipFill>
        <p:spPr>
          <a:xfrm>
            <a:off x="404516" y="3581634"/>
            <a:ext cx="5814182" cy="273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875988-823E-60F1-3546-698AC8C41F2F}"/>
                  </a:ext>
                </a:extLst>
              </p:cNvPr>
              <p:cNvSpPr txBox="1"/>
              <p:nvPr/>
            </p:nvSpPr>
            <p:spPr>
              <a:xfrm>
                <a:off x="1199456" y="3647069"/>
                <a:ext cx="1206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=6</m:t>
                      </m:r>
                      <m:r>
                        <a:rPr lang="en-US" altLang="zh-CN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0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875988-823E-60F1-3546-698AC8C41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3647069"/>
                <a:ext cx="1206612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899D4D-8181-A461-D8DC-0378518CA91D}"/>
                  </a:ext>
                </a:extLst>
              </p:cNvPr>
              <p:cNvSpPr txBox="1"/>
              <p:nvPr/>
            </p:nvSpPr>
            <p:spPr>
              <a:xfrm>
                <a:off x="1199456" y="5807309"/>
                <a:ext cx="1340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=20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899D4D-8181-A461-D8DC-0378518CA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5807309"/>
                <a:ext cx="1340175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DEDB7F7-B4F6-41D1-974F-60EBADD8754A}"/>
              </a:ext>
            </a:extLst>
          </p:cNvPr>
          <p:cNvSpPr txBox="1"/>
          <p:nvPr/>
        </p:nvSpPr>
        <p:spPr>
          <a:xfrm>
            <a:off x="4553958" y="3831735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EDA88DE-FB4E-247C-681C-8A5EDC86A4AA}"/>
              </a:ext>
            </a:extLst>
          </p:cNvPr>
          <p:cNvCxnSpPr>
            <a:cxnSpLocks/>
          </p:cNvCxnSpPr>
          <p:nvPr/>
        </p:nvCxnSpPr>
        <p:spPr>
          <a:xfrm>
            <a:off x="5231904" y="4231845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B232424-1426-9408-CF83-EEB45EEFF270}"/>
              </a:ext>
            </a:extLst>
          </p:cNvPr>
          <p:cNvCxnSpPr>
            <a:cxnSpLocks/>
          </p:cNvCxnSpPr>
          <p:nvPr/>
        </p:nvCxnSpPr>
        <p:spPr>
          <a:xfrm flipV="1">
            <a:off x="2750025" y="4781619"/>
            <a:ext cx="145235" cy="2929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93373BF-662B-CFD9-8951-69EBD1751FB3}"/>
              </a:ext>
            </a:extLst>
          </p:cNvPr>
          <p:cNvSpPr txBox="1"/>
          <p:nvPr/>
        </p:nvSpPr>
        <p:spPr>
          <a:xfrm>
            <a:off x="1337523" y="5002539"/>
            <a:ext cx="2633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 + Interference</a:t>
            </a:r>
            <a:endParaRPr lang="LID4096" sz="2000" dirty="0">
              <a:solidFill>
                <a:schemeClr val="accent6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B3354F-0D20-C6D6-6114-DEA265FFF7EE}"/>
              </a:ext>
            </a:extLst>
          </p:cNvPr>
          <p:cNvSpPr/>
          <p:nvPr/>
        </p:nvSpPr>
        <p:spPr bwMode="auto">
          <a:xfrm>
            <a:off x="6218700" y="3540093"/>
            <a:ext cx="281312" cy="2116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1426EB-39AC-C5E5-FDAF-1A0F14883853}"/>
              </a:ext>
            </a:extLst>
          </p:cNvPr>
          <p:cNvCxnSpPr>
            <a:cxnSpLocks/>
          </p:cNvCxnSpPr>
          <p:nvPr/>
        </p:nvCxnSpPr>
        <p:spPr>
          <a:xfrm>
            <a:off x="6254572" y="1484210"/>
            <a:ext cx="0" cy="47548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056F206E-EC85-08A2-5D47-DD1E1B09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fld id="{2472936C-9EFC-4068-9C66-CF125EAEF34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45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74" grpId="0"/>
      <p:bldP spid="80" grpId="0"/>
      <p:bldP spid="13" grpId="0"/>
      <p:bldP spid="26" grpId="0"/>
      <p:bldP spid="20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9BDDFA-D210-598B-C114-C4CED7091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968" y="1484210"/>
            <a:ext cx="6095496" cy="273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5682D8-2E74-26D1-7D7A-1599E701CEC9}"/>
                  </a:ext>
                </a:extLst>
              </p:cNvPr>
              <p:cNvSpPr txBox="1"/>
              <p:nvPr/>
            </p:nvSpPr>
            <p:spPr>
              <a:xfrm>
                <a:off x="6602908" y="1540353"/>
                <a:ext cx="1340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=1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3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5682D8-2E74-26D1-7D7A-1599E701C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908" y="1540353"/>
                <a:ext cx="134017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412F02F-F6FC-FF5D-9806-0E2A04C93AD1}"/>
              </a:ext>
            </a:extLst>
          </p:cNvPr>
          <p:cNvSpPr txBox="1"/>
          <p:nvPr/>
        </p:nvSpPr>
        <p:spPr>
          <a:xfrm>
            <a:off x="9899173" y="1737516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735A21-21ED-AF06-D4D9-F36CA992513D}"/>
              </a:ext>
            </a:extLst>
          </p:cNvPr>
          <p:cNvCxnSpPr>
            <a:cxnSpLocks/>
          </p:cNvCxnSpPr>
          <p:nvPr/>
        </p:nvCxnSpPr>
        <p:spPr>
          <a:xfrm>
            <a:off x="10519461" y="2106852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EDA7F26-AB94-A328-046B-20C300C4FD9C}"/>
              </a:ext>
            </a:extLst>
          </p:cNvPr>
          <p:cNvSpPr txBox="1"/>
          <p:nvPr/>
        </p:nvSpPr>
        <p:spPr>
          <a:xfrm>
            <a:off x="6830406" y="3023236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D50B8D-3B8C-5BFE-9E27-D0A556045ECF}"/>
              </a:ext>
            </a:extLst>
          </p:cNvPr>
          <p:cNvCxnSpPr>
            <a:cxnSpLocks/>
          </p:cNvCxnSpPr>
          <p:nvPr/>
        </p:nvCxnSpPr>
        <p:spPr>
          <a:xfrm flipV="1">
            <a:off x="7379128" y="2720606"/>
            <a:ext cx="224" cy="3754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263DB03-C892-C1B1-2ACE-72C3046FB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Temporal evolution:</a:t>
            </a:r>
            <a:r>
              <a:rPr lang="zh-CN" altLang="en-US" dirty="0"/>
              <a:t> </a:t>
            </a:r>
            <a:r>
              <a:rPr lang="en-US" altLang="zh-CN" dirty="0"/>
              <a:t>no interference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8DBBB-10DB-F329-918D-9D7A5AE75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zh-CN" dirty="0"/>
              <a:t>Yu Zhao, </a:t>
            </a:r>
            <a:r>
              <a:rPr lang="en-US" altLang="zh-CN" dirty="0"/>
              <a:t>yu.zhao@uni-jena.de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BB362-8267-9876-5695-0547804D9A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pic>
        <p:nvPicPr>
          <p:cNvPr id="52" name="Content Placeholder 51">
            <a:extLst>
              <a:ext uri="{FF2B5EF4-FFF2-40B4-BE49-F238E27FC236}">
                <a16:creationId xmlns:a16="http://schemas.microsoft.com/office/drawing/2014/main" id="{A163141C-0E4E-B39B-F4DD-0FA08657E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16" y="1484210"/>
            <a:ext cx="6095496" cy="2736878"/>
          </a:xfr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DF9C272-3D82-E1EA-C677-B24C3E3DD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968" y="3573016"/>
            <a:ext cx="6095496" cy="273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B1AC445-BCE4-5297-C188-E8B6C337B745}"/>
                  </a:ext>
                </a:extLst>
              </p:cNvPr>
              <p:cNvSpPr txBox="1"/>
              <p:nvPr/>
            </p:nvSpPr>
            <p:spPr>
              <a:xfrm>
                <a:off x="1199456" y="1549645"/>
                <a:ext cx="1083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B1AC445-BCE4-5297-C188-E8B6C337B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1549645"/>
                <a:ext cx="108369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D4191C2-97E2-874E-5A7F-227C8BDB150A}"/>
                  </a:ext>
                </a:extLst>
              </p:cNvPr>
              <p:cNvSpPr txBox="1"/>
              <p:nvPr/>
            </p:nvSpPr>
            <p:spPr>
              <a:xfrm>
                <a:off x="6600056" y="3645024"/>
                <a:ext cx="1340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=2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0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D4191C2-97E2-874E-5A7F-227C8BDB1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56" y="3645024"/>
                <a:ext cx="13401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0E9BE93F-CEBE-2844-06FF-5E801E37EF9A}"/>
              </a:ext>
            </a:extLst>
          </p:cNvPr>
          <p:cNvSpPr txBox="1"/>
          <p:nvPr/>
        </p:nvSpPr>
        <p:spPr>
          <a:xfrm>
            <a:off x="4014206" y="1690398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1B50A68-AD32-4622-78A1-48D7C8A61242}"/>
              </a:ext>
            </a:extLst>
          </p:cNvPr>
          <p:cNvSpPr txBox="1"/>
          <p:nvPr/>
        </p:nvSpPr>
        <p:spPr>
          <a:xfrm>
            <a:off x="10063711" y="3797174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F4C4C40-CC27-6C20-29B3-01F5B108E517}"/>
              </a:ext>
            </a:extLst>
          </p:cNvPr>
          <p:cNvSpPr txBox="1"/>
          <p:nvPr/>
        </p:nvSpPr>
        <p:spPr>
          <a:xfrm>
            <a:off x="1442822" y="2967001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817B850-1F01-15E4-2338-09E93F3328DF}"/>
              </a:ext>
            </a:extLst>
          </p:cNvPr>
          <p:cNvCxnSpPr>
            <a:cxnSpLocks/>
          </p:cNvCxnSpPr>
          <p:nvPr/>
        </p:nvCxnSpPr>
        <p:spPr>
          <a:xfrm>
            <a:off x="4671370" y="2090831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5ACBA77F-AD25-6E08-B5EF-C9A2DB5585B7}"/>
              </a:ext>
            </a:extLst>
          </p:cNvPr>
          <p:cNvCxnSpPr>
            <a:cxnSpLocks/>
          </p:cNvCxnSpPr>
          <p:nvPr/>
        </p:nvCxnSpPr>
        <p:spPr>
          <a:xfrm>
            <a:off x="10848528" y="4156227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AF7DB06-C062-41D1-2CF8-628712AB2C79}"/>
              </a:ext>
            </a:extLst>
          </p:cNvPr>
          <p:cNvCxnSpPr>
            <a:cxnSpLocks/>
          </p:cNvCxnSpPr>
          <p:nvPr/>
        </p:nvCxnSpPr>
        <p:spPr>
          <a:xfrm flipV="1">
            <a:off x="1991544" y="2664371"/>
            <a:ext cx="224" cy="3754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0F28DF9-99B2-3598-CC20-99AC0141120D}"/>
              </a:ext>
            </a:extLst>
          </p:cNvPr>
          <p:cNvSpPr txBox="1"/>
          <p:nvPr/>
        </p:nvSpPr>
        <p:spPr>
          <a:xfrm>
            <a:off x="6826913" y="5076729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3DC4A10-C3DC-A7D9-C24F-C943C1703A31}"/>
              </a:ext>
            </a:extLst>
          </p:cNvPr>
          <p:cNvCxnSpPr>
            <a:cxnSpLocks/>
          </p:cNvCxnSpPr>
          <p:nvPr/>
        </p:nvCxnSpPr>
        <p:spPr>
          <a:xfrm flipV="1">
            <a:off x="7375635" y="4774099"/>
            <a:ext cx="224" cy="3754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2A50A-F572-C28C-E2E5-E36FD713CEDE}"/>
              </a:ext>
            </a:extLst>
          </p:cNvPr>
          <p:cNvSpPr txBox="1">
            <a:spLocks/>
          </p:cNvSpPr>
          <p:nvPr/>
        </p:nvSpPr>
        <p:spPr bwMode="auto">
          <a:xfrm>
            <a:off x="1198793" y="1003835"/>
            <a:ext cx="12142700" cy="53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dirty="0"/>
              <a:t>Probe pulsed arrived after coherent emission stopped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/>
              <a:t>No interference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0D3EF8C-B368-385A-F1B0-9E83A8158C0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415479" y="6239057"/>
                <a:ext cx="5256584" cy="536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sz="2000" dirty="0">
                    <a:latin typeface="Verdana" panose="020B0604030504040204" pitchFamily="34" charset="0"/>
                  </a:rPr>
                  <a:t>Plasma density: </a:t>
                </a:r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400" dirty="0">
                  <a:latin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0D3EF8C-B368-385A-F1B0-9E83A8158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5479" y="6239057"/>
                <a:ext cx="5256584" cy="536943"/>
              </a:xfrm>
              <a:prstGeom prst="rect">
                <a:avLst/>
              </a:prstGeom>
              <a:blipFill>
                <a:blip r:embed="rId11"/>
                <a:stretch>
                  <a:fillRect l="-1160" t="-56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DA5AB13B-E333-500B-9B62-87806D7371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"/>
          <a:stretch/>
        </p:blipFill>
        <p:spPr>
          <a:xfrm>
            <a:off x="404516" y="3582308"/>
            <a:ext cx="5763268" cy="273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807DF7-73BE-99FE-AAB9-8FC0EFE02E93}"/>
                  </a:ext>
                </a:extLst>
              </p:cNvPr>
              <p:cNvSpPr txBox="1"/>
              <p:nvPr/>
            </p:nvSpPr>
            <p:spPr>
              <a:xfrm>
                <a:off x="1199456" y="3647743"/>
                <a:ext cx="1206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6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0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807DF7-73BE-99FE-AAB9-8FC0EFE02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3647743"/>
                <a:ext cx="120661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5BDD8A-971F-9819-C195-52D1128D699A}"/>
                  </a:ext>
                </a:extLst>
              </p:cNvPr>
              <p:cNvSpPr txBox="1"/>
              <p:nvPr/>
            </p:nvSpPr>
            <p:spPr>
              <a:xfrm>
                <a:off x="1199456" y="5807983"/>
                <a:ext cx="1340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=2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0</m:t>
                      </m:r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fs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5BDD8A-971F-9819-C195-52D1128D6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5807983"/>
                <a:ext cx="134017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FBB9208-9371-79A9-182E-3687EA528835}"/>
              </a:ext>
            </a:extLst>
          </p:cNvPr>
          <p:cNvSpPr txBox="1"/>
          <p:nvPr/>
        </p:nvSpPr>
        <p:spPr>
          <a:xfrm>
            <a:off x="4397259" y="3823374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5164E7-CA14-E70F-40B5-398B18A49017}"/>
              </a:ext>
            </a:extLst>
          </p:cNvPr>
          <p:cNvCxnSpPr>
            <a:cxnSpLocks/>
          </p:cNvCxnSpPr>
          <p:nvPr/>
        </p:nvCxnSpPr>
        <p:spPr>
          <a:xfrm>
            <a:off x="5066772" y="4223484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13A4A51-9B59-7451-6DB6-C67164BE5C6B}"/>
              </a:ext>
            </a:extLst>
          </p:cNvPr>
          <p:cNvSpPr txBox="1"/>
          <p:nvPr/>
        </p:nvSpPr>
        <p:spPr>
          <a:xfrm>
            <a:off x="1414159" y="5089838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09DBED0-29CD-3899-5490-9AD558B9E95C}"/>
              </a:ext>
            </a:extLst>
          </p:cNvPr>
          <p:cNvCxnSpPr>
            <a:cxnSpLocks/>
          </p:cNvCxnSpPr>
          <p:nvPr/>
        </p:nvCxnSpPr>
        <p:spPr>
          <a:xfrm flipV="1">
            <a:off x="1962881" y="4787208"/>
            <a:ext cx="224" cy="3754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652D70F-FF1A-D875-9CBF-4DBA4D58E9BE}"/>
              </a:ext>
            </a:extLst>
          </p:cNvPr>
          <p:cNvSpPr/>
          <p:nvPr/>
        </p:nvSpPr>
        <p:spPr bwMode="auto">
          <a:xfrm>
            <a:off x="6191021" y="3573016"/>
            <a:ext cx="308991" cy="2083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483ACA-2264-871A-4E6C-6AFC01A057CE}"/>
              </a:ext>
            </a:extLst>
          </p:cNvPr>
          <p:cNvCxnSpPr>
            <a:cxnSpLocks/>
          </p:cNvCxnSpPr>
          <p:nvPr/>
        </p:nvCxnSpPr>
        <p:spPr>
          <a:xfrm>
            <a:off x="6254572" y="1484210"/>
            <a:ext cx="0" cy="47548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D47B1EAC-F3A7-8199-559E-85BF811D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fld id="{2472936C-9EFC-4068-9C66-CF125EAEF34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90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4" grpId="0"/>
      <p:bldP spid="80" grpId="0"/>
      <p:bldP spid="85" grpId="0"/>
      <p:bldP spid="16" grpId="0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F9729-C1FD-D9B8-8D66-489C4E1C2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Lifetime evaluation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93095-B9FD-58E8-6693-1A2C5BE7C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68761"/>
            <a:ext cx="5384800" cy="48574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Arising / </a:t>
            </a:r>
            <a:r>
              <a:rPr lang="en-US" altLang="zh-CN" dirty="0"/>
              <a:t>v</a:t>
            </a:r>
            <a:r>
              <a:rPr lang="en-US" dirty="0"/>
              <a:t>anishing time:</a:t>
            </a:r>
            <a:r>
              <a:rPr lang="zh-CN" altLang="en-US" dirty="0"/>
              <a:t> </a:t>
            </a:r>
            <a:endParaRPr lang="LID4096" dirty="0"/>
          </a:p>
        </p:txBody>
      </p:sp>
      <p:pic>
        <p:nvPicPr>
          <p:cNvPr id="21" name="Content Placeholder 20" descr="A graph showing the number of objects in the same direction&#10;&#10;Description automatically generated with medium confidence">
            <a:extLst>
              <a:ext uri="{FF2B5EF4-FFF2-40B4-BE49-F238E27FC236}">
                <a16:creationId xmlns:a16="http://schemas.microsoft.com/office/drawing/2014/main" id="{3968C154-E50A-9C28-1A8B-39D0AC4408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677988"/>
            <a:ext cx="5384800" cy="40386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1EE44-EFF4-0369-06CD-BA362B6CD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zh-CN" dirty="0"/>
              <a:t>Yu Zhao, </a:t>
            </a:r>
            <a:r>
              <a:rPr lang="en-US" altLang="zh-CN"/>
              <a:t>yu.zhao@uni-jena.de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AA515-E645-A89E-E6E7-E428DB2FCC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9CAC05-A230-9841-0FFB-DC7554378AC6}"/>
              </a:ext>
            </a:extLst>
          </p:cNvPr>
          <p:cNvGrpSpPr/>
          <p:nvPr/>
        </p:nvGrpSpPr>
        <p:grpSpPr>
          <a:xfrm>
            <a:off x="691246" y="1774752"/>
            <a:ext cx="5613092" cy="2520279"/>
            <a:chOff x="3308916" y="1050769"/>
            <a:chExt cx="5566041" cy="24991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C457124-4151-B1BA-16D1-EA2D15077C46}"/>
                </a:ext>
              </a:extLst>
            </p:cNvPr>
            <p:cNvGrpSpPr/>
            <p:nvPr/>
          </p:nvGrpSpPr>
          <p:grpSpPr>
            <a:xfrm>
              <a:off x="3308916" y="1050769"/>
              <a:ext cx="5566041" cy="2499153"/>
              <a:chOff x="481118" y="3882175"/>
              <a:chExt cx="5566041" cy="249915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496671F-8AEB-702F-EB70-740B46B99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1118" y="3882175"/>
                <a:ext cx="5566041" cy="249915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C5BC2FF-933A-20DF-2182-AB203CE0BA7E}"/>
                      </a:ext>
                    </a:extLst>
                  </p:cNvPr>
                  <p:cNvSpPr txBox="1"/>
                  <p:nvPr/>
                </p:nvSpPr>
                <p:spPr>
                  <a:xfrm>
                    <a:off x="1215790" y="3954183"/>
                    <a:ext cx="1328941" cy="3662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=13</m:t>
                          </m:r>
                          <m: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fs</m:t>
                          </m:r>
                        </m:oMath>
                      </m:oMathPara>
                    </a14:m>
                    <a:endParaRPr lang="LID4096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C5BC2FF-933A-20DF-2182-AB203CE0BA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5790" y="3954183"/>
                    <a:ext cx="1328941" cy="36623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LID4096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994930-7718-2970-3AD0-BB60C5B5014F}"/>
                </a:ext>
              </a:extLst>
            </p:cNvPr>
            <p:cNvSpPr/>
            <p:nvPr/>
          </p:nvSpPr>
          <p:spPr bwMode="auto">
            <a:xfrm>
              <a:off x="7441167" y="1868515"/>
              <a:ext cx="584200" cy="22050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LID4096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8BB8963-9B35-AD53-2D21-1F4C3F781A71}"/>
                </a:ext>
              </a:extLst>
            </p:cNvPr>
            <p:cNvCxnSpPr>
              <a:cxnSpLocks/>
            </p:cNvCxnSpPr>
            <p:nvPr/>
          </p:nvCxnSpPr>
          <p:spPr>
            <a:xfrm>
              <a:off x="5630538" y="1970853"/>
              <a:ext cx="2108163" cy="585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867FE1-2484-275D-915B-73DEAA0E1B03}"/>
                </a:ext>
              </a:extLst>
            </p:cNvPr>
            <p:cNvCxnSpPr>
              <a:cxnSpLocks/>
            </p:cNvCxnSpPr>
            <p:nvPr/>
          </p:nvCxnSpPr>
          <p:spPr>
            <a:xfrm>
              <a:off x="5635069" y="1973980"/>
              <a:ext cx="0" cy="86335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B904732-8E3C-E946-F560-5E6850DE7E18}"/>
              </a:ext>
            </a:extLst>
          </p:cNvPr>
          <p:cNvCxnSpPr>
            <a:cxnSpLocks/>
          </p:cNvCxnSpPr>
          <p:nvPr/>
        </p:nvCxnSpPr>
        <p:spPr>
          <a:xfrm>
            <a:off x="3035223" y="3524477"/>
            <a:ext cx="2109426" cy="0"/>
          </a:xfrm>
          <a:prstGeom prst="straightConnector1">
            <a:avLst/>
          </a:prstGeom>
          <a:ln w="63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81194B8-CAC5-2EF3-9BFE-77B520FD7EA6}"/>
                  </a:ext>
                </a:extLst>
              </p:cNvPr>
              <p:cNvSpPr txBox="1"/>
              <p:nvPr/>
            </p:nvSpPr>
            <p:spPr>
              <a:xfrm>
                <a:off x="3909769" y="3267976"/>
                <a:ext cx="32117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LID4096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81194B8-CAC5-2EF3-9BFE-77B520FD7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769" y="3267976"/>
                <a:ext cx="321177" cy="276999"/>
              </a:xfrm>
              <a:prstGeom prst="rect">
                <a:avLst/>
              </a:prstGeom>
              <a:blipFill>
                <a:blip r:embed="rId6"/>
                <a:stretch>
                  <a:fillRect l="-15094" r="-9434" b="-652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88388EF1-7D04-3B65-911D-6F5C9B268A5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67408" y="4293096"/>
                <a:ext cx="5499100" cy="2195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Birth / </a:t>
                </a:r>
                <a:r>
                  <a:rPr lang="en-US" altLang="zh-CN" sz="2400" dirty="0"/>
                  <a:t>v</a:t>
                </a:r>
                <a:r>
                  <a:rPr lang="en-US" sz="2400" dirty="0"/>
                  <a:t>anishing time relative to the main pulse: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=</a:t>
                </a:r>
                <a:r>
                  <a:rPr lang="en-US" sz="2400" i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m:rPr>
                            <m:nor/>
                          </m:rPr>
                          <a:rPr lang="LID4096" sz="2400" i="1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</m:num>
                      <m:den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US" sz="2400" i="1" dirty="0">
                  <a:solidFill>
                    <a:schemeClr val="tx1"/>
                  </a:solidFill>
                </a:endParaRPr>
              </a:p>
              <a:p>
                <a:r>
                  <a:rPr lang="en-US" sz="2400" dirty="0" err="1">
                    <a:solidFill>
                      <a:schemeClr val="accent1"/>
                    </a:solidFill>
                  </a:rPr>
                  <a:t>BIrth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time (26 shots):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200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±90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fs</m:t>
                    </m:r>
                  </m:oMath>
                </a14:m>
                <a:endParaRPr lang="LID4096" sz="2400" dirty="0">
                  <a:solidFill>
                    <a:schemeClr val="accent1"/>
                  </a:solidFill>
                </a:endParaRPr>
              </a:p>
              <a:p>
                <a:r>
                  <a:rPr lang="en-US" sz="2400" dirty="0">
                    <a:solidFill>
                      <a:srgbClr val="CC6600"/>
                    </a:solidFill>
                  </a:rPr>
                  <a:t>Vanishing time (86 shots):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C6600"/>
                        </a:solidFill>
                        <a:latin typeface="Cambria Math" panose="02040503050406030204" pitchFamily="18" charset="0"/>
                      </a:rPr>
                      <m:t>690</m:t>
                    </m:r>
                    <m:r>
                      <a:rPr lang="en-US" sz="2400" b="0" i="1" smtClean="0">
                        <a:solidFill>
                          <a:srgbClr val="CC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±170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CC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fs</m:t>
                    </m:r>
                  </m:oMath>
                </a14:m>
                <a:endParaRPr lang="en-US" sz="2400" dirty="0">
                  <a:solidFill>
                    <a:srgbClr val="CC6600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Average lifetime: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49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fs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LID4096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Content Placeholder 3">
                <a:extLst>
                  <a:ext uri="{FF2B5EF4-FFF2-40B4-BE49-F238E27FC236}">
                    <a16:creationId xmlns:a16="http://schemas.microsoft.com/office/drawing/2014/main" id="{88388EF1-7D04-3B65-911D-6F5C9B268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408" y="4293096"/>
                <a:ext cx="5499100" cy="2195182"/>
              </a:xfrm>
              <a:prstGeom prst="rect">
                <a:avLst/>
              </a:prstGeom>
              <a:blipFill>
                <a:blip r:embed="rId7"/>
                <a:stretch>
                  <a:fillRect l="-1613" t="-1724" b="-114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26C339-CAB0-F71D-2934-E2DA4B853884}"/>
              </a:ext>
            </a:extLst>
          </p:cNvPr>
          <p:cNvCxnSpPr>
            <a:cxnSpLocks/>
          </p:cNvCxnSpPr>
          <p:nvPr/>
        </p:nvCxnSpPr>
        <p:spPr>
          <a:xfrm>
            <a:off x="5151838" y="2710937"/>
            <a:ext cx="0" cy="86547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BEFEA8FC-8DAC-FD4C-49BB-FCF128EEF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fld id="{2472936C-9EFC-4068-9C66-CF125EAEF34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19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41F9A-53FA-8787-4A54-0C8644F17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0CF73-B24B-2314-6E94-78B6627F1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simulations</a:t>
            </a:r>
            <a:endParaRPr lang="LID4096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4F282-67D2-45AA-9F5C-8F93479EE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zh-CN" dirty="0"/>
              <a:t>Yu Zhao, </a:t>
            </a:r>
            <a:r>
              <a:rPr lang="en-US" altLang="zh-CN"/>
              <a:t>yu.zhao@uni-jena.de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82910-B3AF-751F-CB88-CAFEDBB342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B6BE8B2-1728-157E-6DBB-7A3C9D5A9005}"/>
              </a:ext>
            </a:extLst>
          </p:cNvPr>
          <p:cNvSpPr txBox="1">
            <a:spLocks/>
          </p:cNvSpPr>
          <p:nvPr/>
        </p:nvSpPr>
        <p:spPr bwMode="auto">
          <a:xfrm>
            <a:off x="767407" y="4293096"/>
            <a:ext cx="9150315" cy="219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err="1"/>
              <a:t>Stationary</a:t>
            </a:r>
            <a:r>
              <a:rPr lang="de-DE" sz="2400" dirty="0"/>
              <a:t>, </a:t>
            </a:r>
            <a:r>
              <a:rPr lang="de-DE" sz="2400" dirty="0" err="1"/>
              <a:t>soliton</a:t>
            </a:r>
            <a:r>
              <a:rPr lang="de-DE" sz="2400" dirty="0"/>
              <a:t>-like </a:t>
            </a:r>
            <a:r>
              <a:rPr lang="de-DE" sz="2400" dirty="0" err="1"/>
              <a:t>structures</a:t>
            </a:r>
            <a:r>
              <a:rPr lang="de-DE" sz="2400" dirty="0"/>
              <a:t> </a:t>
            </a:r>
            <a:r>
              <a:rPr lang="de-DE" sz="2400" dirty="0" err="1"/>
              <a:t>appearing</a:t>
            </a:r>
            <a:r>
              <a:rPr lang="de-DE" sz="2400" dirty="0"/>
              <a:t> in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wake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main</a:t>
            </a:r>
            <a:r>
              <a:rPr lang="de-DE" sz="2400" dirty="0"/>
              <a:t> pulse</a:t>
            </a:r>
          </a:p>
          <a:p>
            <a:r>
              <a:rPr lang="de-DE" sz="2400" dirty="0">
                <a:solidFill>
                  <a:schemeClr val="tx1"/>
                </a:solidFill>
              </a:rPr>
              <a:t>Associated </a:t>
            </a:r>
            <a:r>
              <a:rPr lang="de-DE" sz="2400" dirty="0" err="1">
                <a:solidFill>
                  <a:schemeClr val="tx1"/>
                </a:solidFill>
              </a:rPr>
              <a:t>with</a:t>
            </a:r>
            <a:r>
              <a:rPr lang="de-DE" sz="2400" dirty="0">
                <a:solidFill>
                  <a:schemeClr val="tx1"/>
                </a:solidFill>
              </a:rPr>
              <a:t> internal B-</a:t>
            </a:r>
            <a:r>
              <a:rPr lang="de-DE" sz="2400" dirty="0" err="1">
                <a:solidFill>
                  <a:schemeClr val="tx1"/>
                </a:solidFill>
              </a:rPr>
              <a:t>fields</a:t>
            </a:r>
            <a:r>
              <a:rPr lang="de-DE" sz="2400" dirty="0">
                <a:solidFill>
                  <a:schemeClr val="tx1"/>
                </a:solidFill>
              </a:rPr>
              <a:t> (and </a:t>
            </a:r>
            <a:r>
              <a:rPr lang="de-DE" sz="2400" dirty="0" err="1">
                <a:solidFill>
                  <a:schemeClr val="tx1"/>
                </a:solidFill>
              </a:rPr>
              <a:t>currents</a:t>
            </a:r>
            <a:r>
              <a:rPr lang="de-DE" sz="2400" dirty="0">
                <a:solidFill>
                  <a:schemeClr val="tx1"/>
                </a:solidFill>
              </a:rPr>
              <a:t>) and </a:t>
            </a:r>
            <a:r>
              <a:rPr lang="de-DE" sz="2400" dirty="0" err="1">
                <a:solidFill>
                  <a:schemeClr val="tx1"/>
                </a:solidFill>
              </a:rPr>
              <a:t>oscillating</a:t>
            </a:r>
            <a:r>
              <a:rPr lang="de-DE" sz="2400" dirty="0">
                <a:solidFill>
                  <a:schemeClr val="tx1"/>
                </a:solidFill>
              </a:rPr>
              <a:t> high-</a:t>
            </a:r>
            <a:r>
              <a:rPr lang="de-DE" sz="2400" dirty="0" err="1">
                <a:solidFill>
                  <a:schemeClr val="tx1"/>
                </a:solidFill>
              </a:rPr>
              <a:t>density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electron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/>
              <a:t>shell</a:t>
            </a:r>
            <a:r>
              <a:rPr lang="de-DE" sz="2400" dirty="0"/>
              <a:t> -&gt; </a:t>
            </a:r>
            <a:r>
              <a:rPr lang="de-DE" sz="2400" dirty="0" err="1"/>
              <a:t>emission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synchrotron</a:t>
            </a:r>
            <a:r>
              <a:rPr lang="de-DE" sz="2400" dirty="0"/>
              <a:t>-like </a:t>
            </a:r>
            <a:r>
              <a:rPr lang="de-DE" sz="2400" dirty="0" err="1"/>
              <a:t>radiation</a:t>
            </a:r>
            <a:r>
              <a:rPr lang="de-DE" sz="2400" dirty="0"/>
              <a:t> also at </a:t>
            </a:r>
            <a:r>
              <a:rPr lang="de-DE" sz="2400" dirty="0" err="1"/>
              <a:t>shorter</a:t>
            </a:r>
            <a:r>
              <a:rPr lang="de-DE" sz="2400" dirty="0"/>
              <a:t> </a:t>
            </a:r>
            <a:r>
              <a:rPr lang="de-DE" sz="2400" dirty="0" err="1"/>
              <a:t>wavelengths</a:t>
            </a:r>
            <a:endParaRPr lang="LID4096" sz="2400" dirty="0">
              <a:solidFill>
                <a:schemeClr val="tx1"/>
              </a:solidFill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5BEB372-CF0B-8A59-6913-E3BC311439C0}"/>
              </a:ext>
            </a:extLst>
          </p:cNvPr>
          <p:cNvSpPr txBox="1">
            <a:spLocks/>
          </p:cNvSpPr>
          <p:nvPr/>
        </p:nvSpPr>
        <p:spPr bwMode="auto">
          <a:xfrm>
            <a:off x="169532" y="1334428"/>
            <a:ext cx="4765883" cy="219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PIC-simulation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interaction</a:t>
            </a:r>
            <a:r>
              <a:rPr lang="de-DE" sz="2400" dirty="0"/>
              <a:t>, </a:t>
            </a:r>
            <a:br>
              <a:rPr lang="de-DE" sz="2400" dirty="0"/>
            </a:br>
            <a:r>
              <a:rPr lang="de-DE" sz="2400" dirty="0" err="1"/>
              <a:t>stationary</a:t>
            </a:r>
            <a:r>
              <a:rPr lang="de-DE" sz="2400" dirty="0"/>
              <a:t> frame </a:t>
            </a:r>
            <a:r>
              <a:rPr lang="de-DE" sz="2400" dirty="0" err="1"/>
              <a:t>behind</a:t>
            </a:r>
            <a:r>
              <a:rPr lang="de-DE" sz="2400" dirty="0"/>
              <a:t> </a:t>
            </a:r>
            <a:r>
              <a:rPr lang="de-DE" sz="2400" dirty="0" err="1"/>
              <a:t>main</a:t>
            </a:r>
            <a:r>
              <a:rPr lang="de-DE" sz="2400" dirty="0"/>
              <a:t> pulse </a:t>
            </a:r>
            <a:r>
              <a:rPr lang="de-DE" sz="2400" dirty="0" err="1"/>
              <a:t>showing</a:t>
            </a:r>
            <a:r>
              <a:rPr lang="de-DE" sz="2400" dirty="0"/>
              <a:t> </a:t>
            </a:r>
            <a:r>
              <a:rPr lang="de-DE" sz="2400" i="1" dirty="0"/>
              <a:t>n</a:t>
            </a:r>
            <a:r>
              <a:rPr lang="de-DE" sz="2400" baseline="-25000" dirty="0"/>
              <a:t>e</a:t>
            </a:r>
            <a:r>
              <a:rPr lang="de-DE" sz="2400" dirty="0"/>
              <a:t> and B-</a:t>
            </a:r>
            <a:r>
              <a:rPr lang="de-DE" sz="2400" dirty="0" err="1"/>
              <a:t>field</a:t>
            </a:r>
            <a:r>
              <a:rPr lang="de-DE" sz="2400" dirty="0"/>
              <a:t>:</a:t>
            </a:r>
            <a:endParaRPr lang="LID4096" sz="2400" dirty="0">
              <a:solidFill>
                <a:schemeClr val="tx1"/>
              </a:solidFill>
            </a:endParaRPr>
          </a:p>
        </p:txBody>
      </p:sp>
      <p:pic>
        <p:nvPicPr>
          <p:cNvPr id="30" name="rho_long">
            <a:hlinkClick r:id="" action="ppaction://media"/>
            <a:extLst>
              <a:ext uri="{FF2B5EF4-FFF2-40B4-BE49-F238E27FC236}">
                <a16:creationId xmlns:a16="http://schemas.microsoft.com/office/drawing/2014/main" id="{FA025445-4C4B-2525-DAE3-DDD25ECB78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6200" y="965665"/>
            <a:ext cx="7137400" cy="3149600"/>
          </a:xfrm>
          <a:prstGeom prst="rect">
            <a:avLst/>
          </a:prstGeom>
        </p:spPr>
      </p:pic>
      <p:pic>
        <p:nvPicPr>
          <p:cNvPr id="51" name="Grafik 50" descr="Ein Bild, das Screenshot, gelb enthält.&#10;&#10;KI-generierte Inhalte können fehlerhaft sein.">
            <a:extLst>
              <a:ext uri="{FF2B5EF4-FFF2-40B4-BE49-F238E27FC236}">
                <a16:creationId xmlns:a16="http://schemas.microsoft.com/office/drawing/2014/main" id="{7B836D90-205F-43CB-2078-DADB87BFD3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38" y="963083"/>
            <a:ext cx="7137400" cy="3149600"/>
          </a:xfrm>
          <a:prstGeom prst="rect">
            <a:avLst/>
          </a:prstGeom>
        </p:spPr>
      </p:pic>
      <p:pic>
        <p:nvPicPr>
          <p:cNvPr id="58" name="Grafik 57" descr="Ein Bild, das Screenshot, Farbigkeit, Kreis enthält.&#10;&#10;KI-generierte Inhalte können fehlerhaft sein.">
            <a:extLst>
              <a:ext uri="{FF2B5EF4-FFF2-40B4-BE49-F238E27FC236}">
                <a16:creationId xmlns:a16="http://schemas.microsoft.com/office/drawing/2014/main" id="{BB17546F-72A8-BF14-E87D-CFCCBB8C2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99" y="961189"/>
            <a:ext cx="7137400" cy="3149600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33AE64FD-1697-AC55-8295-7FE735D9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fld id="{2472936C-9EFC-4068-9C66-CF125EAEF34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6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3361A-0FAD-B829-4AE4-3019EE7EF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Outlook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12AB8C-C9A2-2777-7BD2-1A6FB10D91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5400" y="985516"/>
                <a:ext cx="10972800" cy="327043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dirty="0"/>
                  <a:t>We observed the emission from soliton-like structures in </a:t>
                </a:r>
                <a:r>
                  <a:rPr lang="en-US" altLang="zh-CN" sz="2400" dirty="0"/>
                  <a:t>the wake of high-power laser pulses</a:t>
                </a:r>
                <a:r>
                  <a:rPr lang="en-US" sz="2400" dirty="0"/>
                  <a:t>: 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400" dirty="0"/>
                  <a:t>Micrometer sized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400" dirty="0"/>
                  <a:t>Non-propagating 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200 </m:t>
                    </m:r>
                    <m:r>
                      <m:rPr>
                        <m:sty m:val="p"/>
                      </m:rPr>
                      <a:rPr lang="en-US" sz="2400" dirty="0" smtClean="0"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en-US" sz="2400" dirty="0"/>
                  <a:t> timescale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400" dirty="0"/>
                  <a:t>Emitting coherent spherical wave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400" dirty="0"/>
                  <a:t>Emitting over broad bandwidth: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&gt;700 </m:t>
                    </m:r>
                    <m:r>
                      <m:rPr>
                        <m:sty m:val="p"/>
                      </m:rPr>
                      <a:rPr lang="en-US" sz="2400" dirty="0" smtClean="0">
                        <a:latin typeface="Cambria Math" panose="02040503050406030204" pitchFamily="18" charset="0"/>
                      </a:rPr>
                      <m:t>nm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−850 </m:t>
                    </m:r>
                    <m:r>
                      <m:rPr>
                        <m:sty m:val="p"/>
                      </m:rPr>
                      <a:rPr lang="en-US" sz="2400" dirty="0" smtClean="0"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endParaRPr lang="en-US" sz="2400" dirty="0"/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400" dirty="0"/>
                  <a:t>Long lifetime: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&gt; 200 </m:t>
                    </m:r>
                    <m:r>
                      <m:rPr>
                        <m:sty m:val="p"/>
                      </m:rPr>
                      <a:rPr lang="en-US" sz="2400" dirty="0" smtClean="0">
                        <a:latin typeface="Cambria Math" panose="02040503050406030204" pitchFamily="18" charset="0"/>
                      </a:rPr>
                      <m:t>fs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~ 500 </m:t>
                    </m:r>
                    <m:r>
                      <m:rPr>
                        <m:sty m:val="p"/>
                      </m:rPr>
                      <a:rPr lang="en-US" sz="2400" dirty="0" smtClean="0"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endParaRPr lang="en-US" sz="2400" dirty="0"/>
              </a:p>
              <a:p>
                <a:pPr marL="57150" indent="0">
                  <a:buNone/>
                </a:pPr>
                <a:r>
                  <a:rPr lang="en-US" sz="2400" dirty="0"/>
                  <a:t>2D PIC-simulation: </a:t>
                </a:r>
              </a:p>
              <a:p>
                <a:pPr marL="514350" indent="-457200"/>
                <a:r>
                  <a:rPr lang="en-US" sz="2400" dirty="0"/>
                  <a:t>emission from circulating electron currents on the surface of the soliton-like structures, </a:t>
                </a:r>
              </a:p>
              <a:p>
                <a:pPr marL="514350" indent="-457200"/>
                <a:r>
                  <a:rPr lang="en-US" sz="2400" dirty="0"/>
                  <a:t>more detailed simulations are currently under way.</a:t>
                </a:r>
                <a:endParaRPr lang="LID4096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12AB8C-C9A2-2777-7BD2-1A6FB10D91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400" y="985516"/>
                <a:ext cx="10972800" cy="3270439"/>
              </a:xfrm>
              <a:blipFill>
                <a:blip r:embed="rId3"/>
                <a:stretch>
                  <a:fillRect l="-809" t="-1544" r="-116" b="-474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A9790-3441-9829-DD1B-D85541DF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zh-CN" dirty="0"/>
              <a:t>Yu Zhao, </a:t>
            </a:r>
            <a:r>
              <a:rPr lang="en-US" altLang="zh-CN" dirty="0"/>
              <a:t>yu.zhao@uni-jena.de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60DF-9177-FC54-F35B-CDF5CA321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81A4BF-169E-1680-3686-6E42BCB1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fld id="{2472936C-9EFC-4068-9C66-CF125EAEF340}" type="slidenum">
              <a:rPr lang="fr-FR" smtClean="0"/>
              <a:t>17</a:t>
            </a:fld>
            <a:endParaRPr lang="fr-FR"/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17CD64D1-9E2F-EE1E-5F9B-F9BDA483DBA8}"/>
              </a:ext>
            </a:extLst>
          </p:cNvPr>
          <p:cNvSpPr txBox="1"/>
          <p:nvPr/>
        </p:nvSpPr>
        <p:spPr>
          <a:xfrm>
            <a:off x="1899904" y="5643473"/>
            <a:ext cx="77756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Thank</a:t>
            </a:r>
            <a:r>
              <a:rPr lang="fr-FR" sz="3600" b="1" dirty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3600" b="1" dirty="0" err="1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you</a:t>
            </a:r>
            <a:r>
              <a:rPr lang="fr-FR" sz="3600" b="1" dirty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for </a:t>
            </a:r>
            <a:r>
              <a:rPr lang="fr-FR" sz="3600" b="1" dirty="0" err="1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your</a:t>
            </a:r>
            <a:r>
              <a:rPr lang="fr-FR" sz="3600" b="1" dirty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attention!</a:t>
            </a:r>
          </a:p>
        </p:txBody>
      </p:sp>
    </p:spTree>
    <p:extLst>
      <p:ext uri="{BB962C8B-B14F-4D97-AF65-F5344CB8AC3E}">
        <p14:creationId xmlns:p14="http://schemas.microsoft.com/office/powerpoint/2010/main" val="109219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D0D68-4EA7-7085-EB09-5364C9CA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3F6D411-510B-7972-B7E1-EDD8077F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12A1CAE-CE3E-DC8C-D762-1DF746581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936C-9EFC-4068-9C66-CF125EAEF340}" type="slidenum">
              <a:rPr lang="fr-FR" smtClean="0"/>
              <a:t>2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A90991E-D38F-E5CF-384C-9B4DCECEBF39}"/>
              </a:ext>
            </a:extLst>
          </p:cNvPr>
          <p:cNvSpPr txBox="1"/>
          <p:nvPr/>
        </p:nvSpPr>
        <p:spPr>
          <a:xfrm>
            <a:off x="13856" y="2078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Motivation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FF7CA504-FDEA-761A-F7E1-57160A065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42" y="1290500"/>
            <a:ext cx="11463054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28663" lvl="1" indent="-271463">
              <a:lnSpc>
                <a:spcPct val="130000"/>
              </a:lnSpc>
              <a:spcAft>
                <a:spcPct val="20000"/>
              </a:spcAft>
              <a:buFontTx/>
              <a:buChar char="•"/>
            </a:pP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Why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(and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when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few-cycle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probing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plasma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accelerators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useful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?</a:t>
            </a:r>
          </a:p>
          <a:p>
            <a:pPr marL="728663" lvl="1" indent="-271463">
              <a:lnSpc>
                <a:spcPct val="130000"/>
              </a:lnSpc>
              <a:spcAft>
                <a:spcPct val="20000"/>
              </a:spcAft>
              <a:buFontTx/>
              <a:buChar char="•"/>
            </a:pP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Which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acceleration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scenarios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can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be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investigated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with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a pump-probe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configuration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?</a:t>
            </a:r>
          </a:p>
          <a:p>
            <a:pPr marL="728663" lvl="1" indent="-271463">
              <a:lnSpc>
                <a:spcPct val="130000"/>
              </a:lnSpc>
              <a:spcAft>
                <a:spcPct val="20000"/>
              </a:spcAft>
              <a:buFontTx/>
              <a:buChar char="•"/>
            </a:pP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Which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parameters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interaction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can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be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diagnosed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?</a:t>
            </a:r>
          </a:p>
          <a:p>
            <a:pPr marL="1185863" lvl="2" indent="-271463">
              <a:lnSpc>
                <a:spcPct val="130000"/>
              </a:lnSpc>
              <a:spcAft>
                <a:spcPct val="20000"/>
              </a:spcAft>
              <a:buFontTx/>
              <a:buChar char="•"/>
            </a:pP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plasma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parameters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density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temperature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,…) </a:t>
            </a:r>
          </a:p>
          <a:p>
            <a:pPr marL="1185863" lvl="2" indent="-271463">
              <a:lnSpc>
                <a:spcPct val="130000"/>
              </a:lnSpc>
              <a:spcAft>
                <a:spcPct val="20000"/>
              </a:spcAft>
              <a:buFontTx/>
              <a:buChar char="•"/>
            </a:pP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acceleration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fields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(E-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B-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fields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), </a:t>
            </a:r>
          </a:p>
          <a:p>
            <a:pPr marL="1185863" lvl="2" indent="-271463">
              <a:lnSpc>
                <a:spcPct val="130000"/>
              </a:lnSpc>
              <a:spcAft>
                <a:spcPct val="20000"/>
              </a:spcAft>
              <a:buFontTx/>
              <a:buChar char="•"/>
            </a:pP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driver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-laser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field</a:t>
            </a:r>
            <a:endParaRPr lang="de-DE" sz="2400" dirty="0">
              <a:latin typeface="Calibri" charset="0"/>
              <a:ea typeface="Calibri" charset="0"/>
              <a:cs typeface="Calibri" charset="0"/>
            </a:endParaRPr>
          </a:p>
          <a:p>
            <a:pPr marL="1185863" lvl="2" indent="-271463">
              <a:lnSpc>
                <a:spcPct val="130000"/>
              </a:lnSpc>
              <a:spcAft>
                <a:spcPct val="20000"/>
              </a:spcAft>
              <a:buFontTx/>
              <a:buChar char="•"/>
            </a:pP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soliton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-like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structures</a:t>
            </a:r>
            <a:endParaRPr lang="de-DE" sz="2400" dirty="0">
              <a:latin typeface="Calibri" charset="0"/>
              <a:ea typeface="Calibri" charset="0"/>
              <a:cs typeface="Calibri" charset="0"/>
            </a:endParaRPr>
          </a:p>
          <a:p>
            <a:pPr marL="728663" lvl="1" indent="-271463">
              <a:lnSpc>
                <a:spcPct val="130000"/>
              </a:lnSpc>
              <a:spcAft>
                <a:spcPct val="20000"/>
              </a:spcAft>
              <a:buFontTx/>
              <a:buChar char="•"/>
            </a:pP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Transition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from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single-frame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imaging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 multi-frame („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burst</a:t>
            </a:r>
            <a:r>
              <a:rPr lang="de-DE" sz="2400" dirty="0">
                <a:latin typeface="Calibri" charset="0"/>
                <a:ea typeface="Calibri" charset="0"/>
                <a:cs typeface="Calibri" charset="0"/>
              </a:rPr>
              <a:t>“) </a:t>
            </a:r>
            <a:r>
              <a:rPr lang="de-DE" sz="2400" dirty="0" err="1">
                <a:latin typeface="Calibri" charset="0"/>
                <a:ea typeface="Calibri" charset="0"/>
                <a:cs typeface="Calibri" charset="0"/>
              </a:rPr>
              <a:t>imaging</a:t>
            </a:r>
            <a:endParaRPr lang="de-DE" sz="2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5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DA403-D3A6-75D6-97B8-613F6E825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BA1C64-3456-1824-D8E4-636FB682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9FDDA6A-4342-B767-2C97-03AF53750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936C-9EFC-4068-9C66-CF125EAEF340}" type="slidenum">
              <a:rPr lang="fr-FR" smtClean="0"/>
              <a:t>3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DB7351-E570-9366-D626-801A1F44DA59}"/>
              </a:ext>
            </a:extLst>
          </p:cNvPr>
          <p:cNvSpPr txBox="1"/>
          <p:nvPr/>
        </p:nvSpPr>
        <p:spPr>
          <a:xfrm>
            <a:off x="13856" y="-1438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Optical </a:t>
            </a:r>
            <a:r>
              <a:rPr lang="fr-FR" sz="4800" dirty="0" err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Probing</a:t>
            </a:r>
            <a:r>
              <a:rPr lang="fr-FR" sz="48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of Laser-</a:t>
            </a:r>
            <a:r>
              <a:rPr lang="fr-FR" sz="4800" dirty="0" err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Matter</a:t>
            </a:r>
            <a:r>
              <a:rPr lang="fr-FR" sz="48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Interactions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122159-944C-AB93-A336-8A0DFC63A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45" y="1147128"/>
            <a:ext cx="4195885" cy="228675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C2BF020-0B83-2A53-7EE0-33100877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68" y="1512277"/>
            <a:ext cx="5747519" cy="228675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19661D7-A2E8-0F4D-E285-22615A282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437" t="14279"/>
          <a:stretch/>
        </p:blipFill>
        <p:spPr>
          <a:xfrm>
            <a:off x="2212867" y="1991931"/>
            <a:ext cx="4542855" cy="229044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CF91909-033A-5D4B-1277-FE7B90272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6879" y="2529890"/>
            <a:ext cx="5458910" cy="9701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02D8CF4-1AD1-32D7-8D95-965086F1EB90}"/>
              </a:ext>
            </a:extLst>
          </p:cNvPr>
          <p:cNvSpPr txBox="1"/>
          <p:nvPr/>
        </p:nvSpPr>
        <p:spPr>
          <a:xfrm>
            <a:off x="4544995" y="1133560"/>
            <a:ext cx="333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M. Kaluza 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et al., 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PRL </a:t>
            </a:r>
            <a:r>
              <a:rPr lang="de-DE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3,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109 (2010)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0236370-051B-8D18-7913-908C73B6021B}"/>
              </a:ext>
            </a:extLst>
          </p:cNvPr>
          <p:cNvSpPr txBox="1"/>
          <p:nvPr/>
        </p:nvSpPr>
        <p:spPr>
          <a:xfrm>
            <a:off x="6801373" y="1930178"/>
            <a:ext cx="434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M. Schnell  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et al., 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Nat. Comm. </a:t>
            </a:r>
            <a:r>
              <a:rPr lang="de-DE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4,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2421 (2013)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79C9581-505D-2195-16D6-FEB6BB715085}"/>
              </a:ext>
            </a:extLst>
          </p:cNvPr>
          <p:cNvSpPr txBox="1"/>
          <p:nvPr/>
        </p:nvSpPr>
        <p:spPr>
          <a:xfrm>
            <a:off x="6374935" y="1520352"/>
            <a:ext cx="3886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A. Buck 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et al., 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Nat. Physics </a:t>
            </a:r>
            <a:r>
              <a:rPr lang="de-DE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7,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543 (2011)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" name="Content Placeholder 15">
            <a:extLst>
              <a:ext uri="{FF2B5EF4-FFF2-40B4-BE49-F238E27FC236}">
                <a16:creationId xmlns:a16="http://schemas.microsoft.com/office/drawing/2014/main" id="{BEDD77A0-13C5-9FD6-C7A2-6885DC9DF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8390" y="2282510"/>
            <a:ext cx="3860800" cy="354306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DADE4B1C-31C0-ED47-EA02-D06BB7473BEB}"/>
              </a:ext>
            </a:extLst>
          </p:cNvPr>
          <p:cNvSpPr txBox="1"/>
          <p:nvPr/>
        </p:nvSpPr>
        <p:spPr>
          <a:xfrm>
            <a:off x="521666" y="4495412"/>
            <a:ext cx="385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A.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Sävert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et al., 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PRL </a:t>
            </a:r>
            <a:r>
              <a:rPr lang="de-DE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115,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055002 (2015)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34864EB-DC27-937F-ACB9-4F25A2A3B99B}"/>
              </a:ext>
            </a:extLst>
          </p:cNvPr>
          <p:cNvSpPr txBox="1"/>
          <p:nvPr/>
        </p:nvSpPr>
        <p:spPr>
          <a:xfrm>
            <a:off x="1169296" y="5191790"/>
            <a:ext cx="4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M. Schwab 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et al., 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PRAB 23</a:t>
            </a:r>
            <a:r>
              <a:rPr lang="de-DE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032801 (2020)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3C786A3-1E7F-E3E2-8987-18BFF925D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612" y="3244430"/>
            <a:ext cx="3268296" cy="226811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8C4F6E0-A3DC-8794-CA56-95FD253105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7387" y="3560311"/>
            <a:ext cx="3962400" cy="21336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8A29AE9-31B8-5713-4656-7FDF9216A84E}"/>
              </a:ext>
            </a:extLst>
          </p:cNvPr>
          <p:cNvSpPr txBox="1"/>
          <p:nvPr/>
        </p:nvSpPr>
        <p:spPr>
          <a:xfrm>
            <a:off x="8017878" y="2307382"/>
            <a:ext cx="4042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M. Schwab 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et al., 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APL 103</a:t>
            </a:r>
            <a:r>
              <a:rPr lang="de-DE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191118 (2013)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4EEEE50-AD6E-680B-C604-9BD760548967}"/>
              </a:ext>
            </a:extLst>
          </p:cNvPr>
          <p:cNvSpPr txBox="1"/>
          <p:nvPr/>
        </p:nvSpPr>
        <p:spPr>
          <a:xfrm>
            <a:off x="2842687" y="5674096"/>
            <a:ext cx="374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C.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Zepter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et al., 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PRR 5</a:t>
            </a:r>
            <a:r>
              <a:rPr lang="de-DE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L012023 (2023)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6" name="Picture 53">
            <a:extLst>
              <a:ext uri="{FF2B5EF4-FFF2-40B4-BE49-F238E27FC236}">
                <a16:creationId xmlns:a16="http://schemas.microsoft.com/office/drawing/2014/main" id="{F28C0971-CC5B-ABFC-8452-FE085AD62E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>
          <a:xfrm>
            <a:off x="7940630" y="3796747"/>
            <a:ext cx="4195885" cy="1962994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542525A5-C4A4-AA72-B7C3-001956C3D53C}"/>
              </a:ext>
            </a:extLst>
          </p:cNvPr>
          <p:cNvSpPr txBox="1"/>
          <p:nvPr/>
        </p:nvSpPr>
        <p:spPr>
          <a:xfrm>
            <a:off x="4003271" y="6059417"/>
            <a:ext cx="3427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Y. Zhao 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et al., 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de-D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preparation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(2025)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8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2" grpId="0"/>
      <p:bldP spid="23" grpId="1"/>
      <p:bldP spid="19" grpId="0"/>
      <p:bldP spid="24" grpId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8F9CD-2F03-7ADD-0C52-EDD0B7887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53FAF2-38F8-6955-0161-EE7303D0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96D8B63-AE88-1B4F-C880-14FE8C9F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2936C-9EFC-4068-9C66-CF125EAEF340}" type="slidenum">
              <a:rPr lang="fr-FR" smtClean="0"/>
              <a:t>4</a:t>
            </a:fld>
            <a:endParaRPr lang="fr-FR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54F4C7E-F807-2245-2C7C-2AE361A4D7A3}"/>
              </a:ext>
            </a:extLst>
          </p:cNvPr>
          <p:cNvSpPr/>
          <p:nvPr/>
        </p:nvSpPr>
        <p:spPr>
          <a:xfrm>
            <a:off x="951223" y="1536174"/>
            <a:ext cx="93743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Probing of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underdense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laser-matter interactions: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Laser-driven electron acceleration</a:t>
            </a:r>
          </a:p>
          <a:p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Methods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Experiment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fr-F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Space</a:t>
            </a:r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&amp; time-</a:t>
            </a:r>
            <a:r>
              <a:rPr lang="fr-F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resolved</a:t>
            </a:r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movies</a:t>
            </a:r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plasma </a:t>
            </a:r>
            <a:r>
              <a:rPr lang="fr-F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wave</a:t>
            </a:r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Numerical</a:t>
            </a:r>
            <a:r>
              <a:rPr lang="fr-FR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Simulations: </a:t>
            </a:r>
            <a:r>
              <a:rPr lang="fr-F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Explanation</a:t>
            </a:r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for </a:t>
            </a:r>
            <a:r>
              <a:rPr lang="fr-F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observed</a:t>
            </a:r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emission</a:t>
            </a:r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radiation</a:t>
            </a:r>
          </a:p>
          <a:p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Signatures of long-living soliton-like structures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17DA9DE-C767-F4F9-58A8-BD3E11FAC622}"/>
              </a:ext>
            </a:extLst>
          </p:cNvPr>
          <p:cNvSpPr txBox="1"/>
          <p:nvPr/>
        </p:nvSpPr>
        <p:spPr>
          <a:xfrm>
            <a:off x="13856" y="2078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Underdense</a:t>
            </a:r>
            <a:r>
              <a:rPr lang="fr-FR" sz="48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Plasma: Wakefield </a:t>
            </a:r>
            <a:r>
              <a:rPr lang="fr-FR" sz="4800" dirty="0" err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Generation</a:t>
            </a:r>
            <a:endParaRPr lang="fr-FR" sz="48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21A12-4E89-71EE-2FFD-E2EB7F005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Few-cycle probing of </a:t>
            </a:r>
            <a:r>
              <a:rPr lang="en-US" dirty="0" err="1"/>
              <a:t>wakefields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CA0860-50B1-642A-DEC2-86F9EEA42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5257799"/>
            <a:ext cx="5384800" cy="86836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Limitation: only ONE snapshot from a single interaction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208F-CB7A-3A54-0DFE-8E3A83B3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zh-CN" dirty="0"/>
              <a:t>Yu Zhao, </a:t>
            </a:r>
            <a:r>
              <a:rPr lang="en-US" altLang="zh-CN" dirty="0"/>
              <a:t>yu.zhao@uni-jena.de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365B8-E5D7-FC70-AE85-310F3A0208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pic>
        <p:nvPicPr>
          <p:cNvPr id="18" name="Content Placeholder 15">
            <a:extLst>
              <a:ext uri="{FF2B5EF4-FFF2-40B4-BE49-F238E27FC236}">
                <a16:creationId xmlns:a16="http://schemas.microsoft.com/office/drawing/2014/main" id="{D7BE1DCB-CE96-E5FE-8F62-ADE54FEC9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1" y="928686"/>
            <a:ext cx="4717346" cy="4329113"/>
          </a:xfrm>
          <a:prstGeom prst="rect">
            <a:avLst/>
          </a:prstGeom>
        </p:spPr>
      </p:pic>
      <p:pic>
        <p:nvPicPr>
          <p:cNvPr id="19" name="Content Placeholder 15">
            <a:extLst>
              <a:ext uri="{FF2B5EF4-FFF2-40B4-BE49-F238E27FC236}">
                <a16:creationId xmlns:a16="http://schemas.microsoft.com/office/drawing/2014/main" id="{C59F9D14-28A7-3147-6244-6501ECE39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76" t="62845" r="19098" b="23656"/>
          <a:stretch/>
        </p:blipFill>
        <p:spPr>
          <a:xfrm>
            <a:off x="6099530" y="2438532"/>
            <a:ext cx="5408845" cy="12542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20B84C-ECD8-B18F-3FB2-13E5237A4C71}"/>
                  </a:ext>
                </a:extLst>
              </p:cNvPr>
              <p:cNvSpPr txBox="1"/>
              <p:nvPr/>
            </p:nvSpPr>
            <p:spPr>
              <a:xfrm>
                <a:off x="1161005" y="6042832"/>
                <a:ext cx="4030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US" dirty="0"/>
                  <a:t> </a:t>
                </a:r>
                <a:r>
                  <a:rPr lang="nb-NO" altLang="zh-CN" dirty="0"/>
                  <a:t>A. Sävert et al., PRL </a:t>
                </a:r>
                <a:r>
                  <a:rPr lang="nb-NO" altLang="zh-CN" b="1" dirty="0"/>
                  <a:t>115</a:t>
                </a:r>
                <a:r>
                  <a:rPr lang="nb-NO" altLang="zh-CN" dirty="0"/>
                  <a:t>, 055002 (2015)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20B84C-ECD8-B18F-3FB2-13E5237A4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005" y="6042832"/>
                <a:ext cx="4030719" cy="369332"/>
              </a:xfrm>
              <a:prstGeom prst="rect">
                <a:avLst/>
              </a:prstGeom>
              <a:blipFill>
                <a:blip r:embed="rId4"/>
                <a:stretch>
                  <a:fillRect t="-6667" r="-314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826801B2-5549-BB36-DA73-4D775A6AD8F3}"/>
              </a:ext>
            </a:extLst>
          </p:cNvPr>
          <p:cNvGrpSpPr/>
          <p:nvPr/>
        </p:nvGrpSpPr>
        <p:grpSpPr>
          <a:xfrm>
            <a:off x="918417" y="1395413"/>
            <a:ext cx="4098083" cy="4295775"/>
            <a:chOff x="918417" y="1395413"/>
            <a:chExt cx="4098083" cy="4295775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9" name="Object 28">
                  <a:extLst>
                    <a:ext uri="{FF2B5EF4-FFF2-40B4-BE49-F238E27FC236}">
                      <a16:creationId xmlns:a16="http://schemas.microsoft.com/office/drawing/2014/main" id="{B138302C-2C6F-D9A4-55D1-FFF65B2FE29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055688" y="1395413"/>
                <a:ext cx="3960812" cy="42957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r:id="rId5" imgW="6689160" imgH="7256160" progId="">
                        <p:embed/>
                      </p:oleObj>
                    </mc:Choice>
                    <mc:Fallback>
                      <p:oleObj r:id="rId5" imgW="6689160" imgH="7256160" progId="">
                        <p:embed/>
                        <p:pic>
                          <p:nvPicPr>
                            <p:cNvPr id="29" name="Object 28">
                              <a:extLst>
                                <a:ext uri="{FF2B5EF4-FFF2-40B4-BE49-F238E27FC236}">
                                  <a16:creationId xmlns:a16="http://schemas.microsoft.com/office/drawing/2014/main" id="{B138302C-2C6F-D9A4-55D1-FFF65B2FE299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055688" y="1395413"/>
                              <a:ext cx="3960812" cy="429577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9" name="Object 28">
                  <a:extLst>
                    <a:ext uri="{FF2B5EF4-FFF2-40B4-BE49-F238E27FC236}">
                      <a16:creationId xmlns:a16="http://schemas.microsoft.com/office/drawing/2014/main" id="{B138302C-2C6F-D9A4-55D1-FFF65B2FE29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05789761"/>
                    </p:ext>
                  </p:extLst>
                </p:nvPr>
              </p:nvGraphicFramePr>
              <p:xfrm>
                <a:off x="1055688" y="1395413"/>
                <a:ext cx="3960812" cy="42957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r:id="rId7" imgW="6689160" imgH="7256160" progId="">
                        <p:embed/>
                      </p:oleObj>
                    </mc:Choice>
                    <mc:Fallback>
                      <p:oleObj r:id="rId7" imgW="6689160" imgH="7256160" progId="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1A778CD2-0383-845D-CBF8-9F247A456D97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055688" y="1395413"/>
                              <a:ext cx="3960812" cy="429577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2299DDB-F591-5941-1C49-B49070AD023E}"/>
                    </a:ext>
                  </a:extLst>
                </p:cNvPr>
                <p:cNvSpPr txBox="1"/>
                <p:nvPr/>
              </p:nvSpPr>
              <p:spPr>
                <a:xfrm>
                  <a:off x="918417" y="3978977"/>
                  <a:ext cx="1224852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CA2929"/>
                      </a:solidFill>
                    </a:rPr>
                    <a:t>JETi 200, </a:t>
                  </a:r>
                  <a14:m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rgbClr val="CA2929"/>
                          </a:solidFill>
                          <a:latin typeface="Cambria Math" panose="02040503050406030204" pitchFamily="18" charset="0"/>
                        </a:rPr>
                        <m:t>2.6 </m:t>
                      </m:r>
                      <m:r>
                        <m:rPr>
                          <m:sty m:val="p"/>
                        </m:rPr>
                        <a:rPr lang="en-US" sz="1200" i="0" dirty="0">
                          <a:solidFill>
                            <a:srgbClr val="CA2929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oMath>
                  </a14:m>
                  <a:endParaRPr lang="LID4096" sz="1200" dirty="0">
                    <a:solidFill>
                      <a:srgbClr val="CA2929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2299DDB-F591-5941-1C49-B49070AD02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417" y="3978977"/>
                  <a:ext cx="1224852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498" t="-2222" b="-17778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81890A9-C639-8C78-B92C-72E85E822487}"/>
                    </a:ext>
                  </a:extLst>
                </p:cNvPr>
                <p:cNvSpPr txBox="1"/>
                <p:nvPr/>
              </p:nvSpPr>
              <p:spPr>
                <a:xfrm>
                  <a:off x="1778786" y="1528895"/>
                  <a:ext cx="614079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 smtClean="0">
                            <a:solidFill>
                              <a:srgbClr val="B4B4B4"/>
                            </a:solidFill>
                            <a:latin typeface="Cambria Math" panose="02040503050406030204" pitchFamily="18" charset="0"/>
                          </a:rPr>
                          <m:t>80 </m:t>
                        </m:r>
                        <m:r>
                          <m:rPr>
                            <m:sty m:val="p"/>
                          </m:rPr>
                          <a:rPr lang="en-US" sz="1200" i="0" dirty="0" err="1">
                            <a:solidFill>
                              <a:srgbClr val="B4B4B4"/>
                            </a:solidFill>
                            <a:latin typeface="Cambria Math" panose="02040503050406030204" pitchFamily="18" charset="0"/>
                          </a:rPr>
                          <m:t>mJ</m:t>
                        </m:r>
                      </m:oMath>
                    </m:oMathPara>
                  </a14:m>
                  <a:endParaRPr lang="LID4096" sz="1200" dirty="0">
                    <a:solidFill>
                      <a:srgbClr val="B4B4B4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81890A9-C639-8C78-B92C-72E85E8224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8786" y="1528895"/>
                  <a:ext cx="614079" cy="276999"/>
                </a:xfrm>
                <a:prstGeom prst="rect">
                  <a:avLst/>
                </a:prstGeom>
                <a:blipFill>
                  <a:blip r:embed="rId10"/>
                  <a:stretch>
                    <a:fillRect b="-2128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A866B22-0D2B-1A6F-5E21-76E0A38FAC25}"/>
                    </a:ext>
                  </a:extLst>
                </p:cNvPr>
                <p:cNvSpPr txBox="1"/>
                <p:nvPr/>
              </p:nvSpPr>
              <p:spPr>
                <a:xfrm>
                  <a:off x="2656858" y="1848207"/>
                  <a:ext cx="720967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 smtClean="0">
                            <a:solidFill>
                              <a:srgbClr val="BE1522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zh-CN" altLang="en-US" sz="1200" i="1" dirty="0" smtClean="0">
                            <a:solidFill>
                              <a:srgbClr val="BE152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200" i="1" dirty="0" smtClean="0">
                            <a:solidFill>
                              <a:srgbClr val="BE152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i="1" dirty="0" smtClean="0">
                            <a:solidFill>
                              <a:srgbClr val="BE152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200" i="0" dirty="0" err="1">
                            <a:solidFill>
                              <a:srgbClr val="BE1522"/>
                            </a:solidFill>
                            <a:latin typeface="Cambria Math" panose="02040503050406030204" pitchFamily="18" charset="0"/>
                          </a:rPr>
                          <m:t>mJ</m:t>
                        </m:r>
                      </m:oMath>
                    </m:oMathPara>
                  </a14:m>
                  <a:endParaRPr lang="LID4096" sz="1200" dirty="0">
                    <a:solidFill>
                      <a:srgbClr val="BE1522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A866B22-0D2B-1A6F-5E21-76E0A38FAC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6858" y="1848207"/>
                  <a:ext cx="720967" cy="276999"/>
                </a:xfrm>
                <a:prstGeom prst="rect">
                  <a:avLst/>
                </a:prstGeom>
                <a:blipFill>
                  <a:blip r:embed="rId11"/>
                  <a:stretch>
                    <a:fillRect b="-217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7C9C795-2970-DFBA-7AE7-0D2C933624A4}"/>
                    </a:ext>
                  </a:extLst>
                </p:cNvPr>
                <p:cNvSpPr txBox="1"/>
                <p:nvPr/>
              </p:nvSpPr>
              <p:spPr>
                <a:xfrm>
                  <a:off x="3048398" y="3061979"/>
                  <a:ext cx="1165897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rgbClr val="949494"/>
                          </a:solidFill>
                          <a:latin typeface="Cambria Math" panose="02040503050406030204" pitchFamily="18" charset="0"/>
                        </a:rPr>
                        <m:t>~ 200 </m:t>
                      </m:r>
                      <m:r>
                        <m:rPr>
                          <m:sty m:val="p"/>
                        </m:rPr>
                        <a:rPr lang="en-US" sz="1200" i="0" dirty="0">
                          <a:solidFill>
                            <a:srgbClr val="949494"/>
                          </a:solidFill>
                          <a:latin typeface="Cambria Math" panose="02040503050406030204" pitchFamily="18" charset="0"/>
                        </a:rPr>
                        <m:t>mbar</m:t>
                      </m:r>
                      <m:r>
                        <a:rPr lang="en-US" sz="1200" i="1" dirty="0">
                          <a:solidFill>
                            <a:srgbClr val="94949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 err="1">
                      <a:solidFill>
                        <a:srgbClr val="949494"/>
                      </a:solidFill>
                    </a:rPr>
                    <a:t>Ar</a:t>
                  </a:r>
                  <a:endParaRPr lang="LID4096" sz="1200" dirty="0">
                    <a:solidFill>
                      <a:srgbClr val="949494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7C9C795-2970-DFBA-7AE7-0D2C933624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398" y="3061979"/>
                  <a:ext cx="1165897" cy="276999"/>
                </a:xfrm>
                <a:prstGeom prst="rect">
                  <a:avLst/>
                </a:prstGeom>
                <a:blipFill>
                  <a:blip r:embed="rId12"/>
                  <a:stretch>
                    <a:fillRect b="-1521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F52C7255-3F14-26BF-5A7B-4744D2A7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80799"/>
            <a:ext cx="2844800" cy="365125"/>
          </a:xfrm>
        </p:spPr>
        <p:txBody>
          <a:bodyPr/>
          <a:lstStyle/>
          <a:p>
            <a:fld id="{2472936C-9EFC-4068-9C66-CF125EAEF34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76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4D36-68EF-3CBF-C761-C4DCE7CA7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Few-cycle microscopic burst imaging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ECBAA0-5D29-29CC-EBFA-9D5692710B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96753"/>
                <a:ext cx="10972800" cy="49294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Few-cycle microscopy + modified STAMP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(top-view)</a:t>
                </a:r>
                <a:endParaRPr lang="LID4096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ECBAA0-5D29-29CC-EBFA-9D5692710B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96753"/>
                <a:ext cx="10972800" cy="4929412"/>
              </a:xfrm>
              <a:blipFill>
                <a:blip r:embed="rId3"/>
                <a:stretch>
                  <a:fillRect l="-1389" t="-148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7653B-ECD1-D290-9347-979B476E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zh-CN" dirty="0"/>
              <a:t>Yu Zhao, </a:t>
            </a:r>
            <a:r>
              <a:rPr lang="en-US" altLang="zh-CN" dirty="0"/>
              <a:t>yu.zhao@uni-jena.de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0F11EC-BD50-7D1A-55E6-08514A32D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3473" y="1988840"/>
            <a:ext cx="9812630" cy="38742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53BFA-6F11-B645-3A75-464C151CA8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258D81-924C-8FC5-F571-33243542CC85}"/>
              </a:ext>
            </a:extLst>
          </p:cNvPr>
          <p:cNvSpPr/>
          <p:nvPr/>
        </p:nvSpPr>
        <p:spPr bwMode="auto">
          <a:xfrm>
            <a:off x="2567608" y="4727004"/>
            <a:ext cx="1656184" cy="234660"/>
          </a:xfrm>
          <a:prstGeom prst="rect">
            <a:avLst/>
          </a:prstGeom>
          <a:solidFill>
            <a:schemeClr val="bg1"/>
          </a:solidFill>
          <a:ln w="12573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DECEA5-55CD-A4FB-75FE-88F458B1B34B}"/>
              </a:ext>
            </a:extLst>
          </p:cNvPr>
          <p:cNvSpPr/>
          <p:nvPr/>
        </p:nvSpPr>
        <p:spPr bwMode="auto">
          <a:xfrm>
            <a:off x="3589416" y="3212976"/>
            <a:ext cx="2074536" cy="1346996"/>
          </a:xfrm>
          <a:prstGeom prst="rect">
            <a:avLst/>
          </a:prstGeom>
          <a:solidFill>
            <a:schemeClr val="bg1"/>
          </a:solidFill>
          <a:ln w="12573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336DA6-5D82-8241-EC2B-8508B837E486}"/>
              </a:ext>
            </a:extLst>
          </p:cNvPr>
          <p:cNvSpPr/>
          <p:nvPr/>
        </p:nvSpPr>
        <p:spPr bwMode="auto">
          <a:xfrm>
            <a:off x="6757405" y="3155742"/>
            <a:ext cx="62322" cy="1055583"/>
          </a:xfrm>
          <a:prstGeom prst="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4DE9C4-61B2-E27E-C664-B7FB85843ACA}"/>
              </a:ext>
            </a:extLst>
          </p:cNvPr>
          <p:cNvSpPr/>
          <p:nvPr/>
        </p:nvSpPr>
        <p:spPr bwMode="auto">
          <a:xfrm>
            <a:off x="7099905" y="3155745"/>
            <a:ext cx="62322" cy="1055583"/>
          </a:xfrm>
          <a:prstGeom prst="rect">
            <a:avLst/>
          </a:prstGeom>
          <a:solidFill>
            <a:srgbClr val="FFFF00">
              <a:alpha val="69804"/>
            </a:srgbClr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F794E4-CE0C-147E-9993-63C5B9D99F90}"/>
              </a:ext>
            </a:extLst>
          </p:cNvPr>
          <p:cNvSpPr/>
          <p:nvPr/>
        </p:nvSpPr>
        <p:spPr bwMode="auto">
          <a:xfrm>
            <a:off x="7398167" y="3155744"/>
            <a:ext cx="62322" cy="1055583"/>
          </a:xfrm>
          <a:prstGeom prst="rect">
            <a:avLst/>
          </a:prstGeom>
          <a:solidFill>
            <a:srgbClr val="F69240">
              <a:alpha val="69804"/>
            </a:srgbClr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56010B-2CF0-473D-D712-BFD96BCB4310}"/>
              </a:ext>
            </a:extLst>
          </p:cNvPr>
          <p:cNvSpPr/>
          <p:nvPr/>
        </p:nvSpPr>
        <p:spPr bwMode="auto">
          <a:xfrm>
            <a:off x="7638786" y="3155743"/>
            <a:ext cx="62322" cy="1055583"/>
          </a:xfrm>
          <a:prstGeom prst="rect">
            <a:avLst/>
          </a:prstGeom>
          <a:solidFill>
            <a:srgbClr val="FF0000">
              <a:alpha val="69804"/>
            </a:srgbClr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8CE6143-5BB7-983B-66C3-495723058695}"/>
              </a:ext>
            </a:extLst>
          </p:cNvPr>
          <p:cNvCxnSpPr/>
          <p:nvPr/>
        </p:nvCxnSpPr>
        <p:spPr>
          <a:xfrm flipH="1" flipV="1">
            <a:off x="6844586" y="3212976"/>
            <a:ext cx="2521921" cy="125527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B2CAB60-29D0-8CC0-18C7-CC1296D341EF}"/>
              </a:ext>
            </a:extLst>
          </p:cNvPr>
          <p:cNvCxnSpPr/>
          <p:nvPr/>
        </p:nvCxnSpPr>
        <p:spPr>
          <a:xfrm flipH="1" flipV="1">
            <a:off x="7429328" y="4221088"/>
            <a:ext cx="1186952" cy="830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7963F9-3B10-C65C-B6CF-370973F05E6F}"/>
              </a:ext>
            </a:extLst>
          </p:cNvPr>
          <p:cNvCxnSpPr/>
          <p:nvPr/>
        </p:nvCxnSpPr>
        <p:spPr>
          <a:xfrm flipH="1" flipV="1">
            <a:off x="7176120" y="3245078"/>
            <a:ext cx="1440160" cy="72762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726EA3E-A02D-2BB4-2491-19992DF258B4}"/>
              </a:ext>
            </a:extLst>
          </p:cNvPr>
          <p:cNvCxnSpPr/>
          <p:nvPr/>
        </p:nvCxnSpPr>
        <p:spPr>
          <a:xfrm flipH="1" flipV="1">
            <a:off x="7701108" y="3212976"/>
            <a:ext cx="321696" cy="2880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0EFAD16-09CE-2F2E-40AC-DCE333721E51}"/>
              </a:ext>
            </a:extLst>
          </p:cNvPr>
          <p:cNvSpPr/>
          <p:nvPr/>
        </p:nvSpPr>
        <p:spPr bwMode="auto">
          <a:xfrm>
            <a:off x="6843378" y="2603499"/>
            <a:ext cx="4340024" cy="3271502"/>
          </a:xfrm>
          <a:prstGeom prst="rect">
            <a:avLst/>
          </a:prstGeom>
          <a:solidFill>
            <a:schemeClr val="bg1"/>
          </a:solidFill>
          <a:ln w="12573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51A076-27E4-175C-1B56-2F7BAB0F5F32}"/>
              </a:ext>
            </a:extLst>
          </p:cNvPr>
          <p:cNvSpPr/>
          <p:nvPr/>
        </p:nvSpPr>
        <p:spPr bwMode="auto">
          <a:xfrm>
            <a:off x="6349678" y="3064058"/>
            <a:ext cx="757954" cy="1255279"/>
          </a:xfrm>
          <a:prstGeom prst="rect">
            <a:avLst/>
          </a:prstGeom>
          <a:solidFill>
            <a:schemeClr val="bg1"/>
          </a:solidFill>
          <a:ln w="12573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F46F1A-B57E-C5CA-06B7-8F165BACBEF3}"/>
              </a:ext>
            </a:extLst>
          </p:cNvPr>
          <p:cNvSpPr/>
          <p:nvPr/>
        </p:nvSpPr>
        <p:spPr bwMode="auto">
          <a:xfrm>
            <a:off x="4371454" y="1263412"/>
            <a:ext cx="5108921" cy="462353"/>
          </a:xfrm>
          <a:prstGeom prst="rect">
            <a:avLst/>
          </a:prstGeom>
          <a:solidFill>
            <a:schemeClr val="bg1"/>
          </a:solidFill>
          <a:ln w="12573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C20D77-994A-78C2-8007-74D4C37143D2}"/>
              </a:ext>
            </a:extLst>
          </p:cNvPr>
          <p:cNvSpPr/>
          <p:nvPr/>
        </p:nvSpPr>
        <p:spPr bwMode="auto">
          <a:xfrm>
            <a:off x="2927648" y="4478138"/>
            <a:ext cx="864096" cy="234660"/>
          </a:xfrm>
          <a:prstGeom prst="rect">
            <a:avLst/>
          </a:prstGeom>
          <a:solidFill>
            <a:srgbClr val="00ABEE">
              <a:alpha val="30196"/>
            </a:srgbClr>
          </a:solidFill>
          <a:ln w="12573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7" name="Picture 16" descr="A close-up of a stick&#10;&#10;Description automatically generated">
            <a:extLst>
              <a:ext uri="{FF2B5EF4-FFF2-40B4-BE49-F238E27FC236}">
                <a16:creationId xmlns:a16="http://schemas.microsoft.com/office/drawing/2014/main" id="{AD5BE862-794C-BF59-622C-AF4D65A3CC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10" y="4371440"/>
            <a:ext cx="3312368" cy="4482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E4544D-3435-D50A-0F59-95887C0B9B2B}"/>
                  </a:ext>
                </a:extLst>
              </p:cNvPr>
              <p:cNvSpPr txBox="1"/>
              <p:nvPr/>
            </p:nvSpPr>
            <p:spPr>
              <a:xfrm>
                <a:off x="7968209" y="1664221"/>
                <a:ext cx="4223792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 effect of filters: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anose="05000000000000000000" pitchFamily="2" charset="2"/>
                  </a:rPr>
                  <a:t>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dirty="0"/>
                          <m:t>𝜆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>
                    <a:sym typeface="Wingdings" panose="05000000000000000000" pitchFamily="2" charset="2"/>
                  </a:rPr>
                  <a:t> different </a:t>
                </a:r>
                <a:r>
                  <a:rPr lang="en-US" sz="2000" dirty="0">
                    <a:latin typeface="Symbol" pitchFamily="2" charset="2"/>
                    <a:sym typeface="Wingdings" panose="05000000000000000000" pitchFamily="2" charset="2"/>
                  </a:rPr>
                  <a:t>D</a:t>
                </a:r>
                <a:r>
                  <a:rPr lang="en-US" sz="2000" dirty="0">
                    <a:sym typeface="Wingdings" panose="05000000000000000000" pitchFamily="2" charset="2"/>
                  </a:rPr>
                  <a:t>t</a:t>
                </a:r>
                <a:br>
                  <a:rPr lang="en-US" sz="2000" dirty="0">
                    <a:sym typeface="Wingdings" panose="05000000000000000000" pitchFamily="2" charset="2"/>
                  </a:rPr>
                </a:br>
                <a:r>
                  <a:rPr lang="en-US" sz="20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~200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fs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time window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spectral filtering </a:t>
                </a:r>
                <a:br>
                  <a:rPr lang="en-US" sz="2000" dirty="0"/>
                </a:br>
                <a:r>
                  <a:rPr lang="en-US" sz="2000" dirty="0">
                    <a:sym typeface="Wingdings" panose="05000000000000000000" pitchFamily="2" charset="2"/>
                  </a:rPr>
                  <a:t> temp. resolution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&lt;16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fs</m:t>
                    </m:r>
                  </m:oMath>
                </a14:m>
                <a:r>
                  <a:rPr lang="en-US" sz="20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0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E4544D-3435-D50A-0F59-95887C0B9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209" y="1664221"/>
                <a:ext cx="4223792" cy="1692771"/>
              </a:xfrm>
              <a:prstGeom prst="rect">
                <a:avLst/>
              </a:prstGeom>
              <a:blipFill>
                <a:blip r:embed="rId6"/>
                <a:stretch>
                  <a:fillRect l="-2395" t="-2985" b="-52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0F46D56-66EE-FFB1-8574-61C274C981BE}"/>
                  </a:ext>
                </a:extLst>
              </p:cNvPr>
              <p:cNvSpPr txBox="1"/>
              <p:nvPr/>
            </p:nvSpPr>
            <p:spPr>
              <a:xfrm>
                <a:off x="3397062" y="2236718"/>
                <a:ext cx="1534716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:r>
                  <a:rPr lang="en-US" sz="1600" dirty="0">
                    <a:solidFill>
                      <a:srgbClr val="FF0000"/>
                    </a:solidFill>
                  </a:rPr>
                  <a:t>JETi 200: </a:t>
                </a:r>
                <a:br>
                  <a:rPr lang="en-US" sz="1600" dirty="0">
                    <a:solidFill>
                      <a:srgbClr val="FF000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800 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nm</m:t>
                      </m:r>
                      <m:r>
                        <a:rPr lang="de-DE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1600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2.6 </m:t>
                      </m:r>
                      <m:r>
                        <m:rPr>
                          <m:sty m:val="p"/>
                        </m:rPr>
                        <a:rPr lang="en-US" sz="160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r>
                        <a:rPr lang="en-US" altLang="zh-CN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22 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  <a:p>
                <a:pPr/>
                <a:r>
                  <a:rPr lang="en-US" sz="1600" dirty="0">
                    <a:solidFill>
                      <a:srgbClr val="FF0000"/>
                    </a:solidFill>
                  </a:rPr>
                  <a:t>f/20 focusing: </a:t>
                </a:r>
                <a:br>
                  <a:rPr lang="en-US" sz="1600" dirty="0">
                    <a:solidFill>
                      <a:srgbClr val="FF000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≈2.7</m:t>
                      </m:r>
                    </m:oMath>
                  </m:oMathPara>
                </a14:m>
                <a:endParaRPr lang="LID4096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0F46D56-66EE-FFB1-8574-61C274C98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062" y="2236718"/>
                <a:ext cx="1534716" cy="1569660"/>
              </a:xfrm>
              <a:prstGeom prst="rect">
                <a:avLst/>
              </a:prstGeom>
              <a:blipFill>
                <a:blip r:embed="rId7"/>
                <a:stretch>
                  <a:fillRect l="-2459" t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EEC1F89-A5C6-FEEE-75AF-2CE94BF01DE0}"/>
                  </a:ext>
                </a:extLst>
              </p:cNvPr>
              <p:cNvSpPr txBox="1"/>
              <p:nvPr/>
            </p:nvSpPr>
            <p:spPr>
              <a:xfrm>
                <a:off x="1571671" y="2708920"/>
                <a:ext cx="1341136" cy="360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692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F692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600" b="0" i="0" smtClean="0">
                              <a:solidFill>
                                <a:srgbClr val="F69240"/>
                              </a:solidFill>
                              <a:latin typeface="Cambria Math" panose="02040503050406030204" pitchFamily="18" charset="0"/>
                            </a:rPr>
                            <m:t>probe</m:t>
                          </m:r>
                        </m:sub>
                      </m:sSub>
                      <m:r>
                        <a:rPr lang="en-US" altLang="zh-CN" sz="1600" i="1">
                          <a:solidFill>
                            <a:srgbClr val="F6924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i="1" smtClean="0">
                          <a:solidFill>
                            <a:srgbClr val="F6924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altLang="zh-CN" sz="1600" b="0" i="1" smtClean="0">
                          <a:solidFill>
                            <a:srgbClr val="F6924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rgbClr val="F6924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LID4096" sz="1600" dirty="0">
                  <a:solidFill>
                    <a:srgbClr val="F6924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EEC1F89-A5C6-FEEE-75AF-2CE94BF0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71" y="2708920"/>
                <a:ext cx="1341136" cy="360483"/>
              </a:xfrm>
              <a:prstGeom prst="rect">
                <a:avLst/>
              </a:prstGeom>
              <a:blipFill>
                <a:blip r:embed="rId8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556268A-DAD0-F663-C084-FEC07268FE82}"/>
                  </a:ext>
                </a:extLst>
              </p:cNvPr>
              <p:cNvSpPr txBox="1"/>
              <p:nvPr/>
            </p:nvSpPr>
            <p:spPr>
              <a:xfrm>
                <a:off x="4227097" y="5039325"/>
                <a:ext cx="180703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69240"/>
                    </a:solidFill>
                  </a:rPr>
                  <a:t>3 mm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692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rgbClr val="F692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6924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>
                          <a:solidFill>
                            <a:srgbClr val="F69240"/>
                          </a:solidFill>
                          <a:latin typeface="Cambria Math" panose="02040503050406030204" pitchFamily="18" charset="0"/>
                        </a:rPr>
                        <m:t>~ </m:t>
                      </m:r>
                      <m:r>
                        <a:rPr lang="en-US" sz="1600" i="1">
                          <a:solidFill>
                            <a:srgbClr val="F6924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1600" i="1">
                          <a:solidFill>
                            <a:srgbClr val="F692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F692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F692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F692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sSup>
                        <m:sSupPr>
                          <m:ctrlPr>
                            <a:rPr lang="en-US" sz="1600" i="1">
                              <a:solidFill>
                                <a:srgbClr val="F692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>
                              <a:solidFill>
                                <a:srgbClr val="F6924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F69240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sz="1600">
                              <a:solidFill>
                                <a:srgbClr val="F6924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556268A-DAD0-F663-C084-FEC07268F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097" y="5039325"/>
                <a:ext cx="1807033" cy="584775"/>
              </a:xfrm>
              <a:prstGeom prst="rect">
                <a:avLst/>
              </a:prstGeom>
              <a:blipFill>
                <a:blip r:embed="rId9"/>
                <a:stretch>
                  <a:fillRect l="-1389" t="-2083" b="-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0D6730-0966-9A07-4338-2516FCADBF34}"/>
                  </a:ext>
                </a:extLst>
              </p:cNvPr>
              <p:cNvSpPr txBox="1"/>
              <p:nvPr/>
            </p:nvSpPr>
            <p:spPr>
              <a:xfrm>
                <a:off x="635201" y="6051773"/>
                <a:ext cx="5760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US" dirty="0"/>
                  <a:t> </a:t>
                </a:r>
                <a:r>
                  <a:rPr lang="fr-FR" dirty="0"/>
                  <a:t>K. Nakagawa et al., Nature Photonics 8, 695–700 (2014)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0D6730-0966-9A07-4338-2516FCADB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201" y="6051773"/>
                <a:ext cx="5760960" cy="369332"/>
              </a:xfrm>
              <a:prstGeom prst="rect">
                <a:avLst/>
              </a:prstGeom>
              <a:blipFill>
                <a:blip r:embed="rId1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D0FA97-AB69-68A0-43C2-76857115E66F}"/>
                  </a:ext>
                </a:extLst>
              </p:cNvPr>
              <p:cNvSpPr txBox="1"/>
              <p:nvPr/>
            </p:nvSpPr>
            <p:spPr>
              <a:xfrm>
                <a:off x="6645950" y="5678504"/>
                <a:ext cx="49716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US" dirty="0"/>
                  <a:t> K.-H. Hong et al., </a:t>
                </a:r>
                <a:br>
                  <a:rPr lang="en-US" dirty="0"/>
                </a:br>
                <a:r>
                  <a:rPr lang="en-US" dirty="0"/>
                  <a:t>Appl. Phys. B 74, S231 (2002)</a:t>
                </a:r>
                <a:endParaRPr lang="fr-FR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D0FA97-AB69-68A0-43C2-76857115E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950" y="5678504"/>
                <a:ext cx="4971622" cy="646331"/>
              </a:xfrm>
              <a:prstGeom prst="rect">
                <a:avLst/>
              </a:prstGeom>
              <a:blipFill>
                <a:blip r:embed="rId11"/>
                <a:stretch>
                  <a:fillRect l="-1020" t="-5769" b="-115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Espace réservé du numéro de diapositive 5">
            <a:extLst>
              <a:ext uri="{FF2B5EF4-FFF2-40B4-BE49-F238E27FC236}">
                <a16:creationId xmlns:a16="http://schemas.microsoft.com/office/drawing/2014/main" id="{2414E485-1877-01AC-6842-1519CAE2A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fld id="{2472936C-9EFC-4068-9C66-CF125EAEF34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6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6" grpId="0" animBg="1"/>
      <p:bldP spid="7" grpId="0" animBg="1"/>
      <p:bldP spid="12" grpId="0" animBg="1"/>
      <p:bldP spid="16" grpId="0" animBg="1"/>
      <p:bldP spid="11" grpId="0" animBg="1"/>
      <p:bldP spid="13" grpId="0" animBg="1"/>
      <p:bldP spid="14" grpId="0" animBg="1"/>
      <p:bldP spid="15" grpId="0" animBg="1"/>
      <p:bldP spid="18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153B5E-818E-AA08-FD45-40614CD74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93" y="1109666"/>
            <a:ext cx="11759728" cy="511256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CCD59-6879-98EF-37BC-1B75EB485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Localized sources of coherent emission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0D5BC-0CBF-F71E-E387-ABBBA0636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zh-CN" dirty="0"/>
              <a:t>Yu Zhao, </a:t>
            </a:r>
            <a:r>
              <a:rPr lang="en-US" altLang="zh-CN" dirty="0"/>
              <a:t>yu.zhao@uni-jena.de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ADCC4-BE04-0B72-B0DD-12F8FFB330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D4049-0F54-A054-D994-423CB20C3243}"/>
              </a:ext>
            </a:extLst>
          </p:cNvPr>
          <p:cNvSpPr txBox="1"/>
          <p:nvPr/>
        </p:nvSpPr>
        <p:spPr>
          <a:xfrm>
            <a:off x="6782706" y="2042028"/>
            <a:ext cx="1961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“Bubble”: main pulse pos.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C1CA89-A36B-9490-3EBD-AA315EC026B6}"/>
              </a:ext>
            </a:extLst>
          </p:cNvPr>
          <p:cNvCxnSpPr>
            <a:cxnSpLocks/>
          </p:cNvCxnSpPr>
          <p:nvPr/>
        </p:nvCxnSpPr>
        <p:spPr>
          <a:xfrm>
            <a:off x="7752184" y="2732331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AC5E8F0-DF61-B45B-A56D-2DC2FF723F9E}"/>
              </a:ext>
            </a:extLst>
          </p:cNvPr>
          <p:cNvSpPr txBox="1"/>
          <p:nvPr/>
        </p:nvSpPr>
        <p:spPr>
          <a:xfrm>
            <a:off x="5146994" y="4017258"/>
            <a:ext cx="2313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Thomson scattering of the main pulse</a:t>
            </a:r>
            <a:endParaRPr lang="LID4096" sz="20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3191C0-CB6E-018A-377C-01EB7DBDC3AC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6303904" y="3507585"/>
            <a:ext cx="1" cy="50967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DEF9C8-8DD1-1F64-C273-0B247B9A62BE}"/>
              </a:ext>
            </a:extLst>
          </p:cNvPr>
          <p:cNvSpPr txBox="1"/>
          <p:nvPr/>
        </p:nvSpPr>
        <p:spPr>
          <a:xfrm>
            <a:off x="2464377" y="3899882"/>
            <a:ext cx="1615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Plasma wave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539A951-7F67-08CE-EDC9-39D77EF62631}"/>
              </a:ext>
            </a:extLst>
          </p:cNvPr>
          <p:cNvCxnSpPr>
            <a:cxnSpLocks/>
          </p:cNvCxnSpPr>
          <p:nvPr/>
        </p:nvCxnSpPr>
        <p:spPr>
          <a:xfrm flipV="1">
            <a:off x="3220462" y="3573016"/>
            <a:ext cx="1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6A9D8CF-F36C-58C4-0B34-D866511D4218}"/>
              </a:ext>
            </a:extLst>
          </p:cNvPr>
          <p:cNvSpPr txBox="1"/>
          <p:nvPr/>
        </p:nvSpPr>
        <p:spPr>
          <a:xfrm>
            <a:off x="3058830" y="2053288"/>
            <a:ext cx="2731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bg1"/>
                </a:solidFill>
              </a:rPr>
              <a:t>Coherent emissions </a:t>
            </a:r>
          </a:p>
          <a:p>
            <a:pPr algn="ctr"/>
            <a:r>
              <a:rPr lang="en-US" sz="2000" u="sng" dirty="0">
                <a:solidFill>
                  <a:schemeClr val="bg1"/>
                </a:solidFill>
              </a:rPr>
              <a:t>(with interference rings)</a:t>
            </a:r>
            <a:endParaRPr lang="LID4096" sz="2000" u="sng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FA40CC-6D75-4451-FCE4-3D05149F9A51}"/>
              </a:ext>
            </a:extLst>
          </p:cNvPr>
          <p:cNvCxnSpPr>
            <a:cxnSpLocks/>
          </p:cNvCxnSpPr>
          <p:nvPr/>
        </p:nvCxnSpPr>
        <p:spPr>
          <a:xfrm>
            <a:off x="4351611" y="2761174"/>
            <a:ext cx="0" cy="2880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4AC0F9-C396-5A4F-AE3A-9EFCBC894E27}"/>
                  </a:ext>
                </a:extLst>
              </p:cNvPr>
              <p:cNvSpPr txBox="1"/>
              <p:nvPr/>
            </p:nvSpPr>
            <p:spPr>
              <a:xfrm>
                <a:off x="1513347" y="1423918"/>
                <a:ext cx="19020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800 </m:t>
                      </m:r>
                      <m:r>
                        <a:rPr lang="en-US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±5 </m:t>
                      </m:r>
                      <m:r>
                        <m:rPr>
                          <m:sty m:val="p"/>
                        </m:rPr>
                        <a:rPr lang="en-US" sz="24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nm</m:t>
                      </m:r>
                    </m:oMath>
                  </m:oMathPara>
                </a14:m>
                <a:endParaRPr lang="LID4096" sz="2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4AC0F9-C396-5A4F-AE3A-9EFCBC894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347" y="1423918"/>
                <a:ext cx="1902059" cy="461665"/>
              </a:xfrm>
              <a:prstGeom prst="rect">
                <a:avLst/>
              </a:prstGeom>
              <a:blipFill>
                <a:blip r:embed="rId4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91AA38B5-05C6-104B-032E-2615F01618C7}"/>
              </a:ext>
            </a:extLst>
          </p:cNvPr>
          <p:cNvSpPr txBox="1"/>
          <p:nvPr/>
        </p:nvSpPr>
        <p:spPr>
          <a:xfrm>
            <a:off x="8509983" y="4725144"/>
            <a:ext cx="787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Dust</a:t>
            </a:r>
            <a:endParaRPr lang="LID4096" sz="2000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D8BDA5-9F00-2463-87E3-FACE6D8AE04A}"/>
              </a:ext>
            </a:extLst>
          </p:cNvPr>
          <p:cNvCxnSpPr>
            <a:cxnSpLocks/>
          </p:cNvCxnSpPr>
          <p:nvPr/>
        </p:nvCxnSpPr>
        <p:spPr>
          <a:xfrm flipV="1">
            <a:off x="9120336" y="4437112"/>
            <a:ext cx="720080" cy="40011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4FDFA07-56BA-68DC-3A69-ABB4421D7B24}"/>
              </a:ext>
            </a:extLst>
          </p:cNvPr>
          <p:cNvCxnSpPr>
            <a:cxnSpLocks/>
          </p:cNvCxnSpPr>
          <p:nvPr/>
        </p:nvCxnSpPr>
        <p:spPr>
          <a:xfrm flipV="1">
            <a:off x="9120336" y="2651754"/>
            <a:ext cx="1291358" cy="212461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2B2881-2ACF-515F-8814-D2A7CBC6F096}"/>
              </a:ext>
            </a:extLst>
          </p:cNvPr>
          <p:cNvSpPr txBox="1">
            <a:spLocks/>
          </p:cNvSpPr>
          <p:nvPr/>
        </p:nvSpPr>
        <p:spPr bwMode="auto">
          <a:xfrm>
            <a:off x="4833500" y="773415"/>
            <a:ext cx="6941488" cy="53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800" dirty="0">
                <a:latin typeface="+mj-lt"/>
              </a:rPr>
              <a:t>Only adjusted brightness to optimize visibility</a:t>
            </a:r>
            <a:endParaRPr lang="en-US" sz="2800" dirty="0">
              <a:latin typeface="Verdana" panose="020B0604030504040204" pitchFamily="34" charset="0"/>
            </a:endParaRPr>
          </a:p>
          <a:p>
            <a:endParaRPr lang="LID4096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C033DC-32C2-4156-0366-713BD2333042}"/>
              </a:ext>
            </a:extLst>
          </p:cNvPr>
          <p:cNvSpPr/>
          <p:nvPr/>
        </p:nvSpPr>
        <p:spPr bwMode="auto">
          <a:xfrm>
            <a:off x="7243403" y="3015638"/>
            <a:ext cx="1060841" cy="531388"/>
          </a:xfrm>
          <a:prstGeom prst="ellipse">
            <a:avLst/>
          </a:prstGeom>
          <a:noFill/>
          <a:ln w="12700">
            <a:solidFill>
              <a:srgbClr val="F69240"/>
            </a:solidFill>
            <a:prstDash val="lgDash"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58C354C8-8822-BE46-4096-13FCE119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fld id="{2472936C-9EFC-4068-9C66-CF125EAEF34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40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0" grpId="0"/>
      <p:bldP spid="22" grpId="0"/>
      <p:bldP spid="25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BEE2236C-3BF8-7C01-4C98-3929C474F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117" y="1484210"/>
            <a:ext cx="6095496" cy="273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67449A8-6ADA-D25B-7A5E-C40FA63A055F}"/>
                  </a:ext>
                </a:extLst>
              </p:cNvPr>
              <p:cNvSpPr txBox="1"/>
              <p:nvPr/>
            </p:nvSpPr>
            <p:spPr>
              <a:xfrm>
                <a:off x="6602057" y="1540353"/>
                <a:ext cx="2693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=13</m:t>
                    </m:r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0</m:t>
                    </m:r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fs</m:t>
                    </m:r>
                  </m:oMath>
                </a14:m>
                <a:r>
                  <a:rPr lang="en-US" altLang="zh-CN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75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0 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±5 </m:t>
                    </m:r>
                    <m:r>
                      <m:rPr>
                        <m:sty m:val="p"/>
                      </m:rPr>
                      <a:rPr lang="en-US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nm</m:t>
                    </m:r>
                  </m:oMath>
                </a14:m>
                <a:r>
                  <a:rPr lang="en-US" altLang="zh-CN" dirty="0">
                    <a:solidFill>
                      <a:schemeClr val="bg1"/>
                    </a:solidFill>
                  </a:rPr>
                  <a:t>)</a:t>
                </a:r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67449A8-6ADA-D25B-7A5E-C40FA63A0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057" y="1540353"/>
                <a:ext cx="2693110" cy="369332"/>
              </a:xfrm>
              <a:prstGeom prst="rect">
                <a:avLst/>
              </a:prstGeom>
              <a:blipFill>
                <a:blip r:embed="rId4"/>
                <a:stretch>
                  <a:fillRect t="-10000" r="-1357" b="-2666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>
            <a:extLst>
              <a:ext uri="{FF2B5EF4-FFF2-40B4-BE49-F238E27FC236}">
                <a16:creationId xmlns:a16="http://schemas.microsoft.com/office/drawing/2014/main" id="{21934D2C-A3FA-0689-EF19-2AA9E2725A0E}"/>
              </a:ext>
            </a:extLst>
          </p:cNvPr>
          <p:cNvSpPr txBox="1"/>
          <p:nvPr/>
        </p:nvSpPr>
        <p:spPr>
          <a:xfrm>
            <a:off x="9870201" y="1756373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92CCB8A-16F6-A82A-2DB9-F2EF38E0B599}"/>
              </a:ext>
            </a:extLst>
          </p:cNvPr>
          <p:cNvSpPr txBox="1"/>
          <p:nvPr/>
        </p:nvSpPr>
        <p:spPr>
          <a:xfrm>
            <a:off x="7178121" y="3061813"/>
            <a:ext cx="2636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 + interference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75CC350-47B9-3AFD-B42C-6BD6AFA07B42}"/>
              </a:ext>
            </a:extLst>
          </p:cNvPr>
          <p:cNvCxnSpPr>
            <a:cxnSpLocks/>
          </p:cNvCxnSpPr>
          <p:nvPr/>
        </p:nvCxnSpPr>
        <p:spPr>
          <a:xfrm>
            <a:off x="10490489" y="2125709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C6D0324-B921-6312-5F42-A330F23A3B39}"/>
              </a:ext>
            </a:extLst>
          </p:cNvPr>
          <p:cNvCxnSpPr>
            <a:cxnSpLocks/>
          </p:cNvCxnSpPr>
          <p:nvPr/>
        </p:nvCxnSpPr>
        <p:spPr>
          <a:xfrm flipV="1">
            <a:off x="8500219" y="2701773"/>
            <a:ext cx="354646" cy="4721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263DB03-C892-C1B1-2ACE-72C3046FB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 rings around emitters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8DBBB-10DB-F329-918D-9D7A5AE75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zh-CN" dirty="0"/>
              <a:t>Yu Zhao, </a:t>
            </a:r>
            <a:r>
              <a:rPr lang="en-US" altLang="zh-CN" dirty="0"/>
              <a:t>yu.zhao@uni-jena.de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BB362-8267-9876-5695-0547804D9A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pic>
        <p:nvPicPr>
          <p:cNvPr id="52" name="Content Placeholder 51">
            <a:extLst>
              <a:ext uri="{FF2B5EF4-FFF2-40B4-BE49-F238E27FC236}">
                <a16:creationId xmlns:a16="http://schemas.microsoft.com/office/drawing/2014/main" id="{A163141C-0E4E-B39B-F4DD-0FA08657E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16" y="1484210"/>
            <a:ext cx="6095496" cy="2736878"/>
          </a:xfr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DF9C272-3D82-E1EA-C677-B24C3E3DD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117" y="3573016"/>
            <a:ext cx="6095496" cy="273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B1AC445-BCE4-5297-C188-E8B6C337B745}"/>
                  </a:ext>
                </a:extLst>
              </p:cNvPr>
              <p:cNvSpPr txBox="1"/>
              <p:nvPr/>
            </p:nvSpPr>
            <p:spPr>
              <a:xfrm>
                <a:off x="1199456" y="1549645"/>
                <a:ext cx="2436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=</m:t>
                    </m:r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0</m:t>
                    </m:r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fs</m:t>
                    </m:r>
                  </m:oMath>
                </a14:m>
                <a:r>
                  <a:rPr lang="en-US" altLang="zh-CN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8</m:t>
                    </m:r>
                    <m:r>
                      <a:rPr lang="en-US" altLang="zh-CN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5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0 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±5 </m:t>
                    </m:r>
                    <m:r>
                      <m:rPr>
                        <m:sty m:val="p"/>
                      </m:rPr>
                      <a:rPr lang="en-US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nm</m:t>
                    </m:r>
                  </m:oMath>
                </a14:m>
                <a:r>
                  <a:rPr lang="en-US" altLang="zh-CN" dirty="0">
                    <a:solidFill>
                      <a:schemeClr val="bg1"/>
                    </a:solidFill>
                  </a:rPr>
                  <a:t>)</a:t>
                </a:r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B1AC445-BCE4-5297-C188-E8B6C337B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1549645"/>
                <a:ext cx="2436629" cy="369332"/>
              </a:xfrm>
              <a:prstGeom prst="rect">
                <a:avLst/>
              </a:prstGeom>
              <a:blipFill>
                <a:blip r:embed="rId7"/>
                <a:stretch>
                  <a:fillRect t="-8197" r="-1504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D4191C2-97E2-874E-5A7F-227C8BDB150A}"/>
                  </a:ext>
                </a:extLst>
              </p:cNvPr>
              <p:cNvSpPr txBox="1"/>
              <p:nvPr/>
            </p:nvSpPr>
            <p:spPr>
              <a:xfrm>
                <a:off x="6599205" y="3645024"/>
                <a:ext cx="2693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3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=20</m:t>
                    </m:r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0</m:t>
                    </m:r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fs</m:t>
                    </m:r>
                  </m:oMath>
                </a14:m>
                <a:r>
                  <a:rPr lang="en-US" altLang="zh-CN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7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00 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±5 </m:t>
                    </m:r>
                    <m:r>
                      <m:rPr>
                        <m:sty m:val="p"/>
                      </m:rPr>
                      <a:rPr lang="en-US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nm</m:t>
                    </m:r>
                  </m:oMath>
                </a14:m>
                <a:r>
                  <a:rPr lang="en-US" altLang="zh-CN" dirty="0">
                    <a:solidFill>
                      <a:schemeClr val="bg1"/>
                    </a:solidFill>
                  </a:rPr>
                  <a:t>)</a:t>
                </a:r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D4191C2-97E2-874E-5A7F-227C8BDB1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9205" y="3645024"/>
                <a:ext cx="2693110" cy="369332"/>
              </a:xfrm>
              <a:prstGeom prst="rect">
                <a:avLst/>
              </a:prstGeom>
              <a:blipFill>
                <a:blip r:embed="rId8"/>
                <a:stretch>
                  <a:fillRect t="-9836" r="-1361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0E9BE93F-CEBE-2844-06FF-5E801E37EF9A}"/>
              </a:ext>
            </a:extLst>
          </p:cNvPr>
          <p:cNvSpPr txBox="1"/>
          <p:nvPr/>
        </p:nvSpPr>
        <p:spPr>
          <a:xfrm>
            <a:off x="4104338" y="1725276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1B50A68-AD32-4622-78A1-48D7C8A61242}"/>
              </a:ext>
            </a:extLst>
          </p:cNvPr>
          <p:cNvSpPr txBox="1"/>
          <p:nvPr/>
        </p:nvSpPr>
        <p:spPr>
          <a:xfrm>
            <a:off x="10062860" y="3797174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F4C4C40-CC27-6C20-29B3-01F5B108E517}"/>
              </a:ext>
            </a:extLst>
          </p:cNvPr>
          <p:cNvSpPr txBox="1"/>
          <p:nvPr/>
        </p:nvSpPr>
        <p:spPr>
          <a:xfrm>
            <a:off x="1775520" y="3076966"/>
            <a:ext cx="2633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 + interference</a:t>
            </a:r>
            <a:endParaRPr lang="LID4096" sz="2000" dirty="0">
              <a:solidFill>
                <a:schemeClr val="accent6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31BDAA7-9277-06BC-58EA-7ADBD5024DA4}"/>
              </a:ext>
            </a:extLst>
          </p:cNvPr>
          <p:cNvSpPr txBox="1"/>
          <p:nvPr/>
        </p:nvSpPr>
        <p:spPr>
          <a:xfrm>
            <a:off x="7165493" y="5182847"/>
            <a:ext cx="2636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 + interference</a:t>
            </a:r>
            <a:endParaRPr lang="LID4096" sz="20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CA7409C3-2C19-BDE3-0729-2B4E3F485C8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415479" y="6239057"/>
                <a:ext cx="5256584" cy="536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sz="2000" dirty="0">
                    <a:latin typeface="Verdana" panose="020B0604030504040204" pitchFamily="34" charset="0"/>
                  </a:rPr>
                  <a:t>plasma density: </a:t>
                </a:r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400" dirty="0">
                  <a:latin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CA7409C3-2C19-BDE3-0729-2B4E3F485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5479" y="6239057"/>
                <a:ext cx="5256584" cy="536943"/>
              </a:xfrm>
              <a:prstGeom prst="rect">
                <a:avLst/>
              </a:prstGeom>
              <a:blipFill>
                <a:blip r:embed="rId9"/>
                <a:stretch>
                  <a:fillRect l="-1205" t="-69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817B850-1F01-15E4-2338-09E93F3328DF}"/>
              </a:ext>
            </a:extLst>
          </p:cNvPr>
          <p:cNvCxnSpPr>
            <a:cxnSpLocks/>
          </p:cNvCxnSpPr>
          <p:nvPr/>
        </p:nvCxnSpPr>
        <p:spPr>
          <a:xfrm>
            <a:off x="4761502" y="2125709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5ACBA77F-AD25-6E08-B5EF-C9A2DB5585B7}"/>
              </a:ext>
            </a:extLst>
          </p:cNvPr>
          <p:cNvCxnSpPr>
            <a:cxnSpLocks/>
          </p:cNvCxnSpPr>
          <p:nvPr/>
        </p:nvCxnSpPr>
        <p:spPr>
          <a:xfrm>
            <a:off x="10991693" y="4156227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AF7DB06-C062-41D1-2CF8-628712AB2C79}"/>
              </a:ext>
            </a:extLst>
          </p:cNvPr>
          <p:cNvCxnSpPr>
            <a:cxnSpLocks/>
          </p:cNvCxnSpPr>
          <p:nvPr/>
        </p:nvCxnSpPr>
        <p:spPr>
          <a:xfrm flipV="1">
            <a:off x="3099079" y="2701773"/>
            <a:ext cx="353185" cy="4312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B757D0D9-0AE5-E32D-AAB7-FF898F1D648F}"/>
              </a:ext>
            </a:extLst>
          </p:cNvPr>
          <p:cNvCxnSpPr>
            <a:cxnSpLocks/>
          </p:cNvCxnSpPr>
          <p:nvPr/>
        </p:nvCxnSpPr>
        <p:spPr>
          <a:xfrm flipV="1">
            <a:off x="8555127" y="4797152"/>
            <a:ext cx="296886" cy="4326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55FC40-8D38-B7CE-95C4-409300E7EF0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89387" y="954621"/>
                <a:ext cx="12192000" cy="5326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sz="2800" dirty="0">
                    <a:latin typeface="+mj-lt"/>
                  </a:rPr>
                  <a:t>micrometer sized, coherent, broad spectrum, duration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&gt;200 </m:t>
                    </m:r>
                    <m:r>
                      <m:rPr>
                        <m:sty m:val="p"/>
                      </m:rPr>
                      <a:rPr lang="en-US" sz="28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en-US" sz="2800" dirty="0">
                    <a:latin typeface="+mj-lt"/>
                  </a:rPr>
                  <a:t>, non-propagating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55FC40-8D38-B7CE-95C4-409300E7E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387" y="954621"/>
                <a:ext cx="12192000" cy="532655"/>
              </a:xfrm>
              <a:prstGeom prst="rect">
                <a:avLst/>
              </a:prstGeom>
              <a:blipFill>
                <a:blip r:embed="rId10"/>
                <a:stretch>
                  <a:fillRect l="-1041" t="-11628" b="-2790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>
            <a:extLst>
              <a:ext uri="{FF2B5EF4-FFF2-40B4-BE49-F238E27FC236}">
                <a16:creationId xmlns:a16="http://schemas.microsoft.com/office/drawing/2014/main" id="{6B1BEE41-4BC8-33D6-B71C-AEBBD364DF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>
          <a:xfrm>
            <a:off x="404516" y="3573016"/>
            <a:ext cx="5850056" cy="273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8C529CC-CB67-1120-427F-051ADE00487D}"/>
                  </a:ext>
                </a:extLst>
              </p:cNvPr>
              <p:cNvSpPr txBox="1"/>
              <p:nvPr/>
            </p:nvSpPr>
            <p:spPr>
              <a:xfrm>
                <a:off x="1199456" y="3638451"/>
                <a:ext cx="26335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=60</m:t>
                    </m:r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fs</m:t>
                    </m:r>
                  </m:oMath>
                </a14:m>
                <a:r>
                  <a:rPr lang="en-US" altLang="zh-CN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800 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±5 </m:t>
                    </m:r>
                    <m:r>
                      <m:rPr>
                        <m:sty m:val="p"/>
                      </m:rPr>
                      <a:rPr lang="en-US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nm</m:t>
                    </m:r>
                  </m:oMath>
                </a14:m>
                <a:r>
                  <a:rPr lang="en-US" altLang="zh-CN" dirty="0">
                    <a:solidFill>
                      <a:schemeClr val="bg1"/>
                    </a:solidFill>
                  </a:rPr>
                  <a:t>)</a:t>
                </a:r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8C529CC-CB67-1120-427F-051ADE004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3638451"/>
                <a:ext cx="2633540" cy="369332"/>
              </a:xfrm>
              <a:prstGeom prst="rect">
                <a:avLst/>
              </a:prstGeom>
              <a:blipFill>
                <a:blip r:embed="rId1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3D8C8309-EFBB-0E31-8848-6676FE0905DE}"/>
              </a:ext>
            </a:extLst>
          </p:cNvPr>
          <p:cNvSpPr txBox="1"/>
          <p:nvPr/>
        </p:nvSpPr>
        <p:spPr>
          <a:xfrm>
            <a:off x="4650294" y="3823117"/>
            <a:ext cx="135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main pulse</a:t>
            </a:r>
            <a:endParaRPr lang="LID4096" sz="2000" dirty="0">
              <a:solidFill>
                <a:schemeClr val="accent6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AE90FC9-214B-6421-803C-289DBBC340FF}"/>
              </a:ext>
            </a:extLst>
          </p:cNvPr>
          <p:cNvSpPr txBox="1"/>
          <p:nvPr/>
        </p:nvSpPr>
        <p:spPr>
          <a:xfrm>
            <a:off x="1825312" y="5068292"/>
            <a:ext cx="2636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emission + interference</a:t>
            </a:r>
            <a:endParaRPr lang="LID4096" sz="2000" dirty="0">
              <a:solidFill>
                <a:schemeClr val="accent6"/>
              </a:solidFill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CB739480-870E-BECB-0433-D3A5D8E1667F}"/>
              </a:ext>
            </a:extLst>
          </p:cNvPr>
          <p:cNvCxnSpPr>
            <a:cxnSpLocks/>
          </p:cNvCxnSpPr>
          <p:nvPr/>
        </p:nvCxnSpPr>
        <p:spPr>
          <a:xfrm>
            <a:off x="5319807" y="4223227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FD1AB06-2A2B-83EE-F7D2-50991BE48BDE}"/>
              </a:ext>
            </a:extLst>
          </p:cNvPr>
          <p:cNvCxnSpPr>
            <a:cxnSpLocks/>
          </p:cNvCxnSpPr>
          <p:nvPr/>
        </p:nvCxnSpPr>
        <p:spPr>
          <a:xfrm flipV="1">
            <a:off x="3143672" y="4790579"/>
            <a:ext cx="308592" cy="3897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0C156EF-1BE6-51BC-BDB2-AF95294711B1}"/>
              </a:ext>
            </a:extLst>
          </p:cNvPr>
          <p:cNvSpPr/>
          <p:nvPr/>
        </p:nvSpPr>
        <p:spPr bwMode="auto">
          <a:xfrm>
            <a:off x="6254572" y="3573016"/>
            <a:ext cx="222052" cy="2064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959252-E570-FAE1-DE2A-8F7739C35CC6}"/>
              </a:ext>
            </a:extLst>
          </p:cNvPr>
          <p:cNvCxnSpPr>
            <a:cxnSpLocks/>
          </p:cNvCxnSpPr>
          <p:nvPr/>
        </p:nvCxnSpPr>
        <p:spPr>
          <a:xfrm>
            <a:off x="6254572" y="1484210"/>
            <a:ext cx="0" cy="453707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B54BD2-2EC4-CC37-70F2-85216D8A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fld id="{2472936C-9EFC-4068-9C66-CF125EAEF340}" type="slidenum">
              <a:rPr lang="fr-FR" smtClean="0"/>
              <a:t>8</a:t>
            </a:fld>
            <a:endParaRPr lang="fr-FR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58680B4-22AF-59E9-2848-3EA18E72A474}"/>
              </a:ext>
            </a:extLst>
          </p:cNvPr>
          <p:cNvSpPr/>
          <p:nvPr/>
        </p:nvSpPr>
        <p:spPr bwMode="auto">
          <a:xfrm>
            <a:off x="289387" y="1052736"/>
            <a:ext cx="2592961" cy="335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D4EB5274-8435-3327-B2AA-953A5EA03B59}"/>
              </a:ext>
            </a:extLst>
          </p:cNvPr>
          <p:cNvSpPr/>
          <p:nvPr/>
        </p:nvSpPr>
        <p:spPr bwMode="auto">
          <a:xfrm>
            <a:off x="2882348" y="1063076"/>
            <a:ext cx="1510747" cy="335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C6472C17-057E-E152-5901-5C4611799080}"/>
              </a:ext>
            </a:extLst>
          </p:cNvPr>
          <p:cNvSpPr/>
          <p:nvPr/>
        </p:nvSpPr>
        <p:spPr bwMode="auto">
          <a:xfrm>
            <a:off x="4373217" y="1052736"/>
            <a:ext cx="2484783" cy="368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3B1DCEF3-A003-1FF7-D7DB-A62F31EDB380}"/>
              </a:ext>
            </a:extLst>
          </p:cNvPr>
          <p:cNvSpPr/>
          <p:nvPr/>
        </p:nvSpPr>
        <p:spPr bwMode="auto">
          <a:xfrm>
            <a:off x="6858001" y="1057261"/>
            <a:ext cx="2839206" cy="335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DA2A93CE-FC48-E1D8-9F19-ED53E8B17D86}"/>
              </a:ext>
            </a:extLst>
          </p:cNvPr>
          <p:cNvSpPr/>
          <p:nvPr/>
        </p:nvSpPr>
        <p:spPr bwMode="auto">
          <a:xfrm>
            <a:off x="9697207" y="1084810"/>
            <a:ext cx="2484783" cy="335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331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9" grpId="0"/>
      <p:bldP spid="74" grpId="0"/>
      <p:bldP spid="80" grpId="0"/>
      <p:bldP spid="85" grpId="0"/>
      <p:bldP spid="91" grpId="0"/>
      <p:bldP spid="83" grpId="0"/>
      <p:bldP spid="87" grpId="0"/>
      <p:bldP spid="8" grpId="0" animBg="1"/>
      <p:bldP spid="9" grpId="0" animBg="1"/>
      <p:bldP spid="10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880A2-9D3E-D860-540A-26993AD1A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Emission source: spherical wave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CB50A-A507-1374-79BA-954A67B9A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zh-CN" dirty="0"/>
              <a:t>Yu Zhao, </a:t>
            </a:r>
            <a:r>
              <a:rPr lang="en-US" altLang="zh-CN" dirty="0"/>
              <a:t>yu.zhao@uni-jena.de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64EDD-3412-335B-71C3-5550B2C4E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Malte Kaluza, EAAC Elba, September 25</a:t>
            </a:r>
            <a:r>
              <a:rPr lang="en-US" baseline="30000" dirty="0"/>
              <a:t>th</a:t>
            </a:r>
            <a:r>
              <a:rPr lang="en-US" dirty="0"/>
              <a:t> 2025</a:t>
            </a:r>
            <a:endParaRPr lang="fr-FR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E26378E-AB50-33AD-9E7B-F0DCDDF5C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745" y="987516"/>
            <a:ext cx="3748730" cy="16831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A0ACA8B-04BA-DDB3-398A-5DA24E7F9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745" y="2297514"/>
            <a:ext cx="3748730" cy="16831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4939B9-7812-36EA-B9C6-F2D1787E7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745" y="3607513"/>
            <a:ext cx="3748730" cy="16831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D0D5C73-433A-51F3-C023-42B2F377E3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745" y="4914629"/>
            <a:ext cx="3748730" cy="16831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1E2EEF-0165-14AD-E5EE-0A5209CB0158}"/>
                  </a:ext>
                </a:extLst>
              </p:cNvPr>
              <p:cNvSpPr txBox="1"/>
              <p:nvPr/>
            </p:nvSpPr>
            <p:spPr>
              <a:xfrm>
                <a:off x="444954" y="2303349"/>
                <a:ext cx="13322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800 </m:t>
                      </m:r>
                      <m:r>
                        <a:rPr lang="en-US" sz="1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±5 </m:t>
                      </m:r>
                      <m:r>
                        <m:rPr>
                          <m:sty m:val="p"/>
                        </m:rPr>
                        <a:rPr lang="en-US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nm</m:t>
                      </m:r>
                    </m:oMath>
                  </m:oMathPara>
                </a14:m>
                <a:endParaRPr lang="LID4096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1E2EEF-0165-14AD-E5EE-0A5209CB0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54" y="2303349"/>
                <a:ext cx="1332223" cy="338554"/>
              </a:xfrm>
              <a:prstGeom prst="rect">
                <a:avLst/>
              </a:prstGeom>
              <a:blipFill>
                <a:blip r:embed="rId7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CE756C-9EFE-38B1-C274-C63A8FF88D1A}"/>
                  </a:ext>
                </a:extLst>
              </p:cNvPr>
              <p:cNvSpPr txBox="1"/>
              <p:nvPr/>
            </p:nvSpPr>
            <p:spPr>
              <a:xfrm>
                <a:off x="444954" y="4895637"/>
                <a:ext cx="13322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7</m:t>
                      </m:r>
                      <m:r>
                        <a:rPr lang="en-US" sz="1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00 </m:t>
                      </m:r>
                      <m:r>
                        <a:rPr lang="en-US" sz="1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±5 </m:t>
                      </m:r>
                      <m:r>
                        <m:rPr>
                          <m:sty m:val="p"/>
                        </m:rPr>
                        <a:rPr lang="en-US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nm</m:t>
                      </m:r>
                    </m:oMath>
                  </m:oMathPara>
                </a14:m>
                <a:endParaRPr lang="LID4096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CE756C-9EFE-38B1-C274-C63A8FF88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54" y="4895637"/>
                <a:ext cx="1332224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F25830-BFEE-E280-BC37-539C69228D72}"/>
                  </a:ext>
                </a:extLst>
              </p:cNvPr>
              <p:cNvSpPr txBox="1"/>
              <p:nvPr/>
            </p:nvSpPr>
            <p:spPr>
              <a:xfrm>
                <a:off x="444954" y="3599493"/>
                <a:ext cx="13322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75</m:t>
                      </m:r>
                      <m:r>
                        <a:rPr lang="en-US" sz="1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a:rPr lang="en-US" sz="1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±5 </m:t>
                      </m:r>
                      <m:r>
                        <m:rPr>
                          <m:sty m:val="p"/>
                        </m:rPr>
                        <a:rPr lang="en-US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nm</m:t>
                      </m:r>
                    </m:oMath>
                  </m:oMathPara>
                </a14:m>
                <a:endParaRPr lang="LID4096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F25830-BFEE-E280-BC37-539C69228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54" y="3599493"/>
                <a:ext cx="1332224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34D596-6153-3513-FAA7-3FE7AB27D5D0}"/>
                  </a:ext>
                </a:extLst>
              </p:cNvPr>
              <p:cNvSpPr txBox="1"/>
              <p:nvPr/>
            </p:nvSpPr>
            <p:spPr>
              <a:xfrm>
                <a:off x="444954" y="1007205"/>
                <a:ext cx="13322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8</m:t>
                      </m:r>
                      <m:r>
                        <a:rPr lang="en-US" sz="1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5</m:t>
                      </m:r>
                      <m:r>
                        <a:rPr lang="en-US" sz="1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0 </m:t>
                      </m:r>
                      <m:r>
                        <a:rPr lang="en-US" sz="1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±5 </m:t>
                      </m:r>
                      <m:r>
                        <m:rPr>
                          <m:sty m:val="p"/>
                        </m:rPr>
                        <a:rPr lang="en-US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nm</m:t>
                      </m:r>
                    </m:oMath>
                  </m:oMathPara>
                </a14:m>
                <a:endParaRPr lang="LID4096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34D596-6153-3513-FAA7-3FE7AB27D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54" y="1007205"/>
                <a:ext cx="1332223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 descr="A blue and yellow lines with black dots&#10;&#10;Description automatically generated with medium confidence">
            <a:extLst>
              <a:ext uri="{FF2B5EF4-FFF2-40B4-BE49-F238E27FC236}">
                <a16:creationId xmlns:a16="http://schemas.microsoft.com/office/drawing/2014/main" id="{B7824537-FE89-1908-07F1-6620B7F2D9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82" y="791181"/>
            <a:ext cx="4205892" cy="17920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B6DF59F-3A01-4C5D-14B1-174B94EDE7EF}"/>
              </a:ext>
            </a:extLst>
          </p:cNvPr>
          <p:cNvSpPr txBox="1"/>
          <p:nvPr/>
        </p:nvSpPr>
        <p:spPr>
          <a:xfrm>
            <a:off x="3863752" y="719173"/>
            <a:ext cx="2842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+mj-lt"/>
              </a:rPr>
              <a:t>Continu</a:t>
            </a:r>
            <a:r>
              <a:rPr lang="en-US" altLang="zh-CN" sz="1800" b="0" i="0" u="none" strike="noStrike" baseline="0" dirty="0">
                <a:latin typeface="+mj-lt"/>
              </a:rPr>
              <a:t>ou</a:t>
            </a:r>
            <a:r>
              <a:rPr lang="en-US" sz="1800" b="0" i="0" u="none" strike="noStrike" baseline="0" dirty="0">
                <a:latin typeface="+mj-lt"/>
              </a:rPr>
              <a:t>s wavelet analysis</a:t>
            </a:r>
            <a:endParaRPr lang="LID4096" b="1" dirty="0">
              <a:latin typeface="+mj-lt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47C11B5-88C6-FAB4-1122-B0F00C287585}"/>
              </a:ext>
            </a:extLst>
          </p:cNvPr>
          <p:cNvSpPr/>
          <p:nvPr/>
        </p:nvSpPr>
        <p:spPr bwMode="auto">
          <a:xfrm>
            <a:off x="7463036" y="1447800"/>
            <a:ext cx="1272540" cy="220980"/>
          </a:xfrm>
          <a:custGeom>
            <a:avLst/>
            <a:gdLst>
              <a:gd name="connsiteX0" fmla="*/ 0 w 1272540"/>
              <a:gd name="connsiteY0" fmla="*/ 0 h 220980"/>
              <a:gd name="connsiteX1" fmla="*/ 0 w 1272540"/>
              <a:gd name="connsiteY1" fmla="*/ 0 h 220980"/>
              <a:gd name="connsiteX2" fmla="*/ 121920 w 1272540"/>
              <a:gd name="connsiteY2" fmla="*/ 99060 h 220980"/>
              <a:gd name="connsiteX3" fmla="*/ 190500 w 1272540"/>
              <a:gd name="connsiteY3" fmla="*/ 129540 h 220980"/>
              <a:gd name="connsiteX4" fmla="*/ 220980 w 1272540"/>
              <a:gd name="connsiteY4" fmla="*/ 144780 h 220980"/>
              <a:gd name="connsiteX5" fmla="*/ 266700 w 1272540"/>
              <a:gd name="connsiteY5" fmla="*/ 160020 h 220980"/>
              <a:gd name="connsiteX6" fmla="*/ 373380 w 1272540"/>
              <a:gd name="connsiteY6" fmla="*/ 198120 h 220980"/>
              <a:gd name="connsiteX7" fmla="*/ 525780 w 1272540"/>
              <a:gd name="connsiteY7" fmla="*/ 220980 h 220980"/>
              <a:gd name="connsiteX8" fmla="*/ 662940 w 1272540"/>
              <a:gd name="connsiteY8" fmla="*/ 205740 h 220980"/>
              <a:gd name="connsiteX9" fmla="*/ 746760 w 1272540"/>
              <a:gd name="connsiteY9" fmla="*/ 175260 h 220980"/>
              <a:gd name="connsiteX10" fmla="*/ 1272540 w 1272540"/>
              <a:gd name="connsiteY10" fmla="*/ 114300 h 220980"/>
              <a:gd name="connsiteX11" fmla="*/ 426720 w 1272540"/>
              <a:gd name="connsiteY11" fmla="*/ 1524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2540" h="220980">
                <a:moveTo>
                  <a:pt x="0" y="0"/>
                </a:moveTo>
                <a:lnTo>
                  <a:pt x="0" y="0"/>
                </a:lnTo>
                <a:cubicBezTo>
                  <a:pt x="40640" y="33020"/>
                  <a:pt x="75085" y="75642"/>
                  <a:pt x="121920" y="99060"/>
                </a:cubicBezTo>
                <a:cubicBezTo>
                  <a:pt x="196953" y="136577"/>
                  <a:pt x="102936" y="90623"/>
                  <a:pt x="190500" y="129540"/>
                </a:cubicBezTo>
                <a:cubicBezTo>
                  <a:pt x="200880" y="134153"/>
                  <a:pt x="210433" y="140561"/>
                  <a:pt x="220980" y="144780"/>
                </a:cubicBezTo>
                <a:cubicBezTo>
                  <a:pt x="235895" y="150746"/>
                  <a:pt x="251706" y="154253"/>
                  <a:pt x="266700" y="160020"/>
                </a:cubicBezTo>
                <a:cubicBezTo>
                  <a:pt x="314604" y="178444"/>
                  <a:pt x="322884" y="188769"/>
                  <a:pt x="373380" y="198120"/>
                </a:cubicBezTo>
                <a:cubicBezTo>
                  <a:pt x="423890" y="207474"/>
                  <a:pt x="474980" y="213360"/>
                  <a:pt x="525780" y="220980"/>
                </a:cubicBezTo>
                <a:cubicBezTo>
                  <a:pt x="543913" y="219585"/>
                  <a:pt x="629064" y="217032"/>
                  <a:pt x="662940" y="205740"/>
                </a:cubicBezTo>
                <a:cubicBezTo>
                  <a:pt x="757210" y="174317"/>
                  <a:pt x="710325" y="175260"/>
                  <a:pt x="746760" y="175260"/>
                </a:cubicBezTo>
                <a:lnTo>
                  <a:pt x="1272540" y="114300"/>
                </a:lnTo>
                <a:lnTo>
                  <a:pt x="426720" y="15240"/>
                </a:lnTo>
              </a:path>
            </a:pathLst>
          </a:cu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57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D53E8185-DBB2-818B-93D7-9C332E32A9B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782138" y="2571639"/>
                <a:ext cx="3347552" cy="20027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200" dirty="0"/>
                  <a:t>Interference rings have </a:t>
                </a:r>
                <a:r>
                  <a:rPr lang="en-US" sz="2200" b="1" dirty="0"/>
                  <a:t>constant period</a:t>
                </a:r>
                <a:r>
                  <a:rPr lang="en-US" altLang="zh-CN" sz="2200" b="1" dirty="0"/>
                  <a:t>s</a:t>
                </a:r>
                <a:r>
                  <a:rPr lang="en-US" sz="2200" b="1" dirty="0"/>
                  <a:t> </a:t>
                </a:r>
                <a:r>
                  <a:rPr lang="en-US" sz="2200" dirty="0"/>
                  <a:t>at each wavelength.</a:t>
                </a:r>
                <a:endParaRPr lang="LID4096" sz="2200" u="sng" dirty="0">
                  <a:latin typeface="+mj-lt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200" b="0" i="0" u="none" strike="noStrike" baseline="0" dirty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m:rPr>
                            <m:sty m:val="p"/>
                          </m:rPr>
                          <a:rPr lang="en-US" sz="2200" b="0" i="0" u="none" strike="noStrike" baseline="0" dirty="0" smtClean="0">
                            <a:latin typeface="Cambria Math" panose="02040503050406030204" pitchFamily="18" charset="0"/>
                          </a:rPr>
                          <m:t>nterference</m:t>
                        </m:r>
                        <m:r>
                          <a:rPr lang="en-US" sz="2200" b="0" i="0" u="none" strike="noStrike" baseline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200" b="0" i="0" u="none" strike="noStrike" baseline="0" dirty="0" smtClean="0">
                            <a:latin typeface="Cambria Math" panose="02040503050406030204" pitchFamily="18" charset="0"/>
                          </a:rPr>
                          <m:t>period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200" b="0" i="0" u="none" strike="noStrike" baseline="0" dirty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2200" b="0" i="0" u="none" strike="noStrike" baseline="0" dirty="0" smtClean="0">
                            <a:latin typeface="Cambria Math" panose="02040503050406030204" pitchFamily="18" charset="0"/>
                          </a:rPr>
                          <m:t>enter</m:t>
                        </m:r>
                        <m:r>
                          <a:rPr lang="en-US" sz="2200" b="0" i="0" u="none" strike="noStrike" baseline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200" b="0" i="0" u="none" strike="noStrike" baseline="0" dirty="0" smtClean="0">
                            <a:latin typeface="Cambria Math" panose="02040503050406030204" pitchFamily="18" charset="0"/>
                          </a:rPr>
                          <m:t>wavelength</m:t>
                        </m:r>
                      </m:den>
                    </m:f>
                    <m:r>
                      <a:rPr lang="en-US" sz="2200" b="0" i="1" u="none" strike="noStrike" baseline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200" b="1" i="0" u="none" strike="noStrike" baseline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</m:oMath>
                </a14:m>
                <a:endParaRPr lang="en-US" sz="22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D53E8185-DBB2-818B-93D7-9C332E32A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2138" y="2571639"/>
                <a:ext cx="3347552" cy="2002755"/>
              </a:xfrm>
              <a:prstGeom prst="rect">
                <a:avLst/>
              </a:prstGeom>
              <a:blipFill>
                <a:blip r:embed="rId12"/>
                <a:stretch>
                  <a:fillRect l="-2264" t="-189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 descr="A blue and yellow graph&#10;&#10;Description automatically generated with medium confidence">
            <a:extLst>
              <a:ext uri="{FF2B5EF4-FFF2-40B4-BE49-F238E27FC236}">
                <a16:creationId xmlns:a16="http://schemas.microsoft.com/office/drawing/2014/main" id="{D455B907-A3C7-A304-6309-B4B7179680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82" y="2159333"/>
            <a:ext cx="4205892" cy="1792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603D76-6CD2-9520-7D8E-023B059EF2E9}"/>
                  </a:ext>
                </a:extLst>
              </p:cNvPr>
              <p:cNvSpPr txBox="1"/>
              <p:nvPr/>
            </p:nvSpPr>
            <p:spPr>
              <a:xfrm>
                <a:off x="7463036" y="2564904"/>
                <a:ext cx="1367682" cy="656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3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.1</m:t>
                          </m:r>
                          <m:r>
                            <a:rPr lang="el-GR" i="1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i="0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lang="en-US" i="0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m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0.8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m</m:t>
                          </m:r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≈4</m:t>
                      </m:r>
                    </m:oMath>
                  </m:oMathPara>
                </a14:m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603D76-6CD2-9520-7D8E-023B059EF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036" y="2564904"/>
                <a:ext cx="1367682" cy="6561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A blue and red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E315ADE0-3A68-FC08-D41F-B54540867C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82" y="3527485"/>
            <a:ext cx="4205892" cy="1792076"/>
          </a:xfrm>
          <a:prstGeom prst="rect">
            <a:avLst/>
          </a:prstGeom>
        </p:spPr>
      </p:pic>
      <p:pic>
        <p:nvPicPr>
          <p:cNvPr id="49" name="Picture 48" descr="A blue and yellow dotted pattern&#10;&#10;Description automatically generated with medium confidence">
            <a:extLst>
              <a:ext uri="{FF2B5EF4-FFF2-40B4-BE49-F238E27FC236}">
                <a16:creationId xmlns:a16="http://schemas.microsoft.com/office/drawing/2014/main" id="{9DE1D22C-E471-4F6C-CDC2-B301B431245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b="8711"/>
          <a:stretch/>
        </p:blipFill>
        <p:spPr>
          <a:xfrm>
            <a:off x="3647728" y="4895636"/>
            <a:ext cx="3955446" cy="16359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394D93-3CBF-B18C-24BE-040434738B24}"/>
                  </a:ext>
                </a:extLst>
              </p:cNvPr>
              <p:cNvSpPr txBox="1"/>
              <p:nvPr/>
            </p:nvSpPr>
            <p:spPr>
              <a:xfrm>
                <a:off x="7464671" y="5293138"/>
                <a:ext cx="1367682" cy="656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2.7</m:t>
                          </m:r>
                          <m:r>
                            <a:rPr lang="el-GR" i="1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i="0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lang="en-US" i="0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m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0.7 </m:t>
                          </m:r>
                          <m:r>
                            <m:rPr>
                              <m:sty m:val="p"/>
                            </m:rPr>
                            <a:rPr lang="el-GR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m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≈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4</m:t>
                      </m:r>
                    </m:oMath>
                  </m:oMathPara>
                </a14:m>
                <a:endParaRPr lang="LID4096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394D93-3CBF-B18C-24BE-040434738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4671" y="5293138"/>
                <a:ext cx="1367682" cy="65614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7FE51D-24F4-FCFA-30A9-EEBEB15DF706}"/>
                  </a:ext>
                </a:extLst>
              </p:cNvPr>
              <p:cNvSpPr txBox="1"/>
              <p:nvPr/>
            </p:nvSpPr>
            <p:spPr>
              <a:xfrm>
                <a:off x="7405184" y="3924986"/>
                <a:ext cx="1499128" cy="656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3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.0 </m:t>
                          </m:r>
                          <m:r>
                            <m:rPr>
                              <m:sty m:val="p"/>
                            </m:rPr>
                            <a:rPr lang="el-GR" i="0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lang="en-US" i="0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m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0.75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m</m:t>
                          </m:r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=4</m:t>
                      </m:r>
                    </m:oMath>
                  </m:oMathPara>
                </a14:m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7FE51D-24F4-FCFA-30A9-EEBEB15DF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184" y="3924986"/>
                <a:ext cx="1499128" cy="65614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89F6E6B-873D-4594-6578-2EDA6176940E}"/>
                  </a:ext>
                </a:extLst>
              </p:cNvPr>
              <p:cNvSpPr txBox="1"/>
              <p:nvPr/>
            </p:nvSpPr>
            <p:spPr>
              <a:xfrm>
                <a:off x="7391851" y="1196753"/>
                <a:ext cx="1495922" cy="656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3.3</m:t>
                          </m:r>
                          <m:r>
                            <a:rPr lang="el-GR" i="1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i="0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lang="en-US" i="0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m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0.85 </m:t>
                          </m:r>
                          <m:r>
                            <m:rPr>
                              <m:sty m:val="p"/>
                            </m:rPr>
                            <a:rPr lang="el-GR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m</m:t>
                          </m:r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≈4</m:t>
                      </m:r>
                    </m:oMath>
                  </m:oMathPara>
                </a14:m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89F6E6B-873D-4594-6578-2EDA61769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851" y="1196753"/>
                <a:ext cx="1495922" cy="65614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F22B5B9C-6A39-3CCE-CBDE-72C97F3D4537}"/>
              </a:ext>
            </a:extLst>
          </p:cNvPr>
          <p:cNvSpPr/>
          <p:nvPr/>
        </p:nvSpPr>
        <p:spPr bwMode="auto">
          <a:xfrm>
            <a:off x="7514336" y="1509812"/>
            <a:ext cx="813912" cy="335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C54880-C197-7572-A1F0-CF48BBB92D64}"/>
              </a:ext>
            </a:extLst>
          </p:cNvPr>
          <p:cNvSpPr/>
          <p:nvPr/>
        </p:nvSpPr>
        <p:spPr bwMode="auto">
          <a:xfrm>
            <a:off x="7502746" y="2879733"/>
            <a:ext cx="813912" cy="335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AE7264-CE67-7A1A-D731-A687C76C79A0}"/>
              </a:ext>
            </a:extLst>
          </p:cNvPr>
          <p:cNvSpPr/>
          <p:nvPr/>
        </p:nvSpPr>
        <p:spPr bwMode="auto">
          <a:xfrm>
            <a:off x="7537196" y="4233943"/>
            <a:ext cx="813912" cy="335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LID4096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DAB571-B5E7-F771-3A9B-DCD9EEC0FE5F}"/>
              </a:ext>
            </a:extLst>
          </p:cNvPr>
          <p:cNvSpPr/>
          <p:nvPr/>
        </p:nvSpPr>
        <p:spPr bwMode="auto">
          <a:xfrm>
            <a:off x="7458386" y="5602508"/>
            <a:ext cx="813912" cy="335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LID4096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6C1D5B-B95C-C00B-BF00-0B5DD39945C9}"/>
              </a:ext>
            </a:extLst>
          </p:cNvPr>
          <p:cNvSpPr/>
          <p:nvPr/>
        </p:nvSpPr>
        <p:spPr bwMode="auto">
          <a:xfrm>
            <a:off x="8375316" y="1406000"/>
            <a:ext cx="411560" cy="262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43EF862-D79C-7F5E-DB37-82B6B617041A}"/>
              </a:ext>
            </a:extLst>
          </p:cNvPr>
          <p:cNvSpPr/>
          <p:nvPr/>
        </p:nvSpPr>
        <p:spPr bwMode="auto">
          <a:xfrm>
            <a:off x="8316658" y="2792591"/>
            <a:ext cx="411560" cy="262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1D5D7D-029E-44FB-C8F9-B1E077E23148}"/>
              </a:ext>
            </a:extLst>
          </p:cNvPr>
          <p:cNvSpPr/>
          <p:nvPr/>
        </p:nvSpPr>
        <p:spPr bwMode="auto">
          <a:xfrm>
            <a:off x="8360843" y="4160743"/>
            <a:ext cx="411560" cy="262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9DEAC18-5FF1-A8D3-797B-0372B2E6EF1E}"/>
              </a:ext>
            </a:extLst>
          </p:cNvPr>
          <p:cNvSpPr/>
          <p:nvPr/>
        </p:nvSpPr>
        <p:spPr bwMode="auto">
          <a:xfrm>
            <a:off x="8317669" y="5505708"/>
            <a:ext cx="411560" cy="262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5B232-654E-AD82-8B26-303BFC556854}"/>
              </a:ext>
            </a:extLst>
          </p:cNvPr>
          <p:cNvCxnSpPr>
            <a:cxnSpLocks/>
          </p:cNvCxnSpPr>
          <p:nvPr/>
        </p:nvCxnSpPr>
        <p:spPr>
          <a:xfrm>
            <a:off x="1923346" y="1021493"/>
            <a:ext cx="0" cy="1166568"/>
          </a:xfrm>
          <a:prstGeom prst="line">
            <a:avLst/>
          </a:prstGeom>
          <a:ln w="952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FBBE43-9C22-7F02-8CC7-1E26F353026A}"/>
              </a:ext>
            </a:extLst>
          </p:cNvPr>
          <p:cNvCxnSpPr>
            <a:cxnSpLocks/>
          </p:cNvCxnSpPr>
          <p:nvPr/>
        </p:nvCxnSpPr>
        <p:spPr>
          <a:xfrm>
            <a:off x="1923346" y="2337450"/>
            <a:ext cx="0" cy="1166568"/>
          </a:xfrm>
          <a:prstGeom prst="line">
            <a:avLst/>
          </a:prstGeom>
          <a:ln w="952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D2FD81-C662-6733-527B-15E83014C58B}"/>
              </a:ext>
            </a:extLst>
          </p:cNvPr>
          <p:cNvCxnSpPr>
            <a:cxnSpLocks/>
          </p:cNvCxnSpPr>
          <p:nvPr/>
        </p:nvCxnSpPr>
        <p:spPr>
          <a:xfrm>
            <a:off x="1919536" y="3643039"/>
            <a:ext cx="0" cy="1166568"/>
          </a:xfrm>
          <a:prstGeom prst="line">
            <a:avLst/>
          </a:prstGeom>
          <a:ln w="952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A40C554-09FC-C7C7-F671-B11698FCB6F6}"/>
              </a:ext>
            </a:extLst>
          </p:cNvPr>
          <p:cNvCxnSpPr>
            <a:cxnSpLocks/>
          </p:cNvCxnSpPr>
          <p:nvPr/>
        </p:nvCxnSpPr>
        <p:spPr>
          <a:xfrm>
            <a:off x="1930966" y="4942249"/>
            <a:ext cx="0" cy="1166568"/>
          </a:xfrm>
          <a:prstGeom prst="line">
            <a:avLst/>
          </a:prstGeom>
          <a:ln w="952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434A0315-4992-0A12-39BF-FA2CF6951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fld id="{2472936C-9EFC-4068-9C66-CF125EAEF34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90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31" grpId="0" animBg="1"/>
      <p:bldP spid="33" grpId="0" animBg="1"/>
      <p:bldP spid="35" grpId="0" animBg="1"/>
      <p:bldP spid="37" grpId="0" animBg="1"/>
      <p:bldP spid="39" grpId="0" animBg="1"/>
    </p:bldLst>
  </p:timing>
</p:sld>
</file>

<file path=ppt/theme/theme1.xml><?xml version="1.0" encoding="utf-8"?>
<a:theme xmlns:a="http://schemas.openxmlformats.org/drawingml/2006/main" name="Design2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333399"/>
            </a:gs>
            <a:gs pos="100000">
              <a:srgbClr val="FFFFFF">
                <a:alpha val="44000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573">
              <a:solidFill>
                <a:srgbClr val="000000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wrap="none" anchor="ctr"/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Design2" id="{3A132712-7154-42AB-BF01-4C2DA43D77D0}" vid="{AA9B946E-769B-4137-B8C2-5E4FA03D096F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Design2</Template>
  <TotalTime>0</TotalTime>
  <Words>1379</Words>
  <Application>Microsoft Macintosh PowerPoint</Application>
  <PresentationFormat>Breitbild</PresentationFormat>
  <Paragraphs>252</Paragraphs>
  <Slides>17</Slides>
  <Notes>17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Symbol</vt:lpstr>
      <vt:lpstr>Verdana</vt:lpstr>
      <vt:lpstr>Wingdings</vt:lpstr>
      <vt:lpstr>Design2</vt:lpstr>
      <vt:lpstr>Visualizing plasma waves and long-living soliton-like structures in a laser-wakefield accelerator</vt:lpstr>
      <vt:lpstr>PowerPoint-Präsentation</vt:lpstr>
      <vt:lpstr>PowerPoint-Präsentation</vt:lpstr>
      <vt:lpstr>PowerPoint-Präsentation</vt:lpstr>
      <vt:lpstr>Few-cycle probing of wakefields</vt:lpstr>
      <vt:lpstr>Few-cycle microscopic burst imaging</vt:lpstr>
      <vt:lpstr>Localized sources of coherent emission</vt:lpstr>
      <vt:lpstr>Interference rings around emitters</vt:lpstr>
      <vt:lpstr>Emission source: spherical wave</vt:lpstr>
      <vt:lpstr>Wave optics simulation (λ=800 nm)</vt:lpstr>
      <vt:lpstr>Temporal evolution: no interference</vt:lpstr>
      <vt:lpstr>Temporal evolution: interference appears</vt:lpstr>
      <vt:lpstr>Temporal evolution: interference disappears</vt:lpstr>
      <vt:lpstr>Temporal evolution: no interference</vt:lpstr>
      <vt:lpstr>Lifetime evaluation</vt:lpstr>
      <vt:lpstr>Numerical simulations</vt:lpstr>
      <vt:lpstr>Conclusions and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Ultrafast Laser-Induced Solid-to-Plasma Transition In NanoFoils</dc:title>
  <dc:creator>Yasmina</dc:creator>
  <cp:lastModifiedBy>Malte Christoph Kaluza</cp:lastModifiedBy>
  <cp:revision>616</cp:revision>
  <dcterms:created xsi:type="dcterms:W3CDTF">2022-10-10T12:25:02Z</dcterms:created>
  <dcterms:modified xsi:type="dcterms:W3CDTF">2025-09-24T08:26:10Z</dcterms:modified>
</cp:coreProperties>
</file>