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313" r:id="rId3"/>
    <p:sldId id="346" r:id="rId4"/>
    <p:sldId id="378" r:id="rId5"/>
    <p:sldId id="377" r:id="rId6"/>
    <p:sldId id="294" r:id="rId7"/>
    <p:sldId id="374" r:id="rId8"/>
    <p:sldId id="388" r:id="rId9"/>
    <p:sldId id="376" r:id="rId10"/>
    <p:sldId id="375" r:id="rId11"/>
    <p:sldId id="373" r:id="rId12"/>
    <p:sldId id="389" r:id="rId13"/>
    <p:sldId id="354" r:id="rId14"/>
    <p:sldId id="391" r:id="rId15"/>
    <p:sldId id="392" r:id="rId16"/>
    <p:sldId id="380" r:id="rId17"/>
    <p:sldId id="384" r:id="rId18"/>
    <p:sldId id="393" r:id="rId19"/>
    <p:sldId id="311" r:id="rId20"/>
    <p:sldId id="383" r:id="rId21"/>
    <p:sldId id="385" r:id="rId22"/>
    <p:sldId id="386" r:id="rId23"/>
    <p:sldId id="387" r:id="rId24"/>
    <p:sldId id="262" r:id="rId25"/>
    <p:sldId id="366" r:id="rId26"/>
    <p:sldId id="367" r:id="rId27"/>
    <p:sldId id="368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Franziska Marie (FWKT) - 120753" initials="HFM(1" lastIdx="1" clrIdx="0">
    <p:extLst>
      <p:ext uri="{19B8F6BF-5375-455C-9EA6-DF929625EA0E}">
        <p15:presenceInfo xmlns:p15="http://schemas.microsoft.com/office/powerpoint/2012/main" userId="S-1-5-21-1708537768-1993962763-2147125875-48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99CC00"/>
    <a:srgbClr val="CCCC00"/>
    <a:srgbClr val="FFFF00"/>
    <a:srgbClr val="FAE906"/>
    <a:srgbClr val="FABA06"/>
    <a:srgbClr val="F59C0B"/>
    <a:srgbClr val="F0781E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8" autoAdjust="0"/>
    <p:restoredTop sz="85000" autoAdjust="0"/>
  </p:normalViewPr>
  <p:slideViewPr>
    <p:cSldViewPr snapToGrid="0">
      <p:cViewPr>
        <p:scale>
          <a:sx n="50" d="100"/>
          <a:sy n="50" d="100"/>
        </p:scale>
        <p:origin x="868" y="5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2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Insitute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Radiation Physics – Franziska Marie Herrmann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acceleration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08.09.2025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334" y="6308727"/>
            <a:ext cx="53836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Status update - Franziska Herrmann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A566F0-7090-454C-9020-0BE0D1B7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08.09.2025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61A153-AB34-4F47-BE77-00C042BB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55529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Status update Franziska Herrmann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90D1C2-FD53-45F7-B410-94696626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00" y="6343459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9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14.01.2025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4" y="6308727"/>
            <a:ext cx="53328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Statistical analysis of electron beam parameters in laser plasma accelerators- preparing for Bayesian optimization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70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i.org/10.1038/s41566-022-01104-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D84F1F5-A30D-42BC-AA2F-E48DDBFBAD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5" b="28565"/>
          <a:stretch>
            <a:fillRect/>
          </a:stretch>
        </p:blipFill>
        <p:spPr/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964710" y="5350020"/>
            <a:ext cx="10503391" cy="503952"/>
          </a:xfrm>
        </p:spPr>
        <p:txBody>
          <a:bodyPr>
            <a:normAutofit fontScale="90000"/>
          </a:bodyPr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964710" y="6326324"/>
            <a:ext cx="9716929" cy="182563"/>
          </a:xfrm>
        </p:spPr>
        <p:txBody>
          <a:bodyPr/>
          <a:lstStyle/>
          <a:p>
            <a:r>
              <a:rPr lang="en-US" dirty="0"/>
              <a:t>Institute of Radiation Physics · Helmholtz-</a:t>
            </a:r>
            <a:r>
              <a:rPr lang="en-US" dirty="0" err="1"/>
              <a:t>Zentrum</a:t>
            </a:r>
            <a:r>
              <a:rPr lang="en-US" dirty="0"/>
              <a:t> Dresden-</a:t>
            </a:r>
            <a:r>
              <a:rPr lang="en-US" dirty="0" err="1"/>
              <a:t>Rossendorf</a:t>
            </a:r>
            <a:r>
              <a:rPr lang="en-US" dirty="0"/>
              <a:t> · Franziska Marie Herrmann· f.herrmann@hzdr.de · www.hzdr.de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553061-D42B-4FB6-9AA2-5547E25FCE89}"/>
              </a:ext>
            </a:extLst>
          </p:cNvPr>
          <p:cNvSpPr/>
          <p:nvPr/>
        </p:nvSpPr>
        <p:spPr>
          <a:xfrm>
            <a:off x="428071" y="1413164"/>
            <a:ext cx="11355929" cy="36541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A327682-0DAB-4B72-AB22-49ECF5710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10" y="5923777"/>
            <a:ext cx="10600756" cy="332742"/>
          </a:xfrm>
        </p:spPr>
        <p:txBody>
          <a:bodyPr/>
          <a:lstStyle/>
          <a:p>
            <a:r>
              <a:rPr lang="en-US" dirty="0"/>
              <a:t>Preparing for Bayesian Optimization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D4CC20-7871-45C2-B6D9-617E76974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" y="207412"/>
            <a:ext cx="2593853" cy="11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F9E23BD-84EF-4C16-8397-F9844935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77239"/>
            <a:ext cx="5938100" cy="525485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0D540-43E3-47DA-8285-3617CD8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3628A89-385A-474B-B044-8BB0494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2AA9D9E-05E5-4F54-8DE2-9D53570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BFE534-DD66-46DB-B507-668EAE2D0690}"/>
              </a:ext>
            </a:extLst>
          </p:cNvPr>
          <p:cNvSpPr/>
          <p:nvPr/>
        </p:nvSpPr>
        <p:spPr>
          <a:xfrm rot="5400000">
            <a:off x="3476222" y="2483574"/>
            <a:ext cx="953875" cy="498763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3AD9126-833E-41E6-8114-AE8895F4334B}"/>
              </a:ext>
            </a:extLst>
          </p:cNvPr>
          <p:cNvSpPr/>
          <p:nvPr/>
        </p:nvSpPr>
        <p:spPr>
          <a:xfrm>
            <a:off x="7524207" y="2651507"/>
            <a:ext cx="4102119" cy="3605646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48D6D21-0E51-447D-9C5B-4B57CD3E6DAD}"/>
              </a:ext>
            </a:extLst>
          </p:cNvPr>
          <p:cNvCxnSpPr>
            <a:cxnSpLocks/>
          </p:cNvCxnSpPr>
          <p:nvPr/>
        </p:nvCxnSpPr>
        <p:spPr>
          <a:xfrm>
            <a:off x="4202541" y="2283941"/>
            <a:ext cx="3285533" cy="367566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28FC866-CA5C-4C7C-A046-EC44F9D5B0CA}"/>
              </a:ext>
            </a:extLst>
          </p:cNvPr>
          <p:cNvCxnSpPr>
            <a:cxnSpLocks/>
          </p:cNvCxnSpPr>
          <p:nvPr/>
        </p:nvCxnSpPr>
        <p:spPr>
          <a:xfrm>
            <a:off x="4202541" y="3274367"/>
            <a:ext cx="3321666" cy="2982786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0BCAB6FB-BC6B-4099-8098-5333147EBEAD}"/>
              </a:ext>
            </a:extLst>
          </p:cNvPr>
          <p:cNvSpPr txBox="1"/>
          <p:nvPr/>
        </p:nvSpPr>
        <p:spPr>
          <a:xfrm>
            <a:off x="7379932" y="1464634"/>
            <a:ext cx="4293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On </a:t>
            </a:r>
            <a:r>
              <a:rPr lang="de-DE" b="1" dirty="0"/>
              <a:t>all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b="1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Laser Energy</a:t>
            </a:r>
            <a:r>
              <a:rPr lang="de-DE" dirty="0"/>
              <a:t> on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CA68790-CDB3-4F34-BB97-97A741A06E9E}"/>
              </a:ext>
            </a:extLst>
          </p:cNvPr>
          <p:cNvGrpSpPr/>
          <p:nvPr/>
        </p:nvGrpSpPr>
        <p:grpSpPr>
          <a:xfrm>
            <a:off x="6408000" y="1404000"/>
            <a:ext cx="807226" cy="2879752"/>
            <a:chOff x="6422473" y="1420517"/>
            <a:chExt cx="807226" cy="2879752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1A3662D-2A26-43B1-9316-8CEE346E9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22473" y="3692475"/>
              <a:ext cx="807226" cy="60779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BA5FF25-85E4-4A7D-8CA8-4BCDFB056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8" name="Pfeil: nach unten 27">
              <a:extLst>
                <a:ext uri="{FF2B5EF4-FFF2-40B4-BE49-F238E27FC236}">
                  <a16:creationId xmlns:a16="http://schemas.microsoft.com/office/drawing/2014/main" id="{4DB03E2D-D58E-40FB-B50B-3DD78BEF6152}"/>
                </a:ext>
              </a:extLst>
            </p:cNvPr>
            <p:cNvSpPr/>
            <p:nvPr/>
          </p:nvSpPr>
          <p:spPr>
            <a:xfrm flipV="1">
              <a:off x="6703422" y="2355865"/>
              <a:ext cx="245327" cy="992345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669D964E-5FC9-4DA2-850E-C350C5385644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Understanding correlations between input and output parameters</a:t>
            </a:r>
          </a:p>
        </p:txBody>
      </p:sp>
      <p:sp>
        <p:nvSpPr>
          <p:cNvPr id="30" name="Untertitel 6">
            <a:extLst>
              <a:ext uri="{FF2B5EF4-FFF2-40B4-BE49-F238E27FC236}">
                <a16:creationId xmlns:a16="http://schemas.microsoft.com/office/drawing/2014/main" id="{AA0D4D92-0E39-469F-9CCE-C73F0F783E50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Insights using Mutual Information (MI)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E958093-73C7-4E17-AD7F-05E026F9F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62E253-A4CD-43CF-87B7-A9D1DC104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397" y="2704325"/>
            <a:ext cx="3523943" cy="34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7D853-87BA-4C38-862D-68D0A76C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D7FE16-40FF-4CBB-A329-433F07DF1EB7}"/>
              </a:ext>
            </a:extLst>
          </p:cNvPr>
          <p:cNvSpPr txBox="1"/>
          <p:nvPr/>
        </p:nvSpPr>
        <p:spPr>
          <a:xfrm>
            <a:off x="6508189" y="1072172"/>
            <a:ext cx="39177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varying</a:t>
            </a:r>
            <a:r>
              <a:rPr lang="de-DE" dirty="0"/>
              <a:t>: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Energy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GVD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TOD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Focus Position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gas </a:t>
            </a:r>
            <a:r>
              <a:rPr lang="de-DE" dirty="0" err="1"/>
              <a:t>jet</a:t>
            </a:r>
            <a:endParaRPr lang="de-DE" dirty="0"/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Hyperparameter </a:t>
            </a:r>
            <a:r>
              <a:rPr lang="de-DE" dirty="0" err="1"/>
              <a:t>tuning</a:t>
            </a:r>
            <a:r>
              <a:rPr lang="de-DE" dirty="0"/>
              <a:t> on live </a:t>
            </a:r>
            <a:r>
              <a:rPr lang="de-DE" dirty="0" err="1"/>
              <a:t>experiment</a:t>
            </a:r>
            <a:br>
              <a:rPr lang="de-DE" dirty="0"/>
            </a:b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respectively</a:t>
            </a:r>
            <a:r>
              <a:rPr lang="de-DE" dirty="0"/>
              <a:t> </a:t>
            </a:r>
            <a:r>
              <a:rPr lang="de-DE" b="1" dirty="0" err="1"/>
              <a:t>optimization</a:t>
            </a:r>
            <a:r>
              <a:rPr lang="de-DE" b="1" dirty="0"/>
              <a:t> </a:t>
            </a:r>
            <a:r>
              <a:rPr lang="de-DE" b="1" dirty="0" err="1"/>
              <a:t>speed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 fast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80%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) and </a:t>
            </a:r>
            <a:r>
              <a:rPr lang="de-DE" b="1" dirty="0" err="1"/>
              <a:t>accuracy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optimum</a:t>
            </a:r>
            <a:r>
              <a:rPr lang="de-DE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0DDABB4-3108-4A79-9A56-286AC64B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6D7D48D7-AC2F-45FA-884D-368403E6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91751D9-CCF9-467E-85A5-013CDE07EF8C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Apply all this knowledge creating a Bayesian optimization routine</a:t>
            </a:r>
          </a:p>
        </p:txBody>
      </p:sp>
      <p:sp>
        <p:nvSpPr>
          <p:cNvPr id="19" name="Untertitel 6">
            <a:extLst>
              <a:ext uri="{FF2B5EF4-FFF2-40B4-BE49-F238E27FC236}">
                <a16:creationId xmlns:a16="http://schemas.microsoft.com/office/drawing/2014/main" id="{9A713152-62B6-44D7-8EB7-AE69DEC35D49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Try to maximize the charge in the energy slice between 190 and 200 MeV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16F7EA-417C-4948-9327-F52C69228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B5FB01C-4FA7-474C-B8B8-9EA4A329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64"/>
          <a:stretch/>
        </p:blipFill>
        <p:spPr>
          <a:xfrm>
            <a:off x="987733" y="1077492"/>
            <a:ext cx="4747241" cy="443576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F209DEB-323F-40F3-8C8B-19E22D5C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81789" b="-42"/>
          <a:stretch/>
        </p:blipFill>
        <p:spPr>
          <a:xfrm>
            <a:off x="2046143" y="5529929"/>
            <a:ext cx="3369236" cy="8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7D853-87BA-4C38-862D-68D0A76C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D7FE16-40FF-4CBB-A329-433F07DF1EB7}"/>
              </a:ext>
            </a:extLst>
          </p:cNvPr>
          <p:cNvSpPr txBox="1"/>
          <p:nvPr/>
        </p:nvSpPr>
        <p:spPr>
          <a:xfrm>
            <a:off x="6508189" y="1072172"/>
            <a:ext cx="39177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varying</a:t>
            </a:r>
            <a:r>
              <a:rPr lang="de-DE" dirty="0"/>
              <a:t>: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Energy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GVD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TOD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Focus Position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gas </a:t>
            </a:r>
            <a:r>
              <a:rPr lang="de-DE" dirty="0" err="1"/>
              <a:t>jet</a:t>
            </a:r>
            <a:endParaRPr lang="de-DE" dirty="0"/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Hyperparameter </a:t>
            </a:r>
            <a:r>
              <a:rPr lang="de-DE" dirty="0" err="1"/>
              <a:t>tuning</a:t>
            </a:r>
            <a:r>
              <a:rPr lang="de-DE" dirty="0"/>
              <a:t> on live </a:t>
            </a:r>
            <a:r>
              <a:rPr lang="de-DE" dirty="0" err="1"/>
              <a:t>experiment</a:t>
            </a:r>
            <a:br>
              <a:rPr lang="de-DE" dirty="0"/>
            </a:b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respectively</a:t>
            </a:r>
            <a:r>
              <a:rPr lang="de-DE" dirty="0"/>
              <a:t> </a:t>
            </a:r>
            <a:r>
              <a:rPr lang="de-DE" b="1" dirty="0" err="1"/>
              <a:t>optimization</a:t>
            </a:r>
            <a:r>
              <a:rPr lang="de-DE" b="1" dirty="0"/>
              <a:t> </a:t>
            </a:r>
            <a:r>
              <a:rPr lang="de-DE" b="1" dirty="0" err="1"/>
              <a:t>speed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 fast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80%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) and </a:t>
            </a:r>
            <a:r>
              <a:rPr lang="de-DE" b="1" dirty="0" err="1"/>
              <a:t>accuracy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optimum</a:t>
            </a:r>
            <a:r>
              <a:rPr lang="de-DE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0DDABB4-3108-4A79-9A56-286AC64B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6D7D48D7-AC2F-45FA-884D-368403E6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91751D9-CCF9-467E-85A5-013CDE07EF8C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Apply all this knowledge creating a Bayesian optimization routine</a:t>
            </a:r>
          </a:p>
        </p:txBody>
      </p:sp>
      <p:sp>
        <p:nvSpPr>
          <p:cNvPr id="19" name="Untertitel 6">
            <a:extLst>
              <a:ext uri="{FF2B5EF4-FFF2-40B4-BE49-F238E27FC236}">
                <a16:creationId xmlns:a16="http://schemas.microsoft.com/office/drawing/2014/main" id="{9A713152-62B6-44D7-8EB7-AE69DEC35D49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Try to maximize the charge in the energy slice between 190 and 200 MeV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16F7EA-417C-4948-9327-F52C69228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B5FB01C-4FA7-474C-B8B8-9EA4A329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64"/>
          <a:stretch/>
        </p:blipFill>
        <p:spPr>
          <a:xfrm>
            <a:off x="987733" y="1077492"/>
            <a:ext cx="4747241" cy="443576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F209DEB-323F-40F3-8C8B-19E22D5C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81789" b="-42"/>
          <a:stretch/>
        </p:blipFill>
        <p:spPr>
          <a:xfrm>
            <a:off x="2046143" y="5529929"/>
            <a:ext cx="3369236" cy="87125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1539B2A-D4CD-41CC-9EA2-E6F30FB3049D}"/>
              </a:ext>
            </a:extLst>
          </p:cNvPr>
          <p:cNvSpPr/>
          <p:nvPr/>
        </p:nvSpPr>
        <p:spPr>
          <a:xfrm rot="-1200000">
            <a:off x="2546826" y="2247009"/>
            <a:ext cx="6798921" cy="22646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F9DE1A3-F8FC-473E-8BD1-DBB4D5053A2F}"/>
              </a:ext>
            </a:extLst>
          </p:cNvPr>
          <p:cNvSpPr txBox="1"/>
          <p:nvPr/>
        </p:nvSpPr>
        <p:spPr>
          <a:xfrm rot="-1200000">
            <a:off x="3563735" y="2417272"/>
            <a:ext cx="652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Come to my poster!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This evening (19h00)</a:t>
            </a:r>
          </a:p>
        </p:txBody>
      </p:sp>
    </p:spTree>
    <p:extLst>
      <p:ext uri="{BB962C8B-B14F-4D97-AF65-F5344CB8AC3E}">
        <p14:creationId xmlns:p14="http://schemas.microsoft.com/office/powerpoint/2010/main" val="4405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601F4A68-043E-4EDD-BDD4-A82B74CBDBAB}"/>
              </a:ext>
            </a:extLst>
          </p:cNvPr>
          <p:cNvSpPr txBox="1"/>
          <p:nvPr/>
        </p:nvSpPr>
        <p:spPr>
          <a:xfrm>
            <a:off x="622164" y="1371386"/>
            <a:ext cx="37867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After </a:t>
            </a:r>
            <a:r>
              <a:rPr lang="de-DE" dirty="0" err="1"/>
              <a:t>optimization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Dataset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1030 </a:t>
            </a:r>
            <a:r>
              <a:rPr lang="de-DE" b="1" dirty="0" err="1"/>
              <a:t>consecutive</a:t>
            </a:r>
            <a:r>
              <a:rPr lang="de-DE" b="1" dirty="0"/>
              <a:t> </a:t>
            </a:r>
            <a:r>
              <a:rPr lang="de-DE" b="1" dirty="0" err="1"/>
              <a:t>shots</a:t>
            </a:r>
            <a:r>
              <a:rPr lang="de-DE" b="1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4,5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/>
              <a:t>same</a:t>
            </a:r>
            <a:r>
              <a:rPr lang="de-DE" dirty="0"/>
              <a:t> </a:t>
            </a:r>
            <a:r>
              <a:rPr lang="de-DE" b="1" dirty="0" err="1"/>
              <a:t>input</a:t>
            </a:r>
            <a:r>
              <a:rPr lang="de-DE" b="1" dirty="0"/>
              <a:t> </a:t>
            </a:r>
            <a:r>
              <a:rPr lang="de-DE" b="1" dirty="0" err="1"/>
              <a:t>settings</a:t>
            </a:r>
            <a:endParaRPr lang="de-DE" b="1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b="1" dirty="0" err="1"/>
              <a:t>Evaluate</a:t>
            </a:r>
            <a:r>
              <a:rPr lang="de-DE" b="1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four</a:t>
            </a:r>
            <a:r>
              <a:rPr lang="de-DE" b="1" dirty="0"/>
              <a:t> </a:t>
            </a:r>
            <a:r>
              <a:rPr lang="de-DE" b="1" dirty="0" err="1"/>
              <a:t>input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dirty="0"/>
              <a:t> and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output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endParaRPr lang="de-DE" b="1" dirty="0"/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39D0C1-8000-48BA-BA13-3FC60D0F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after </a:t>
            </a:r>
            <a:r>
              <a:rPr lang="de-DE" dirty="0" err="1"/>
              <a:t>optimising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71CBC-DE8F-4D11-8E16-71F93947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CCE6450-B21B-4B61-B7A3-9658DB5FE7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36716C-C155-44E9-8535-C40874622743}"/>
              </a:ext>
            </a:extLst>
          </p:cNvPr>
          <p:cNvGrpSpPr/>
          <p:nvPr/>
        </p:nvGrpSpPr>
        <p:grpSpPr>
          <a:xfrm>
            <a:off x="4967952" y="1371386"/>
            <a:ext cx="6745052" cy="1785575"/>
            <a:chOff x="4216597" y="1567568"/>
            <a:chExt cx="7415814" cy="233673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6DBD05C-5392-4E47-8BB5-D77FC99C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04" t="2684" r="6084"/>
            <a:stretch/>
          </p:blipFill>
          <p:spPr>
            <a:xfrm rot="16200000">
              <a:off x="6862904" y="-965569"/>
              <a:ext cx="2123200" cy="741581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18382F1-9A69-469D-8D0B-35A4290EE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791" t="43079" r="1642" b="42167"/>
            <a:stretch/>
          </p:blipFill>
          <p:spPr>
            <a:xfrm rot="5400000">
              <a:off x="7677157" y="986362"/>
              <a:ext cx="142282" cy="130469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30EB8F7-4060-4609-AF47-CB47DE88D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214" r="96048" b="42041"/>
            <a:stretch/>
          </p:blipFill>
          <p:spPr>
            <a:xfrm rot="5400000">
              <a:off x="7686738" y="3235006"/>
              <a:ext cx="123121" cy="1215481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99373D6-6D54-46C3-874A-FB015272E827}"/>
                </a:ext>
              </a:extLst>
            </p:cNvPr>
            <p:cNvSpPr/>
            <p:nvPr/>
          </p:nvSpPr>
          <p:spPr>
            <a:xfrm>
              <a:off x="4216597" y="1567569"/>
              <a:ext cx="2923961" cy="14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8FFF55-8AB0-4571-B19F-1CCD03A16BE4}"/>
                </a:ext>
              </a:extLst>
            </p:cNvPr>
            <p:cNvSpPr/>
            <p:nvPr/>
          </p:nvSpPr>
          <p:spPr>
            <a:xfrm>
              <a:off x="8400646" y="1567568"/>
              <a:ext cx="3231765" cy="142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05A8DF0-DA89-4CAB-B160-E2C703186950}"/>
                </a:ext>
              </a:extLst>
            </p:cNvPr>
            <p:cNvSpPr/>
            <p:nvPr/>
          </p:nvSpPr>
          <p:spPr>
            <a:xfrm>
              <a:off x="4216597" y="3778985"/>
              <a:ext cx="2923961" cy="12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055F609-31A3-4008-9799-5FC2E41E1F9D}"/>
                </a:ext>
              </a:extLst>
            </p:cNvPr>
            <p:cNvSpPr/>
            <p:nvPr/>
          </p:nvSpPr>
          <p:spPr>
            <a:xfrm>
              <a:off x="8356039" y="3771695"/>
              <a:ext cx="3276372" cy="132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633A8F6C-2CDF-4473-9B63-3A1FC2440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27D6C751-D0EA-4B64-8701-41F0340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655AB21F-6B7A-4E97-87E0-6E0F0A9C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DC5914F2-6161-4888-AA59-E7B93B97DD3E}"/>
              </a:ext>
            </a:extLst>
          </p:cNvPr>
          <p:cNvSpPr/>
          <p:nvPr/>
        </p:nvSpPr>
        <p:spPr>
          <a:xfrm>
            <a:off x="2417159" y="5335640"/>
            <a:ext cx="2372736" cy="630788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50">
            <a:extLst>
              <a:ext uri="{FF2B5EF4-FFF2-40B4-BE49-F238E27FC236}">
                <a16:creationId xmlns:a16="http://schemas.microsoft.com/office/drawing/2014/main" id="{737575AA-3340-4EED-85DB-29905ABECBD4}"/>
              </a:ext>
            </a:extLst>
          </p:cNvPr>
          <p:cNvSpPr/>
          <p:nvPr/>
        </p:nvSpPr>
        <p:spPr>
          <a:xfrm>
            <a:off x="5008507" y="5332444"/>
            <a:ext cx="2372736" cy="630788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50">
            <a:extLst>
              <a:ext uri="{FF2B5EF4-FFF2-40B4-BE49-F238E27FC236}">
                <a16:creationId xmlns:a16="http://schemas.microsoft.com/office/drawing/2014/main" id="{065CF23E-A2E3-424D-B1FE-C44F07FA2B01}"/>
              </a:ext>
            </a:extLst>
          </p:cNvPr>
          <p:cNvSpPr/>
          <p:nvPr/>
        </p:nvSpPr>
        <p:spPr>
          <a:xfrm>
            <a:off x="7599855" y="5345524"/>
            <a:ext cx="2372736" cy="630788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9865DB5-2619-4CE0-841E-EE1020D1503E}"/>
              </a:ext>
            </a:extLst>
          </p:cNvPr>
          <p:cNvSpPr txBox="1"/>
          <p:nvPr/>
        </p:nvSpPr>
        <p:spPr>
          <a:xfrm>
            <a:off x="2623957" y="5355954"/>
            <a:ext cx="19591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/>
              <a:t>Total </a:t>
            </a:r>
            <a:r>
              <a:rPr lang="de-DE" sz="1500" b="1" dirty="0" err="1"/>
              <a:t>charge</a:t>
            </a:r>
            <a:r>
              <a:rPr lang="de-DE" sz="1500" b="1" dirty="0"/>
              <a:t> </a:t>
            </a:r>
            <a:r>
              <a:rPr lang="de-DE" sz="1500" b="1" dirty="0" err="1"/>
              <a:t>over</a:t>
            </a:r>
            <a:r>
              <a:rPr lang="de-DE" sz="1500" b="1" dirty="0"/>
              <a:t> 100 MeV [</a:t>
            </a:r>
            <a:r>
              <a:rPr lang="de-DE" sz="1500" b="1" dirty="0" err="1"/>
              <a:t>pC</a:t>
            </a:r>
            <a:r>
              <a:rPr lang="de-DE" sz="1500" b="1" dirty="0"/>
              <a:t>]</a:t>
            </a:r>
          </a:p>
          <a:p>
            <a:pPr algn="ctr"/>
            <a:endParaRPr lang="de-DE" sz="1500" b="1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A2E0CDE-7F2A-4CF0-BF35-A3C9E9085B03}"/>
              </a:ext>
            </a:extLst>
          </p:cNvPr>
          <p:cNvSpPr txBox="1"/>
          <p:nvPr/>
        </p:nvSpPr>
        <p:spPr>
          <a:xfrm>
            <a:off x="5037547" y="5470602"/>
            <a:ext cx="231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err="1"/>
              <a:t>Electron</a:t>
            </a:r>
            <a:r>
              <a:rPr lang="de-DE" sz="1500" b="1" dirty="0"/>
              <a:t> Energy [MeV]</a:t>
            </a:r>
          </a:p>
          <a:p>
            <a:pPr algn="ctr"/>
            <a:endParaRPr lang="de-DE" sz="1500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8AE01B6-7E6F-4FDC-9CB9-7C8617D12E88}"/>
              </a:ext>
            </a:extLst>
          </p:cNvPr>
          <p:cNvSpPr txBox="1"/>
          <p:nvPr/>
        </p:nvSpPr>
        <p:spPr>
          <a:xfrm>
            <a:off x="7657935" y="5368821"/>
            <a:ext cx="2314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/>
              <a:t>Peak </a:t>
            </a:r>
            <a:r>
              <a:rPr lang="de-DE" sz="1500" b="1" dirty="0" err="1"/>
              <a:t>charge</a:t>
            </a:r>
            <a:r>
              <a:rPr lang="de-DE" sz="1500" b="1" dirty="0"/>
              <a:t> </a:t>
            </a:r>
            <a:r>
              <a:rPr lang="de-DE" sz="1500" b="1" dirty="0" err="1"/>
              <a:t>density</a:t>
            </a:r>
            <a:r>
              <a:rPr lang="de-DE" sz="1500" b="1" dirty="0"/>
              <a:t> [</a:t>
            </a:r>
            <a:r>
              <a:rPr lang="de-DE" sz="1500" b="1" dirty="0" err="1"/>
              <a:t>pC</a:t>
            </a:r>
            <a:r>
              <a:rPr lang="de-DE" sz="1500" b="1" dirty="0"/>
              <a:t>/MeV]</a:t>
            </a:r>
          </a:p>
          <a:p>
            <a:pPr algn="ctr"/>
            <a:endParaRPr lang="de-DE" sz="1500" b="1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0B106F1-8347-43AB-BC83-0AACA8160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8" t="35399" r="8148"/>
          <a:stretch/>
        </p:blipFill>
        <p:spPr>
          <a:xfrm>
            <a:off x="2006827" y="4027102"/>
            <a:ext cx="7706799" cy="12085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8909BF1-AC16-4EC3-8EDC-32DA5F2C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14" r="96048" b="42041"/>
          <a:stretch/>
        </p:blipFill>
        <p:spPr>
          <a:xfrm rot="5400000">
            <a:off x="2310382" y="3066399"/>
            <a:ext cx="191353" cy="188908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AB84F38-4380-47BA-9B90-4743B8C25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91" t="43079" r="1642" b="42167"/>
          <a:stretch/>
        </p:blipFill>
        <p:spPr>
          <a:xfrm rot="5400000">
            <a:off x="9468781" y="3064050"/>
            <a:ext cx="206012" cy="18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601F4A68-043E-4EDD-BDD4-A82B74CBDBAB}"/>
              </a:ext>
            </a:extLst>
          </p:cNvPr>
          <p:cNvSpPr txBox="1"/>
          <p:nvPr/>
        </p:nvSpPr>
        <p:spPr>
          <a:xfrm>
            <a:off x="622164" y="1371386"/>
            <a:ext cx="3786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b="1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b="1" dirty="0" err="1">
                <a:solidFill>
                  <a:schemeClr val="accent1"/>
                </a:solidFill>
              </a:rPr>
              <a:t>input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parameters</a:t>
            </a:r>
            <a:endParaRPr lang="de-DE" b="1" dirty="0">
              <a:solidFill>
                <a:schemeClr val="accent1"/>
              </a:solidFill>
            </a:endParaRPr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39D0C1-8000-48BA-BA13-3FC60D0F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after </a:t>
            </a:r>
            <a:r>
              <a:rPr lang="de-DE" dirty="0" err="1"/>
              <a:t>optimising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71CBC-DE8F-4D11-8E16-71F93947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CCE6450-B21B-4B61-B7A3-9658DB5FE7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36716C-C155-44E9-8535-C40874622743}"/>
              </a:ext>
            </a:extLst>
          </p:cNvPr>
          <p:cNvGrpSpPr/>
          <p:nvPr/>
        </p:nvGrpSpPr>
        <p:grpSpPr>
          <a:xfrm>
            <a:off x="4967952" y="1371386"/>
            <a:ext cx="6745052" cy="1785575"/>
            <a:chOff x="4216597" y="1567568"/>
            <a:chExt cx="7415814" cy="233673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6DBD05C-5392-4E47-8BB5-D77FC99C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04" t="2684" r="6084"/>
            <a:stretch/>
          </p:blipFill>
          <p:spPr>
            <a:xfrm rot="16200000">
              <a:off x="6862904" y="-965569"/>
              <a:ext cx="2123200" cy="741581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18382F1-9A69-469D-8D0B-35A4290EE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791" t="43079" r="1642" b="42167"/>
            <a:stretch/>
          </p:blipFill>
          <p:spPr>
            <a:xfrm rot="5400000">
              <a:off x="7677157" y="986362"/>
              <a:ext cx="142282" cy="130469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30EB8F7-4060-4609-AF47-CB47DE88D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214" r="96048" b="42041"/>
            <a:stretch/>
          </p:blipFill>
          <p:spPr>
            <a:xfrm rot="5400000">
              <a:off x="7686738" y="3235006"/>
              <a:ext cx="123121" cy="1215481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99373D6-6D54-46C3-874A-FB015272E827}"/>
                </a:ext>
              </a:extLst>
            </p:cNvPr>
            <p:cNvSpPr/>
            <p:nvPr/>
          </p:nvSpPr>
          <p:spPr>
            <a:xfrm>
              <a:off x="4216597" y="1567569"/>
              <a:ext cx="2923961" cy="14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8FFF55-8AB0-4571-B19F-1CCD03A16BE4}"/>
                </a:ext>
              </a:extLst>
            </p:cNvPr>
            <p:cNvSpPr/>
            <p:nvPr/>
          </p:nvSpPr>
          <p:spPr>
            <a:xfrm>
              <a:off x="8400646" y="1567568"/>
              <a:ext cx="3231765" cy="142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05A8DF0-DA89-4CAB-B160-E2C703186950}"/>
                </a:ext>
              </a:extLst>
            </p:cNvPr>
            <p:cNvSpPr/>
            <p:nvPr/>
          </p:nvSpPr>
          <p:spPr>
            <a:xfrm>
              <a:off x="4216597" y="3778985"/>
              <a:ext cx="2923961" cy="12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055F609-31A3-4008-9799-5FC2E41E1F9D}"/>
                </a:ext>
              </a:extLst>
            </p:cNvPr>
            <p:cNvSpPr/>
            <p:nvPr/>
          </p:nvSpPr>
          <p:spPr>
            <a:xfrm>
              <a:off x="8356039" y="3771695"/>
              <a:ext cx="3276372" cy="132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633A8F6C-2CDF-4473-9B63-3A1FC2440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27D6C751-D0EA-4B64-8701-41F0340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655AB21F-6B7A-4E97-87E0-6E0F0A9C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554F42E4-4CAA-42F6-B8DF-53D5D01E5570}"/>
              </a:ext>
            </a:extLst>
          </p:cNvPr>
          <p:cNvSpPr/>
          <p:nvPr/>
        </p:nvSpPr>
        <p:spPr>
          <a:xfrm>
            <a:off x="716256" y="3283538"/>
            <a:ext cx="10996748" cy="3030999"/>
          </a:xfrm>
          <a:prstGeom prst="roundRect">
            <a:avLst/>
          </a:prstGeom>
          <a:solidFill>
            <a:srgbClr val="7EABC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C59DD2A-393E-4CD1-81A4-97425331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15" y="3930637"/>
            <a:ext cx="2054418" cy="193838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FF68D27-277B-4FAB-8F3A-FAE2B10C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375" y="3911493"/>
            <a:ext cx="2056249" cy="194011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613D6E8-A14E-418F-9A1C-7F24816B6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731" y="3874374"/>
            <a:ext cx="2059665" cy="194011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CFF6509-A845-49B7-B8FE-2016A25AD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879" y="3894454"/>
            <a:ext cx="2056249" cy="194011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2C43AB-72D2-487C-A97E-8697D2BD4344}"/>
              </a:ext>
            </a:extLst>
          </p:cNvPr>
          <p:cNvSpPr txBox="1"/>
          <p:nvPr/>
        </p:nvSpPr>
        <p:spPr>
          <a:xfrm>
            <a:off x="1434215" y="3448638"/>
            <a:ext cx="205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Laser Phase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8F3C6AD-0D45-40BB-937E-7E19B0744F75}"/>
              </a:ext>
            </a:extLst>
          </p:cNvPr>
          <p:cNvSpPr txBox="1"/>
          <p:nvPr/>
        </p:nvSpPr>
        <p:spPr>
          <a:xfrm>
            <a:off x="6096000" y="3448638"/>
            <a:ext cx="264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Focus Position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DED1739-E108-41D6-8A53-D6F7192E64AE}"/>
              </a:ext>
            </a:extLst>
          </p:cNvPr>
          <p:cNvSpPr txBox="1"/>
          <p:nvPr/>
        </p:nvSpPr>
        <p:spPr>
          <a:xfrm>
            <a:off x="3710670" y="3448638"/>
            <a:ext cx="251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Laser Pointing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458A4AF-B93C-4CC5-B2B6-BF3679FD14E1}"/>
              </a:ext>
            </a:extLst>
          </p:cNvPr>
          <p:cNvSpPr txBox="1"/>
          <p:nvPr/>
        </p:nvSpPr>
        <p:spPr>
          <a:xfrm>
            <a:off x="8912919" y="3448638"/>
            <a:ext cx="178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Laser Energy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7482A22-1221-45B5-87A1-E4B633DB02E5}"/>
              </a:ext>
            </a:extLst>
          </p:cNvPr>
          <p:cNvSpPr txBox="1"/>
          <p:nvPr/>
        </p:nvSpPr>
        <p:spPr>
          <a:xfrm>
            <a:off x="1884214" y="5904482"/>
            <a:ext cx="126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55.6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41C16FB-4C77-4425-8A3F-144DD71BEBE1}"/>
              </a:ext>
            </a:extLst>
          </p:cNvPr>
          <p:cNvSpPr txBox="1"/>
          <p:nvPr/>
        </p:nvSpPr>
        <p:spPr>
          <a:xfrm>
            <a:off x="4305290" y="5917055"/>
            <a:ext cx="126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34 µm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E7C87AA-C309-47FC-BB13-D009C4FA6F66}"/>
              </a:ext>
            </a:extLst>
          </p:cNvPr>
          <p:cNvSpPr txBox="1"/>
          <p:nvPr/>
        </p:nvSpPr>
        <p:spPr>
          <a:xfrm>
            <a:off x="6760255" y="5900061"/>
            <a:ext cx="126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0.10 mm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AFBF7F9-E014-48E5-A1A7-8DA6CB7FCBE8}"/>
              </a:ext>
            </a:extLst>
          </p:cNvPr>
          <p:cNvSpPr txBox="1"/>
          <p:nvPr/>
        </p:nvSpPr>
        <p:spPr>
          <a:xfrm>
            <a:off x="9126101" y="5900061"/>
            <a:ext cx="126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61 </a:t>
            </a:r>
            <a:r>
              <a:rPr lang="en-US" sz="1800" dirty="0" err="1"/>
              <a:t>mJ</a:t>
            </a:r>
            <a:endParaRPr lang="en-US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573A0D-FB73-460D-A3D6-00F3657E7E09}"/>
              </a:ext>
            </a:extLst>
          </p:cNvPr>
          <p:cNvSpPr txBox="1"/>
          <p:nvPr/>
        </p:nvSpPr>
        <p:spPr>
          <a:xfrm>
            <a:off x="7827997" y="5624722"/>
            <a:ext cx="410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/>
              <a:t>[mm]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373BC01-69F6-473B-8489-35BB9918D12B}"/>
              </a:ext>
            </a:extLst>
          </p:cNvPr>
          <p:cNvSpPr txBox="1"/>
          <p:nvPr/>
        </p:nvSpPr>
        <p:spPr>
          <a:xfrm>
            <a:off x="6981200" y="5616558"/>
            <a:ext cx="410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8060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601F4A68-043E-4EDD-BDD4-A82B74CBDBAB}"/>
              </a:ext>
            </a:extLst>
          </p:cNvPr>
          <p:cNvSpPr txBox="1"/>
          <p:nvPr/>
        </p:nvSpPr>
        <p:spPr>
          <a:xfrm>
            <a:off x="622164" y="1371386"/>
            <a:ext cx="37867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b="1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b="1" dirty="0" err="1">
                <a:solidFill>
                  <a:schemeClr val="tx2"/>
                </a:solidFill>
              </a:rPr>
              <a:t>input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parameters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Translate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 err="1"/>
              <a:t>fluctuations</a:t>
            </a:r>
            <a:r>
              <a:rPr lang="de-DE" dirty="0"/>
              <a:t> in </a:t>
            </a:r>
            <a:r>
              <a:rPr lang="de-DE" b="1" dirty="0" err="1">
                <a:solidFill>
                  <a:schemeClr val="accent3"/>
                </a:solidFill>
              </a:rPr>
              <a:t>output</a:t>
            </a:r>
            <a:r>
              <a:rPr lang="de-DE" b="1" dirty="0">
                <a:solidFill>
                  <a:schemeClr val="accent3"/>
                </a:solidFill>
              </a:rPr>
              <a:t> </a:t>
            </a:r>
            <a:r>
              <a:rPr lang="de-DE" b="1" dirty="0" err="1">
                <a:solidFill>
                  <a:schemeClr val="accent3"/>
                </a:solidFill>
              </a:rPr>
              <a:t>parameters</a:t>
            </a:r>
            <a:endParaRPr lang="de-DE" b="1" dirty="0">
              <a:solidFill>
                <a:schemeClr val="accent3"/>
              </a:solidFill>
            </a:endParaRPr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39D0C1-8000-48BA-BA13-3FC60D0F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after </a:t>
            </a:r>
            <a:r>
              <a:rPr lang="de-DE" dirty="0" err="1"/>
              <a:t>optimising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71CBC-DE8F-4D11-8E16-71F93947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CCE6450-B21B-4B61-B7A3-9658DB5FE7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36716C-C155-44E9-8535-C40874622743}"/>
              </a:ext>
            </a:extLst>
          </p:cNvPr>
          <p:cNvGrpSpPr/>
          <p:nvPr/>
        </p:nvGrpSpPr>
        <p:grpSpPr>
          <a:xfrm>
            <a:off x="4967952" y="1371386"/>
            <a:ext cx="6745052" cy="1785575"/>
            <a:chOff x="4216597" y="1567568"/>
            <a:chExt cx="7415814" cy="233673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6DBD05C-5392-4E47-8BB5-D77FC99CC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04" t="2684" r="6084"/>
            <a:stretch/>
          </p:blipFill>
          <p:spPr>
            <a:xfrm rot="16200000">
              <a:off x="6862904" y="-965569"/>
              <a:ext cx="2123200" cy="741581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18382F1-9A69-469D-8D0B-35A4290EE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791" t="43079" r="1642" b="42167"/>
            <a:stretch/>
          </p:blipFill>
          <p:spPr>
            <a:xfrm rot="5400000">
              <a:off x="7677157" y="986362"/>
              <a:ext cx="142282" cy="130469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30EB8F7-4060-4609-AF47-CB47DE88D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214" r="96048" b="42041"/>
            <a:stretch/>
          </p:blipFill>
          <p:spPr>
            <a:xfrm rot="5400000">
              <a:off x="7686738" y="3235006"/>
              <a:ext cx="123121" cy="1215481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99373D6-6D54-46C3-874A-FB015272E827}"/>
                </a:ext>
              </a:extLst>
            </p:cNvPr>
            <p:cNvSpPr/>
            <p:nvPr/>
          </p:nvSpPr>
          <p:spPr>
            <a:xfrm>
              <a:off x="4216597" y="1567569"/>
              <a:ext cx="2923961" cy="14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8FFF55-8AB0-4571-B19F-1CCD03A16BE4}"/>
                </a:ext>
              </a:extLst>
            </p:cNvPr>
            <p:cNvSpPr/>
            <p:nvPr/>
          </p:nvSpPr>
          <p:spPr>
            <a:xfrm>
              <a:off x="8400646" y="1567568"/>
              <a:ext cx="3231765" cy="142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05A8DF0-DA89-4CAB-B160-E2C703186950}"/>
                </a:ext>
              </a:extLst>
            </p:cNvPr>
            <p:cNvSpPr/>
            <p:nvPr/>
          </p:nvSpPr>
          <p:spPr>
            <a:xfrm>
              <a:off x="4216597" y="3778985"/>
              <a:ext cx="2923961" cy="12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055F609-31A3-4008-9799-5FC2E41E1F9D}"/>
                </a:ext>
              </a:extLst>
            </p:cNvPr>
            <p:cNvSpPr/>
            <p:nvPr/>
          </p:nvSpPr>
          <p:spPr>
            <a:xfrm>
              <a:off x="8356039" y="3771695"/>
              <a:ext cx="3276372" cy="132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633A8F6C-2CDF-4473-9B63-3A1FC2440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27D6C751-D0EA-4B64-8701-41F0340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655AB21F-6B7A-4E97-87E0-6E0F0A9C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554F42E4-4CAA-42F6-B8DF-53D5D01E5570}"/>
              </a:ext>
            </a:extLst>
          </p:cNvPr>
          <p:cNvSpPr/>
          <p:nvPr/>
        </p:nvSpPr>
        <p:spPr>
          <a:xfrm>
            <a:off x="716256" y="3283538"/>
            <a:ext cx="10996748" cy="3030999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1C6F5DC-FD38-4346-A421-7FD57A74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3" y="3618591"/>
            <a:ext cx="2471640" cy="2268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B34EF3FC-8E4F-4951-A9A1-4E1F5C71B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58" y="3648709"/>
            <a:ext cx="2403760" cy="2268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54A03C3-E47C-4FA3-AFED-CB02E17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172" y="3618591"/>
            <a:ext cx="2403760" cy="22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863DB256-3EAA-4837-BD85-FBAFDEFDC6EF}"/>
              </a:ext>
            </a:extLst>
          </p:cNvPr>
          <p:cNvSpPr txBox="1"/>
          <p:nvPr/>
        </p:nvSpPr>
        <p:spPr>
          <a:xfrm>
            <a:off x="1614999" y="3254493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Charge over 100 MeV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0F7FAC8-D305-49B6-8478-85D3AB8DC9D3}"/>
              </a:ext>
            </a:extLst>
          </p:cNvPr>
          <p:cNvSpPr txBox="1"/>
          <p:nvPr/>
        </p:nvSpPr>
        <p:spPr>
          <a:xfrm>
            <a:off x="4827114" y="3257099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Peak Charge Density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8EBF8BA-7DB0-4980-BDFA-9F900E84594F}"/>
              </a:ext>
            </a:extLst>
          </p:cNvPr>
          <p:cNvSpPr txBox="1"/>
          <p:nvPr/>
        </p:nvSpPr>
        <p:spPr>
          <a:xfrm>
            <a:off x="8075628" y="3257099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Electron Energy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E202FB9-C7C9-48E5-AFD5-CBF39BC00710}"/>
              </a:ext>
            </a:extLst>
          </p:cNvPr>
          <p:cNvSpPr txBox="1"/>
          <p:nvPr/>
        </p:nvSpPr>
        <p:spPr>
          <a:xfrm>
            <a:off x="1695015" y="5967926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83.27 </a:t>
            </a:r>
            <a:r>
              <a:rPr lang="en-US" sz="1800" dirty="0" err="1"/>
              <a:t>pC</a:t>
            </a:r>
            <a:endParaRPr lang="en-US" sz="18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DBC8A8-5068-41CE-BB6E-24E6A8F2D5A5}"/>
              </a:ext>
            </a:extLst>
          </p:cNvPr>
          <p:cNvSpPr txBox="1"/>
          <p:nvPr/>
        </p:nvSpPr>
        <p:spPr>
          <a:xfrm>
            <a:off x="4875089" y="5963680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1.74 </a:t>
            </a:r>
            <a:r>
              <a:rPr lang="en-US" sz="1800" dirty="0" err="1"/>
              <a:t>pC</a:t>
            </a:r>
            <a:r>
              <a:rPr lang="en-US" sz="1800" dirty="0"/>
              <a:t>/MeV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2B5708C-F8D1-4B90-9938-A3532491782B}"/>
              </a:ext>
            </a:extLst>
          </p:cNvPr>
          <p:cNvSpPr txBox="1"/>
          <p:nvPr/>
        </p:nvSpPr>
        <p:spPr>
          <a:xfrm>
            <a:off x="8012869" y="5963680"/>
            <a:ext cx="26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14 MeV</a:t>
            </a:r>
          </a:p>
        </p:txBody>
      </p:sp>
    </p:spTree>
    <p:extLst>
      <p:ext uri="{BB962C8B-B14F-4D97-AF65-F5344CB8AC3E}">
        <p14:creationId xmlns:p14="http://schemas.microsoft.com/office/powerpoint/2010/main" val="350427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CE098-E6F1-4324-A599-3898EB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89AE718-FECA-41D3-A7C7-85D3AF2A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F597593-88A6-415D-BFB2-CAA8B9AE2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25DA4B1-B804-404C-8AEB-2B292A8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B70BE1A-D119-4D8A-A010-4DB745A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12AB7E-965B-444B-910B-0221FB5D2EC0}"/>
              </a:ext>
            </a:extLst>
          </p:cNvPr>
          <p:cNvSpPr txBox="1"/>
          <p:nvPr/>
        </p:nvSpPr>
        <p:spPr>
          <a:xfrm>
            <a:off x="7204539" y="1237209"/>
            <a:ext cx="379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/>
              <p:nvPr/>
            </p:nvSpPr>
            <p:spPr>
              <a:xfrm>
                <a:off x="7200000" y="1188000"/>
                <a:ext cx="4947822" cy="14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Use Global </a:t>
                </a:r>
                <a:r>
                  <a:rPr lang="de-DE" sz="2000" dirty="0" err="1"/>
                  <a:t>Correlation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Coefficient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normed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0 and 1: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𝐺𝐶𝐶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𝑀𝐼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rad>
                  </m:oMath>
                </a14:m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1188000"/>
                <a:ext cx="4947822" cy="1406347"/>
              </a:xfrm>
              <a:prstGeom prst="rect">
                <a:avLst/>
              </a:prstGeom>
              <a:blipFill>
                <a:blip r:embed="rId3"/>
                <a:stretch>
                  <a:fillRect l="-1847" t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E5A7157-755C-48AE-B12C-3341BA9FB85A}"/>
              </a:ext>
            </a:extLst>
          </p:cNvPr>
          <p:cNvGrpSpPr/>
          <p:nvPr/>
        </p:nvGrpSpPr>
        <p:grpSpPr>
          <a:xfrm>
            <a:off x="6546024" y="1167194"/>
            <a:ext cx="555481" cy="3078694"/>
            <a:chOff x="6422473" y="1420517"/>
            <a:chExt cx="876253" cy="330876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EF4F9E9-953B-41CC-8539-BDF97AA53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91500" y="4121483"/>
              <a:ext cx="807226" cy="60779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0C0B599-753C-42BC-9913-89A148523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CB439FF3-E5CE-4C8E-95F2-90F3094D0956}"/>
                </a:ext>
              </a:extLst>
            </p:cNvPr>
            <p:cNvSpPr/>
            <p:nvPr/>
          </p:nvSpPr>
          <p:spPr>
            <a:xfrm flipV="1">
              <a:off x="6713164" y="2666455"/>
              <a:ext cx="302370" cy="800173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DE7572DB-562E-4266-A44E-EED83E502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23716C-9294-4940-9FC2-1F9BBFE73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38" y="1018580"/>
            <a:ext cx="6381862" cy="53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5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C546353B-63EF-46F9-8327-2643468D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8" y="1018580"/>
            <a:ext cx="6381862" cy="537804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CE098-E6F1-4324-A599-3898EB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89AE718-FECA-41D3-A7C7-85D3AF2A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F597593-88A6-415D-BFB2-CAA8B9AE2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25DA4B1-B804-404C-8AEB-2B292A8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B70BE1A-D119-4D8A-A010-4DB745A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12AB7E-965B-444B-910B-0221FB5D2EC0}"/>
              </a:ext>
            </a:extLst>
          </p:cNvPr>
          <p:cNvSpPr txBox="1"/>
          <p:nvPr/>
        </p:nvSpPr>
        <p:spPr>
          <a:xfrm>
            <a:off x="7204539" y="1237209"/>
            <a:ext cx="379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/>
              <p:nvPr/>
            </p:nvSpPr>
            <p:spPr>
              <a:xfrm>
                <a:off x="7200000" y="1188000"/>
                <a:ext cx="4947822" cy="32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Use Global </a:t>
                </a:r>
                <a:r>
                  <a:rPr lang="de-DE" sz="2000" dirty="0" err="1"/>
                  <a:t>Correlation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Coefficient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normed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0 and 1: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𝐺𝐶𝐶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𝑀𝐼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rad>
                  </m:oMath>
                </a14:m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 err="1"/>
                  <a:t>Biggest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influence</a:t>
                </a:r>
                <a:r>
                  <a:rPr lang="de-DE" sz="2000" dirty="0"/>
                  <a:t>:</a:t>
                </a:r>
                <a:br>
                  <a:rPr lang="de-DE" sz="2000" dirty="0"/>
                </a:br>
                <a:r>
                  <a:rPr lang="de-DE" sz="2000" dirty="0" err="1"/>
                  <a:t>Spectral</a:t>
                </a:r>
                <a:r>
                  <a:rPr lang="de-DE" sz="2000" dirty="0"/>
                  <a:t> Phase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laser</a:t>
                </a:r>
                <a:r>
                  <a:rPr lang="de-DE" sz="2000" dirty="0"/>
                  <a:t> pulse</a:t>
                </a:r>
                <a:br>
                  <a:rPr lang="de-DE" sz="2000" dirty="0"/>
                </a:b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1188000"/>
                <a:ext cx="4947822" cy="3253006"/>
              </a:xfrm>
              <a:prstGeom prst="rect">
                <a:avLst/>
              </a:prstGeom>
              <a:blipFill>
                <a:blip r:embed="rId3"/>
                <a:stretch>
                  <a:fillRect l="-1847" t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C2250687-1A14-4F16-9BA7-A08CC55C6CC9}"/>
              </a:ext>
            </a:extLst>
          </p:cNvPr>
          <p:cNvSpPr/>
          <p:nvPr/>
        </p:nvSpPr>
        <p:spPr>
          <a:xfrm>
            <a:off x="4254089" y="1130945"/>
            <a:ext cx="510541" cy="5177268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35478D0-B5D2-48E0-A5A9-027B050C1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210B90D-2543-4EA0-B241-02F609D898E6}"/>
              </a:ext>
            </a:extLst>
          </p:cNvPr>
          <p:cNvGrpSpPr/>
          <p:nvPr/>
        </p:nvGrpSpPr>
        <p:grpSpPr>
          <a:xfrm>
            <a:off x="6546024" y="1167194"/>
            <a:ext cx="555481" cy="3078694"/>
            <a:chOff x="6422473" y="1420517"/>
            <a:chExt cx="876253" cy="330876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F992E58-82ED-46A1-B7D7-58D58F64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91500" y="4121483"/>
              <a:ext cx="807226" cy="60779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D62FA6A6-069F-4B2B-AC8A-C1216931B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7" name="Pfeil: nach unten 26">
              <a:extLst>
                <a:ext uri="{FF2B5EF4-FFF2-40B4-BE49-F238E27FC236}">
                  <a16:creationId xmlns:a16="http://schemas.microsoft.com/office/drawing/2014/main" id="{F9CCCE34-B656-4B54-89CB-EFDF1F8829DA}"/>
                </a:ext>
              </a:extLst>
            </p:cNvPr>
            <p:cNvSpPr/>
            <p:nvPr/>
          </p:nvSpPr>
          <p:spPr>
            <a:xfrm flipV="1">
              <a:off x="6713164" y="2666455"/>
              <a:ext cx="302370" cy="800173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87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C546353B-63EF-46F9-8327-2643468D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8" y="1018580"/>
            <a:ext cx="6381862" cy="537804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CE098-E6F1-4324-A599-3898EB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89AE718-FECA-41D3-A7C7-85D3AF2A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F597593-88A6-415D-BFB2-CAA8B9AE2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25DA4B1-B804-404C-8AEB-2B292A8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B70BE1A-D119-4D8A-A010-4DB745A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12AB7E-965B-444B-910B-0221FB5D2EC0}"/>
              </a:ext>
            </a:extLst>
          </p:cNvPr>
          <p:cNvSpPr txBox="1"/>
          <p:nvPr/>
        </p:nvSpPr>
        <p:spPr>
          <a:xfrm>
            <a:off x="7204539" y="1237209"/>
            <a:ext cx="379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/>
              <p:nvPr/>
            </p:nvSpPr>
            <p:spPr>
              <a:xfrm>
                <a:off x="7200000" y="1188000"/>
                <a:ext cx="4947822" cy="417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Use Global </a:t>
                </a:r>
                <a:r>
                  <a:rPr lang="de-DE" sz="2000" dirty="0" err="1"/>
                  <a:t>Correlation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Coefficient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normed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0 and 1: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𝐺𝐶𝐶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𝑀𝐼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rad>
                  </m:oMath>
                </a14:m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 err="1"/>
                  <a:t>Biggest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influence</a:t>
                </a:r>
                <a:r>
                  <a:rPr lang="de-DE" sz="2000" dirty="0"/>
                  <a:t>:</a:t>
                </a:r>
                <a:br>
                  <a:rPr lang="de-DE" sz="2000" dirty="0"/>
                </a:br>
                <a:r>
                  <a:rPr lang="de-DE" sz="2000" dirty="0" err="1"/>
                  <a:t>Spectral</a:t>
                </a:r>
                <a:r>
                  <a:rPr lang="de-DE" sz="2000" dirty="0"/>
                  <a:t> Phase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laser</a:t>
                </a:r>
                <a:r>
                  <a:rPr lang="de-DE" sz="2000" dirty="0"/>
                  <a:t> pulse</a:t>
                </a:r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 err="1"/>
                  <a:t>Beamloading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very</a:t>
                </a:r>
                <a:r>
                  <a:rPr lang="de-DE" sz="2000" dirty="0"/>
                  <a:t> prominent</a:t>
                </a:r>
              </a:p>
              <a:p>
                <a:pPr algn="l">
                  <a:buClr>
                    <a:srgbClr val="F0781E"/>
                  </a:buClr>
                  <a:buSzPct val="130000"/>
                </a:pPr>
                <a:br>
                  <a:rPr lang="de-DE" sz="2000" dirty="0"/>
                </a:b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1188000"/>
                <a:ext cx="4947822" cy="4176336"/>
              </a:xfrm>
              <a:prstGeom prst="rect">
                <a:avLst/>
              </a:prstGeom>
              <a:blipFill>
                <a:blip r:embed="rId3"/>
                <a:stretch>
                  <a:fillRect l="-1847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C2250687-1A14-4F16-9BA7-A08CC55C6CC9}"/>
              </a:ext>
            </a:extLst>
          </p:cNvPr>
          <p:cNvSpPr/>
          <p:nvPr/>
        </p:nvSpPr>
        <p:spPr>
          <a:xfrm>
            <a:off x="5212573" y="1118970"/>
            <a:ext cx="510541" cy="5277658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35478D0-B5D2-48E0-A5A9-027B050C1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210B90D-2543-4EA0-B241-02F609D898E6}"/>
              </a:ext>
            </a:extLst>
          </p:cNvPr>
          <p:cNvGrpSpPr/>
          <p:nvPr/>
        </p:nvGrpSpPr>
        <p:grpSpPr>
          <a:xfrm>
            <a:off x="6546024" y="1167194"/>
            <a:ext cx="555481" cy="3078694"/>
            <a:chOff x="6422473" y="1420517"/>
            <a:chExt cx="876253" cy="330876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F992E58-82ED-46A1-B7D7-58D58F64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91500" y="4121483"/>
              <a:ext cx="807226" cy="60779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D62FA6A6-069F-4B2B-AC8A-C1216931B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7" name="Pfeil: nach unten 26">
              <a:extLst>
                <a:ext uri="{FF2B5EF4-FFF2-40B4-BE49-F238E27FC236}">
                  <a16:creationId xmlns:a16="http://schemas.microsoft.com/office/drawing/2014/main" id="{F9CCCE34-B656-4B54-89CB-EFDF1F8829DA}"/>
                </a:ext>
              </a:extLst>
            </p:cNvPr>
            <p:cNvSpPr/>
            <p:nvPr/>
          </p:nvSpPr>
          <p:spPr>
            <a:xfrm flipV="1">
              <a:off x="6713164" y="2666455"/>
              <a:ext cx="302370" cy="800173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3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286624-84CD-4C62-8BFB-05C3A80D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19</a:t>
            </a:fld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936C58-EB85-4051-908A-38B3975BB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" t="27249" r="23085"/>
          <a:stretch/>
        </p:blipFill>
        <p:spPr>
          <a:xfrm>
            <a:off x="6730999" y="5146693"/>
            <a:ext cx="2800022" cy="9488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97A252-2DF6-4F5D-AF4E-0A571F7BB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1" t="8957" r="25932" b="-594"/>
          <a:stretch/>
        </p:blipFill>
        <p:spPr>
          <a:xfrm>
            <a:off x="6752751" y="2275827"/>
            <a:ext cx="2521947" cy="25058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0B3DAA6-B08F-44EB-9002-AE9687027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13" r="32954" b="14682"/>
          <a:stretch/>
        </p:blipFill>
        <p:spPr>
          <a:xfrm>
            <a:off x="274746" y="1709987"/>
            <a:ext cx="5580351" cy="4076387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6516B21-C041-465B-8334-D3477AE2D1AC}"/>
              </a:ext>
            </a:extLst>
          </p:cNvPr>
          <p:cNvSpPr/>
          <p:nvPr/>
        </p:nvSpPr>
        <p:spPr>
          <a:xfrm>
            <a:off x="6336905" y="2172623"/>
            <a:ext cx="5401048" cy="271230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0B5BB66-43FB-4B64-8AC5-7BCF8E0C2124}"/>
              </a:ext>
            </a:extLst>
          </p:cNvPr>
          <p:cNvSpPr/>
          <p:nvPr/>
        </p:nvSpPr>
        <p:spPr>
          <a:xfrm>
            <a:off x="6336908" y="269156"/>
            <a:ext cx="5383664" cy="179567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5B06C69-AC8B-4807-947D-28CB461C4D9F}"/>
              </a:ext>
            </a:extLst>
          </p:cNvPr>
          <p:cNvSpPr/>
          <p:nvPr/>
        </p:nvSpPr>
        <p:spPr>
          <a:xfrm>
            <a:off x="6336907" y="4992713"/>
            <a:ext cx="5401048" cy="12568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235F36E-C11E-4745-B7AF-712719B0F50D}"/>
              </a:ext>
            </a:extLst>
          </p:cNvPr>
          <p:cNvSpPr/>
          <p:nvPr/>
        </p:nvSpPr>
        <p:spPr>
          <a:xfrm>
            <a:off x="1451829" y="3535873"/>
            <a:ext cx="367192" cy="643749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6C315BB-33D0-451C-8269-28093D56CF9C}"/>
              </a:ext>
            </a:extLst>
          </p:cNvPr>
          <p:cNvSpPr/>
          <p:nvPr/>
        </p:nvSpPr>
        <p:spPr>
          <a:xfrm>
            <a:off x="1451829" y="2914733"/>
            <a:ext cx="367192" cy="35899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820EF65-7A4B-419E-B3FF-7E850E01E9CD}"/>
              </a:ext>
            </a:extLst>
          </p:cNvPr>
          <p:cNvSpPr/>
          <p:nvPr/>
        </p:nvSpPr>
        <p:spPr>
          <a:xfrm>
            <a:off x="1451829" y="4256167"/>
            <a:ext cx="367193" cy="7345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387CE0-D081-4964-B48D-E876DAC8A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87" t="12999" r="15284"/>
          <a:stretch/>
        </p:blipFill>
        <p:spPr>
          <a:xfrm>
            <a:off x="6730999" y="349935"/>
            <a:ext cx="2667419" cy="1573608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19904193-976E-457C-AD1A-C61244DA132A}"/>
              </a:ext>
            </a:extLst>
          </p:cNvPr>
          <p:cNvSpPr txBox="1">
            <a:spLocks/>
          </p:cNvSpPr>
          <p:nvPr/>
        </p:nvSpPr>
        <p:spPr>
          <a:xfrm>
            <a:off x="688932" y="280317"/>
            <a:ext cx="5504832" cy="32868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Zoom in on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en-US" dirty="0"/>
          </a:p>
        </p:txBody>
      </p:sp>
      <p:sp>
        <p:nvSpPr>
          <p:cNvPr id="24" name="Untertitel 6">
            <a:extLst>
              <a:ext uri="{FF2B5EF4-FFF2-40B4-BE49-F238E27FC236}">
                <a16:creationId xmlns:a16="http://schemas.microsoft.com/office/drawing/2014/main" id="{494B5821-6749-4D4D-B34A-1F0EAEFD62F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64326" y="643106"/>
            <a:ext cx="5383665" cy="706192"/>
          </a:xfrm>
        </p:spPr>
        <p:txBody>
          <a:bodyPr/>
          <a:lstStyle/>
          <a:p>
            <a:r>
              <a:rPr lang="de-DE" dirty="0" err="1"/>
              <a:t>Phenomenologically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regimes</a:t>
            </a:r>
            <a:endParaRPr lang="en-US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60BA676-E162-44AF-84B8-1F7C04CFD791}"/>
              </a:ext>
            </a:extLst>
          </p:cNvPr>
          <p:cNvSpPr/>
          <p:nvPr/>
        </p:nvSpPr>
        <p:spPr>
          <a:xfrm>
            <a:off x="6730998" y="4650210"/>
            <a:ext cx="2946401" cy="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ECE447-4036-4460-81D9-40606F9A5010}"/>
              </a:ext>
            </a:extLst>
          </p:cNvPr>
          <p:cNvSpPr txBox="1"/>
          <p:nvPr/>
        </p:nvSpPr>
        <p:spPr>
          <a:xfrm>
            <a:off x="6640494" y="4577146"/>
            <a:ext cx="34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59A6801-0430-4F6F-B99B-AFAFC3210B25}"/>
              </a:ext>
            </a:extLst>
          </p:cNvPr>
          <p:cNvSpPr txBox="1"/>
          <p:nvPr/>
        </p:nvSpPr>
        <p:spPr>
          <a:xfrm>
            <a:off x="7473445" y="4569592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100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C62B861-4809-4BD1-843A-61A7E3433736}"/>
              </a:ext>
            </a:extLst>
          </p:cNvPr>
          <p:cNvSpPr txBox="1"/>
          <p:nvPr/>
        </p:nvSpPr>
        <p:spPr>
          <a:xfrm>
            <a:off x="8467626" y="4569592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200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7BFCD5-5A9B-4C5F-B987-1BD10277501D}"/>
              </a:ext>
            </a:extLst>
          </p:cNvPr>
          <p:cNvSpPr/>
          <p:nvPr/>
        </p:nvSpPr>
        <p:spPr>
          <a:xfrm>
            <a:off x="6730998" y="1835302"/>
            <a:ext cx="2946401" cy="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CAFFB27-FB73-4B7A-A797-EFD61AD3FAEA}"/>
              </a:ext>
            </a:extLst>
          </p:cNvPr>
          <p:cNvSpPr txBox="1"/>
          <p:nvPr/>
        </p:nvSpPr>
        <p:spPr>
          <a:xfrm>
            <a:off x="6640494" y="1783572"/>
            <a:ext cx="34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7214B3C-D001-45B1-A33C-1BD969E68C88}"/>
              </a:ext>
            </a:extLst>
          </p:cNvPr>
          <p:cNvSpPr txBox="1"/>
          <p:nvPr/>
        </p:nvSpPr>
        <p:spPr>
          <a:xfrm>
            <a:off x="7386523" y="1764323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100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4B12F6F-FEE4-4C39-8C0F-6F13263BFF30}"/>
              </a:ext>
            </a:extLst>
          </p:cNvPr>
          <p:cNvSpPr txBox="1"/>
          <p:nvPr/>
        </p:nvSpPr>
        <p:spPr>
          <a:xfrm>
            <a:off x="8239704" y="1756524"/>
            <a:ext cx="47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200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C5A8165-346E-4EA4-BEF4-04EB3832092C}"/>
              </a:ext>
            </a:extLst>
          </p:cNvPr>
          <p:cNvSpPr/>
          <p:nvPr/>
        </p:nvSpPr>
        <p:spPr>
          <a:xfrm>
            <a:off x="6752751" y="5992796"/>
            <a:ext cx="2946401" cy="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5BFB1BD-059E-49BE-9936-B7424DA80A44}"/>
              </a:ext>
            </a:extLst>
          </p:cNvPr>
          <p:cNvSpPr txBox="1"/>
          <p:nvPr/>
        </p:nvSpPr>
        <p:spPr>
          <a:xfrm>
            <a:off x="6640494" y="5897439"/>
            <a:ext cx="34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BADC90B-DFB7-4259-BC44-AE079D12AEED}"/>
              </a:ext>
            </a:extLst>
          </p:cNvPr>
          <p:cNvSpPr txBox="1"/>
          <p:nvPr/>
        </p:nvSpPr>
        <p:spPr>
          <a:xfrm>
            <a:off x="7523405" y="5895581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3F4096D-6E83-4681-AE29-BAD8D3E90CBB}"/>
              </a:ext>
            </a:extLst>
          </p:cNvPr>
          <p:cNvSpPr txBox="1"/>
          <p:nvPr/>
        </p:nvSpPr>
        <p:spPr>
          <a:xfrm>
            <a:off x="8591495" y="5895581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200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8768606-6870-4701-B913-EE2B8209CBE4}"/>
              </a:ext>
            </a:extLst>
          </p:cNvPr>
          <p:cNvSpPr txBox="1"/>
          <p:nvPr/>
        </p:nvSpPr>
        <p:spPr>
          <a:xfrm>
            <a:off x="9161300" y="1763664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300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7A0E7B00-1756-4542-9F69-100F5388E6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14" t="12034" r="6973"/>
          <a:stretch/>
        </p:blipFill>
        <p:spPr>
          <a:xfrm>
            <a:off x="9272636" y="2254820"/>
            <a:ext cx="493205" cy="2572731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8F583705-973F-4832-89EB-607DEE5D12EC}"/>
              </a:ext>
            </a:extLst>
          </p:cNvPr>
          <p:cNvSpPr/>
          <p:nvPr/>
        </p:nvSpPr>
        <p:spPr>
          <a:xfrm flipH="1">
            <a:off x="9208995" y="4678044"/>
            <a:ext cx="165356" cy="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F917305-1C51-450D-8B0D-5F5FB272BE9B}"/>
              </a:ext>
            </a:extLst>
          </p:cNvPr>
          <p:cNvSpPr txBox="1"/>
          <p:nvPr/>
        </p:nvSpPr>
        <p:spPr>
          <a:xfrm>
            <a:off x="9531021" y="1758435"/>
            <a:ext cx="13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Energy [MeV]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7147A69-447F-4139-AA8A-B75E491C40D1}"/>
              </a:ext>
            </a:extLst>
          </p:cNvPr>
          <p:cNvSpPr/>
          <p:nvPr/>
        </p:nvSpPr>
        <p:spPr>
          <a:xfrm rot="16200000">
            <a:off x="8353178" y="3293415"/>
            <a:ext cx="2457904" cy="367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548F307-C00C-4F34-8090-6E8D18186BCC}"/>
              </a:ext>
            </a:extLst>
          </p:cNvPr>
          <p:cNvSpPr txBox="1"/>
          <p:nvPr/>
        </p:nvSpPr>
        <p:spPr>
          <a:xfrm>
            <a:off x="9338339" y="2158091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2.0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E8C8AC1-AE24-46A0-9636-452650A26F1B}"/>
              </a:ext>
            </a:extLst>
          </p:cNvPr>
          <p:cNvSpPr txBox="1"/>
          <p:nvPr/>
        </p:nvSpPr>
        <p:spPr>
          <a:xfrm>
            <a:off x="9340483" y="2722807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1.5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CBCB46A-C336-4604-AAFB-6BB70188D667}"/>
              </a:ext>
            </a:extLst>
          </p:cNvPr>
          <p:cNvSpPr txBox="1"/>
          <p:nvPr/>
        </p:nvSpPr>
        <p:spPr>
          <a:xfrm>
            <a:off x="9304596" y="3338804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1.0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4836066-C197-4011-8B52-B93370DC642F}"/>
              </a:ext>
            </a:extLst>
          </p:cNvPr>
          <p:cNvSpPr txBox="1"/>
          <p:nvPr/>
        </p:nvSpPr>
        <p:spPr>
          <a:xfrm>
            <a:off x="9304596" y="3919381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0.5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2DA7E92-55C7-432B-BEAC-33E35B794403}"/>
              </a:ext>
            </a:extLst>
          </p:cNvPr>
          <p:cNvSpPr txBox="1"/>
          <p:nvPr/>
        </p:nvSpPr>
        <p:spPr>
          <a:xfrm>
            <a:off x="9331488" y="4482440"/>
            <a:ext cx="5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0.0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438AB65-E9E2-4C87-A870-48BEAE9B1323}"/>
              </a:ext>
            </a:extLst>
          </p:cNvPr>
          <p:cNvSpPr txBox="1"/>
          <p:nvPr/>
        </p:nvSpPr>
        <p:spPr>
          <a:xfrm rot="5400000">
            <a:off x="8507514" y="3354562"/>
            <a:ext cx="271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Charge density [</a:t>
            </a:r>
            <a:r>
              <a:rPr lang="en-US" sz="1400" dirty="0" err="1"/>
              <a:t>pC</a:t>
            </a:r>
            <a:r>
              <a:rPr lang="en-US" sz="1400" dirty="0"/>
              <a:t>/MeV/</a:t>
            </a:r>
            <a:r>
              <a:rPr lang="en-US" sz="1400" dirty="0" err="1"/>
              <a:t>mrad</a:t>
            </a:r>
            <a:r>
              <a:rPr lang="en-US" sz="1400" dirty="0"/>
              <a:t>]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9AF975F-3361-4EFC-888A-D3941B1877E6}"/>
              </a:ext>
            </a:extLst>
          </p:cNvPr>
          <p:cNvSpPr txBox="1"/>
          <p:nvPr/>
        </p:nvSpPr>
        <p:spPr>
          <a:xfrm>
            <a:off x="9902272" y="887506"/>
            <a:ext cx="150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</a:t>
            </a:r>
            <a:r>
              <a:rPr lang="de-DE" sz="2000" dirty="0"/>
              <a:t>=36.94 </a:t>
            </a:r>
            <a:r>
              <a:rPr lang="de-DE" sz="2000" dirty="0" err="1"/>
              <a:t>fs</a:t>
            </a:r>
            <a:endParaRPr lang="en-US" sz="20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96B21A4-C18C-473E-A9ED-C877B38C6DC6}"/>
              </a:ext>
            </a:extLst>
          </p:cNvPr>
          <p:cNvSpPr txBox="1"/>
          <p:nvPr/>
        </p:nvSpPr>
        <p:spPr>
          <a:xfrm>
            <a:off x="10064581" y="5386264"/>
            <a:ext cx="157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</a:t>
            </a:r>
            <a:r>
              <a:rPr lang="de-DE" sz="2000" dirty="0"/>
              <a:t> = 47.17 </a:t>
            </a:r>
            <a:r>
              <a:rPr lang="de-DE" sz="2000" dirty="0" err="1"/>
              <a:t>fs</a:t>
            </a:r>
            <a:endParaRPr lang="en-US" sz="2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69DB93E-A581-4CAF-8871-765AA1C1F40C}"/>
              </a:ext>
            </a:extLst>
          </p:cNvPr>
          <p:cNvSpPr txBox="1"/>
          <p:nvPr/>
        </p:nvSpPr>
        <p:spPr>
          <a:xfrm>
            <a:off x="10101266" y="3228945"/>
            <a:ext cx="16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</a:t>
            </a:r>
            <a:r>
              <a:rPr lang="de-DE" sz="2000" dirty="0"/>
              <a:t> = 35.64 </a:t>
            </a:r>
            <a:r>
              <a:rPr lang="de-DE" sz="2000" dirty="0" err="1"/>
              <a:t>fs</a:t>
            </a:r>
            <a:r>
              <a:rPr lang="de-DE" sz="2000" dirty="0"/>
              <a:t> </a:t>
            </a:r>
            <a:endParaRPr lang="en-US" sz="2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F1D79A6-D1C4-4922-A7FF-6CEA0C0C70C8}"/>
              </a:ext>
            </a:extLst>
          </p:cNvPr>
          <p:cNvSpPr txBox="1"/>
          <p:nvPr/>
        </p:nvSpPr>
        <p:spPr>
          <a:xfrm>
            <a:off x="9902272" y="506180"/>
            <a:ext cx="162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pulse </a:t>
            </a:r>
            <a:r>
              <a:rPr lang="de-DE" sz="2000" dirty="0" err="1"/>
              <a:t>length</a:t>
            </a:r>
            <a:endParaRPr lang="en-US" sz="2000" dirty="0"/>
          </a:p>
        </p:txBody>
      </p:sp>
      <p:sp>
        <p:nvSpPr>
          <p:cNvPr id="48" name="Datumsplatzhalter 3">
            <a:extLst>
              <a:ext uri="{FF2B5EF4-FFF2-40B4-BE49-F238E27FC236}">
                <a16:creationId xmlns:a16="http://schemas.microsoft.com/office/drawing/2014/main" id="{E8502731-C50F-4BF1-8D0A-3606E531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49" name="Fußzeilenplatzhalter 4">
            <a:extLst>
              <a:ext uri="{FF2B5EF4-FFF2-40B4-BE49-F238E27FC236}">
                <a16:creationId xmlns:a16="http://schemas.microsoft.com/office/drawing/2014/main" id="{90128CBE-BFA3-43F3-B09D-68D95C6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1D9E3B34-9B49-428C-B45C-16FF76A5F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99E5C-A334-48E4-A0FE-598D6B06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184148"/>
            <a:ext cx="11087100" cy="409714"/>
          </a:xfrm>
        </p:spPr>
        <p:txBody>
          <a:bodyPr>
            <a:normAutofit/>
          </a:bodyPr>
          <a:lstStyle/>
          <a:p>
            <a:r>
              <a:rPr lang="de-DE" sz="2800" dirty="0"/>
              <a:t>Motivation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4AACCA-1F26-42C4-9C8D-233D77A7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08" y="1108380"/>
            <a:ext cx="6077191" cy="4641240"/>
          </a:xfrm>
        </p:spPr>
        <p:txBody>
          <a:bodyPr/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Plasma </a:t>
            </a:r>
            <a:r>
              <a:rPr lang="de-DE" dirty="0" err="1"/>
              <a:t>Accelerators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b="1" dirty="0" err="1"/>
              <a:t>compact</a:t>
            </a:r>
            <a:r>
              <a:rPr lang="de-DE" b="1" dirty="0"/>
              <a:t> alternative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endParaRPr lang="de-DE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b="1" dirty="0" err="1"/>
              <a:t>Lighthouse</a:t>
            </a:r>
            <a:r>
              <a:rPr lang="de-DE" b="1" dirty="0"/>
              <a:t> </a:t>
            </a:r>
            <a:r>
              <a:rPr lang="de-DE" b="1" dirty="0" err="1"/>
              <a:t>experiment</a:t>
            </a:r>
            <a:r>
              <a:rPr lang="de-DE" b="1" dirty="0"/>
              <a:t> </a:t>
            </a:r>
            <a:r>
              <a:rPr lang="de-DE" dirty="0"/>
              <a:t>at HZDR in 2022:</a:t>
            </a:r>
            <a:br>
              <a:rPr lang="de-DE" dirty="0"/>
            </a:br>
            <a:r>
              <a:rPr lang="de-DE" dirty="0"/>
              <a:t> Demonstration </a:t>
            </a:r>
            <a:r>
              <a:rPr lang="de-DE" dirty="0" err="1"/>
              <a:t>of</a:t>
            </a:r>
            <a:r>
              <a:rPr lang="de-DE" dirty="0"/>
              <a:t> Free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en-US" dirty="0"/>
              <a:t>Lasing driven by LPA</a:t>
            </a:r>
          </a:p>
          <a:p>
            <a:pPr marL="514350" lvl="2" indent="-285750">
              <a:buClr>
                <a:srgbClr val="F0781E"/>
              </a:buClr>
              <a:buSzPct val="130000"/>
            </a:pPr>
            <a:r>
              <a:rPr lang="en-US" dirty="0"/>
              <a:t>External seeding at 270 nm</a:t>
            </a:r>
            <a:br>
              <a:rPr lang="en-US" dirty="0"/>
            </a:br>
            <a:r>
              <a:rPr lang="en-US" sz="1600" dirty="0" err="1"/>
              <a:t>Labat</a:t>
            </a:r>
            <a:r>
              <a:rPr lang="en-US" sz="1600" dirty="0"/>
              <a:t>, M. et al.: Seeded free-electron laser driven by a compact laser plasma accelerator. </a:t>
            </a:r>
            <a:r>
              <a:rPr lang="en-US" sz="1600" i="1" dirty="0"/>
              <a:t>Nat. Photon.</a:t>
            </a:r>
            <a:r>
              <a:rPr lang="en-US" sz="1600" dirty="0"/>
              <a:t> </a:t>
            </a:r>
            <a:r>
              <a:rPr lang="en-US" sz="1600" b="1" dirty="0"/>
              <a:t>17</a:t>
            </a:r>
            <a:r>
              <a:rPr lang="en-US" sz="1600" dirty="0"/>
              <a:t>, pages 150–156 (2023).</a:t>
            </a:r>
            <a:br>
              <a:rPr lang="en-US" sz="1600" dirty="0"/>
            </a:br>
            <a:r>
              <a:rPr lang="en-US" sz="1600" dirty="0"/>
              <a:t>DOI: </a:t>
            </a:r>
            <a:r>
              <a:rPr lang="en-US" sz="1600" dirty="0">
                <a:hlinkClick r:id="rId2"/>
              </a:rPr>
              <a:t>https://doi.org/10.1038/s41566-022-01104-w</a:t>
            </a:r>
            <a:endParaRPr lang="en-US" dirty="0"/>
          </a:p>
          <a:p>
            <a:pPr marL="285750" lvl="1" indent="-285750">
              <a:buClr>
                <a:srgbClr val="F0781E"/>
              </a:buClr>
              <a:buSzPct val="130000"/>
            </a:pPr>
            <a:r>
              <a:rPr lang="en-US" dirty="0"/>
              <a:t>	</a:t>
            </a:r>
          </a:p>
          <a:p>
            <a:pPr marL="2857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b="0" dirty="0"/>
              <a:t>Demanding with respect to:</a:t>
            </a:r>
          </a:p>
          <a:p>
            <a:pPr marL="819150" lvl="3" indent="-285750">
              <a:buClr>
                <a:srgbClr val="F0781E"/>
              </a:buClr>
              <a:buSzPct val="130000"/>
            </a:pPr>
            <a:r>
              <a:rPr lang="en-US" b="1" dirty="0"/>
              <a:t>Fast optimization of electron parameters </a:t>
            </a:r>
            <a:r>
              <a:rPr lang="en-US" dirty="0"/>
              <a:t>for FEL on a daily basis</a:t>
            </a:r>
          </a:p>
          <a:p>
            <a:pPr marL="819150" lvl="3" indent="-285750">
              <a:buClr>
                <a:srgbClr val="F0781E"/>
              </a:buClr>
              <a:buSzPct val="130000"/>
            </a:pPr>
            <a:r>
              <a:rPr lang="en-US" dirty="0"/>
              <a:t>High requirements regarding the </a:t>
            </a:r>
            <a:r>
              <a:rPr lang="en-US" b="1" dirty="0"/>
              <a:t>stability of electron beam parameters</a:t>
            </a:r>
          </a:p>
          <a:p>
            <a:pPr lvl="2" indent="0">
              <a:buNone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731177-2DBA-40F4-867D-4A41B49C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C57EE4-BEC9-40E8-872A-2F16FF9DA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48" y="1110707"/>
            <a:ext cx="4480443" cy="2986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6A31CC-46B7-4E8A-A99F-7E0CF94CE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96" y="4477452"/>
            <a:ext cx="2111605" cy="10200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7CCEF5-0108-478A-9337-1CD47442A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48" y="4762394"/>
            <a:ext cx="2396300" cy="450213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AF0BB0C-3413-4B32-B91B-BF76CD8E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18FFEC5-9542-4FB0-9E98-87B2F980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2165" y="6294435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AD34D5-28B9-430A-BBBA-0D645E02A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CE098-E6F1-4324-A599-3898EB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89AE718-FECA-41D3-A7C7-85D3AF2A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217566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F597593-88A6-415D-BFB2-CAA8B9AE2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6256" y="656559"/>
            <a:ext cx="11087100" cy="332742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en-US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25DA4B1-B804-404C-8AEB-2B292A85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B70BE1A-D119-4D8A-A010-4DB745A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12AB7E-965B-444B-910B-0221FB5D2EC0}"/>
              </a:ext>
            </a:extLst>
          </p:cNvPr>
          <p:cNvSpPr txBox="1"/>
          <p:nvPr/>
        </p:nvSpPr>
        <p:spPr>
          <a:xfrm>
            <a:off x="7204539" y="1237209"/>
            <a:ext cx="379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/>
              <p:nvPr/>
            </p:nvSpPr>
            <p:spPr>
              <a:xfrm>
                <a:off x="7200000" y="1188000"/>
                <a:ext cx="4947822" cy="509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Use Global </a:t>
                </a:r>
                <a:r>
                  <a:rPr lang="de-DE" sz="2000" dirty="0" err="1"/>
                  <a:t>Correlation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Coefficient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normed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0 and 1: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𝐺𝐶𝐶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𝑀𝐼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rad>
                  </m:oMath>
                </a14:m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 err="1"/>
                  <a:t>Beamloading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very</a:t>
                </a:r>
                <a:r>
                  <a:rPr lang="de-DE" sz="2000" dirty="0"/>
                  <a:t> prominent</a:t>
                </a:r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 err="1"/>
                  <a:t>Biggest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influence</a:t>
                </a:r>
                <a:r>
                  <a:rPr lang="de-DE" sz="2000" dirty="0"/>
                  <a:t>:</a:t>
                </a:r>
                <a:br>
                  <a:rPr lang="de-DE" sz="2000" dirty="0"/>
                </a:br>
                <a:r>
                  <a:rPr lang="de-DE" sz="2000" dirty="0" err="1"/>
                  <a:t>Spectral</a:t>
                </a:r>
                <a:r>
                  <a:rPr lang="de-DE" sz="2000" dirty="0"/>
                  <a:t> Phase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laser</a:t>
                </a:r>
                <a:r>
                  <a:rPr lang="de-DE" sz="2000" dirty="0"/>
                  <a:t> pulse</a:t>
                </a:r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Ranking:</a:t>
                </a:r>
              </a:p>
              <a:p>
                <a:pPr marL="800100" lvl="1" indent="-342900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Laser Phase</a:t>
                </a:r>
              </a:p>
              <a:p>
                <a:pPr marL="800100" lvl="1" indent="-342900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Laser Energy [J]</a:t>
                </a:r>
              </a:p>
              <a:p>
                <a:pPr marL="800100" lvl="1" indent="-342900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Laser </a:t>
                </a:r>
                <a:r>
                  <a:rPr lang="de-DE" sz="2000" dirty="0" err="1"/>
                  <a:t>Pointing</a:t>
                </a:r>
                <a:r>
                  <a:rPr lang="de-DE" sz="2000" dirty="0"/>
                  <a:t> [µm]</a:t>
                </a:r>
              </a:p>
              <a:p>
                <a:pPr marL="800100" lvl="1" indent="-342900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Focus Position [mm]</a:t>
                </a:r>
              </a:p>
              <a:p>
                <a:pPr marL="342900" indent="-34290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sz="20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FDB787F-F989-46CA-A9DE-244D6C97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1188000"/>
                <a:ext cx="4947822" cy="5099666"/>
              </a:xfrm>
              <a:prstGeom prst="rect">
                <a:avLst/>
              </a:prstGeom>
              <a:blipFill>
                <a:blip r:embed="rId2"/>
                <a:stretch>
                  <a:fillRect l="-1847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C2250687-1A14-4F16-9BA7-A08CC55C6CC9}"/>
              </a:ext>
            </a:extLst>
          </p:cNvPr>
          <p:cNvSpPr/>
          <p:nvPr/>
        </p:nvSpPr>
        <p:spPr>
          <a:xfrm>
            <a:off x="3772002" y="1062208"/>
            <a:ext cx="510541" cy="5294963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09E3BFC-E02B-494B-BD9C-A686F4B52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B7D6CFE-D067-4869-9180-48C4A0047E05}"/>
              </a:ext>
            </a:extLst>
          </p:cNvPr>
          <p:cNvGrpSpPr/>
          <p:nvPr/>
        </p:nvGrpSpPr>
        <p:grpSpPr>
          <a:xfrm>
            <a:off x="6546024" y="1167194"/>
            <a:ext cx="555481" cy="3078694"/>
            <a:chOff x="6422473" y="1420517"/>
            <a:chExt cx="876253" cy="330876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78926D-0A68-4D73-9941-7A7CE658C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91500" y="4121483"/>
              <a:ext cx="807226" cy="60779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D5B7444-D4B9-4ED5-A451-359B95170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7" name="Pfeil: nach unten 26">
              <a:extLst>
                <a:ext uri="{FF2B5EF4-FFF2-40B4-BE49-F238E27FC236}">
                  <a16:creationId xmlns:a16="http://schemas.microsoft.com/office/drawing/2014/main" id="{569640A8-2146-4CA2-8F25-63B09E18291B}"/>
                </a:ext>
              </a:extLst>
            </p:cNvPr>
            <p:cNvSpPr/>
            <p:nvPr/>
          </p:nvSpPr>
          <p:spPr>
            <a:xfrm flipV="1">
              <a:off x="6713164" y="2666455"/>
              <a:ext cx="302370" cy="800173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BC5B38B2-C3B6-48E3-8EF9-8D7B2817C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38" y="1018580"/>
            <a:ext cx="6381862" cy="53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3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AF4B4-1E99-4D25-BC8D-CC69FB3F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A2AB709-63BE-4C64-9960-A73769EA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569" y="991494"/>
            <a:ext cx="2904338" cy="5006789"/>
          </a:xfrm>
        </p:spPr>
        <p:txBody>
          <a:bodyPr/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Problem: </a:t>
            </a:r>
            <a:r>
              <a:rPr lang="de-DE" dirty="0" err="1"/>
              <a:t>We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correlations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time in a high dimensional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space</a:t>
            </a:r>
            <a:br>
              <a:rPr lang="de-DE" dirty="0"/>
            </a:br>
            <a:endParaRPr lang="de-DE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à"/>
            </a:pPr>
            <a:r>
              <a:rPr lang="de-DE" b="1" dirty="0" err="1"/>
              <a:t>Correlations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overshadow</a:t>
            </a:r>
            <a:r>
              <a:rPr lang="de-DE" b="1" dirty="0"/>
              <a:t> </a:t>
            </a:r>
            <a:r>
              <a:rPr lang="de-DE" b="1" dirty="0" err="1"/>
              <a:t>each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endParaRPr lang="de-DE" b="1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à"/>
            </a:pPr>
            <a:endParaRPr lang="de-DE" b="1" dirty="0"/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à"/>
            </a:pPr>
            <a:r>
              <a:rPr lang="de-DE" b="1" dirty="0"/>
              <a:t>Do a residual </a:t>
            </a:r>
            <a:r>
              <a:rPr lang="de-DE" b="1" dirty="0" err="1"/>
              <a:t>analysis</a:t>
            </a:r>
            <a:endParaRPr lang="de-DE" b="1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C2B3CA6-64EA-4E20-B130-170D2EC71A45}"/>
              </a:ext>
            </a:extLst>
          </p:cNvPr>
          <p:cNvSpPr/>
          <p:nvPr/>
        </p:nvSpPr>
        <p:spPr>
          <a:xfrm>
            <a:off x="172902" y="991494"/>
            <a:ext cx="8389983" cy="5239949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7F5002-4555-4FBA-BD5B-7E656074EBE8}"/>
              </a:ext>
            </a:extLst>
          </p:cNvPr>
          <p:cNvSpPr txBox="1"/>
          <p:nvPr/>
        </p:nvSpPr>
        <p:spPr>
          <a:xfrm>
            <a:off x="5962989" y="4258805"/>
            <a:ext cx="2398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err="1"/>
              <a:t>Uncleaned</a:t>
            </a:r>
            <a:endParaRPr lang="de-DE" sz="2800" b="1" dirty="0"/>
          </a:p>
          <a:p>
            <a:pPr algn="l"/>
            <a:r>
              <a:rPr lang="de-DE" sz="2800" b="1" dirty="0" err="1"/>
              <a:t>Correlations</a:t>
            </a:r>
            <a:endParaRPr lang="en-US" sz="2800" b="1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743E787-4574-41D9-812A-A0AC138C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07" y="208079"/>
            <a:ext cx="11087100" cy="914400"/>
          </a:xfrm>
        </p:spPr>
        <p:txBody>
          <a:bodyPr/>
          <a:lstStyle/>
          <a:p>
            <a:r>
              <a:rPr lang="de-DE" dirty="0"/>
              <a:t>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correlations</a:t>
            </a:r>
            <a:endParaRPr lang="en-US" dirty="0"/>
          </a:p>
        </p:txBody>
      </p:sp>
      <p:sp>
        <p:nvSpPr>
          <p:cNvPr id="19" name="Untertitel 27">
            <a:extLst>
              <a:ext uri="{FF2B5EF4-FFF2-40B4-BE49-F238E27FC236}">
                <a16:creationId xmlns:a16="http://schemas.microsoft.com/office/drawing/2014/main" id="{E1A6E965-75DA-44AC-87FA-E4CD687F78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53807" y="577438"/>
            <a:ext cx="11087100" cy="332742"/>
          </a:xfrm>
        </p:spPr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strong </a:t>
            </a:r>
            <a:r>
              <a:rPr lang="de-DE" dirty="0" err="1"/>
              <a:t>correlations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overshadow</a:t>
            </a:r>
            <a:r>
              <a:rPr lang="de-DE" dirty="0"/>
              <a:t> </a:t>
            </a:r>
            <a:r>
              <a:rPr lang="de-DE" dirty="0" err="1"/>
              <a:t>weaker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en-US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8FCD71ED-041F-40CF-8527-33DF055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15929795-7248-4CDD-8518-26E6C7FA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A029618-B64C-459B-96B2-E2C3FFBD7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3ABBC40-BAD4-48A0-BA64-64ECB3FF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6" y="1279539"/>
            <a:ext cx="2503148" cy="234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F49BD02-4F79-48E0-A6EE-8DC87531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760" y="1279539"/>
            <a:ext cx="2503147" cy="23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2FC9741-A2FA-44BD-A7DC-27B4FFB81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174" y="1279539"/>
            <a:ext cx="2503148" cy="234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B6D94A-D0E4-41CE-9DA6-92DE1851A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47" y="3693140"/>
            <a:ext cx="2503147" cy="234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FEF424A-3A25-4E4A-A804-B14FFC57F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158" y="3700853"/>
            <a:ext cx="250314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C42F3D-A8E2-4B7D-830D-B0BB098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293E7A5-9055-487E-B7CA-7D3A2D7D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373" y="991494"/>
            <a:ext cx="2904338" cy="5006789"/>
          </a:xfrm>
        </p:spPr>
        <p:txBody>
          <a:bodyPr anchor="ctr"/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Correlations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Laser Energy and FF </a:t>
            </a:r>
            <a:r>
              <a:rPr lang="de-DE" dirty="0" err="1"/>
              <a:t>Com</a:t>
            </a:r>
            <a:r>
              <a:rPr lang="de-DE" dirty="0"/>
              <a:t> Position and Focus Position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apparent</a:t>
            </a:r>
            <a:endParaRPr lang="de-DE" b="1" dirty="0"/>
          </a:p>
        </p:txBody>
      </p:sp>
      <p:sp>
        <p:nvSpPr>
          <p:cNvPr id="9" name="Untertitel 27">
            <a:extLst>
              <a:ext uri="{FF2B5EF4-FFF2-40B4-BE49-F238E27FC236}">
                <a16:creationId xmlns:a16="http://schemas.microsoft.com/office/drawing/2014/main" id="{E149FCB8-4935-4158-8A1C-F109E7F5D9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2611" y="577438"/>
            <a:ext cx="11087100" cy="332742"/>
          </a:xfrm>
        </p:spPr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strong </a:t>
            </a:r>
            <a:r>
              <a:rPr lang="de-DE" dirty="0" err="1"/>
              <a:t>correlations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overshadow</a:t>
            </a:r>
            <a:r>
              <a:rPr lang="de-DE" dirty="0"/>
              <a:t> </a:t>
            </a:r>
            <a:r>
              <a:rPr lang="de-DE" dirty="0" err="1"/>
              <a:t>weaker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en-US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C2B4012-44DE-4D53-BC42-CD57C0A4633D}"/>
              </a:ext>
            </a:extLst>
          </p:cNvPr>
          <p:cNvSpPr/>
          <p:nvPr/>
        </p:nvSpPr>
        <p:spPr>
          <a:xfrm>
            <a:off x="151706" y="991494"/>
            <a:ext cx="8389983" cy="5239949"/>
          </a:xfrm>
          <a:prstGeom prst="roundRect">
            <a:avLst/>
          </a:prstGeom>
          <a:solidFill>
            <a:srgbClr val="BBD3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79B3E-DF3A-4FC3-8D13-4F3AB2BBE6C1}"/>
              </a:ext>
            </a:extLst>
          </p:cNvPr>
          <p:cNvSpPr txBox="1"/>
          <p:nvPr/>
        </p:nvSpPr>
        <p:spPr>
          <a:xfrm>
            <a:off x="6176161" y="4370197"/>
            <a:ext cx="2398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Residual</a:t>
            </a:r>
          </a:p>
          <a:p>
            <a:pPr algn="l"/>
            <a:r>
              <a:rPr lang="de-DE" sz="2800" b="1" dirty="0"/>
              <a:t>Analysis</a:t>
            </a:r>
            <a:endParaRPr lang="en-US" sz="2800" b="1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85ACE53-53F3-4024-9473-DE98C1C2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11" y="208079"/>
            <a:ext cx="11087100" cy="914400"/>
          </a:xfrm>
        </p:spPr>
        <p:txBody>
          <a:bodyPr/>
          <a:lstStyle/>
          <a:p>
            <a:r>
              <a:rPr lang="de-DE" dirty="0"/>
              <a:t>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correlations</a:t>
            </a:r>
            <a:endParaRPr lang="en-US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AC4B13E7-C38A-4E27-A336-85618817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23A4D6C3-E19F-4E9A-861F-D2CFD1FE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3D0DEE7-7308-4446-9211-1662C71F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0CAA538-40C4-43C2-AC1E-8FC188ACF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6" y="1279539"/>
            <a:ext cx="2503148" cy="23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83FFB7A-AF91-4AA6-9BE3-D7E1E823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48" y="1295307"/>
            <a:ext cx="2503147" cy="23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1A8BD9-425D-47E7-AABE-4BE7BBC3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516" y="1279539"/>
            <a:ext cx="2503148" cy="23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238B60B-F9A1-4B0E-8598-755EEE050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46" y="3677251"/>
            <a:ext cx="2503148" cy="234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3AA3FD5-3B6E-44CD-8C2A-F4F90264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547" y="3690296"/>
            <a:ext cx="2503148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D486FF6B-A45F-4C0C-93F0-5CB1D7F2F4B2}"/>
                  </a:ext>
                </a:extLst>
              </p:cNvPr>
              <p:cNvSpPr txBox="1"/>
              <p:nvPr/>
            </p:nvSpPr>
            <p:spPr>
              <a:xfrm>
                <a:off x="1734103" y="2851596"/>
                <a:ext cx="117153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D486FF6B-A45F-4C0C-93F0-5CB1D7F2F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103" y="2851596"/>
                <a:ext cx="1171539" cy="323165"/>
              </a:xfrm>
              <a:prstGeom prst="rect">
                <a:avLst/>
              </a:prstGeom>
              <a:blipFill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B4232F24-EF9D-4C80-9649-33C29992B002}"/>
                  </a:ext>
                </a:extLst>
              </p:cNvPr>
              <p:cNvSpPr txBox="1"/>
              <p:nvPr/>
            </p:nvSpPr>
            <p:spPr>
              <a:xfrm>
                <a:off x="7024090" y="2851596"/>
                <a:ext cx="10272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B4232F24-EF9D-4C80-9649-33C29992B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90" y="2851596"/>
                <a:ext cx="1027269" cy="323165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6C4C139-DA2C-40C2-B320-C6440AEB190E}"/>
                  </a:ext>
                </a:extLst>
              </p:cNvPr>
              <p:cNvSpPr txBox="1"/>
              <p:nvPr/>
            </p:nvSpPr>
            <p:spPr>
              <a:xfrm>
                <a:off x="1878373" y="5214492"/>
                <a:ext cx="10272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6C4C139-DA2C-40C2-B320-C6440AEB1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73" y="5214492"/>
                <a:ext cx="1027269" cy="323165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5351146-CD61-4E37-9977-B0F052EE543A}"/>
                  </a:ext>
                </a:extLst>
              </p:cNvPr>
              <p:cNvSpPr txBox="1"/>
              <p:nvPr/>
            </p:nvSpPr>
            <p:spPr>
              <a:xfrm>
                <a:off x="4298290" y="5234320"/>
                <a:ext cx="117153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5351146-CD61-4E37-9977-B0F052EE5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90" y="5234320"/>
                <a:ext cx="1171539" cy="323165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1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CC12A-D1EB-451D-AFC3-2BCF00ED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51865-77A4-44ED-A3FB-04C5B18C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483D2AE-084A-4481-98F4-4140CA8466AD}"/>
              </a:ext>
            </a:extLst>
          </p:cNvPr>
          <p:cNvSpPr/>
          <p:nvPr/>
        </p:nvSpPr>
        <p:spPr>
          <a:xfrm>
            <a:off x="573924" y="902083"/>
            <a:ext cx="11211675" cy="2526917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6C1D0F8-75B9-438C-AA77-97B4F28F223E}"/>
              </a:ext>
            </a:extLst>
          </p:cNvPr>
          <p:cNvSpPr/>
          <p:nvPr/>
        </p:nvSpPr>
        <p:spPr>
          <a:xfrm rot="5400000">
            <a:off x="4970364" y="-780881"/>
            <a:ext cx="2418794" cy="11211675"/>
          </a:xfrm>
          <a:prstGeom prst="roundRect">
            <a:avLst/>
          </a:prstGeom>
          <a:solidFill>
            <a:srgbClr val="BBD3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9A8E96-87C2-445C-A4FC-2F9B5004A800}"/>
              </a:ext>
            </a:extLst>
          </p:cNvPr>
          <p:cNvSpPr txBox="1"/>
          <p:nvPr/>
        </p:nvSpPr>
        <p:spPr>
          <a:xfrm>
            <a:off x="3523785" y="1311797"/>
            <a:ext cx="783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Mutual Information </a:t>
            </a:r>
            <a:r>
              <a:rPr lang="de-DE" sz="2000" dirty="0" err="1"/>
              <a:t>is</a:t>
            </a:r>
            <a:r>
              <a:rPr lang="de-DE" sz="2000" dirty="0"/>
              <a:t> a powerful </a:t>
            </a:r>
            <a:r>
              <a:rPr lang="de-DE" sz="2000" dirty="0" err="1"/>
              <a:t>tool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estimate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strength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nonlinear</a:t>
            </a:r>
            <a:r>
              <a:rPr lang="de-DE" sz="2000" dirty="0"/>
              <a:t> </a:t>
            </a:r>
            <a:r>
              <a:rPr lang="de-DE" sz="2000" dirty="0" err="1"/>
              <a:t>correlations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input</a:t>
            </a:r>
            <a:r>
              <a:rPr lang="de-DE" sz="2000" dirty="0"/>
              <a:t> and </a:t>
            </a:r>
            <a:r>
              <a:rPr lang="de-DE" sz="2000" dirty="0" err="1"/>
              <a:t>output</a:t>
            </a:r>
            <a:r>
              <a:rPr lang="de-DE" sz="2000" dirty="0"/>
              <a:t> </a:t>
            </a:r>
            <a:r>
              <a:rPr lang="de-DE" sz="2000" dirty="0" err="1"/>
              <a:t>parameters</a:t>
            </a:r>
            <a:r>
              <a:rPr lang="de-DE" sz="2000" dirty="0"/>
              <a:t>.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typical</a:t>
            </a:r>
            <a:r>
              <a:rPr lang="de-DE" sz="2000" dirty="0"/>
              <a:t> </a:t>
            </a:r>
            <a:r>
              <a:rPr lang="de-DE" sz="2000" dirty="0" err="1"/>
              <a:t>scanning</a:t>
            </a:r>
            <a:r>
              <a:rPr lang="de-DE" sz="2000" dirty="0"/>
              <a:t> </a:t>
            </a:r>
            <a:r>
              <a:rPr lang="de-DE" sz="2000" dirty="0" err="1"/>
              <a:t>range</a:t>
            </a:r>
            <a:r>
              <a:rPr lang="de-DE" sz="2000" dirty="0"/>
              <a:t> in STII </a:t>
            </a:r>
            <a:r>
              <a:rPr lang="de-DE" sz="2000" dirty="0" err="1"/>
              <a:t>experiments</a:t>
            </a:r>
            <a:r>
              <a:rPr lang="de-DE" sz="2000" dirty="0"/>
              <a:t> at HZDR, shifting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focus</a:t>
            </a:r>
            <a:r>
              <a:rPr lang="de-DE" sz="2000" b="1" dirty="0"/>
              <a:t> </a:t>
            </a:r>
            <a:r>
              <a:rPr lang="de-DE" sz="2000" b="1" dirty="0" err="1"/>
              <a:t>position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biggest</a:t>
            </a:r>
            <a:r>
              <a:rPr lang="de-DE" sz="2000" b="1" dirty="0"/>
              <a:t> </a:t>
            </a:r>
            <a:r>
              <a:rPr lang="de-DE" sz="2000" b="1" dirty="0" err="1"/>
              <a:t>impact</a:t>
            </a:r>
            <a:r>
              <a:rPr lang="de-DE" sz="2000" b="1" dirty="0"/>
              <a:t> </a:t>
            </a:r>
            <a:r>
              <a:rPr lang="de-DE" sz="2000" dirty="0"/>
              <a:t>on </a:t>
            </a:r>
            <a:r>
              <a:rPr lang="de-DE" sz="2000" dirty="0" err="1"/>
              <a:t>electron</a:t>
            </a:r>
            <a:r>
              <a:rPr lang="de-DE" sz="2000" dirty="0"/>
              <a:t> beam </a:t>
            </a:r>
            <a:r>
              <a:rPr lang="de-DE" sz="2000" dirty="0" err="1"/>
              <a:t>quality</a:t>
            </a:r>
            <a:endParaRPr lang="en-US" sz="2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2D3AB83-1484-4F37-92E1-3861BCF0CF03}"/>
              </a:ext>
            </a:extLst>
          </p:cNvPr>
          <p:cNvSpPr txBox="1"/>
          <p:nvPr/>
        </p:nvSpPr>
        <p:spPr>
          <a:xfrm>
            <a:off x="3523785" y="3855460"/>
            <a:ext cx="7839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In </a:t>
            </a:r>
            <a:r>
              <a:rPr lang="de-DE" sz="2000" dirty="0" err="1"/>
              <a:t>multihour</a:t>
            </a:r>
            <a:r>
              <a:rPr lang="de-DE" sz="2000" dirty="0"/>
              <a:t> </a:t>
            </a:r>
            <a:r>
              <a:rPr lang="de-DE" sz="2000" dirty="0" err="1"/>
              <a:t>experiments</a:t>
            </a:r>
            <a:r>
              <a:rPr lang="de-DE" sz="2000" dirty="0"/>
              <a:t>,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input</a:t>
            </a:r>
            <a:r>
              <a:rPr lang="de-DE" sz="2000" dirty="0"/>
              <a:t> </a:t>
            </a:r>
            <a:r>
              <a:rPr lang="de-DE" sz="2000" dirty="0" err="1"/>
              <a:t>parameters</a:t>
            </a:r>
            <a:r>
              <a:rPr lang="de-DE" sz="2000" dirty="0"/>
              <a:t> </a:t>
            </a:r>
            <a:r>
              <a:rPr lang="de-DE" sz="2000" dirty="0" err="1"/>
              <a:t>underlie</a:t>
            </a:r>
            <a:r>
              <a:rPr lang="de-DE" sz="2000" dirty="0"/>
              <a:t> </a:t>
            </a:r>
            <a:r>
              <a:rPr lang="de-DE" sz="2000" dirty="0" err="1"/>
              <a:t>shot-to-shot</a:t>
            </a:r>
            <a:r>
              <a:rPr lang="de-DE" sz="2000" dirty="0"/>
              <a:t> </a:t>
            </a:r>
            <a:r>
              <a:rPr lang="de-DE" sz="2000" dirty="0" err="1"/>
              <a:t>fluctuations</a:t>
            </a:r>
            <a:r>
              <a:rPr lang="de-DE" sz="2000" dirty="0"/>
              <a:t> and </a:t>
            </a:r>
            <a:r>
              <a:rPr lang="de-DE" sz="2000" dirty="0" err="1"/>
              <a:t>long</a:t>
            </a:r>
            <a:r>
              <a:rPr lang="de-DE" sz="2000" dirty="0"/>
              <a:t>-term </a:t>
            </a:r>
            <a:r>
              <a:rPr lang="de-DE" sz="2000" dirty="0" err="1"/>
              <a:t>drifts</a:t>
            </a:r>
            <a:r>
              <a:rPr lang="de-DE" sz="2000" dirty="0"/>
              <a:t>.</a:t>
            </a:r>
          </a:p>
          <a:p>
            <a:pPr algn="l"/>
            <a:endParaRPr lang="de-DE" sz="2000" dirty="0"/>
          </a:p>
          <a:p>
            <a:pPr algn="l"/>
            <a:r>
              <a:rPr lang="de-DE" sz="2000" dirty="0"/>
              <a:t>Short-</a:t>
            </a:r>
            <a:r>
              <a:rPr lang="de-DE" sz="2000" dirty="0" err="1"/>
              <a:t>timescale</a:t>
            </a:r>
            <a:r>
              <a:rPr lang="de-DE" sz="2000" b="1" dirty="0"/>
              <a:t> </a:t>
            </a:r>
            <a:r>
              <a:rPr lang="de-DE" sz="2000" b="1" dirty="0" err="1"/>
              <a:t>phase</a:t>
            </a:r>
            <a:r>
              <a:rPr lang="de-DE" sz="2000" b="1" dirty="0"/>
              <a:t> </a:t>
            </a:r>
            <a:r>
              <a:rPr lang="de-DE" sz="2000" b="1" dirty="0" err="1"/>
              <a:t>fluctuations</a:t>
            </a:r>
            <a:r>
              <a:rPr lang="de-DE" sz="2000" b="1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biggest</a:t>
            </a:r>
            <a:r>
              <a:rPr lang="de-DE" sz="2000" b="1" dirty="0"/>
              <a:t> </a:t>
            </a:r>
            <a:r>
              <a:rPr lang="de-DE" sz="2000" b="1" dirty="0" err="1"/>
              <a:t>impact</a:t>
            </a:r>
            <a:r>
              <a:rPr lang="de-DE" sz="2000" b="1" dirty="0"/>
              <a:t> </a:t>
            </a:r>
            <a:r>
              <a:rPr lang="de-DE" sz="2000" dirty="0"/>
              <a:t>on </a:t>
            </a:r>
            <a:r>
              <a:rPr lang="de-DE" sz="2000" b="1" dirty="0" err="1"/>
              <a:t>instabilities</a:t>
            </a:r>
            <a:r>
              <a:rPr lang="de-DE" sz="2000" dirty="0"/>
              <a:t> in </a:t>
            </a:r>
            <a:r>
              <a:rPr lang="de-DE" sz="2000" dirty="0" err="1"/>
              <a:t>electron</a:t>
            </a:r>
            <a:r>
              <a:rPr lang="de-DE" sz="2000" dirty="0"/>
              <a:t> beam </a:t>
            </a:r>
            <a:r>
              <a:rPr lang="de-DE" sz="2000" dirty="0" err="1"/>
              <a:t>quality</a:t>
            </a:r>
            <a:endParaRPr lang="de-DE" sz="200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E8DD9625-7843-417C-A4EA-26986401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FA9A300F-E9D0-4241-A3BC-FAED5366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9C68429-28EB-4FA7-BDC3-84EFE2D21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833848-34A1-4926-A5A2-EDDBBFA9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8" y="3727729"/>
            <a:ext cx="2371493" cy="221692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55DA918-28D8-4273-BE9C-96F2FC33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08" y="1036795"/>
            <a:ext cx="2545423" cy="22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4E4D-4C2E-4801-B285-C8F46BB2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DCD22-3992-45DA-86A7-8E65BAC4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</p:spPr>
        <p:txBody>
          <a:bodyPr/>
          <a:lstStyle/>
          <a:p>
            <a:fld id="{EBEB721F-1515-4815-8BAC-2C06E19CB9A5}" type="slidenum">
              <a:rPr lang="en-US" noProof="0" smtClean="0"/>
              <a:pPr/>
              <a:t>24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E15A00-5F83-4C36-A653-1311530C17B8}"/>
              </a:ext>
            </a:extLst>
          </p:cNvPr>
          <p:cNvGrpSpPr/>
          <p:nvPr/>
        </p:nvGrpSpPr>
        <p:grpSpPr>
          <a:xfrm>
            <a:off x="1554789" y="1992633"/>
            <a:ext cx="9895578" cy="3040422"/>
            <a:chOff x="1890023" y="1406769"/>
            <a:chExt cx="9895578" cy="30404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BC9CB-4856-4C99-A299-9F9FFD3BD9F9}"/>
                </a:ext>
              </a:extLst>
            </p:cNvPr>
            <p:cNvSpPr txBox="1"/>
            <p:nvPr/>
          </p:nvSpPr>
          <p:spPr>
            <a:xfrm>
              <a:off x="2787899" y="4124026"/>
              <a:ext cx="89977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500" dirty="0"/>
                <a:t>   Anna	 </a:t>
              </a:r>
              <a:r>
                <a:rPr lang="de-DE" sz="1500" b="1" dirty="0"/>
                <a:t>Arie</a:t>
              </a:r>
              <a:r>
                <a:rPr lang="de-DE" sz="1500" dirty="0"/>
                <a:t>     Patrick    Susanne  Franziska  Vincent     Max       Amin  	+ Mohamed</a:t>
              </a:r>
              <a:endParaRPr lang="de-DE" sz="1500" u="sng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E82392-8D79-4E17-BA8E-8A71CEDB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023" y="1406769"/>
              <a:ext cx="8411954" cy="2602622"/>
            </a:xfrm>
            <a:prstGeom prst="rect">
              <a:avLst/>
            </a:prstGeom>
          </p:spPr>
        </p:pic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F404D695-8B4A-4944-9327-8C4C16DF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FC6D553D-E375-4826-9C94-4701C1D6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CFC240-C6F7-4EBA-B7E0-2B631A518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9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1628-A97A-4732-956A-B383AEDA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8ECCCBCD-0767-4943-8B8C-9547BCC2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9" y="170880"/>
            <a:ext cx="11087100" cy="409714"/>
          </a:xfrm>
        </p:spPr>
        <p:txBody>
          <a:bodyPr>
            <a:normAutofit/>
          </a:bodyPr>
          <a:lstStyle/>
          <a:p>
            <a:r>
              <a:rPr lang="de-DE" sz="2800" dirty="0" err="1"/>
              <a:t>Crashcourse</a:t>
            </a:r>
            <a:r>
              <a:rPr lang="de-DE" sz="2800" dirty="0"/>
              <a:t> in </a:t>
            </a:r>
            <a:r>
              <a:rPr lang="de-DE" sz="2800" dirty="0" err="1"/>
              <a:t>Bayesian</a:t>
            </a:r>
            <a:r>
              <a:rPr lang="de-DE" sz="2800" dirty="0"/>
              <a:t> </a:t>
            </a:r>
            <a:r>
              <a:rPr lang="de-DE" sz="2800" dirty="0" err="1"/>
              <a:t>Optimization</a:t>
            </a:r>
            <a:endParaRPr lang="en-US" sz="2800" dirty="0"/>
          </a:p>
        </p:txBody>
      </p:sp>
      <p:sp>
        <p:nvSpPr>
          <p:cNvPr id="47" name="Untertitel 6">
            <a:extLst>
              <a:ext uri="{FF2B5EF4-FFF2-40B4-BE49-F238E27FC236}">
                <a16:creationId xmlns:a16="http://schemas.microsoft.com/office/drawing/2014/main" id="{C03558A7-66D1-4C1A-9AFF-99124FE136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03649" y="712172"/>
            <a:ext cx="11087100" cy="33274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1CB5E6A-F924-4BC2-B180-94E59D08D947}"/>
              </a:ext>
            </a:extLst>
          </p:cNvPr>
          <p:cNvGrpSpPr/>
          <p:nvPr/>
        </p:nvGrpSpPr>
        <p:grpSpPr>
          <a:xfrm>
            <a:off x="703649" y="1321189"/>
            <a:ext cx="5684076" cy="5270547"/>
            <a:chOff x="703649" y="1321189"/>
            <a:chExt cx="5684076" cy="5270547"/>
          </a:xfrm>
        </p:grpSpPr>
        <p:pic>
          <p:nvPicPr>
            <p:cNvPr id="29" name="Grafik 28" descr="Callcenter mit einfarbiger Füllung">
              <a:extLst>
                <a:ext uri="{FF2B5EF4-FFF2-40B4-BE49-F238E27FC236}">
                  <a16:creationId xmlns:a16="http://schemas.microsoft.com/office/drawing/2014/main" id="{2F0953E8-C9B5-48B4-8899-05C118EA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8565" y="5677336"/>
              <a:ext cx="914400" cy="914400"/>
            </a:xfrm>
            <a:prstGeom prst="rect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CE96953A-0038-4089-98CE-D63EBFCD5688}"/>
                </a:ext>
              </a:extLst>
            </p:cNvPr>
            <p:cNvGrpSpPr/>
            <p:nvPr/>
          </p:nvGrpSpPr>
          <p:grpSpPr>
            <a:xfrm>
              <a:off x="703649" y="1321189"/>
              <a:ext cx="5684076" cy="4900597"/>
              <a:chOff x="2057026" y="239697"/>
              <a:chExt cx="6196432" cy="6252233"/>
            </a:xfrm>
          </p:grpSpPr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EE4D3C98-B3E4-4802-9603-74A4599ACB72}"/>
                  </a:ext>
                </a:extLst>
              </p:cNvPr>
              <p:cNvSpPr/>
              <p:nvPr/>
            </p:nvSpPr>
            <p:spPr>
              <a:xfrm>
                <a:off x="2086253" y="239697"/>
                <a:ext cx="2743200" cy="114522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Training data </a:t>
                </a:r>
                <a:endParaRPr lang="en-US" sz="15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500" dirty="0">
                    <a:solidFill>
                      <a:schemeClr val="bg1"/>
                    </a:solidFill>
                  </a:rPr>
                  <a:t>5 random initialization sets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hteck: abgerundete Ecken 17">
                <a:extLst>
                  <a:ext uri="{FF2B5EF4-FFF2-40B4-BE49-F238E27FC236}">
                    <a16:creationId xmlns:a16="http://schemas.microsoft.com/office/drawing/2014/main" id="{C2553E3E-8E43-4161-9D35-1214658F4BD2}"/>
                  </a:ext>
                </a:extLst>
              </p:cNvPr>
              <p:cNvSpPr/>
              <p:nvPr/>
            </p:nvSpPr>
            <p:spPr>
              <a:xfrm>
                <a:off x="2057026" y="1874843"/>
                <a:ext cx="2743200" cy="114522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Gaussian Process</a:t>
                </a:r>
              </a:p>
              <a:p>
                <a:pPr algn="ctr"/>
                <a:r>
                  <a:rPr lang="en-US" sz="1500" dirty="0">
                    <a:solidFill>
                      <a:prstClr val="white"/>
                    </a:solidFill>
                    <a:latin typeface="Arial"/>
                  </a:rPr>
                  <a:t>Evaluates outcome for different setpoints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hteck: abgerundete Ecken 18">
                <a:extLst>
                  <a:ext uri="{FF2B5EF4-FFF2-40B4-BE49-F238E27FC236}">
                    <a16:creationId xmlns:a16="http://schemas.microsoft.com/office/drawing/2014/main" id="{D40F98C5-B255-4319-BCDC-10D8479B9BF5}"/>
                  </a:ext>
                </a:extLst>
              </p:cNvPr>
              <p:cNvSpPr/>
              <p:nvPr/>
            </p:nvSpPr>
            <p:spPr>
              <a:xfrm>
                <a:off x="2126851" y="4997583"/>
                <a:ext cx="2743200" cy="878891"/>
              </a:xfrm>
              <a:prstGeom prst="roundRect">
                <a:avLst/>
              </a:prstGeom>
              <a:solidFill>
                <a:srgbClr val="88AE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Candidate</a:t>
                </a:r>
              </a:p>
              <a:p>
                <a:pPr algn="ctr"/>
                <a:r>
                  <a:rPr lang="en-US" sz="1500" dirty="0">
                    <a:solidFill>
                      <a:schemeClr val="bg1"/>
                    </a:solidFill>
                  </a:rPr>
                  <a:t>New setpoint</a:t>
                </a:r>
              </a:p>
            </p:txBody>
          </p:sp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DFBAD7E7-AB16-4616-AC1F-7B6D19C9BE0A}"/>
                  </a:ext>
                </a:extLst>
              </p:cNvPr>
              <p:cNvSpPr/>
              <p:nvPr/>
            </p:nvSpPr>
            <p:spPr>
              <a:xfrm>
                <a:off x="5510258" y="4878805"/>
                <a:ext cx="2743200" cy="87889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Measurement</a:t>
                </a:r>
              </a:p>
            </p:txBody>
          </p:sp>
          <p:sp>
            <p:nvSpPr>
              <p:cNvPr id="21" name="Rechteck: abgerundete Ecken 20">
                <a:extLst>
                  <a:ext uri="{FF2B5EF4-FFF2-40B4-BE49-F238E27FC236}">
                    <a16:creationId xmlns:a16="http://schemas.microsoft.com/office/drawing/2014/main" id="{C4695632-7DC6-44DC-A1AE-4C6978F83E89}"/>
                  </a:ext>
                </a:extLst>
              </p:cNvPr>
              <p:cNvSpPr/>
              <p:nvPr/>
            </p:nvSpPr>
            <p:spPr>
              <a:xfrm>
                <a:off x="5510258" y="3498423"/>
                <a:ext cx="2743200" cy="878890"/>
              </a:xfrm>
              <a:prstGeom prst="roundRect">
                <a:avLst/>
              </a:prstGeom>
              <a:solidFill>
                <a:srgbClr val="88AE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Outcome</a:t>
                </a:r>
              </a:p>
              <a:p>
                <a:pPr algn="ctr"/>
                <a:r>
                  <a:rPr lang="en-US" sz="1500" dirty="0">
                    <a:solidFill>
                      <a:schemeClr val="bg1"/>
                    </a:solidFill>
                  </a:rPr>
                  <a:t>Experimental result</a:t>
                </a:r>
              </a:p>
            </p:txBody>
          </p:sp>
          <p:sp>
            <p:nvSpPr>
              <p:cNvPr id="22" name="Pfeil: nach rechts 21">
                <a:extLst>
                  <a:ext uri="{FF2B5EF4-FFF2-40B4-BE49-F238E27FC236}">
                    <a16:creationId xmlns:a16="http://schemas.microsoft.com/office/drawing/2014/main" id="{6ACAD639-852D-4BF0-A3A9-E3FE5B1DCB23}"/>
                  </a:ext>
                </a:extLst>
              </p:cNvPr>
              <p:cNvSpPr/>
              <p:nvPr/>
            </p:nvSpPr>
            <p:spPr>
              <a:xfrm rot="5400000">
                <a:off x="3219635" y="4613818"/>
                <a:ext cx="365832" cy="39431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Pfeil: nach rechts 22">
                <a:extLst>
                  <a:ext uri="{FF2B5EF4-FFF2-40B4-BE49-F238E27FC236}">
                    <a16:creationId xmlns:a16="http://schemas.microsoft.com/office/drawing/2014/main" id="{6102E4E6-6E11-40D0-B2C8-DAD4D3502DB2}"/>
                  </a:ext>
                </a:extLst>
              </p:cNvPr>
              <p:cNvSpPr/>
              <p:nvPr/>
            </p:nvSpPr>
            <p:spPr>
              <a:xfrm rot="5400000">
                <a:off x="3219635" y="1432721"/>
                <a:ext cx="365832" cy="39431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feil: nach rechts 23">
                <a:extLst>
                  <a:ext uri="{FF2B5EF4-FFF2-40B4-BE49-F238E27FC236}">
                    <a16:creationId xmlns:a16="http://schemas.microsoft.com/office/drawing/2014/main" id="{A6916608-C373-4FCA-8973-40B30F7A1057}"/>
                  </a:ext>
                </a:extLst>
              </p:cNvPr>
              <p:cNvSpPr/>
              <p:nvPr/>
            </p:nvSpPr>
            <p:spPr>
              <a:xfrm rot="16200000" flipV="1">
                <a:off x="6698942" y="4430901"/>
                <a:ext cx="365832" cy="39431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Pfeil: nach rechts 24">
                <a:extLst>
                  <a:ext uri="{FF2B5EF4-FFF2-40B4-BE49-F238E27FC236}">
                    <a16:creationId xmlns:a16="http://schemas.microsoft.com/office/drawing/2014/main" id="{27EFB9D4-255C-41F0-BDB2-AFC6C3B7EF24}"/>
                  </a:ext>
                </a:extLst>
              </p:cNvPr>
              <p:cNvSpPr/>
              <p:nvPr/>
            </p:nvSpPr>
            <p:spPr>
              <a:xfrm rot="10800000" flipH="1" flipV="1">
                <a:off x="4961510" y="5121092"/>
                <a:ext cx="365832" cy="39431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hteck: abgerundete Ecken 25">
                <a:extLst>
                  <a:ext uri="{FF2B5EF4-FFF2-40B4-BE49-F238E27FC236}">
                    <a16:creationId xmlns:a16="http://schemas.microsoft.com/office/drawing/2014/main" id="{1BCCF989-23B4-49CC-B9F8-69648D0F1160}"/>
                  </a:ext>
                </a:extLst>
              </p:cNvPr>
              <p:cNvSpPr/>
              <p:nvPr/>
            </p:nvSpPr>
            <p:spPr>
              <a:xfrm>
                <a:off x="2057026" y="3462698"/>
                <a:ext cx="2743200" cy="11045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Acquisition function</a:t>
                </a:r>
              </a:p>
              <a:p>
                <a:pPr algn="ctr"/>
                <a:r>
                  <a:rPr lang="en-US" sz="1500" dirty="0">
                    <a:solidFill>
                      <a:schemeClr val="bg1"/>
                    </a:solidFill>
                  </a:rPr>
                  <a:t>Decides new setpoint</a:t>
                </a:r>
              </a:p>
            </p:txBody>
          </p:sp>
          <p:sp>
            <p:nvSpPr>
              <p:cNvPr id="27" name="Pfeil: nach rechts 26">
                <a:extLst>
                  <a:ext uri="{FF2B5EF4-FFF2-40B4-BE49-F238E27FC236}">
                    <a16:creationId xmlns:a16="http://schemas.microsoft.com/office/drawing/2014/main" id="{452AC667-EAA7-4B22-87F6-B130A16FC21F}"/>
                  </a:ext>
                </a:extLst>
              </p:cNvPr>
              <p:cNvSpPr/>
              <p:nvPr/>
            </p:nvSpPr>
            <p:spPr>
              <a:xfrm rot="5400000">
                <a:off x="3219635" y="3067867"/>
                <a:ext cx="365832" cy="39431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Pfeil: nach oben gebogen 27">
                <a:extLst>
                  <a:ext uri="{FF2B5EF4-FFF2-40B4-BE49-F238E27FC236}">
                    <a16:creationId xmlns:a16="http://schemas.microsoft.com/office/drawing/2014/main" id="{D023A37F-A64C-41EF-8241-FF59AB6F4BE2}"/>
                  </a:ext>
                </a:extLst>
              </p:cNvPr>
              <p:cNvSpPr/>
              <p:nvPr/>
            </p:nvSpPr>
            <p:spPr>
              <a:xfrm rot="16200000">
                <a:off x="5384494" y="1862386"/>
                <a:ext cx="1145220" cy="1991191"/>
              </a:xfrm>
              <a:prstGeom prst="bentUpArrow">
                <a:avLst>
                  <a:gd name="adj1" fmla="val 16205"/>
                  <a:gd name="adj2" fmla="val 15231"/>
                  <a:gd name="adj3" fmla="val 175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D22FAD6-1355-42BC-99F0-A10376955956}"/>
                  </a:ext>
                </a:extLst>
              </p:cNvPr>
              <p:cNvSpPr txBox="1"/>
              <p:nvPr/>
            </p:nvSpPr>
            <p:spPr>
              <a:xfrm>
                <a:off x="5592105" y="6122598"/>
                <a:ext cx="2317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/>
                  <a:t>Human in the loop</a:t>
                </a:r>
              </a:p>
            </p:txBody>
          </p:sp>
        </p:grpSp>
      </p:grpSp>
      <p:sp>
        <p:nvSpPr>
          <p:cNvPr id="38" name="Datumsplatzhalter 3">
            <a:extLst>
              <a:ext uri="{FF2B5EF4-FFF2-40B4-BE49-F238E27FC236}">
                <a16:creationId xmlns:a16="http://schemas.microsoft.com/office/drawing/2014/main" id="{BBAE3FAD-629B-4093-904E-1979DED4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39" name="Fußzeilenplatzhalter 4">
            <a:extLst>
              <a:ext uri="{FF2B5EF4-FFF2-40B4-BE49-F238E27FC236}">
                <a16:creationId xmlns:a16="http://schemas.microsoft.com/office/drawing/2014/main" id="{DA90D2A8-83A2-4A8F-B7FA-A17FC4C4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50">
            <a:extLst>
              <a:ext uri="{FF2B5EF4-FFF2-40B4-BE49-F238E27FC236}">
                <a16:creationId xmlns:a16="http://schemas.microsoft.com/office/drawing/2014/main" id="{01871F40-3D49-43DA-9A90-A18CED8B39C9}"/>
              </a:ext>
            </a:extLst>
          </p:cNvPr>
          <p:cNvSpPr/>
          <p:nvPr/>
        </p:nvSpPr>
        <p:spPr>
          <a:xfrm>
            <a:off x="6994201" y="1215103"/>
            <a:ext cx="4623243" cy="4329291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1628-A97A-4732-956A-B383AEDA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8ECCCBCD-0767-4943-8B8C-9547BCC2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9" y="170880"/>
            <a:ext cx="11087100" cy="409714"/>
          </a:xfrm>
        </p:spPr>
        <p:txBody>
          <a:bodyPr>
            <a:normAutofit/>
          </a:bodyPr>
          <a:lstStyle/>
          <a:p>
            <a:r>
              <a:rPr lang="de-DE" sz="2800" dirty="0" err="1"/>
              <a:t>Crashcourse</a:t>
            </a:r>
            <a:r>
              <a:rPr lang="de-DE" sz="2800" dirty="0"/>
              <a:t> in </a:t>
            </a:r>
            <a:r>
              <a:rPr lang="de-DE" sz="2800" dirty="0" err="1"/>
              <a:t>Bayesian</a:t>
            </a:r>
            <a:r>
              <a:rPr lang="de-DE" sz="2800" dirty="0"/>
              <a:t> </a:t>
            </a:r>
            <a:r>
              <a:rPr lang="de-DE" sz="2800" dirty="0" err="1"/>
              <a:t>Optimization</a:t>
            </a:r>
            <a:endParaRPr lang="en-US" sz="2800" dirty="0"/>
          </a:p>
        </p:txBody>
      </p:sp>
      <p:sp>
        <p:nvSpPr>
          <p:cNvPr id="47" name="Untertitel 6">
            <a:extLst>
              <a:ext uri="{FF2B5EF4-FFF2-40B4-BE49-F238E27FC236}">
                <a16:creationId xmlns:a16="http://schemas.microsoft.com/office/drawing/2014/main" id="{C03558A7-66D1-4C1A-9AFF-99124FE136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03649" y="712172"/>
            <a:ext cx="11087100" cy="33274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E96953A-0038-4089-98CE-D63EBFCD5688}"/>
              </a:ext>
            </a:extLst>
          </p:cNvPr>
          <p:cNvGrpSpPr/>
          <p:nvPr/>
        </p:nvGrpSpPr>
        <p:grpSpPr>
          <a:xfrm>
            <a:off x="574555" y="1426214"/>
            <a:ext cx="6305034" cy="4418193"/>
            <a:chOff x="2057026" y="239697"/>
            <a:chExt cx="6873364" cy="5636777"/>
          </a:xfrm>
          <a:solidFill>
            <a:srgbClr val="000000">
              <a:alpha val="23137"/>
            </a:srgbClr>
          </a:solidFill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EE4D3C98-B3E4-4802-9603-74A4599ACB72}"/>
                </a:ext>
              </a:extLst>
            </p:cNvPr>
            <p:cNvSpPr/>
            <p:nvPr/>
          </p:nvSpPr>
          <p:spPr>
            <a:xfrm>
              <a:off x="2086253" y="239697"/>
              <a:ext cx="2743200" cy="11452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Training data </a:t>
              </a:r>
              <a:endParaRPr lang="en-US" sz="15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5 random initialization sets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C2553E3E-8E43-4161-9D35-1214658F4BD2}"/>
                </a:ext>
              </a:extLst>
            </p:cNvPr>
            <p:cNvSpPr/>
            <p:nvPr/>
          </p:nvSpPr>
          <p:spPr>
            <a:xfrm>
              <a:off x="2057026" y="1874843"/>
              <a:ext cx="2743200" cy="11452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Gaussian Process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latin typeface="Arial"/>
                </a:rPr>
                <a:t>Evaluates outcome for different setpoints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D40F98C5-B255-4319-BCDC-10D8479B9BF5}"/>
                </a:ext>
              </a:extLst>
            </p:cNvPr>
            <p:cNvSpPr/>
            <p:nvPr/>
          </p:nvSpPr>
          <p:spPr>
            <a:xfrm>
              <a:off x="2126851" y="4997583"/>
              <a:ext cx="2743200" cy="8788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Candidate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New setpoint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DFBAD7E7-AB16-4616-AC1F-7B6D19C9BE0A}"/>
                </a:ext>
              </a:extLst>
            </p:cNvPr>
            <p:cNvSpPr/>
            <p:nvPr/>
          </p:nvSpPr>
          <p:spPr>
            <a:xfrm>
              <a:off x="5510258" y="4878805"/>
              <a:ext cx="2743200" cy="8788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Measurement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C4695632-7DC6-44DC-A1AE-4C6978F83E89}"/>
                </a:ext>
              </a:extLst>
            </p:cNvPr>
            <p:cNvSpPr/>
            <p:nvPr/>
          </p:nvSpPr>
          <p:spPr>
            <a:xfrm>
              <a:off x="5510258" y="3498423"/>
              <a:ext cx="2743200" cy="8788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Outcome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Experimental result</a:t>
              </a:r>
            </a:p>
          </p:txBody>
        </p:sp>
        <p:sp>
          <p:nvSpPr>
            <p:cNvPr id="22" name="Pfeil: nach rechts 21">
              <a:extLst>
                <a:ext uri="{FF2B5EF4-FFF2-40B4-BE49-F238E27FC236}">
                  <a16:creationId xmlns:a16="http://schemas.microsoft.com/office/drawing/2014/main" id="{6ACAD639-852D-4BF0-A3A9-E3FE5B1DCB23}"/>
                </a:ext>
              </a:extLst>
            </p:cNvPr>
            <p:cNvSpPr/>
            <p:nvPr/>
          </p:nvSpPr>
          <p:spPr>
            <a:xfrm rot="5400000">
              <a:off x="3219635" y="4613818"/>
              <a:ext cx="365832" cy="39431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Pfeil: nach rechts 22">
              <a:extLst>
                <a:ext uri="{FF2B5EF4-FFF2-40B4-BE49-F238E27FC236}">
                  <a16:creationId xmlns:a16="http://schemas.microsoft.com/office/drawing/2014/main" id="{6102E4E6-6E11-40D0-B2C8-DAD4D3502DB2}"/>
                </a:ext>
              </a:extLst>
            </p:cNvPr>
            <p:cNvSpPr/>
            <p:nvPr/>
          </p:nvSpPr>
          <p:spPr>
            <a:xfrm rot="5400000">
              <a:off x="3219635" y="1432721"/>
              <a:ext cx="365832" cy="39431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A6916608-C373-4FCA-8973-40B30F7A1057}"/>
                </a:ext>
              </a:extLst>
            </p:cNvPr>
            <p:cNvSpPr/>
            <p:nvPr/>
          </p:nvSpPr>
          <p:spPr>
            <a:xfrm rot="16200000" flipV="1">
              <a:off x="6698942" y="4430901"/>
              <a:ext cx="365832" cy="39431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5" name="Pfeil: nach rechts 24">
              <a:extLst>
                <a:ext uri="{FF2B5EF4-FFF2-40B4-BE49-F238E27FC236}">
                  <a16:creationId xmlns:a16="http://schemas.microsoft.com/office/drawing/2014/main" id="{27EFB9D4-255C-41F0-BDB2-AFC6C3B7EF24}"/>
                </a:ext>
              </a:extLst>
            </p:cNvPr>
            <p:cNvSpPr/>
            <p:nvPr/>
          </p:nvSpPr>
          <p:spPr>
            <a:xfrm rot="10800000" flipH="1" flipV="1">
              <a:off x="4961510" y="5121092"/>
              <a:ext cx="365832" cy="39431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1BCCF989-23B4-49CC-B9F8-69648D0F1160}"/>
                </a:ext>
              </a:extLst>
            </p:cNvPr>
            <p:cNvSpPr/>
            <p:nvPr/>
          </p:nvSpPr>
          <p:spPr>
            <a:xfrm>
              <a:off x="2057026" y="3462698"/>
              <a:ext cx="2743200" cy="11045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Acquisition function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Decides new setpoint</a:t>
              </a:r>
            </a:p>
          </p:txBody>
        </p:sp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452AC667-EAA7-4B22-87F6-B130A16FC21F}"/>
                </a:ext>
              </a:extLst>
            </p:cNvPr>
            <p:cNvSpPr/>
            <p:nvPr/>
          </p:nvSpPr>
          <p:spPr>
            <a:xfrm rot="5400000">
              <a:off x="3219635" y="3067867"/>
              <a:ext cx="365832" cy="39431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8" name="Pfeil: nach oben gebogen 27">
              <a:extLst>
                <a:ext uri="{FF2B5EF4-FFF2-40B4-BE49-F238E27FC236}">
                  <a16:creationId xmlns:a16="http://schemas.microsoft.com/office/drawing/2014/main" id="{D023A37F-A64C-41EF-8241-FF59AB6F4BE2}"/>
                </a:ext>
              </a:extLst>
            </p:cNvPr>
            <p:cNvSpPr/>
            <p:nvPr/>
          </p:nvSpPr>
          <p:spPr>
            <a:xfrm rot="16200000">
              <a:off x="5384494" y="1862386"/>
              <a:ext cx="1145220" cy="1991191"/>
            </a:xfrm>
            <a:prstGeom prst="bentUpArrow">
              <a:avLst>
                <a:gd name="adj1" fmla="val 16205"/>
                <a:gd name="adj2" fmla="val 15231"/>
                <a:gd name="adj3" fmla="val 175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5" name="Pfeil: nach rechts 34">
              <a:extLst>
                <a:ext uri="{FF2B5EF4-FFF2-40B4-BE49-F238E27FC236}">
                  <a16:creationId xmlns:a16="http://schemas.microsoft.com/office/drawing/2014/main" id="{ED59B4A9-B445-4740-A256-E5FF657512CF}"/>
                </a:ext>
              </a:extLst>
            </p:cNvPr>
            <p:cNvSpPr/>
            <p:nvPr/>
          </p:nvSpPr>
          <p:spPr>
            <a:xfrm rot="10800000">
              <a:off x="4919964" y="596416"/>
              <a:ext cx="3828926" cy="313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4BEEEB36-837B-46E6-AC07-AAC55EB53827}"/>
                </a:ext>
              </a:extLst>
            </p:cNvPr>
            <p:cNvSpPr/>
            <p:nvPr/>
          </p:nvSpPr>
          <p:spPr>
            <a:xfrm rot="9951474">
              <a:off x="4843377" y="2633362"/>
              <a:ext cx="4087013" cy="32240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1" name="Pfeil: nach rechts 30">
              <a:extLst>
                <a:ext uri="{FF2B5EF4-FFF2-40B4-BE49-F238E27FC236}">
                  <a16:creationId xmlns:a16="http://schemas.microsoft.com/office/drawing/2014/main" id="{1C3B605D-2641-406F-8F9B-815B50099B1C}"/>
                </a:ext>
              </a:extLst>
            </p:cNvPr>
            <p:cNvSpPr/>
            <p:nvPr/>
          </p:nvSpPr>
          <p:spPr>
            <a:xfrm rot="10800000">
              <a:off x="8269688" y="3797969"/>
              <a:ext cx="644915" cy="2639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CEFD5A52-D717-4906-AB49-C9AFC5ED212B}"/>
              </a:ext>
            </a:extLst>
          </p:cNvPr>
          <p:cNvSpPr txBox="1"/>
          <p:nvPr/>
        </p:nvSpPr>
        <p:spPr>
          <a:xfrm>
            <a:off x="7238400" y="1396371"/>
            <a:ext cx="41348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Hyperparameter tuning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09C95E-B459-4023-9E47-D1107061603C}"/>
              </a:ext>
            </a:extLst>
          </p:cNvPr>
          <p:cNvSpPr txBox="1"/>
          <p:nvPr/>
        </p:nvSpPr>
        <p:spPr>
          <a:xfrm>
            <a:off x="7296513" y="2140787"/>
            <a:ext cx="4294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In total 19 models tested</a:t>
            </a:r>
          </a:p>
          <a:p>
            <a:pPr marL="285750" indent="-285750" algn="l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 algn="l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Different configurations:</a:t>
            </a:r>
          </a:p>
          <a:p>
            <a:pPr marL="742950" lvl="1" indent="-285750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Prior knowledge, random initialization, custom initialization</a:t>
            </a:r>
          </a:p>
          <a:p>
            <a:pPr marL="742950" lvl="1" indent="-285750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Objective functions</a:t>
            </a:r>
          </a:p>
          <a:p>
            <a:pPr marL="742950" lvl="1" indent="-285750">
              <a:buClr>
                <a:schemeClr val="accent3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Choice of acquisition function</a:t>
            </a:r>
          </a:p>
        </p:txBody>
      </p:sp>
      <p:sp>
        <p:nvSpPr>
          <p:cNvPr id="34" name="Datumsplatzhalter 3">
            <a:extLst>
              <a:ext uri="{FF2B5EF4-FFF2-40B4-BE49-F238E27FC236}">
                <a16:creationId xmlns:a16="http://schemas.microsoft.com/office/drawing/2014/main" id="{0A553BD6-FD31-492A-B71B-42BFE699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E606A3EB-2C4E-46C1-A314-BD761620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3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6606999-6FB6-43A7-AF40-91241001D77C}"/>
              </a:ext>
            </a:extLst>
          </p:cNvPr>
          <p:cNvSpPr/>
          <p:nvPr/>
        </p:nvSpPr>
        <p:spPr>
          <a:xfrm>
            <a:off x="406399" y="2755557"/>
            <a:ext cx="5237310" cy="3610074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C921F-2948-426B-A8A8-ED75515E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evaluate a model?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B830F3-B932-49DB-BAC5-CFA5AE14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7D5A4488-C728-4768-B9AC-968699A9682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8501" y="952743"/>
            <a:ext cx="11087100" cy="332742"/>
          </a:xfrm>
        </p:spPr>
        <p:txBody>
          <a:bodyPr/>
          <a:lstStyle/>
          <a:p>
            <a:r>
              <a:rPr lang="en-US" dirty="0"/>
              <a:t>Rate the models with respect to their accuracy and convergence speed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5D684B-24E3-40EF-BCDB-C2FCEBCED534}"/>
              </a:ext>
            </a:extLst>
          </p:cNvPr>
          <p:cNvSpPr txBox="1"/>
          <p:nvPr/>
        </p:nvSpPr>
        <p:spPr>
          <a:xfrm>
            <a:off x="653806" y="3429444"/>
            <a:ext cx="491065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Some models reached optimum performance within the 20 configurations they were tested upon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some got stuck at false maxima, influenced by initialization shots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Calculate the difference of best set per model and best set of the day as a regret metric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591B05-3830-4754-807C-B16860D926CA}"/>
              </a:ext>
            </a:extLst>
          </p:cNvPr>
          <p:cNvSpPr txBox="1"/>
          <p:nvPr/>
        </p:nvSpPr>
        <p:spPr>
          <a:xfrm>
            <a:off x="854129" y="2986817"/>
            <a:ext cx="434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Accuracy</a:t>
            </a:r>
          </a:p>
        </p:txBody>
      </p:sp>
      <p:sp>
        <p:nvSpPr>
          <p:cNvPr id="22" name="Rectangle: Rounded Corners 50">
            <a:extLst>
              <a:ext uri="{FF2B5EF4-FFF2-40B4-BE49-F238E27FC236}">
                <a16:creationId xmlns:a16="http://schemas.microsoft.com/office/drawing/2014/main" id="{3776EB69-C75C-4109-A33A-B0122561784D}"/>
              </a:ext>
            </a:extLst>
          </p:cNvPr>
          <p:cNvSpPr/>
          <p:nvPr/>
        </p:nvSpPr>
        <p:spPr>
          <a:xfrm>
            <a:off x="5891116" y="2698653"/>
            <a:ext cx="5237310" cy="3610074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B874BD-40BC-49DC-B6E9-4037457EEA01}"/>
              </a:ext>
            </a:extLst>
          </p:cNvPr>
          <p:cNvSpPr txBox="1"/>
          <p:nvPr/>
        </p:nvSpPr>
        <p:spPr>
          <a:xfrm>
            <a:off x="6217774" y="3471074"/>
            <a:ext cx="491065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Some models focus more heavily on exploration, some more on exploitation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Evaluate for each model, after what number of shots it reaches 80% of optimum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Tradeoff between reliability and speed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367C42-736D-4655-A935-27F39A9F23E1}"/>
              </a:ext>
            </a:extLst>
          </p:cNvPr>
          <p:cNvSpPr txBox="1"/>
          <p:nvPr/>
        </p:nvSpPr>
        <p:spPr>
          <a:xfrm>
            <a:off x="6338846" y="2986817"/>
            <a:ext cx="434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Convergence speed</a:t>
            </a: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09865CDD-53B1-4D70-ABFA-4B639AA3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4E2FE5E2-DDEB-4B80-9677-1163FB3D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9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AE0A7-3462-4060-A5F6-372A89B2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9" y="170880"/>
            <a:ext cx="11744660" cy="409714"/>
          </a:xfrm>
        </p:spPr>
        <p:txBody>
          <a:bodyPr>
            <a:normAutofit/>
          </a:bodyPr>
          <a:lstStyle/>
          <a:p>
            <a:r>
              <a:rPr lang="en-US" sz="2800" dirty="0"/>
              <a:t>STII offers multiple pathways for control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1628-A97A-4732-956A-B383AEDA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DF6D753A-8655-46C6-9AAA-41A7C1D4CF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03649" y="609873"/>
            <a:ext cx="11087100" cy="332742"/>
          </a:xfrm>
        </p:spPr>
        <p:txBody>
          <a:bodyPr/>
          <a:lstStyle/>
          <a:p>
            <a:r>
              <a:rPr lang="en-US" dirty="0"/>
              <a:t>Input parameters affecting electron acceleration performance</a:t>
            </a:r>
          </a:p>
        </p:txBody>
      </p:sp>
      <p:sp>
        <p:nvSpPr>
          <p:cNvPr id="45" name="Rectangle: Rounded Corners 50">
            <a:extLst>
              <a:ext uri="{FF2B5EF4-FFF2-40B4-BE49-F238E27FC236}">
                <a16:creationId xmlns:a16="http://schemas.microsoft.com/office/drawing/2014/main" id="{FD4E1CFB-4F45-4C61-90BA-71AFFDDB9819}"/>
              </a:ext>
            </a:extLst>
          </p:cNvPr>
          <p:cNvSpPr/>
          <p:nvPr/>
        </p:nvSpPr>
        <p:spPr>
          <a:xfrm>
            <a:off x="891839" y="1918975"/>
            <a:ext cx="3388999" cy="1080000"/>
          </a:xfrm>
          <a:prstGeom prst="roundRect">
            <a:avLst/>
          </a:prstGeom>
          <a:solidFill>
            <a:srgbClr val="7EABC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A31C3B6-95FF-4672-B808-9EFFE41E0E5B}"/>
              </a:ext>
            </a:extLst>
          </p:cNvPr>
          <p:cNvSpPr txBox="1"/>
          <p:nvPr/>
        </p:nvSpPr>
        <p:spPr>
          <a:xfrm>
            <a:off x="1121607" y="2370441"/>
            <a:ext cx="1660338" cy="54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/>
              <a:t>Laser </a:t>
            </a:r>
            <a:r>
              <a:rPr lang="de-DE" sz="1500" b="1" dirty="0" err="1"/>
              <a:t>energy</a:t>
            </a:r>
            <a:br>
              <a:rPr lang="de-DE" sz="1500" b="1" dirty="0"/>
            </a:br>
            <a:endParaRPr lang="de-DE" sz="1500" b="1" dirty="0"/>
          </a:p>
          <a:p>
            <a:pPr algn="l"/>
            <a:endParaRPr lang="de-DE" sz="1500" b="1" dirty="0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1616A4B6-6C42-441C-A572-F11E4D2FE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47" y="2106494"/>
            <a:ext cx="2070809" cy="934358"/>
          </a:xfrm>
          <a:prstGeom prst="rect">
            <a:avLst/>
          </a:prstGeom>
        </p:spPr>
      </p:pic>
      <p:sp>
        <p:nvSpPr>
          <p:cNvPr id="60" name="Rectangle: Rounded Corners 50">
            <a:extLst>
              <a:ext uri="{FF2B5EF4-FFF2-40B4-BE49-F238E27FC236}">
                <a16:creationId xmlns:a16="http://schemas.microsoft.com/office/drawing/2014/main" id="{A87F7DCB-A8F4-4E50-9823-A61063F56BFA}"/>
              </a:ext>
            </a:extLst>
          </p:cNvPr>
          <p:cNvSpPr/>
          <p:nvPr/>
        </p:nvSpPr>
        <p:spPr>
          <a:xfrm>
            <a:off x="2870973" y="3166190"/>
            <a:ext cx="3388999" cy="1080000"/>
          </a:xfrm>
          <a:prstGeom prst="roundRect">
            <a:avLst/>
          </a:prstGeom>
          <a:solidFill>
            <a:srgbClr val="7EABC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6D3C4FB-3E53-47D4-A82E-A79EAB22257A}"/>
              </a:ext>
            </a:extLst>
          </p:cNvPr>
          <p:cNvSpPr txBox="1"/>
          <p:nvPr/>
        </p:nvSpPr>
        <p:spPr>
          <a:xfrm>
            <a:off x="3023005" y="3458744"/>
            <a:ext cx="1763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/>
              <a:t>Jet </a:t>
            </a:r>
            <a:r>
              <a:rPr lang="de-DE" sz="1500" b="1" dirty="0" err="1"/>
              <a:t>pressure</a:t>
            </a:r>
            <a:endParaRPr lang="de-DE" sz="1500" b="1" dirty="0"/>
          </a:p>
          <a:p>
            <a:pPr algn="l"/>
            <a:r>
              <a:rPr lang="de-DE" sz="1500" b="1" dirty="0"/>
              <a:t>(</a:t>
            </a:r>
            <a:r>
              <a:rPr lang="de-DE" sz="1500" b="1" dirty="0" err="1"/>
              <a:t>plasma</a:t>
            </a:r>
            <a:r>
              <a:rPr lang="de-DE" sz="1500" b="1" dirty="0"/>
              <a:t> </a:t>
            </a:r>
            <a:r>
              <a:rPr lang="de-DE" sz="1500" b="1" dirty="0" err="1"/>
              <a:t>density</a:t>
            </a:r>
            <a:r>
              <a:rPr lang="de-DE" sz="1500" b="1" dirty="0"/>
              <a:t>)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:a16="http://schemas.microsoft.com/office/drawing/2014/main" id="{D49D83C1-C4CF-4902-8F93-C52F416F7DB3}"/>
              </a:ext>
            </a:extLst>
          </p:cNvPr>
          <p:cNvSpPr/>
          <p:nvPr/>
        </p:nvSpPr>
        <p:spPr>
          <a:xfrm>
            <a:off x="4532707" y="1898888"/>
            <a:ext cx="3388999" cy="1080000"/>
          </a:xfrm>
          <a:prstGeom prst="roundRect">
            <a:avLst/>
          </a:prstGeom>
          <a:solidFill>
            <a:srgbClr val="7EABC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b="1" dirty="0">
              <a:solidFill>
                <a:schemeClr val="tx1"/>
              </a:solidFill>
            </a:endParaRP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5415419-BB25-4B82-9E69-1DAC25882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41" y="2093080"/>
            <a:ext cx="2069731" cy="933871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F52225C2-B2D7-4EA2-8193-16E567AB608A}"/>
              </a:ext>
            </a:extLst>
          </p:cNvPr>
          <p:cNvSpPr txBox="1"/>
          <p:nvPr/>
        </p:nvSpPr>
        <p:spPr>
          <a:xfrm>
            <a:off x="4650591" y="1898451"/>
            <a:ext cx="13975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/>
              <a:t>Laser Group Velocity Dispersion (GVD)</a:t>
            </a:r>
          </a:p>
          <a:p>
            <a:pPr algn="l"/>
            <a:endParaRPr lang="de-DE" sz="1500" b="1" dirty="0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8BDA6D55-AECE-44CB-95B1-819442F45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7" y="3263795"/>
            <a:ext cx="2069731" cy="933871"/>
          </a:xfrm>
          <a:prstGeom prst="rect">
            <a:avLst/>
          </a:prstGeom>
        </p:spPr>
      </p:pic>
      <p:sp>
        <p:nvSpPr>
          <p:cNvPr id="63" name="Pfeil: nach unten 62">
            <a:extLst>
              <a:ext uri="{FF2B5EF4-FFF2-40B4-BE49-F238E27FC236}">
                <a16:creationId xmlns:a16="http://schemas.microsoft.com/office/drawing/2014/main" id="{F2CA8422-5F94-45DC-9DC0-3A11D22BBB7C}"/>
              </a:ext>
            </a:extLst>
          </p:cNvPr>
          <p:cNvSpPr/>
          <p:nvPr/>
        </p:nvSpPr>
        <p:spPr>
          <a:xfrm flipV="1">
            <a:off x="5254490" y="3853066"/>
            <a:ext cx="202123" cy="213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4" name="Pfeil: nach unten 63">
            <a:extLst>
              <a:ext uri="{FF2B5EF4-FFF2-40B4-BE49-F238E27FC236}">
                <a16:creationId xmlns:a16="http://schemas.microsoft.com/office/drawing/2014/main" id="{034C42E2-DBB5-47E0-BCFE-B3F88734425C}"/>
              </a:ext>
            </a:extLst>
          </p:cNvPr>
          <p:cNvSpPr/>
          <p:nvPr/>
        </p:nvSpPr>
        <p:spPr>
          <a:xfrm flipV="1">
            <a:off x="5689930" y="3852555"/>
            <a:ext cx="202123" cy="213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5" name="Pfeil: nach unten 64">
            <a:extLst>
              <a:ext uri="{FF2B5EF4-FFF2-40B4-BE49-F238E27FC236}">
                <a16:creationId xmlns:a16="http://schemas.microsoft.com/office/drawing/2014/main" id="{1C454E56-0011-491B-B1E6-EBABBC5C4870}"/>
              </a:ext>
            </a:extLst>
          </p:cNvPr>
          <p:cNvSpPr/>
          <p:nvPr/>
        </p:nvSpPr>
        <p:spPr>
          <a:xfrm flipV="1">
            <a:off x="5477193" y="3846088"/>
            <a:ext cx="202123" cy="213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6" name="Pfeil: nach unten 65">
            <a:extLst>
              <a:ext uri="{FF2B5EF4-FFF2-40B4-BE49-F238E27FC236}">
                <a16:creationId xmlns:a16="http://schemas.microsoft.com/office/drawing/2014/main" id="{9B798655-C107-4C62-8D92-F26E763D2035}"/>
              </a:ext>
            </a:extLst>
          </p:cNvPr>
          <p:cNvSpPr/>
          <p:nvPr/>
        </p:nvSpPr>
        <p:spPr>
          <a:xfrm>
            <a:off x="2655585" y="2679034"/>
            <a:ext cx="202123" cy="213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7" name="Pfeil: nach unten 66">
            <a:extLst>
              <a:ext uri="{FF2B5EF4-FFF2-40B4-BE49-F238E27FC236}">
                <a16:creationId xmlns:a16="http://schemas.microsoft.com/office/drawing/2014/main" id="{C42C28D0-3F75-46D7-977D-727256AF1AC7}"/>
              </a:ext>
            </a:extLst>
          </p:cNvPr>
          <p:cNvSpPr/>
          <p:nvPr/>
        </p:nvSpPr>
        <p:spPr>
          <a:xfrm flipV="1">
            <a:off x="2655585" y="2084712"/>
            <a:ext cx="202123" cy="213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68" name="Pfeil: nach links und rechts 67">
            <a:extLst>
              <a:ext uri="{FF2B5EF4-FFF2-40B4-BE49-F238E27FC236}">
                <a16:creationId xmlns:a16="http://schemas.microsoft.com/office/drawing/2014/main" id="{092D7910-A32E-44F3-AFDE-CA214D8B5702}"/>
              </a:ext>
            </a:extLst>
          </p:cNvPr>
          <p:cNvSpPr/>
          <p:nvPr/>
        </p:nvSpPr>
        <p:spPr>
          <a:xfrm>
            <a:off x="6165330" y="2581427"/>
            <a:ext cx="437470" cy="16741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618E986-B462-497D-8D94-0D192580EE81}"/>
              </a:ext>
            </a:extLst>
          </p:cNvPr>
          <p:cNvGrpSpPr/>
          <p:nvPr/>
        </p:nvGrpSpPr>
        <p:grpSpPr>
          <a:xfrm>
            <a:off x="6463422" y="3173080"/>
            <a:ext cx="3607789" cy="1080000"/>
            <a:chOff x="4263994" y="4999405"/>
            <a:chExt cx="3607789" cy="1080000"/>
          </a:xfrm>
        </p:grpSpPr>
        <p:sp>
          <p:nvSpPr>
            <p:cNvPr id="48" name="Rectangle: Rounded Corners 50">
              <a:extLst>
                <a:ext uri="{FF2B5EF4-FFF2-40B4-BE49-F238E27FC236}">
                  <a16:creationId xmlns:a16="http://schemas.microsoft.com/office/drawing/2014/main" id="{2C330AC5-9C83-4203-9B0B-826AA6D549C3}"/>
                </a:ext>
              </a:extLst>
            </p:cNvPr>
            <p:cNvSpPr/>
            <p:nvPr/>
          </p:nvSpPr>
          <p:spPr>
            <a:xfrm>
              <a:off x="4263994" y="4999405"/>
              <a:ext cx="3388999" cy="1080000"/>
            </a:xfrm>
            <a:prstGeom prst="roundRect">
              <a:avLst/>
            </a:prstGeom>
            <a:solidFill>
              <a:srgbClr val="7EABCB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b="1" dirty="0">
                <a:solidFill>
                  <a:schemeClr val="tx1"/>
                </a:solidFill>
              </a:endParaRPr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D2163441-6048-4EB1-9CB8-D7A1A45DB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052" y="5100935"/>
              <a:ext cx="2069731" cy="933871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5C3E32F-1B21-458A-94F7-62701001EC1F}"/>
                </a:ext>
              </a:extLst>
            </p:cNvPr>
            <p:cNvSpPr txBox="1"/>
            <p:nvPr/>
          </p:nvSpPr>
          <p:spPr>
            <a:xfrm>
              <a:off x="4404502" y="5120619"/>
              <a:ext cx="16364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500" b="1" dirty="0"/>
                <a:t>Jet </a:t>
              </a:r>
              <a:r>
                <a:rPr lang="de-DE" sz="1500" b="1" dirty="0" err="1"/>
                <a:t>position</a:t>
              </a:r>
              <a:r>
                <a:rPr lang="de-DE" sz="1500" b="1" dirty="0"/>
                <a:t> relative </a:t>
              </a:r>
              <a:r>
                <a:rPr lang="de-DE" sz="1500" b="1" dirty="0" err="1"/>
                <a:t>to</a:t>
              </a:r>
              <a:r>
                <a:rPr lang="de-DE" sz="1500" b="1" dirty="0"/>
                <a:t> </a:t>
              </a:r>
              <a:r>
                <a:rPr lang="de-DE" sz="1500" b="1" dirty="0" err="1"/>
                <a:t>focus</a:t>
              </a:r>
              <a:endParaRPr lang="de-DE" sz="1500" b="1" dirty="0"/>
            </a:p>
          </p:txBody>
        </p:sp>
        <p:sp>
          <p:nvSpPr>
            <p:cNvPr id="69" name="Pfeil: nach links und rechts 68">
              <a:extLst>
                <a:ext uri="{FF2B5EF4-FFF2-40B4-BE49-F238E27FC236}">
                  <a16:creationId xmlns:a16="http://schemas.microsoft.com/office/drawing/2014/main" id="{D7DC35E4-C4A0-43C9-B142-44139310658E}"/>
                </a:ext>
              </a:extLst>
            </p:cNvPr>
            <p:cNvSpPr/>
            <p:nvPr/>
          </p:nvSpPr>
          <p:spPr>
            <a:xfrm>
              <a:off x="6730999" y="5855472"/>
              <a:ext cx="491193" cy="201634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E9904F9-6C29-47C3-9DFE-3979FC4017B6}"/>
              </a:ext>
            </a:extLst>
          </p:cNvPr>
          <p:cNvGrpSpPr/>
          <p:nvPr/>
        </p:nvGrpSpPr>
        <p:grpSpPr>
          <a:xfrm>
            <a:off x="8205584" y="1815792"/>
            <a:ext cx="3585165" cy="1146749"/>
            <a:chOff x="6350395" y="1120005"/>
            <a:chExt cx="5609370" cy="2811520"/>
          </a:xfrm>
        </p:grpSpPr>
        <p:sp>
          <p:nvSpPr>
            <p:cNvPr id="38" name="Rectangle: Rounded Corners 50">
              <a:extLst>
                <a:ext uri="{FF2B5EF4-FFF2-40B4-BE49-F238E27FC236}">
                  <a16:creationId xmlns:a16="http://schemas.microsoft.com/office/drawing/2014/main" id="{DB84BAD5-EFF1-49B5-B9FA-FD96DD44A16B}"/>
                </a:ext>
              </a:extLst>
            </p:cNvPr>
            <p:cNvSpPr/>
            <p:nvPr/>
          </p:nvSpPr>
          <p:spPr>
            <a:xfrm>
              <a:off x="6350395" y="1120005"/>
              <a:ext cx="5302448" cy="2647868"/>
            </a:xfrm>
            <a:prstGeom prst="roundRect">
              <a:avLst/>
            </a:prstGeom>
            <a:solidFill>
              <a:srgbClr val="7EABCB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b="1" dirty="0">
                <a:solidFill>
                  <a:schemeClr val="tx1"/>
                </a:solidFill>
              </a:endParaRP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7AA49C4-A38B-4321-AC53-FC33837B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52" y="1596112"/>
              <a:ext cx="3238313" cy="2289600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51AC4B2E-AF48-472D-B777-0CBB1799AF6A}"/>
                </a:ext>
              </a:extLst>
            </p:cNvPr>
            <p:cNvSpPr txBox="1"/>
            <p:nvPr/>
          </p:nvSpPr>
          <p:spPr>
            <a:xfrm>
              <a:off x="6574403" y="1441393"/>
              <a:ext cx="2186613" cy="249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500" b="1" dirty="0"/>
                <a:t>Third </a:t>
              </a:r>
              <a:r>
                <a:rPr lang="de-DE" sz="1500" b="1" dirty="0" err="1"/>
                <a:t>order</a:t>
              </a:r>
              <a:r>
                <a:rPr lang="de-DE" sz="1500" b="1" dirty="0"/>
                <a:t> </a:t>
              </a:r>
              <a:r>
                <a:rPr lang="de-DE" sz="1500" b="1" dirty="0" err="1"/>
                <a:t>dispersion</a:t>
              </a:r>
              <a:endParaRPr lang="de-DE" sz="1500" b="1" dirty="0"/>
            </a:p>
            <a:p>
              <a:pPr algn="l"/>
              <a:r>
                <a:rPr lang="de-DE" sz="1500" b="1" dirty="0"/>
                <a:t>(TOD)</a:t>
              </a:r>
            </a:p>
            <a:p>
              <a:pPr algn="l"/>
              <a:endParaRPr lang="de-DE" sz="1500" b="1" dirty="0"/>
            </a:p>
          </p:txBody>
        </p:sp>
      </p:grpSp>
      <p:sp>
        <p:nvSpPr>
          <p:cNvPr id="41" name="Pfeil: nach links und rechts 40">
            <a:extLst>
              <a:ext uri="{FF2B5EF4-FFF2-40B4-BE49-F238E27FC236}">
                <a16:creationId xmlns:a16="http://schemas.microsoft.com/office/drawing/2014/main" id="{4E12769F-C800-4808-B443-1BF46EC76845}"/>
              </a:ext>
            </a:extLst>
          </p:cNvPr>
          <p:cNvSpPr/>
          <p:nvPr/>
        </p:nvSpPr>
        <p:spPr>
          <a:xfrm rot="19351561">
            <a:off x="9719180" y="2201598"/>
            <a:ext cx="437470" cy="16741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72" name="Datumsplatzhalter 3">
            <a:extLst>
              <a:ext uri="{FF2B5EF4-FFF2-40B4-BE49-F238E27FC236}">
                <a16:creationId xmlns:a16="http://schemas.microsoft.com/office/drawing/2014/main" id="{1D192993-3321-444E-B5AC-1CE5379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73" name="Fußzeilenplatzhalter 4">
            <a:extLst>
              <a:ext uri="{FF2B5EF4-FFF2-40B4-BE49-F238E27FC236}">
                <a16:creationId xmlns:a16="http://schemas.microsoft.com/office/drawing/2014/main" id="{2F0D424A-BC9D-49D9-AE59-B000A11B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2165" y="6294435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87A9FD5-C2C5-40E8-B606-9A6EFCE5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D243BA61-2D62-4C92-A2AC-92088BFE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08" y="1108380"/>
            <a:ext cx="12173192" cy="422995"/>
          </a:xfrm>
        </p:spPr>
        <p:txBody>
          <a:bodyPr/>
          <a:lstStyle/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: Self-</a:t>
            </a:r>
            <a:r>
              <a:rPr lang="de-DE" dirty="0" err="1"/>
              <a:t>Truncated</a:t>
            </a:r>
            <a:r>
              <a:rPr lang="de-DE" dirty="0"/>
              <a:t> </a:t>
            </a:r>
            <a:r>
              <a:rPr lang="de-DE" dirty="0" err="1"/>
              <a:t>Ionization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> (STII)</a:t>
            </a:r>
          </a:p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Input </a:t>
            </a:r>
            <a:r>
              <a:rPr lang="de-DE" dirty="0" err="1"/>
              <a:t>parameters</a:t>
            </a:r>
            <a:r>
              <a:rPr lang="de-DE" dirty="0"/>
              <a:t>:</a:t>
            </a: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A7708B96-D929-4EFB-B276-3728C8233497}"/>
              </a:ext>
            </a:extLst>
          </p:cNvPr>
          <p:cNvSpPr txBox="1">
            <a:spLocks/>
          </p:cNvSpPr>
          <p:nvPr/>
        </p:nvSpPr>
        <p:spPr>
          <a:xfrm>
            <a:off x="653808" y="4507339"/>
            <a:ext cx="2571992" cy="422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Output </a:t>
            </a:r>
            <a:r>
              <a:rPr lang="de-DE" dirty="0" err="1"/>
              <a:t>parameters</a:t>
            </a:r>
            <a:r>
              <a:rPr lang="de-DE" dirty="0"/>
              <a:t>:</a:t>
            </a:r>
          </a:p>
          <a:p>
            <a:pPr lvl="2" indent="0">
              <a:buNone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089788B2-3C7F-46D8-80BC-FC221D75EA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8" t="35399" r="8148"/>
          <a:stretch/>
        </p:blipFill>
        <p:spPr>
          <a:xfrm>
            <a:off x="653807" y="5165803"/>
            <a:ext cx="6890154" cy="1080453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0988743-F2E5-4809-A9E6-259250CA93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4214" r="96048" b="42041"/>
          <a:stretch/>
        </p:blipFill>
        <p:spPr>
          <a:xfrm rot="5400000">
            <a:off x="1172406" y="4173082"/>
            <a:ext cx="191353" cy="188908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34475B15-1BD7-4FC4-93F2-9F5F719974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791" t="43079" r="1642" b="42167"/>
          <a:stretch/>
        </p:blipFill>
        <p:spPr>
          <a:xfrm rot="5400000">
            <a:off x="6707672" y="4184475"/>
            <a:ext cx="206012" cy="1889084"/>
          </a:xfrm>
          <a:prstGeom prst="rect">
            <a:avLst/>
          </a:prstGeom>
        </p:spPr>
      </p:pic>
      <p:sp>
        <p:nvSpPr>
          <p:cNvPr id="76" name="Inhaltsplatzhalter 2">
            <a:extLst>
              <a:ext uri="{FF2B5EF4-FFF2-40B4-BE49-F238E27FC236}">
                <a16:creationId xmlns:a16="http://schemas.microsoft.com/office/drawing/2014/main" id="{56EAD063-224C-419A-A985-D6AAF42F00ED}"/>
              </a:ext>
            </a:extLst>
          </p:cNvPr>
          <p:cNvSpPr txBox="1">
            <a:spLocks/>
          </p:cNvSpPr>
          <p:nvPr/>
        </p:nvSpPr>
        <p:spPr>
          <a:xfrm>
            <a:off x="7860189" y="4668656"/>
            <a:ext cx="4242320" cy="1662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ranges</a:t>
            </a:r>
            <a:r>
              <a:rPr lang="de-DE" dirty="0"/>
              <a:t>:</a:t>
            </a:r>
          </a:p>
          <a:p>
            <a:pPr marL="514350" lvl="2" indent="-285750">
              <a:buClr>
                <a:srgbClr val="F0781E"/>
              </a:buClr>
              <a:buSzPct val="130000"/>
            </a:pPr>
            <a:r>
              <a:rPr lang="de-DE" dirty="0"/>
              <a:t>Energy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: 195 MeV</a:t>
            </a:r>
          </a:p>
          <a:p>
            <a:pPr marL="514350" lvl="2" indent="-285750">
              <a:buClr>
                <a:srgbClr val="F0781E"/>
              </a:buClr>
              <a:buSzPct val="130000"/>
            </a:pPr>
            <a:r>
              <a:rPr lang="de-DE" dirty="0"/>
              <a:t>Charge </a:t>
            </a:r>
            <a:r>
              <a:rPr lang="de-DE" dirty="0" err="1"/>
              <a:t>over</a:t>
            </a:r>
            <a:r>
              <a:rPr lang="de-DE" dirty="0"/>
              <a:t> 100 MeV: 400 </a:t>
            </a:r>
            <a:r>
              <a:rPr lang="de-DE" dirty="0" err="1"/>
              <a:t>pC</a:t>
            </a:r>
            <a:endParaRPr lang="de-DE" dirty="0"/>
          </a:p>
          <a:p>
            <a:pPr marL="514350" lvl="2" indent="-285750">
              <a:buClr>
                <a:srgbClr val="F0781E"/>
              </a:buClr>
              <a:buSzPct val="130000"/>
            </a:pPr>
            <a:r>
              <a:rPr lang="de-DE" dirty="0"/>
              <a:t>Peak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: 12 </a:t>
            </a:r>
            <a:r>
              <a:rPr lang="de-DE" dirty="0" err="1"/>
              <a:t>pC</a:t>
            </a:r>
            <a:r>
              <a:rPr lang="de-DE" dirty="0"/>
              <a:t>/MeV</a:t>
            </a:r>
          </a:p>
          <a:p>
            <a:pPr marL="514350" lvl="2" indent="-285750">
              <a:buClr>
                <a:srgbClr val="F0781E"/>
              </a:buClr>
              <a:buSzPct val="130000"/>
            </a:pPr>
            <a:endParaRPr lang="de-DE" dirty="0"/>
          </a:p>
          <a:p>
            <a:pPr lvl="2" indent="0">
              <a:buNone/>
            </a:pPr>
            <a:endParaRPr lang="en-US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1628-A97A-4732-956A-B383AEDA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8ECCCBCD-0767-4943-8B8C-9547BCC2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9" y="170880"/>
            <a:ext cx="11087100" cy="409714"/>
          </a:xfrm>
        </p:spPr>
        <p:txBody>
          <a:bodyPr>
            <a:normAutofit/>
          </a:bodyPr>
          <a:lstStyle/>
          <a:p>
            <a:r>
              <a:rPr lang="de-DE" sz="2800" dirty="0" err="1"/>
              <a:t>Tayloring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optimization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en-US" sz="2800" dirty="0"/>
          </a:p>
        </p:txBody>
      </p:sp>
      <p:sp>
        <p:nvSpPr>
          <p:cNvPr id="47" name="Untertitel 6">
            <a:extLst>
              <a:ext uri="{FF2B5EF4-FFF2-40B4-BE49-F238E27FC236}">
                <a16:creationId xmlns:a16="http://schemas.microsoft.com/office/drawing/2014/main" id="{C03558A7-66D1-4C1A-9AFF-99124FE136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03649" y="609873"/>
            <a:ext cx="11087100" cy="332742"/>
          </a:xfrm>
        </p:spPr>
        <p:txBody>
          <a:bodyPr/>
          <a:lstStyle/>
          <a:p>
            <a:r>
              <a:rPr lang="en-US" dirty="0"/>
              <a:t>Three ways to evaluate the quality of a shot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6E9E970-FDAE-49EE-A5FF-98FE48EAAA06}"/>
              </a:ext>
            </a:extLst>
          </p:cNvPr>
          <p:cNvGrpSpPr/>
          <p:nvPr/>
        </p:nvGrpSpPr>
        <p:grpSpPr>
          <a:xfrm>
            <a:off x="6166911" y="1226634"/>
            <a:ext cx="5497084" cy="4915979"/>
            <a:chOff x="5594290" y="906634"/>
            <a:chExt cx="5932450" cy="5357971"/>
          </a:xfrm>
        </p:grpSpPr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DD1DCD2E-5956-4E40-8E64-A4809A11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290" y="4459715"/>
              <a:ext cx="5905815" cy="180489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68D2798-9168-473C-BA0B-DC80D28F3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986" b="71822" l="19434" r="80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7" t="9006" r="11384" b="21198"/>
            <a:stretch/>
          </p:blipFill>
          <p:spPr>
            <a:xfrm>
              <a:off x="6229820" y="4618377"/>
              <a:ext cx="4762616" cy="127027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A3FEF0E-D746-43F7-BC05-A6E23FB45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291" y="906634"/>
              <a:ext cx="5932449" cy="1813029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C659A8C2-7EEF-45AC-8E53-459DC7F48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290" y="2701165"/>
              <a:ext cx="5932449" cy="1813029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E1C16E66-4BCE-4254-8568-65B99F81E84B}"/>
              </a:ext>
            </a:extLst>
          </p:cNvPr>
          <p:cNvSpPr txBox="1"/>
          <p:nvPr/>
        </p:nvSpPr>
        <p:spPr>
          <a:xfrm>
            <a:off x="800922" y="1782936"/>
            <a:ext cx="50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Charge in energy slice from 190 – 200 MeV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94D22604-6E85-4AE8-B1B4-4FCAB6A85AEB}"/>
              </a:ext>
            </a:extLst>
          </p:cNvPr>
          <p:cNvSpPr txBox="1"/>
          <p:nvPr/>
        </p:nvSpPr>
        <p:spPr>
          <a:xfrm>
            <a:off x="960945" y="3302505"/>
            <a:ext cx="50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Charge in a gaussian window centered at 195 MeV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FAD1EA73-0ADA-4764-93BE-F356546F7022}"/>
              </a:ext>
            </a:extLst>
          </p:cNvPr>
          <p:cNvSpPr txBox="1"/>
          <p:nvPr/>
        </p:nvSpPr>
        <p:spPr>
          <a:xfrm>
            <a:off x="960944" y="4917245"/>
            <a:ext cx="50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Absolute difference to custom spectrum </a:t>
            </a:r>
            <a:br>
              <a:rPr lang="en-US" dirty="0"/>
            </a:br>
            <a:endParaRPr lang="en-US" dirty="0"/>
          </a:p>
        </p:txBody>
      </p:sp>
      <p:sp>
        <p:nvSpPr>
          <p:cNvPr id="80" name="Datumsplatzhalter 3">
            <a:extLst>
              <a:ext uri="{FF2B5EF4-FFF2-40B4-BE49-F238E27FC236}">
                <a16:creationId xmlns:a16="http://schemas.microsoft.com/office/drawing/2014/main" id="{889B90ED-0BAA-4B51-9193-A88264A3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6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81" name="Fußzeilenplatzhalter 4">
            <a:extLst>
              <a:ext uri="{FF2B5EF4-FFF2-40B4-BE49-F238E27FC236}">
                <a16:creationId xmlns:a16="http://schemas.microsoft.com/office/drawing/2014/main" id="{90BD0C95-40D2-4500-904B-4DBD7166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11748E4-E232-4926-83FE-17B02180CCD7}"/>
              </a:ext>
            </a:extLst>
          </p:cNvPr>
          <p:cNvCxnSpPr>
            <a:cxnSpLocks/>
          </p:cNvCxnSpPr>
          <p:nvPr/>
        </p:nvCxnSpPr>
        <p:spPr>
          <a:xfrm>
            <a:off x="6755802" y="2560320"/>
            <a:ext cx="21072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68FFB63D-B984-4D35-BD01-C43918335B1D}"/>
              </a:ext>
            </a:extLst>
          </p:cNvPr>
          <p:cNvCxnSpPr>
            <a:cxnSpLocks/>
          </p:cNvCxnSpPr>
          <p:nvPr/>
        </p:nvCxnSpPr>
        <p:spPr>
          <a:xfrm>
            <a:off x="8978830" y="2560320"/>
            <a:ext cx="22091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10A77C5A-F900-4668-BE3E-6ACACAA009A3}"/>
              </a:ext>
            </a:extLst>
          </p:cNvPr>
          <p:cNvCxnSpPr>
            <a:cxnSpLocks/>
          </p:cNvCxnSpPr>
          <p:nvPr/>
        </p:nvCxnSpPr>
        <p:spPr>
          <a:xfrm flipV="1">
            <a:off x="8838110" y="1307936"/>
            <a:ext cx="2" cy="12687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EE4E6497-7CB1-4B9F-9EAC-B9EC99357C27}"/>
              </a:ext>
            </a:extLst>
          </p:cNvPr>
          <p:cNvCxnSpPr>
            <a:cxnSpLocks/>
          </p:cNvCxnSpPr>
          <p:nvPr/>
        </p:nvCxnSpPr>
        <p:spPr>
          <a:xfrm flipH="1" flipV="1">
            <a:off x="8993127" y="1310615"/>
            <a:ext cx="3236" cy="1275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2510E39-2A2E-4DFE-A952-892545B2EC38}"/>
              </a:ext>
            </a:extLst>
          </p:cNvPr>
          <p:cNvCxnSpPr>
            <a:cxnSpLocks/>
          </p:cNvCxnSpPr>
          <p:nvPr/>
        </p:nvCxnSpPr>
        <p:spPr>
          <a:xfrm>
            <a:off x="8830008" y="1336511"/>
            <a:ext cx="1726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Grafik 85">
            <a:extLst>
              <a:ext uri="{FF2B5EF4-FFF2-40B4-BE49-F238E27FC236}">
                <a16:creationId xmlns:a16="http://schemas.microsoft.com/office/drawing/2014/main" id="{CD2557E2-9E2A-4F40-BBEA-D562F47C9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2" b="89744" l="9905" r="94286">
                        <a14:foregroundMark x1="52190" y1="8832" x2="55810" y2="9117"/>
                        <a14:foregroundMark x1="94286" y1="87179" x2="94286" y2="8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204" y="2879299"/>
            <a:ext cx="2836645" cy="1511725"/>
          </a:xfrm>
          <a:prstGeom prst="rect">
            <a:avLst/>
          </a:prstGeom>
        </p:spPr>
      </p:pic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E6495A2F-EAD2-4CC3-9F08-3BB38EEA2A79}"/>
              </a:ext>
            </a:extLst>
          </p:cNvPr>
          <p:cNvCxnSpPr>
            <a:cxnSpLocks/>
          </p:cNvCxnSpPr>
          <p:nvPr/>
        </p:nvCxnSpPr>
        <p:spPr>
          <a:xfrm>
            <a:off x="9756775" y="4184650"/>
            <a:ext cx="1412128" cy="127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AAE38979-B306-46C6-8AF9-9EEFF8CA162E}"/>
              </a:ext>
            </a:extLst>
          </p:cNvPr>
          <p:cNvCxnSpPr>
            <a:cxnSpLocks/>
          </p:cNvCxnSpPr>
          <p:nvPr/>
        </p:nvCxnSpPr>
        <p:spPr>
          <a:xfrm>
            <a:off x="6755802" y="4185920"/>
            <a:ext cx="126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485D9710-E991-4353-88B4-53F727BE5A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0D540-43E3-47DA-8285-3617CD8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3628A89-385A-474B-B044-8BB0494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2AA9D9E-05E5-4F54-8DE2-9D53570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EA1C273-E337-405F-B74F-A17F749398AB}"/>
              </a:ext>
            </a:extLst>
          </p:cNvPr>
          <p:cNvGrpSpPr/>
          <p:nvPr/>
        </p:nvGrpSpPr>
        <p:grpSpPr>
          <a:xfrm>
            <a:off x="6408000" y="1404000"/>
            <a:ext cx="807226" cy="2879752"/>
            <a:chOff x="6422473" y="1420517"/>
            <a:chExt cx="807226" cy="2879752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BAD4BD4-7040-4D97-ACDA-253EE83D1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22473" y="3692475"/>
              <a:ext cx="807226" cy="60779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8E42200-3148-4D4E-BFD7-18FC51BB4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3233E2DF-925B-48BE-AD2F-B51CB0BA6616}"/>
                </a:ext>
              </a:extLst>
            </p:cNvPr>
            <p:cNvSpPr/>
            <p:nvPr/>
          </p:nvSpPr>
          <p:spPr>
            <a:xfrm flipV="1">
              <a:off x="6703422" y="2355865"/>
              <a:ext cx="245327" cy="992345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itel 1">
            <a:extLst>
              <a:ext uri="{FF2B5EF4-FFF2-40B4-BE49-F238E27FC236}">
                <a16:creationId xmlns:a16="http://schemas.microsoft.com/office/drawing/2014/main" id="{6EA15958-D4E5-425E-AF54-63458ABC6AB9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Understanding correlations between input and output parameters</a:t>
            </a:r>
          </a:p>
        </p:txBody>
      </p:sp>
      <p:sp>
        <p:nvSpPr>
          <p:cNvPr id="25" name="Untertitel 6">
            <a:extLst>
              <a:ext uri="{FF2B5EF4-FFF2-40B4-BE49-F238E27FC236}">
                <a16:creationId xmlns:a16="http://schemas.microsoft.com/office/drawing/2014/main" id="{5738C441-E726-4C6D-82B0-9BE7CFEF0F89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Insights using Mutual Information (MI)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513DDEF-9952-4095-AC3C-3783D2132EFD}"/>
                  </a:ext>
                </a:extLst>
              </p:cNvPr>
              <p:cNvSpPr txBox="1"/>
              <p:nvPr/>
            </p:nvSpPr>
            <p:spPr>
              <a:xfrm>
                <a:off x="7282503" y="971894"/>
                <a:ext cx="4835910" cy="504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>
                    <a:srgbClr val="F0781E"/>
                  </a:buClr>
                  <a:buSzPct val="130000"/>
                </a:pPr>
                <a:endParaRPr lang="de-DE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b="1" dirty="0">
                    <a:solidFill>
                      <a:srgbClr val="000000"/>
                    </a:solidFill>
                  </a:rPr>
                  <a:t>Random </a:t>
                </a:r>
                <a:r>
                  <a:rPr lang="de-DE" b="1" dirty="0" err="1">
                    <a:solidFill>
                      <a:srgbClr val="000000"/>
                    </a:solidFill>
                  </a:rPr>
                  <a:t>sampling</a:t>
                </a:r>
                <a:r>
                  <a:rPr lang="de-DE" b="1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five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2200 </a:t>
                </a:r>
                <a:r>
                  <a:rPr lang="de-DE" dirty="0" err="1"/>
                  <a:t>consecutive</a:t>
                </a:r>
                <a:r>
                  <a:rPr lang="de-DE" dirty="0"/>
                  <a:t> </a:t>
                </a:r>
                <a:r>
                  <a:rPr lang="de-DE" dirty="0" err="1"/>
                  <a:t>shots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whole</a:t>
                </a:r>
                <a:r>
                  <a:rPr lang="de-DE" dirty="0"/>
                  <a:t> </a:t>
                </a:r>
                <a:r>
                  <a:rPr lang="de-DE" dirty="0" err="1"/>
                  <a:t>parameter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endParaRPr lang="de-DE" dirty="0"/>
              </a:p>
              <a:p>
                <a:pPr algn="l">
                  <a:buClr>
                    <a:srgbClr val="F0781E"/>
                  </a:buClr>
                  <a:buSzPct val="130000"/>
                </a:pPr>
                <a:endParaRPr lang="de-DE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b="1" dirty="0"/>
                  <a:t>Mutual Information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individual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r>
                  <a:rPr lang="de-DE" dirty="0" err="1"/>
                  <a:t>measure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b="1" dirty="0" err="1"/>
                  <a:t>strength</a:t>
                </a:r>
                <a:r>
                  <a:rPr lang="de-DE" b="1" dirty="0"/>
                  <a:t> </a:t>
                </a:r>
                <a:r>
                  <a:rPr lang="de-DE" b="1" dirty="0" err="1"/>
                  <a:t>of</a:t>
                </a:r>
                <a:r>
                  <a:rPr lang="de-DE" b="1" dirty="0"/>
                  <a:t> </a:t>
                </a:r>
                <a:r>
                  <a:rPr lang="de-DE" b="1" dirty="0" err="1"/>
                  <a:t>nonlinear</a:t>
                </a:r>
                <a:r>
                  <a:rPr lang="de-DE" b="1" dirty="0"/>
                  <a:t> </a:t>
                </a:r>
                <a:r>
                  <a:rPr lang="de-DE" b="1" dirty="0" err="1"/>
                  <a:t>correlation</a:t>
                </a:r>
                <a:endParaRPr lang="de-DE" b="1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dirty="0"/>
                  <a:t>Higher Mutual Information </a:t>
                </a:r>
                <a:r>
                  <a:rPr lang="de-DE" dirty="0" err="1"/>
                  <a:t>indicates</a:t>
                </a:r>
                <a:r>
                  <a:rPr lang="de-DE" dirty="0"/>
                  <a:t> a </a:t>
                </a:r>
                <a:r>
                  <a:rPr lang="de-DE" dirty="0" err="1"/>
                  <a:t>stronger</a:t>
                </a:r>
                <a:r>
                  <a:rPr lang="de-DE" dirty="0"/>
                  <a:t> </a:t>
                </a:r>
                <a:r>
                  <a:rPr lang="de-DE" dirty="0" err="1"/>
                  <a:t>correlation</a:t>
                </a:r>
                <a:endParaRPr lang="de-DE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de-DE" dirty="0"/>
              </a:p>
              <a:p>
                <a:pPr marL="285750" indent="-285750" algn="l">
                  <a:buClr>
                    <a:srgbClr val="F0781E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de-DE" dirty="0"/>
                  <a:t>Parameters </a:t>
                </a:r>
                <a:r>
                  <a:rPr lang="de-DE" dirty="0" err="1"/>
                  <a:t>are</a:t>
                </a:r>
                <a:r>
                  <a:rPr lang="de-DE" dirty="0"/>
                  <a:t> Minimum-Maximum </a:t>
                </a:r>
                <a:r>
                  <a:rPr lang="de-DE" dirty="0" err="1"/>
                  <a:t>Normalized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513DDEF-9952-4095-AC3C-3783D213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03" y="971894"/>
                <a:ext cx="4835910" cy="5045548"/>
              </a:xfrm>
              <a:prstGeom prst="rect">
                <a:avLst/>
              </a:prstGeom>
              <a:blipFill>
                <a:blip r:embed="rId5"/>
                <a:stretch>
                  <a:fillRect l="-1639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8D520C7-18FF-4B9B-B92D-C67AAA7DDE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A14996-6A61-4161-9DCD-9F86C2F9D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1177239"/>
            <a:ext cx="5938100" cy="52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04A15B6-7FDC-4A0C-B4BE-E7D7194C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63" y="190413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crashcourse</a:t>
            </a:r>
            <a:r>
              <a:rPr lang="de-DE" dirty="0"/>
              <a:t>: Mutual Information (MI)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644DA4-851B-4ADB-8ABB-756D65F1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6</a:t>
            </a:fld>
            <a:endParaRPr lang="en-US" noProof="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D5799CB-F606-4A74-B96C-D0D2B9DDC45D}"/>
              </a:ext>
            </a:extLst>
          </p:cNvPr>
          <p:cNvGrpSpPr/>
          <p:nvPr/>
        </p:nvGrpSpPr>
        <p:grpSpPr>
          <a:xfrm>
            <a:off x="565836" y="814039"/>
            <a:ext cx="5681904" cy="5157721"/>
            <a:chOff x="565836" y="1176030"/>
            <a:chExt cx="5380518" cy="479573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AB9C22C-6212-42BF-AF56-E057D3211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" t="7676" r="42622" b="75980"/>
            <a:stretch/>
          </p:blipFill>
          <p:spPr>
            <a:xfrm>
              <a:off x="1004575" y="1257506"/>
              <a:ext cx="3430439" cy="1516613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599311F-909C-4657-86E2-A0EB3B003F5A}"/>
                </a:ext>
              </a:extLst>
            </p:cNvPr>
            <p:cNvSpPr txBox="1"/>
            <p:nvPr/>
          </p:nvSpPr>
          <p:spPr>
            <a:xfrm>
              <a:off x="2835205" y="2242846"/>
              <a:ext cx="8387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>
                  <a:solidFill>
                    <a:schemeClr val="tx2"/>
                  </a:solidFill>
                </a:rPr>
                <a:t>Uncertainty</a:t>
              </a:r>
              <a:r>
                <a:rPr lang="de-DE" sz="1000" dirty="0">
                  <a:solidFill>
                    <a:schemeClr val="tx2"/>
                  </a:solidFill>
                </a:rPr>
                <a:t> </a:t>
              </a:r>
              <a:r>
                <a:rPr lang="de-DE" sz="1000" dirty="0" err="1">
                  <a:solidFill>
                    <a:schemeClr val="tx2"/>
                  </a:solidFill>
                </a:rPr>
                <a:t>charge</a:t>
              </a:r>
              <a:br>
                <a:rPr lang="de-DE" sz="1000" dirty="0">
                  <a:solidFill>
                    <a:schemeClr val="tx2"/>
                  </a:solidFill>
                </a:rPr>
              </a:br>
              <a:endParaRPr lang="de-DE" sz="1000" dirty="0">
                <a:solidFill>
                  <a:schemeClr val="tx2"/>
                </a:solidFill>
              </a:endParaRPr>
            </a:p>
          </p:txBody>
        </p: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4B11CA99-16B0-4FF4-9DBF-FBAB6E4DD021}"/>
                </a:ext>
              </a:extLst>
            </p:cNvPr>
            <p:cNvGrpSpPr/>
            <p:nvPr/>
          </p:nvGrpSpPr>
          <p:grpSpPr>
            <a:xfrm>
              <a:off x="565836" y="2327829"/>
              <a:ext cx="5380518" cy="3643931"/>
              <a:chOff x="425469" y="1821187"/>
              <a:chExt cx="5693674" cy="4303077"/>
            </a:xfrm>
          </p:grpSpPr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8BAE0C20-1B84-4985-A690-D8FA22979E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1" t="29970" r="48710" b="46655"/>
              <a:stretch/>
            </p:blipFill>
            <p:spPr>
              <a:xfrm>
                <a:off x="543337" y="2880341"/>
                <a:ext cx="2393794" cy="1840127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F228F017-4B19-4280-A414-D17A860A7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7" t="68931" r="55796" b="10566"/>
              <a:stretch/>
            </p:blipFill>
            <p:spPr>
              <a:xfrm>
                <a:off x="3294599" y="2841702"/>
                <a:ext cx="2552611" cy="1917402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2482F3A7-FB3F-497A-9D4D-88C11371E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1" t="29970" r="79728" b="64610"/>
              <a:stretch/>
            </p:blipFill>
            <p:spPr>
              <a:xfrm>
                <a:off x="3240281" y="2846087"/>
                <a:ext cx="632979" cy="426691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E5AC7D34-C0F0-49BB-BB68-5B15F81B060F}"/>
                  </a:ext>
                </a:extLst>
              </p:cNvPr>
              <p:cNvSpPr/>
              <p:nvPr/>
            </p:nvSpPr>
            <p:spPr>
              <a:xfrm>
                <a:off x="3807097" y="3227059"/>
                <a:ext cx="12048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C930CB32-557D-4413-AE5D-C8F6F5DD3D89}"/>
                  </a:ext>
                </a:extLst>
              </p:cNvPr>
              <p:cNvSpPr/>
              <p:nvPr/>
            </p:nvSpPr>
            <p:spPr>
              <a:xfrm>
                <a:off x="5769202" y="3870114"/>
                <a:ext cx="132326" cy="266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B68D1945-D659-4ABD-B924-961DC6C20CF1}"/>
                  </a:ext>
                </a:extLst>
              </p:cNvPr>
              <p:cNvSpPr/>
              <p:nvPr/>
            </p:nvSpPr>
            <p:spPr>
              <a:xfrm>
                <a:off x="4510663" y="2818842"/>
                <a:ext cx="120481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4D1F72B-E904-4A1D-820B-900967FA7868}"/>
                  </a:ext>
                </a:extLst>
              </p:cNvPr>
              <p:cNvSpPr txBox="1"/>
              <p:nvPr/>
            </p:nvSpPr>
            <p:spPr>
              <a:xfrm>
                <a:off x="572987" y="5258005"/>
                <a:ext cx="943526" cy="65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chemeClr val="tx2"/>
                    </a:solidFill>
                  </a:rPr>
                  <a:t>Uncertainty</a:t>
                </a:r>
                <a:r>
                  <a:rPr lang="de-DE" sz="1000" dirty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>
                    <a:solidFill>
                      <a:schemeClr val="tx2"/>
                    </a:solidFill>
                  </a:rPr>
                  <a:t>charge</a:t>
                </a:r>
                <a:br>
                  <a:rPr lang="de-DE" sz="1000" dirty="0">
                    <a:solidFill>
                      <a:schemeClr val="tx2"/>
                    </a:solidFill>
                  </a:rPr>
                </a:b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E0504130-49F8-4E18-B9B8-B20A0409D300}"/>
                  </a:ext>
                </a:extLst>
              </p:cNvPr>
              <p:cNvSpPr txBox="1"/>
              <p:nvPr/>
            </p:nvSpPr>
            <p:spPr>
              <a:xfrm>
                <a:off x="5182848" y="3227059"/>
                <a:ext cx="936295" cy="835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00B0F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charge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for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specific</a:t>
                </a:r>
                <a:r>
                  <a:rPr lang="de-DE" sz="1000" dirty="0">
                    <a:solidFill>
                      <a:srgbClr val="00B0F0"/>
                    </a:solidFill>
                  </a:rPr>
                  <a:t> GVD</a:t>
                </a: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B25F114-5F74-433E-ADAA-F438A942E470}"/>
                  </a:ext>
                </a:extLst>
              </p:cNvPr>
              <p:cNvSpPr txBox="1"/>
              <p:nvPr/>
            </p:nvSpPr>
            <p:spPr>
              <a:xfrm>
                <a:off x="3206996" y="3319768"/>
                <a:ext cx="632978" cy="835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chemeClr val="tx2"/>
                    </a:solidFill>
                  </a:rPr>
                  <a:t>Uncer-tainty</a:t>
                </a:r>
                <a:r>
                  <a:rPr lang="de-DE" sz="1000" dirty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>
                    <a:solidFill>
                      <a:schemeClr val="tx2"/>
                    </a:solidFill>
                  </a:rPr>
                  <a:t>charge</a:t>
                </a:r>
                <a:br>
                  <a:rPr lang="de-DE" sz="1000" dirty="0">
                    <a:solidFill>
                      <a:schemeClr val="tx2"/>
                    </a:solidFill>
                  </a:rPr>
                </a:b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27FC2989-72F0-413A-9B31-7D4E15D1E835}"/>
                  </a:ext>
                </a:extLst>
              </p:cNvPr>
              <p:cNvSpPr/>
              <p:nvPr/>
            </p:nvSpPr>
            <p:spPr>
              <a:xfrm>
                <a:off x="3927578" y="2441275"/>
                <a:ext cx="326251" cy="267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92B96488-9E35-483D-B060-DADA7E72EA1B}"/>
                  </a:ext>
                </a:extLst>
              </p:cNvPr>
              <p:cNvSpPr txBox="1"/>
              <p:nvPr/>
            </p:nvSpPr>
            <p:spPr>
              <a:xfrm>
                <a:off x="1505924" y="1821187"/>
                <a:ext cx="975001" cy="65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FFC00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FFC000"/>
                    </a:solidFill>
                  </a:rPr>
                  <a:t> GVD</a:t>
                </a:r>
                <a:br>
                  <a:rPr lang="de-DE" sz="1000" dirty="0">
                    <a:solidFill>
                      <a:srgbClr val="FFC000"/>
                    </a:solidFill>
                  </a:rPr>
                </a:br>
                <a:endParaRPr lang="de-DE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8C70CBBB-6308-49FF-83EC-40CF49F725DF}"/>
                  </a:ext>
                </a:extLst>
              </p:cNvPr>
              <p:cNvSpPr txBox="1"/>
              <p:nvPr/>
            </p:nvSpPr>
            <p:spPr>
              <a:xfrm>
                <a:off x="2264386" y="3308055"/>
                <a:ext cx="942609" cy="835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00B0F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charge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for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specific</a:t>
                </a:r>
                <a:r>
                  <a:rPr lang="de-DE" sz="1000" dirty="0">
                    <a:solidFill>
                      <a:srgbClr val="00B0F0"/>
                    </a:solidFill>
                  </a:rPr>
                  <a:t> GVD</a:t>
                </a: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8E0860AE-D288-4338-9F7E-805EF0F7ECE9}"/>
                  </a:ext>
                </a:extLst>
              </p:cNvPr>
              <p:cNvSpPr txBox="1"/>
              <p:nvPr/>
            </p:nvSpPr>
            <p:spPr>
              <a:xfrm>
                <a:off x="1320860" y="4339440"/>
                <a:ext cx="943526" cy="65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FFC00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FFC000"/>
                    </a:solidFill>
                  </a:rPr>
                  <a:t> GVD</a:t>
                </a:r>
                <a:br>
                  <a:rPr lang="de-DE" sz="1000" dirty="0">
                    <a:solidFill>
                      <a:srgbClr val="FFC000"/>
                    </a:solidFill>
                  </a:rPr>
                </a:br>
                <a:endParaRPr lang="de-DE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32F0F37F-C31B-48A9-8861-A1CBB39E2C56}"/>
                  </a:ext>
                </a:extLst>
              </p:cNvPr>
              <p:cNvSpPr txBox="1"/>
              <p:nvPr/>
            </p:nvSpPr>
            <p:spPr>
              <a:xfrm>
                <a:off x="4080302" y="4352736"/>
                <a:ext cx="952610" cy="65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FFC00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FFC000"/>
                    </a:solidFill>
                  </a:rPr>
                  <a:t> GVD</a:t>
                </a:r>
                <a:br>
                  <a:rPr lang="de-DE" sz="1000" dirty="0">
                    <a:solidFill>
                      <a:srgbClr val="FFC000"/>
                    </a:solidFill>
                  </a:rPr>
                </a:br>
                <a:endParaRPr lang="de-DE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4" name="Pfeil: nach oben und unten 43">
                <a:extLst>
                  <a:ext uri="{FF2B5EF4-FFF2-40B4-BE49-F238E27FC236}">
                    <a16:creationId xmlns:a16="http://schemas.microsoft.com/office/drawing/2014/main" id="{AF724B44-B963-4175-8F89-A7A75C94480F}"/>
                  </a:ext>
                </a:extLst>
              </p:cNvPr>
              <p:cNvSpPr/>
              <p:nvPr/>
            </p:nvSpPr>
            <p:spPr>
              <a:xfrm>
                <a:off x="1397142" y="4876218"/>
                <a:ext cx="241540" cy="1248046"/>
              </a:xfrm>
              <a:prstGeom prst="upDown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Pfeil: nach oben und unten 44">
                <a:extLst>
                  <a:ext uri="{FF2B5EF4-FFF2-40B4-BE49-F238E27FC236}">
                    <a16:creationId xmlns:a16="http://schemas.microsoft.com/office/drawing/2014/main" id="{A9924629-2C79-4C00-9D85-27DBA322CCB5}"/>
                  </a:ext>
                </a:extLst>
              </p:cNvPr>
              <p:cNvSpPr/>
              <p:nvPr/>
            </p:nvSpPr>
            <p:spPr>
              <a:xfrm>
                <a:off x="1782819" y="4873905"/>
                <a:ext cx="241540" cy="1248046"/>
              </a:xfrm>
              <a:prstGeom prst="up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BD9F9812-B082-4D8A-9305-8357E389E082}"/>
                  </a:ext>
                </a:extLst>
              </p:cNvPr>
              <p:cNvSpPr txBox="1"/>
              <p:nvPr/>
            </p:nvSpPr>
            <p:spPr>
              <a:xfrm>
                <a:off x="2024359" y="5190384"/>
                <a:ext cx="903544" cy="835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00B0F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charge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for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specific</a:t>
                </a:r>
                <a:r>
                  <a:rPr lang="de-DE" sz="1000" dirty="0">
                    <a:solidFill>
                      <a:srgbClr val="00B0F0"/>
                    </a:solidFill>
                  </a:rPr>
                  <a:t> GVD</a:t>
                </a: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351921D9-432A-42E6-9243-C3624BFD6256}"/>
                  </a:ext>
                </a:extLst>
              </p:cNvPr>
              <p:cNvSpPr txBox="1"/>
              <p:nvPr/>
            </p:nvSpPr>
            <p:spPr>
              <a:xfrm>
                <a:off x="3414081" y="5281246"/>
                <a:ext cx="939082" cy="65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chemeClr val="tx2"/>
                    </a:solidFill>
                  </a:rPr>
                  <a:t>Uncertainty</a:t>
                </a:r>
                <a:r>
                  <a:rPr lang="de-DE" sz="1000" dirty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>
                    <a:solidFill>
                      <a:schemeClr val="tx2"/>
                    </a:solidFill>
                  </a:rPr>
                  <a:t>charge</a:t>
                </a:r>
                <a:br>
                  <a:rPr lang="de-DE" sz="1000" dirty="0">
                    <a:solidFill>
                      <a:schemeClr val="tx2"/>
                    </a:solidFill>
                  </a:rPr>
                </a:b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Pfeil: nach oben und unten 51">
                <a:extLst>
                  <a:ext uri="{FF2B5EF4-FFF2-40B4-BE49-F238E27FC236}">
                    <a16:creationId xmlns:a16="http://schemas.microsoft.com/office/drawing/2014/main" id="{D264F1F7-737F-4513-BFB1-604BEF3529CD}"/>
                  </a:ext>
                </a:extLst>
              </p:cNvPr>
              <p:cNvSpPr/>
              <p:nvPr/>
            </p:nvSpPr>
            <p:spPr>
              <a:xfrm>
                <a:off x="4278301" y="4847990"/>
                <a:ext cx="241540" cy="1248046"/>
              </a:xfrm>
              <a:prstGeom prst="upDown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Pfeil: nach oben und unten 52">
                <a:extLst>
                  <a:ext uri="{FF2B5EF4-FFF2-40B4-BE49-F238E27FC236}">
                    <a16:creationId xmlns:a16="http://schemas.microsoft.com/office/drawing/2014/main" id="{835B6FBB-DBE0-43E7-B148-0F911D3CF93A}"/>
                  </a:ext>
                </a:extLst>
              </p:cNvPr>
              <p:cNvSpPr/>
              <p:nvPr/>
            </p:nvSpPr>
            <p:spPr>
              <a:xfrm>
                <a:off x="4663978" y="5585110"/>
                <a:ext cx="241540" cy="508612"/>
              </a:xfrm>
              <a:prstGeom prst="up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5D2BAE55-7F60-4781-8D86-6715C7FE37B3}"/>
                  </a:ext>
                </a:extLst>
              </p:cNvPr>
              <p:cNvSpPr txBox="1"/>
              <p:nvPr/>
            </p:nvSpPr>
            <p:spPr>
              <a:xfrm>
                <a:off x="4901588" y="5549501"/>
                <a:ext cx="97594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rgbClr val="00B0F0"/>
                    </a:solidFill>
                  </a:rPr>
                  <a:t>Uncertainty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charge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for</a:t>
                </a:r>
                <a:r>
                  <a:rPr lang="de-DE" sz="1000" dirty="0">
                    <a:solidFill>
                      <a:srgbClr val="00B0F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F0"/>
                    </a:solidFill>
                  </a:rPr>
                  <a:t>specific</a:t>
                </a:r>
                <a:r>
                  <a:rPr lang="de-DE" sz="1000" dirty="0">
                    <a:solidFill>
                      <a:srgbClr val="00B0F0"/>
                    </a:solidFill>
                  </a:rPr>
                  <a:t> GVD</a:t>
                </a:r>
              </a:p>
            </p:txBody>
          </p:sp>
          <p:sp>
            <p:nvSpPr>
              <p:cNvPr id="55" name="Pfeil: nach oben und unten 54">
                <a:extLst>
                  <a:ext uri="{FF2B5EF4-FFF2-40B4-BE49-F238E27FC236}">
                    <a16:creationId xmlns:a16="http://schemas.microsoft.com/office/drawing/2014/main" id="{4B87E834-1AD3-4A4E-ADA6-80560DE65C8E}"/>
                  </a:ext>
                </a:extLst>
              </p:cNvPr>
              <p:cNvSpPr/>
              <p:nvPr/>
            </p:nvSpPr>
            <p:spPr>
              <a:xfrm>
                <a:off x="4660048" y="4873904"/>
                <a:ext cx="241540" cy="686661"/>
              </a:xfrm>
              <a:prstGeom prst="up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6A9716C6-7CC9-4AFA-99DA-360270519857}"/>
                  </a:ext>
                </a:extLst>
              </p:cNvPr>
              <p:cNvSpPr txBox="1"/>
              <p:nvPr/>
            </p:nvSpPr>
            <p:spPr>
              <a:xfrm>
                <a:off x="4924393" y="5007346"/>
                <a:ext cx="95261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FF0000"/>
                    </a:solidFill>
                  </a:rPr>
                  <a:t>Mutual Information</a:t>
                </a:r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27C3179-BA8D-46DB-B5A7-780A4FB6E16A}"/>
                  </a:ext>
                </a:extLst>
              </p:cNvPr>
              <p:cNvSpPr txBox="1"/>
              <p:nvPr/>
            </p:nvSpPr>
            <p:spPr>
              <a:xfrm>
                <a:off x="425469" y="3479854"/>
                <a:ext cx="650028" cy="835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err="1">
                    <a:solidFill>
                      <a:schemeClr val="tx2"/>
                    </a:solidFill>
                  </a:rPr>
                  <a:t>Uncer-tainty</a:t>
                </a:r>
                <a:r>
                  <a:rPr lang="de-DE" sz="1000" dirty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>
                    <a:solidFill>
                      <a:schemeClr val="tx2"/>
                    </a:solidFill>
                  </a:rPr>
                  <a:t>charge</a:t>
                </a:r>
                <a:br>
                  <a:rPr lang="de-DE" sz="1000" dirty="0">
                    <a:solidFill>
                      <a:schemeClr val="tx2"/>
                    </a:solidFill>
                  </a:rPr>
                </a:b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4841DB7D-9F92-4634-9AE3-1992D9E17FD2}"/>
                </a:ext>
              </a:extLst>
            </p:cNvPr>
            <p:cNvSpPr txBox="1"/>
            <p:nvPr/>
          </p:nvSpPr>
          <p:spPr>
            <a:xfrm>
              <a:off x="922722" y="2853254"/>
              <a:ext cx="1865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/>
                <a:t>Uncorrelated</a:t>
              </a:r>
              <a:endParaRPr lang="de-DE" sz="1400" b="1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2A953178-75F7-4696-971B-692AF6A7C57C}"/>
                </a:ext>
              </a:extLst>
            </p:cNvPr>
            <p:cNvSpPr txBox="1"/>
            <p:nvPr/>
          </p:nvSpPr>
          <p:spPr>
            <a:xfrm>
              <a:off x="3536061" y="2877603"/>
              <a:ext cx="1865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/>
                <a:t>Correlated</a:t>
              </a:r>
              <a:endParaRPr lang="de-DE" sz="1400" b="1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1E2D2B38-F35C-4B7F-A3E2-56B851741E6B}"/>
                </a:ext>
              </a:extLst>
            </p:cNvPr>
            <p:cNvSpPr/>
            <p:nvPr/>
          </p:nvSpPr>
          <p:spPr>
            <a:xfrm>
              <a:off x="3868587" y="2432649"/>
              <a:ext cx="551015" cy="483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2FF4A16-FC44-4696-A725-B3D1C34F9DCC}"/>
                </a:ext>
              </a:extLst>
            </p:cNvPr>
            <p:cNvSpPr/>
            <p:nvPr/>
          </p:nvSpPr>
          <p:spPr>
            <a:xfrm>
              <a:off x="1211125" y="1176030"/>
              <a:ext cx="3430439" cy="361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50FF4D49-0F42-4ED0-8743-33D6E6EE2347}"/>
                </a:ext>
              </a:extLst>
            </p:cNvPr>
            <p:cNvSpPr/>
            <p:nvPr/>
          </p:nvSpPr>
          <p:spPr>
            <a:xfrm flipH="1">
              <a:off x="4320886" y="1497436"/>
              <a:ext cx="74687" cy="26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9A94470-E2F4-42DA-8ADC-76D335D03DF2}"/>
                </a:ext>
              </a:extLst>
            </p:cNvPr>
            <p:cNvSpPr/>
            <p:nvPr/>
          </p:nvSpPr>
          <p:spPr>
            <a:xfrm>
              <a:off x="3673948" y="2519845"/>
              <a:ext cx="311878" cy="260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69C4FE8F-D402-4096-985C-DE0F877B33CC}"/>
                </a:ext>
              </a:extLst>
            </p:cNvPr>
            <p:cNvSpPr/>
            <p:nvPr/>
          </p:nvSpPr>
          <p:spPr>
            <a:xfrm>
              <a:off x="3920162" y="1387763"/>
              <a:ext cx="311878" cy="260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0FE2406-5CE4-461C-9C06-CE9218E393E8}"/>
                </a:ext>
              </a:extLst>
            </p:cNvPr>
            <p:cNvSpPr/>
            <p:nvPr/>
          </p:nvSpPr>
          <p:spPr>
            <a:xfrm>
              <a:off x="2390679" y="1321992"/>
              <a:ext cx="352679" cy="243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EF4F6968-977C-4D9B-814B-F0EBCDADB915}"/>
                </a:ext>
              </a:extLst>
            </p:cNvPr>
            <p:cNvSpPr/>
            <p:nvPr/>
          </p:nvSpPr>
          <p:spPr>
            <a:xfrm>
              <a:off x="1553588" y="1343037"/>
              <a:ext cx="352679" cy="243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799A632-AC51-464F-9BA5-11D7DD43E339}"/>
                </a:ext>
              </a:extLst>
            </p:cNvPr>
            <p:cNvSpPr/>
            <p:nvPr/>
          </p:nvSpPr>
          <p:spPr>
            <a:xfrm>
              <a:off x="965134" y="1301499"/>
              <a:ext cx="245991" cy="195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7E9FA14-9B7B-482E-B3C5-9A7333FD6379}"/>
              </a:ext>
            </a:extLst>
          </p:cNvPr>
          <p:cNvGrpSpPr/>
          <p:nvPr/>
        </p:nvGrpSpPr>
        <p:grpSpPr>
          <a:xfrm>
            <a:off x="6514833" y="637588"/>
            <a:ext cx="5149767" cy="5774209"/>
            <a:chOff x="6505098" y="1004609"/>
            <a:chExt cx="5149767" cy="5774209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0ECE25D-F24E-4FD7-9AA0-7B00898D81AF}"/>
                </a:ext>
              </a:extLst>
            </p:cNvPr>
            <p:cNvSpPr/>
            <p:nvPr/>
          </p:nvSpPr>
          <p:spPr>
            <a:xfrm>
              <a:off x="9425637" y="3906977"/>
              <a:ext cx="597877" cy="3304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C0FCF7B-F529-4412-B008-E949CB98CE1F}"/>
                </a:ext>
              </a:extLst>
            </p:cNvPr>
            <p:cNvSpPr/>
            <p:nvPr/>
          </p:nvSpPr>
          <p:spPr>
            <a:xfrm>
              <a:off x="8642440" y="3910156"/>
              <a:ext cx="597877" cy="330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FAFD2BE6-3BA3-4FFB-9B03-FA5B98DF69B4}"/>
                </a:ext>
              </a:extLst>
            </p:cNvPr>
            <p:cNvSpPr/>
            <p:nvPr/>
          </p:nvSpPr>
          <p:spPr>
            <a:xfrm>
              <a:off x="10210969" y="3915601"/>
              <a:ext cx="805970" cy="3304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8061ABA-A47D-47C4-BD9A-FC6AB6F8D6CF}"/>
                </a:ext>
              </a:extLst>
            </p:cNvPr>
            <p:cNvSpPr/>
            <p:nvPr/>
          </p:nvSpPr>
          <p:spPr>
            <a:xfrm>
              <a:off x="7505646" y="3911109"/>
              <a:ext cx="926566" cy="330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Pfeil: nach links und rechts 15">
              <a:extLst>
                <a:ext uri="{FF2B5EF4-FFF2-40B4-BE49-F238E27FC236}">
                  <a16:creationId xmlns:a16="http://schemas.microsoft.com/office/drawing/2014/main" id="{80A43CB2-3DD1-468F-9B6A-8CA4FB9ACAC1}"/>
                </a:ext>
              </a:extLst>
            </p:cNvPr>
            <p:cNvSpPr/>
            <p:nvPr/>
          </p:nvSpPr>
          <p:spPr>
            <a:xfrm>
              <a:off x="11240797" y="5672546"/>
              <a:ext cx="414068" cy="163256"/>
            </a:xfrm>
            <a:prstGeom prst="left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BE81D14-E888-40D3-A667-4E48C437B940}"/>
                    </a:ext>
                  </a:extLst>
                </p:cNvPr>
                <p:cNvSpPr txBox="1"/>
                <p:nvPr/>
              </p:nvSpPr>
              <p:spPr>
                <a:xfrm>
                  <a:off x="6505098" y="1004609"/>
                  <a:ext cx="4991812" cy="5774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  <a:buClr>
                      <a:schemeClr val="accent3"/>
                    </a:buClr>
                  </a:pPr>
                  <a:endParaRPr lang="de-DE" sz="1500" dirty="0"/>
                </a:p>
                <a:p>
                  <a:pPr algn="l">
                    <a:lnSpc>
                      <a:spcPct val="150000"/>
                    </a:lnSpc>
                    <a:buClr>
                      <a:schemeClr val="accent3"/>
                    </a:buClr>
                  </a:pPr>
                  <a:r>
                    <a:rPr lang="de-DE" dirty="0"/>
                    <a:t>Definition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b="1" dirty="0"/>
                    <a:t>Mutual Information</a:t>
                  </a:r>
                  <a:r>
                    <a:rPr lang="de-DE" dirty="0"/>
                    <a:t>:</a:t>
                  </a:r>
                </a:p>
                <a:p>
                  <a:pPr marL="742950" lvl="1" indent="-285750">
                    <a:lnSpc>
                      <a:spcPct val="150000"/>
                    </a:lnSpc>
                    <a:buClr>
                      <a:schemeClr val="accent3"/>
                    </a:buClr>
                    <a:buFont typeface="Wingdings" panose="05000000000000000000" pitchFamily="2" charset="2"/>
                    <a:buChar char="§"/>
                  </a:pPr>
                  <a:r>
                    <a:rPr lang="de-DE" b="1" dirty="0" err="1"/>
                    <a:t>Entropy</a:t>
                  </a:r>
                  <a:r>
                    <a:rPr lang="de-DE" b="1" dirty="0"/>
                    <a:t> H(x)</a:t>
                  </a:r>
                  <a:r>
                    <a:rPr lang="de-DE" dirty="0"/>
                    <a:t>: </a:t>
                  </a:r>
                  <a:r>
                    <a:rPr lang="de-DE" dirty="0" err="1"/>
                    <a:t>how</a:t>
                  </a:r>
                  <a:r>
                    <a:rPr lang="de-DE" dirty="0"/>
                    <a:t> </a:t>
                  </a:r>
                  <a:r>
                    <a:rPr lang="de-DE" dirty="0" err="1"/>
                    <a:t>much</a:t>
                  </a:r>
                  <a:r>
                    <a:rPr lang="de-DE" dirty="0"/>
                    <a:t> </a:t>
                  </a:r>
                  <a:r>
                    <a:rPr lang="de-DE" dirty="0" err="1"/>
                    <a:t>information</a:t>
                  </a:r>
                  <a:r>
                    <a:rPr lang="de-DE" dirty="0"/>
                    <a:t> do </a:t>
                  </a:r>
                  <a:r>
                    <a:rPr lang="de-DE" dirty="0" err="1"/>
                    <a:t>we</a:t>
                  </a:r>
                  <a:r>
                    <a:rPr lang="de-DE" dirty="0"/>
                    <a:t> </a:t>
                  </a:r>
                  <a:r>
                    <a:rPr lang="de-DE" dirty="0" err="1"/>
                    <a:t>learn</a:t>
                  </a:r>
                  <a:r>
                    <a:rPr lang="de-DE" dirty="0"/>
                    <a:t> </a:t>
                  </a:r>
                  <a:r>
                    <a:rPr lang="de-DE" dirty="0" err="1"/>
                    <a:t>if</a:t>
                  </a:r>
                  <a:r>
                    <a:rPr lang="de-DE" dirty="0"/>
                    <a:t> a variable X </a:t>
                  </a:r>
                  <a:r>
                    <a:rPr lang="de-DE" dirty="0" err="1"/>
                    <a:t>takes</a:t>
                  </a:r>
                  <a:r>
                    <a:rPr lang="de-DE" dirty="0"/>
                    <a:t> </a:t>
                  </a:r>
                  <a:r>
                    <a:rPr lang="de-DE" dirty="0" err="1"/>
                    <a:t>value</a:t>
                  </a:r>
                  <a:r>
                    <a:rPr lang="de-DE" dirty="0"/>
                    <a:t> </a:t>
                  </a:r>
                </a:p>
                <a:p>
                  <a:pPr marL="742950" lvl="1" indent="-285750">
                    <a:lnSpc>
                      <a:spcPct val="150000"/>
                    </a:lnSpc>
                    <a:buClr>
                      <a:schemeClr val="accent3"/>
                    </a:buClr>
                    <a:buFont typeface="Wingdings" panose="05000000000000000000" pitchFamily="2" charset="2"/>
                    <a:buChar char="§"/>
                  </a:pPr>
                  <a:r>
                    <a:rPr lang="de-DE" dirty="0" err="1"/>
                    <a:t>It</a:t>
                  </a:r>
                  <a:r>
                    <a:rPr lang="de-DE" dirty="0"/>
                    <a:t> </a:t>
                  </a:r>
                  <a:r>
                    <a:rPr lang="de-DE" dirty="0" err="1"/>
                    <a:t>follows</a:t>
                  </a:r>
                  <a:r>
                    <a:rPr lang="de-DE" dirty="0"/>
                    <a:t> </a:t>
                  </a:r>
                  <a:r>
                    <a:rPr lang="de-DE" dirty="0" err="1"/>
                    <a:t>with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b="1" dirty="0" err="1"/>
                    <a:t>conditional</a:t>
                  </a:r>
                  <a:r>
                    <a:rPr lang="de-DE" b="1" dirty="0"/>
                    <a:t> </a:t>
                  </a:r>
                  <a:r>
                    <a:rPr lang="de-DE" b="1" dirty="0" err="1"/>
                    <a:t>entropy</a:t>
                  </a:r>
                  <a:r>
                    <a:rPr lang="de-DE" b="1" dirty="0"/>
                    <a:t> H(X,Y)</a:t>
                  </a:r>
                  <a:r>
                    <a:rPr lang="de-DE" dirty="0"/>
                    <a:t> </a:t>
                  </a:r>
                  <a:r>
                    <a:rPr lang="de-DE" dirty="0" err="1"/>
                    <a:t>which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how</a:t>
                  </a:r>
                  <a:r>
                    <a:rPr lang="de-DE" dirty="0"/>
                    <a:t> </a:t>
                  </a:r>
                  <a:r>
                    <a:rPr lang="de-DE" dirty="0" err="1"/>
                    <a:t>much</a:t>
                  </a:r>
                  <a:r>
                    <a:rPr lang="de-DE" dirty="0"/>
                    <a:t> </a:t>
                  </a:r>
                  <a:r>
                    <a:rPr lang="de-DE" dirty="0" err="1"/>
                    <a:t>info</a:t>
                  </a:r>
                  <a:r>
                    <a:rPr lang="de-DE" dirty="0"/>
                    <a:t> on Y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gained</a:t>
                  </a:r>
                  <a:r>
                    <a:rPr lang="de-DE" dirty="0"/>
                    <a:t>, </a:t>
                  </a:r>
                  <a:r>
                    <a:rPr lang="de-DE" dirty="0" err="1"/>
                    <a:t>if</a:t>
                  </a:r>
                  <a:r>
                    <a:rPr lang="de-DE" dirty="0"/>
                    <a:t> </a:t>
                  </a:r>
                  <a:r>
                    <a:rPr lang="de-DE" dirty="0" err="1"/>
                    <a:t>we</a:t>
                  </a:r>
                  <a:r>
                    <a:rPr lang="de-DE" dirty="0"/>
                    <a:t> </a:t>
                  </a:r>
                  <a:r>
                    <a:rPr lang="de-DE" dirty="0" err="1"/>
                    <a:t>know</a:t>
                  </a:r>
                  <a:r>
                    <a:rPr lang="de-DE" dirty="0"/>
                    <a:t> X:	</a:t>
                  </a:r>
                  <a:endParaRPr lang="de-DE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lvl="1">
                    <a:lnSpc>
                      <a:spcPct val="150000"/>
                    </a:lnSpc>
                    <a:buClr>
                      <a:schemeClr val="accent3"/>
                    </a:buClr>
                  </a:pPr>
                  <a:r>
                    <a:rPr lang="de-DE" dirty="0">
                      <a:solidFill>
                        <a:schemeClr val="bg1"/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dirty="0">
                    <a:solidFill>
                      <a:schemeClr val="bg1"/>
                    </a:solidFill>
                  </a:endParaRPr>
                </a:p>
                <a:p>
                  <a:pPr marL="742950" lvl="1" indent="-285750">
                    <a:lnSpc>
                      <a:spcPct val="150000"/>
                    </a:lnSpc>
                    <a:buClr>
                      <a:schemeClr val="accent3"/>
                    </a:buClr>
                    <a:buFont typeface="Wingdings" panose="05000000000000000000" pitchFamily="2" charset="2"/>
                    <a:buChar char="§"/>
                  </a:pPr>
                  <a:r>
                    <a:rPr lang="de-DE" dirty="0"/>
                    <a:t>Interpretation: </a:t>
                  </a:r>
                  <a:r>
                    <a:rPr lang="de-DE" dirty="0" err="1"/>
                    <a:t>If</a:t>
                  </a:r>
                  <a:r>
                    <a:rPr lang="de-DE" dirty="0"/>
                    <a:t> I </a:t>
                  </a:r>
                  <a:r>
                    <a:rPr lang="de-DE" dirty="0" err="1"/>
                    <a:t>know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value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X, </a:t>
                  </a:r>
                  <a:r>
                    <a:rPr lang="de-DE" b="1" dirty="0" err="1"/>
                    <a:t>how</a:t>
                  </a:r>
                  <a:r>
                    <a:rPr lang="de-DE" b="1" dirty="0"/>
                    <a:t> </a:t>
                  </a:r>
                  <a:r>
                    <a:rPr lang="de-DE" b="1" dirty="0" err="1"/>
                    <a:t>much</a:t>
                  </a:r>
                  <a:r>
                    <a:rPr lang="de-DE" b="1" dirty="0"/>
                    <a:t> </a:t>
                  </a:r>
                  <a:r>
                    <a:rPr lang="de-DE" b="1" dirty="0" err="1"/>
                    <a:t>is</a:t>
                  </a:r>
                  <a:r>
                    <a:rPr lang="de-DE" b="1" dirty="0"/>
                    <a:t> </a:t>
                  </a:r>
                  <a:r>
                    <a:rPr lang="de-DE" b="1" dirty="0" err="1"/>
                    <a:t>my</a:t>
                  </a:r>
                  <a:r>
                    <a:rPr lang="de-DE" b="1" dirty="0"/>
                    <a:t> </a:t>
                  </a:r>
                  <a:r>
                    <a:rPr lang="de-DE" b="1" dirty="0" err="1"/>
                    <a:t>uncertainty</a:t>
                  </a:r>
                  <a:r>
                    <a:rPr lang="de-DE" b="1" dirty="0"/>
                    <a:t> on Y </a:t>
                  </a:r>
                  <a:r>
                    <a:rPr lang="de-DE" b="1" dirty="0" err="1"/>
                    <a:t>reduced</a:t>
                  </a:r>
                  <a:endParaRPr lang="de-DE" b="1" dirty="0"/>
                </a:p>
                <a:p>
                  <a:pPr marL="742950" lvl="1" indent="-285750">
                    <a:lnSpc>
                      <a:spcPct val="150000"/>
                    </a:lnSpc>
                    <a:buClr>
                      <a:schemeClr val="accent3"/>
                    </a:buClr>
                    <a:buFont typeface="Wingdings" panose="05000000000000000000" pitchFamily="2" charset="2"/>
                    <a:buChar char="§"/>
                  </a:pPr>
                  <a:r>
                    <a:rPr lang="de-DE" dirty="0" err="1"/>
                    <a:t>Distributions</a:t>
                  </a:r>
                  <a:r>
                    <a:rPr lang="de-DE" dirty="0"/>
                    <a:t> X and Y </a:t>
                  </a:r>
                  <a:r>
                    <a:rPr lang="de-DE" dirty="0" err="1"/>
                    <a:t>are</a:t>
                  </a:r>
                  <a:r>
                    <a:rPr lang="de-DE" dirty="0"/>
                    <a:t> </a:t>
                  </a:r>
                  <a:r>
                    <a:rPr lang="de-DE" dirty="0" err="1"/>
                    <a:t>independent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:r>
                    <a:rPr lang="de-DE" dirty="0"/>
                    <a:t>MI(X;Y)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zero</a:t>
                  </a:r>
                  <a:endParaRPr lang="de-DE" dirty="0"/>
                </a:p>
                <a:p>
                  <a:pPr lvl="1">
                    <a:lnSpc>
                      <a:spcPct val="150000"/>
                    </a:lnSpc>
                    <a:buClr>
                      <a:schemeClr val="accent3"/>
                    </a:buClr>
                  </a:pPr>
                  <a:endParaRPr lang="de-DE" sz="1500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BE81D14-E888-40D3-A667-4E48C437B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98" y="1004609"/>
                  <a:ext cx="4991812" cy="5774209"/>
                </a:xfrm>
                <a:prstGeom prst="rect">
                  <a:avLst/>
                </a:prstGeom>
                <a:blipFill>
                  <a:blip r:embed="rId6"/>
                  <a:stretch>
                    <a:fillRect l="-1099" r="-19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4" name="Grafik 63">
            <a:extLst>
              <a:ext uri="{FF2B5EF4-FFF2-40B4-BE49-F238E27FC236}">
                <a16:creationId xmlns:a16="http://schemas.microsoft.com/office/drawing/2014/main" id="{1E376A89-151D-490F-88F1-95EB35A6BF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65" name="Datumsplatzhalter 3">
            <a:extLst>
              <a:ext uri="{FF2B5EF4-FFF2-40B4-BE49-F238E27FC236}">
                <a16:creationId xmlns:a16="http://schemas.microsoft.com/office/drawing/2014/main" id="{ACFE1E04-3384-41DB-AA20-5DF34B8F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6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66" name="Fußzeilenplatzhalter 4">
            <a:extLst>
              <a:ext uri="{FF2B5EF4-FFF2-40B4-BE49-F238E27FC236}">
                <a16:creationId xmlns:a16="http://schemas.microsoft.com/office/drawing/2014/main" id="{CC4176CB-320D-46B5-85C5-AB1B9E37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7FB95DF9-9CFA-4F19-A196-D4F85D01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77239"/>
            <a:ext cx="5938100" cy="525485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0D540-43E3-47DA-8285-3617CD8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3628A89-385A-474B-B044-8BB0494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2AA9D9E-05E5-4F54-8DE2-9D53570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7342EA-E05C-489E-8949-8063FF578759}"/>
              </a:ext>
            </a:extLst>
          </p:cNvPr>
          <p:cNvSpPr txBox="1"/>
          <p:nvPr/>
        </p:nvSpPr>
        <p:spPr>
          <a:xfrm>
            <a:off x="7283144" y="1466944"/>
            <a:ext cx="429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On </a:t>
            </a:r>
            <a:r>
              <a:rPr lang="de-DE" b="1" dirty="0"/>
              <a:t>all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b="1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Focus </a:t>
            </a:r>
            <a:r>
              <a:rPr lang="de-DE" b="1" dirty="0" err="1"/>
              <a:t>position</a:t>
            </a:r>
            <a:r>
              <a:rPr lang="de-DE" dirty="0"/>
              <a:t> relative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gas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Scanned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ranges</a:t>
            </a:r>
            <a:r>
              <a:rPr lang="de-DE" dirty="0"/>
              <a:t>: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B45C445-DC4D-47AA-9C37-439D22CF1743}"/>
              </a:ext>
            </a:extLst>
          </p:cNvPr>
          <p:cNvGrpSpPr/>
          <p:nvPr/>
        </p:nvGrpSpPr>
        <p:grpSpPr>
          <a:xfrm>
            <a:off x="6408000" y="1404000"/>
            <a:ext cx="807226" cy="2879752"/>
            <a:chOff x="6422473" y="1420517"/>
            <a:chExt cx="807226" cy="2879752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7564A7BE-8A03-4A5A-A987-96ED94E1A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22473" y="3692475"/>
              <a:ext cx="807226" cy="60779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653A743-6ADD-4F3A-86C4-34E236DA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42" name="Pfeil: nach unten 41">
              <a:extLst>
                <a:ext uri="{FF2B5EF4-FFF2-40B4-BE49-F238E27FC236}">
                  <a16:creationId xmlns:a16="http://schemas.microsoft.com/office/drawing/2014/main" id="{4A273997-65A6-4606-B07B-0CCA0B5A4645}"/>
                </a:ext>
              </a:extLst>
            </p:cNvPr>
            <p:cNvSpPr/>
            <p:nvPr/>
          </p:nvSpPr>
          <p:spPr>
            <a:xfrm flipV="1">
              <a:off x="6703422" y="2355865"/>
              <a:ext cx="245327" cy="992345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itel 1">
            <a:extLst>
              <a:ext uri="{FF2B5EF4-FFF2-40B4-BE49-F238E27FC236}">
                <a16:creationId xmlns:a16="http://schemas.microsoft.com/office/drawing/2014/main" id="{1AFC35D0-BC7C-4329-A948-05893C60D896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Understanding correlations between input and output parameters</a:t>
            </a:r>
          </a:p>
        </p:txBody>
      </p:sp>
      <p:sp>
        <p:nvSpPr>
          <p:cNvPr id="48" name="Untertitel 6">
            <a:extLst>
              <a:ext uri="{FF2B5EF4-FFF2-40B4-BE49-F238E27FC236}">
                <a16:creationId xmlns:a16="http://schemas.microsoft.com/office/drawing/2014/main" id="{F3093C71-31D7-4A88-9CEF-E91A85CBCB70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Insights using Mutual Information (MI)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09EA7FC-ADD2-4B3E-A3CB-0D584C0893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44D7B81-3C44-4BE7-B5FC-5D253319BFA4}"/>
              </a:ext>
            </a:extLst>
          </p:cNvPr>
          <p:cNvSpPr/>
          <p:nvPr/>
        </p:nvSpPr>
        <p:spPr>
          <a:xfrm rot="5400000">
            <a:off x="2369900" y="3555970"/>
            <a:ext cx="4992647" cy="468275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graphicFrame>
        <p:nvGraphicFramePr>
          <p:cNvPr id="24" name="Tabelle 36">
            <a:extLst>
              <a:ext uri="{FF2B5EF4-FFF2-40B4-BE49-F238E27FC236}">
                <a16:creationId xmlns:a16="http://schemas.microsoft.com/office/drawing/2014/main" id="{6A39D17A-AE6B-4DC6-8193-B9DEE520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99850"/>
              </p:ext>
            </p:extLst>
          </p:nvPr>
        </p:nvGraphicFramePr>
        <p:xfrm>
          <a:off x="7632053" y="3094687"/>
          <a:ext cx="4121397" cy="1991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35">
                  <a:extLst>
                    <a:ext uri="{9D8B030D-6E8A-4147-A177-3AD203B41FA5}">
                      <a16:colId xmlns:a16="http://schemas.microsoft.com/office/drawing/2014/main" val="1450263079"/>
                    </a:ext>
                  </a:extLst>
                </a:gridCol>
                <a:gridCol w="688463">
                  <a:extLst>
                    <a:ext uri="{9D8B030D-6E8A-4147-A177-3AD203B41FA5}">
                      <a16:colId xmlns:a16="http://schemas.microsoft.com/office/drawing/2014/main" val="3774984051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73369508"/>
                    </a:ext>
                  </a:extLst>
                </a:gridCol>
              </a:tblGrid>
              <a:tr h="48513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Laser energy on target [J]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325413"/>
                  </a:ext>
                </a:extLst>
              </a:tr>
              <a:tr h="388945">
                <a:tc>
                  <a:txBody>
                    <a:bodyPr/>
                    <a:lstStyle/>
                    <a:p>
                      <a:r>
                        <a:rPr lang="en-US" sz="1600" b="1" dirty="0"/>
                        <a:t>Laser GVD [fs</a:t>
                      </a:r>
                      <a:r>
                        <a:rPr lang="en-US" sz="1600" b="1" baseline="30000" dirty="0"/>
                        <a:t>2</a:t>
                      </a:r>
                      <a:r>
                        <a:rPr lang="en-US" sz="1600" b="1" baseline="0" dirty="0"/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83987"/>
                  </a:ext>
                </a:extLst>
              </a:tr>
              <a:tr h="388945">
                <a:tc>
                  <a:txBody>
                    <a:bodyPr/>
                    <a:lstStyle/>
                    <a:p>
                      <a:r>
                        <a:rPr lang="en-US" sz="1600" b="1" dirty="0"/>
                        <a:t>Pressure of gas jet [bar]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36639"/>
                  </a:ext>
                </a:extLst>
              </a:tr>
              <a:tr h="339595">
                <a:tc>
                  <a:txBody>
                    <a:bodyPr/>
                    <a:lstStyle/>
                    <a:p>
                      <a:r>
                        <a:rPr lang="en-US" sz="1600" b="1" dirty="0"/>
                        <a:t>Focus position 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87453"/>
                  </a:ext>
                </a:extLst>
              </a:tr>
              <a:tr h="388945">
                <a:tc>
                  <a:txBody>
                    <a:bodyPr/>
                    <a:lstStyle/>
                    <a:p>
                      <a:r>
                        <a:rPr lang="en-US" sz="1600" b="1" dirty="0"/>
                        <a:t>Laser TOD [fs</a:t>
                      </a:r>
                      <a:r>
                        <a:rPr lang="en-US" sz="1600" b="1" baseline="30000" dirty="0"/>
                        <a:t>3</a:t>
                      </a:r>
                      <a:r>
                        <a:rPr lang="en-US" sz="1600" b="1" baseline="0" dirty="0"/>
                        <a:t>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4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92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87B7B91-FC0B-4A10-B839-22438BB2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77239"/>
            <a:ext cx="5938100" cy="525485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0D540-43E3-47DA-8285-3617CD8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3628A89-385A-474B-B044-8BB0494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2AA9D9E-05E5-4F54-8DE2-9D53570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2A88F6B-14C9-442B-AADF-0EF98ABD4D1C}"/>
              </a:ext>
            </a:extLst>
          </p:cNvPr>
          <p:cNvSpPr/>
          <p:nvPr/>
        </p:nvSpPr>
        <p:spPr>
          <a:xfrm rot="5400000">
            <a:off x="2369900" y="3555970"/>
            <a:ext cx="4992647" cy="468275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7342EA-E05C-489E-8949-8063FF578759}"/>
              </a:ext>
            </a:extLst>
          </p:cNvPr>
          <p:cNvSpPr txBox="1"/>
          <p:nvPr/>
        </p:nvSpPr>
        <p:spPr>
          <a:xfrm>
            <a:off x="7283144" y="1466944"/>
            <a:ext cx="42932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On </a:t>
            </a:r>
            <a:r>
              <a:rPr lang="de-DE" b="1" dirty="0"/>
              <a:t>all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b="1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Laser Energy</a:t>
            </a:r>
            <a:r>
              <a:rPr lang="de-DE" dirty="0"/>
              <a:t> on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ranked</a:t>
            </a:r>
            <a:r>
              <a:rPr lang="de-DE" dirty="0"/>
              <a:t>: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Focus </a:t>
            </a:r>
            <a:r>
              <a:rPr lang="de-DE" dirty="0" err="1"/>
              <a:t>position</a:t>
            </a:r>
            <a:endParaRPr lang="de-DE" dirty="0"/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Gas Jet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GVD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Laser Energy</a:t>
            </a:r>
          </a:p>
          <a:p>
            <a:pPr marL="742950" lvl="1" indent="-285750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(Laser TOD)</a:t>
            </a:r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B5176A4-D8EA-4BFD-B521-63B9E278A0FA}"/>
              </a:ext>
            </a:extLst>
          </p:cNvPr>
          <p:cNvCxnSpPr>
            <a:cxnSpLocks/>
          </p:cNvCxnSpPr>
          <p:nvPr/>
        </p:nvCxnSpPr>
        <p:spPr>
          <a:xfrm>
            <a:off x="8111265" y="3151992"/>
            <a:ext cx="15168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639633E7-35CA-45FE-ACF3-9D4F64619D49}"/>
              </a:ext>
            </a:extLst>
          </p:cNvPr>
          <p:cNvSpPr/>
          <p:nvPr/>
        </p:nvSpPr>
        <p:spPr>
          <a:xfrm rot="5400000">
            <a:off x="1453665" y="3555971"/>
            <a:ext cx="4992647" cy="468275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19DA582-4AE9-4307-BE80-F8D09A81268D}"/>
              </a:ext>
            </a:extLst>
          </p:cNvPr>
          <p:cNvCxnSpPr>
            <a:cxnSpLocks/>
          </p:cNvCxnSpPr>
          <p:nvPr/>
        </p:nvCxnSpPr>
        <p:spPr>
          <a:xfrm>
            <a:off x="8111265" y="3996372"/>
            <a:ext cx="134466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B45C445-DC4D-47AA-9C37-439D22CF1743}"/>
              </a:ext>
            </a:extLst>
          </p:cNvPr>
          <p:cNvGrpSpPr/>
          <p:nvPr/>
        </p:nvGrpSpPr>
        <p:grpSpPr>
          <a:xfrm>
            <a:off x="6408000" y="1404000"/>
            <a:ext cx="807226" cy="2879752"/>
            <a:chOff x="6422473" y="1420517"/>
            <a:chExt cx="807226" cy="2879752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7564A7BE-8A03-4A5A-A987-96ED94E1A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22473" y="3692475"/>
              <a:ext cx="807226" cy="60779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653A743-6ADD-4F3A-86C4-34E236DA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42" name="Pfeil: nach unten 41">
              <a:extLst>
                <a:ext uri="{FF2B5EF4-FFF2-40B4-BE49-F238E27FC236}">
                  <a16:creationId xmlns:a16="http://schemas.microsoft.com/office/drawing/2014/main" id="{4A273997-65A6-4606-B07B-0CCA0B5A4645}"/>
                </a:ext>
              </a:extLst>
            </p:cNvPr>
            <p:cNvSpPr/>
            <p:nvPr/>
          </p:nvSpPr>
          <p:spPr>
            <a:xfrm flipV="1">
              <a:off x="6703422" y="2355865"/>
              <a:ext cx="245327" cy="992345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itel 1">
            <a:extLst>
              <a:ext uri="{FF2B5EF4-FFF2-40B4-BE49-F238E27FC236}">
                <a16:creationId xmlns:a16="http://schemas.microsoft.com/office/drawing/2014/main" id="{1AFC35D0-BC7C-4329-A948-05893C60D896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Understanding correlations between input and output parameters</a:t>
            </a:r>
          </a:p>
        </p:txBody>
      </p:sp>
      <p:sp>
        <p:nvSpPr>
          <p:cNvPr id="48" name="Untertitel 6">
            <a:extLst>
              <a:ext uri="{FF2B5EF4-FFF2-40B4-BE49-F238E27FC236}">
                <a16:creationId xmlns:a16="http://schemas.microsoft.com/office/drawing/2014/main" id="{F3093C71-31D7-4A88-9CEF-E91A85CBCB70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Insights using Mutual Information (MI)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09EA7FC-ADD2-4B3E-A3CB-0D584C0893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BB50AAF3-D7F6-4854-88AD-1EA78D0E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77239"/>
            <a:ext cx="5938100" cy="525485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0D540-43E3-47DA-8285-3617CD8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3628A89-385A-474B-B044-8BB0494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en-US" dirty="0"/>
              <a:t>23.09.2025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2AA9D9E-05E5-4F54-8DE2-9D53570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4" y="6286432"/>
            <a:ext cx="5710414" cy="409714"/>
          </a:xfrm>
        </p:spPr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on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in a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Franziska Marie Herrmann</a:t>
            </a:r>
            <a:endParaRPr lang="en-US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2A88F6B-14C9-442B-AADF-0EF98ABD4D1C}"/>
              </a:ext>
            </a:extLst>
          </p:cNvPr>
          <p:cNvSpPr/>
          <p:nvPr/>
        </p:nvSpPr>
        <p:spPr>
          <a:xfrm rot="5400000">
            <a:off x="4429392" y="2507969"/>
            <a:ext cx="953875" cy="498763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7342EA-E05C-489E-8949-8063FF578759}"/>
              </a:ext>
            </a:extLst>
          </p:cNvPr>
          <p:cNvSpPr txBox="1"/>
          <p:nvPr/>
        </p:nvSpPr>
        <p:spPr>
          <a:xfrm>
            <a:off x="7283144" y="1466944"/>
            <a:ext cx="4293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dirty="0"/>
              <a:t>On </a:t>
            </a:r>
            <a:r>
              <a:rPr lang="de-DE" b="1" dirty="0"/>
              <a:t>all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b="1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Focus </a:t>
            </a:r>
            <a:r>
              <a:rPr lang="de-DE" b="1" dirty="0" err="1"/>
              <a:t>position</a:t>
            </a:r>
            <a:r>
              <a:rPr lang="de-DE" dirty="0"/>
              <a:t> relative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gas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285750" indent="-285750" algn="l">
              <a:buClr>
                <a:srgbClr val="F0781E"/>
              </a:buClr>
              <a:buSzPct val="130000"/>
              <a:buFont typeface="Wingdings" panose="05000000000000000000" pitchFamily="2" charset="2"/>
              <a:buChar char="§"/>
            </a:pPr>
            <a:endParaRPr lang="de-DE" dirty="0"/>
          </a:p>
          <a:p>
            <a:pPr algn="l">
              <a:buClr>
                <a:srgbClr val="F0781E"/>
              </a:buClr>
              <a:buSzPct val="130000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20505AB-2FAC-41EA-B9E0-9FDFAA90BB74}"/>
              </a:ext>
            </a:extLst>
          </p:cNvPr>
          <p:cNvSpPr/>
          <p:nvPr/>
        </p:nvSpPr>
        <p:spPr>
          <a:xfrm>
            <a:off x="7778483" y="2616615"/>
            <a:ext cx="4102119" cy="3605646"/>
          </a:xfrm>
          <a:prstGeom prst="rect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945C712-6903-4E3A-AE3D-F020C381DD14}"/>
              </a:ext>
            </a:extLst>
          </p:cNvPr>
          <p:cNvCxnSpPr>
            <a:cxnSpLocks/>
          </p:cNvCxnSpPr>
          <p:nvPr/>
        </p:nvCxnSpPr>
        <p:spPr>
          <a:xfrm>
            <a:off x="5155711" y="2280413"/>
            <a:ext cx="2622772" cy="344212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9EC7DFE-BE83-49E6-A5BB-DFE3EB450AC5}"/>
              </a:ext>
            </a:extLst>
          </p:cNvPr>
          <p:cNvCxnSpPr>
            <a:cxnSpLocks/>
          </p:cNvCxnSpPr>
          <p:nvPr/>
        </p:nvCxnSpPr>
        <p:spPr>
          <a:xfrm>
            <a:off x="5155711" y="3221270"/>
            <a:ext cx="2642617" cy="3026857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6E4B594-F1FD-4683-A12E-546DC4C6E114}"/>
              </a:ext>
            </a:extLst>
          </p:cNvPr>
          <p:cNvGrpSpPr/>
          <p:nvPr/>
        </p:nvGrpSpPr>
        <p:grpSpPr>
          <a:xfrm>
            <a:off x="6408000" y="1404000"/>
            <a:ext cx="807226" cy="2879752"/>
            <a:chOff x="6422473" y="1420517"/>
            <a:chExt cx="807226" cy="2879752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64D31E3-C5BA-4956-AE7B-FF75A8C1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3980" r="17594" b="19216"/>
            <a:stretch/>
          </p:blipFill>
          <p:spPr>
            <a:xfrm>
              <a:off x="6422473" y="3692475"/>
              <a:ext cx="807226" cy="60779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820152D-D6EB-45DD-A131-BCFC0EB8F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3" t="10508" r="20905" b="19503"/>
            <a:stretch/>
          </p:blipFill>
          <p:spPr>
            <a:xfrm>
              <a:off x="6422473" y="1420517"/>
              <a:ext cx="719038" cy="591084"/>
            </a:xfrm>
            <a:prstGeom prst="rect">
              <a:avLst/>
            </a:prstGeom>
          </p:spPr>
        </p:pic>
        <p:sp>
          <p:nvSpPr>
            <p:cNvPr id="28" name="Pfeil: nach unten 27">
              <a:extLst>
                <a:ext uri="{FF2B5EF4-FFF2-40B4-BE49-F238E27FC236}">
                  <a16:creationId xmlns:a16="http://schemas.microsoft.com/office/drawing/2014/main" id="{B9A1B501-A94B-4CEF-B072-497EA44DCD5C}"/>
                </a:ext>
              </a:extLst>
            </p:cNvPr>
            <p:cNvSpPr/>
            <p:nvPr/>
          </p:nvSpPr>
          <p:spPr>
            <a:xfrm flipV="1">
              <a:off x="6692846" y="2226289"/>
              <a:ext cx="245327" cy="992345"/>
            </a:xfrm>
            <a:prstGeom prst="downArrow">
              <a:avLst/>
            </a:prstGeom>
            <a:solidFill>
              <a:srgbClr val="F0781E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1A41843F-436E-4ED0-A1F4-9384F4511C88}"/>
              </a:ext>
            </a:extLst>
          </p:cNvPr>
          <p:cNvSpPr txBox="1">
            <a:spLocks/>
          </p:cNvSpPr>
          <p:nvPr/>
        </p:nvSpPr>
        <p:spPr>
          <a:xfrm>
            <a:off x="703649" y="170880"/>
            <a:ext cx="11087100" cy="4097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Understanding correlations between input and output parameters</a:t>
            </a:r>
          </a:p>
        </p:txBody>
      </p:sp>
      <p:sp>
        <p:nvSpPr>
          <p:cNvPr id="36" name="Untertitel 6">
            <a:extLst>
              <a:ext uri="{FF2B5EF4-FFF2-40B4-BE49-F238E27FC236}">
                <a16:creationId xmlns:a16="http://schemas.microsoft.com/office/drawing/2014/main" id="{C2E40EFB-6E18-4E8C-BB13-97E6B4FAEFC7}"/>
              </a:ext>
            </a:extLst>
          </p:cNvPr>
          <p:cNvSpPr txBox="1">
            <a:spLocks/>
          </p:cNvSpPr>
          <p:nvPr/>
        </p:nvSpPr>
        <p:spPr>
          <a:xfrm>
            <a:off x="703649" y="609873"/>
            <a:ext cx="11087100" cy="3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Insights using Mutual Information (MI)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65B172A-3C03-4A6A-AACE-7A140D175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4" y="6308212"/>
            <a:ext cx="965723" cy="4346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A230AC4-C0AB-45F1-8930-FABDF6F65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058" y="2705944"/>
            <a:ext cx="3552927" cy="34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9959"/>
      </p:ext>
    </p:extLst>
  </p:cSld>
  <p:clrMapOvr>
    <a:masterClrMapping/>
  </p:clrMapOvr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template_16_9_ENGLISH.potx" id="{4AA1692F-A296-4FD8-9F2E-20A5572C5CB1}" vid="{44C1BB7B-D93F-42D4-9B23-0C9CD9C1E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2118</Words>
  <Application>Microsoft Office PowerPoint</Application>
  <PresentationFormat>Breitbild</PresentationFormat>
  <Paragraphs>361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HZDR_Office_Design</vt:lpstr>
      <vt:lpstr>Statistical analysis of sources of instability on electron beam quality in a laser plasma accelerator</vt:lpstr>
      <vt:lpstr>Motivation</vt:lpstr>
      <vt:lpstr>STII offers multiple pathways for control</vt:lpstr>
      <vt:lpstr>Tayloring the optimization function</vt:lpstr>
      <vt:lpstr>PowerPoint-Präsentation</vt:lpstr>
      <vt:lpstr>Statistics crashcourse: Mutual Information (MI)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What happens after optimising</vt:lpstr>
      <vt:lpstr>What happens after optimising</vt:lpstr>
      <vt:lpstr>What happens after optimising</vt:lpstr>
      <vt:lpstr>Which of these parameters is playing the biggest role?</vt:lpstr>
      <vt:lpstr>Which of these parameters is playing the biggest role?</vt:lpstr>
      <vt:lpstr>Which of these parameters is playing the biggest role?</vt:lpstr>
      <vt:lpstr>PowerPoint-Präsentation</vt:lpstr>
      <vt:lpstr>Which of these parameters is playing the biggest role?</vt:lpstr>
      <vt:lpstr>Investigation of the underlying correlations</vt:lpstr>
      <vt:lpstr>Investigation of the underlying correlations</vt:lpstr>
      <vt:lpstr>Conclusion</vt:lpstr>
      <vt:lpstr>Thanks to the team</vt:lpstr>
      <vt:lpstr>Crashcourse in Bayesian Optimization</vt:lpstr>
      <vt:lpstr>Crashcourse in Bayesian Optimization</vt:lpstr>
      <vt:lpstr>How to evaluate a model?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der Präsentation</dc:title>
  <dc:creator>Fleischer, Moritz</dc:creator>
  <cp:lastModifiedBy>Herrmann, Franziska Marie (FWKT) - 120753</cp:lastModifiedBy>
  <cp:revision>396</cp:revision>
  <dcterms:created xsi:type="dcterms:W3CDTF">2020-07-08T12:12:01Z</dcterms:created>
  <dcterms:modified xsi:type="dcterms:W3CDTF">2025-09-23T06:53:05Z</dcterms:modified>
</cp:coreProperties>
</file>