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Roboto Condense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RobotoCondensed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RobotoCondensed-italic.fntdata"/><Relationship Id="rId12" Type="http://schemas.openxmlformats.org/officeDocument/2006/relationships/slide" Target="slides/slide6.xml"/><Relationship Id="rId34" Type="http://schemas.openxmlformats.org/officeDocument/2006/relationships/font" Target="fonts/RobotoCondensed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RobotoCondense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e4cceca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7e4cceca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80339974a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80339974a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7ffa86fe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7ffa86fe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7ffa86fe8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7ffa86fe8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171e267d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8171e267d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7ffa86fe8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7ffa86fe8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8171e267d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8171e267d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171e267d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8171e267d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7ffa86fe8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7ffa86fe8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ffa86fe8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7ffa86fe8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8171e267d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8171e267d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815cd066c0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815cd066c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171e267d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8171e267d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815cd066c0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815cd066c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815cd066c0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815cd066c0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7e4cceca25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7e4cceca25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15cd066c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15cd066c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7ffa86fe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7ffa86fe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815cd066c0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815cd066c0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7e4cceca2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7e4cceca2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7e4cceca2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7e4cceca2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7e4cceca2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7e4cceca2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AD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-200" y="0"/>
            <a:ext cx="9144000" cy="890400"/>
          </a:xfrm>
          <a:prstGeom prst="rect">
            <a:avLst/>
          </a:prstGeom>
          <a:solidFill>
            <a:srgbClr val="EBC8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3" name="Google Shape;6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0750" y="130575"/>
            <a:ext cx="1532390" cy="62925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6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7" name="Google Shape;67;p16"/>
          <p:cNvSpPr txBox="1"/>
          <p:nvPr/>
        </p:nvSpPr>
        <p:spPr>
          <a:xfrm>
            <a:off x="-200" y="4749900"/>
            <a:ext cx="3196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Paul S Gellersen, EAAC 2025</a:t>
            </a:r>
            <a:endParaRPr sz="1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AD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 b="1" sz="28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b="1" sz="1800"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b="1"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b="1"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b="1"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b="1"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b="1"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b="1"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 b="1"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 b="1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600">
                <a:solidFill>
                  <a:srgbClr val="666666"/>
                </a:solidFill>
              </a:defRPr>
            </a:lvl1pPr>
            <a:lvl2pPr lvl="1" algn="r">
              <a:buNone/>
              <a:defRPr sz="1600">
                <a:solidFill>
                  <a:srgbClr val="666666"/>
                </a:solidFill>
              </a:defRPr>
            </a:lvl2pPr>
            <a:lvl3pPr lvl="2" algn="r">
              <a:buNone/>
              <a:defRPr sz="1600">
                <a:solidFill>
                  <a:srgbClr val="666666"/>
                </a:solidFill>
              </a:defRPr>
            </a:lvl3pPr>
            <a:lvl4pPr lvl="3" algn="r">
              <a:buNone/>
              <a:defRPr sz="1600">
                <a:solidFill>
                  <a:srgbClr val="666666"/>
                </a:solidFill>
              </a:defRPr>
            </a:lvl4pPr>
            <a:lvl5pPr lvl="4" algn="r">
              <a:buNone/>
              <a:defRPr sz="1600">
                <a:solidFill>
                  <a:srgbClr val="666666"/>
                </a:solidFill>
              </a:defRPr>
            </a:lvl5pPr>
            <a:lvl6pPr lvl="5" algn="r">
              <a:buNone/>
              <a:defRPr sz="1600">
                <a:solidFill>
                  <a:srgbClr val="666666"/>
                </a:solidFill>
              </a:defRPr>
            </a:lvl6pPr>
            <a:lvl7pPr lvl="6" algn="r">
              <a:buNone/>
              <a:defRPr sz="1600">
                <a:solidFill>
                  <a:srgbClr val="666666"/>
                </a:solidFill>
              </a:defRPr>
            </a:lvl7pPr>
            <a:lvl8pPr lvl="7" algn="r">
              <a:buNone/>
              <a:defRPr sz="1600">
                <a:solidFill>
                  <a:srgbClr val="666666"/>
                </a:solidFill>
              </a:defRPr>
            </a:lvl8pPr>
            <a:lvl9pPr lvl="8" algn="r">
              <a:buNone/>
              <a:defRPr sz="16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8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ADA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ctrTitle"/>
          </p:nvPr>
        </p:nvSpPr>
        <p:spPr>
          <a:xfrm>
            <a:off x="127000" y="285750"/>
            <a:ext cx="5583300" cy="18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600"/>
              <a:t>Non-destructive electron diagnosis by correlation with laser diagnostics</a:t>
            </a:r>
            <a:endParaRPr sz="3600"/>
          </a:p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127000" y="2179750"/>
            <a:ext cx="5583300" cy="10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 u="sng"/>
              <a:t>Paul S Gellersen</a:t>
            </a:r>
            <a:r>
              <a:rPr b="0" lang="en-GB" sz="2000"/>
              <a:t>, </a:t>
            </a:r>
            <a:r>
              <a:rPr b="0" lang="en-GB" sz="2000"/>
              <a:t>Dr Christopher D Murphy</a:t>
            </a:r>
            <a:endParaRPr b="0" sz="20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000"/>
              <a:t>Sep 22nd, EAAC 2025</a:t>
            </a:r>
            <a:endParaRPr b="0" sz="2000"/>
          </a:p>
        </p:txBody>
      </p:sp>
      <p:pic>
        <p:nvPicPr>
          <p:cNvPr id="104" name="Google Shape;104;p25" title="EPSRC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4550" y="1283824"/>
            <a:ext cx="2513800" cy="629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 title="euronnac4_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326" y="4277325"/>
            <a:ext cx="2881178" cy="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 title="IFAST_color_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313" y="3383362"/>
            <a:ext cx="1288543" cy="73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 title="fusion cd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997" y="2087538"/>
            <a:ext cx="1908904" cy="64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 title="UOY-Logo-Stacked-shield-Black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4550" y="124350"/>
            <a:ext cx="2513800" cy="115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8">
            <a:alphaModFix/>
          </a:blip>
          <a:srcRect b="0" l="0" r="64294" t="46862"/>
          <a:stretch/>
        </p:blipFill>
        <p:spPr>
          <a:xfrm>
            <a:off x="4995525" y="2911762"/>
            <a:ext cx="3288376" cy="2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- large datasets example data</a:t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51" y="1057450"/>
            <a:ext cx="4952125" cy="369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34"/>
          <p:cNvSpPr txBox="1"/>
          <p:nvPr/>
        </p:nvSpPr>
        <p:spPr>
          <a:xfrm>
            <a:off x="5464675" y="1294425"/>
            <a:ext cx="34437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10 samples reserved as test data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Remaining 240 samples split into 5 groups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5 models trained, each using 4 groups for training and 1 as validation data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- model training history</a:t>
            </a:r>
            <a:endParaRPr/>
          </a:p>
        </p:txBody>
      </p:sp>
      <p:sp>
        <p:nvSpPr>
          <p:cNvPr id="212" name="Google Shape;212;p35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75" y="1136150"/>
            <a:ext cx="4630776" cy="34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5"/>
          <p:cNvSpPr txBox="1"/>
          <p:nvPr/>
        </p:nvSpPr>
        <p:spPr>
          <a:xfrm>
            <a:off x="5523175" y="2246500"/>
            <a:ext cx="3168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Minimum mean validation MSE = 0.075 +- 0.007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model predictions</a:t>
            </a:r>
            <a:endParaRPr/>
          </a:p>
        </p:txBody>
      </p:sp>
      <p:sp>
        <p:nvSpPr>
          <p:cNvPr id="220" name="Google Shape;220;p36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88" y="962850"/>
            <a:ext cx="8636024" cy="378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Optimised model architecture</a:t>
            </a:r>
            <a:endParaRPr/>
          </a:p>
        </p:txBody>
      </p:sp>
      <p:sp>
        <p:nvSpPr>
          <p:cNvPr id="227" name="Google Shape;227;p37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8" name="Google Shape;228;p37" title="CNN arch with nu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63" y="1237300"/>
            <a:ext cx="8960077" cy="33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of samples scan</a:t>
            </a:r>
            <a:endParaRPr/>
          </a:p>
        </p:txBody>
      </p:sp>
      <p:sp>
        <p:nvSpPr>
          <p:cNvPr id="234" name="Google Shape;234;p38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0" y="1140375"/>
            <a:ext cx="5124563" cy="34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/>
          <p:nvPr/>
        </p:nvSpPr>
        <p:spPr>
          <a:xfrm>
            <a:off x="6252300" y="1184525"/>
            <a:ext cx="2692800" cy="33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Significant gains still to be made by increasing sample size further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But diminishing returns of course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Downsampling output spectrum</a:t>
            </a:r>
            <a:endParaRPr/>
          </a:p>
        </p:txBody>
      </p:sp>
      <p:sp>
        <p:nvSpPr>
          <p:cNvPr id="242" name="Google Shape;242;p39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3" name="Google Shape;24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" y="1147650"/>
            <a:ext cx="4652850" cy="34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/>
          <p:nvPr/>
        </p:nvSpPr>
        <p:spPr>
          <a:xfrm>
            <a:off x="5739425" y="1605825"/>
            <a:ext cx="2527800" cy="29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Minimum mean validation MSE =</a:t>
            </a: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0.070 +- 0006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Small improvement at the cost of some information.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Downsampling output spectrum</a:t>
            </a:r>
            <a:endParaRPr/>
          </a:p>
        </p:txBody>
      </p:sp>
      <p:sp>
        <p:nvSpPr>
          <p:cNvPr id="250" name="Google Shape;250;p40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38" y="1036350"/>
            <a:ext cx="8477929" cy="371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Normally distributed sampling</a:t>
            </a:r>
            <a:endParaRPr/>
          </a:p>
        </p:txBody>
      </p:sp>
      <p:sp>
        <p:nvSpPr>
          <p:cNvPr id="257" name="Google Shape;257;p41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50" y="1129050"/>
            <a:ext cx="4737100" cy="34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/>
          <p:nvPr/>
        </p:nvSpPr>
        <p:spPr>
          <a:xfrm>
            <a:off x="5634175" y="1137225"/>
            <a:ext cx="30576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Only 100 samples ⇒ compare to minimum MSE = 0.111 for 100 evenly spread samples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41"/>
          <p:cNvSpPr txBox="1"/>
          <p:nvPr/>
        </p:nvSpPr>
        <p:spPr>
          <a:xfrm>
            <a:off x="5634175" y="2943563"/>
            <a:ext cx="30576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Minimum MSE = 0.099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⇒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Slight improvement!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Including spot-shape variation</a:t>
            </a:r>
            <a:endParaRPr/>
          </a:p>
        </p:txBody>
      </p:sp>
      <p:sp>
        <p:nvSpPr>
          <p:cNvPr id="266" name="Google Shape;266;p42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7" name="Google Shape;2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688" y="1695191"/>
            <a:ext cx="2613631" cy="2251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56" y="1695191"/>
            <a:ext cx="2650616" cy="225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/>
        </p:nvSpPr>
        <p:spPr>
          <a:xfrm>
            <a:off x="103350" y="1196288"/>
            <a:ext cx="10887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m=0:</a:t>
            </a:r>
            <a:endParaRPr b="1" sz="2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3217888" y="1196288"/>
            <a:ext cx="10887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m=2:</a:t>
            </a:r>
            <a:endParaRPr b="1" sz="2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2456" y="1695191"/>
            <a:ext cx="2708202" cy="225199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2851669" y="2442525"/>
            <a:ext cx="5487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b="1" sz="3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5893313" y="2491363"/>
            <a:ext cx="10887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b="1" sz="3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Including spot-shape variation</a:t>
            </a:r>
            <a:endParaRPr/>
          </a:p>
        </p:txBody>
      </p:sp>
      <p:sp>
        <p:nvSpPr>
          <p:cNvPr id="279" name="Google Shape;279;p43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0" name="Google Shape;2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100" y="954400"/>
            <a:ext cx="5129075" cy="37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3"/>
          <p:cNvSpPr txBox="1"/>
          <p:nvPr/>
        </p:nvSpPr>
        <p:spPr>
          <a:xfrm>
            <a:off x="5634175" y="1137225"/>
            <a:ext cx="3255900" cy="16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Only 150 samples ⇒ compare to minimum MSE = 0.097 for 150 samples with 3 varied parameters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5634175" y="2943563"/>
            <a:ext cx="3057600" cy="1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Minimum MSE = 0.047 </a:t>
            </a: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⇒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Much lower! But fast overfitting…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370425" y="1035000"/>
            <a:ext cx="3147300" cy="9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/>
              <a:t>Inconsistent </a:t>
            </a:r>
            <a:r>
              <a:rPr lang="en-GB" sz="2200"/>
              <a:t>LWFA performance</a:t>
            </a:r>
            <a:endParaRPr sz="2200"/>
          </a:p>
        </p:txBody>
      </p:sp>
      <p:sp>
        <p:nvSpPr>
          <p:cNvPr id="115" name="Google Shape;115;p26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/>
              <a:t>Motivation</a:t>
            </a:r>
            <a:endParaRPr sz="3020"/>
          </a:p>
        </p:txBody>
      </p:sp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2632825" y="3036750"/>
            <a:ext cx="27258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/>
              <a:t>Limited applications</a:t>
            </a:r>
            <a:endParaRPr sz="2200"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168775" y="1035000"/>
            <a:ext cx="34884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/>
              <a:t>Destructive electron spectrometry</a:t>
            </a:r>
            <a:endParaRPr sz="2200"/>
          </a:p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3788420" y="1205661"/>
            <a:ext cx="4146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3600"/>
              <a:t>+</a:t>
            </a:r>
            <a:endParaRPr b="1" sz="3600"/>
          </a:p>
        </p:txBody>
      </p:sp>
      <p:pic>
        <p:nvPicPr>
          <p:cNvPr id="120" name="Google Shape;120;p26" title="espec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600" y="1332650"/>
            <a:ext cx="4021673" cy="16478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6"/>
          <p:cNvCxnSpPr>
            <a:endCxn id="116" idx="0"/>
          </p:cNvCxnSpPr>
          <p:nvPr/>
        </p:nvCxnSpPr>
        <p:spPr>
          <a:xfrm flipH="1">
            <a:off x="3995725" y="2047650"/>
            <a:ext cx="8100" cy="989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44575" y="3669479"/>
            <a:ext cx="8450700" cy="10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/>
              <a:t>Can we avoid destructive spectrometry by measuring other quantities and finding correlations?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Including spot-shape variation</a:t>
            </a:r>
            <a:endParaRPr/>
          </a:p>
        </p:txBody>
      </p:sp>
      <p:sp>
        <p:nvSpPr>
          <p:cNvPr id="288" name="Google Shape;288;p44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9" name="Google Shape;2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62" y="970000"/>
            <a:ext cx="8614875" cy="377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work</a:t>
            </a:r>
            <a:endParaRPr/>
          </a:p>
        </p:txBody>
      </p:sp>
      <p:sp>
        <p:nvSpPr>
          <p:cNvPr id="295" name="Google Shape;295;p45"/>
          <p:cNvSpPr txBox="1"/>
          <p:nvPr>
            <p:ph idx="1" type="body"/>
          </p:nvPr>
        </p:nvSpPr>
        <p:spPr>
          <a:xfrm>
            <a:off x="311700" y="1079225"/>
            <a:ext cx="8520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Implement algorithmic optimisation of model hyperparameters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Experiment with separated encoder-decoder training for each spectrum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>
                <a:solidFill>
                  <a:schemeClr val="dk1"/>
                </a:solidFill>
              </a:rPr>
              <a:t>Explore further the </a:t>
            </a:r>
            <a:r>
              <a:rPr lang="en-GB" sz="2000">
                <a:solidFill>
                  <a:schemeClr val="dk1"/>
                </a:solidFill>
              </a:rPr>
              <a:t>effect of reducing spectra resolutions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Test on datasets with more variable parameters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Test on simulations of other LWFA set-ups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Test on experimental data</a:t>
            </a:r>
            <a:endParaRPr sz="2000"/>
          </a:p>
        </p:txBody>
      </p:sp>
      <p:sp>
        <p:nvSpPr>
          <p:cNvPr id="296" name="Google Shape;296;p45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6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  <p:sp>
        <p:nvSpPr>
          <p:cNvPr id="302" name="Google Shape;302;p46"/>
          <p:cNvSpPr txBox="1"/>
          <p:nvPr>
            <p:ph idx="1" type="body"/>
          </p:nvPr>
        </p:nvSpPr>
        <p:spPr>
          <a:xfrm>
            <a:off x="171175" y="1092925"/>
            <a:ext cx="8847000" cy="3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Laser diagnostics are strongly correlated with electron spectrum because they both evolve due to density gradients in the plasma wave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Proposed training a CNN model on large datasets to deal with high non-linearity of relationship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Demonstrated low model error on simulated dataset, with just 3 variable parameters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Explored the effects of downsampling the output spectrum, parameters being normal distributed, and inclusion of spot shape variation</a:t>
            </a:r>
            <a:endParaRPr sz="2000"/>
          </a:p>
        </p:txBody>
      </p:sp>
      <p:sp>
        <p:nvSpPr>
          <p:cNvPr id="303" name="Google Shape;303;p46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Origins of correlation</a:t>
            </a:r>
            <a:endParaRPr/>
          </a:p>
        </p:txBody>
      </p:sp>
      <p:sp>
        <p:nvSpPr>
          <p:cNvPr id="128" name="Google Shape;128;p27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9" name="Google Shape;129;p27" title="non-linear refr index eq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684" y="1003550"/>
            <a:ext cx="4700920" cy="10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7" title="linear refr index eqn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389" y="1003550"/>
            <a:ext cx="2648558" cy="10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 title="redshift wavefronts diagr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175" y="2920863"/>
            <a:ext cx="4799350" cy="14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7" title="self-focusing wavefronts diagra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3425" y="2920875"/>
            <a:ext cx="2217574" cy="1265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7"/>
          <p:cNvCxnSpPr/>
          <p:nvPr/>
        </p:nvCxnSpPr>
        <p:spPr>
          <a:xfrm flipH="1">
            <a:off x="3229700" y="1784575"/>
            <a:ext cx="1149600" cy="1231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4" name="Google Shape;134;p27"/>
          <p:cNvCxnSpPr/>
          <p:nvPr/>
        </p:nvCxnSpPr>
        <p:spPr>
          <a:xfrm>
            <a:off x="4691325" y="1817425"/>
            <a:ext cx="2019000" cy="106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5" name="Google Shape;135;p27"/>
          <p:cNvSpPr txBox="1"/>
          <p:nvPr/>
        </p:nvSpPr>
        <p:spPr>
          <a:xfrm>
            <a:off x="2129450" y="2063875"/>
            <a:ext cx="151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Axial variations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6226900" y="2063875"/>
            <a:ext cx="15108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Rad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ial variations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1312050" y="4184300"/>
            <a:ext cx="2517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Roboto"/>
                <a:ea typeface="Roboto"/>
                <a:cs typeface="Roboto"/>
                <a:sym typeface="Roboto"/>
              </a:rPr>
              <a:t>Spectral evolution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6353875" y="4255225"/>
            <a:ext cx="213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latin typeface="Roboto"/>
                <a:ea typeface="Roboto"/>
                <a:cs typeface="Roboto"/>
                <a:sym typeface="Roboto"/>
              </a:rPr>
              <a:t>Self-focusing</a:t>
            </a:r>
            <a:endParaRPr b="1" sz="2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Origins of correlation</a:t>
            </a:r>
            <a:endParaRPr/>
          </a:p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3753900"/>
            <a:ext cx="8520600" cy="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Highly non-linear behaviour ⇒ machine-learning analysis?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Increasing laser rep rates make generation of large datasets feasible</a:t>
            </a:r>
            <a:endParaRPr sz="2000"/>
          </a:p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8"/>
          <p:cNvSpPr/>
          <p:nvPr/>
        </p:nvSpPr>
        <p:spPr>
          <a:xfrm>
            <a:off x="2238993" y="2224788"/>
            <a:ext cx="1246308" cy="643894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Density gradients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8"/>
          <p:cNvSpPr/>
          <p:nvPr/>
        </p:nvSpPr>
        <p:spPr>
          <a:xfrm>
            <a:off x="2047320" y="1097443"/>
            <a:ext cx="1246308" cy="643894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Electron injection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10" y="2157280"/>
            <a:ext cx="1381255" cy="778767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Injected electron acceleration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585850" y="1580847"/>
            <a:ext cx="1381256" cy="643894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Laser self-focusing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5193943" y="2224788"/>
            <a:ext cx="1480999" cy="643894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Laser intensity profile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8"/>
          <p:cNvSpPr/>
          <p:nvPr/>
        </p:nvSpPr>
        <p:spPr>
          <a:xfrm>
            <a:off x="3535993" y="2868729"/>
            <a:ext cx="1480999" cy="643894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00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6275" lIns="86275" spcFirstLastPara="1" rIns="86275" wrap="square" tIns="86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9">
                <a:latin typeface="Roboto"/>
                <a:ea typeface="Roboto"/>
                <a:cs typeface="Roboto"/>
                <a:sym typeface="Roboto"/>
              </a:rPr>
              <a:t>Laser spectral evolution</a:t>
            </a:r>
            <a:endParaRPr sz="1509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" name="Google Shape;152;p28"/>
          <p:cNvCxnSpPr>
            <a:stCxn id="146" idx="0"/>
            <a:endCxn id="149" idx="1"/>
          </p:cNvCxnSpPr>
          <p:nvPr/>
        </p:nvCxnSpPr>
        <p:spPr>
          <a:xfrm flipH="1" rot="10800000">
            <a:off x="2862147" y="1902888"/>
            <a:ext cx="723600" cy="3219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3" name="Google Shape;153;p28"/>
          <p:cNvCxnSpPr>
            <a:stCxn id="146" idx="2"/>
            <a:endCxn id="151" idx="1"/>
          </p:cNvCxnSpPr>
          <p:nvPr/>
        </p:nvCxnSpPr>
        <p:spPr>
          <a:xfrm>
            <a:off x="2862147" y="2868682"/>
            <a:ext cx="673800" cy="3219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28"/>
          <p:cNvCxnSpPr>
            <a:stCxn id="149" idx="3"/>
            <a:endCxn id="150" idx="0"/>
          </p:cNvCxnSpPr>
          <p:nvPr/>
        </p:nvCxnSpPr>
        <p:spPr>
          <a:xfrm>
            <a:off x="4967106" y="1902794"/>
            <a:ext cx="967200" cy="3219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5" name="Google Shape;155;p28"/>
          <p:cNvCxnSpPr>
            <a:stCxn id="151" idx="3"/>
            <a:endCxn id="150" idx="2"/>
          </p:cNvCxnSpPr>
          <p:nvPr/>
        </p:nvCxnSpPr>
        <p:spPr>
          <a:xfrm flipH="1" rot="10800000">
            <a:off x="5016992" y="2868776"/>
            <a:ext cx="917400" cy="3219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6" name="Google Shape;156;p28"/>
          <p:cNvCxnSpPr>
            <a:stCxn id="150" idx="1"/>
            <a:endCxn id="146" idx="3"/>
          </p:cNvCxnSpPr>
          <p:nvPr/>
        </p:nvCxnSpPr>
        <p:spPr>
          <a:xfrm rot="10800000">
            <a:off x="3485443" y="2546735"/>
            <a:ext cx="1708500" cy="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28"/>
          <p:cNvCxnSpPr>
            <a:stCxn id="146" idx="1"/>
            <a:endCxn id="148" idx="3"/>
          </p:cNvCxnSpPr>
          <p:nvPr/>
        </p:nvCxnSpPr>
        <p:spPr>
          <a:xfrm rot="10800000">
            <a:off x="1381293" y="2546735"/>
            <a:ext cx="857700" cy="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58" name="Google Shape;158;p28"/>
          <p:cNvCxnSpPr>
            <a:stCxn id="150" idx="0"/>
            <a:endCxn id="147" idx="3"/>
          </p:cNvCxnSpPr>
          <p:nvPr/>
        </p:nvCxnSpPr>
        <p:spPr>
          <a:xfrm flipH="1" rot="5400000">
            <a:off x="4211243" y="501588"/>
            <a:ext cx="805500" cy="2640900"/>
          </a:xfrm>
          <a:prstGeom prst="curvedConnector2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8"/>
          <p:cNvCxnSpPr>
            <a:endCxn id="147" idx="2"/>
          </p:cNvCxnSpPr>
          <p:nvPr/>
        </p:nvCxnSpPr>
        <p:spPr>
          <a:xfrm rot="10800000">
            <a:off x="2670474" y="1741337"/>
            <a:ext cx="191700" cy="4836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28"/>
          <p:cNvCxnSpPr>
            <a:stCxn id="148" idx="0"/>
            <a:endCxn id="147" idx="1"/>
          </p:cNvCxnSpPr>
          <p:nvPr/>
        </p:nvCxnSpPr>
        <p:spPr>
          <a:xfrm flipH="1" rot="10800000">
            <a:off x="690638" y="1419280"/>
            <a:ext cx="1356600" cy="738000"/>
          </a:xfrm>
          <a:prstGeom prst="straightConnector1">
            <a:avLst/>
          </a:prstGeom>
          <a:noFill/>
          <a:ln cap="flat" cmpd="sng" w="17975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6783700" y="1257100"/>
            <a:ext cx="2360100" cy="22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‘absorption depends on almost every laser and target parameter imaginable in a non-trivial manner’ - J R Davies 2008</a:t>
            </a:r>
            <a:endParaRPr/>
          </a:p>
        </p:txBody>
      </p:sp>
      <p:cxnSp>
        <p:nvCxnSpPr>
          <p:cNvPr id="162" name="Google Shape;162;p28"/>
          <p:cNvCxnSpPr>
            <a:stCxn id="146" idx="1"/>
            <a:endCxn id="148" idx="3"/>
          </p:cNvCxnSpPr>
          <p:nvPr/>
        </p:nvCxnSpPr>
        <p:spPr>
          <a:xfrm rot="10800000">
            <a:off x="1381293" y="2546735"/>
            <a:ext cx="857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Diagnostic design - outline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For a given LWFA set-up:</a:t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Measure a large dataset of electron spectra and laser diagnostics: spectrum, energy, and spot shape.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Train model to predict electron spectrum.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GB" sz="2000"/>
              <a:t>Remove electron spectrometer and continue with model predictions.</a:t>
            </a:r>
            <a:endParaRPr sz="2000"/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Diagnostic design - model architecture</a:t>
            </a:r>
            <a:endParaRPr/>
          </a:p>
        </p:txBody>
      </p:sp>
      <p:sp>
        <p:nvSpPr>
          <p:cNvPr id="175" name="Google Shape;175;p30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6" name="Google Shape;176;p30" title="CNN arch no nu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13" y="1246450"/>
            <a:ext cx="8977577" cy="33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plan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Use i</a:t>
            </a:r>
            <a:r>
              <a:rPr lang="en-GB" sz="2000"/>
              <a:t>dealised PIC simulation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FBPIC, </a:t>
            </a:r>
            <a:r>
              <a:rPr lang="en-GB" sz="1800"/>
              <a:t>using </a:t>
            </a:r>
            <a:r>
              <a:rPr lang="en-GB" sz="1800"/>
              <a:t>cylindrical coordinates and boosted frame methods, run-time ~ 15 mins, so can generate many datapoints quickly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Define a standard LWFA set-up and vary parameters to mimic random experimental variations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Extract post-acceleration laser spectrum, energy and beam radius and electron spectrum in idealised experiment-like way for correlation</a:t>
            </a:r>
            <a:endParaRPr sz="1800"/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Nominal LWFA set-up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171175" y="976450"/>
            <a:ext cx="8866200" cy="41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Typical LWFA: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en-GB" sz="1800"/>
              <a:t>Plasma: 10mm plateau with 0.5mm ramps, ne = 1.5e18 cm-3, 98% He, 2% 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</a:pPr>
            <a:r>
              <a:rPr lang="en-GB" sz="1800"/>
              <a:t>Laser: I0 = 1e20 Wcm-2 with 15% energy on target, w0 = 27.2 μm, τ = 28 fs, focused 1 mm into plateau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Parameters to vary: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Fraction of laser energy on target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Laser focus position in z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Plasma density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Spot shape (modeled by adding higher order Laguerre-Gaussian modes)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Pulse chirp</a:t>
            </a:r>
            <a:endParaRPr sz="1800"/>
          </a:p>
        </p:txBody>
      </p:sp>
      <p:sp>
        <p:nvSpPr>
          <p:cNvPr id="190" name="Google Shape;190;p32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171175" y="15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- large datasets generation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171175" y="1152475"/>
            <a:ext cx="4231500" cy="36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3 randomly varied parameters:</a:t>
            </a:r>
            <a:endParaRPr sz="20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Energy fraction 0.1-0.2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Density 1.4-1.6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Focus z position -0.5 - 3.5 mm</a:t>
            </a:r>
            <a:endParaRPr sz="18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Parameter sampling:</a:t>
            </a:r>
            <a:endParaRPr sz="20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50 using LHS</a:t>
            </a:r>
            <a:endParaRPr sz="1800"/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200 more by discrepancy minimising method</a:t>
            </a:r>
            <a:endParaRPr sz="1800"/>
          </a:p>
        </p:txBody>
      </p:sp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595100" y="47499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 rotWithShape="1">
          <a:blip r:embed="rId3">
            <a:alphaModFix/>
          </a:blip>
          <a:srcRect b="10833" l="0" r="0" t="0"/>
          <a:stretch/>
        </p:blipFill>
        <p:spPr>
          <a:xfrm>
            <a:off x="4402675" y="1232675"/>
            <a:ext cx="4650751" cy="34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