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52" r:id="rId2"/>
  </p:sldMasterIdLst>
  <p:notesMasterIdLst>
    <p:notesMasterId r:id="rId32"/>
  </p:notesMasterIdLst>
  <p:sldIdLst>
    <p:sldId id="256" r:id="rId3"/>
    <p:sldId id="406" r:id="rId4"/>
    <p:sldId id="409" r:id="rId5"/>
    <p:sldId id="410" r:id="rId6"/>
    <p:sldId id="381" r:id="rId7"/>
    <p:sldId id="396" r:id="rId8"/>
    <p:sldId id="397" r:id="rId9"/>
    <p:sldId id="394" r:id="rId10"/>
    <p:sldId id="395" r:id="rId11"/>
    <p:sldId id="422" r:id="rId12"/>
    <p:sldId id="408" r:id="rId13"/>
    <p:sldId id="403" r:id="rId14"/>
    <p:sldId id="384" r:id="rId15"/>
    <p:sldId id="399" r:id="rId16"/>
    <p:sldId id="400" r:id="rId17"/>
    <p:sldId id="401" r:id="rId18"/>
    <p:sldId id="367" r:id="rId19"/>
    <p:sldId id="387" r:id="rId20"/>
    <p:sldId id="423" r:id="rId21"/>
    <p:sldId id="427" r:id="rId22"/>
    <p:sldId id="424" r:id="rId23"/>
    <p:sldId id="425" r:id="rId24"/>
    <p:sldId id="370" r:id="rId25"/>
    <p:sldId id="429" r:id="rId26"/>
    <p:sldId id="426" r:id="rId27"/>
    <p:sldId id="382" r:id="rId28"/>
    <p:sldId id="390" r:id="rId29"/>
    <p:sldId id="383" r:id="rId30"/>
    <p:sldId id="428" r:id="rId3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F1F"/>
    <a:srgbClr val="000000"/>
    <a:srgbClr val="008000"/>
    <a:srgbClr val="FF00FF"/>
    <a:srgbClr val="00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0698" autoAdjust="0"/>
  </p:normalViewPr>
  <p:slideViewPr>
    <p:cSldViewPr snapToGrid="0">
      <p:cViewPr varScale="1">
        <p:scale>
          <a:sx n="60" d="100"/>
          <a:sy n="60" d="100"/>
        </p:scale>
        <p:origin x="9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4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4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7191198-E2FB-47AA-92D6-F9AF5256873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448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49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467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964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720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539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540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9664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263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468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087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FLASHForward</a:t>
            </a:r>
            <a:r>
              <a:rPr lang="en-US" dirty="0"/>
              <a:t>: a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296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4904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227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3756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1629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2833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591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4308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276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65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708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806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94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987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91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88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7191198-E2FB-47AA-92D6-F9AF52568733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911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07880" y="4023360"/>
            <a:ext cx="561636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078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32860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306880" y="140652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205880" y="140652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07880" y="402336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306880" y="402336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205880" y="402336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2">
            <a:extLst>
              <a:ext uri="{FF2B5EF4-FFF2-40B4-BE49-F238E27FC236}">
                <a16:creationId xmlns:a16="http://schemas.microsoft.com/office/drawing/2014/main" id="{200DE6BD-BEE5-37F9-3F92-6C7024D6165B}"/>
              </a:ext>
            </a:extLst>
          </p:cNvPr>
          <p:cNvSpPr txBox="1"/>
          <p:nvPr userDrawn="1"/>
        </p:nvSpPr>
        <p:spPr>
          <a:xfrm>
            <a:off x="871899" y="6580800"/>
            <a:ext cx="9948600" cy="18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000" b="0" strike="noStrike" spc="-1" dirty="0">
                <a:solidFill>
                  <a:srgbClr val="000000"/>
                </a:solidFill>
                <a:latin typeface="Arial"/>
              </a:rPr>
              <a:t>| Lewis Boulton | </a:t>
            </a:r>
            <a:r>
              <a:rPr lang="en-GB" sz="1000" b="0" strike="noStrike" spc="-1" dirty="0">
                <a:solidFill>
                  <a:srgbClr val="000000"/>
                </a:solidFill>
                <a:latin typeface="+mn-lt"/>
              </a:rPr>
              <a:t>Advanced Controls and Machine Learning at </a:t>
            </a:r>
            <a:r>
              <a:rPr lang="en-GB" sz="1000" b="0" strike="noStrike" spc="-1" dirty="0" err="1">
                <a:solidFill>
                  <a:srgbClr val="000000"/>
                </a:solidFill>
                <a:latin typeface="+mn-lt"/>
              </a:rPr>
              <a:t>FLASHForward</a:t>
            </a:r>
            <a:r>
              <a:rPr lang="en-US" sz="1000" b="0" strike="noStrike" spc="-1" dirty="0">
                <a:solidFill>
                  <a:srgbClr val="000000"/>
                </a:solidFill>
                <a:latin typeface="Arial"/>
              </a:rPr>
              <a:t> | EAAC 2025</a:t>
            </a:r>
            <a:endParaRPr lang="en-US" sz="1000" b="0" strike="noStrike" spc="-1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07880" y="1406520"/>
            <a:ext cx="5616360" cy="50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407880" y="349560"/>
            <a:ext cx="11375640" cy="209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078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sz="3000"/>
            </a:lvl1pPr>
          </a:lstStyle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07880" y="1406520"/>
            <a:ext cx="5616360" cy="50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2860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07880" y="4023360"/>
            <a:ext cx="561636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07880" y="4023360"/>
            <a:ext cx="561636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078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2860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306880" y="140652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205880" y="140652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07880" y="402336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306880" y="402336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4205880" y="4023360"/>
            <a:ext cx="18082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2">
            <a:extLst>
              <a:ext uri="{FF2B5EF4-FFF2-40B4-BE49-F238E27FC236}">
                <a16:creationId xmlns:a16="http://schemas.microsoft.com/office/drawing/2014/main" id="{0B70749D-F740-FACD-3B06-1F3883A3298C}"/>
              </a:ext>
            </a:extLst>
          </p:cNvPr>
          <p:cNvSpPr txBox="1"/>
          <p:nvPr userDrawn="1"/>
        </p:nvSpPr>
        <p:spPr>
          <a:xfrm>
            <a:off x="791640" y="6580800"/>
            <a:ext cx="9948600" cy="18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000000"/>
                </a:solidFill>
                <a:latin typeface="Arial"/>
              </a:rPr>
              <a:t>| Energy efficiency in plasma accelerators | Felipe Peña</a:t>
            </a:r>
            <a:endParaRPr lang="en-US" sz="1000" b="0" strike="noStrike" spc="-1" dirty="0">
              <a:latin typeface="Times New Roman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33C48E1E-845D-05E6-06F3-B38D3D3445F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07880" y="1406520"/>
            <a:ext cx="5616360" cy="5011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36180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06807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561636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07880" y="349560"/>
            <a:ext cx="11375640" cy="209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078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5009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286080" y="402336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45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078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286080" y="1406520"/>
            <a:ext cx="274068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07880" y="4023360"/>
            <a:ext cx="5616360" cy="2389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 hidden="1"/>
          <p:cNvSpPr/>
          <p:nvPr/>
        </p:nvSpPr>
        <p:spPr>
          <a:xfrm>
            <a:off x="10848600" y="6580800"/>
            <a:ext cx="935280" cy="18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</a:rPr>
              <a:t>Page </a:t>
            </a:r>
            <a:fld id="{87348790-04E6-4330-AA8F-24022ACD6B38}" type="slidenum">
              <a:rPr lang="en-US" sz="1000" b="1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43" name="Grafik 9"/>
          <p:cNvPicPr/>
          <p:nvPr/>
        </p:nvPicPr>
        <p:blipFill>
          <a:blip r:embed="rId14"/>
          <a:stretch/>
        </p:blipFill>
        <p:spPr>
          <a:xfrm>
            <a:off x="403200" y="6613920"/>
            <a:ext cx="325080" cy="10044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42864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marL="432000" indent="-32400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Bild auf Platzhalter ziehen oder durch Klicken auf Symbol hinzufügen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07880" y="349560"/>
            <a:ext cx="11375640" cy="1099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6000" b="1" strike="noStrike" spc="-1">
                <a:solidFill>
                  <a:srgbClr val="FFFFFF"/>
                </a:solidFill>
                <a:latin typeface="Arial"/>
              </a:rPr>
              <a:t>Mastertitelformat bearbeiten</a:t>
            </a:r>
            <a:endParaRPr lang="en-U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14360" y="4096800"/>
            <a:ext cx="11369160" cy="699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Mastertextformat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Grafik 7"/>
          <p:cNvPicPr/>
          <p:nvPr/>
        </p:nvPicPr>
        <p:blipFill>
          <a:blip r:embed="rId15"/>
          <a:stretch/>
        </p:blipFill>
        <p:spPr>
          <a:xfrm>
            <a:off x="407520" y="6261840"/>
            <a:ext cx="2168280" cy="160200"/>
          </a:xfrm>
          <a:prstGeom prst="rect">
            <a:avLst/>
          </a:prstGeom>
          <a:ln>
            <a:noFill/>
          </a:ln>
        </p:spPr>
      </p:pic>
      <p:pic>
        <p:nvPicPr>
          <p:cNvPr id="48" name="Grafik 9"/>
          <p:cNvPicPr/>
          <p:nvPr/>
        </p:nvPicPr>
        <p:blipFill>
          <a:blip r:embed="rId16"/>
          <a:stretch/>
        </p:blipFill>
        <p:spPr>
          <a:xfrm>
            <a:off x="10833120" y="5669999"/>
            <a:ext cx="950400" cy="950831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10848600" y="6580800"/>
            <a:ext cx="934920" cy="18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Page </a:t>
            </a:r>
            <a:fld id="{37107078-7DCE-4487-BC95-E779A1B9D633}" type="slidenum">
              <a:rPr lang="en-US" sz="1000" b="1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US" sz="1000" b="0" strike="noStrike" spc="-1">
              <a:latin typeface="Arial"/>
            </a:endParaRPr>
          </a:p>
        </p:txBody>
      </p:sp>
      <p:pic>
        <p:nvPicPr>
          <p:cNvPr id="341" name="Grafik 9"/>
          <p:cNvPicPr/>
          <p:nvPr/>
        </p:nvPicPr>
        <p:blipFill>
          <a:blip r:embed="rId15"/>
          <a:stretch/>
        </p:blipFill>
        <p:spPr>
          <a:xfrm>
            <a:off x="403200" y="6613920"/>
            <a:ext cx="324720" cy="100080"/>
          </a:xfrm>
          <a:prstGeom prst="rect">
            <a:avLst/>
          </a:prstGeom>
          <a:ln>
            <a:noFill/>
          </a:ln>
        </p:spPr>
      </p:pic>
      <p:sp>
        <p:nvSpPr>
          <p:cNvPr id="34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D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D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D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D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D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D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D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D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243080" y="103093"/>
            <a:ext cx="10188182" cy="14682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1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Advanced Controls and Machine Learning at </a:t>
            </a:r>
            <a:r>
              <a:rPr lang="en-GB" sz="3600" b="1" dirty="0" err="1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FLASHForward</a:t>
            </a:r>
            <a:endParaRPr lang="en-US" sz="3600" b="0" strike="noStrike" spc="-1" dirty="0">
              <a:solidFill>
                <a:srgbClr val="F18F1F"/>
              </a:solid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298555" y="4118226"/>
            <a:ext cx="11620781" cy="129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GB" b="1" strike="noStrike" spc="-1" dirty="0">
                <a:solidFill>
                  <a:schemeClr val="accent6"/>
                </a:solidFill>
                <a:latin typeface="Arial"/>
              </a:rPr>
              <a:t>Lewis Boulton</a:t>
            </a: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GB" dirty="0" err="1">
                <a:latin typeface="Arial" panose="020B0604020202020204" pitchFamily="34" charset="0"/>
              </a:rPr>
              <a:t>Judita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Beinortaite</a:t>
            </a:r>
            <a:r>
              <a:rPr lang="en-GB" dirty="0">
                <a:latin typeface="Arial" panose="020B0604020202020204" pitchFamily="34" charset="0"/>
              </a:rPr>
              <a:t>, Jonas Björklund </a:t>
            </a:r>
            <a:r>
              <a:rPr lang="en-GB" dirty="0" err="1">
                <a:latin typeface="Arial" panose="020B0604020202020204" pitchFamily="34" charset="0"/>
              </a:rPr>
              <a:t>Svensson</a:t>
            </a:r>
            <a:r>
              <a:rPr lang="en-GB" dirty="0">
                <a:latin typeface="Arial" panose="020B0604020202020204" pitchFamily="34" charset="0"/>
              </a:rPr>
              <a:t>, Philipp </a:t>
            </a:r>
            <a:r>
              <a:rPr lang="en-GB" dirty="0" err="1">
                <a:latin typeface="Arial" panose="020B0604020202020204" pitchFamily="34" charset="0"/>
              </a:rPr>
              <a:t>Burghart</a:t>
            </a:r>
            <a:r>
              <a:rPr lang="en-GB" dirty="0">
                <a:latin typeface="Arial" panose="020B0604020202020204" pitchFamily="34" charset="0"/>
              </a:rPr>
              <a:t>, Richard D'Arcy, Angel </a:t>
            </a:r>
            <a:r>
              <a:rPr lang="en-GB" dirty="0" err="1">
                <a:latin typeface="Arial" panose="020B0604020202020204" pitchFamily="34" charset="0"/>
              </a:rPr>
              <a:t>Ferran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Pousa</a:t>
            </a:r>
            <a:r>
              <a:rPr lang="en-GB" dirty="0">
                <a:latin typeface="Arial" panose="020B0604020202020204" pitchFamily="34" charset="0"/>
              </a:rPr>
              <a:t>, Brian Foster, Pau Gonzalez </a:t>
            </a:r>
            <a:r>
              <a:rPr lang="en-GB" dirty="0" err="1">
                <a:latin typeface="Arial" panose="020B0604020202020204" pitchFamily="34" charset="0"/>
              </a:rPr>
              <a:t>Caminal</a:t>
            </a:r>
            <a:r>
              <a:rPr lang="en-GB" dirty="0">
                <a:latin typeface="Arial" panose="020B0604020202020204" pitchFamily="34" charset="0"/>
              </a:rPr>
              <a:t>, Maryam Huck, Harry Jones, </a:t>
            </a:r>
            <a:r>
              <a:rPr lang="en-GB" dirty="0" err="1">
                <a:latin typeface="Arial" panose="020B0604020202020204" pitchFamily="34" charset="0"/>
              </a:rPr>
              <a:t>Advait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Kanekar</a:t>
            </a:r>
            <a:r>
              <a:rPr lang="en-GB" dirty="0">
                <a:latin typeface="Arial" panose="020B0604020202020204" pitchFamily="34" charset="0"/>
              </a:rPr>
              <a:t>, Carl A. </a:t>
            </a:r>
            <a:r>
              <a:rPr lang="en-GB" dirty="0" err="1">
                <a:latin typeface="Arial" panose="020B0604020202020204" pitchFamily="34" charset="0"/>
              </a:rPr>
              <a:t>Lindstrøm</a:t>
            </a:r>
            <a:r>
              <a:rPr lang="en-GB" dirty="0">
                <a:latin typeface="Arial" panose="020B0604020202020204" pitchFamily="34" charset="0"/>
              </a:rPr>
              <a:t>, Gregor </a:t>
            </a:r>
            <a:r>
              <a:rPr lang="en-GB" dirty="0" err="1">
                <a:latin typeface="Arial" panose="020B0604020202020204" pitchFamily="34" charset="0"/>
              </a:rPr>
              <a:t>Loisch</a:t>
            </a:r>
            <a:r>
              <a:rPr lang="en-GB" dirty="0"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lang="en-GB" dirty="0" err="1">
                <a:latin typeface="Arial" panose="020B0604020202020204" pitchFamily="34" charset="0"/>
              </a:rPr>
              <a:t>Tianyun</a:t>
            </a:r>
            <a:r>
              <a:rPr lang="en-GB" dirty="0">
                <a:latin typeface="Arial" panose="020B0604020202020204" pitchFamily="34" charset="0"/>
              </a:rPr>
              <a:t> Long, Andreas Maier, Mathis </a:t>
            </a:r>
            <a:r>
              <a:rPr lang="en-GB" dirty="0" err="1">
                <a:latin typeface="Arial" panose="020B0604020202020204" pitchFamily="34" charset="0"/>
              </a:rPr>
              <a:t>Mewes</a:t>
            </a:r>
            <a:r>
              <a:rPr lang="en-GB" dirty="0">
                <a:latin typeface="Arial" panose="020B0604020202020204" pitchFamily="34" charset="0"/>
              </a:rPr>
              <a:t>, Jens </a:t>
            </a:r>
            <a:r>
              <a:rPr lang="en-GB" dirty="0" err="1">
                <a:latin typeface="Arial" panose="020B0604020202020204" pitchFamily="34" charset="0"/>
              </a:rPr>
              <a:t>Osterhoff</a:t>
            </a:r>
            <a:r>
              <a:rPr lang="en-GB" dirty="0">
                <a:latin typeface="Arial" panose="020B0604020202020204" pitchFamily="34" charset="0"/>
              </a:rPr>
              <a:t>, Felipe Peña, Sarah Schroeder, </a:t>
            </a:r>
            <a:r>
              <a:rPr lang="en-GB" dirty="0" err="1">
                <a:latin typeface="Arial" panose="020B0604020202020204" pitchFamily="34" charset="0"/>
              </a:rPr>
              <a:t>Maxence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Thévenet</a:t>
            </a:r>
            <a:r>
              <a:rPr lang="en-GB" dirty="0">
                <a:latin typeface="Arial" panose="020B0604020202020204" pitchFamily="34" charset="0"/>
              </a:rPr>
              <a:t>, Stephan </a:t>
            </a:r>
            <a:r>
              <a:rPr lang="en-GB" dirty="0" err="1">
                <a:latin typeface="Arial" panose="020B0604020202020204" pitchFamily="34" charset="0"/>
              </a:rPr>
              <a:t>Wesch</a:t>
            </a:r>
            <a:r>
              <a:rPr lang="en-GB" dirty="0">
                <a:latin typeface="Arial" panose="020B0604020202020204" pitchFamily="34" charset="0"/>
              </a:rPr>
              <a:t>, Matthew Wing, Jonathan Wood</a:t>
            </a:r>
            <a:endParaRPr lang="en-US" sz="1800" strike="noStrike" spc="-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6E9BA-36A5-80A7-3B34-6F185C777A3F}"/>
              </a:ext>
            </a:extLst>
          </p:cNvPr>
          <p:cNvSpPr txBox="1"/>
          <p:nvPr/>
        </p:nvSpPr>
        <p:spPr>
          <a:xfrm>
            <a:off x="243080" y="5791073"/>
            <a:ext cx="8842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7th European Advanced Accelerator Concepts Workshop | September 21–27, 2025 | Elba, Italy</a:t>
            </a:r>
          </a:p>
        </p:txBody>
      </p:sp>
      <p:pic>
        <p:nvPicPr>
          <p:cNvPr id="4" name="Picture 3" descr="A picture containing dark, light, control panel&#10;&#10;Description automatically generated">
            <a:extLst>
              <a:ext uri="{FF2B5EF4-FFF2-40B4-BE49-F238E27FC236}">
                <a16:creationId xmlns:a16="http://schemas.microsoft.com/office/drawing/2014/main" id="{0BAE310F-D765-C5B8-94B2-B13DF564C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9" b="32081"/>
          <a:stretch/>
        </p:blipFill>
        <p:spPr>
          <a:xfrm>
            <a:off x="0" y="1443424"/>
            <a:ext cx="12217893" cy="2497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Two Examples of Problems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814293" y="1738446"/>
            <a:ext cx="4840783" cy="43529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Matching: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i="1" dirty="0"/>
              <a:t>Relatively</a:t>
            </a:r>
            <a:r>
              <a:rPr lang="en-US" sz="1800" dirty="0"/>
              <a:t> stable environment…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But very time-consuming and complicated, multi-point measurements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6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6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B4920-A7E6-4672-B22E-C76D81EBD821}"/>
              </a:ext>
            </a:extLst>
          </p:cNvPr>
          <p:cNvSpPr/>
          <p:nvPr/>
        </p:nvSpPr>
        <p:spPr>
          <a:xfrm>
            <a:off x="6450916" y="1738446"/>
            <a:ext cx="41562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 PWFA Setup: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 </a:t>
            </a:r>
            <a:r>
              <a:rPr lang="en-US" dirty="0"/>
              <a:t>Measurements are ‘cheap’: evaluate accelerated bunch spectra on single-shot basis…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But a very noisy environment, with a lot of tuning knobs available</a:t>
            </a:r>
          </a:p>
        </p:txBody>
      </p:sp>
    </p:spTree>
    <p:extLst>
      <p:ext uri="{BB962C8B-B14F-4D97-AF65-F5344CB8AC3E}">
        <p14:creationId xmlns:p14="http://schemas.microsoft.com/office/powerpoint/2010/main" val="258654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Two Examples of Problems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814293" y="1738446"/>
            <a:ext cx="4840783" cy="43529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Matching: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i="1" dirty="0"/>
              <a:t>Relatively</a:t>
            </a:r>
            <a:r>
              <a:rPr lang="en-US" sz="1800" dirty="0"/>
              <a:t> stable environment…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But very time-consuming and complicated, multi-point measurements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6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6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B4920-A7E6-4672-B22E-C76D81EBD821}"/>
              </a:ext>
            </a:extLst>
          </p:cNvPr>
          <p:cNvSpPr/>
          <p:nvPr/>
        </p:nvSpPr>
        <p:spPr>
          <a:xfrm>
            <a:off x="6450916" y="1738446"/>
            <a:ext cx="41562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 PWFA Setup: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 </a:t>
            </a:r>
            <a:r>
              <a:rPr lang="en-US" dirty="0"/>
              <a:t>Measurements are ‘cheap’: evaluate accelerated bunch spectra on single-shot basis…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But a very noisy environment, with a lot of tuning knobs available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1643E-29F1-49F4-92B9-B7D67F92F5FA}"/>
              </a:ext>
            </a:extLst>
          </p:cNvPr>
          <p:cNvSpPr/>
          <p:nvPr/>
        </p:nvSpPr>
        <p:spPr>
          <a:xfrm>
            <a:off x="4414898" y="4930871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i="1" dirty="0"/>
              <a:t>How to do better…?</a:t>
            </a:r>
          </a:p>
        </p:txBody>
      </p:sp>
    </p:spTree>
    <p:extLst>
      <p:ext uri="{BB962C8B-B14F-4D97-AF65-F5344CB8AC3E}">
        <p14:creationId xmlns:p14="http://schemas.microsoft.com/office/powerpoint/2010/main" val="230864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r>
              <a:rPr lang="en-US" sz="3000" b="1" dirty="0">
                <a:solidFill>
                  <a:srgbClr val="00B0F0"/>
                </a:solidFill>
              </a:rPr>
              <a:t> for </a:t>
            </a:r>
            <a:r>
              <a:rPr lang="en-US" sz="3000" b="1" dirty="0" err="1">
                <a:solidFill>
                  <a:srgbClr val="00B0F0"/>
                </a:solidFill>
              </a:rPr>
              <a:t>linac</a:t>
            </a:r>
            <a:r>
              <a:rPr lang="en-US" sz="3000" b="1" dirty="0">
                <a:solidFill>
                  <a:srgbClr val="00B0F0"/>
                </a:solidFill>
              </a:rPr>
              <a:t> matching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62640" y="1023424"/>
            <a:ext cx="4601304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Matching in accelerators- ‘match’ the beam </a:t>
            </a:r>
            <a:r>
              <a:rPr lang="en-US" sz="1800" dirty="0" err="1"/>
              <a:t>twiss</a:t>
            </a:r>
            <a:r>
              <a:rPr lang="en-US" sz="1800" dirty="0"/>
              <a:t> to some ‘design’ </a:t>
            </a:r>
            <a:r>
              <a:rPr lang="en-US" sz="1800" dirty="0" err="1"/>
              <a:t>twiss</a:t>
            </a: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 marL="0" indent="0">
              <a:buClr>
                <a:schemeClr val="accent2"/>
              </a:buClr>
              <a:buNone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‘Brute force’: </a:t>
            </a:r>
            <a:r>
              <a:rPr lang="en-US" sz="1800" dirty="0" err="1"/>
              <a:t>Minimise</a:t>
            </a:r>
            <a:r>
              <a:rPr lang="en-US" sz="1800" dirty="0"/>
              <a:t> combined mismatch with ~5 matching quadrupoles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A32F4-E0B6-40EB-B6EE-5B1167C8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07" y="1169123"/>
            <a:ext cx="5515094" cy="4286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C9EBC-AE1E-4C91-B75C-E96980E0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3" y="1687245"/>
            <a:ext cx="4329511" cy="794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95E7CC-B341-4BB6-80ED-B9C426C2F180}"/>
                  </a:ext>
                </a:extLst>
              </p:cNvPr>
              <p:cNvSpPr txBox="1"/>
              <p:nvPr/>
            </p:nvSpPr>
            <p:spPr>
              <a:xfrm>
                <a:off x="614602" y="2482212"/>
                <a:ext cx="3769172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95E7CC-B341-4BB6-80ED-B9C426C2F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02" y="2482212"/>
                <a:ext cx="3769172" cy="299569"/>
              </a:xfrm>
              <a:prstGeom prst="rect">
                <a:avLst/>
              </a:prstGeom>
              <a:blipFill>
                <a:blip r:embed="rId5"/>
                <a:stretch>
                  <a:fillRect l="-971" r="-162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57B709-9466-45AD-9D86-B251D89293D0}"/>
                  </a:ext>
                </a:extLst>
              </p:cNvPr>
              <p:cNvSpPr txBox="1"/>
              <p:nvPr/>
            </p:nvSpPr>
            <p:spPr>
              <a:xfrm>
                <a:off x="1449798" y="2912024"/>
                <a:ext cx="209878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otherwise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57B709-9466-45AD-9D86-B251D8929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98" y="2912024"/>
                <a:ext cx="2098780" cy="299569"/>
              </a:xfrm>
              <a:prstGeom prst="rect">
                <a:avLst/>
              </a:prstGeom>
              <a:blipFill>
                <a:blip r:embed="rId6"/>
                <a:stretch>
                  <a:fillRect l="-872" r="-872" b="-22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BBCB6EB-D800-465C-8315-92CD8A7EACA6}"/>
              </a:ext>
            </a:extLst>
          </p:cNvPr>
          <p:cNvSpPr/>
          <p:nvPr/>
        </p:nvSpPr>
        <p:spPr>
          <a:xfrm>
            <a:off x="6254056" y="5674851"/>
            <a:ext cx="5515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Emittance also comes out of this analysis: </a:t>
            </a:r>
            <a:r>
              <a:rPr lang="en-US" dirty="0" err="1"/>
              <a:t>minimise</a:t>
            </a:r>
            <a:r>
              <a:rPr lang="en-US" dirty="0"/>
              <a:t> for that in the future?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7E70A-3A62-4ABC-B912-2E9211681E2B}"/>
              </a:ext>
            </a:extLst>
          </p:cNvPr>
          <p:cNvSpPr/>
          <p:nvPr/>
        </p:nvSpPr>
        <p:spPr>
          <a:xfrm>
            <a:off x="269692" y="5642354"/>
            <a:ext cx="493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Problems: still v. time consuming and only as good as the diagnostic you 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0AF65D-D44C-42C0-A46C-6F7F46A140D9}"/>
              </a:ext>
            </a:extLst>
          </p:cNvPr>
          <p:cNvSpPr/>
          <p:nvPr/>
        </p:nvSpPr>
        <p:spPr>
          <a:xfrm>
            <a:off x="62640" y="3429000"/>
            <a:ext cx="5144627" cy="2934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55AE06-AC70-475E-9F6D-8B6F6B9B9BEE}"/>
              </a:ext>
            </a:extLst>
          </p:cNvPr>
          <p:cNvSpPr/>
          <p:nvPr/>
        </p:nvSpPr>
        <p:spPr>
          <a:xfrm>
            <a:off x="5488999" y="959349"/>
            <a:ext cx="5833104" cy="54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769C29-EB55-4DFB-8ECA-D8F4EFDB96B3}"/>
              </a:ext>
            </a:extLst>
          </p:cNvPr>
          <p:cNvSpPr/>
          <p:nvPr/>
        </p:nvSpPr>
        <p:spPr>
          <a:xfrm>
            <a:off x="757187" y="3279027"/>
            <a:ext cx="3769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Minty, M. G. &amp; Zimmermann, F. (2003). Measurement and Control of Charged Particle Beams. Springer.</a:t>
            </a:r>
          </a:p>
        </p:txBody>
      </p:sp>
    </p:spTree>
    <p:extLst>
      <p:ext uri="{BB962C8B-B14F-4D97-AF65-F5344CB8AC3E}">
        <p14:creationId xmlns:p14="http://schemas.microsoft.com/office/powerpoint/2010/main" val="200609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r>
              <a:rPr lang="en-US" sz="3000" b="1" dirty="0">
                <a:solidFill>
                  <a:srgbClr val="00B0F0"/>
                </a:solidFill>
              </a:rPr>
              <a:t> for </a:t>
            </a:r>
            <a:r>
              <a:rPr lang="en-US" sz="3000" b="1" dirty="0" err="1">
                <a:solidFill>
                  <a:srgbClr val="00B0F0"/>
                </a:solidFill>
              </a:rPr>
              <a:t>linac</a:t>
            </a:r>
            <a:r>
              <a:rPr lang="en-US" sz="3000" b="1" dirty="0">
                <a:solidFill>
                  <a:srgbClr val="00B0F0"/>
                </a:solidFill>
              </a:rPr>
              <a:t> matching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62640" y="1023424"/>
            <a:ext cx="4601304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Matching in accelerators- ‘match’ the beam </a:t>
            </a:r>
            <a:r>
              <a:rPr lang="en-US" sz="1800" dirty="0" err="1"/>
              <a:t>twiss</a:t>
            </a:r>
            <a:r>
              <a:rPr lang="en-US" sz="1800" dirty="0"/>
              <a:t> to some ‘design’ </a:t>
            </a:r>
            <a:r>
              <a:rPr lang="en-US" sz="1800" dirty="0" err="1"/>
              <a:t>twiss</a:t>
            </a: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‘Brute force’: Using BO, </a:t>
            </a:r>
            <a:r>
              <a:rPr lang="en-US" sz="1800" dirty="0" err="1"/>
              <a:t>Minimise</a:t>
            </a:r>
            <a:r>
              <a:rPr lang="en-US" sz="1800" dirty="0"/>
              <a:t> combined mismatch with ~5 matching quadrupoles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A32F4-E0B6-40EB-B6EE-5B1167C8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507" y="1169123"/>
            <a:ext cx="5515094" cy="4286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C9EBC-AE1E-4C91-B75C-E96980E0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3" y="1687245"/>
            <a:ext cx="4329511" cy="794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95E7CC-B341-4BB6-80ED-B9C426C2F180}"/>
                  </a:ext>
                </a:extLst>
              </p:cNvPr>
              <p:cNvSpPr txBox="1"/>
              <p:nvPr/>
            </p:nvSpPr>
            <p:spPr>
              <a:xfrm>
                <a:off x="614602" y="2482212"/>
                <a:ext cx="3769172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95E7CC-B341-4BB6-80ED-B9C426C2F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02" y="2482212"/>
                <a:ext cx="3769172" cy="299569"/>
              </a:xfrm>
              <a:prstGeom prst="rect">
                <a:avLst/>
              </a:prstGeom>
              <a:blipFill>
                <a:blip r:embed="rId5"/>
                <a:stretch>
                  <a:fillRect l="-971" r="-162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57B709-9466-45AD-9D86-B251D89293D0}"/>
                  </a:ext>
                </a:extLst>
              </p:cNvPr>
              <p:cNvSpPr txBox="1"/>
              <p:nvPr/>
            </p:nvSpPr>
            <p:spPr>
              <a:xfrm>
                <a:off x="1449798" y="2912024"/>
                <a:ext cx="2098780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otherwise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57B709-9466-45AD-9D86-B251D8929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98" y="2912024"/>
                <a:ext cx="2098780" cy="299569"/>
              </a:xfrm>
              <a:prstGeom prst="rect">
                <a:avLst/>
              </a:prstGeom>
              <a:blipFill>
                <a:blip r:embed="rId6"/>
                <a:stretch>
                  <a:fillRect l="-872" r="-872" b="-22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BBCB6EB-D800-465C-8315-92CD8A7EACA6}"/>
              </a:ext>
            </a:extLst>
          </p:cNvPr>
          <p:cNvSpPr/>
          <p:nvPr/>
        </p:nvSpPr>
        <p:spPr>
          <a:xfrm>
            <a:off x="6254056" y="5674851"/>
            <a:ext cx="5515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Emittance also comes out of this analysis: </a:t>
            </a:r>
            <a:r>
              <a:rPr lang="en-US" dirty="0" err="1"/>
              <a:t>minimise</a:t>
            </a:r>
            <a:r>
              <a:rPr lang="en-US" dirty="0"/>
              <a:t> for that in the future?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7E70A-3A62-4ABC-B912-2E9211681E2B}"/>
              </a:ext>
            </a:extLst>
          </p:cNvPr>
          <p:cNvSpPr/>
          <p:nvPr/>
        </p:nvSpPr>
        <p:spPr>
          <a:xfrm>
            <a:off x="244602" y="5188245"/>
            <a:ext cx="493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Problems: still very time consuming and only as good as the diagnostic you use</a:t>
            </a:r>
          </a:p>
        </p:txBody>
      </p:sp>
      <p:pic>
        <p:nvPicPr>
          <p:cNvPr id="10" name="Picture 2" descr="optimas logo">
            <a:extLst>
              <a:ext uri="{FF2B5EF4-FFF2-40B4-BE49-F238E27FC236}">
                <a16:creationId xmlns:a16="http://schemas.microsoft.com/office/drawing/2014/main" id="{AD84A607-12DF-41D6-9CF0-98FB1137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36" y="170505"/>
            <a:ext cx="1651065" cy="4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B1F3D9-3185-4C22-982D-A3D0DC2688D8}"/>
              </a:ext>
            </a:extLst>
          </p:cNvPr>
          <p:cNvSpPr/>
          <p:nvPr/>
        </p:nvSpPr>
        <p:spPr>
          <a:xfrm>
            <a:off x="757187" y="3279027"/>
            <a:ext cx="3769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Minty, M. G. &amp; Zimmermann, F. (2003). Measurement and Control of Charged Particle Beams. Springer.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00502-70E7-4E5F-B574-68B0A8BFB814}"/>
              </a:ext>
            </a:extLst>
          </p:cNvPr>
          <p:cNvSpPr/>
          <p:nvPr/>
        </p:nvSpPr>
        <p:spPr>
          <a:xfrm>
            <a:off x="8820965" y="597602"/>
            <a:ext cx="3222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/>
              <a:t>Ferran </a:t>
            </a:r>
            <a:r>
              <a:rPr lang="fr-FR" sz="1200" i="1" dirty="0" err="1"/>
              <a:t>Pousa</a:t>
            </a:r>
            <a:r>
              <a:rPr lang="fr-FR" sz="1200" i="1" dirty="0"/>
              <a:t>, A. et al. (2023). PRAB, 26(8), 084601.</a:t>
            </a:r>
          </a:p>
        </p:txBody>
      </p:sp>
    </p:spTree>
    <p:extLst>
      <p:ext uri="{BB962C8B-B14F-4D97-AF65-F5344CB8AC3E}">
        <p14:creationId xmlns:p14="http://schemas.microsoft.com/office/powerpoint/2010/main" val="179744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r>
              <a:rPr lang="en-US" sz="3000" b="1" dirty="0">
                <a:solidFill>
                  <a:srgbClr val="00B0F0"/>
                </a:solidFill>
              </a:rPr>
              <a:t> of trailing bunch acceleration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6762272" y="5887162"/>
            <a:ext cx="4384893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Problems: combined goal function, poor scaling with more parameters, etc.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EC5276-F6F1-4574-88ED-A943CC4B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24" t="8565" r="4513" b="6687"/>
          <a:stretch/>
        </p:blipFill>
        <p:spPr>
          <a:xfrm>
            <a:off x="6510180" y="990331"/>
            <a:ext cx="5159108" cy="4079593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32A6E8B-4449-4B52-8563-B8CFB7782F63}"/>
              </a:ext>
            </a:extLst>
          </p:cNvPr>
          <p:cNvSpPr txBox="1">
            <a:spLocks/>
          </p:cNvSpPr>
          <p:nvPr/>
        </p:nvSpPr>
        <p:spPr>
          <a:xfrm>
            <a:off x="7326268" y="5143132"/>
            <a:ext cx="4004369" cy="660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GB" sz="1600" i="1" dirty="0">
                <a:sym typeface="Wingdings" panose="05000000000000000000" pitchFamily="2" charset="2"/>
              </a:rPr>
              <a:t>J. Wood et al., in Proc. IPAC'24, Nashville, TN, May 2024, pp. 541-544</a:t>
            </a:r>
            <a:endParaRPr lang="en-US" sz="1600" i="1" dirty="0">
              <a:sym typeface="Wingdings" panose="05000000000000000000" pitchFamily="2" charset="2"/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5A47652-1CC8-E5F8-DA00-27252A57ABA1}"/>
              </a:ext>
            </a:extLst>
          </p:cNvPr>
          <p:cNvSpPr txBox="1">
            <a:spLocks/>
          </p:cNvSpPr>
          <p:nvPr/>
        </p:nvSpPr>
        <p:spPr>
          <a:xfrm>
            <a:off x="225652" y="4851564"/>
            <a:ext cx="5616575" cy="2454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de-DE" sz="1800" dirty="0" err="1"/>
              <a:t>Starting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~ </a:t>
            </a:r>
            <a:r>
              <a:rPr lang="de-DE" sz="1800" dirty="0" err="1"/>
              <a:t>noise</a:t>
            </a:r>
            <a:r>
              <a:rPr lang="de-DE" sz="1800" dirty="0"/>
              <a:t>, </a:t>
            </a:r>
            <a:r>
              <a:rPr lang="de-DE" sz="1800" dirty="0" err="1"/>
              <a:t>converged</a:t>
            </a:r>
            <a:r>
              <a:rPr lang="de-DE" sz="1800" dirty="0"/>
              <a:t> on a </a:t>
            </a:r>
            <a:r>
              <a:rPr lang="de-DE" sz="1800" dirty="0" err="1"/>
              <a:t>solution</a:t>
            </a:r>
            <a:r>
              <a:rPr lang="de-DE" sz="1800" dirty="0"/>
              <a:t> in 28 </a:t>
            </a:r>
            <a:r>
              <a:rPr lang="de-DE" sz="1800" dirty="0" err="1"/>
              <a:t>iterations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:</a:t>
            </a:r>
          </a:p>
          <a:p>
            <a:pPr lvl="1">
              <a:buClr>
                <a:schemeClr val="accent6"/>
              </a:buClr>
            </a:pPr>
            <a:r>
              <a:rPr lang="de-DE" sz="1600" dirty="0"/>
              <a:t>(34 ± 2) </a:t>
            </a:r>
            <a:r>
              <a:rPr lang="de-DE" sz="1600" dirty="0" err="1"/>
              <a:t>pC</a:t>
            </a:r>
            <a:r>
              <a:rPr lang="de-DE" sz="1600" dirty="0"/>
              <a:t> </a:t>
            </a:r>
            <a:r>
              <a:rPr lang="de-DE" sz="1600" dirty="0" err="1"/>
              <a:t>accelerated</a:t>
            </a:r>
            <a:r>
              <a:rPr lang="de-DE" sz="1600" dirty="0"/>
              <a:t> </a:t>
            </a:r>
            <a:r>
              <a:rPr lang="de-DE" sz="1600" dirty="0" err="1"/>
              <a:t>charge</a:t>
            </a:r>
            <a:endParaRPr lang="de-DE" sz="1600" dirty="0"/>
          </a:p>
          <a:p>
            <a:pPr lvl="1">
              <a:buClr>
                <a:schemeClr val="accent6"/>
              </a:buClr>
            </a:pPr>
            <a:r>
              <a:rPr lang="de-DE" sz="1600" dirty="0"/>
              <a:t>(103 ± 1) MeV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gain</a:t>
            </a:r>
            <a:r>
              <a:rPr lang="de-DE" sz="1600" dirty="0"/>
              <a:t> in 50 mm (2.1 GV/m)</a:t>
            </a:r>
          </a:p>
          <a:p>
            <a:pPr lvl="1">
              <a:buClr>
                <a:schemeClr val="accent6"/>
              </a:buClr>
            </a:pPr>
            <a:r>
              <a:rPr lang="de-DE" sz="1600" dirty="0"/>
              <a:t>Scan time: 37 </a:t>
            </a:r>
            <a:r>
              <a:rPr lang="de-DE" sz="1600" dirty="0" err="1"/>
              <a:t>minutes</a:t>
            </a:r>
            <a:r>
              <a:rPr lang="de-DE" sz="1600" dirty="0"/>
              <a:t> total, 19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reach</a:t>
            </a:r>
            <a:r>
              <a:rPr lang="de-DE" sz="1600" dirty="0"/>
              <a:t> </a:t>
            </a:r>
            <a:r>
              <a:rPr lang="de-DE" sz="1600" dirty="0" err="1"/>
              <a:t>optimum</a:t>
            </a:r>
            <a:endParaRPr lang="en-US" sz="1600" dirty="0"/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&gt;"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7C20A3-B6CE-3958-DB26-EA610EABF018}"/>
              </a:ext>
            </a:extLst>
          </p:cNvPr>
          <p:cNvSpPr txBox="1"/>
          <p:nvPr/>
        </p:nvSpPr>
        <p:spPr>
          <a:xfrm>
            <a:off x="225652" y="3245659"/>
            <a:ext cx="664517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dirty="0"/>
              <a:t>Exposed 4 parameters to the optimizer: 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Chirp </a:t>
            </a:r>
            <a:r>
              <a:rPr lang="en-US" sz="1600" i="1" dirty="0"/>
              <a:t>h </a:t>
            </a:r>
            <a:r>
              <a:rPr lang="en-US" sz="1600" dirty="0"/>
              <a:t>(compression)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Discharge delay </a:t>
            </a:r>
            <a:r>
              <a:rPr lang="en-US" sz="1600" i="1" dirty="0"/>
              <a:t>t</a:t>
            </a:r>
            <a:r>
              <a:rPr lang="en-US" sz="1600" baseline="-25000" dirty="0"/>
              <a:t>d</a:t>
            </a:r>
            <a:r>
              <a:rPr lang="en-US" sz="1600" dirty="0"/>
              <a:t> (plasma density)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Quad current </a:t>
            </a:r>
            <a:r>
              <a:rPr lang="en-US" sz="1600" i="1" dirty="0"/>
              <a:t>I</a:t>
            </a:r>
            <a:r>
              <a:rPr lang="en-US" sz="1600" i="1" baseline="-25000" dirty="0"/>
              <a:t>Q</a:t>
            </a:r>
            <a:r>
              <a:rPr lang="en-US" sz="1600" dirty="0"/>
              <a:t> (1</a:t>
            </a:r>
            <a:r>
              <a:rPr lang="en-US" sz="1600" baseline="30000" dirty="0"/>
              <a:t>st</a:t>
            </a:r>
            <a:r>
              <a:rPr lang="en-US" sz="1600" dirty="0"/>
              <a:t> order horizontal dispersion)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Position of wedge </a:t>
            </a:r>
            <a:r>
              <a:rPr lang="en-US" sz="1600" i="1" dirty="0" err="1"/>
              <a:t>x</a:t>
            </a:r>
            <a:r>
              <a:rPr lang="en-US" sz="1600" baseline="-25000" dirty="0" err="1"/>
              <a:t>wedge</a:t>
            </a:r>
            <a:r>
              <a:rPr lang="en-US" sz="1600" dirty="0"/>
              <a:t> (driver/ witness charge distribution)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551D3DFC-E06D-72F0-9481-00DD4D646741}"/>
              </a:ext>
            </a:extLst>
          </p:cNvPr>
          <p:cNvSpPr txBox="1">
            <a:spLocks/>
          </p:cNvSpPr>
          <p:nvPr/>
        </p:nvSpPr>
        <p:spPr>
          <a:xfrm>
            <a:off x="9746040" y="517159"/>
            <a:ext cx="2028324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600" dirty="0"/>
              <a:t>Accelerated trailing bunch spectra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B80B690-707D-CB86-AACE-88A84AAE5C7D}"/>
              </a:ext>
            </a:extLst>
          </p:cNvPr>
          <p:cNvSpPr txBox="1">
            <a:spLocks/>
          </p:cNvSpPr>
          <p:nvPr/>
        </p:nvSpPr>
        <p:spPr>
          <a:xfrm>
            <a:off x="6762272" y="584587"/>
            <a:ext cx="2177582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600" dirty="0"/>
              <a:t>Decelerated drive bunch spectra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D0C8B8-9634-BE76-50E4-AB81B8A0200A}"/>
              </a:ext>
            </a:extLst>
          </p:cNvPr>
          <p:cNvCxnSpPr>
            <a:cxnSpLocks/>
          </p:cNvCxnSpPr>
          <p:nvPr/>
        </p:nvCxnSpPr>
        <p:spPr>
          <a:xfrm>
            <a:off x="8244087" y="880218"/>
            <a:ext cx="221183" cy="674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43A0D0-CCDE-394D-6691-AFD8FB78458E}"/>
              </a:ext>
            </a:extLst>
          </p:cNvPr>
          <p:cNvCxnSpPr>
            <a:cxnSpLocks/>
          </p:cNvCxnSpPr>
          <p:nvPr/>
        </p:nvCxnSpPr>
        <p:spPr>
          <a:xfrm flipH="1">
            <a:off x="9421584" y="776124"/>
            <a:ext cx="414909" cy="454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2CDC0A4-96A3-48FE-BF63-3E37B59434F3}"/>
              </a:ext>
            </a:extLst>
          </p:cNvPr>
          <p:cNvSpPr/>
          <p:nvPr/>
        </p:nvSpPr>
        <p:spPr>
          <a:xfrm>
            <a:off x="225652" y="3149450"/>
            <a:ext cx="6284528" cy="3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D62AF-42B2-45F1-B5A7-C66A1BE8DE84}"/>
              </a:ext>
            </a:extLst>
          </p:cNvPr>
          <p:cNvSpPr/>
          <p:nvPr/>
        </p:nvSpPr>
        <p:spPr>
          <a:xfrm>
            <a:off x="6241001" y="584587"/>
            <a:ext cx="5929573" cy="581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8A49FF-1A1E-4874-BBE6-330BA9F71737}"/>
              </a:ext>
            </a:extLst>
          </p:cNvPr>
          <p:cNvGrpSpPr/>
          <p:nvPr/>
        </p:nvGrpSpPr>
        <p:grpSpPr>
          <a:xfrm>
            <a:off x="500342" y="1285816"/>
            <a:ext cx="3600394" cy="1831761"/>
            <a:chOff x="7752183" y="2833054"/>
            <a:chExt cx="3600393" cy="183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0FD1C87-B65B-4EE1-9D5C-94A4A87A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3" y="2833054"/>
              <a:ext cx="3456330" cy="91087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EE2140-5EA7-4D77-8FA4-A802C06478AA}"/>
                </a:ext>
              </a:extLst>
            </p:cNvPr>
            <p:cNvSpPr txBox="1"/>
            <p:nvPr/>
          </p:nvSpPr>
          <p:spPr>
            <a:xfrm>
              <a:off x="8256240" y="4058178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Energy </a:t>
              </a:r>
              <a:r>
                <a:rPr lang="de-DE" sz="1600" dirty="0" err="1"/>
                <a:t>gain</a:t>
              </a:r>
              <a:endParaRPr lang="en-GB" sz="1600" dirty="0" err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A39678-51FC-450F-9461-5E1C538B8721}"/>
                </a:ext>
              </a:extLst>
            </p:cNvPr>
            <p:cNvSpPr txBox="1"/>
            <p:nvPr/>
          </p:nvSpPr>
          <p:spPr>
            <a:xfrm>
              <a:off x="9768407" y="4080040"/>
              <a:ext cx="1584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Peak </a:t>
              </a:r>
              <a:r>
                <a:rPr lang="de-DE" sz="1600" dirty="0" err="1"/>
                <a:t>spectral</a:t>
              </a:r>
              <a:r>
                <a:rPr lang="de-DE" sz="1600" dirty="0"/>
                <a:t> </a:t>
              </a:r>
              <a:r>
                <a:rPr lang="de-DE" sz="1600" dirty="0" err="1"/>
                <a:t>density</a:t>
              </a:r>
              <a:endParaRPr lang="en-GB" sz="1600" dirty="0" err="1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C7D2F85-7A06-4994-A187-B209A04A20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6320" y="3551022"/>
              <a:ext cx="0" cy="4874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AC539E-D80E-4C18-81AB-BD7049033F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0456" y="3794757"/>
              <a:ext cx="0" cy="26342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643F3F6-AACA-4743-9319-847BBDD8BDF7}"/>
              </a:ext>
            </a:extLst>
          </p:cNvPr>
          <p:cNvSpPr txBox="1"/>
          <p:nvPr/>
        </p:nvSpPr>
        <p:spPr>
          <a:xfrm>
            <a:off x="500342" y="732457"/>
            <a:ext cx="664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dirty="0"/>
              <a:t>Goal function, </a:t>
            </a:r>
            <a:r>
              <a:rPr lang="en-US" dirty="0" err="1"/>
              <a:t>maximise</a:t>
            </a:r>
            <a:r>
              <a:rPr lang="en-US" dirty="0"/>
              <a:t>: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A32E85-ECF5-442A-9CC5-9F6F0DAC4BC6}"/>
              </a:ext>
            </a:extLst>
          </p:cNvPr>
          <p:cNvSpPr txBox="1"/>
          <p:nvPr/>
        </p:nvSpPr>
        <p:spPr>
          <a:xfrm>
            <a:off x="4327451" y="1230866"/>
            <a:ext cx="203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(High charge, high energy, low energy spread)</a:t>
            </a:r>
            <a:endParaRPr lang="en-GB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C1F0A-D5E3-411A-859D-C1F9B8148260}"/>
              </a:ext>
            </a:extLst>
          </p:cNvPr>
          <p:cNvSpPr txBox="1"/>
          <p:nvPr/>
        </p:nvSpPr>
        <p:spPr>
          <a:xfrm>
            <a:off x="3734094" y="1315698"/>
            <a:ext cx="136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~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9990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r>
              <a:rPr lang="en-US" sz="3000" b="1" dirty="0">
                <a:solidFill>
                  <a:srgbClr val="00B0F0"/>
                </a:solidFill>
              </a:rPr>
              <a:t> of trailing bunch acceleration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6762272" y="5887162"/>
            <a:ext cx="4384893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Problems: combined goal function, poor scaling with more parameters, etc.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EC5276-F6F1-4574-88ED-A943CC4B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24" t="8565" r="4513" b="6687"/>
          <a:stretch/>
        </p:blipFill>
        <p:spPr>
          <a:xfrm>
            <a:off x="6510180" y="990331"/>
            <a:ext cx="5159108" cy="4079593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32A6E8B-4449-4B52-8563-B8CFB7782F63}"/>
              </a:ext>
            </a:extLst>
          </p:cNvPr>
          <p:cNvSpPr txBox="1">
            <a:spLocks/>
          </p:cNvSpPr>
          <p:nvPr/>
        </p:nvSpPr>
        <p:spPr>
          <a:xfrm>
            <a:off x="7326268" y="5143132"/>
            <a:ext cx="4004369" cy="660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GB" sz="1600" i="1" dirty="0">
                <a:sym typeface="Wingdings" panose="05000000000000000000" pitchFamily="2" charset="2"/>
              </a:rPr>
              <a:t>J. Wood et al., in Proc. IPAC'24, Nashville, TN, May 2024, pp. 541-544</a:t>
            </a:r>
            <a:endParaRPr lang="en-US" sz="1600" i="1" dirty="0">
              <a:sym typeface="Wingdings" panose="05000000000000000000" pitchFamily="2" charset="2"/>
            </a:endParaRP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5A47652-1CC8-E5F8-DA00-27252A57ABA1}"/>
              </a:ext>
            </a:extLst>
          </p:cNvPr>
          <p:cNvSpPr txBox="1">
            <a:spLocks/>
          </p:cNvSpPr>
          <p:nvPr/>
        </p:nvSpPr>
        <p:spPr>
          <a:xfrm>
            <a:off x="225652" y="4851564"/>
            <a:ext cx="5616575" cy="2454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de-DE" sz="1800" dirty="0" err="1"/>
              <a:t>Starting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~ </a:t>
            </a:r>
            <a:r>
              <a:rPr lang="de-DE" sz="1800" dirty="0" err="1"/>
              <a:t>noise</a:t>
            </a:r>
            <a:r>
              <a:rPr lang="de-DE" sz="1800" dirty="0"/>
              <a:t>, </a:t>
            </a:r>
            <a:r>
              <a:rPr lang="de-DE" sz="1800" dirty="0" err="1"/>
              <a:t>converged</a:t>
            </a:r>
            <a:r>
              <a:rPr lang="de-DE" sz="1800" dirty="0"/>
              <a:t> on a </a:t>
            </a:r>
            <a:r>
              <a:rPr lang="de-DE" sz="1800" dirty="0" err="1"/>
              <a:t>solution</a:t>
            </a:r>
            <a:r>
              <a:rPr lang="de-DE" sz="1800" dirty="0"/>
              <a:t> in 28 </a:t>
            </a:r>
            <a:r>
              <a:rPr lang="de-DE" sz="1800" dirty="0" err="1"/>
              <a:t>iterations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:</a:t>
            </a:r>
          </a:p>
          <a:p>
            <a:pPr lvl="1">
              <a:buClr>
                <a:schemeClr val="accent6"/>
              </a:buClr>
            </a:pPr>
            <a:r>
              <a:rPr lang="de-DE" sz="1600" dirty="0"/>
              <a:t>(34 ± 2) </a:t>
            </a:r>
            <a:r>
              <a:rPr lang="de-DE" sz="1600" dirty="0" err="1"/>
              <a:t>pC</a:t>
            </a:r>
            <a:r>
              <a:rPr lang="de-DE" sz="1600" dirty="0"/>
              <a:t> </a:t>
            </a:r>
            <a:r>
              <a:rPr lang="de-DE" sz="1600" dirty="0" err="1"/>
              <a:t>accelerated</a:t>
            </a:r>
            <a:r>
              <a:rPr lang="de-DE" sz="1600" dirty="0"/>
              <a:t> </a:t>
            </a:r>
            <a:r>
              <a:rPr lang="de-DE" sz="1600" dirty="0" err="1"/>
              <a:t>charge</a:t>
            </a:r>
            <a:endParaRPr lang="de-DE" sz="1600" dirty="0"/>
          </a:p>
          <a:p>
            <a:pPr lvl="1">
              <a:buClr>
                <a:schemeClr val="accent6"/>
              </a:buClr>
            </a:pPr>
            <a:r>
              <a:rPr lang="de-DE" sz="1600" dirty="0"/>
              <a:t>(103 ± 1) MeV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gain</a:t>
            </a:r>
            <a:r>
              <a:rPr lang="de-DE" sz="1600" dirty="0"/>
              <a:t> in 50 mm (2.1 GV/m)</a:t>
            </a:r>
          </a:p>
          <a:p>
            <a:pPr lvl="1">
              <a:buClr>
                <a:schemeClr val="accent6"/>
              </a:buClr>
            </a:pPr>
            <a:r>
              <a:rPr lang="de-DE" sz="1600" dirty="0"/>
              <a:t>Scan time: 37 </a:t>
            </a:r>
            <a:r>
              <a:rPr lang="de-DE" sz="1600" dirty="0" err="1"/>
              <a:t>minutes</a:t>
            </a:r>
            <a:r>
              <a:rPr lang="de-DE" sz="1600" dirty="0"/>
              <a:t> total, 19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reach</a:t>
            </a:r>
            <a:r>
              <a:rPr lang="de-DE" sz="1600" dirty="0"/>
              <a:t> </a:t>
            </a:r>
            <a:r>
              <a:rPr lang="de-DE" sz="1600" dirty="0" err="1"/>
              <a:t>optimum</a:t>
            </a:r>
            <a:endParaRPr lang="en-US" sz="1600" dirty="0"/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&gt;"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7C20A3-B6CE-3958-DB26-EA610EABF018}"/>
              </a:ext>
            </a:extLst>
          </p:cNvPr>
          <p:cNvSpPr txBox="1"/>
          <p:nvPr/>
        </p:nvSpPr>
        <p:spPr>
          <a:xfrm>
            <a:off x="117097" y="3244167"/>
            <a:ext cx="664517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dirty="0"/>
              <a:t>Exposed 4 parameters to the </a:t>
            </a:r>
            <a:r>
              <a:rPr lang="en-US" dirty="0" err="1"/>
              <a:t>optimiser</a:t>
            </a:r>
            <a:r>
              <a:rPr lang="en-US" dirty="0"/>
              <a:t>: 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Chirp </a:t>
            </a:r>
            <a:r>
              <a:rPr lang="en-US" sz="1600" i="1" dirty="0"/>
              <a:t>h </a:t>
            </a:r>
            <a:r>
              <a:rPr lang="en-US" sz="1600" dirty="0"/>
              <a:t>(compression)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Discharge delay </a:t>
            </a:r>
            <a:r>
              <a:rPr lang="en-US" sz="1600" i="1" dirty="0"/>
              <a:t>t</a:t>
            </a:r>
            <a:r>
              <a:rPr lang="en-US" sz="1600" baseline="-25000" dirty="0"/>
              <a:t>d</a:t>
            </a:r>
            <a:r>
              <a:rPr lang="en-US" sz="1600" dirty="0"/>
              <a:t> (plasma density)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Quad current </a:t>
            </a:r>
            <a:r>
              <a:rPr lang="en-US" sz="1600" i="1" dirty="0"/>
              <a:t>I</a:t>
            </a:r>
            <a:r>
              <a:rPr lang="en-US" sz="1600" i="1" baseline="-25000" dirty="0"/>
              <a:t>Q</a:t>
            </a:r>
            <a:r>
              <a:rPr lang="en-US" sz="1600" dirty="0"/>
              <a:t> (beam tilt)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Position of wedge </a:t>
            </a:r>
            <a:r>
              <a:rPr lang="en-US" sz="1600" i="1" dirty="0" err="1"/>
              <a:t>x</a:t>
            </a:r>
            <a:r>
              <a:rPr lang="en-US" sz="1600" baseline="-25000" dirty="0" err="1"/>
              <a:t>wedge</a:t>
            </a:r>
            <a:r>
              <a:rPr lang="en-US" sz="1600" dirty="0"/>
              <a:t> (driver/ witness charge distribution)</a:t>
            </a:r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551D3DFC-E06D-72F0-9481-00DD4D646741}"/>
              </a:ext>
            </a:extLst>
          </p:cNvPr>
          <p:cNvSpPr txBox="1">
            <a:spLocks/>
          </p:cNvSpPr>
          <p:nvPr/>
        </p:nvSpPr>
        <p:spPr>
          <a:xfrm>
            <a:off x="9746040" y="517159"/>
            <a:ext cx="2028324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600" dirty="0"/>
              <a:t>Accelerated trailing bunch spectra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B80B690-707D-CB86-AACE-88A84AAE5C7D}"/>
              </a:ext>
            </a:extLst>
          </p:cNvPr>
          <p:cNvSpPr txBox="1">
            <a:spLocks/>
          </p:cNvSpPr>
          <p:nvPr/>
        </p:nvSpPr>
        <p:spPr>
          <a:xfrm>
            <a:off x="6762272" y="584587"/>
            <a:ext cx="2177582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600" dirty="0"/>
              <a:t>Decelerated drive bunch spectra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D0C8B8-9634-BE76-50E4-AB81B8A0200A}"/>
              </a:ext>
            </a:extLst>
          </p:cNvPr>
          <p:cNvCxnSpPr>
            <a:cxnSpLocks/>
          </p:cNvCxnSpPr>
          <p:nvPr/>
        </p:nvCxnSpPr>
        <p:spPr>
          <a:xfrm>
            <a:off x="8244087" y="880218"/>
            <a:ext cx="221183" cy="674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43A0D0-CCDE-394D-6691-AFD8FB78458E}"/>
              </a:ext>
            </a:extLst>
          </p:cNvPr>
          <p:cNvCxnSpPr>
            <a:cxnSpLocks/>
          </p:cNvCxnSpPr>
          <p:nvPr/>
        </p:nvCxnSpPr>
        <p:spPr>
          <a:xfrm flipH="1">
            <a:off x="9421584" y="776124"/>
            <a:ext cx="414909" cy="454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2CDC0A4-96A3-48FE-BF63-3E37B59434F3}"/>
              </a:ext>
            </a:extLst>
          </p:cNvPr>
          <p:cNvSpPr/>
          <p:nvPr/>
        </p:nvSpPr>
        <p:spPr>
          <a:xfrm>
            <a:off x="225652" y="4667304"/>
            <a:ext cx="6284528" cy="1696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D62AF-42B2-45F1-B5A7-C66A1BE8DE84}"/>
              </a:ext>
            </a:extLst>
          </p:cNvPr>
          <p:cNvSpPr/>
          <p:nvPr/>
        </p:nvSpPr>
        <p:spPr>
          <a:xfrm>
            <a:off x="6418337" y="584587"/>
            <a:ext cx="5752237" cy="581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878B2F-33C9-4129-8B6C-C709E63C551B}"/>
              </a:ext>
            </a:extLst>
          </p:cNvPr>
          <p:cNvGrpSpPr/>
          <p:nvPr/>
        </p:nvGrpSpPr>
        <p:grpSpPr>
          <a:xfrm>
            <a:off x="500342" y="1285816"/>
            <a:ext cx="3600394" cy="1831761"/>
            <a:chOff x="7752183" y="2833054"/>
            <a:chExt cx="3600393" cy="18317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D784FDB-9074-4271-92BE-B2F4E806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3" y="2833054"/>
              <a:ext cx="3456330" cy="91087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EDE1E7-E41E-4176-BAA3-648865C9BF9F}"/>
                </a:ext>
              </a:extLst>
            </p:cNvPr>
            <p:cNvSpPr txBox="1"/>
            <p:nvPr/>
          </p:nvSpPr>
          <p:spPr>
            <a:xfrm>
              <a:off x="8256240" y="4058178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Energy </a:t>
              </a:r>
              <a:r>
                <a:rPr lang="de-DE" sz="1600" dirty="0" err="1"/>
                <a:t>gain</a:t>
              </a:r>
              <a:endParaRPr lang="en-GB" sz="1600" dirty="0" err="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20927E-49F5-4C06-9D92-AA563DAE3E77}"/>
                </a:ext>
              </a:extLst>
            </p:cNvPr>
            <p:cNvSpPr txBox="1"/>
            <p:nvPr/>
          </p:nvSpPr>
          <p:spPr>
            <a:xfrm>
              <a:off x="9768407" y="4080040"/>
              <a:ext cx="1584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Peak </a:t>
              </a:r>
              <a:r>
                <a:rPr lang="de-DE" sz="1600" dirty="0" err="1"/>
                <a:t>spectral</a:t>
              </a:r>
              <a:r>
                <a:rPr lang="de-DE" sz="1600" dirty="0"/>
                <a:t> </a:t>
              </a:r>
              <a:r>
                <a:rPr lang="de-DE" sz="1600" dirty="0" err="1"/>
                <a:t>density</a:t>
              </a:r>
              <a:endParaRPr lang="en-GB" sz="1600" dirty="0" err="1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597971-3A5C-40B2-9AEA-20909F5855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6320" y="3551022"/>
              <a:ext cx="0" cy="4874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8B99D46-48BA-403C-92FC-36305D01B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0456" y="3794757"/>
              <a:ext cx="0" cy="26342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A2C6F21-6AA7-4FEC-9ACA-E04CE212F52C}"/>
              </a:ext>
            </a:extLst>
          </p:cNvPr>
          <p:cNvSpPr txBox="1"/>
          <p:nvPr/>
        </p:nvSpPr>
        <p:spPr>
          <a:xfrm>
            <a:off x="500342" y="732457"/>
            <a:ext cx="664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dirty="0"/>
              <a:t>Goal function, </a:t>
            </a:r>
            <a:r>
              <a:rPr lang="en-US" dirty="0" err="1"/>
              <a:t>maximise</a:t>
            </a:r>
            <a:r>
              <a:rPr lang="en-US" dirty="0"/>
              <a:t>: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2D7EF0-7DB2-401B-942D-3A2DF4ACDAC1}"/>
              </a:ext>
            </a:extLst>
          </p:cNvPr>
          <p:cNvSpPr txBox="1"/>
          <p:nvPr/>
        </p:nvSpPr>
        <p:spPr>
          <a:xfrm>
            <a:off x="4327451" y="1230866"/>
            <a:ext cx="203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(High charge, high energy, low energy spread)</a:t>
            </a:r>
            <a:endParaRPr lang="en-GB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1AEE00-A55F-44FA-8BB9-8338C383A1EA}"/>
              </a:ext>
            </a:extLst>
          </p:cNvPr>
          <p:cNvSpPr txBox="1"/>
          <p:nvPr/>
        </p:nvSpPr>
        <p:spPr>
          <a:xfrm>
            <a:off x="3734094" y="1315698"/>
            <a:ext cx="136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~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6684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r>
              <a:rPr lang="en-US" sz="3000" b="1" dirty="0">
                <a:solidFill>
                  <a:srgbClr val="00B0F0"/>
                </a:solidFill>
              </a:rPr>
              <a:t> of trailing bunch acceleration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6762272" y="5887162"/>
            <a:ext cx="4384893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Problems: combined goal function, poor scaling with more parameters, etc.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EC5276-F6F1-4574-88ED-A943CC4B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24" t="8565" r="4513" b="6687"/>
          <a:stretch/>
        </p:blipFill>
        <p:spPr>
          <a:xfrm>
            <a:off x="6510180" y="990331"/>
            <a:ext cx="5159108" cy="4079593"/>
          </a:xfrm>
          <a:prstGeom prst="rect">
            <a:avLst/>
          </a:prstGeom>
        </p:spPr>
      </p:pic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32A6E8B-4449-4B52-8563-B8CFB7782F63}"/>
              </a:ext>
            </a:extLst>
          </p:cNvPr>
          <p:cNvSpPr txBox="1">
            <a:spLocks/>
          </p:cNvSpPr>
          <p:nvPr/>
        </p:nvSpPr>
        <p:spPr>
          <a:xfrm>
            <a:off x="7326268" y="5143132"/>
            <a:ext cx="4004369" cy="660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GB" sz="1600" i="1" dirty="0">
                <a:sym typeface="Wingdings" panose="05000000000000000000" pitchFamily="2" charset="2"/>
              </a:rPr>
              <a:t>J. Wood et al., in Proc. IPAC'24, Nashville, TN, May 2024, pp. 541-544</a:t>
            </a:r>
            <a:endParaRPr lang="en-US" sz="1600" i="1" dirty="0">
              <a:sym typeface="Wingdings" panose="05000000000000000000" pitchFamily="2" charset="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2B8234-6F24-4753-AE44-B3E2F8C3D354}"/>
              </a:ext>
            </a:extLst>
          </p:cNvPr>
          <p:cNvGrpSpPr/>
          <p:nvPr/>
        </p:nvGrpSpPr>
        <p:grpSpPr>
          <a:xfrm>
            <a:off x="500342" y="1285816"/>
            <a:ext cx="3600394" cy="1831761"/>
            <a:chOff x="7752183" y="2833054"/>
            <a:chExt cx="3600393" cy="18317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82E17C-F5F0-4ED3-B6CC-060D302A5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183" y="2833054"/>
              <a:ext cx="3456330" cy="9108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7BC9ED-0522-4C48-A232-D86C07ED67C5}"/>
                </a:ext>
              </a:extLst>
            </p:cNvPr>
            <p:cNvSpPr txBox="1"/>
            <p:nvPr/>
          </p:nvSpPr>
          <p:spPr>
            <a:xfrm>
              <a:off x="8256240" y="4058178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Energy </a:t>
              </a:r>
              <a:r>
                <a:rPr lang="de-DE" sz="1600" dirty="0" err="1"/>
                <a:t>gain</a:t>
              </a:r>
              <a:endParaRPr lang="en-GB" sz="1600" dirty="0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5A8CB7-A61C-42E6-985F-A285CEEF650C}"/>
                </a:ext>
              </a:extLst>
            </p:cNvPr>
            <p:cNvSpPr txBox="1"/>
            <p:nvPr/>
          </p:nvSpPr>
          <p:spPr>
            <a:xfrm>
              <a:off x="9768407" y="4080040"/>
              <a:ext cx="1584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Peak </a:t>
              </a:r>
              <a:r>
                <a:rPr lang="de-DE" sz="1600" dirty="0" err="1"/>
                <a:t>spectral</a:t>
              </a:r>
              <a:r>
                <a:rPr lang="de-DE" sz="1600" dirty="0"/>
                <a:t> </a:t>
              </a:r>
              <a:r>
                <a:rPr lang="de-DE" sz="1600" dirty="0" err="1"/>
                <a:t>density</a:t>
              </a:r>
              <a:endParaRPr lang="en-GB" sz="1600" dirty="0" err="1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5C1762-AD3A-4DE0-BB96-F62330B52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6320" y="3551022"/>
              <a:ext cx="0" cy="48747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34F257E-7B8E-4AA6-8681-2328FC3171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0456" y="3794757"/>
              <a:ext cx="0" cy="26342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5A47652-1CC8-E5F8-DA00-27252A57ABA1}"/>
              </a:ext>
            </a:extLst>
          </p:cNvPr>
          <p:cNvSpPr txBox="1">
            <a:spLocks/>
          </p:cNvSpPr>
          <p:nvPr/>
        </p:nvSpPr>
        <p:spPr>
          <a:xfrm>
            <a:off x="225652" y="4851564"/>
            <a:ext cx="6813101" cy="2454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de-DE" sz="1800" dirty="0" err="1"/>
              <a:t>Starting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~ </a:t>
            </a:r>
            <a:r>
              <a:rPr lang="de-DE" sz="1800" dirty="0" err="1"/>
              <a:t>noise</a:t>
            </a:r>
            <a:r>
              <a:rPr lang="de-DE" sz="1800" dirty="0"/>
              <a:t>, </a:t>
            </a:r>
            <a:r>
              <a:rPr lang="de-DE" sz="1800" dirty="0" err="1"/>
              <a:t>converged</a:t>
            </a:r>
            <a:r>
              <a:rPr lang="de-DE" sz="1800" dirty="0"/>
              <a:t> on a </a:t>
            </a:r>
            <a:r>
              <a:rPr lang="de-DE" sz="1800" dirty="0" err="1"/>
              <a:t>solution</a:t>
            </a:r>
            <a:r>
              <a:rPr lang="de-DE" sz="1800" dirty="0"/>
              <a:t> in 28 </a:t>
            </a:r>
            <a:r>
              <a:rPr lang="de-DE" sz="1800" dirty="0" err="1"/>
              <a:t>iterations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:</a:t>
            </a:r>
          </a:p>
          <a:p>
            <a:pPr lvl="1">
              <a:buClr>
                <a:schemeClr val="accent6"/>
              </a:buClr>
            </a:pPr>
            <a:r>
              <a:rPr lang="de-DE" sz="1600" dirty="0"/>
              <a:t>(34 ± 2) </a:t>
            </a:r>
            <a:r>
              <a:rPr lang="de-DE" sz="1600" dirty="0" err="1"/>
              <a:t>pC</a:t>
            </a:r>
            <a:r>
              <a:rPr lang="de-DE" sz="1600" dirty="0"/>
              <a:t> </a:t>
            </a:r>
            <a:r>
              <a:rPr lang="de-DE" sz="1600" dirty="0" err="1"/>
              <a:t>accelerated</a:t>
            </a:r>
            <a:r>
              <a:rPr lang="de-DE" sz="1600" dirty="0"/>
              <a:t> </a:t>
            </a:r>
            <a:r>
              <a:rPr lang="de-DE" sz="1600" dirty="0" err="1"/>
              <a:t>charge</a:t>
            </a:r>
            <a:r>
              <a:rPr lang="de-DE" sz="1600" dirty="0"/>
              <a:t> , (2.4 ± 0.2) </a:t>
            </a:r>
            <a:r>
              <a:rPr lang="de-DE" sz="1600" dirty="0" err="1"/>
              <a:t>pC</a:t>
            </a:r>
            <a:r>
              <a:rPr lang="de-DE" sz="1600" dirty="0"/>
              <a:t>/</a:t>
            </a:r>
            <a:r>
              <a:rPr lang="de-DE" sz="1600" dirty="0" err="1"/>
              <a:t>MeV</a:t>
            </a:r>
            <a:r>
              <a:rPr lang="de-DE" sz="1600" dirty="0"/>
              <a:t>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spec</a:t>
            </a:r>
            <a:r>
              <a:rPr lang="de-DE" sz="1600" dirty="0"/>
              <a:t>. </a:t>
            </a:r>
            <a:r>
              <a:rPr lang="de-DE" sz="1600" dirty="0" err="1"/>
              <a:t>density</a:t>
            </a:r>
            <a:r>
              <a:rPr lang="de-DE" sz="1600" dirty="0"/>
              <a:t>, (0.8 ± 0.1)% FWHM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spread</a:t>
            </a:r>
            <a:endParaRPr lang="de-DE" sz="1600" dirty="0"/>
          </a:p>
          <a:p>
            <a:pPr lvl="1">
              <a:buClr>
                <a:schemeClr val="accent6"/>
              </a:buClr>
            </a:pPr>
            <a:r>
              <a:rPr lang="de-DE" sz="1600" dirty="0"/>
              <a:t>(103 ± 1) MeV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gain</a:t>
            </a:r>
            <a:r>
              <a:rPr lang="de-DE" sz="1600" dirty="0"/>
              <a:t> in 50 mm (</a:t>
            </a:r>
            <a:r>
              <a:rPr lang="de-DE" sz="1600" i="1" dirty="0"/>
              <a:t>2.1 GV/m</a:t>
            </a:r>
            <a:r>
              <a:rPr lang="de-DE" sz="1600" dirty="0"/>
              <a:t>)</a:t>
            </a:r>
          </a:p>
          <a:p>
            <a:pPr lvl="1">
              <a:buClr>
                <a:schemeClr val="accent6"/>
              </a:buClr>
            </a:pPr>
            <a:r>
              <a:rPr lang="de-DE" sz="1600" dirty="0"/>
              <a:t>Scan time: 37 </a:t>
            </a:r>
            <a:r>
              <a:rPr lang="de-DE" sz="1600" dirty="0" err="1"/>
              <a:t>minutes</a:t>
            </a:r>
            <a:r>
              <a:rPr lang="de-DE" sz="1600" dirty="0"/>
              <a:t> total, 19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reach</a:t>
            </a:r>
            <a:r>
              <a:rPr lang="de-DE" sz="1600" dirty="0"/>
              <a:t> </a:t>
            </a:r>
            <a:r>
              <a:rPr lang="de-DE" sz="1600" dirty="0" err="1"/>
              <a:t>optimum</a:t>
            </a:r>
            <a:endParaRPr lang="en-US" sz="1600" dirty="0"/>
          </a:p>
          <a:p>
            <a:pPr lvl="1">
              <a:buClr>
                <a:schemeClr val="accent6"/>
              </a:buClr>
              <a:buFont typeface="Arial" panose="020B0604020202020204" pitchFamily="34" charset="0"/>
              <a:buChar char="&gt;"/>
            </a:pP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7C20A3-B6CE-3958-DB26-EA610EABF018}"/>
              </a:ext>
            </a:extLst>
          </p:cNvPr>
          <p:cNvSpPr txBox="1"/>
          <p:nvPr/>
        </p:nvSpPr>
        <p:spPr>
          <a:xfrm>
            <a:off x="117097" y="3244167"/>
            <a:ext cx="664517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dirty="0"/>
              <a:t>Exposed 4 parameters to the </a:t>
            </a:r>
            <a:r>
              <a:rPr lang="en-GB" dirty="0"/>
              <a:t>optimiser</a:t>
            </a:r>
            <a:r>
              <a:rPr lang="en-US" dirty="0"/>
              <a:t>: 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Chirp </a:t>
            </a:r>
            <a:r>
              <a:rPr lang="en-US" sz="1600" i="1" dirty="0"/>
              <a:t>h </a:t>
            </a:r>
            <a:r>
              <a:rPr lang="en-US" sz="1600" dirty="0"/>
              <a:t>(compression)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Discharge delay </a:t>
            </a:r>
            <a:r>
              <a:rPr lang="en-US" sz="1600" i="1" dirty="0"/>
              <a:t>t</a:t>
            </a:r>
            <a:r>
              <a:rPr lang="en-US" sz="1600" baseline="-25000" dirty="0"/>
              <a:t>d</a:t>
            </a:r>
            <a:r>
              <a:rPr lang="en-US" sz="1600" dirty="0"/>
              <a:t> (plasma density)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Quad current </a:t>
            </a:r>
            <a:r>
              <a:rPr lang="en-US" sz="1600" i="1" dirty="0"/>
              <a:t>I</a:t>
            </a:r>
            <a:r>
              <a:rPr lang="en-US" sz="1600" i="1" baseline="-25000" dirty="0"/>
              <a:t>Q</a:t>
            </a:r>
            <a:r>
              <a:rPr lang="en-US" sz="1600" dirty="0"/>
              <a:t> (beam tilt)</a:t>
            </a: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Position of wedge </a:t>
            </a:r>
            <a:r>
              <a:rPr lang="en-US" sz="1600" i="1" dirty="0" err="1"/>
              <a:t>x</a:t>
            </a:r>
            <a:r>
              <a:rPr lang="en-US" sz="1600" baseline="-25000" dirty="0" err="1"/>
              <a:t>wedge</a:t>
            </a:r>
            <a:r>
              <a:rPr lang="en-US" sz="1600" dirty="0"/>
              <a:t> (driver/ witness charge distribution)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3D3A2B-2761-A384-C3AC-6CE4B1A244BB}"/>
              </a:ext>
            </a:extLst>
          </p:cNvPr>
          <p:cNvSpPr txBox="1"/>
          <p:nvPr/>
        </p:nvSpPr>
        <p:spPr>
          <a:xfrm>
            <a:off x="500342" y="732457"/>
            <a:ext cx="664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&gt;"/>
            </a:pPr>
            <a:r>
              <a:rPr lang="en-US" dirty="0"/>
              <a:t>Goal function, </a:t>
            </a:r>
            <a:r>
              <a:rPr lang="en-US" dirty="0" err="1"/>
              <a:t>maximise</a:t>
            </a:r>
            <a:r>
              <a:rPr lang="en-US" dirty="0"/>
              <a:t>:</a:t>
            </a:r>
            <a:endParaRPr lang="en-US" sz="1600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551D3DFC-E06D-72F0-9481-00DD4D646741}"/>
              </a:ext>
            </a:extLst>
          </p:cNvPr>
          <p:cNvSpPr txBox="1">
            <a:spLocks/>
          </p:cNvSpPr>
          <p:nvPr/>
        </p:nvSpPr>
        <p:spPr>
          <a:xfrm>
            <a:off x="9746040" y="517159"/>
            <a:ext cx="2028324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600" dirty="0"/>
              <a:t>Accelerated trailing bunch spectra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5B80B690-707D-CB86-AACE-88A84AAE5C7D}"/>
              </a:ext>
            </a:extLst>
          </p:cNvPr>
          <p:cNvSpPr txBox="1">
            <a:spLocks/>
          </p:cNvSpPr>
          <p:nvPr/>
        </p:nvSpPr>
        <p:spPr>
          <a:xfrm>
            <a:off x="6762272" y="584587"/>
            <a:ext cx="2177582" cy="603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/>
              </a:buClr>
              <a:buNone/>
            </a:pPr>
            <a:r>
              <a:rPr lang="en-US" sz="1600" dirty="0"/>
              <a:t>Decelerated drive bunch spectra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D0C8B8-9634-BE76-50E4-AB81B8A0200A}"/>
              </a:ext>
            </a:extLst>
          </p:cNvPr>
          <p:cNvCxnSpPr>
            <a:cxnSpLocks/>
          </p:cNvCxnSpPr>
          <p:nvPr/>
        </p:nvCxnSpPr>
        <p:spPr>
          <a:xfrm>
            <a:off x="8244087" y="880218"/>
            <a:ext cx="221183" cy="674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43A0D0-CCDE-394D-6691-AFD8FB78458E}"/>
              </a:ext>
            </a:extLst>
          </p:cNvPr>
          <p:cNvCxnSpPr>
            <a:cxnSpLocks/>
          </p:cNvCxnSpPr>
          <p:nvPr/>
        </p:nvCxnSpPr>
        <p:spPr>
          <a:xfrm flipH="1">
            <a:off x="9421584" y="776124"/>
            <a:ext cx="414909" cy="454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optimas logo">
            <a:extLst>
              <a:ext uri="{FF2B5EF4-FFF2-40B4-BE49-F238E27FC236}">
                <a16:creationId xmlns:a16="http://schemas.microsoft.com/office/drawing/2014/main" id="{7AEBD453-A8F8-4AB2-AF1C-C1F346852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525" y="2339323"/>
            <a:ext cx="1083677" cy="2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162FF-FEB2-406E-BEEB-28858BD82029}"/>
              </a:ext>
            </a:extLst>
          </p:cNvPr>
          <p:cNvSpPr txBox="1"/>
          <p:nvPr/>
        </p:nvSpPr>
        <p:spPr>
          <a:xfrm>
            <a:off x="4327451" y="1230866"/>
            <a:ext cx="203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(High charge, high energy, low energy spread)</a:t>
            </a:r>
            <a:endParaRPr lang="en-GB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86A86-D544-4ADF-AD49-352C8B281255}"/>
              </a:ext>
            </a:extLst>
          </p:cNvPr>
          <p:cNvSpPr txBox="1"/>
          <p:nvPr/>
        </p:nvSpPr>
        <p:spPr>
          <a:xfrm>
            <a:off x="3734094" y="1315698"/>
            <a:ext cx="136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~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7271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BO at </a:t>
            </a:r>
            <a:r>
              <a:rPr lang="en-US" sz="3000" b="1" dirty="0" err="1">
                <a:solidFill>
                  <a:srgbClr val="00B0F0"/>
                </a:solidFill>
              </a:rPr>
              <a:t>FLASHForward</a:t>
            </a:r>
            <a:r>
              <a:rPr lang="en-US" sz="3000" b="1" dirty="0">
                <a:solidFill>
                  <a:srgbClr val="00B0F0"/>
                </a:solidFill>
              </a:rPr>
              <a:t>: what next?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323109" y="818956"/>
            <a:ext cx="5980871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Only tried ‘basic’ algorithms so far: clear improvements to make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b="1" i="1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Faster, automated multi-point measurements for </a:t>
            </a:r>
            <a:r>
              <a:rPr lang="en-US" sz="1800" dirty="0" err="1"/>
              <a:t>e.g</a:t>
            </a:r>
            <a:r>
              <a:rPr lang="en-US" sz="1800" dirty="0"/>
              <a:t> optics: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Use Bayesian </a:t>
            </a:r>
            <a:r>
              <a:rPr lang="en-US" sz="1600" i="1" dirty="0"/>
              <a:t>Exploration </a:t>
            </a:r>
            <a:r>
              <a:rPr lang="en-US" sz="1600" dirty="0"/>
              <a:t>to efficiently sample the measurement parameter space </a:t>
            </a:r>
            <a:r>
              <a:rPr lang="en-US" sz="1600" dirty="0">
                <a:sym typeface="Wingdings" panose="05000000000000000000" pitchFamily="2" charset="2"/>
              </a:rPr>
              <a:t> quicker iterations</a:t>
            </a:r>
            <a:endParaRPr lang="en-US" sz="16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Use constraints to avoid ‘bad’ measurements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more robust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‘Smarter’ PWFA </a:t>
            </a:r>
            <a:r>
              <a:rPr lang="en-US" sz="1800" dirty="0" err="1"/>
              <a:t>optimisation</a:t>
            </a:r>
            <a:r>
              <a:rPr lang="en-US" sz="1800" dirty="0"/>
              <a:t>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600" dirty="0"/>
              <a:t>How to deal with ‘slow’ actuators </a:t>
            </a:r>
            <a:r>
              <a:rPr lang="en-US" sz="1600" dirty="0" err="1"/>
              <a:t>e.g</a:t>
            </a:r>
            <a:r>
              <a:rPr lang="en-US" sz="1600" dirty="0"/>
              <a:t> wedge collimator width?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600" dirty="0">
                <a:sym typeface="Wingdings" panose="05000000000000000000" pitchFamily="2" charset="2"/>
              </a:rPr>
              <a:t>How much do drifts effect the </a:t>
            </a:r>
            <a:r>
              <a:rPr lang="en-US" sz="1600" dirty="0" err="1">
                <a:sym typeface="Wingdings" panose="05000000000000000000" pitchFamily="2" charset="2"/>
              </a:rPr>
              <a:t>optimiser</a:t>
            </a:r>
            <a:r>
              <a:rPr lang="en-US" sz="1600" dirty="0">
                <a:sym typeface="Wingdings" panose="05000000000000000000" pitchFamily="2" charset="2"/>
              </a:rPr>
              <a:t>?  time-dependent BO?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897DED7-5976-4564-ACF3-DD86219C6556}"/>
              </a:ext>
            </a:extLst>
          </p:cNvPr>
          <p:cNvSpPr txBox="1">
            <a:spLocks/>
          </p:cNvSpPr>
          <p:nvPr/>
        </p:nvSpPr>
        <p:spPr>
          <a:xfrm>
            <a:off x="7057997" y="5133201"/>
            <a:ext cx="4810894" cy="6602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i="1" dirty="0"/>
              <a:t>Roussel, R. et al. (2023). Instruments, 7(3), 29.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FFD7-FDCB-4C52-83E3-1DFC80DF5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370"/>
          <a:stretch/>
        </p:blipFill>
        <p:spPr>
          <a:xfrm>
            <a:off x="6679184" y="1481738"/>
            <a:ext cx="4702090" cy="3505689"/>
          </a:xfrm>
          <a:prstGeom prst="rect">
            <a:avLst/>
          </a:prstGeom>
        </p:spPr>
      </p:pic>
      <p:pic>
        <p:nvPicPr>
          <p:cNvPr id="3074" name="Picture 2" descr="https://github.com/xopt-org/Xopt/raw/main/docs/assets/Xopt-logo.png">
            <a:extLst>
              <a:ext uri="{FF2B5EF4-FFF2-40B4-BE49-F238E27FC236}">
                <a16:creationId xmlns:a16="http://schemas.microsoft.com/office/drawing/2014/main" id="{5D0810DC-3B30-4823-93DF-B8B8C253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32" y="1775577"/>
            <a:ext cx="938732" cy="59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1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Virtual Spectral Diagnostic for PWFA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1A1D823-7640-4F73-B9E9-BEE0735170F4}"/>
              </a:ext>
            </a:extLst>
          </p:cNvPr>
          <p:cNvSpPr txBox="1">
            <a:spLocks/>
          </p:cNvSpPr>
          <p:nvPr/>
        </p:nvSpPr>
        <p:spPr>
          <a:xfrm>
            <a:off x="244602" y="631667"/>
            <a:ext cx="5980871" cy="374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i="1" dirty="0"/>
              <a:t>Courtesy Phillip </a:t>
            </a:r>
            <a:r>
              <a:rPr lang="en-US" sz="1400" i="1" dirty="0" err="1"/>
              <a:t>Burghart</a:t>
            </a:r>
            <a:r>
              <a:rPr lang="en-US" sz="1400" i="1" dirty="0"/>
              <a:t> (</a:t>
            </a:r>
            <a:r>
              <a:rPr lang="en-US" sz="1400" i="1" dirty="0" err="1"/>
              <a:t>FLASHForward</a:t>
            </a:r>
            <a:r>
              <a:rPr lang="en-US" sz="1400" i="1" dirty="0"/>
              <a:t> Masters Student)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3A38EFBD-BAF7-408B-95D1-DE1A22DA71D1}"/>
              </a:ext>
            </a:extLst>
          </p:cNvPr>
          <p:cNvSpPr txBox="1">
            <a:spLocks/>
          </p:cNvSpPr>
          <p:nvPr/>
        </p:nvSpPr>
        <p:spPr>
          <a:xfrm>
            <a:off x="381714" y="1002624"/>
            <a:ext cx="11687517" cy="26695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During </a:t>
            </a:r>
            <a:r>
              <a:rPr lang="en-US" sz="1800" dirty="0" err="1"/>
              <a:t>optimisation</a:t>
            </a:r>
            <a:r>
              <a:rPr lang="en-US" sz="1800" dirty="0"/>
              <a:t>- collect a lot of data from non-invasive diagnostics </a:t>
            </a:r>
            <a:r>
              <a:rPr lang="en-US" sz="1800" dirty="0">
                <a:sym typeface="Wingdings" panose="05000000000000000000" pitchFamily="2" charset="2"/>
              </a:rPr>
              <a:t> train a NN to predict accelerated (or decelerated) bunch properties (</a:t>
            </a:r>
            <a:r>
              <a:rPr lang="en-US" sz="1800" dirty="0" err="1">
                <a:sym typeface="Wingdings" panose="05000000000000000000" pitchFamily="2" charset="2"/>
              </a:rPr>
              <a:t>e.g</a:t>
            </a:r>
            <a:r>
              <a:rPr lang="en-US" sz="1800" dirty="0">
                <a:sym typeface="Wingdings" panose="05000000000000000000" pitchFamily="2" charset="2"/>
              </a:rPr>
              <a:t> energy spectrum)  a ‘virtual diagnostic’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>
                <a:sym typeface="Wingdings" panose="05000000000000000000" pitchFamily="2" charset="2"/>
              </a:rPr>
              <a:t>Examples: 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>
                <a:sym typeface="Wingdings" panose="05000000000000000000" pitchFamily="2" charset="2"/>
              </a:rPr>
              <a:t>Virtual LPS diagnostic: </a:t>
            </a:r>
            <a:r>
              <a:rPr lang="da-DK" sz="1400" i="1" dirty="0"/>
              <a:t>Emma, C. et al. (2018). Phys. Rev. Accel. Beams, 21(11), 112802.</a:t>
            </a:r>
            <a:endParaRPr lang="en-US" sz="1400" i="1" dirty="0">
              <a:sym typeface="Wingdings" panose="05000000000000000000" pitchFamily="2" charset="2"/>
            </a:endParaRP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sv-SE" sz="1400" dirty="0"/>
              <a:t>Virtual photon pulse diagnostic (FELs): </a:t>
            </a:r>
            <a:r>
              <a:rPr lang="sv-SE" sz="1400" i="1" dirty="0"/>
              <a:t>El-Din, K. K. A., et al. (2024). Sci. Rep., 14, 7267.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000" dirty="0">
              <a:sym typeface="Wingdings" panose="05000000000000000000" pitchFamily="2" charset="2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>
                <a:sym typeface="Wingdings" panose="05000000000000000000" pitchFamily="2" charset="2"/>
              </a:rPr>
              <a:t>Potential applications: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>
                <a:sym typeface="Wingdings" panose="05000000000000000000" pitchFamily="2" charset="2"/>
              </a:rPr>
              <a:t>A useful approach for assessing sources of variation in the acceleration process </a:t>
            </a:r>
            <a:r>
              <a:rPr lang="en-US" sz="1400" dirty="0" err="1">
                <a:sym typeface="Wingdings" panose="05000000000000000000" pitchFamily="2" charset="2"/>
              </a:rPr>
              <a:t>e.g</a:t>
            </a:r>
            <a:r>
              <a:rPr lang="en-US" sz="1400" dirty="0">
                <a:sym typeface="Wingdings" panose="05000000000000000000" pitchFamily="2" charset="2"/>
              </a:rPr>
              <a:t> in </a:t>
            </a:r>
            <a:r>
              <a:rPr lang="fr-FR" sz="1400" i="1" dirty="0"/>
              <a:t>A. Maier et. Al., Phys. </a:t>
            </a:r>
            <a:r>
              <a:rPr lang="fr-FR" sz="1400" i="1" dirty="0" err="1"/>
              <a:t>Rev</a:t>
            </a:r>
            <a:r>
              <a:rPr lang="fr-FR" sz="1400" i="1" dirty="0"/>
              <a:t>. X 10, 031039, 2020</a:t>
            </a:r>
            <a:endParaRPr lang="en-US" sz="1400" i="1" dirty="0">
              <a:sym typeface="Wingdings" panose="05000000000000000000" pitchFamily="2" charset="2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>
                <a:sym typeface="Wingdings" panose="05000000000000000000" pitchFamily="2" charset="2"/>
              </a:rPr>
              <a:t>Non-destructive: bunches could propagate to applications (or more acceleration stages)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>
                <a:sym typeface="Wingdings" panose="05000000000000000000" pitchFamily="2" charset="2"/>
              </a:rPr>
              <a:t>Beamline diagnostics measure across MHz bunch trains  Predict spectra across bunch trains?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3CBFD-010A-45CE-A112-9D1E5306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51" y="3902776"/>
            <a:ext cx="3288313" cy="2345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DE9D81-C2CE-4861-A588-14290A1C5813}"/>
              </a:ext>
            </a:extLst>
          </p:cNvPr>
          <p:cNvSpPr txBox="1"/>
          <p:nvPr/>
        </p:nvSpPr>
        <p:spPr>
          <a:xfrm>
            <a:off x="1793618" y="4268998"/>
            <a:ext cx="2914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/>
              <a:t>BPMs (orbit, charge)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552AE-F5DE-41EC-9F08-6624CD678BFC}"/>
              </a:ext>
            </a:extLst>
          </p:cNvPr>
          <p:cNvSpPr txBox="1"/>
          <p:nvPr/>
        </p:nvSpPr>
        <p:spPr>
          <a:xfrm>
            <a:off x="1715338" y="4882732"/>
            <a:ext cx="328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/>
              <a:t>BCMs (bunch length)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A2FD8-F0E7-4C37-8475-96BDA38C6703}"/>
              </a:ext>
            </a:extLst>
          </p:cNvPr>
          <p:cNvSpPr txBox="1"/>
          <p:nvPr/>
        </p:nvSpPr>
        <p:spPr>
          <a:xfrm>
            <a:off x="1937997" y="5477200"/>
            <a:ext cx="328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/>
              <a:t>RF parameters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316CA-10B3-48A1-A0A7-46DF5CABB787}"/>
              </a:ext>
            </a:extLst>
          </p:cNvPr>
          <p:cNvSpPr txBox="1"/>
          <p:nvPr/>
        </p:nvSpPr>
        <p:spPr>
          <a:xfrm>
            <a:off x="4129362" y="3962306"/>
            <a:ext cx="5678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{</a:t>
            </a:r>
            <a:endParaRPr lang="en-GB" sz="1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6D62F6-2E9A-4CC7-81DE-FAD83ED9C55D}"/>
              </a:ext>
            </a:extLst>
          </p:cNvPr>
          <p:cNvSpPr txBox="1"/>
          <p:nvPr/>
        </p:nvSpPr>
        <p:spPr>
          <a:xfrm>
            <a:off x="2528340" y="5840670"/>
            <a:ext cx="3288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/>
              <a:t>…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D99D8-4C96-4ADE-A954-0FCF9E7DA98E}"/>
              </a:ext>
            </a:extLst>
          </p:cNvPr>
          <p:cNvSpPr txBox="1"/>
          <p:nvPr/>
        </p:nvSpPr>
        <p:spPr>
          <a:xfrm>
            <a:off x="8320951" y="4035654"/>
            <a:ext cx="5678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}</a:t>
            </a:r>
            <a:endParaRPr lang="en-GB" sz="1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FD6C1-F1E7-4B9E-87B0-2DF48A42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55016" y="4545925"/>
            <a:ext cx="2852800" cy="111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Virtual Spectral Diagnostic for PWFA - Results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1A1D823-7640-4F73-B9E9-BEE0735170F4}"/>
              </a:ext>
            </a:extLst>
          </p:cNvPr>
          <p:cNvSpPr txBox="1">
            <a:spLocks/>
          </p:cNvSpPr>
          <p:nvPr/>
        </p:nvSpPr>
        <p:spPr>
          <a:xfrm>
            <a:off x="244602" y="631667"/>
            <a:ext cx="5980871" cy="374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i="1" dirty="0"/>
              <a:t>Courtesy Phillip </a:t>
            </a:r>
            <a:r>
              <a:rPr lang="en-US" sz="1400" i="1" dirty="0" err="1"/>
              <a:t>Burghart</a:t>
            </a:r>
            <a:r>
              <a:rPr lang="en-US" sz="1400" i="1" dirty="0"/>
              <a:t> (</a:t>
            </a:r>
            <a:r>
              <a:rPr lang="en-US" sz="1400" i="1" dirty="0" err="1"/>
              <a:t>FLASHForward</a:t>
            </a:r>
            <a:r>
              <a:rPr lang="en-US" sz="1400" i="1" dirty="0"/>
              <a:t> Masters Student)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3A38EFBD-BAF7-408B-95D1-DE1A22DA71D1}"/>
              </a:ext>
            </a:extLst>
          </p:cNvPr>
          <p:cNvSpPr txBox="1">
            <a:spLocks/>
          </p:cNvSpPr>
          <p:nvPr/>
        </p:nvSpPr>
        <p:spPr>
          <a:xfrm>
            <a:off x="7071319" y="818955"/>
            <a:ext cx="4541035" cy="2055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Predict PWFA trailing bunch spectra from ~12000 shot stats dataset, 80:20 train test split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Simple Multi-layer perceptron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BEC76-23FB-4C48-A390-9593BAC30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10158" b="46947"/>
          <a:stretch/>
        </p:blipFill>
        <p:spPr>
          <a:xfrm>
            <a:off x="504483" y="875140"/>
            <a:ext cx="6341294" cy="3127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9D25CA-9651-4112-ADA1-CF8D9FAE4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52772" r="18518" b="5404"/>
          <a:stretch/>
        </p:blipFill>
        <p:spPr>
          <a:xfrm>
            <a:off x="6845777" y="2877812"/>
            <a:ext cx="4766577" cy="3687392"/>
          </a:xfrm>
          <a:prstGeom prst="rect">
            <a:avLst/>
          </a:prstGeom>
        </p:spPr>
      </p:pic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C678CD35-7325-416C-9D43-590197C52FAC}"/>
              </a:ext>
            </a:extLst>
          </p:cNvPr>
          <p:cNvSpPr txBox="1">
            <a:spLocks/>
          </p:cNvSpPr>
          <p:nvPr/>
        </p:nvSpPr>
        <p:spPr>
          <a:xfrm>
            <a:off x="805189" y="4002543"/>
            <a:ext cx="4921843" cy="23116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Peak energy and charge of accelerated bunches are quite well-predicted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Downstream BPMs have a lot of influence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Energy spread and peak spectral density less so: why?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Beam loading is sensitive to the details of the </a:t>
            </a:r>
            <a:r>
              <a:rPr lang="en-US" sz="1400" dirty="0" err="1"/>
              <a:t>wakefield</a:t>
            </a:r>
            <a:r>
              <a:rPr lang="en-US" sz="1400" dirty="0"/>
              <a:t> and witness current profile: are we capturing that info shot-to-shot?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1C7C3-AAD5-401E-8352-751A55018A9A}"/>
              </a:ext>
            </a:extLst>
          </p:cNvPr>
          <p:cNvSpPr/>
          <p:nvPr/>
        </p:nvSpPr>
        <p:spPr>
          <a:xfrm>
            <a:off x="244602" y="2438840"/>
            <a:ext cx="5662103" cy="3787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5F50D5-9AC5-4119-B644-DD5149524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47398" r="7892" b="47788"/>
          <a:stretch/>
        </p:blipFill>
        <p:spPr>
          <a:xfrm>
            <a:off x="497393" y="2179673"/>
            <a:ext cx="5318615" cy="3508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BF06CED-00E6-4D58-9850-FBF2CEAB2E00}"/>
              </a:ext>
            </a:extLst>
          </p:cNvPr>
          <p:cNvSpPr/>
          <p:nvPr/>
        </p:nvSpPr>
        <p:spPr>
          <a:xfrm>
            <a:off x="6765906" y="2914333"/>
            <a:ext cx="4921612" cy="3518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>
                <a:solidFill>
                  <a:srgbClr val="00B0F0"/>
                </a:solidFill>
              </a:rPr>
              <a:t>FLASHForward</a:t>
            </a:r>
            <a:endParaRPr lang="en-GB" sz="3000" b="1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88D72-EF37-4EB3-B8BA-3446A43D7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06" r="17140" b="17396"/>
          <a:stretch/>
        </p:blipFill>
        <p:spPr>
          <a:xfrm>
            <a:off x="516996" y="669549"/>
            <a:ext cx="10335801" cy="27377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840FDF5-AF4E-4AEF-B99F-1DACFAE06220}"/>
              </a:ext>
            </a:extLst>
          </p:cNvPr>
          <p:cNvGrpSpPr/>
          <p:nvPr/>
        </p:nvGrpSpPr>
        <p:grpSpPr>
          <a:xfrm>
            <a:off x="6519134" y="1100474"/>
            <a:ext cx="5020587" cy="1689455"/>
            <a:chOff x="6519134" y="1552297"/>
            <a:chExt cx="5020587" cy="16894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3CA2-3DF2-4046-9AF1-46D13B4F96E0}"/>
                </a:ext>
              </a:extLst>
            </p:cNvPr>
            <p:cNvSpPr/>
            <p:nvPr/>
          </p:nvSpPr>
          <p:spPr>
            <a:xfrm>
              <a:off x="6519134" y="1552297"/>
              <a:ext cx="4491670" cy="90563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6757AB6-0DCC-4149-83C0-1EEA5452705E}"/>
                </a:ext>
              </a:extLst>
            </p:cNvPr>
            <p:cNvSpPr/>
            <p:nvPr/>
          </p:nvSpPr>
          <p:spPr>
            <a:xfrm>
              <a:off x="7637929" y="2467887"/>
              <a:ext cx="3901792" cy="44702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0BFB87-3BBD-46F4-81D9-1C6535CE5DB6}"/>
                </a:ext>
              </a:extLst>
            </p:cNvPr>
            <p:cNvSpPr/>
            <p:nvPr/>
          </p:nvSpPr>
          <p:spPr>
            <a:xfrm>
              <a:off x="7637929" y="2914990"/>
              <a:ext cx="3901792" cy="17030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FE55BC-3146-4B80-B004-6FD20633FE35}"/>
                </a:ext>
              </a:extLst>
            </p:cNvPr>
            <p:cNvSpPr/>
            <p:nvPr/>
          </p:nvSpPr>
          <p:spPr>
            <a:xfrm>
              <a:off x="8026746" y="3085293"/>
              <a:ext cx="1622863" cy="15645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8683DDA-ED68-4B10-9F82-54435F4F7758}"/>
                </a:ext>
              </a:extLst>
            </p:cNvPr>
            <p:cNvSpPr/>
            <p:nvPr/>
          </p:nvSpPr>
          <p:spPr>
            <a:xfrm>
              <a:off x="7109011" y="2458010"/>
              <a:ext cx="528917" cy="32676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CEC04CC4-3D25-7B3C-1027-3543D05A8904}"/>
              </a:ext>
            </a:extLst>
          </p:cNvPr>
          <p:cNvSpPr txBox="1">
            <a:spLocks/>
          </p:cNvSpPr>
          <p:nvPr/>
        </p:nvSpPr>
        <p:spPr>
          <a:xfrm>
            <a:off x="400516" y="3976195"/>
            <a:ext cx="11791484" cy="2998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Beam-driven plasma </a:t>
            </a:r>
            <a:r>
              <a:rPr lang="en-US" sz="1800" dirty="0" err="1"/>
              <a:t>wakefield</a:t>
            </a:r>
            <a:r>
              <a:rPr lang="en-US" sz="1800" dirty="0"/>
              <a:t> accelerator experiment at FLASH, DESY Hamburg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400" dirty="0"/>
              <a:t>Aim: brightness preserved, high energy efficiency , high rep. rate PWFA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Inherit the high-stability and diagnostic infrastructure from a FEL facility….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Typically short on beam time… efficient setup is crucial!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6952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Virtual Spectral Diagnostic for PWFA - Results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1A1D823-7640-4F73-B9E9-BEE0735170F4}"/>
              </a:ext>
            </a:extLst>
          </p:cNvPr>
          <p:cNvSpPr txBox="1">
            <a:spLocks/>
          </p:cNvSpPr>
          <p:nvPr/>
        </p:nvSpPr>
        <p:spPr>
          <a:xfrm>
            <a:off x="244602" y="631667"/>
            <a:ext cx="5980871" cy="374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i="1" dirty="0"/>
              <a:t>Courtesy Phillip </a:t>
            </a:r>
            <a:r>
              <a:rPr lang="en-US" sz="1400" i="1" dirty="0" err="1"/>
              <a:t>Burghart</a:t>
            </a:r>
            <a:r>
              <a:rPr lang="en-US" sz="1400" i="1" dirty="0"/>
              <a:t> (</a:t>
            </a:r>
            <a:r>
              <a:rPr lang="en-US" sz="1400" i="1" dirty="0" err="1"/>
              <a:t>FLASHForward</a:t>
            </a:r>
            <a:r>
              <a:rPr lang="en-US" sz="1400" i="1" dirty="0"/>
              <a:t> Masters Student)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3A38EFBD-BAF7-408B-95D1-DE1A22DA71D1}"/>
              </a:ext>
            </a:extLst>
          </p:cNvPr>
          <p:cNvSpPr txBox="1">
            <a:spLocks/>
          </p:cNvSpPr>
          <p:nvPr/>
        </p:nvSpPr>
        <p:spPr>
          <a:xfrm>
            <a:off x="7071319" y="818955"/>
            <a:ext cx="4541035" cy="2055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Predict PWFA trailing bunch spectra from ~12000 shot stats dataset, 80:20 train test split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Simple Multi-layer perceptron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BEC76-23FB-4C48-A390-9593BAC30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10158" b="46947"/>
          <a:stretch/>
        </p:blipFill>
        <p:spPr>
          <a:xfrm>
            <a:off x="504483" y="875140"/>
            <a:ext cx="6341294" cy="3127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9D25CA-9651-4112-ADA1-CF8D9FAE4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52772" r="18518" b="5404"/>
          <a:stretch/>
        </p:blipFill>
        <p:spPr>
          <a:xfrm>
            <a:off x="6845777" y="2877812"/>
            <a:ext cx="4766577" cy="3687392"/>
          </a:xfrm>
          <a:prstGeom prst="rect">
            <a:avLst/>
          </a:prstGeom>
        </p:spPr>
      </p:pic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C678CD35-7325-416C-9D43-590197C52FAC}"/>
              </a:ext>
            </a:extLst>
          </p:cNvPr>
          <p:cNvSpPr txBox="1">
            <a:spLocks/>
          </p:cNvSpPr>
          <p:nvPr/>
        </p:nvSpPr>
        <p:spPr>
          <a:xfrm>
            <a:off x="805189" y="4002543"/>
            <a:ext cx="4921843" cy="23116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Peak energy and charge of accelerated bunches are quite well-predicted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Downstream BPMs have a lot of influence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Energy spread and peak spectral density less so: why?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Beam loading is sensitive to the details of the </a:t>
            </a:r>
            <a:r>
              <a:rPr lang="en-US" sz="1400" dirty="0" err="1"/>
              <a:t>wakefield</a:t>
            </a:r>
            <a:r>
              <a:rPr lang="en-US" sz="1400" dirty="0"/>
              <a:t> and witness current profile: are we capturing that info shot-to-shot?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D71614-A9B5-4169-9FED-C9F403FA70C8}"/>
                  </a:ext>
                </a:extLst>
              </p:cNvPr>
              <p:cNvSpPr txBox="1"/>
              <p:nvPr/>
            </p:nvSpPr>
            <p:spPr>
              <a:xfrm>
                <a:off x="7915868" y="6488894"/>
                <a:ext cx="26263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GB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𝑚𝑒𝑑𝑖𝑎𝑛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=0.779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D71614-A9B5-4169-9FED-C9F403FA7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68" y="6488894"/>
                <a:ext cx="2626394" cy="276999"/>
              </a:xfrm>
              <a:prstGeom prst="rect">
                <a:avLst/>
              </a:prstGeom>
              <a:blipFill>
                <a:blip r:embed="rId4"/>
                <a:stretch>
                  <a:fillRect t="-2174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0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Virtual Spectral Diagnostic for PWFA- What next?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1A1D823-7640-4F73-B9E9-BEE0735170F4}"/>
              </a:ext>
            </a:extLst>
          </p:cNvPr>
          <p:cNvSpPr txBox="1">
            <a:spLocks/>
          </p:cNvSpPr>
          <p:nvPr/>
        </p:nvSpPr>
        <p:spPr>
          <a:xfrm>
            <a:off x="244602" y="631667"/>
            <a:ext cx="5980871" cy="374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i="1" dirty="0"/>
              <a:t>Courtesy Phillip </a:t>
            </a:r>
            <a:r>
              <a:rPr lang="en-US" sz="1400" i="1" dirty="0" err="1"/>
              <a:t>Burghart</a:t>
            </a:r>
            <a:r>
              <a:rPr lang="en-US" sz="1400" i="1" dirty="0"/>
              <a:t> (</a:t>
            </a:r>
            <a:r>
              <a:rPr lang="en-US" sz="1400" i="1" dirty="0" err="1"/>
              <a:t>FLASHForward</a:t>
            </a:r>
            <a:r>
              <a:rPr lang="en-US" sz="1400" i="1" dirty="0"/>
              <a:t> Masters Student)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3A38EFBD-BAF7-408B-95D1-DE1A22DA71D1}"/>
              </a:ext>
            </a:extLst>
          </p:cNvPr>
          <p:cNvSpPr txBox="1">
            <a:spLocks/>
          </p:cNvSpPr>
          <p:nvPr/>
        </p:nvSpPr>
        <p:spPr>
          <a:xfrm>
            <a:off x="422263" y="2071137"/>
            <a:ext cx="5980871" cy="2055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110C1167-5F9F-4A20-9591-0AAC85EC42F9}"/>
              </a:ext>
            </a:extLst>
          </p:cNvPr>
          <p:cNvSpPr txBox="1">
            <a:spLocks/>
          </p:cNvSpPr>
          <p:nvPr/>
        </p:nvSpPr>
        <p:spPr>
          <a:xfrm>
            <a:off x="244363" y="1426086"/>
            <a:ext cx="4965586" cy="36443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Different network architectures: VAEs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 err="1"/>
              <a:t>E.g</a:t>
            </a:r>
            <a:endParaRPr lang="en-US" sz="14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Temporal stability: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How often do we have to retrain our networks?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46E301-4284-4F85-AF37-ECB3B812E934}"/>
              </a:ext>
            </a:extLst>
          </p:cNvPr>
          <p:cNvSpPr/>
          <p:nvPr/>
        </p:nvSpPr>
        <p:spPr>
          <a:xfrm>
            <a:off x="1592933" y="1695620"/>
            <a:ext cx="3284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M. J. V. Streeter et al., High Power Laser Science and Engineering,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2102A-4FE3-48B5-96A2-DCC4AAF959C8}"/>
              </a:ext>
            </a:extLst>
          </p:cNvPr>
          <p:cNvSpPr/>
          <p:nvPr/>
        </p:nvSpPr>
        <p:spPr>
          <a:xfrm>
            <a:off x="244602" y="4422541"/>
            <a:ext cx="671995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dirty="0"/>
              <a:t> Uncertainty estimation: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 </a:t>
            </a:r>
            <a:r>
              <a:rPr lang="en-US" sz="1400" dirty="0" err="1"/>
              <a:t>Ensembling</a:t>
            </a:r>
            <a:r>
              <a:rPr lang="en-US" sz="1400" dirty="0"/>
              <a:t> approach has been tested so far</a:t>
            </a:r>
          </a:p>
          <a:p>
            <a:pPr lvl="1">
              <a:buClr>
                <a:schemeClr val="accent2"/>
              </a:buClr>
            </a:pPr>
            <a:r>
              <a:rPr lang="en-US" sz="1400" i="1" dirty="0"/>
              <a:t>	</a:t>
            </a:r>
            <a:r>
              <a:rPr lang="en-US" sz="1400" i="1" dirty="0" err="1"/>
              <a:t>e.g</a:t>
            </a:r>
            <a:r>
              <a:rPr lang="en-US" sz="1400" i="1" dirty="0"/>
              <a:t> </a:t>
            </a:r>
            <a:r>
              <a:rPr lang="en-GB" sz="1400" i="1" dirty="0"/>
              <a:t>Convery, O. et al. (2021). Phys. Rev. Accel. Beams, 24(7), 074602</a:t>
            </a:r>
            <a:r>
              <a:rPr lang="en-GB" sz="1400" b="1" i="1" dirty="0"/>
              <a:t>.</a:t>
            </a:r>
            <a:endParaRPr lang="en-GB" sz="1400" i="1" dirty="0"/>
          </a:p>
          <a:p>
            <a:pPr lvl="1">
              <a:buClr>
                <a:schemeClr val="accent2"/>
              </a:buClr>
            </a:pPr>
            <a:endParaRPr lang="en-US" sz="14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 How to include measurement errors from diagnostics?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70A888-24E8-444B-A9B8-44E3295C70FA}"/>
              </a:ext>
            </a:extLst>
          </p:cNvPr>
          <p:cNvGrpSpPr/>
          <p:nvPr/>
        </p:nvGrpSpPr>
        <p:grpSpPr>
          <a:xfrm>
            <a:off x="6558519" y="1264284"/>
            <a:ext cx="5544264" cy="4716130"/>
            <a:chOff x="6558519" y="1264284"/>
            <a:chExt cx="5544264" cy="4716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F45A4D-51C3-48D7-96B3-2DCCCEDE1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83" r="54770"/>
            <a:stretch/>
          </p:blipFill>
          <p:spPr>
            <a:xfrm>
              <a:off x="6558519" y="1264284"/>
              <a:ext cx="5544264" cy="471613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35D44A-AE67-4187-85B5-B4FBA862D638}"/>
                </a:ext>
              </a:extLst>
            </p:cNvPr>
            <p:cNvSpPr/>
            <p:nvPr/>
          </p:nvSpPr>
          <p:spPr>
            <a:xfrm>
              <a:off x="7362277" y="1713030"/>
              <a:ext cx="1771090" cy="1051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9532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Summary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3A38EFBD-BAF7-408B-95D1-DE1A22DA71D1}"/>
              </a:ext>
            </a:extLst>
          </p:cNvPr>
          <p:cNvSpPr txBox="1">
            <a:spLocks/>
          </p:cNvSpPr>
          <p:nvPr/>
        </p:nvSpPr>
        <p:spPr>
          <a:xfrm>
            <a:off x="422263" y="2071137"/>
            <a:ext cx="5980871" cy="20559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110C1167-5F9F-4A20-9591-0AAC85EC42F9}"/>
              </a:ext>
            </a:extLst>
          </p:cNvPr>
          <p:cNvSpPr txBox="1">
            <a:spLocks/>
          </p:cNvSpPr>
          <p:nvPr/>
        </p:nvSpPr>
        <p:spPr>
          <a:xfrm>
            <a:off x="731447" y="1376096"/>
            <a:ext cx="10729105" cy="41058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Lots of examples of complicated setup tasks at </a:t>
            </a:r>
            <a:r>
              <a:rPr lang="en-US" sz="1800" dirty="0" err="1"/>
              <a:t>FLASHForward</a:t>
            </a:r>
            <a:r>
              <a:rPr lang="en-US" sz="1800" dirty="0"/>
              <a:t>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Matching in the </a:t>
            </a:r>
            <a:r>
              <a:rPr lang="en-US" sz="1400" dirty="0" err="1"/>
              <a:t>linac</a:t>
            </a:r>
            <a:r>
              <a:rPr lang="en-US" sz="1400" dirty="0"/>
              <a:t>: a stable environment but time consuming measurements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PWFA </a:t>
            </a:r>
            <a:r>
              <a:rPr lang="en-US" sz="1400" dirty="0" err="1"/>
              <a:t>optimisation</a:t>
            </a:r>
            <a:r>
              <a:rPr lang="en-US" sz="1400" dirty="0"/>
              <a:t>: measurements are shot-to-shot but a lot of variables that </a:t>
            </a:r>
            <a:r>
              <a:rPr lang="en-US" sz="1400"/>
              <a:t>are coupled</a:t>
            </a:r>
            <a:endParaRPr lang="en-US" sz="1400" dirty="0"/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Some initial success with Bayesian </a:t>
            </a:r>
            <a:r>
              <a:rPr lang="en-US" sz="1800" dirty="0" err="1"/>
              <a:t>Optimisers</a:t>
            </a:r>
            <a:r>
              <a:rPr lang="en-US" sz="1800" dirty="0"/>
              <a:t>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Identifying the best goal functions and the best combinations of variables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Future: simpler goal functions, more advanced algorithms (</a:t>
            </a:r>
            <a:r>
              <a:rPr lang="en-US" sz="1400" dirty="0" err="1"/>
              <a:t>e.g</a:t>
            </a:r>
            <a:r>
              <a:rPr lang="en-US" sz="1400" dirty="0"/>
              <a:t> to address speed of evaluation)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Development of Virtual spectral diagnostics for PWFA: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Good prediction so far of coarse features like energy gain and charge: energy spread not so well captured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Lots of things to try: new architectures, uncertainty estimation, temporal stability (more data??)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Applications: a non-invasive, MHz diagnostic for PWFA bunches?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4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313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76B2-0620-6F7C-A2A9-A6A8B292FF31}"/>
              </a:ext>
            </a:extLst>
          </p:cNvPr>
          <p:cNvSpPr txBox="1">
            <a:spLocks/>
          </p:cNvSpPr>
          <p:nvPr/>
        </p:nvSpPr>
        <p:spPr>
          <a:xfrm>
            <a:off x="504310" y="15485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5775AB-870E-ED9D-321F-5BBC3434175C}"/>
              </a:ext>
            </a:extLst>
          </p:cNvPr>
          <p:cNvSpPr txBox="1">
            <a:spLocks/>
          </p:cNvSpPr>
          <p:nvPr/>
        </p:nvSpPr>
        <p:spPr>
          <a:xfrm>
            <a:off x="511628" y="90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rgbClr val="00B0F0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532553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D8D98-AF19-47F0-B00D-491568A5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881" y="1000881"/>
            <a:ext cx="4434930" cy="53680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621E60-FAB4-4825-8C66-641C08D10FEC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r>
              <a:rPr lang="en-US" sz="3000" b="1" dirty="0">
                <a:solidFill>
                  <a:srgbClr val="00B0F0"/>
                </a:solidFill>
              </a:rPr>
              <a:t> of trailing bunch acceleration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32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Goal function for witness acceleration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1046758" y="1256533"/>
            <a:ext cx="4608545" cy="5858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Wakefield parameter, </a:t>
            </a:r>
            <a:r>
              <a:rPr lang="en-US" sz="2000" dirty="0" err="1"/>
              <a:t>minimise</a:t>
            </a:r>
            <a:r>
              <a:rPr lang="en-US" sz="20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57FAC-62AC-48E4-80F1-7085C519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91" y="1750285"/>
            <a:ext cx="2950640" cy="2477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D54DE-7836-4E3C-8108-AA1C7431C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71" y="4337961"/>
            <a:ext cx="2999959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68186C-367C-43A7-8A26-4DC972AB7A7F}"/>
                  </a:ext>
                </a:extLst>
              </p:cNvPr>
              <p:cNvSpPr txBox="1"/>
              <p:nvPr/>
            </p:nvSpPr>
            <p:spPr>
              <a:xfrm>
                <a:off x="3718238" y="4395710"/>
                <a:ext cx="2626394" cy="10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68186C-367C-43A7-8A26-4DC972AB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238" y="4395710"/>
                <a:ext cx="2626394" cy="10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7D1E585-21BD-4508-A7EE-E9478D0D7408}"/>
              </a:ext>
            </a:extLst>
          </p:cNvPr>
          <p:cNvSpPr txBox="1"/>
          <p:nvPr/>
        </p:nvSpPr>
        <p:spPr>
          <a:xfrm>
            <a:off x="749027" y="6053423"/>
            <a:ext cx="614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C. A. </a:t>
            </a:r>
            <a:r>
              <a:rPr lang="en-GB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Lindstrøm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et al.,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Phys. Rev. Lett., vol. 126, p. 014801, Jan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CCD31-B3F3-4E58-99AD-C50E7B5D0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94" y="2078048"/>
            <a:ext cx="3456331" cy="910874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96440F7-AC74-4C34-96CF-2C68B1119684}"/>
              </a:ext>
            </a:extLst>
          </p:cNvPr>
          <p:cNvSpPr txBox="1">
            <a:spLocks/>
          </p:cNvSpPr>
          <p:nvPr/>
        </p:nvSpPr>
        <p:spPr>
          <a:xfrm>
            <a:off x="6344632" y="1265216"/>
            <a:ext cx="4608545" cy="5771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BO goal function, </a:t>
            </a:r>
            <a:r>
              <a:rPr lang="en-US" sz="2000" dirty="0" err="1"/>
              <a:t>maximise</a:t>
            </a:r>
            <a:r>
              <a:rPr lang="en-US" sz="2000" dirty="0"/>
              <a:t>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E3B776-1583-43DE-ADE4-8DB601AF8626}"/>
              </a:ext>
            </a:extLst>
          </p:cNvPr>
          <p:cNvSpPr/>
          <p:nvPr/>
        </p:nvSpPr>
        <p:spPr>
          <a:xfrm>
            <a:off x="3466380" y="2134177"/>
            <a:ext cx="1157175" cy="79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4ABB8A-6780-42D6-AEC5-BE3EE4B02156}"/>
              </a:ext>
            </a:extLst>
          </p:cNvPr>
          <p:cNvSpPr/>
          <p:nvPr/>
        </p:nvSpPr>
        <p:spPr>
          <a:xfrm>
            <a:off x="3351030" y="3224587"/>
            <a:ext cx="879040" cy="79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2DEDE4-B2B2-4628-A91E-3BD611C731E1}"/>
                  </a:ext>
                </a:extLst>
              </p:cNvPr>
              <p:cNvSpPr txBox="1"/>
              <p:nvPr/>
            </p:nvSpPr>
            <p:spPr>
              <a:xfrm>
                <a:off x="7527775" y="3747327"/>
                <a:ext cx="2626394" cy="1296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2DEDE4-B2B2-4628-A91E-3BD611C73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775" y="3747327"/>
                <a:ext cx="2626394" cy="1296765"/>
              </a:xfrm>
              <a:prstGeom prst="rect">
                <a:avLst/>
              </a:prstGeom>
              <a:blipFill>
                <a:blip r:embed="rId7"/>
                <a:stretch>
                  <a:fillRect r="-38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063FF7-A8D7-44B5-9C5D-6C4857A6D269}"/>
              </a:ext>
            </a:extLst>
          </p:cNvPr>
          <p:cNvCxnSpPr>
            <a:stCxn id="7" idx="0"/>
            <a:endCxn id="14" idx="3"/>
          </p:cNvCxnSpPr>
          <p:nvPr/>
        </p:nvCxnSpPr>
        <p:spPr>
          <a:xfrm flipV="1">
            <a:off x="1851051" y="3906248"/>
            <a:ext cx="1628711" cy="431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6E9FD8-2C60-4D1E-A1F4-8678387A9F00}"/>
              </a:ext>
            </a:extLst>
          </p:cNvPr>
          <p:cNvCxnSpPr>
            <a:cxnSpLocks/>
            <a:endCxn id="13" idx="5"/>
          </p:cNvCxnSpPr>
          <p:nvPr/>
        </p:nvCxnSpPr>
        <p:spPr>
          <a:xfrm flipH="1" flipV="1">
            <a:off x="4454091" y="2815838"/>
            <a:ext cx="762012" cy="1491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DC84463F-7068-4AF9-840A-FFD11E4F4E97}"/>
              </a:ext>
            </a:extLst>
          </p:cNvPr>
          <p:cNvSpPr txBox="1">
            <a:spLocks/>
          </p:cNvSpPr>
          <p:nvPr/>
        </p:nvSpPr>
        <p:spPr>
          <a:xfrm>
            <a:off x="422890" y="5637050"/>
            <a:ext cx="4608545" cy="4831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000" i="1" dirty="0"/>
              <a:t>Energy-transfer efficiency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9F3440E8-B1D6-41C1-B95F-6E50214ECF1E}"/>
              </a:ext>
            </a:extLst>
          </p:cNvPr>
          <p:cNvSpPr txBox="1">
            <a:spLocks/>
          </p:cNvSpPr>
          <p:nvPr/>
        </p:nvSpPr>
        <p:spPr>
          <a:xfrm>
            <a:off x="4040359" y="5661333"/>
            <a:ext cx="4608545" cy="4831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2000" i="1" dirty="0"/>
              <a:t>Energy spread-to-gain ratio</a:t>
            </a:r>
          </a:p>
        </p:txBody>
      </p:sp>
    </p:spTree>
    <p:extLst>
      <p:ext uri="{BB962C8B-B14F-4D97-AF65-F5344CB8AC3E}">
        <p14:creationId xmlns:p14="http://schemas.microsoft.com/office/powerpoint/2010/main" val="3087386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Bayesian </a:t>
            </a:r>
            <a:r>
              <a:rPr lang="en-US" sz="3000" b="1" dirty="0" err="1">
                <a:solidFill>
                  <a:srgbClr val="00B0F0"/>
                </a:solidFill>
              </a:rPr>
              <a:t>Optimisation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7C162B57-F7B3-E022-427C-065107E7372D}"/>
              </a:ext>
            </a:extLst>
          </p:cNvPr>
          <p:cNvSpPr txBox="1">
            <a:spLocks/>
          </p:cNvSpPr>
          <p:nvPr/>
        </p:nvSpPr>
        <p:spPr>
          <a:xfrm>
            <a:off x="1046758" y="1256532"/>
            <a:ext cx="4608545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2000" dirty="0"/>
              <a:t>Basic principle: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2000" dirty="0"/>
          </a:p>
          <a:p>
            <a:pPr marL="80010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/>
              <a:t>Fit gaussian process (GP) model to data </a:t>
            </a:r>
            <a:r>
              <a:rPr lang="en-US" sz="1600" dirty="0">
                <a:sym typeface="Wingdings" panose="05000000000000000000" pitchFamily="2" charset="2"/>
              </a:rPr>
              <a:t> objective </a:t>
            </a:r>
            <a:r>
              <a:rPr lang="en-US" sz="1600" dirty="0"/>
              <a:t>function value and uncertainties</a:t>
            </a:r>
          </a:p>
          <a:p>
            <a:pPr marL="80010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/>
              <a:t>Model </a:t>
            </a:r>
            <a:r>
              <a:rPr lang="en-US" sz="1600" dirty="0">
                <a:sym typeface="Wingdings" panose="05000000000000000000" pitchFamily="2" charset="2"/>
              </a:rPr>
              <a:t> ‘Acquisition’ function- describes the ‘value’ sampling each point</a:t>
            </a:r>
          </a:p>
          <a:p>
            <a:pPr marL="800100" lvl="1" indent="-342900">
              <a:buClr>
                <a:schemeClr val="accent2"/>
              </a:buClr>
              <a:buFont typeface="+mj-lt"/>
              <a:buAutoNum type="arabicPeriod"/>
            </a:pPr>
            <a:r>
              <a:rPr lang="en-US" sz="1600" dirty="0">
                <a:sym typeface="Wingdings" panose="05000000000000000000" pitchFamily="2" charset="2"/>
              </a:rPr>
              <a:t>Sample where the acquisition function is highest, update model, repeat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5F99E-40FA-40FF-7251-0D069EAB71A9}"/>
              </a:ext>
            </a:extLst>
          </p:cNvPr>
          <p:cNvSpPr txBox="1"/>
          <p:nvPr/>
        </p:nvSpPr>
        <p:spPr>
          <a:xfrm>
            <a:off x="6201140" y="6198627"/>
            <a:ext cx="57129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i="1" dirty="0" err="1"/>
              <a:t>Shahriari</a:t>
            </a:r>
            <a:r>
              <a:rPr lang="it-IT" sz="1600" i="1" dirty="0"/>
              <a:t>, B. et al. (2016). Proc. IEEE, 104(1), 148–175.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ECBAB-2DB2-A5B7-0697-0B94B5C347E9}"/>
              </a:ext>
            </a:extLst>
          </p:cNvPr>
          <p:cNvSpPr txBox="1"/>
          <p:nvPr/>
        </p:nvSpPr>
        <p:spPr>
          <a:xfrm>
            <a:off x="1046758" y="4401139"/>
            <a:ext cx="4067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Popular method for the sample-efficient </a:t>
            </a:r>
            <a:r>
              <a:rPr lang="en-US" sz="1800" dirty="0" err="1"/>
              <a:t>optimisation</a:t>
            </a:r>
            <a:r>
              <a:rPr lang="en-US" sz="1800" dirty="0"/>
              <a:t> of noisy, expensive-to evaluate objectives </a:t>
            </a:r>
            <a:r>
              <a:rPr lang="en-US" sz="1800" dirty="0" err="1"/>
              <a:t>e.g</a:t>
            </a:r>
            <a:r>
              <a:rPr lang="en-US" sz="1800" dirty="0"/>
              <a:t> in particle accelerators!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663FB-249E-4036-84FC-7C2AC07A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21" y="569221"/>
            <a:ext cx="5712995" cy="56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8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</a:t>
            </a:r>
            <a:r>
              <a:rPr lang="en-US" sz="3000" b="1" dirty="0" err="1">
                <a:solidFill>
                  <a:srgbClr val="00B0F0"/>
                </a:solidFill>
              </a:rPr>
              <a:t>FLASHForward</a:t>
            </a:r>
            <a:r>
              <a:rPr lang="en-US" sz="3000" b="1" dirty="0">
                <a:solidFill>
                  <a:srgbClr val="00B0F0"/>
                </a:solidFill>
              </a:rPr>
              <a:t> beamtime: </a:t>
            </a:r>
            <a:r>
              <a:rPr lang="en-US" sz="3000" b="1" dirty="0" err="1">
                <a:solidFill>
                  <a:srgbClr val="00B0F0"/>
                </a:solidFill>
              </a:rPr>
              <a:t>Linac</a:t>
            </a:r>
            <a:r>
              <a:rPr lang="en-US" sz="3000" b="1" dirty="0">
                <a:solidFill>
                  <a:srgbClr val="00B0F0"/>
                </a:solidFill>
              </a:rPr>
              <a:t> setup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6A3503B-F6A8-4007-9EB0-6A403E31B5D9}"/>
              </a:ext>
            </a:extLst>
          </p:cNvPr>
          <p:cNvSpPr txBox="1">
            <a:spLocks/>
          </p:cNvSpPr>
          <p:nvPr/>
        </p:nvSpPr>
        <p:spPr>
          <a:xfrm>
            <a:off x="433234" y="794533"/>
            <a:ext cx="9606382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800" dirty="0"/>
              <a:t>FLASH </a:t>
            </a:r>
            <a:r>
              <a:rPr lang="en-US" sz="1800" dirty="0" err="1"/>
              <a:t>linac</a:t>
            </a:r>
            <a:r>
              <a:rPr lang="en-US" sz="1800" dirty="0"/>
              <a:t>: many examples of complicated, time-consuming setup tasks… </a:t>
            </a: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88D72-EF37-4EB3-B8BA-3446A43D7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3" r="52174" b="12464"/>
          <a:stretch/>
        </p:blipFill>
        <p:spPr>
          <a:xfrm>
            <a:off x="726197" y="1330145"/>
            <a:ext cx="5683481" cy="2405886"/>
          </a:xfrm>
          <a:prstGeom prst="rect">
            <a:avLst/>
          </a:prstGeom>
        </p:spPr>
      </p:pic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BC85A12-8FF0-46F8-922B-8BD6B2588FBF}"/>
              </a:ext>
            </a:extLst>
          </p:cNvPr>
          <p:cNvSpPr txBox="1">
            <a:spLocks/>
          </p:cNvSpPr>
          <p:nvPr/>
        </p:nvSpPr>
        <p:spPr>
          <a:xfrm>
            <a:off x="519406" y="3567996"/>
            <a:ext cx="4068579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800" dirty="0"/>
              <a:t>Injector setup: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Highly non-linear dynamics (</a:t>
            </a:r>
            <a:r>
              <a:rPr lang="en-US" sz="1800" dirty="0" err="1"/>
              <a:t>e.g</a:t>
            </a:r>
            <a:r>
              <a:rPr lang="en-US" sz="1800" dirty="0"/>
              <a:t> from space charge)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Many parameters to tune (injector laser, RF gun, optics etc.)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Proper diagnosis requires multi-point measurements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Twin bunch generation even more complicated, very little experience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800" dirty="0"/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E2B8A276-4AD0-439A-81F6-932D9250B9AD}"/>
              </a:ext>
            </a:extLst>
          </p:cNvPr>
          <p:cNvSpPr txBox="1">
            <a:spLocks/>
          </p:cNvSpPr>
          <p:nvPr/>
        </p:nvSpPr>
        <p:spPr>
          <a:xfrm>
            <a:off x="6096000" y="3768293"/>
            <a:ext cx="5431692" cy="494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800" dirty="0"/>
              <a:t>Compressor setup: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PWFA requires high current bunches </a:t>
            </a:r>
            <a:r>
              <a:rPr lang="en-US" sz="1800" dirty="0">
                <a:sym typeface="Wingdings" panose="05000000000000000000" pitchFamily="2" charset="2"/>
              </a:rPr>
              <a:t> coherent synchrotron radiation in compressors (complicated)</a:t>
            </a: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Matching after BCs requires iteration loop of (multi-point) measurements and tuning (time-consuming)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How to setup BCs optimally for plasma acceleration?</a:t>
            </a:r>
          </a:p>
        </p:txBody>
      </p:sp>
    </p:spTree>
    <p:extLst>
      <p:ext uri="{BB962C8B-B14F-4D97-AF65-F5344CB8AC3E}">
        <p14:creationId xmlns:p14="http://schemas.microsoft.com/office/powerpoint/2010/main" val="405077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Examples </a:t>
            </a:r>
            <a:r>
              <a:rPr lang="en-GB" sz="3000" b="1" dirty="0">
                <a:solidFill>
                  <a:srgbClr val="00B0F0"/>
                </a:solidFill>
              </a:rPr>
              <a:t>already in (plasma) accelerator physics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3A833-5CBE-6E6A-F044-BC163269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21" y="3662834"/>
            <a:ext cx="3222233" cy="2850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41D25F-CCA7-D3FA-BFB5-CCDC89393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8" y="805086"/>
            <a:ext cx="3299746" cy="28577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12B7CC-ED20-966F-7449-22ECD3716DFC}"/>
              </a:ext>
            </a:extLst>
          </p:cNvPr>
          <p:cNvSpPr txBox="1"/>
          <p:nvPr/>
        </p:nvSpPr>
        <p:spPr>
          <a:xfrm>
            <a:off x="3990451" y="1632847"/>
            <a:ext cx="1901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S. </a:t>
            </a:r>
            <a:r>
              <a:rPr lang="en-GB" sz="1600" i="1" dirty="0" err="1"/>
              <a:t>Jalas</a:t>
            </a:r>
            <a:r>
              <a:rPr lang="en-GB" sz="1600" i="1" dirty="0"/>
              <a:t> et al., PRL, </a:t>
            </a:r>
            <a:r>
              <a:rPr lang="en-GB" sz="1600" dirty="0"/>
              <a:t>126, 104801 (2021)</a:t>
            </a:r>
            <a:endParaRPr lang="en-GB" sz="16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BE65A6-7A9C-4DDF-5C08-24A7C37360B7}"/>
              </a:ext>
            </a:extLst>
          </p:cNvPr>
          <p:cNvSpPr txBox="1"/>
          <p:nvPr/>
        </p:nvSpPr>
        <p:spPr>
          <a:xfrm>
            <a:off x="3734540" y="4394157"/>
            <a:ext cx="1901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/>
              <a:t>R. </a:t>
            </a:r>
            <a:r>
              <a:rPr lang="en-GB" sz="1600" i="1" dirty="0" err="1"/>
              <a:t>Shalloo</a:t>
            </a:r>
            <a:r>
              <a:rPr lang="en-GB" sz="1600" i="1" dirty="0"/>
              <a:t> et al., Nat. Comms, </a:t>
            </a:r>
            <a:r>
              <a:rPr lang="en-GB" sz="1600" dirty="0"/>
              <a:t>11, 6355 (2020)</a:t>
            </a:r>
            <a:endParaRPr lang="en-GB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BCF2A-47C2-34D8-7E1E-4796685C2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298" y="805086"/>
            <a:ext cx="4144410" cy="2919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6D60D7-1B39-11F6-1E5D-98D0892B23BE}"/>
              </a:ext>
            </a:extLst>
          </p:cNvPr>
          <p:cNvSpPr txBox="1"/>
          <p:nvPr/>
        </p:nvSpPr>
        <p:spPr>
          <a:xfrm>
            <a:off x="8080822" y="3724548"/>
            <a:ext cx="2467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A. F. </a:t>
            </a:r>
            <a:r>
              <a:rPr lang="en-US" sz="1600" i="1" dirty="0" err="1"/>
              <a:t>Pousa</a:t>
            </a:r>
            <a:r>
              <a:rPr lang="en-US" sz="1600" i="1" dirty="0"/>
              <a:t> et al., PRAB, 26, 084601 (2023) </a:t>
            </a:r>
            <a:endParaRPr lang="en-GB" sz="1600" i="1" dirty="0"/>
          </a:p>
        </p:txBody>
      </p:sp>
      <p:pic>
        <p:nvPicPr>
          <p:cNvPr id="9" name="Picture 2" descr="optimas logo">
            <a:extLst>
              <a:ext uri="{FF2B5EF4-FFF2-40B4-BE49-F238E27FC236}">
                <a16:creationId xmlns:a16="http://schemas.microsoft.com/office/drawing/2014/main" id="{F0FEF950-BB85-4D70-BCA2-8B0E38E4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91" y="4736432"/>
            <a:ext cx="258532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github.com/xopt-org/Xopt/raw/main/docs/assets/Xopt-logo.png">
            <a:extLst>
              <a:ext uri="{FF2B5EF4-FFF2-40B4-BE49-F238E27FC236}">
                <a16:creationId xmlns:a16="http://schemas.microsoft.com/office/drawing/2014/main" id="{54D5800D-15C7-008B-B5A5-83BBFADF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9" y="5597281"/>
            <a:ext cx="1997339" cy="12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899DC-3E1C-41E9-A05C-8601D729644F}"/>
              </a:ext>
            </a:extLst>
          </p:cNvPr>
          <p:cNvSpPr/>
          <p:nvPr/>
        </p:nvSpPr>
        <p:spPr>
          <a:xfrm>
            <a:off x="6353621" y="5730192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i="1" dirty="0"/>
              <a:t>Roussel, R., Mayes, C., Edelen, A., &amp; Bartnik, A. (2023). IPAC2023, JACoW.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CE3EA-2B38-4E1A-A7BB-6B5FE043C949}"/>
              </a:ext>
            </a:extLst>
          </p:cNvPr>
          <p:cNvSpPr/>
          <p:nvPr/>
        </p:nvSpPr>
        <p:spPr>
          <a:xfrm>
            <a:off x="9041503" y="4736432"/>
            <a:ext cx="3222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Ferran </a:t>
            </a:r>
            <a:r>
              <a:rPr lang="fr-FR" i="1" dirty="0" err="1"/>
              <a:t>Pousa</a:t>
            </a:r>
            <a:r>
              <a:rPr lang="fr-FR" i="1" dirty="0"/>
              <a:t>, A. et al. (2023). PRAB, 26(8), 084601.</a:t>
            </a:r>
          </a:p>
        </p:txBody>
      </p:sp>
    </p:spTree>
    <p:extLst>
      <p:ext uri="{BB962C8B-B14F-4D97-AF65-F5344CB8AC3E}">
        <p14:creationId xmlns:p14="http://schemas.microsoft.com/office/powerpoint/2010/main" val="315525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2" y="1561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Virtual Spectral Diagnostic for PWFA - Results</a:t>
            </a:r>
            <a:endParaRPr lang="en-GB" sz="3000" b="1" dirty="0">
              <a:solidFill>
                <a:srgbClr val="00B0F0"/>
              </a:solidFill>
            </a:endParaRP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A1A1D823-7640-4F73-B9E9-BEE0735170F4}"/>
              </a:ext>
            </a:extLst>
          </p:cNvPr>
          <p:cNvSpPr txBox="1">
            <a:spLocks/>
          </p:cNvSpPr>
          <p:nvPr/>
        </p:nvSpPr>
        <p:spPr>
          <a:xfrm>
            <a:off x="244602" y="631667"/>
            <a:ext cx="5980871" cy="3745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None/>
            </a:pPr>
            <a:r>
              <a:rPr lang="en-US" sz="1400" i="1" dirty="0"/>
              <a:t>Courtesy Phillip </a:t>
            </a:r>
            <a:r>
              <a:rPr lang="en-US" sz="1400" i="1" dirty="0" err="1"/>
              <a:t>Burghart</a:t>
            </a:r>
            <a:r>
              <a:rPr lang="en-US" sz="1400" i="1" dirty="0"/>
              <a:t> (</a:t>
            </a:r>
            <a:r>
              <a:rPr lang="en-US" sz="1400" i="1" dirty="0" err="1"/>
              <a:t>FLASHForward</a:t>
            </a:r>
            <a:r>
              <a:rPr lang="en-US" sz="1400" i="1" dirty="0"/>
              <a:t> Masters Student)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3A38EFBD-BAF7-408B-95D1-DE1A22DA71D1}"/>
              </a:ext>
            </a:extLst>
          </p:cNvPr>
          <p:cNvSpPr txBox="1">
            <a:spLocks/>
          </p:cNvSpPr>
          <p:nvPr/>
        </p:nvSpPr>
        <p:spPr>
          <a:xfrm>
            <a:off x="7071319" y="818955"/>
            <a:ext cx="4541035" cy="20559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Predict PWFA trailing bunch spectra from ~12000 shot stats dataset, 80:20 train test split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Simple Multi-layer perceptron network:  3 hidden layers, 100 neurons wide, </a:t>
            </a:r>
            <a:r>
              <a:rPr lang="en-US" sz="1800" dirty="0" err="1"/>
              <a:t>ReLU</a:t>
            </a:r>
            <a:r>
              <a:rPr lang="en-US" sz="1800" dirty="0"/>
              <a:t> activation, </a:t>
            </a:r>
            <a:r>
              <a:rPr lang="en-US" sz="1800" dirty="0" err="1"/>
              <a:t>MSELoss</a:t>
            </a:r>
            <a:r>
              <a:rPr lang="en-US" sz="18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BEC76-23FB-4C48-A390-9593BAC30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10158" b="46947"/>
          <a:stretch/>
        </p:blipFill>
        <p:spPr>
          <a:xfrm>
            <a:off x="504483" y="875140"/>
            <a:ext cx="6341294" cy="3127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9D25CA-9651-4112-ADA1-CF8D9FAE4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2" t="52772" r="18518" b="5404"/>
          <a:stretch/>
        </p:blipFill>
        <p:spPr>
          <a:xfrm>
            <a:off x="6845777" y="2877812"/>
            <a:ext cx="4766577" cy="3687392"/>
          </a:xfrm>
          <a:prstGeom prst="rect">
            <a:avLst/>
          </a:prstGeom>
        </p:spPr>
      </p:pic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C678CD35-7325-416C-9D43-590197C52FAC}"/>
              </a:ext>
            </a:extLst>
          </p:cNvPr>
          <p:cNvSpPr txBox="1">
            <a:spLocks/>
          </p:cNvSpPr>
          <p:nvPr/>
        </p:nvSpPr>
        <p:spPr>
          <a:xfrm>
            <a:off x="805189" y="4002543"/>
            <a:ext cx="4921843" cy="23116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Peak energy and charge of accelerated bunches are quite well-predicted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Downstream BPMs have a lot of influence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800" dirty="0"/>
              <a:t>Energy spread and peak spectral density less so: why?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&gt;"/>
            </a:pPr>
            <a:r>
              <a:rPr lang="en-US" sz="1400" dirty="0"/>
              <a:t>Beam loading is sensitive to the details of the </a:t>
            </a:r>
            <a:r>
              <a:rPr lang="en-US" sz="1400" dirty="0" err="1"/>
              <a:t>wakefield</a:t>
            </a:r>
            <a:r>
              <a:rPr lang="en-US" sz="1400" dirty="0"/>
              <a:t> and witness current profile: are we capturing that info shot-to-shot?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D71614-A9B5-4169-9FED-C9F403FA70C8}"/>
                  </a:ext>
                </a:extLst>
              </p:cNvPr>
              <p:cNvSpPr txBox="1"/>
              <p:nvPr/>
            </p:nvSpPr>
            <p:spPr>
              <a:xfrm>
                <a:off x="7527775" y="3747327"/>
                <a:ext cx="2626394" cy="1296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𝑎𝑐𝑐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D71614-A9B5-4169-9FED-C9F403FA7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775" y="3747327"/>
                <a:ext cx="2626394" cy="1296765"/>
              </a:xfrm>
              <a:prstGeom prst="rect">
                <a:avLst/>
              </a:prstGeom>
              <a:blipFill>
                <a:blip r:embed="rId4"/>
                <a:stretch>
                  <a:fillRect r="-389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4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8CB-EB78-68A7-B0C8-8C809628B4A7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linac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F88D72-EF37-4EB3-B8BA-3446A43D7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06" r="17140" b="17396"/>
          <a:stretch/>
        </p:blipFill>
        <p:spPr>
          <a:xfrm>
            <a:off x="516996" y="669548"/>
            <a:ext cx="10335801" cy="27377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529E0F-01E6-4188-8D4B-84D9E7190A06}"/>
              </a:ext>
            </a:extLst>
          </p:cNvPr>
          <p:cNvSpPr/>
          <p:nvPr/>
        </p:nvSpPr>
        <p:spPr>
          <a:xfrm>
            <a:off x="6422315" y="1029914"/>
            <a:ext cx="5252690" cy="2536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1318E39-F513-409C-A6F2-EB5120B8076F}"/>
              </a:ext>
            </a:extLst>
          </p:cNvPr>
          <p:cNvSpPr txBox="1">
            <a:spLocks/>
          </p:cNvSpPr>
          <p:nvPr/>
        </p:nvSpPr>
        <p:spPr>
          <a:xfrm>
            <a:off x="400516" y="3976195"/>
            <a:ext cx="11791484" cy="2998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 err="1"/>
              <a:t>Linac</a:t>
            </a:r>
            <a:r>
              <a:rPr lang="en-US" sz="1800" dirty="0"/>
              <a:t> setup: can take a long time, particularly in commissioning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Any changes to the machine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need to repeat measurements, </a:t>
            </a:r>
            <a:r>
              <a:rPr lang="en-US" sz="1800" dirty="0" err="1"/>
              <a:t>reoptimise</a:t>
            </a:r>
            <a:r>
              <a:rPr lang="en-US" sz="1800" dirty="0"/>
              <a:t> </a:t>
            </a:r>
            <a:r>
              <a:rPr lang="en-US" sz="1800" dirty="0" err="1"/>
              <a:t>etc</a:t>
            </a:r>
            <a:r>
              <a:rPr lang="en-US" sz="1800" dirty="0"/>
              <a:t>…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 err="1"/>
              <a:t>E.g</a:t>
            </a:r>
            <a:r>
              <a:rPr lang="en-US" sz="1800" dirty="0"/>
              <a:t> Matching after second bunch compressor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Analytical matching can be done, but only if the section of accelerator is well understood / collective effects are small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Measurements typically take ~5 mins each… many iterations make it a long procedure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B36C5-E442-4821-BFB2-9686D61C8EE3}"/>
              </a:ext>
            </a:extLst>
          </p:cNvPr>
          <p:cNvSpPr/>
          <p:nvPr/>
        </p:nvSpPr>
        <p:spPr>
          <a:xfrm>
            <a:off x="400517" y="4722606"/>
            <a:ext cx="11626532" cy="1338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7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F88D72-EF37-4EB3-B8BA-3446A43D7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06" r="17140" b="17396"/>
          <a:stretch/>
        </p:blipFill>
        <p:spPr>
          <a:xfrm>
            <a:off x="516996" y="669548"/>
            <a:ext cx="10335801" cy="27377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529E0F-01E6-4188-8D4B-84D9E7190A06}"/>
              </a:ext>
            </a:extLst>
          </p:cNvPr>
          <p:cNvSpPr/>
          <p:nvPr/>
        </p:nvSpPr>
        <p:spPr>
          <a:xfrm>
            <a:off x="6422315" y="1029914"/>
            <a:ext cx="5252690" cy="2536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1318E39-F513-409C-A6F2-EB5120B8076F}"/>
              </a:ext>
            </a:extLst>
          </p:cNvPr>
          <p:cNvSpPr txBox="1">
            <a:spLocks/>
          </p:cNvSpPr>
          <p:nvPr/>
        </p:nvSpPr>
        <p:spPr>
          <a:xfrm>
            <a:off x="400516" y="3976195"/>
            <a:ext cx="11791484" cy="2998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 err="1"/>
              <a:t>Linac</a:t>
            </a:r>
            <a:r>
              <a:rPr lang="en-US" sz="1800" dirty="0"/>
              <a:t> setup: can take a long time, particularly in commissioning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Any changes to the machine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need to repeat measurements, </a:t>
            </a:r>
            <a:r>
              <a:rPr lang="en-US" sz="1800" dirty="0" err="1"/>
              <a:t>reoptimise</a:t>
            </a:r>
            <a:r>
              <a:rPr lang="en-US" sz="1800" dirty="0"/>
              <a:t> </a:t>
            </a:r>
            <a:r>
              <a:rPr lang="en-US" sz="1800" dirty="0" err="1"/>
              <a:t>etc</a:t>
            </a:r>
            <a:r>
              <a:rPr lang="en-US" sz="1800" dirty="0"/>
              <a:t>…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 err="1"/>
              <a:t>E.g</a:t>
            </a:r>
            <a:r>
              <a:rPr lang="en-US" sz="1800" dirty="0"/>
              <a:t> Matching after second bunch compressor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Analytical matching can be done, but only if the section of accelerator is well understood / collective effects are small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Measurements typically take ~5 mins each… many iterations make it a long procedure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E1A92-FC3B-4000-AC52-92E321BE1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675" y="829962"/>
            <a:ext cx="4702877" cy="3146233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985E8A-9481-40FB-80B9-3E6E041D6D70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4195482" y="1764254"/>
            <a:ext cx="2592193" cy="638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3CB561DC-44E3-AE9B-4027-1AB14B1549BF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linac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4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8C9F4A-6AF0-410D-99E2-D43FEFAADBEE}"/>
              </a:ext>
            </a:extLst>
          </p:cNvPr>
          <p:cNvGrpSpPr/>
          <p:nvPr/>
        </p:nvGrpSpPr>
        <p:grpSpPr>
          <a:xfrm>
            <a:off x="385926" y="782865"/>
            <a:ext cx="6405492" cy="5292270"/>
            <a:chOff x="492458" y="993120"/>
            <a:chExt cx="5856303" cy="48223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B64071-4D01-4E95-BE5A-6098FC6B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8" y="1042537"/>
              <a:ext cx="5856303" cy="47729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66C91-430A-4AC8-87E0-8FEA7EE2D0DB}"/>
                </a:ext>
              </a:extLst>
            </p:cNvPr>
            <p:cNvSpPr/>
            <p:nvPr/>
          </p:nvSpPr>
          <p:spPr>
            <a:xfrm>
              <a:off x="612559" y="1020932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EC9AC0-C45A-4BB4-84AF-D56A57BE6358}"/>
                </a:ext>
              </a:extLst>
            </p:cNvPr>
            <p:cNvSpPr/>
            <p:nvPr/>
          </p:nvSpPr>
          <p:spPr>
            <a:xfrm>
              <a:off x="3148487" y="9931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15CBEE-79CA-4161-B00C-26DC6FE88507}"/>
                </a:ext>
              </a:extLst>
            </p:cNvPr>
            <p:cNvSpPr/>
            <p:nvPr/>
          </p:nvSpPr>
          <p:spPr>
            <a:xfrm>
              <a:off x="898124" y="39609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0C0C11-5312-4453-B519-3B1C48EE93D9}"/>
                </a:ext>
              </a:extLst>
            </p:cNvPr>
            <p:cNvSpPr/>
            <p:nvPr/>
          </p:nvSpPr>
          <p:spPr>
            <a:xfrm>
              <a:off x="3359945" y="430715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A624E07-F6F6-4717-9B3A-78F72926083B}"/>
              </a:ext>
            </a:extLst>
          </p:cNvPr>
          <p:cNvSpPr/>
          <p:nvPr/>
        </p:nvSpPr>
        <p:spPr>
          <a:xfrm>
            <a:off x="517290" y="914400"/>
            <a:ext cx="2773741" cy="1553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309999-EA2A-4D47-B8AB-BC20D2757809}"/>
              </a:ext>
            </a:extLst>
          </p:cNvPr>
          <p:cNvSpPr/>
          <p:nvPr/>
        </p:nvSpPr>
        <p:spPr>
          <a:xfrm>
            <a:off x="3422395" y="969271"/>
            <a:ext cx="3361735" cy="1685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1C29AA-CE5B-47CA-8F37-6331449BE271}"/>
              </a:ext>
            </a:extLst>
          </p:cNvPr>
          <p:cNvSpPr/>
          <p:nvPr/>
        </p:nvSpPr>
        <p:spPr>
          <a:xfrm>
            <a:off x="244601" y="4351640"/>
            <a:ext cx="3046430" cy="177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C1389-5C1E-4FD4-8D85-DF084C6C7F0F}"/>
              </a:ext>
            </a:extLst>
          </p:cNvPr>
          <p:cNvSpPr/>
          <p:nvPr/>
        </p:nvSpPr>
        <p:spPr>
          <a:xfrm>
            <a:off x="3422394" y="4731610"/>
            <a:ext cx="3361735" cy="128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1E2BD-BFD4-4DF4-821B-CD440A00CF82}"/>
              </a:ext>
            </a:extLst>
          </p:cNvPr>
          <p:cNvSpPr txBox="1"/>
          <p:nvPr/>
        </p:nvSpPr>
        <p:spPr>
          <a:xfrm>
            <a:off x="205298" y="601860"/>
            <a:ext cx="614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C. A. </a:t>
            </a:r>
            <a:r>
              <a:rPr lang="en-GB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Lindstrøm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et al.,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Phys. Rev. Lett., vol. 126, p. 014801, Jan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FABC79-34FF-E57C-6834-C12B197265DD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PWFA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8C9F4A-6AF0-410D-99E2-D43FEFAADBEE}"/>
              </a:ext>
            </a:extLst>
          </p:cNvPr>
          <p:cNvGrpSpPr/>
          <p:nvPr/>
        </p:nvGrpSpPr>
        <p:grpSpPr>
          <a:xfrm>
            <a:off x="385926" y="782865"/>
            <a:ext cx="6405492" cy="5292270"/>
            <a:chOff x="492458" y="993120"/>
            <a:chExt cx="5856303" cy="48223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B64071-4D01-4E95-BE5A-6098FC6B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8" y="1042537"/>
              <a:ext cx="5856303" cy="47729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66C91-430A-4AC8-87E0-8FEA7EE2D0DB}"/>
                </a:ext>
              </a:extLst>
            </p:cNvPr>
            <p:cNvSpPr/>
            <p:nvPr/>
          </p:nvSpPr>
          <p:spPr>
            <a:xfrm>
              <a:off x="612559" y="1020932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EC9AC0-C45A-4BB4-84AF-D56A57BE6358}"/>
                </a:ext>
              </a:extLst>
            </p:cNvPr>
            <p:cNvSpPr/>
            <p:nvPr/>
          </p:nvSpPr>
          <p:spPr>
            <a:xfrm>
              <a:off x="3148487" y="9931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15CBEE-79CA-4161-B00C-26DC6FE88507}"/>
                </a:ext>
              </a:extLst>
            </p:cNvPr>
            <p:cNvSpPr/>
            <p:nvPr/>
          </p:nvSpPr>
          <p:spPr>
            <a:xfrm>
              <a:off x="898124" y="39609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0C0C11-5312-4453-B519-3B1C48EE93D9}"/>
                </a:ext>
              </a:extLst>
            </p:cNvPr>
            <p:cNvSpPr/>
            <p:nvPr/>
          </p:nvSpPr>
          <p:spPr>
            <a:xfrm>
              <a:off x="3359945" y="430715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B1C29AA-CE5B-47CA-8F37-6331449BE271}"/>
              </a:ext>
            </a:extLst>
          </p:cNvPr>
          <p:cNvSpPr/>
          <p:nvPr/>
        </p:nvSpPr>
        <p:spPr>
          <a:xfrm>
            <a:off x="244601" y="4351640"/>
            <a:ext cx="3046430" cy="177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C1389-5C1E-4FD4-8D85-DF084C6C7F0F}"/>
              </a:ext>
            </a:extLst>
          </p:cNvPr>
          <p:cNvSpPr/>
          <p:nvPr/>
        </p:nvSpPr>
        <p:spPr>
          <a:xfrm>
            <a:off x="3422394" y="4731610"/>
            <a:ext cx="3361735" cy="128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37A38-7977-4679-841A-0C71402C6D0F}"/>
              </a:ext>
            </a:extLst>
          </p:cNvPr>
          <p:cNvSpPr txBox="1"/>
          <p:nvPr/>
        </p:nvSpPr>
        <p:spPr>
          <a:xfrm>
            <a:off x="205298" y="601860"/>
            <a:ext cx="614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C. A. </a:t>
            </a:r>
            <a:r>
              <a:rPr lang="en-GB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Lindstrøm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et al.,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Phys. Rev. Lett., vol. 126, p. 014801, Jan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F50D4E-2D10-3D49-1522-54114B49182C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PWFA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5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8C9F4A-6AF0-410D-99E2-D43FEFAADBEE}"/>
              </a:ext>
            </a:extLst>
          </p:cNvPr>
          <p:cNvGrpSpPr/>
          <p:nvPr/>
        </p:nvGrpSpPr>
        <p:grpSpPr>
          <a:xfrm>
            <a:off x="385926" y="782865"/>
            <a:ext cx="6405492" cy="5292270"/>
            <a:chOff x="492458" y="993120"/>
            <a:chExt cx="5856303" cy="48223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B64071-4D01-4E95-BE5A-6098FC6B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8" y="1042537"/>
              <a:ext cx="5856303" cy="47729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66C91-430A-4AC8-87E0-8FEA7EE2D0DB}"/>
                </a:ext>
              </a:extLst>
            </p:cNvPr>
            <p:cNvSpPr/>
            <p:nvPr/>
          </p:nvSpPr>
          <p:spPr>
            <a:xfrm>
              <a:off x="612559" y="1020932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EC9AC0-C45A-4BB4-84AF-D56A57BE6358}"/>
                </a:ext>
              </a:extLst>
            </p:cNvPr>
            <p:cNvSpPr/>
            <p:nvPr/>
          </p:nvSpPr>
          <p:spPr>
            <a:xfrm>
              <a:off x="3148487" y="9931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15CBEE-79CA-4161-B00C-26DC6FE88507}"/>
                </a:ext>
              </a:extLst>
            </p:cNvPr>
            <p:cNvSpPr/>
            <p:nvPr/>
          </p:nvSpPr>
          <p:spPr>
            <a:xfrm>
              <a:off x="898124" y="39609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0C0C11-5312-4453-B519-3B1C48EE93D9}"/>
                </a:ext>
              </a:extLst>
            </p:cNvPr>
            <p:cNvSpPr/>
            <p:nvPr/>
          </p:nvSpPr>
          <p:spPr>
            <a:xfrm>
              <a:off x="3359945" y="430715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5815E5A-A0CD-47F1-85CF-090E9D553A2C}"/>
              </a:ext>
            </a:extLst>
          </p:cNvPr>
          <p:cNvSpPr/>
          <p:nvPr/>
        </p:nvSpPr>
        <p:spPr>
          <a:xfrm>
            <a:off x="3422394" y="4731610"/>
            <a:ext cx="3361735" cy="1289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9D469D-7AF9-4447-8F1B-5E6BBBD2D7E0}"/>
              </a:ext>
            </a:extLst>
          </p:cNvPr>
          <p:cNvSpPr txBox="1"/>
          <p:nvPr/>
        </p:nvSpPr>
        <p:spPr>
          <a:xfrm>
            <a:off x="205298" y="601860"/>
            <a:ext cx="614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C. A. </a:t>
            </a:r>
            <a:r>
              <a:rPr lang="en-GB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Lindstrøm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et al.,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Phys. Rev. Lett., vol. 126, p. 014801, Jan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E6D284-C98C-50E6-3C38-AA984EB7A0EF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PWFA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8C9F4A-6AF0-410D-99E2-D43FEFAADBEE}"/>
              </a:ext>
            </a:extLst>
          </p:cNvPr>
          <p:cNvGrpSpPr/>
          <p:nvPr/>
        </p:nvGrpSpPr>
        <p:grpSpPr>
          <a:xfrm>
            <a:off x="385926" y="782865"/>
            <a:ext cx="6405492" cy="5292270"/>
            <a:chOff x="492458" y="993120"/>
            <a:chExt cx="5856303" cy="48223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B64071-4D01-4E95-BE5A-6098FC6B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8" y="1042537"/>
              <a:ext cx="5856303" cy="47729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66C91-430A-4AC8-87E0-8FEA7EE2D0DB}"/>
                </a:ext>
              </a:extLst>
            </p:cNvPr>
            <p:cNvSpPr/>
            <p:nvPr/>
          </p:nvSpPr>
          <p:spPr>
            <a:xfrm>
              <a:off x="612559" y="1020932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EC9AC0-C45A-4BB4-84AF-D56A57BE6358}"/>
                </a:ext>
              </a:extLst>
            </p:cNvPr>
            <p:cNvSpPr/>
            <p:nvPr/>
          </p:nvSpPr>
          <p:spPr>
            <a:xfrm>
              <a:off x="3148487" y="9931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15CBEE-79CA-4161-B00C-26DC6FE88507}"/>
                </a:ext>
              </a:extLst>
            </p:cNvPr>
            <p:cNvSpPr/>
            <p:nvPr/>
          </p:nvSpPr>
          <p:spPr>
            <a:xfrm>
              <a:off x="898124" y="39609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0C0C11-5312-4453-B519-3B1C48EE93D9}"/>
                </a:ext>
              </a:extLst>
            </p:cNvPr>
            <p:cNvSpPr/>
            <p:nvPr/>
          </p:nvSpPr>
          <p:spPr>
            <a:xfrm>
              <a:off x="3359945" y="430715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FBE167-77B7-4DA1-93F0-13D45BE26809}"/>
              </a:ext>
            </a:extLst>
          </p:cNvPr>
          <p:cNvSpPr txBox="1"/>
          <p:nvPr/>
        </p:nvSpPr>
        <p:spPr>
          <a:xfrm>
            <a:off x="205298" y="601860"/>
            <a:ext cx="614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C. A. </a:t>
            </a:r>
            <a:r>
              <a:rPr lang="en-GB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Lindstrøm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et al.,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Phys. Rev. Lett., vol. 126, p. 014801, Jan 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2BF80D-6D19-FCE5-7030-BFC3866EF797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PWFA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8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48C9F4A-6AF0-410D-99E2-D43FEFAADBEE}"/>
              </a:ext>
            </a:extLst>
          </p:cNvPr>
          <p:cNvGrpSpPr/>
          <p:nvPr/>
        </p:nvGrpSpPr>
        <p:grpSpPr>
          <a:xfrm>
            <a:off x="385926" y="782865"/>
            <a:ext cx="6405492" cy="5292270"/>
            <a:chOff x="492458" y="993120"/>
            <a:chExt cx="5856303" cy="48223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B64071-4D01-4E95-BE5A-6098FC6B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58" y="1042537"/>
              <a:ext cx="5856303" cy="47729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066C91-430A-4AC8-87E0-8FEA7EE2D0DB}"/>
                </a:ext>
              </a:extLst>
            </p:cNvPr>
            <p:cNvSpPr/>
            <p:nvPr/>
          </p:nvSpPr>
          <p:spPr>
            <a:xfrm>
              <a:off x="612559" y="1020932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EC9AC0-C45A-4BB4-84AF-D56A57BE6358}"/>
                </a:ext>
              </a:extLst>
            </p:cNvPr>
            <p:cNvSpPr/>
            <p:nvPr/>
          </p:nvSpPr>
          <p:spPr>
            <a:xfrm>
              <a:off x="3148487" y="9931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15CBEE-79CA-4161-B00C-26DC6FE88507}"/>
                </a:ext>
              </a:extLst>
            </p:cNvPr>
            <p:cNvSpPr/>
            <p:nvPr/>
          </p:nvSpPr>
          <p:spPr>
            <a:xfrm>
              <a:off x="898124" y="396092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0C0C11-5312-4453-B519-3B1C48EE93D9}"/>
                </a:ext>
              </a:extLst>
            </p:cNvPr>
            <p:cNvSpPr/>
            <p:nvPr/>
          </p:nvSpPr>
          <p:spPr>
            <a:xfrm>
              <a:off x="3359945" y="4307150"/>
              <a:ext cx="408373" cy="2840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9447AE-00CA-4AD6-8DDD-1F350770BAEA}"/>
              </a:ext>
            </a:extLst>
          </p:cNvPr>
          <p:cNvGrpSpPr/>
          <p:nvPr/>
        </p:nvGrpSpPr>
        <p:grpSpPr>
          <a:xfrm>
            <a:off x="6797880" y="624695"/>
            <a:ext cx="5311806" cy="3795146"/>
            <a:chOff x="6784130" y="624695"/>
            <a:chExt cx="5311806" cy="37951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D1199-6C04-47EA-A985-47F5836DA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4936"/>
            <a:stretch/>
          </p:blipFill>
          <p:spPr>
            <a:xfrm>
              <a:off x="6784130" y="660960"/>
              <a:ext cx="5311806" cy="375888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F8DA55-D625-4D9D-92D3-881E20F6A993}"/>
                </a:ext>
              </a:extLst>
            </p:cNvPr>
            <p:cNvSpPr/>
            <p:nvPr/>
          </p:nvSpPr>
          <p:spPr>
            <a:xfrm>
              <a:off x="6791418" y="624695"/>
              <a:ext cx="665861" cy="31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9700901-7691-45D9-A0E7-748458E3EE2F}"/>
              </a:ext>
            </a:extLst>
          </p:cNvPr>
          <p:cNvSpPr txBox="1"/>
          <p:nvPr/>
        </p:nvSpPr>
        <p:spPr>
          <a:xfrm>
            <a:off x="205298" y="601860"/>
            <a:ext cx="6148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C. A. </a:t>
            </a:r>
            <a:r>
              <a:rPr lang="en-GB" sz="14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Lindstrøm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et al.,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Phys. Rev. Lett., vol. 126, p. 014801, Jan 2021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E1F903C-5DBD-492E-A593-A008B10CF8C3}"/>
              </a:ext>
            </a:extLst>
          </p:cNvPr>
          <p:cNvSpPr txBox="1">
            <a:spLocks/>
          </p:cNvSpPr>
          <p:nvPr/>
        </p:nvSpPr>
        <p:spPr>
          <a:xfrm>
            <a:off x="7105381" y="4456106"/>
            <a:ext cx="4971588" cy="22822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 err="1"/>
              <a:t>Optimise</a:t>
            </a:r>
            <a:r>
              <a:rPr lang="en-US" sz="1800" dirty="0"/>
              <a:t> for high energy-transfer efficiency, low energy spread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Baseline for further studies </a:t>
            </a:r>
            <a:r>
              <a:rPr lang="en-US" sz="1800" dirty="0" err="1"/>
              <a:t>e.g</a:t>
            </a:r>
            <a:r>
              <a:rPr lang="en-US" sz="1800" dirty="0"/>
              <a:t> high-rep rate, beam-quality preservation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endParaRPr lang="en-US" sz="18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˃"/>
            </a:pPr>
            <a:r>
              <a:rPr lang="en-US" sz="1800" dirty="0"/>
              <a:t>But is a very long and involved process…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78D242-2E24-946C-3416-E0A20AD3223A}"/>
              </a:ext>
            </a:extLst>
          </p:cNvPr>
          <p:cNvSpPr txBox="1">
            <a:spLocks/>
          </p:cNvSpPr>
          <p:nvPr/>
        </p:nvSpPr>
        <p:spPr>
          <a:xfrm>
            <a:off x="244601" y="156175"/>
            <a:ext cx="1142137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B0F0"/>
                </a:solidFill>
              </a:rPr>
              <a:t>A typical PWFA setup…</a:t>
            </a:r>
            <a:endParaRPr lang="en-GB" sz="3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11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2474</Words>
  <Application>Microsoft Office PowerPoint</Application>
  <PresentationFormat>Widescreen</PresentationFormat>
  <Paragraphs>305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FP</dc:creator>
  <dc:description/>
  <cp:lastModifiedBy>Boulton, Lewis Anthony</cp:lastModifiedBy>
  <cp:revision>255</cp:revision>
  <dcterms:created xsi:type="dcterms:W3CDTF">2021-06-22T09:47:12Z</dcterms:created>
  <dcterms:modified xsi:type="dcterms:W3CDTF">2025-09-23T12:35:25Z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15.0023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