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9"/>
  </p:notesMasterIdLst>
  <p:handoutMasterIdLst>
    <p:handoutMasterId r:id="rId30"/>
  </p:handoutMasterIdLst>
  <p:sldIdLst>
    <p:sldId id="256" r:id="rId5"/>
    <p:sldId id="778" r:id="rId6"/>
    <p:sldId id="777" r:id="rId7"/>
    <p:sldId id="779" r:id="rId8"/>
    <p:sldId id="596" r:id="rId9"/>
    <p:sldId id="785" r:id="rId10"/>
    <p:sldId id="786" r:id="rId11"/>
    <p:sldId id="323" r:id="rId12"/>
    <p:sldId id="713" r:id="rId13"/>
    <p:sldId id="780" r:id="rId14"/>
    <p:sldId id="757" r:id="rId15"/>
    <p:sldId id="796" r:id="rId16"/>
    <p:sldId id="781" r:id="rId17"/>
    <p:sldId id="788" r:id="rId18"/>
    <p:sldId id="787" r:id="rId19"/>
    <p:sldId id="776" r:id="rId20"/>
    <p:sldId id="789" r:id="rId21"/>
    <p:sldId id="317" r:id="rId22"/>
    <p:sldId id="795" r:id="rId23"/>
    <p:sldId id="791" r:id="rId24"/>
    <p:sldId id="792" r:id="rId25"/>
    <p:sldId id="793" r:id="rId26"/>
    <p:sldId id="794" r:id="rId27"/>
    <p:sldId id="79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61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12398-3679-4844-F4F0-3528336CCE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9A07F-C6FD-A58F-8875-3B11E712C2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99D85-F599-4929-96B8-31EA305DFA10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CC0FD-BB6D-87E5-1EE4-8E12E16949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538DF-8171-C26B-E2B0-E6C151FA85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417D1-CF51-479D-8F88-3E99F5AC6F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7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A2AFB-8532-4C76-98CE-23C921737F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DA0E2-59ED-4222-B94D-137B7A27F0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5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1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85FB3-D7C5-31C4-AD64-1DD4FE7EF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D95A77F-FCC0-DB2F-C982-162B9E82D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D6DF04-E2B0-D5D1-DFEA-FA0224DA0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C6F7F0-0D44-1655-A04D-0CF09CD15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3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61BC6-EB02-6A8D-9185-E07E2327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83E27E-4880-7CBD-C72F-84EC2F65F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91FA0D-A45A-9D3B-DCEF-65C15BB15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5C722-6AF7-BAD6-9F75-0D3028812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4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4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2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1772823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Open Sans Semibold" panose="020B0706030804020204"/>
                <a:cs typeface="Open Sans Semibold" panose="020B0706030804020204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573016"/>
            <a:ext cx="8534400" cy="110675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  <a:p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835377" y="4679770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093296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 userDrawn="1"/>
        </p:nvSpPr>
        <p:spPr>
          <a:xfrm>
            <a:off x="335360" y="6255568"/>
            <a:ext cx="11425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Francesco Demurtas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A red oval with a logo&#10;&#10;Description automatically generated">
            <a:extLst>
              <a:ext uri="{FF2B5EF4-FFF2-40B4-BE49-F238E27FC236}">
                <a16:creationId xmlns:a16="http://schemas.microsoft.com/office/drawing/2014/main" id="{C70BA6DA-D71B-44C0-B73B-C1E17D7D8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283" y="224248"/>
            <a:ext cx="1052347" cy="926523"/>
          </a:xfrm>
          <a:prstGeom prst="rect">
            <a:avLst/>
          </a:prstGeom>
        </p:spPr>
      </p:pic>
      <p:pic>
        <p:nvPicPr>
          <p:cNvPr id="6" name="Immagine 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D5DAF1A-CFF5-D224-FA0F-55BADFB57F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6487"/>
            <a:ext cx="2332741" cy="10820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86125C-F054-6802-1461-96242A61A7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93465" y="370351"/>
            <a:ext cx="1998032" cy="705174"/>
          </a:xfrm>
          <a:prstGeom prst="rect">
            <a:avLst/>
          </a:prstGeom>
        </p:spPr>
      </p:pic>
      <p:pic>
        <p:nvPicPr>
          <p:cNvPr id="12" name="Picture 2" descr="Risultati immagini per eupraxia logo">
            <a:extLst>
              <a:ext uri="{FF2B5EF4-FFF2-40B4-BE49-F238E27FC236}">
                <a16:creationId xmlns:a16="http://schemas.microsoft.com/office/drawing/2014/main" id="{D68EB37F-7287-FC31-7AC9-D5FF034255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34" y="310857"/>
            <a:ext cx="1525905" cy="6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cerchi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D0C95272-2B7D-8467-1BE4-E1D194B6F1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35" y="263878"/>
            <a:ext cx="1052347" cy="7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7941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9041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1436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6902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9280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23362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176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594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075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6472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9" y="282377"/>
            <a:ext cx="8298519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8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FAE3CC-1F7A-4F50-AD7C-A29FB85DD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509" y="282377"/>
            <a:ext cx="1998032" cy="705174"/>
          </a:xfrm>
          <a:prstGeom prst="rect">
            <a:avLst/>
          </a:prstGeom>
        </p:spPr>
      </p:pic>
      <p:pic>
        <p:nvPicPr>
          <p:cNvPr id="3" name="Picture 4" descr="Risultati immagini per tor vergata logo">
            <a:extLst>
              <a:ext uri="{FF2B5EF4-FFF2-40B4-BE49-F238E27FC236}">
                <a16:creationId xmlns:a16="http://schemas.microsoft.com/office/drawing/2014/main" id="{7B5A7CC5-E35E-982A-DF49-33830AA486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073" y="155724"/>
            <a:ext cx="1371600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ed oval with a logo&#10;&#10;Description automatically generated">
            <a:extLst>
              <a:ext uri="{FF2B5EF4-FFF2-40B4-BE49-F238E27FC236}">
                <a16:creationId xmlns:a16="http://schemas.microsoft.com/office/drawing/2014/main" id="{06348489-E369-CCA8-5CAA-86AB233F8E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169" y="138672"/>
            <a:ext cx="922440" cy="8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2790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5601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976378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3157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88043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84520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2459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5733" y="53752"/>
            <a:ext cx="7886667" cy="926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5733" y="53752"/>
            <a:ext cx="7886667" cy="9269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209-8CA3-4058-92CA-45BF53264E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3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168341" y="2683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E81E3-3265-45EE-A2C3-C9AF2D303D9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CasellaDiTesto 19"/>
          <p:cNvSpPr txBox="1"/>
          <p:nvPr userDrawn="1"/>
        </p:nvSpPr>
        <p:spPr>
          <a:xfrm>
            <a:off x="203200" y="6400806"/>
            <a:ext cx="11582400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 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challenges in emittance measurements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SIF – Pisa 2014</a:t>
            </a:r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43339" y="53752"/>
            <a:ext cx="10972800" cy="9269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5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12192000" cy="803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7" y="83790"/>
            <a:ext cx="1894855" cy="610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85" y="116639"/>
            <a:ext cx="906475" cy="4491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407885" y="507098"/>
            <a:ext cx="1448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70C0"/>
                </a:solidFill>
              </a:rPr>
              <a:t>Horizon 2020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53343"/>
            <a:ext cx="12192000" cy="4015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97" y="-171400"/>
            <a:ext cx="6756281" cy="1143000"/>
          </a:xfrm>
        </p:spPr>
        <p:txBody>
          <a:bodyPr>
            <a:normAutofit/>
          </a:bodyPr>
          <a:lstStyle>
            <a:lvl1pPr algn="ctr">
              <a:defRPr sz="3500">
                <a:solidFill>
                  <a:srgbClr val="2D3A84"/>
                </a:solidFill>
                <a:latin typeface="Helvetica Neue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6912"/>
            <a:ext cx="10972800" cy="5485058"/>
          </a:xfrm>
        </p:spPr>
        <p:txBody>
          <a:bodyPr/>
          <a:lstStyle>
            <a:lvl1pPr>
              <a:defRPr>
                <a:latin typeface="Helvetica Neue Light"/>
              </a:defRPr>
            </a:lvl1pPr>
            <a:lvl2pPr>
              <a:defRPr>
                <a:latin typeface="Helvetica Neue Light"/>
              </a:defRPr>
            </a:lvl2pPr>
            <a:lvl3pPr>
              <a:defRPr>
                <a:latin typeface="Helvetica Neue Light"/>
              </a:defRPr>
            </a:lvl3pPr>
            <a:lvl4pPr>
              <a:defRPr>
                <a:latin typeface="Helvetica Neue Light"/>
              </a:defRPr>
            </a:lvl4pPr>
            <a:lvl5pPr>
              <a:defRPr>
                <a:latin typeface="Helvetica Neue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93095" y="6473663"/>
            <a:ext cx="7433308" cy="365125"/>
          </a:xfrm>
        </p:spPr>
        <p:txBody>
          <a:bodyPr/>
          <a:lstStyle>
            <a:lvl1pPr algn="l">
              <a:defRPr>
                <a:solidFill>
                  <a:srgbClr val="2D3A84"/>
                </a:solidFill>
                <a:latin typeface="Helvetica Neue Light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37600" y="6468578"/>
            <a:ext cx="2844800" cy="365125"/>
          </a:xfrm>
        </p:spPr>
        <p:txBody>
          <a:bodyPr/>
          <a:lstStyle>
            <a:lvl1pPr>
              <a:defRPr>
                <a:solidFill>
                  <a:srgbClr val="2D3A84"/>
                </a:solidFill>
              </a:defRPr>
            </a:lvl1pPr>
          </a:lstStyle>
          <a:p>
            <a:fld id="{7C8D6F1B-0912-4E83-AA89-4880E358676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03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/>
          <a:stretch/>
        </p:blipFill>
        <p:spPr>
          <a:xfrm>
            <a:off x="-6688" y="3096"/>
            <a:ext cx="12198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648" y="2132865"/>
            <a:ext cx="8832981" cy="932745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7651" y="3180170"/>
            <a:ext cx="8832980" cy="464863"/>
          </a:xfrm>
        </p:spPr>
        <p:txBody>
          <a:bodyPr>
            <a:normAutofit/>
          </a:bodyPr>
          <a:lstStyle>
            <a:lvl1pPr marL="0" indent="0" algn="l">
              <a:buNone/>
              <a:defRPr sz="1051" baseline="0">
                <a:solidFill>
                  <a:srgbClr val="FFC000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527386" y="182238"/>
            <a:ext cx="3416895" cy="136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51" dirty="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651" dirty="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651" dirty="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651" dirty="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651" dirty="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203330" y="6439398"/>
            <a:ext cx="4412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43" y="295559"/>
            <a:ext cx="3717535" cy="1261233"/>
          </a:xfrm>
          <a:prstGeom prst="rect">
            <a:avLst/>
          </a:prstGeom>
        </p:spPr>
      </p:pic>
      <p:pic>
        <p:nvPicPr>
          <p:cNvPr id="44" name="Picture 4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5" y="6453044"/>
            <a:ext cx="629480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 userDrawn="1"/>
        </p:nvGrpSpPr>
        <p:grpSpPr>
          <a:xfrm>
            <a:off x="335360" y="5229198"/>
            <a:ext cx="5376597" cy="1152130"/>
            <a:chOff x="755576" y="5229198"/>
            <a:chExt cx="4032448" cy="1152130"/>
          </a:xfrm>
        </p:grpSpPr>
        <p:sp>
          <p:nvSpPr>
            <p:cNvPr id="21" name="Rectangle 20"/>
            <p:cNvSpPr/>
            <p:nvPr userDrawn="1"/>
          </p:nvSpPr>
          <p:spPr>
            <a:xfrm rot="5400000">
              <a:off x="2195735" y="3789039"/>
              <a:ext cx="1152130" cy="4032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864463" y="5363056"/>
              <a:ext cx="3814672" cy="898636"/>
              <a:chOff x="894080" y="5363056"/>
              <a:chExt cx="3814672" cy="898636"/>
            </a:xfrm>
          </p:grpSpPr>
          <p:pic>
            <p:nvPicPr>
              <p:cNvPr id="45" name="Picture 44" descr="de.png"/>
              <p:cNvPicPr>
                <a:picLocks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4080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6" name="Picture 45" descr="gb.png"/>
              <p:cNvPicPr>
                <a:picLocks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95736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7" name="Picture 46" descr="fr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3808" y="5363056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8" name="Picture 47" descr="it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5562" y="5363056"/>
                <a:ext cx="568166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9" name="Picture 48" descr="pt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1880" y="5363056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" name="Picture 49" descr="jp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95736" y="5900228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2" name="Picture 51" descr="us.png"/>
              <p:cNvPicPr>
                <a:picLocks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7664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3" name="Picture 52" descr="hu.png"/>
              <p:cNvPicPr>
                <a:picLocks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4080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4" name="Picture 53" descr="se.png"/>
              <p:cNvPicPr>
                <a:picLocks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39952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5" name="Picture 54" descr="cn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3808" y="5900228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/>
              <p:cNvPicPr>
                <a:picLocks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1880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952" y="5898764"/>
                <a:ext cx="568800" cy="3629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71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892974" y="312547"/>
            <a:ext cx="10406063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640870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57FD55-2FC7-4CA3-810B-444F179C5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87385"/>
            <a:ext cx="7772400" cy="1101006"/>
          </a:xfrm>
        </p:spPr>
        <p:txBody>
          <a:bodyPr/>
          <a:lstStyle/>
          <a:p>
            <a:r>
              <a:rPr lang="en-GB" dirty="0"/>
              <a:t>Advanced Beam Diagnostics with </a:t>
            </a:r>
            <a:r>
              <a:rPr lang="en-GB" dirty="0" err="1"/>
              <a:t>PolariX</a:t>
            </a:r>
            <a:r>
              <a:rPr lang="en-GB" dirty="0"/>
              <a:t> TDS: Experimental 5D Reconstruction at </a:t>
            </a:r>
            <a:r>
              <a:rPr lang="en-GB" dirty="0" err="1"/>
              <a:t>SwissFEL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92BE93-E380-AF42-0A2A-E330F2A3EC2E}"/>
              </a:ext>
            </a:extLst>
          </p:cNvPr>
          <p:cNvSpPr txBox="1"/>
          <p:nvPr/>
        </p:nvSpPr>
        <p:spPr>
          <a:xfrm>
            <a:off x="2355501" y="3888015"/>
            <a:ext cx="777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u="sng" dirty="0"/>
              <a:t>Francesco Demurtas</a:t>
            </a:r>
            <a:r>
              <a:rPr lang="en-GB" dirty="0"/>
              <a:t>ᵃ</a:t>
            </a:r>
            <a:r>
              <a:rPr lang="en-GB" i="1" dirty="0"/>
              <a:t>, E. </a:t>
            </a:r>
            <a:r>
              <a:rPr lang="en-GB" i="1" dirty="0" err="1"/>
              <a:t>Chiadroni</a:t>
            </a:r>
            <a:r>
              <a:rPr lang="en-GB" dirty="0"/>
              <a:t>ᵃ ᵈ</a:t>
            </a:r>
            <a:r>
              <a:rPr lang="en-GB" i="1" dirty="0"/>
              <a:t>, P. Craievich</a:t>
            </a:r>
            <a:r>
              <a:rPr lang="en-GB" dirty="0"/>
              <a:t>ᵇ</a:t>
            </a:r>
            <a:r>
              <a:rPr lang="en-GB" i="1" dirty="0"/>
              <a:t>, P. Dijkstal</a:t>
            </a:r>
            <a:r>
              <a:rPr lang="en-GB" dirty="0"/>
              <a:t>ᵇ</a:t>
            </a:r>
            <a:r>
              <a:rPr lang="en-GB" i="1" dirty="0"/>
              <a:t>, E. Ericson</a:t>
            </a:r>
            <a:r>
              <a:rPr lang="en-GB" dirty="0"/>
              <a:t>ᵇ</a:t>
            </a:r>
            <a:r>
              <a:rPr lang="en-GB" i="1" dirty="0"/>
              <a:t>, </a:t>
            </a:r>
          </a:p>
          <a:p>
            <a:pPr algn="ctr"/>
            <a:r>
              <a:rPr lang="en-GB" i="1" dirty="0"/>
              <a:t>A. </a:t>
            </a:r>
            <a:r>
              <a:rPr lang="en-GB" i="1" dirty="0" err="1"/>
              <a:t>Giribono</a:t>
            </a:r>
            <a:r>
              <a:rPr lang="en-GB" dirty="0"/>
              <a:t>ᵈ</a:t>
            </a:r>
            <a:r>
              <a:rPr lang="en-GB" i="1" dirty="0"/>
              <a:t>, R. Ischebeck</a:t>
            </a:r>
            <a:r>
              <a:rPr lang="en-GB" dirty="0"/>
              <a:t>ᵇ</a:t>
            </a:r>
            <a:r>
              <a:rPr lang="en-GB" i="1" dirty="0"/>
              <a:t>, S. Jaster-Merz</a:t>
            </a:r>
            <a:r>
              <a:rPr lang="en-GB" dirty="0"/>
              <a:t>ᶜ</a:t>
            </a:r>
            <a:r>
              <a:rPr lang="en-GB" i="1" dirty="0"/>
              <a:t>, F. Marcellini</a:t>
            </a:r>
            <a:r>
              <a:rPr lang="en-GB" dirty="0"/>
              <a:t>ᵇ</a:t>
            </a:r>
            <a:r>
              <a:rPr lang="en-GB" i="1" dirty="0"/>
              <a:t>, E. Prat</a:t>
            </a:r>
            <a:r>
              <a:rPr lang="en-GB" dirty="0"/>
              <a:t>ᵇ</a:t>
            </a:r>
            <a:r>
              <a:rPr lang="en-GB" i="1" dirty="0"/>
              <a:t>, S. Reiche</a:t>
            </a:r>
            <a:r>
              <a:rPr lang="en-GB" dirty="0"/>
              <a:t>ᵇ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058BA4-3063-C1CD-C8AA-55A48E29DB65}"/>
                  </a:ext>
                </a:extLst>
              </p:cNvPr>
              <p:cNvSpPr txBox="1"/>
              <p:nvPr/>
            </p:nvSpPr>
            <p:spPr>
              <a:xfrm>
                <a:off x="2704682" y="4993361"/>
                <a:ext cx="637065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400" dirty="0"/>
                      <m:t>ᵃ</m:t>
                    </m:r>
                  </m:oMath>
                </a14:m>
                <a:r>
                  <a:rPr lang="en-GB" sz="1400" dirty="0"/>
                  <a:t>Sapienza University of Rome, Roma, Italy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400" dirty="0"/>
                      <m:t>ᵇ</m:t>
                    </m:r>
                  </m:oMath>
                </a14:m>
                <a:r>
                  <a:rPr lang="en-GB" sz="1400" dirty="0"/>
                  <a:t>Paul Scherrer </a:t>
                </a:r>
                <a:r>
                  <a:rPr lang="en-GB" sz="1400" dirty="0" err="1"/>
                  <a:t>Institut</a:t>
                </a:r>
                <a:r>
                  <a:rPr lang="en-GB" sz="1400" dirty="0"/>
                  <a:t>, CH-5232 </a:t>
                </a:r>
                <a:r>
                  <a:rPr lang="en-GB" sz="1400" dirty="0" err="1"/>
                  <a:t>Villigen</a:t>
                </a:r>
                <a:r>
                  <a:rPr lang="en-GB" sz="1400" dirty="0"/>
                  <a:t> PSI, Switzerland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400" dirty="0"/>
                      <m:t>ᶜ</m:t>
                    </m:r>
                  </m:oMath>
                </a14:m>
                <a:r>
                  <a:rPr lang="en-GB" sz="1400" dirty="0" err="1"/>
                  <a:t>Deutsches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Elektronen</a:t>
                </a:r>
                <a:r>
                  <a:rPr lang="en-GB" sz="1400" dirty="0"/>
                  <a:t>-Synchrotron DESY, Hamburg, Germany</a:t>
                </a:r>
              </a:p>
              <a:p>
                <a:pPr algn="ctr"/>
                <a:r>
                  <a:rPr lang="en-GB" sz="1400" dirty="0"/>
                  <a:t>ᵈ</a:t>
                </a:r>
                <a:r>
                  <a:rPr lang="en-GB" sz="1400" dirty="0" err="1"/>
                  <a:t>Istituto</a:t>
                </a:r>
                <a:r>
                  <a:rPr lang="en-GB" sz="1400" dirty="0"/>
                  <a:t> Nazionale di </a:t>
                </a:r>
                <a:r>
                  <a:rPr lang="en-GB" sz="1400" dirty="0" err="1"/>
                  <a:t>Fisica</a:t>
                </a:r>
                <a:r>
                  <a:rPr lang="en-GB" sz="1400" dirty="0"/>
                  <a:t> </a:t>
                </a:r>
                <a:r>
                  <a:rPr lang="en-GB" sz="1400" dirty="0" err="1"/>
                  <a:t>Nucleare-Laboratori</a:t>
                </a:r>
                <a:r>
                  <a:rPr lang="en-GB" sz="1400" dirty="0"/>
                  <a:t> </a:t>
                </a:r>
                <a:r>
                  <a:rPr lang="en-GB" sz="1400" dirty="0" err="1"/>
                  <a:t>Nazionali</a:t>
                </a:r>
                <a:r>
                  <a:rPr lang="en-GB" sz="1400" dirty="0"/>
                  <a:t> di Frascati, Frascati, Italy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058BA4-3063-C1CD-C8AA-55A48E29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682" y="4993361"/>
                <a:ext cx="6370655" cy="954107"/>
              </a:xfrm>
              <a:prstGeom prst="rect">
                <a:avLst/>
              </a:prstGeom>
              <a:blipFill>
                <a:blip r:embed="rId2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84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8D085-D3B4-5A83-4B59-7F527AC1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281" y="282378"/>
            <a:ext cx="8330084" cy="469731"/>
          </a:xfrm>
        </p:spPr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TDS </a:t>
            </a:r>
            <a:r>
              <a:rPr lang="it-IT" dirty="0" err="1"/>
              <a:t>polarizations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8A246AE3-BB09-7540-B678-C2719802C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084231"/>
                  </p:ext>
                </p:extLst>
              </p:nvPr>
            </p:nvGraphicFramePr>
            <p:xfrm>
              <a:off x="8208100" y="1797141"/>
              <a:ext cx="3409587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4631">
                      <a:extLst>
                        <a:ext uri="{9D8B030D-6E8A-4147-A177-3AD203B41FA5}">
                          <a16:colId xmlns:a16="http://schemas.microsoft.com/office/drawing/2014/main" val="1102716428"/>
                        </a:ext>
                      </a:extLst>
                    </a:gridCol>
                    <a:gridCol w="1764956">
                      <a:extLst>
                        <a:ext uri="{9D8B030D-6E8A-4147-A177-3AD203B41FA5}">
                          <a16:colId xmlns:a16="http://schemas.microsoft.com/office/drawing/2014/main" val="1266624049"/>
                        </a:ext>
                      </a:extLst>
                    </a:gridCol>
                  </a:tblGrid>
                  <a:tr h="6314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err="1"/>
                            <a:t>Polarization</a:t>
                          </a:r>
                          <a:r>
                            <a:rPr lang="it-IT" sz="1800" dirty="0"/>
                            <a:t> [</a:t>
                          </a:r>
                          <a:r>
                            <a:rPr lang="it-IT" sz="1800" dirty="0" err="1"/>
                            <a:t>deg</a:t>
                          </a:r>
                          <a:r>
                            <a:rPr lang="it-IT" sz="1800" dirty="0"/>
                            <a:t>]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err="1"/>
                            <a:t>Measured</a:t>
                          </a:r>
                          <a:r>
                            <a:rPr lang="it-IT" sz="1800" dirty="0"/>
                            <a:t> Angle [</a:t>
                          </a:r>
                          <a:r>
                            <a:rPr lang="it-IT" sz="1800" dirty="0" err="1"/>
                            <a:t>deg</a:t>
                          </a:r>
                          <a:r>
                            <a:rPr lang="it-IT" sz="1800" dirty="0"/>
                            <a:t>]</a:t>
                          </a:r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6712770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2.3±0.3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7438472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19.6±0.3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1779789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37.9±0.2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9834771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56.6 ±0.5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2683508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74.7±0.5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8889052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92.9±0.2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2362491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111.4±0.4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786578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126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130.1±0.2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8867602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144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148.2±0.3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0367903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162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165.2±0.5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86616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8A246AE3-BB09-7540-B678-C2719802C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084231"/>
                  </p:ext>
                </p:extLst>
              </p:nvPr>
            </p:nvGraphicFramePr>
            <p:xfrm>
              <a:off x="8208100" y="1797141"/>
              <a:ext cx="3409587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4631">
                      <a:extLst>
                        <a:ext uri="{9D8B030D-6E8A-4147-A177-3AD203B41FA5}">
                          <a16:colId xmlns:a16="http://schemas.microsoft.com/office/drawing/2014/main" val="1102716428"/>
                        </a:ext>
                      </a:extLst>
                    </a:gridCol>
                    <a:gridCol w="1764956">
                      <a:extLst>
                        <a:ext uri="{9D8B030D-6E8A-4147-A177-3AD203B41FA5}">
                          <a16:colId xmlns:a16="http://schemas.microsoft.com/office/drawing/2014/main" val="126662404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err="1"/>
                            <a:t>Polarization</a:t>
                          </a:r>
                          <a:r>
                            <a:rPr lang="it-IT" sz="1800" dirty="0"/>
                            <a:t> [</a:t>
                          </a:r>
                          <a:r>
                            <a:rPr lang="it-IT" sz="1800" dirty="0" err="1"/>
                            <a:t>deg</a:t>
                          </a:r>
                          <a:r>
                            <a:rPr lang="it-IT" sz="1800" dirty="0"/>
                            <a:t>]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err="1"/>
                            <a:t>Measured</a:t>
                          </a:r>
                          <a:r>
                            <a:rPr lang="it-IT" sz="1800" dirty="0"/>
                            <a:t> Angle [</a:t>
                          </a:r>
                          <a:r>
                            <a:rPr lang="it-IT" sz="1800" dirty="0" err="1"/>
                            <a:t>deg</a:t>
                          </a:r>
                          <a:r>
                            <a:rPr lang="it-IT" sz="1800" dirty="0"/>
                            <a:t>]</a:t>
                          </a:r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67127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183333" r="-108889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183333" r="-1379" b="-9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4384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283333" r="-108889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283333" r="-1379" b="-8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17797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383333" r="-108889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383333" r="-1379" b="-7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98347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483333" r="-108889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483333" r="-1379" b="-6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6835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573770" r="-108889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573770" r="-1379" b="-4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8890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685000" r="-108889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685000" r="-1379" b="-4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23624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785000" r="-10888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785000" r="-1379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97865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885000" r="-108889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885000" r="-1379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88676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985000" r="-10888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985000" r="-1379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3679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1085000" r="-10888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1085000" r="-1379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86616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2">
            <a:extLst>
              <a:ext uri="{FF2B5EF4-FFF2-40B4-BE49-F238E27FC236}">
                <a16:creationId xmlns:a16="http://schemas.microsoft.com/office/drawing/2014/main" id="{D9DE02C4-EE15-B518-4906-35C72CB2F4BA}"/>
              </a:ext>
            </a:extLst>
          </p:cNvPr>
          <p:cNvSpPr txBox="1"/>
          <p:nvPr/>
        </p:nvSpPr>
        <p:spPr>
          <a:xfrm>
            <a:off x="574313" y="949363"/>
            <a:ext cx="582430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000" dirty="0"/>
              <a:t>The beam </a:t>
            </a:r>
            <a:r>
              <a:rPr lang="de-CH" sz="2000" dirty="0" err="1"/>
              <a:t>is</a:t>
            </a:r>
            <a:r>
              <a:rPr lang="de-CH" sz="2000" dirty="0"/>
              <a:t> </a:t>
            </a:r>
            <a:r>
              <a:rPr lang="de-CH" sz="2000" dirty="0" err="1"/>
              <a:t>streaked</a:t>
            </a:r>
            <a:r>
              <a:rPr lang="de-CH" sz="2000" dirty="0"/>
              <a:t>, </a:t>
            </a:r>
            <a:r>
              <a:rPr lang="de-CH" sz="2000" dirty="0" err="1"/>
              <a:t>covering</a:t>
            </a:r>
            <a:r>
              <a:rPr lang="de-CH" sz="2000" dirty="0"/>
              <a:t> a </a:t>
            </a:r>
            <a:r>
              <a:rPr lang="de-CH" sz="2000" dirty="0" err="1"/>
              <a:t>polarization</a:t>
            </a:r>
            <a:r>
              <a:rPr lang="de-CH" sz="2000" dirty="0"/>
              <a:t> </a:t>
            </a:r>
            <a:r>
              <a:rPr lang="de-CH" sz="2000" dirty="0" err="1"/>
              <a:t>range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180 </a:t>
            </a:r>
            <a:r>
              <a:rPr lang="de-CH" sz="2000" dirty="0" err="1"/>
              <a:t>degrees</a:t>
            </a:r>
            <a:r>
              <a:rPr lang="de-CH" sz="2000" dirty="0"/>
              <a:t>, and </a:t>
            </a:r>
            <a:r>
              <a:rPr lang="de-CH" sz="2000" dirty="0" err="1"/>
              <a:t>from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centroids</a:t>
            </a:r>
            <a:r>
              <a:rPr lang="de-CH" sz="2000" dirty="0"/>
              <a:t>,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streaking</a:t>
            </a:r>
            <a:r>
              <a:rPr lang="de-CH" sz="2000" dirty="0"/>
              <a:t> angle </a:t>
            </a:r>
            <a:r>
              <a:rPr lang="de-CH" sz="2000" dirty="0" err="1"/>
              <a:t>can</a:t>
            </a:r>
            <a:r>
              <a:rPr lang="de-CH" sz="2000" dirty="0"/>
              <a:t> </a:t>
            </a:r>
            <a:r>
              <a:rPr lang="de-CH" sz="2000" dirty="0" err="1"/>
              <a:t>be</a:t>
            </a:r>
            <a:r>
              <a:rPr lang="de-CH" sz="2000" dirty="0"/>
              <a:t> </a:t>
            </a:r>
            <a:r>
              <a:rPr lang="de-CH" sz="2000" dirty="0" err="1"/>
              <a:t>evaluated</a:t>
            </a:r>
            <a:endParaRPr lang="de-CH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000" dirty="0"/>
              <a:t>The </a:t>
            </a:r>
            <a:r>
              <a:rPr lang="de-CH" sz="2000" dirty="0" err="1"/>
              <a:t>polarization</a:t>
            </a:r>
            <a:r>
              <a:rPr lang="de-CH" sz="2000" dirty="0"/>
              <a:t> </a:t>
            </a:r>
            <a:r>
              <a:rPr lang="de-CH" sz="2000" dirty="0" err="1"/>
              <a:t>is</a:t>
            </a:r>
            <a:r>
              <a:rPr lang="de-CH" sz="2000" dirty="0"/>
              <a:t> </a:t>
            </a:r>
            <a:r>
              <a:rPr lang="de-CH" sz="2000" dirty="0" err="1"/>
              <a:t>set</a:t>
            </a:r>
            <a:r>
              <a:rPr lang="de-CH" sz="2000" dirty="0"/>
              <a:t> </a:t>
            </a:r>
            <a:r>
              <a:rPr lang="de-CH" sz="2000" dirty="0" err="1"/>
              <a:t>by</a:t>
            </a:r>
            <a:r>
              <a:rPr lang="de-CH" sz="2000" dirty="0"/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three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phase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shifters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dirty="0" err="1"/>
              <a:t>that</a:t>
            </a:r>
            <a:r>
              <a:rPr lang="de-CH" sz="2000" dirty="0"/>
              <a:t> </a:t>
            </a:r>
            <a:r>
              <a:rPr lang="de-CH" sz="2000" dirty="0" err="1"/>
              <a:t>set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single</a:t>
            </a:r>
            <a:r>
              <a:rPr lang="de-CH" sz="2000" dirty="0"/>
              <a:t> </a:t>
            </a:r>
            <a:r>
              <a:rPr lang="de-CH" sz="2000" dirty="0" err="1"/>
              <a:t>cavity</a:t>
            </a:r>
            <a:r>
              <a:rPr lang="de-CH" sz="2000" dirty="0"/>
              <a:t> </a:t>
            </a:r>
            <a:r>
              <a:rPr lang="de-CH" sz="2000" dirty="0" err="1"/>
              <a:t>phase</a:t>
            </a:r>
            <a:r>
              <a:rPr lang="de-CH" sz="2000" dirty="0"/>
              <a:t> and </a:t>
            </a:r>
            <a:r>
              <a:rPr lang="de-CH" sz="2000" dirty="0" err="1"/>
              <a:t>the</a:t>
            </a:r>
            <a:r>
              <a:rPr lang="de-CH" sz="2000" dirty="0"/>
              <a:t> relative </a:t>
            </a:r>
            <a:r>
              <a:rPr lang="de-CH" sz="2000" dirty="0" err="1"/>
              <a:t>one</a:t>
            </a:r>
            <a:endParaRPr lang="de-CH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52082C6A-A888-DAA3-DDF1-14D6D61C500B}"/>
                  </a:ext>
                </a:extLst>
              </p:cNvPr>
              <p:cNvSpPr txBox="1"/>
              <p:nvPr/>
            </p:nvSpPr>
            <p:spPr>
              <a:xfrm>
                <a:off x="8668848" y="1019701"/>
                <a:ext cx="1528046" cy="5747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52082C6A-A888-DAA3-DDF1-14D6D61C5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848" y="1019701"/>
                <a:ext cx="1528046" cy="574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67EC49-F281-1B4B-1F6A-FCC3FD1D340B}"/>
              </a:ext>
            </a:extLst>
          </p:cNvPr>
          <p:cNvSpPr txBox="1"/>
          <p:nvPr/>
        </p:nvSpPr>
        <p:spPr>
          <a:xfrm>
            <a:off x="574313" y="6352471"/>
            <a:ext cx="4715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Beam</a:t>
            </a:r>
            <a:r>
              <a:rPr lang="it-IT" sz="2000" b="1" dirty="0"/>
              <a:t> Images </a:t>
            </a:r>
            <a:r>
              <a:rPr lang="it-IT" sz="2000" b="1" dirty="0" err="1"/>
              <a:t>at</a:t>
            </a:r>
            <a:r>
              <a:rPr lang="it-IT" sz="2000" b="1" dirty="0"/>
              <a:t> </a:t>
            </a:r>
            <a:r>
              <a:rPr lang="it-IT" sz="2000" b="1" dirty="0" err="1"/>
              <a:t>different</a:t>
            </a:r>
            <a:r>
              <a:rPr lang="it-IT" sz="2000" b="1" dirty="0"/>
              <a:t> </a:t>
            </a:r>
            <a:r>
              <a:rPr lang="it-IT" sz="2000" b="1" dirty="0" err="1"/>
              <a:t>polarizations</a:t>
            </a:r>
            <a:endParaRPr lang="en-GB" sz="2000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C4D8E7-0D80-CC12-A216-DCF5CE5D6270}"/>
              </a:ext>
            </a:extLst>
          </p:cNvPr>
          <p:cNvSpPr txBox="1"/>
          <p:nvPr/>
        </p:nvSpPr>
        <p:spPr>
          <a:xfrm>
            <a:off x="8139222" y="6044695"/>
            <a:ext cx="2501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Angle from: </a:t>
            </a:r>
            <a:r>
              <a:rPr lang="it-IT" sz="2000" b="1" dirty="0" err="1"/>
              <a:t>Centroid</a:t>
            </a:r>
            <a:r>
              <a:rPr lang="it-IT" sz="2000" b="1" dirty="0"/>
              <a:t> Shift vs RF </a:t>
            </a:r>
            <a:r>
              <a:rPr lang="it-IT" sz="2000" b="1" dirty="0" err="1"/>
              <a:t>Phase</a:t>
            </a:r>
            <a:endParaRPr lang="en-GB" sz="2000" b="1" dirty="0"/>
          </a:p>
        </p:txBody>
      </p:sp>
      <p:pic>
        <p:nvPicPr>
          <p:cNvPr id="4" name="Immagine 3" descr="Immagine che contiene diagramma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EE1F0BE1-F1F0-A057-EA99-9107784EC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5741" r="8351" b="6082"/>
          <a:stretch>
            <a:fillRect/>
          </a:stretch>
        </p:blipFill>
        <p:spPr>
          <a:xfrm>
            <a:off x="460693" y="2900451"/>
            <a:ext cx="6522324" cy="33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5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85A9F-C2D7-0D71-9082-75E8B5E8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it-IT" dirty="0"/>
          </a:p>
        </p:txBody>
      </p:sp>
      <p:pic>
        <p:nvPicPr>
          <p:cNvPr id="3" name="Immagine 2" descr="Immagine che contiene testo, diagramm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571D1961-E37D-AC81-1AF1-7A4FD1414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5523" r="6348"/>
          <a:stretch/>
        </p:blipFill>
        <p:spPr>
          <a:xfrm>
            <a:off x="6331587" y="3052780"/>
            <a:ext cx="4583551" cy="3684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EC47FB04-B9CA-DA9D-5E2C-6E8EFADED62D}"/>
                  </a:ext>
                </a:extLst>
              </p:cNvPr>
              <p:cNvSpPr txBox="1"/>
              <p:nvPr/>
            </p:nvSpPr>
            <p:spPr>
              <a:xfrm>
                <a:off x="398511" y="848797"/>
                <a:ext cx="1008522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TDS calibration for different streaking angles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CH" sz="2000" dirty="0"/>
                  <a:t> Measured </a:t>
                </a:r>
                <a:r>
                  <a:rPr lang="de-CH" sz="2000" dirty="0" err="1"/>
                  <a:t>the</a:t>
                </a:r>
                <a:r>
                  <a:rPr lang="de-CH" sz="2000" dirty="0"/>
                  <a:t> </a:t>
                </a:r>
                <a:r>
                  <a:rPr lang="de-CH" sz="2000" dirty="0" err="1"/>
                  <a:t>centroid</a:t>
                </a:r>
                <a:r>
                  <a:rPr lang="de-CH" sz="2000" dirty="0"/>
                  <a:t> shift </a:t>
                </a:r>
                <a:r>
                  <a:rPr lang="de-CH" sz="2000" dirty="0" err="1"/>
                  <a:t>when</a:t>
                </a:r>
                <a:r>
                  <a:rPr lang="de-CH" sz="2000" dirty="0"/>
                  <a:t> </a:t>
                </a:r>
                <a:r>
                  <a:rPr lang="de-CH" sz="2000" dirty="0" err="1"/>
                  <a:t>changing</a:t>
                </a:r>
                <a:r>
                  <a:rPr lang="de-CH" sz="2000" dirty="0"/>
                  <a:t> </a:t>
                </a:r>
                <a:r>
                  <a:rPr lang="de-CH" sz="2000" dirty="0" err="1"/>
                  <a:t>the</a:t>
                </a:r>
                <a:r>
                  <a:rPr lang="de-CH" sz="2000" dirty="0"/>
                  <a:t> </a:t>
                </a:r>
                <a:r>
                  <a:rPr lang="de-CH" sz="2000" dirty="0" err="1"/>
                  <a:t>cavity</a:t>
                </a:r>
                <a:r>
                  <a:rPr lang="de-CH" sz="2000" dirty="0"/>
                  <a:t> </a:t>
                </a:r>
                <a:r>
                  <a:rPr lang="de-CH" sz="2000" dirty="0" err="1"/>
                  <a:t>phase</a:t>
                </a:r>
                <a:endParaRPr lang="de-CH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CH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/>
                  <a:t>Expecting</a:t>
                </a:r>
                <a:r>
                  <a:rPr lang="it-IT" sz="2000" dirty="0"/>
                  <a:t> a low </a:t>
                </a:r>
                <a:r>
                  <a:rPr lang="it-IT" sz="2000" dirty="0" err="1"/>
                  <a:t>variation</a:t>
                </a:r>
                <a:r>
                  <a:rPr lang="it-IT" sz="2000" dirty="0"/>
                  <a:t> in the </a:t>
                </a:r>
                <a:r>
                  <a:rPr lang="it-IT" sz="2000" dirty="0" err="1"/>
                  <a:t>calibration</a:t>
                </a:r>
                <a:r>
                  <a:rPr lang="it-IT" sz="2000" dirty="0"/>
                  <a:t> </a:t>
                </a:r>
                <a:r>
                  <a:rPr lang="it-IT" sz="2000" dirty="0" err="1"/>
                  <a:t>factors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depending</a:t>
                </a:r>
                <a:r>
                  <a:rPr lang="it-IT" sz="2000" dirty="0"/>
                  <a:t> on the streaking angle, due to </a:t>
                </a:r>
                <a:r>
                  <a:rPr lang="it-IT" sz="2000" dirty="0" err="1"/>
                  <a:t>not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using</a:t>
                </a:r>
                <a:r>
                  <a:rPr lang="it-IT" sz="2000" dirty="0"/>
                  <a:t> </a:t>
                </a:r>
                <a:r>
                  <a:rPr lang="it-IT" sz="2000" dirty="0" err="1"/>
                  <a:t>quadrupoles</a:t>
                </a:r>
                <a:r>
                  <a:rPr lang="it-IT" sz="2000" dirty="0"/>
                  <a:t> after the TDS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/>
                  <a:t>Average</a:t>
                </a:r>
                <a:r>
                  <a:rPr lang="it-IT" sz="2000" dirty="0"/>
                  <a:t> </a:t>
                </a:r>
                <a:r>
                  <a:rPr lang="it-IT" sz="2000" dirty="0" err="1"/>
                  <a:t>resolution</a:t>
                </a:r>
                <a:r>
                  <a:rPr lang="it-IT" sz="2000" dirty="0"/>
                  <a:t> </a:t>
                </a:r>
                <a:r>
                  <a:rPr lang="it-IT" sz="2000" dirty="0" err="1"/>
                  <a:t>rescaled</a:t>
                </a:r>
                <a:r>
                  <a:rPr lang="it-IT" sz="2000" dirty="0"/>
                  <a:t> to take </a:t>
                </a:r>
                <a:r>
                  <a:rPr lang="it-IT" sz="2000" dirty="0" err="1"/>
                  <a:t>into</a:t>
                </a:r>
                <a:r>
                  <a:rPr lang="it-IT" sz="2000" dirty="0"/>
                  <a:t> account shot-to-shot </a:t>
                </a:r>
                <a:r>
                  <a:rPr lang="it-IT" sz="2000" dirty="0" err="1"/>
                  <a:t>variations</a:t>
                </a:r>
                <a:r>
                  <a:rPr lang="it-IT" sz="2000" dirty="0"/>
                  <a:t> in the </a:t>
                </a:r>
                <a:r>
                  <a:rPr lang="it-IT" sz="2000" dirty="0" err="1"/>
                  <a:t>cavity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voltage</a:t>
                </a:r>
                <a:endParaRPr lang="de-CH" sz="2000" dirty="0"/>
              </a:p>
            </p:txBody>
          </p:sp>
        </mc:Choice>
        <mc:Fallback xmlns="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EC47FB04-B9CA-DA9D-5E2C-6E8EFADED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11" y="848797"/>
                <a:ext cx="10085225" cy="2246769"/>
              </a:xfrm>
              <a:prstGeom prst="rect">
                <a:avLst/>
              </a:prstGeom>
              <a:blipFill>
                <a:blip r:embed="rId4"/>
                <a:stretch>
                  <a:fillRect l="-544" t="-1355" b="-3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A3A44CA-333A-C870-E183-1CC675A9D470}"/>
                  </a:ext>
                </a:extLst>
              </p:cNvPr>
              <p:cNvSpPr txBox="1"/>
              <p:nvPr/>
            </p:nvSpPr>
            <p:spPr>
              <a:xfrm>
                <a:off x="6829056" y="3095566"/>
                <a:ext cx="1019831" cy="4803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A3A44CA-333A-C870-E183-1CC675A9D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56" y="3095566"/>
                <a:ext cx="1019831" cy="480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 descr="Immagine che contiene testo, diagramm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B2608C74-CF40-5F79-132F-ACC5FF7C1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5938" r="6441"/>
          <a:stretch>
            <a:fillRect/>
          </a:stretch>
        </p:blipFill>
        <p:spPr>
          <a:xfrm>
            <a:off x="1166694" y="3192256"/>
            <a:ext cx="4612728" cy="3545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9EF259D2-D3AA-322C-D87F-69BC90C05C11}"/>
                  </a:ext>
                </a:extLst>
              </p:cNvPr>
              <p:cNvSpPr txBox="1"/>
              <p:nvPr/>
            </p:nvSpPr>
            <p:spPr>
              <a:xfrm>
                <a:off x="1873776" y="3095566"/>
                <a:ext cx="2388346" cy="5167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9EF259D2-D3AA-322C-D87F-69BC90C05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776" y="3095566"/>
                <a:ext cx="2388346" cy="516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161034-01D6-68BD-9F3F-E47C8899C84A}"/>
                  </a:ext>
                </a:extLst>
              </p:cNvPr>
              <p:cNvSpPr txBox="1"/>
              <p:nvPr/>
            </p:nvSpPr>
            <p:spPr>
              <a:xfrm>
                <a:off x="8703697" y="5607252"/>
                <a:ext cx="1975220" cy="6155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6.4±1.6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𝑓𝑠</m:t>
                      </m:r>
                    </m:oMath>
                  </m:oMathPara>
                </a14:m>
                <a:endParaRPr lang="it-IT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=7.3±2.4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𝑓𝑠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161034-01D6-68BD-9F3F-E47C8899C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697" y="5607252"/>
                <a:ext cx="1975220" cy="615553"/>
              </a:xfrm>
              <a:prstGeom prst="rect">
                <a:avLst/>
              </a:prstGeom>
              <a:blipFill>
                <a:blip r:embed="rId8"/>
                <a:stretch>
                  <a:fillRect l="-2454" r="-3374" b="-145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29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35491A-2983-D7A5-F035-1A382098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</a:t>
            </a:r>
            <a:r>
              <a:rPr lang="it-IT" dirty="0" err="1"/>
              <a:t>Reconstruction</a:t>
            </a:r>
            <a:r>
              <a:rPr lang="it-IT" dirty="0"/>
              <a:t>: 2D </a:t>
            </a:r>
            <a:r>
              <a:rPr lang="it-IT" dirty="0" err="1"/>
              <a:t>projections</a:t>
            </a:r>
            <a:endParaRPr lang="en-GB" dirty="0"/>
          </a:p>
        </p:txBody>
      </p:sp>
      <p:pic>
        <p:nvPicPr>
          <p:cNvPr id="11" name="Immagine 10" descr="Immagine che contiene schermata, Policromia, astronomia&#10;&#10;Il contenuto generato dall'IA potrebbe non essere corretto.">
            <a:extLst>
              <a:ext uri="{FF2B5EF4-FFF2-40B4-BE49-F238E27FC236}">
                <a16:creationId xmlns:a16="http://schemas.microsoft.com/office/drawing/2014/main" id="{E302FCB7-ADE1-7ED4-32F9-FCACAC93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9"/>
          <a:stretch>
            <a:fillRect/>
          </a:stretch>
        </p:blipFill>
        <p:spPr>
          <a:xfrm>
            <a:off x="42195" y="3006807"/>
            <a:ext cx="6723683" cy="3400342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8CA64913-08F0-97F8-7399-963EA8345883}"/>
              </a:ext>
            </a:extLst>
          </p:cNvPr>
          <p:cNvSpPr txBox="1"/>
          <p:nvPr/>
        </p:nvSpPr>
        <p:spPr>
          <a:xfrm>
            <a:off x="42195" y="1023308"/>
            <a:ext cx="11876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For each dataset, we acquired 5 images for each combination of 100 quadrupole settings and 10 polarizations (Beam repetition rate: 1 Hz)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For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err="1"/>
              <a:t>beam</a:t>
            </a:r>
            <a:r>
              <a:rPr lang="it-IT" sz="2000" dirty="0"/>
              <a:t> </a:t>
            </a:r>
            <a:r>
              <a:rPr lang="it-IT" sz="2000" dirty="0" err="1"/>
              <a:t>optics</a:t>
            </a:r>
            <a:r>
              <a:rPr lang="it-IT" sz="2000" dirty="0"/>
              <a:t> the 3D </a:t>
            </a:r>
            <a:r>
              <a:rPr lang="it-IT" sz="2000" dirty="0" err="1"/>
              <a:t>reconstruction</a:t>
            </a:r>
            <a:r>
              <a:rPr lang="it-IT" sz="2000" dirty="0"/>
              <a:t> can be </a:t>
            </a:r>
            <a:r>
              <a:rPr lang="it-IT" sz="2000" dirty="0" err="1"/>
              <a:t>performed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676809E-52F3-C9C7-9780-93E516A56BE1}"/>
                  </a:ext>
                </a:extLst>
              </p:cNvPr>
              <p:cNvSpPr txBox="1"/>
              <p:nvPr/>
            </p:nvSpPr>
            <p:spPr>
              <a:xfrm>
                <a:off x="260262" y="2617947"/>
                <a:ext cx="7487018" cy="39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/>
                  <a:t>2D </a:t>
                </a:r>
                <a:r>
                  <a:rPr lang="it-IT" b="1" dirty="0" err="1"/>
                  <a:t>projections</a:t>
                </a:r>
                <a:r>
                  <a:rPr lang="it-IT" b="1" dirty="0"/>
                  <a:t> from the </a:t>
                </a:r>
                <a:r>
                  <a:rPr lang="it-IT" b="1" dirty="0" err="1"/>
                  <a:t>reconstructed</a:t>
                </a:r>
                <a:r>
                  <a:rPr lang="it-IT" b="1" dirty="0"/>
                  <a:t> 3D </a:t>
                </a:r>
                <a:r>
                  <a:rPr lang="it-IT" b="1" dirty="0" err="1"/>
                  <a:t>distribution</a:t>
                </a:r>
                <a:r>
                  <a:rPr lang="it-IT" b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𝟗𝟔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𝒅𝒆𝒈</m:t>
                    </m:r>
                  </m:oMath>
                </a14:m>
                <a:r>
                  <a:rPr lang="it-IT" b="1" dirty="0"/>
                  <a:t>):</a:t>
                </a:r>
                <a:endParaRPr lang="en-GB" b="1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676809E-52F3-C9C7-9780-93E516A56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62" y="2617947"/>
                <a:ext cx="7487018" cy="394788"/>
              </a:xfrm>
              <a:prstGeom prst="rect">
                <a:avLst/>
              </a:prstGeom>
              <a:blipFill>
                <a:blip r:embed="rId3"/>
                <a:stretch>
                  <a:fillRect l="-733" t="-6154" b="-1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F322E975-9F36-1093-5918-1083457D3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91" y="3171039"/>
            <a:ext cx="4648884" cy="30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C622E-2831-F0EA-A5BE-E8A41704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Preliminary </a:t>
            </a:r>
            <a:r>
              <a:rPr lang="it-IT" dirty="0" err="1"/>
              <a:t>results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0">
                <a:extLst>
                  <a:ext uri="{FF2B5EF4-FFF2-40B4-BE49-F238E27FC236}">
                    <a16:creationId xmlns:a16="http://schemas.microsoft.com/office/drawing/2014/main" id="{1E750317-8B14-2F77-D09D-1A2E6090DF97}"/>
                  </a:ext>
                </a:extLst>
              </p:cNvPr>
              <p:cNvSpPr txBox="1"/>
              <p:nvPr/>
            </p:nvSpPr>
            <p:spPr>
              <a:xfrm>
                <a:off x="945679" y="2819029"/>
                <a:ext cx="4400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Beam 1: </a:t>
                </a:r>
                <a:r>
                  <a:rPr lang="en-US" dirty="0"/>
                  <a:t>High compression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𝐹𝑊𝐻𝑀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56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10">
                <a:extLst>
                  <a:ext uri="{FF2B5EF4-FFF2-40B4-BE49-F238E27FC236}">
                    <a16:creationId xmlns:a16="http://schemas.microsoft.com/office/drawing/2014/main" id="{1E750317-8B14-2F77-D09D-1A2E6090D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79" y="2819029"/>
                <a:ext cx="4400314" cy="369332"/>
              </a:xfrm>
              <a:prstGeom prst="rect">
                <a:avLst/>
              </a:prstGeom>
              <a:blipFill>
                <a:blip r:embed="rId4"/>
                <a:stretch>
                  <a:fillRect l="-110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8169F3FA-E186-8659-7422-792446185A6C}"/>
                  </a:ext>
                </a:extLst>
              </p:cNvPr>
              <p:cNvSpPr txBox="1"/>
              <p:nvPr/>
            </p:nvSpPr>
            <p:spPr>
              <a:xfrm>
                <a:off x="6414732" y="2819029"/>
                <a:ext cx="48315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Beam 2: </a:t>
                </a:r>
                <a:r>
                  <a:rPr lang="it-IT" dirty="0"/>
                  <a:t>Moderate </a:t>
                </a:r>
                <a:r>
                  <a:rPr lang="it-IT" dirty="0" err="1"/>
                  <a:t>compression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𝐹𝑊𝐻𝑀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103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8169F3FA-E186-8659-7422-792446185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732" y="2819029"/>
                <a:ext cx="4831589" cy="369332"/>
              </a:xfrm>
              <a:prstGeom prst="rect">
                <a:avLst/>
              </a:prstGeom>
              <a:blipFill>
                <a:blip r:embed="rId5"/>
                <a:stretch>
                  <a:fillRect l="-100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2">
            <a:extLst>
              <a:ext uri="{FF2B5EF4-FFF2-40B4-BE49-F238E27FC236}">
                <a16:creationId xmlns:a16="http://schemas.microsoft.com/office/drawing/2014/main" id="{8105388F-BB41-2861-405B-D9E112118810}"/>
              </a:ext>
            </a:extLst>
          </p:cNvPr>
          <p:cNvSpPr txBox="1"/>
          <p:nvPr/>
        </p:nvSpPr>
        <p:spPr>
          <a:xfrm>
            <a:off x="2323500" y="5885632"/>
            <a:ext cx="131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Preliminary results</a:t>
            </a:r>
            <a:endParaRPr lang="de-DE" sz="1400" dirty="0" err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0">
                <a:extLst>
                  <a:ext uri="{FF2B5EF4-FFF2-40B4-BE49-F238E27FC236}">
                    <a16:creationId xmlns:a16="http://schemas.microsoft.com/office/drawing/2014/main" id="{82998C10-D329-2382-AC2A-183EEBF39250}"/>
                  </a:ext>
                </a:extLst>
              </p:cNvPr>
              <p:cNvSpPr txBox="1"/>
              <p:nvPr/>
            </p:nvSpPr>
            <p:spPr>
              <a:xfrm>
                <a:off x="220788" y="1071897"/>
                <a:ext cx="110255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measurement has been done in </a:t>
                </a:r>
                <a:r>
                  <a:rPr lang="en-GB" sz="2000" b="1" dirty="0">
                    <a:solidFill>
                      <a:srgbClr val="0070C0"/>
                    </a:solidFill>
                  </a:rPr>
                  <a:t>two settings</a:t>
                </a:r>
                <a:r>
                  <a:rPr lang="en-GB" sz="2000" dirty="0"/>
                  <a:t>: a </a:t>
                </a:r>
                <a:r>
                  <a:rPr lang="en-GB" sz="2000" b="1" dirty="0"/>
                  <a:t>short bunch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it-IT" sz="2000" b="1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𝒇𝒔</m:t>
                    </m:r>
                  </m:oMath>
                </a14:m>
                <a:r>
                  <a:rPr lang="en-GB" sz="2000" b="1" dirty="0"/>
                  <a:t>) </a:t>
                </a:r>
                <a:r>
                  <a:rPr lang="en-GB" sz="2000" dirty="0"/>
                  <a:t>and a </a:t>
                </a:r>
                <a:r>
                  <a:rPr lang="en-GB" sz="2000" b="1" dirty="0"/>
                  <a:t>less compressed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it-IT" sz="2000" b="1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𝒇𝒔</m:t>
                    </m:r>
                  </m:oMath>
                </a14:m>
                <a:r>
                  <a:rPr lang="en-GB" sz="2000" b="1" dirty="0"/>
                  <a:t>) </a:t>
                </a:r>
                <a:r>
                  <a:rPr lang="en-GB" sz="2000" dirty="0"/>
                  <a:t>to </a:t>
                </a:r>
                <a:r>
                  <a:rPr lang="en-GB" sz="2000" b="1" dirty="0"/>
                  <a:t>mitigate collective effects </a:t>
                </a:r>
                <a:r>
                  <a:rPr lang="en-GB" sz="2000" dirty="0"/>
                  <a:t>in the compressor and </a:t>
                </a:r>
                <a:r>
                  <a:rPr lang="en-GB" sz="2000" b="1" dirty="0"/>
                  <a:t>reduce the beam tilt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TextBox 10">
                <a:extLst>
                  <a:ext uri="{FF2B5EF4-FFF2-40B4-BE49-F238E27FC236}">
                    <a16:creationId xmlns:a16="http://schemas.microsoft.com/office/drawing/2014/main" id="{82998C10-D329-2382-AC2A-183EEBF3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8" y="1071897"/>
                <a:ext cx="11025533" cy="707886"/>
              </a:xfrm>
              <a:prstGeom prst="rect">
                <a:avLst/>
              </a:prstGeom>
              <a:blipFill>
                <a:blip r:embed="rId6"/>
                <a:stretch>
                  <a:fillRect l="-498" t="-5172" r="-553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4">
            <a:extLst>
              <a:ext uri="{FF2B5EF4-FFF2-40B4-BE49-F238E27FC236}">
                <a16:creationId xmlns:a16="http://schemas.microsoft.com/office/drawing/2014/main" id="{7B236458-9D1D-173A-339C-F6E524139A0E}"/>
              </a:ext>
            </a:extLst>
          </p:cNvPr>
          <p:cNvSpPr txBox="1"/>
          <p:nvPr/>
        </p:nvSpPr>
        <p:spPr>
          <a:xfrm>
            <a:off x="4036742" y="6329462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Courtesy: S. Jaster-Merz </a:t>
            </a:r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2EF4B884-F541-0BA1-5D24-AA2680F36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922" y="6408852"/>
            <a:ext cx="210552" cy="210552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570F6923-54F5-C7E2-40EB-A2FAF578FC0C}"/>
              </a:ext>
            </a:extLst>
          </p:cNvPr>
          <p:cNvSpPr txBox="1"/>
          <p:nvPr/>
        </p:nvSpPr>
        <p:spPr>
          <a:xfrm>
            <a:off x="7417360" y="5885632"/>
            <a:ext cx="131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Preliminary results</a:t>
            </a:r>
            <a:endParaRPr lang="de-DE" sz="1400" dirty="0" err="1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16F568-D214-337D-8952-BFF72B25A503}"/>
              </a:ext>
            </a:extLst>
          </p:cNvPr>
          <p:cNvSpPr txBox="1"/>
          <p:nvPr/>
        </p:nvSpPr>
        <p:spPr>
          <a:xfrm>
            <a:off x="220787" y="2225336"/>
            <a:ext cx="866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3D </a:t>
            </a:r>
            <a:r>
              <a:rPr lang="it-IT" b="1" dirty="0" err="1"/>
              <a:t>beam</a:t>
            </a:r>
            <a:r>
              <a:rPr lang="it-IT" b="1" dirty="0"/>
              <a:t> </a:t>
            </a:r>
            <a:r>
              <a:rPr lang="it-IT" b="1" dirty="0" err="1"/>
              <a:t>charge</a:t>
            </a:r>
            <a:r>
              <a:rPr lang="it-IT" b="1" dirty="0"/>
              <a:t> </a:t>
            </a:r>
            <a:r>
              <a:rPr lang="it-IT" b="1" dirty="0" err="1"/>
              <a:t>density</a:t>
            </a:r>
            <a:r>
              <a:rPr lang="it-IT" b="1" dirty="0"/>
              <a:t> </a:t>
            </a:r>
            <a:r>
              <a:rPr lang="it-IT" b="1" dirty="0" err="1"/>
              <a:t>obtained</a:t>
            </a:r>
            <a:r>
              <a:rPr lang="it-IT" b="1" dirty="0"/>
              <a:t> </a:t>
            </a:r>
            <a:r>
              <a:rPr lang="it-IT" b="1" dirty="0" err="1"/>
              <a:t>as</a:t>
            </a:r>
            <a:r>
              <a:rPr lang="it-IT" b="1" dirty="0"/>
              <a:t> a </a:t>
            </a:r>
            <a:r>
              <a:rPr lang="it-IT" b="1" dirty="0" err="1"/>
              <a:t>projection</a:t>
            </a:r>
            <a:r>
              <a:rPr lang="it-IT" b="1" dirty="0"/>
              <a:t> of the </a:t>
            </a:r>
            <a:r>
              <a:rPr lang="it-IT" b="1" dirty="0" err="1"/>
              <a:t>reconstructed</a:t>
            </a:r>
            <a:r>
              <a:rPr lang="it-IT" b="1" dirty="0"/>
              <a:t> 5D </a:t>
            </a:r>
            <a:r>
              <a:rPr lang="it-IT" b="1" dirty="0" err="1"/>
              <a:t>distribution</a:t>
            </a:r>
            <a:r>
              <a:rPr lang="it-IT" b="1" dirty="0"/>
              <a:t>:</a:t>
            </a:r>
            <a:endParaRPr lang="en-GB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393B84-5078-6BB6-348E-3E8BEB6B6177}"/>
              </a:ext>
            </a:extLst>
          </p:cNvPr>
          <p:cNvSpPr txBox="1"/>
          <p:nvPr/>
        </p:nvSpPr>
        <p:spPr>
          <a:xfrm>
            <a:off x="3572889" y="3931197"/>
            <a:ext cx="384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Final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Results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removed</a:t>
            </a:r>
            <a:r>
              <a:rPr lang="it-IT" b="1" dirty="0">
                <a:solidFill>
                  <a:srgbClr val="FF0000"/>
                </a:solidFill>
              </a:rPr>
              <a:t> for </a:t>
            </a:r>
            <a:r>
              <a:rPr lang="it-IT" b="1" dirty="0" err="1">
                <a:solidFill>
                  <a:srgbClr val="FF0000"/>
                </a:solidFill>
              </a:rPr>
              <a:t>publication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8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9DD9D-30E5-892C-4821-B4A4CE6E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2231A-A74E-358D-26B1-802ECFD2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</a:t>
            </a:r>
            <a:r>
              <a:rPr lang="it-IT" dirty="0" err="1"/>
              <a:t>Bunch</a:t>
            </a:r>
            <a:r>
              <a:rPr lang="it-IT" dirty="0"/>
              <a:t> 1</a:t>
            </a:r>
            <a:endParaRPr lang="en-GB" dirty="0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EA66BA0-4EE5-3151-8305-368427C490DB}"/>
              </a:ext>
            </a:extLst>
          </p:cNvPr>
          <p:cNvSpPr txBox="1"/>
          <p:nvPr/>
        </p:nvSpPr>
        <p:spPr>
          <a:xfrm>
            <a:off x="2222362" y="3760533"/>
            <a:ext cx="1103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Preliminary</a:t>
            </a:r>
            <a:endParaRPr lang="de-DE" sz="1100" dirty="0" err="1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937AAF-C062-80A4-B8EC-F53228A93C2D}"/>
              </a:ext>
            </a:extLst>
          </p:cNvPr>
          <p:cNvSpPr txBox="1"/>
          <p:nvPr/>
        </p:nvSpPr>
        <p:spPr>
          <a:xfrm>
            <a:off x="132004" y="5798746"/>
            <a:ext cx="1087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In the first </a:t>
            </a:r>
            <a:r>
              <a:rPr lang="it-IT" sz="2400" dirty="0" err="1"/>
              <a:t>beam</a:t>
            </a:r>
            <a:r>
              <a:rPr lang="it-IT" sz="2400" dirty="0"/>
              <a:t> </a:t>
            </a:r>
            <a:r>
              <a:rPr lang="it-IT" sz="2400" dirty="0" err="1"/>
              <a:t>configuration</a:t>
            </a:r>
            <a:r>
              <a:rPr lang="it-IT" sz="2400" dirty="0"/>
              <a:t>, the </a:t>
            </a:r>
            <a:r>
              <a:rPr lang="it-IT" sz="2400" b="1" dirty="0">
                <a:solidFill>
                  <a:srgbClr val="0070C0"/>
                </a:solidFill>
              </a:rPr>
              <a:t>high </a:t>
            </a:r>
            <a:r>
              <a:rPr lang="it-IT" sz="2400" b="1" dirty="0" err="1">
                <a:solidFill>
                  <a:srgbClr val="0070C0"/>
                </a:solidFill>
              </a:rPr>
              <a:t>compression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produces</a:t>
            </a:r>
            <a:r>
              <a:rPr lang="it-IT" sz="2400" b="1" dirty="0">
                <a:solidFill>
                  <a:srgbClr val="0070C0"/>
                </a:solidFill>
              </a:rPr>
              <a:t> a </a:t>
            </a:r>
            <a:r>
              <a:rPr lang="it-IT" sz="2400" b="1" dirty="0" err="1">
                <a:solidFill>
                  <a:srgbClr val="0070C0"/>
                </a:solidFill>
              </a:rPr>
              <a:t>very</a:t>
            </a:r>
            <a:r>
              <a:rPr lang="it-IT" sz="2400" b="1" dirty="0">
                <a:solidFill>
                  <a:srgbClr val="0070C0"/>
                </a:solidFill>
              </a:rPr>
              <a:t> short </a:t>
            </a:r>
            <a:r>
              <a:rPr lang="it-IT" sz="2400" b="1" dirty="0" err="1">
                <a:solidFill>
                  <a:srgbClr val="0070C0"/>
                </a:solidFill>
              </a:rPr>
              <a:t>bunch</a:t>
            </a:r>
            <a:r>
              <a:rPr lang="it-IT" sz="2400" b="1" dirty="0">
                <a:solidFill>
                  <a:srgbClr val="0070C0"/>
                </a:solidFill>
              </a:rPr>
              <a:t> with an </a:t>
            </a:r>
            <a:r>
              <a:rPr lang="it-IT" sz="2400" b="1" dirty="0" err="1">
                <a:solidFill>
                  <a:srgbClr val="0070C0"/>
                </a:solidFill>
              </a:rPr>
              <a:t>evident</a:t>
            </a:r>
            <a:r>
              <a:rPr lang="it-IT" sz="2400" b="1" dirty="0">
                <a:solidFill>
                  <a:srgbClr val="0070C0"/>
                </a:solidFill>
              </a:rPr>
              <a:t> tilt in the (</a:t>
            </a:r>
            <a:r>
              <a:rPr lang="it-IT" sz="2400" b="1" dirty="0" err="1">
                <a:solidFill>
                  <a:srgbClr val="0070C0"/>
                </a:solidFill>
              </a:rPr>
              <a:t>x,t</a:t>
            </a:r>
            <a:r>
              <a:rPr lang="it-IT" sz="2400" b="1" dirty="0">
                <a:solidFill>
                  <a:srgbClr val="0070C0"/>
                </a:solidFill>
              </a:rPr>
              <a:t>) </a:t>
            </a:r>
            <a:r>
              <a:rPr lang="it-IT" sz="2400" b="1" dirty="0" err="1">
                <a:solidFill>
                  <a:srgbClr val="0070C0"/>
                </a:solidFill>
              </a:rPr>
              <a:t>plane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9A7739-383C-C969-C893-226EFA01B2FC}"/>
              </a:ext>
            </a:extLst>
          </p:cNvPr>
          <p:cNvSpPr txBox="1"/>
          <p:nvPr/>
        </p:nvSpPr>
        <p:spPr>
          <a:xfrm>
            <a:off x="132004" y="1091157"/>
            <a:ext cx="478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 err="1"/>
              <a:t>Bunch</a:t>
            </a:r>
            <a:r>
              <a:rPr lang="it-IT" sz="2000" b="1" dirty="0"/>
              <a:t> 1, </a:t>
            </a:r>
            <a:r>
              <a:rPr lang="it-IT" sz="2000" b="1" dirty="0" err="1"/>
              <a:t>reconstructed</a:t>
            </a:r>
            <a:r>
              <a:rPr lang="it-IT" sz="2000" b="1" dirty="0"/>
              <a:t> 2D </a:t>
            </a:r>
            <a:r>
              <a:rPr lang="it-IT" sz="2000" b="1" dirty="0" err="1"/>
              <a:t>projections</a:t>
            </a:r>
            <a:r>
              <a:rPr lang="it-IT" sz="2000" b="1" dirty="0"/>
              <a:t>:</a:t>
            </a:r>
            <a:endParaRPr lang="en-GB" sz="20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D0CD95-8C80-DBE2-AB44-859DF51A05BD}"/>
              </a:ext>
            </a:extLst>
          </p:cNvPr>
          <p:cNvSpPr txBox="1"/>
          <p:nvPr/>
        </p:nvSpPr>
        <p:spPr>
          <a:xfrm>
            <a:off x="4215962" y="5164848"/>
            <a:ext cx="2245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Preliminary </a:t>
            </a:r>
            <a:r>
              <a:rPr lang="it-IT" sz="2000" b="1" dirty="0" err="1"/>
              <a:t>results</a:t>
            </a:r>
            <a:endParaRPr lang="en-GB" sz="2000" b="1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4AE49113-F75B-1D1D-DEB2-86A7C3A41054}"/>
              </a:ext>
            </a:extLst>
          </p:cNvPr>
          <p:cNvSpPr txBox="1"/>
          <p:nvPr/>
        </p:nvSpPr>
        <p:spPr>
          <a:xfrm>
            <a:off x="8108302" y="5195626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Courtesy: S. Jaster-Merz 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6C4E8BCC-019D-5E16-EDC1-690A287AF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482" y="5275016"/>
            <a:ext cx="210552" cy="210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9A4F7B7-3E53-63E5-291F-CE3EA5429EAB}"/>
                  </a:ext>
                </a:extLst>
              </p:cNvPr>
              <p:cNvSpPr txBox="1"/>
              <p:nvPr/>
            </p:nvSpPr>
            <p:spPr>
              <a:xfrm>
                <a:off x="6045758" y="900592"/>
                <a:ext cx="1245213" cy="656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9A4F7B7-3E53-63E5-291F-CE3EA5429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58" y="900592"/>
                <a:ext cx="1245213" cy="656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90FDFB3-580C-99C7-623F-316A08DDC67A}"/>
                  </a:ext>
                </a:extLst>
              </p:cNvPr>
              <p:cNvSpPr txBox="1"/>
              <p:nvPr/>
            </p:nvSpPr>
            <p:spPr>
              <a:xfrm>
                <a:off x="7549848" y="916169"/>
                <a:ext cx="1116908" cy="656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90FDFB3-580C-99C7-623F-316A08DDC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848" y="916169"/>
                <a:ext cx="1116908" cy="656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452E152-3CF7-9FB5-26E7-083E238725AC}"/>
              </a:ext>
            </a:extLst>
          </p:cNvPr>
          <p:cNvSpPr txBox="1"/>
          <p:nvPr/>
        </p:nvSpPr>
        <p:spPr>
          <a:xfrm>
            <a:off x="3561164" y="2789201"/>
            <a:ext cx="384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Final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Results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removed</a:t>
            </a:r>
            <a:r>
              <a:rPr lang="it-IT" b="1" dirty="0">
                <a:solidFill>
                  <a:srgbClr val="FF0000"/>
                </a:solidFill>
              </a:rPr>
              <a:t> for </a:t>
            </a:r>
            <a:r>
              <a:rPr lang="it-IT" b="1" dirty="0" err="1">
                <a:solidFill>
                  <a:srgbClr val="FF0000"/>
                </a:solidFill>
              </a:rPr>
              <a:t>publication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4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ADE6C-0079-8AEB-E8BE-9A8985BF1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942061-4867-EE19-BB44-C01F6C5D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</a:t>
            </a:r>
            <a:r>
              <a:rPr lang="it-IT" dirty="0" err="1"/>
              <a:t>Bunch</a:t>
            </a:r>
            <a:r>
              <a:rPr lang="it-IT" dirty="0"/>
              <a:t> 2</a:t>
            </a:r>
            <a:endParaRPr lang="en-GB" dirty="0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EB5E282E-323B-DDC0-8A4E-96DD4AD3FD04}"/>
              </a:ext>
            </a:extLst>
          </p:cNvPr>
          <p:cNvSpPr txBox="1"/>
          <p:nvPr/>
        </p:nvSpPr>
        <p:spPr>
          <a:xfrm>
            <a:off x="2222362" y="3760533"/>
            <a:ext cx="1103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Preliminary</a:t>
            </a:r>
            <a:endParaRPr lang="de-DE" sz="1100" dirty="0" err="1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054115-2132-59EC-82ED-D9F6C2F68367}"/>
              </a:ext>
            </a:extLst>
          </p:cNvPr>
          <p:cNvSpPr txBox="1"/>
          <p:nvPr/>
        </p:nvSpPr>
        <p:spPr>
          <a:xfrm>
            <a:off x="145384" y="5801695"/>
            <a:ext cx="1105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In the second </a:t>
            </a:r>
            <a:r>
              <a:rPr lang="it-IT" sz="2400" dirty="0" err="1"/>
              <a:t>beam</a:t>
            </a:r>
            <a:r>
              <a:rPr lang="it-IT" sz="2400" dirty="0"/>
              <a:t> </a:t>
            </a:r>
            <a:r>
              <a:rPr lang="it-IT" sz="2400" dirty="0" err="1"/>
              <a:t>configuration</a:t>
            </a:r>
            <a:r>
              <a:rPr lang="it-IT" sz="2400" dirty="0"/>
              <a:t>, the </a:t>
            </a:r>
            <a:r>
              <a:rPr lang="it-IT" sz="2400" b="1" dirty="0" err="1">
                <a:solidFill>
                  <a:srgbClr val="0070C0"/>
                </a:solidFill>
              </a:rPr>
              <a:t>relaxation</a:t>
            </a:r>
            <a:r>
              <a:rPr lang="it-IT" sz="2400" b="1" dirty="0">
                <a:solidFill>
                  <a:srgbClr val="0070C0"/>
                </a:solidFill>
              </a:rPr>
              <a:t> of the </a:t>
            </a:r>
            <a:r>
              <a:rPr lang="it-IT" sz="2400" b="1" dirty="0" err="1">
                <a:solidFill>
                  <a:srgbClr val="0070C0"/>
                </a:solidFill>
              </a:rPr>
              <a:t>bunch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compression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reduces</a:t>
            </a:r>
            <a:r>
              <a:rPr lang="it-IT" sz="2400" b="1" dirty="0">
                <a:solidFill>
                  <a:srgbClr val="0070C0"/>
                </a:solidFill>
              </a:rPr>
              <a:t> the </a:t>
            </a:r>
            <a:r>
              <a:rPr lang="it-IT" sz="2400" b="1" dirty="0" err="1">
                <a:solidFill>
                  <a:srgbClr val="0070C0"/>
                </a:solidFill>
              </a:rPr>
              <a:t>beam</a:t>
            </a:r>
            <a:r>
              <a:rPr lang="it-IT" sz="2400" b="1" dirty="0">
                <a:solidFill>
                  <a:srgbClr val="0070C0"/>
                </a:solidFill>
              </a:rPr>
              <a:t> tilt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4DDEF0-3ECC-90FA-9121-DF5595FBFDAE}"/>
              </a:ext>
            </a:extLst>
          </p:cNvPr>
          <p:cNvSpPr txBox="1"/>
          <p:nvPr/>
        </p:nvSpPr>
        <p:spPr>
          <a:xfrm>
            <a:off x="145385" y="1056305"/>
            <a:ext cx="4687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 err="1"/>
              <a:t>Bunch</a:t>
            </a:r>
            <a:r>
              <a:rPr lang="it-IT" sz="2000" b="1" dirty="0"/>
              <a:t> 2, </a:t>
            </a:r>
            <a:r>
              <a:rPr lang="it-IT" sz="2000" b="1" dirty="0" err="1"/>
              <a:t>reconstructed</a:t>
            </a:r>
            <a:r>
              <a:rPr lang="it-IT" sz="2000" b="1" dirty="0"/>
              <a:t> 2D </a:t>
            </a:r>
            <a:r>
              <a:rPr lang="it-IT" sz="2000" b="1" dirty="0" err="1"/>
              <a:t>projections</a:t>
            </a:r>
            <a:r>
              <a:rPr lang="it-IT" sz="2000" b="1" dirty="0"/>
              <a:t>:</a:t>
            </a:r>
            <a:endParaRPr lang="en-GB" sz="20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0F614B-19D5-C5D4-B6F2-76AD38710B87}"/>
              </a:ext>
            </a:extLst>
          </p:cNvPr>
          <p:cNvSpPr txBox="1"/>
          <p:nvPr/>
        </p:nvSpPr>
        <p:spPr>
          <a:xfrm>
            <a:off x="4215962" y="5164848"/>
            <a:ext cx="2245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Preliminary </a:t>
            </a:r>
            <a:r>
              <a:rPr lang="it-IT" sz="2000" b="1" dirty="0" err="1"/>
              <a:t>results</a:t>
            </a:r>
            <a:endParaRPr lang="en-GB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A35072-05D3-477D-B60C-F290A545D6CC}"/>
              </a:ext>
            </a:extLst>
          </p:cNvPr>
          <p:cNvSpPr txBox="1"/>
          <p:nvPr/>
        </p:nvSpPr>
        <p:spPr>
          <a:xfrm>
            <a:off x="8108302" y="5195626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Courtesy: S. Jaster-Merz 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792575B4-20F6-420F-9B78-42EDD191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482" y="5275016"/>
            <a:ext cx="210552" cy="210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56B9F02-7E5A-A57B-39F7-9DE2FB183700}"/>
                  </a:ext>
                </a:extLst>
              </p:cNvPr>
              <p:cNvSpPr txBox="1"/>
              <p:nvPr/>
            </p:nvSpPr>
            <p:spPr>
              <a:xfrm>
                <a:off x="6045758" y="900592"/>
                <a:ext cx="1245213" cy="656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56B9F02-7E5A-A57B-39F7-9DE2FB183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58" y="900592"/>
                <a:ext cx="1245213" cy="656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377AEFB-1DF9-7DC8-3D25-BA7E93CF3D21}"/>
                  </a:ext>
                </a:extLst>
              </p:cNvPr>
              <p:cNvSpPr txBox="1"/>
              <p:nvPr/>
            </p:nvSpPr>
            <p:spPr>
              <a:xfrm>
                <a:off x="7549848" y="916169"/>
                <a:ext cx="1116908" cy="656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377AEFB-1DF9-7DC8-3D25-BA7E93CF3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848" y="916169"/>
                <a:ext cx="1116908" cy="656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1EA1C3-4F02-A80D-FB21-BF1C5C5E4EF6}"/>
              </a:ext>
            </a:extLst>
          </p:cNvPr>
          <p:cNvSpPr txBox="1"/>
          <p:nvPr/>
        </p:nvSpPr>
        <p:spPr>
          <a:xfrm>
            <a:off x="3561164" y="2789201"/>
            <a:ext cx="384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Final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Results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removed</a:t>
            </a:r>
            <a:r>
              <a:rPr lang="it-IT" b="1" dirty="0">
                <a:solidFill>
                  <a:srgbClr val="FF0000"/>
                </a:solidFill>
              </a:rPr>
              <a:t> for </a:t>
            </a:r>
            <a:r>
              <a:rPr lang="it-IT" b="1" dirty="0" err="1">
                <a:solidFill>
                  <a:srgbClr val="FF0000"/>
                </a:solidFill>
              </a:rPr>
              <a:t>publication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1B5E-F547-F169-FFFC-0F319CF8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6">
                <a:extLst>
                  <a:ext uri="{FF2B5EF4-FFF2-40B4-BE49-F238E27FC236}">
                    <a16:creationId xmlns:a16="http://schemas.microsoft.com/office/drawing/2014/main" id="{E4B0DF7F-5CC7-84DC-E8C5-DF6AEADABACA}"/>
                  </a:ext>
                </a:extLst>
              </p:cNvPr>
              <p:cNvSpPr txBox="1"/>
              <p:nvPr/>
            </p:nvSpPr>
            <p:spPr>
              <a:xfrm>
                <a:off x="781858" y="1705999"/>
                <a:ext cx="781902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/>
                  <a:t>Employed</a:t>
                </a:r>
                <a:r>
                  <a:rPr lang="it-IT" sz="2000" dirty="0"/>
                  <a:t> the 3D and 5D </a:t>
                </a:r>
                <a:r>
                  <a:rPr lang="it-IT" sz="2000" dirty="0" err="1"/>
                  <a:t>tomography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at</a:t>
                </a:r>
                <a:r>
                  <a:rPr lang="it-IT" sz="2000" dirty="0"/>
                  <a:t> the 3 GeV Athos </a:t>
                </a:r>
                <a:r>
                  <a:rPr lang="it-IT" sz="2000" dirty="0" err="1"/>
                  <a:t>beamline</a:t>
                </a:r>
                <a:r>
                  <a:rPr lang="it-IT" sz="2000" dirty="0"/>
                  <a:t> </a:t>
                </a:r>
                <a:r>
                  <a:rPr lang="it-IT" sz="2000" dirty="0" err="1"/>
                  <a:t>at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SwissFEL</a:t>
                </a:r>
                <a:r>
                  <a:rPr lang="it-IT" sz="2000" dirty="0"/>
                  <a:t>, to </a:t>
                </a:r>
                <a:r>
                  <a:rPr lang="it-IT" sz="2000" dirty="0" err="1"/>
                  <a:t>reconstruct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beams</a:t>
                </a:r>
                <a:r>
                  <a:rPr lang="it-IT" sz="2000" dirty="0"/>
                  <a:t> for </a:t>
                </a:r>
                <a:r>
                  <a:rPr lang="it-IT" sz="2000" dirty="0" err="1"/>
                  <a:t>two</a:t>
                </a:r>
                <a:r>
                  <a:rPr lang="it-IT" sz="2000" dirty="0"/>
                  <a:t> </a:t>
                </a:r>
                <a:r>
                  <a:rPr lang="it-IT" sz="2000" dirty="0" err="1"/>
                  <a:t>different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beam</a:t>
                </a:r>
                <a:r>
                  <a:rPr lang="it-IT" sz="2000" dirty="0"/>
                  <a:t> </a:t>
                </a:r>
                <a:r>
                  <a:rPr lang="it-IT" sz="2000" dirty="0" err="1"/>
                  <a:t>configurations</a:t>
                </a:r>
                <a:endParaRPr lang="it-IT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/>
                  <a:t>Achieved</a:t>
                </a:r>
                <a:r>
                  <a:rPr lang="it-IT" sz="2000" dirty="0"/>
                  <a:t> the 5D </a:t>
                </a:r>
                <a:r>
                  <a:rPr lang="it-IT" sz="2000" dirty="0" err="1"/>
                  <a:t>tomography</a:t>
                </a:r>
                <a:r>
                  <a:rPr lang="it-IT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𝑅𝑒𝑠𝑜𝑙𝑢𝑡𝑖𝑜𝑛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CasellaDiTesto 6">
                <a:extLst>
                  <a:ext uri="{FF2B5EF4-FFF2-40B4-BE49-F238E27FC236}">
                    <a16:creationId xmlns:a16="http://schemas.microsoft.com/office/drawing/2014/main" id="{E4B0DF7F-5CC7-84DC-E8C5-DF6AEADAB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58" y="1705999"/>
                <a:ext cx="7819029" cy="1323439"/>
              </a:xfrm>
              <a:prstGeom prst="rect">
                <a:avLst/>
              </a:prstGeom>
              <a:blipFill>
                <a:blip r:embed="rId2"/>
                <a:stretch>
                  <a:fillRect l="-701" t="-2765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CAA6D57-CB3A-2443-61D5-35688ACC845B}"/>
              </a:ext>
            </a:extLst>
          </p:cNvPr>
          <p:cNvSpPr txBox="1"/>
          <p:nvPr/>
        </p:nvSpPr>
        <p:spPr>
          <a:xfrm>
            <a:off x="781857" y="4053667"/>
            <a:ext cx="9728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Employ this technique as diagnostics to characterize the nominal bunch at Athos </a:t>
            </a:r>
            <a:r>
              <a:rPr lang="en-US" sz="2000" dirty="0" err="1"/>
              <a:t>SwissFEL</a:t>
            </a:r>
            <a:endParaRPr lang="en-US" sz="2000" dirty="0"/>
          </a:p>
          <a:p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err="1"/>
              <a:t>Extend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5D </a:t>
            </a:r>
            <a:r>
              <a:rPr lang="de-CH" sz="2000" dirty="0" err="1"/>
              <a:t>tomography</a:t>
            </a:r>
            <a:r>
              <a:rPr lang="de-CH" sz="2000" dirty="0"/>
              <a:t> </a:t>
            </a:r>
            <a:r>
              <a:rPr lang="de-CH" sz="2000" dirty="0" err="1"/>
              <a:t>method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perform </a:t>
            </a:r>
            <a:r>
              <a:rPr lang="de-CH" sz="2000" dirty="0" err="1"/>
              <a:t>the</a:t>
            </a:r>
            <a:r>
              <a:rPr lang="de-CH" sz="2000" dirty="0"/>
              <a:t> 6D Reconstruction, </a:t>
            </a:r>
            <a:r>
              <a:rPr lang="de-CH" sz="2000" dirty="0" err="1"/>
              <a:t>including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beam </a:t>
            </a:r>
            <a:r>
              <a:rPr lang="de-CH" sz="2000" dirty="0" err="1"/>
              <a:t>energy</a:t>
            </a:r>
            <a:r>
              <a:rPr lang="de-CH" sz="2000" dirty="0"/>
              <a:t> </a:t>
            </a:r>
            <a:r>
              <a:rPr lang="de-CH" sz="2000" dirty="0" err="1"/>
              <a:t>measurement</a:t>
            </a:r>
            <a:r>
              <a:rPr lang="de-CH" sz="2000" dirty="0"/>
              <a:t> at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spectrometer</a:t>
            </a:r>
            <a:endParaRPr lang="de-CH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3B73D-C466-FEBC-CD29-A6B93B81460F}"/>
              </a:ext>
            </a:extLst>
          </p:cNvPr>
          <p:cNvSpPr txBox="1"/>
          <p:nvPr/>
        </p:nvSpPr>
        <p:spPr>
          <a:xfrm>
            <a:off x="134934" y="3275551"/>
            <a:ext cx="2698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/>
              <a:t>Next Studies: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641FB28-C80E-92B1-4854-0D28F26ACDDF}"/>
              </a:ext>
            </a:extLst>
          </p:cNvPr>
          <p:cNvSpPr txBox="1"/>
          <p:nvPr/>
        </p:nvSpPr>
        <p:spPr>
          <a:xfrm>
            <a:off x="134934" y="1088888"/>
            <a:ext cx="3181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 err="1"/>
              <a:t>Summary</a:t>
            </a:r>
            <a:r>
              <a:rPr lang="it-IT" sz="2400" b="1" dirty="0"/>
              <a:t> </a:t>
            </a:r>
            <a:r>
              <a:rPr lang="it-IT" sz="2400" b="1" dirty="0" err="1"/>
              <a:t>results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79800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B131E-9171-410F-3018-274F3B1F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Acknowledgements</a:t>
            </a:r>
            <a:endParaRPr lang="en-GB" dirty="0"/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id="{8C8501D9-59B7-9379-7C2E-3FE1C6CDAFBB}"/>
              </a:ext>
            </a:extLst>
          </p:cNvPr>
          <p:cNvSpPr txBox="1"/>
          <p:nvPr/>
        </p:nvSpPr>
        <p:spPr>
          <a:xfrm>
            <a:off x="220109" y="1355196"/>
            <a:ext cx="117517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INFN-LNF: </a:t>
            </a:r>
            <a:r>
              <a:rPr lang="it-IT" sz="2400" i="1" dirty="0"/>
              <a:t>E. </a:t>
            </a:r>
            <a:r>
              <a:rPr lang="it-IT" sz="2400" i="1" dirty="0" err="1"/>
              <a:t>Chiadroni</a:t>
            </a:r>
            <a:r>
              <a:rPr lang="it-IT" sz="2400" i="1" dirty="0"/>
              <a:t>, A. </a:t>
            </a:r>
            <a:r>
              <a:rPr lang="it-IT" sz="2400" i="1" dirty="0" err="1"/>
              <a:t>Giribono</a:t>
            </a:r>
            <a:endParaRPr lang="it-IT" sz="2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PSI center: </a:t>
            </a:r>
            <a:r>
              <a:rPr lang="en-GB" sz="2400" i="1" dirty="0"/>
              <a:t>P. Craievich, P. Dijkstal, F. Marcellini, E. Prat, S. Reiche, E. Ericson, R. Ischebeck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DESY: </a:t>
            </a:r>
            <a:r>
              <a:rPr lang="en-GB" sz="2400" i="1" dirty="0"/>
              <a:t>S. Jaster-Merz, B. Beutner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97385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contenuto 7">
            <a:extLst>
              <a:ext uri="{FF2B5EF4-FFF2-40B4-BE49-F238E27FC236}">
                <a16:creationId xmlns:a16="http://schemas.microsoft.com/office/drawing/2014/main" id="{983CB8C5-CED7-EB56-822A-8976E3C5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383" y="2725563"/>
            <a:ext cx="6457234" cy="846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8282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67806-1463-5875-71FC-B62EA97B4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B6F983-1D97-0EF3-74D9-5218187C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contenuto 7">
            <a:extLst>
              <a:ext uri="{FF2B5EF4-FFF2-40B4-BE49-F238E27FC236}">
                <a16:creationId xmlns:a16="http://schemas.microsoft.com/office/drawing/2014/main" id="{6617EF44-59F9-CE81-3228-F98F1535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383" y="2725563"/>
            <a:ext cx="6457234" cy="846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1857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FB6043-D173-DC54-A3DB-54078A68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Talk </a:t>
            </a:r>
            <a:r>
              <a:rPr lang="it-IT" dirty="0" err="1"/>
              <a:t>outline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4CD7AF-8B62-4FB0-7041-1C9E9E7893A5}"/>
              </a:ext>
            </a:extLst>
          </p:cNvPr>
          <p:cNvSpPr txBox="1"/>
          <p:nvPr/>
        </p:nvSpPr>
        <p:spPr>
          <a:xfrm>
            <a:off x="650984" y="1337314"/>
            <a:ext cx="87140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Motivations and goals </a:t>
            </a:r>
            <a:r>
              <a:rPr lang="en-GB" sz="2000" dirty="0"/>
              <a:t>of the presented experimental activities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Description of the </a:t>
            </a:r>
            <a:r>
              <a:rPr lang="en-GB" sz="2000" b="1" dirty="0"/>
              <a:t>Polarizable X-Band Transverse Deflection Structure system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Description of the </a:t>
            </a:r>
            <a:r>
              <a:rPr lang="en-GB" sz="2000" b="1" dirty="0"/>
              <a:t>3D and 5D tomographic techniques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Preparations of the </a:t>
            </a:r>
            <a:r>
              <a:rPr lang="en-GB" sz="2000" b="1" dirty="0"/>
              <a:t>experimental setup: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000" dirty="0"/>
              <a:t>Athos </a:t>
            </a:r>
            <a:r>
              <a:rPr lang="en-GB" sz="2000" dirty="0" err="1"/>
              <a:t>SwissFEL</a:t>
            </a:r>
            <a:r>
              <a:rPr lang="en-GB" sz="2000" dirty="0"/>
              <a:t> diagnostics beamline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000" dirty="0"/>
              <a:t>Beam optics calculation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PolariX</a:t>
            </a:r>
            <a:r>
              <a:rPr lang="en-GB" sz="2000" dirty="0"/>
              <a:t> TDS multiple streaking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000" dirty="0"/>
              <a:t>Deflector calibration</a:t>
            </a: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Experimental results of the 3D and 5D reconstruction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784774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90870-2FF7-3466-E192-C27EDAC6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SART </a:t>
            </a:r>
            <a:r>
              <a:rPr lang="it-IT" dirty="0" err="1"/>
              <a:t>tomographic</a:t>
            </a:r>
            <a:r>
              <a:rPr lang="it-IT" dirty="0"/>
              <a:t> </a:t>
            </a:r>
            <a:r>
              <a:rPr lang="it-IT" dirty="0" err="1"/>
              <a:t>algorithm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56741-B99E-0027-8930-7B351BBAA983}"/>
              </a:ext>
            </a:extLst>
          </p:cNvPr>
          <p:cNvSpPr txBox="1"/>
          <p:nvPr/>
        </p:nvSpPr>
        <p:spPr>
          <a:xfrm>
            <a:off x="187574" y="1043991"/>
            <a:ext cx="9830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SART (Simultaneous algebraic reconstruction technique) TOMOGRAPHIC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5F9B3D3-CE6E-5AE2-2A09-3B6347003215}"/>
                  </a:ext>
                </a:extLst>
              </p:cNvPr>
              <p:cNvSpPr txBox="1"/>
              <p:nvPr/>
            </p:nvSpPr>
            <p:spPr>
              <a:xfrm>
                <a:off x="1662506" y="1954246"/>
                <a:ext cx="8663406" cy="2012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it-IT" sz="2000" dirty="0" err="1"/>
                  <a:t>Sinogram</a:t>
                </a:r>
                <a:r>
                  <a:rPr lang="it-IT" sz="2000" dirty="0"/>
                  <a:t>: set of 1S  </a:t>
                </a:r>
                <a:r>
                  <a:rPr lang="it-IT" sz="2000" dirty="0" err="1"/>
                  <a:t>projections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/>
                  <a:t> (called ray) in input to the algorithm</a:t>
                </a:r>
              </a:p>
              <a:p>
                <a:pPr marL="342900" indent="-342900">
                  <a:buAutoNum type="arabicPeriod"/>
                </a:pPr>
                <a:endParaRPr lang="en-GB" sz="2000" dirty="0"/>
              </a:p>
              <a:p>
                <a:pPr marL="342900" indent="-342900">
                  <a:buFontTx/>
                  <a:buAutoNum type="arabicPeriod"/>
                </a:pPr>
                <a:r>
                  <a:rPr lang="it-IT" sz="2000" dirty="0" err="1"/>
                  <a:t>Initial</a:t>
                </a:r>
                <a:r>
                  <a:rPr lang="it-IT" sz="2000" dirty="0"/>
                  <a:t>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/>
                  <a:t> to calculate the 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m:rPr>
                            <m:sty m:val="p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it-IT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000" dirty="0"/>
              </a:p>
              <a:p>
                <a:pPr marL="342900" indent="-342900">
                  <a:buFontTx/>
                  <a:buAutoNum type="arabicPeriod"/>
                </a:pPr>
                <a:endParaRPr lang="en-GB" sz="2000" dirty="0"/>
              </a:p>
              <a:p>
                <a:pPr marL="342900" indent="-342900">
                  <a:buFontTx/>
                  <a:buAutoNum type="arabicPeriod"/>
                </a:pPr>
                <a:r>
                  <a:rPr lang="it-IT" sz="2000" dirty="0"/>
                  <a:t>Calculated the 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m:rPr>
                            <m:sty m:val="p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GB" sz="2000" dirty="0"/>
                  <a:t> we define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/>
                  <a:t> and update the initial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/>
                  <a:t> to reduce the difference at each iteration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5F9B3D3-CE6E-5AE2-2A09-3B6347003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06" y="1954246"/>
                <a:ext cx="8663406" cy="2012154"/>
              </a:xfrm>
              <a:prstGeom prst="rect">
                <a:avLst/>
              </a:prstGeom>
              <a:blipFill>
                <a:blip r:embed="rId2"/>
                <a:stretch>
                  <a:fillRect l="-1830" t="-4242" r="-91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1AF8C1-FA9B-64AD-4F82-1546FE894CFE}"/>
              </a:ext>
            </a:extLst>
          </p:cNvPr>
          <p:cNvSpPr txBox="1"/>
          <p:nvPr/>
        </p:nvSpPr>
        <p:spPr>
          <a:xfrm>
            <a:off x="1662506" y="4844154"/>
            <a:ext cx="746764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simultaneous</a:t>
            </a:r>
            <a:r>
              <a:rPr lang="it-IT" sz="2000" dirty="0"/>
              <a:t> </a:t>
            </a:r>
            <a:r>
              <a:rPr lang="it-IT" sz="2000" dirty="0" err="1"/>
              <a:t>because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updates </a:t>
            </a:r>
            <a:r>
              <a:rPr lang="it-IT" sz="2000" dirty="0" err="1"/>
              <a:t>all</a:t>
            </a:r>
            <a:r>
              <a:rPr lang="it-IT" sz="2000" dirty="0"/>
              <a:t> pixels </a:t>
            </a:r>
            <a:r>
              <a:rPr lang="it-IT" sz="2000" dirty="0" err="1"/>
              <a:t>at</a:t>
            </a:r>
            <a:r>
              <a:rPr lang="it-IT" sz="2000" dirty="0"/>
              <a:t> the </a:t>
            </a:r>
            <a:r>
              <a:rPr lang="it-IT" sz="2000" dirty="0" err="1"/>
              <a:t>same</a:t>
            </a:r>
            <a:r>
              <a:rPr lang="it-IT" sz="2000" dirty="0"/>
              <a:t>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More accurate and </a:t>
            </a:r>
            <a:r>
              <a:rPr lang="it-IT" sz="2000" dirty="0" err="1"/>
              <a:t>robust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similar</a:t>
            </a:r>
            <a:r>
              <a:rPr lang="it-IT" sz="2000" dirty="0"/>
              <a:t> </a:t>
            </a:r>
            <a:r>
              <a:rPr lang="it-IT" sz="2000" dirty="0" err="1"/>
              <a:t>algorithms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Good </a:t>
            </a:r>
            <a:r>
              <a:rPr lang="it-IT" sz="2000" dirty="0" err="1"/>
              <a:t>reconstruction</a:t>
            </a:r>
            <a:r>
              <a:rPr lang="it-IT" sz="2000" dirty="0"/>
              <a:t> with </a:t>
            </a:r>
            <a:r>
              <a:rPr lang="it-IT" sz="2000" dirty="0" err="1"/>
              <a:t>few</a:t>
            </a:r>
            <a:r>
              <a:rPr lang="it-IT" sz="2000" dirty="0"/>
              <a:t> </a:t>
            </a:r>
            <a:r>
              <a:rPr lang="it-IT" sz="2000" dirty="0" err="1"/>
              <a:t>projection</a:t>
            </a:r>
            <a:r>
              <a:rPr lang="it-IT" sz="2000" dirty="0"/>
              <a:t> </a:t>
            </a:r>
            <a:r>
              <a:rPr lang="it-IT" sz="2000" dirty="0" err="1"/>
              <a:t>angles</a:t>
            </a:r>
            <a:endParaRPr lang="en-GB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751B4D-697F-A148-6AAC-D97379AE4F4B}"/>
              </a:ext>
            </a:extLst>
          </p:cNvPr>
          <p:cNvSpPr txBox="1"/>
          <p:nvPr/>
        </p:nvSpPr>
        <p:spPr>
          <a:xfrm>
            <a:off x="1181969" y="1459743"/>
            <a:ext cx="286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Working </a:t>
            </a:r>
            <a:r>
              <a:rPr lang="it-IT" sz="2000" b="1" dirty="0" err="1"/>
              <a:t>principle</a:t>
            </a:r>
            <a:r>
              <a:rPr lang="it-IT" sz="2000" b="1" dirty="0"/>
              <a:t>:</a:t>
            </a:r>
            <a:endParaRPr lang="en-GB" sz="20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4269D6-6317-CB7F-0D09-73C0E41ED447}"/>
              </a:ext>
            </a:extLst>
          </p:cNvPr>
          <p:cNvSpPr txBox="1"/>
          <p:nvPr/>
        </p:nvSpPr>
        <p:spPr>
          <a:xfrm>
            <a:off x="1181969" y="4276490"/>
            <a:ext cx="149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Advantages</a:t>
            </a:r>
            <a:r>
              <a:rPr lang="it-IT" sz="2000" b="1" dirty="0"/>
              <a:t>: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98063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7FFB3-905C-239C-F8EC-518A7CD9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Filtered</a:t>
            </a:r>
            <a:r>
              <a:rPr lang="it-IT" dirty="0"/>
              <a:t> Back </a:t>
            </a:r>
            <a:r>
              <a:rPr lang="it-IT" dirty="0" err="1"/>
              <a:t>Projection</a:t>
            </a:r>
            <a:r>
              <a:rPr lang="it-IT" dirty="0"/>
              <a:t> </a:t>
            </a:r>
            <a:r>
              <a:rPr lang="it-IT" dirty="0" err="1"/>
              <a:t>algorithm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AC7F174-B0FF-4B0E-5CB2-241DD876686A}"/>
                  </a:ext>
                </a:extLst>
              </p:cNvPr>
              <p:cNvSpPr txBox="1"/>
              <p:nvPr/>
            </p:nvSpPr>
            <p:spPr>
              <a:xfrm>
                <a:off x="1152670" y="2101755"/>
                <a:ext cx="9586855" cy="4288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it-IT" sz="2000" dirty="0"/>
                  <a:t>2D </a:t>
                </a:r>
                <a:r>
                  <a:rPr lang="it-IT" sz="2000" dirty="0" err="1"/>
                  <a:t>Projection</a:t>
                </a:r>
                <a:r>
                  <a:rPr lang="it-IT" sz="2000" dirty="0"/>
                  <a:t> of 4D </a:t>
                </a:r>
                <a:r>
                  <a:rPr lang="it-IT" sz="2000" dirty="0" err="1"/>
                  <a:t>distribution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=∫∫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00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2000" dirty="0"/>
                  <a:t> after a rotation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000" dirty="0"/>
                  <a:t> Projection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Consider y as constant, and work only on the </a:t>
                </a:r>
                <a:r>
                  <a:rPr lang="en-GB" sz="2000" dirty="0" err="1"/>
                  <a:t>x,x</a:t>
                </a:r>
                <a:r>
                  <a:rPr lang="en-GB" sz="2000" dirty="0"/>
                  <a:t>’ variables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Apply Fourier transform to 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e>
                    </m:nary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𝑖𝑤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it-IT" sz="20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Apply high-pass filter and revert the transform: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𝑖𝑤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it-IT" sz="2000" i="1">
                        <a:latin typeface="Cambria Math" panose="02040503050406030204" pitchFamily="18" charset="0"/>
                      </a:rPr>
                      <m:t>𝑑𝑤</m:t>
                    </m:r>
                  </m:oMath>
                </a14:m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Compute the back-projection: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e>
                    </m:nary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Repeating the same process for y gives the 4D distribution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AC7F174-B0FF-4B0E-5CB2-241DD8766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70" y="2101755"/>
                <a:ext cx="9586855" cy="4288290"/>
              </a:xfrm>
              <a:prstGeom prst="rect">
                <a:avLst/>
              </a:prstGeom>
              <a:blipFill>
                <a:blip r:embed="rId2"/>
                <a:stretch>
                  <a:fillRect l="-1653" t="-1707" b="-6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346EBF-0411-9911-1ADF-7B5B26801AF7}"/>
              </a:ext>
            </a:extLst>
          </p:cNvPr>
          <p:cNvSpPr txBox="1"/>
          <p:nvPr/>
        </p:nvSpPr>
        <p:spPr>
          <a:xfrm>
            <a:off x="200703" y="1058969"/>
            <a:ext cx="68532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FILTERED BACK PROJECTION  TOMOGRAPHIC ALGORITHM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96F9FE-7748-5B13-1F28-13FF5C52D5BB}"/>
              </a:ext>
            </a:extLst>
          </p:cNvPr>
          <p:cNvSpPr txBox="1"/>
          <p:nvPr/>
        </p:nvSpPr>
        <p:spPr>
          <a:xfrm>
            <a:off x="960779" y="1580362"/>
            <a:ext cx="257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Working </a:t>
            </a:r>
            <a:r>
              <a:rPr lang="it-IT" sz="2000" b="1" dirty="0" err="1"/>
              <a:t>principle</a:t>
            </a:r>
            <a:r>
              <a:rPr lang="it-IT" sz="2000" b="1" dirty="0"/>
              <a:t>: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78648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2ED26-801A-69D3-DB52-129707F8A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18B67D-A9C9-EAA6-9721-594D9769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Beamline</a:t>
            </a:r>
            <a:r>
              <a:rPr lang="it-IT" dirty="0"/>
              <a:t> </a:t>
            </a:r>
            <a:r>
              <a:rPr lang="it-IT" dirty="0" err="1"/>
              <a:t>optics</a:t>
            </a:r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1C2CE9-9392-D64B-1191-72A63B65C644}"/>
              </a:ext>
            </a:extLst>
          </p:cNvPr>
          <p:cNvSpPr txBox="1"/>
          <p:nvPr/>
        </p:nvSpPr>
        <p:spPr>
          <a:xfrm>
            <a:off x="428734" y="930912"/>
            <a:ext cx="9488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The </a:t>
            </a:r>
            <a:r>
              <a:rPr lang="it-IT" sz="2000" dirty="0" err="1"/>
              <a:t>optics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calculated</a:t>
            </a:r>
            <a:r>
              <a:rPr lang="it-IT" sz="2000" dirty="0"/>
              <a:t> to </a:t>
            </a:r>
            <a:r>
              <a:rPr lang="it-IT" sz="2000" b="1" dirty="0"/>
              <a:t>match the </a:t>
            </a:r>
            <a:r>
              <a:rPr lang="it-IT" sz="2000" b="1" dirty="0" err="1"/>
              <a:t>Twiss</a:t>
            </a:r>
            <a:r>
              <a:rPr lang="it-IT" sz="2000" b="1" dirty="0"/>
              <a:t> </a:t>
            </a:r>
            <a:r>
              <a:rPr lang="it-IT" sz="2000" b="1" dirty="0" err="1"/>
              <a:t>parameters</a:t>
            </a:r>
            <a:r>
              <a:rPr lang="it-IT" sz="2000" b="1" dirty="0"/>
              <a:t> to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Since</a:t>
            </a:r>
            <a:r>
              <a:rPr lang="it-IT" sz="2000" dirty="0"/>
              <a:t> </a:t>
            </a:r>
            <a:r>
              <a:rPr lang="it-IT" sz="2000" dirty="0" err="1"/>
              <a:t>there</a:t>
            </a:r>
            <a:r>
              <a:rPr lang="it-IT" sz="2000" dirty="0"/>
              <a:t> are no </a:t>
            </a:r>
            <a:r>
              <a:rPr lang="it-IT" sz="2000" dirty="0" err="1"/>
              <a:t>quadrupoles</a:t>
            </a:r>
            <a:r>
              <a:rPr lang="it-IT" sz="2000" dirty="0"/>
              <a:t> </a:t>
            </a:r>
            <a:r>
              <a:rPr lang="it-IT" sz="2000" dirty="0" err="1"/>
              <a:t>active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a drift after the TDS, </a:t>
            </a:r>
            <a:r>
              <a:rPr lang="it-IT" sz="2000" b="1" dirty="0"/>
              <a:t>the beta </a:t>
            </a:r>
            <a:r>
              <a:rPr lang="it-IT" sz="2000" b="1" dirty="0" err="1"/>
              <a:t>function</a:t>
            </a:r>
            <a:r>
              <a:rPr lang="it-IT" sz="2000" b="1" dirty="0"/>
              <a:t> </a:t>
            </a:r>
            <a:r>
              <a:rPr lang="it-IT" sz="2000" b="1" dirty="0" err="1"/>
              <a:t>at</a:t>
            </a:r>
            <a:r>
              <a:rPr lang="it-IT" sz="2000" b="1" dirty="0"/>
              <a:t> the TDS center and the </a:t>
            </a:r>
            <a:r>
              <a:rPr lang="it-IT" sz="2000" b="1" dirty="0" err="1"/>
              <a:t>beam</a:t>
            </a:r>
            <a:r>
              <a:rPr lang="it-IT" sz="2000" b="1" dirty="0"/>
              <a:t> size </a:t>
            </a:r>
            <a:r>
              <a:rPr lang="it-IT" sz="2000" b="1" dirty="0" err="1"/>
              <a:t>at</a:t>
            </a:r>
            <a:r>
              <a:rPr lang="it-IT" sz="2000" b="1" dirty="0"/>
              <a:t> the screen are </a:t>
            </a:r>
            <a:r>
              <a:rPr lang="it-IT" sz="2000" b="1" dirty="0" err="1"/>
              <a:t>dependent</a:t>
            </a:r>
            <a:r>
              <a:rPr lang="it-IT" sz="2000" b="1" dirty="0"/>
              <a:t> </a:t>
            </a:r>
            <a:r>
              <a:rPr lang="it-IT" sz="2000" b="1" dirty="0" err="1"/>
              <a:t>parameters</a:t>
            </a:r>
            <a:endParaRPr lang="en-GB" sz="2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73D021-CA24-669C-2F6A-899996FB3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6196" r="8681" b="4259"/>
          <a:stretch>
            <a:fillRect/>
          </a:stretch>
        </p:blipFill>
        <p:spPr>
          <a:xfrm>
            <a:off x="1340896" y="2376509"/>
            <a:ext cx="8375860" cy="4454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82039A1-D932-0C23-37C6-3D644298838F}"/>
                  </a:ext>
                </a:extLst>
              </p:cNvPr>
              <p:cNvSpPr txBox="1"/>
              <p:nvPr/>
            </p:nvSpPr>
            <p:spPr>
              <a:xfrm>
                <a:off x="8748767" y="2102805"/>
                <a:ext cx="2585774" cy="42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it-IT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>
                          <a:latin typeface="Cambria Math" panose="02040503050406030204" pitchFamily="18" charset="0"/>
                        </a:rPr>
                        <m:t>𝟏𝟏𝟏</m:t>
                      </m:r>
                      <m:r>
                        <a:rPr lang="it-IT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>
                          <a:latin typeface="Cambria Math" panose="02040503050406030204" pitchFamily="18" charset="0"/>
                        </a:rPr>
                        <m:t>𝒅𝒆𝒈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82039A1-D932-0C23-37C6-3D6442988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767" y="2102805"/>
                <a:ext cx="2585774" cy="428259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34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B198B-3E5B-1540-B1D1-E147DB7B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Image </a:t>
            </a:r>
            <a:r>
              <a:rPr lang="it-IT" dirty="0" err="1"/>
              <a:t>treating</a:t>
            </a:r>
            <a:r>
              <a:rPr lang="it-IT" dirty="0"/>
              <a:t> </a:t>
            </a:r>
            <a:r>
              <a:rPr lang="it-IT" dirty="0" err="1"/>
              <a:t>methodology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8FE568-B784-6C43-434C-5B229AA92B08}"/>
              </a:ext>
            </a:extLst>
          </p:cNvPr>
          <p:cNvSpPr txBox="1"/>
          <p:nvPr/>
        </p:nvSpPr>
        <p:spPr>
          <a:xfrm>
            <a:off x="164422" y="1049625"/>
            <a:ext cx="871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/>
              <a:t>The images </a:t>
            </a:r>
            <a:r>
              <a:rPr lang="it-IT" sz="2000" b="1" dirty="0" err="1"/>
              <a:t>have</a:t>
            </a:r>
            <a:r>
              <a:rPr lang="it-IT" sz="2000" b="1" dirty="0"/>
              <a:t> to be </a:t>
            </a:r>
            <a:r>
              <a:rPr lang="it-IT" sz="2000" b="1" dirty="0" err="1"/>
              <a:t>prepared</a:t>
            </a:r>
            <a:r>
              <a:rPr lang="it-IT" sz="2000" b="1" dirty="0"/>
              <a:t> to </a:t>
            </a:r>
            <a:r>
              <a:rPr lang="it-IT" sz="2000" b="1" dirty="0" err="1"/>
              <a:t>perform</a:t>
            </a:r>
            <a:r>
              <a:rPr lang="it-IT" sz="2000" b="1" dirty="0"/>
              <a:t> the </a:t>
            </a:r>
            <a:r>
              <a:rPr lang="it-IT" sz="2000" b="1" dirty="0" err="1"/>
              <a:t>tomographic</a:t>
            </a:r>
            <a:r>
              <a:rPr lang="it-IT" sz="2000" b="1" dirty="0"/>
              <a:t> </a:t>
            </a:r>
            <a:r>
              <a:rPr lang="it-IT" sz="2000" b="1" dirty="0" err="1"/>
              <a:t>reconstruction</a:t>
            </a:r>
            <a:r>
              <a:rPr lang="it-IT" sz="2000" dirty="0"/>
              <a:t>:</a:t>
            </a:r>
            <a:endParaRPr lang="en-GB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5D0DA4-17E6-AF7E-8398-1B8A455CCB9F}"/>
              </a:ext>
            </a:extLst>
          </p:cNvPr>
          <p:cNvSpPr txBox="1"/>
          <p:nvPr/>
        </p:nvSpPr>
        <p:spPr>
          <a:xfrm>
            <a:off x="1227578" y="1582624"/>
            <a:ext cx="71025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dirty="0" err="1"/>
              <a:t>Remove</a:t>
            </a:r>
            <a:r>
              <a:rPr lang="it-IT" sz="2000" dirty="0"/>
              <a:t> background and </a:t>
            </a:r>
            <a:r>
              <a:rPr lang="it-IT" sz="2000" dirty="0" err="1"/>
              <a:t>apply</a:t>
            </a:r>
            <a:r>
              <a:rPr lang="it-IT" sz="2000" dirty="0"/>
              <a:t> </a:t>
            </a:r>
            <a:r>
              <a:rPr lang="it-IT" sz="2000" dirty="0" err="1"/>
              <a:t>gaussian</a:t>
            </a:r>
            <a:r>
              <a:rPr lang="it-IT" sz="2000" dirty="0"/>
              <a:t> filters to the images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000" dirty="0" err="1"/>
              <a:t>Rescale</a:t>
            </a:r>
            <a:r>
              <a:rPr lang="it-IT" sz="2000" dirty="0"/>
              <a:t> images to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square</a:t>
            </a:r>
            <a:r>
              <a:rPr lang="it-IT" sz="2000" dirty="0"/>
              <a:t> pixels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Rotate the images by the streaking angle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000" dirty="0" err="1"/>
              <a:t>Apply</a:t>
            </a:r>
            <a:r>
              <a:rPr lang="it-IT" sz="2000" dirty="0"/>
              <a:t> the </a:t>
            </a:r>
            <a:r>
              <a:rPr lang="it-IT" sz="2000" dirty="0" err="1"/>
              <a:t>calibration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to the streaking </a:t>
            </a:r>
            <a:r>
              <a:rPr lang="it-IT" sz="2000" dirty="0" err="1"/>
              <a:t>axis</a:t>
            </a:r>
            <a:r>
              <a:rPr lang="it-IT" sz="2000" dirty="0"/>
              <a:t> and </a:t>
            </a:r>
            <a:r>
              <a:rPr lang="it-IT" sz="2000" dirty="0" err="1"/>
              <a:t>rescale</a:t>
            </a:r>
            <a:r>
              <a:rPr lang="it-IT" sz="2000" dirty="0"/>
              <a:t> the images to </a:t>
            </a:r>
            <a:r>
              <a:rPr lang="it-IT" sz="2000" dirty="0" err="1"/>
              <a:t>have</a:t>
            </a:r>
            <a:r>
              <a:rPr lang="it-IT" sz="2000" dirty="0"/>
              <a:t> the </a:t>
            </a:r>
            <a:r>
              <a:rPr lang="it-IT" sz="2000" dirty="0" err="1"/>
              <a:t>same</a:t>
            </a:r>
            <a:r>
              <a:rPr lang="it-IT" sz="2000" dirty="0"/>
              <a:t> </a:t>
            </a:r>
            <a:r>
              <a:rPr lang="it-IT" sz="2000" dirty="0" err="1"/>
              <a:t>temporal</a:t>
            </a:r>
            <a:r>
              <a:rPr lang="it-IT" sz="2000" dirty="0"/>
              <a:t> scale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Center the images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Set the ROI to </a:t>
            </a:r>
            <a:r>
              <a:rPr lang="it-IT" sz="2000" dirty="0" err="1"/>
              <a:t>select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the </a:t>
            </a:r>
            <a:r>
              <a:rPr lang="it-IT" sz="2000" dirty="0" err="1"/>
              <a:t>beam</a:t>
            </a:r>
            <a:endParaRPr lang="it-IT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C4D812-1839-B6D6-6963-18DC02F7A0AB}"/>
              </a:ext>
            </a:extLst>
          </p:cNvPr>
          <p:cNvSpPr txBox="1"/>
          <p:nvPr/>
        </p:nvSpPr>
        <p:spPr>
          <a:xfrm>
            <a:off x="164422" y="5639581"/>
            <a:ext cx="1118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 err="1"/>
              <a:t>This</a:t>
            </a:r>
            <a:r>
              <a:rPr lang="it-IT" sz="2000" b="1" dirty="0"/>
              <a:t> </a:t>
            </a:r>
            <a:r>
              <a:rPr lang="it-IT" sz="2000" b="1" dirty="0" err="1"/>
              <a:t>allows</a:t>
            </a:r>
            <a:r>
              <a:rPr lang="it-IT" sz="2000" b="1" dirty="0"/>
              <a:t> for the </a:t>
            </a:r>
            <a:r>
              <a:rPr lang="it-IT" sz="2000" b="1" dirty="0" err="1"/>
              <a:t>reconstruction</a:t>
            </a:r>
            <a:r>
              <a:rPr lang="it-IT" sz="2000" b="1" dirty="0"/>
              <a:t>, </a:t>
            </a:r>
            <a:r>
              <a:rPr lang="it-IT" sz="2000" b="1" dirty="0" err="1"/>
              <a:t>minimizing</a:t>
            </a:r>
            <a:r>
              <a:rPr lang="it-IT" sz="2000" b="1" dirty="0"/>
              <a:t> the </a:t>
            </a:r>
            <a:r>
              <a:rPr lang="it-IT" sz="2000" b="1" dirty="0" err="1"/>
              <a:t>artifacts</a:t>
            </a:r>
            <a:r>
              <a:rPr lang="it-IT" sz="2000" b="1" dirty="0"/>
              <a:t> </a:t>
            </a:r>
            <a:r>
              <a:rPr lang="it-IT" sz="2000" b="1" dirty="0" err="1"/>
              <a:t>that</a:t>
            </a:r>
            <a:r>
              <a:rPr lang="it-IT" sz="2000" b="1" dirty="0"/>
              <a:t> can </a:t>
            </a:r>
            <a:r>
              <a:rPr lang="it-IT" sz="2000" b="1" dirty="0" err="1"/>
              <a:t>arise</a:t>
            </a:r>
            <a:r>
              <a:rPr lang="it-IT" sz="2000" b="1" dirty="0"/>
              <a:t> from the </a:t>
            </a:r>
            <a:r>
              <a:rPr lang="it-IT" sz="2000" b="1" dirty="0" err="1"/>
              <a:t>disalignment</a:t>
            </a:r>
            <a:r>
              <a:rPr lang="it-IT" sz="2000" b="1" dirty="0"/>
              <a:t> in the images and from background </a:t>
            </a:r>
            <a:r>
              <a:rPr lang="it-IT" sz="2000" b="1" dirty="0" err="1"/>
              <a:t>contributions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284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245E6-CF4D-5461-A5DA-592E024C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EuPRAXIA@SPARC_LAB</a:t>
            </a:r>
            <a:endParaRPr lang="en-GB" dirty="0"/>
          </a:p>
        </p:txBody>
      </p:sp>
      <p:pic>
        <p:nvPicPr>
          <p:cNvPr id="11" name="Immagine 10" descr="Immagine che contiene testo, schermata, linea, software&#10;&#10;Il contenuto generato dall'IA potrebbe non essere corretto.">
            <a:extLst>
              <a:ext uri="{FF2B5EF4-FFF2-40B4-BE49-F238E27FC236}">
                <a16:creationId xmlns:a16="http://schemas.microsoft.com/office/drawing/2014/main" id="{CF29C1A3-5924-4F99-1E40-8DDD5ECC1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7" y="1683545"/>
            <a:ext cx="11294106" cy="3209556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4A1F5FB-40C4-470C-9F2D-936A0F00C75C}"/>
              </a:ext>
            </a:extLst>
          </p:cNvPr>
          <p:cNvSpPr/>
          <p:nvPr/>
        </p:nvSpPr>
        <p:spPr>
          <a:xfrm>
            <a:off x="1828800" y="2672862"/>
            <a:ext cx="974690" cy="96464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7A51425-F87C-26DC-911F-8CDD511F1600}"/>
              </a:ext>
            </a:extLst>
          </p:cNvPr>
          <p:cNvSpPr/>
          <p:nvPr/>
        </p:nvSpPr>
        <p:spPr>
          <a:xfrm>
            <a:off x="5121310" y="2672861"/>
            <a:ext cx="974690" cy="96464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35BFF8E-D3BE-ACBA-C337-8264ACAAC9B0}"/>
              </a:ext>
            </a:extLst>
          </p:cNvPr>
          <p:cNvSpPr txBox="1"/>
          <p:nvPr/>
        </p:nvSpPr>
        <p:spPr>
          <a:xfrm>
            <a:off x="321546" y="1004221"/>
            <a:ext cx="9857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Two </a:t>
            </a:r>
            <a:r>
              <a:rPr lang="it-IT" sz="2000" b="1" dirty="0" err="1"/>
              <a:t>PolariX</a:t>
            </a:r>
            <a:r>
              <a:rPr lang="it-IT" sz="2000" b="1" dirty="0"/>
              <a:t> TDS </a:t>
            </a:r>
            <a:r>
              <a:rPr lang="it-IT" sz="2000" b="1" dirty="0" err="1"/>
              <a:t>will</a:t>
            </a:r>
            <a:r>
              <a:rPr lang="it-IT" sz="2000" b="1" dirty="0"/>
              <a:t> be </a:t>
            </a:r>
            <a:r>
              <a:rPr lang="it-IT" sz="2000" b="1" dirty="0" err="1"/>
              <a:t>implemented</a:t>
            </a:r>
            <a:r>
              <a:rPr lang="it-IT" sz="2000" b="1" dirty="0"/>
              <a:t> in the </a:t>
            </a:r>
            <a:r>
              <a:rPr lang="it-IT" sz="2000" b="1" dirty="0" err="1"/>
              <a:t>EuPRAXIA@SPARC_LAB</a:t>
            </a:r>
            <a:r>
              <a:rPr lang="it-IT" sz="2000" b="1" dirty="0"/>
              <a:t> </a:t>
            </a:r>
            <a:r>
              <a:rPr lang="it-IT" sz="2000" b="1" dirty="0" err="1"/>
              <a:t>diagnostics</a:t>
            </a:r>
            <a:r>
              <a:rPr lang="it-IT" sz="2000" b="1" dirty="0"/>
              <a:t> systems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02789F1-8F66-16DF-A4B3-3630FD7C320D}"/>
                  </a:ext>
                </a:extLst>
              </p:cNvPr>
              <p:cNvSpPr txBox="1"/>
              <p:nvPr/>
            </p:nvSpPr>
            <p:spPr>
              <a:xfrm>
                <a:off x="1346480" y="5145892"/>
                <a:ext cx="23613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Photoinjector exit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𝟏𝟏𝟖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𝑴𝒆𝑽</m:t>
                    </m:r>
                  </m:oMath>
                </a14:m>
                <a:endParaRPr lang="en-GB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60 cm TDS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02789F1-8F66-16DF-A4B3-3630FD7C3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80" y="5145892"/>
                <a:ext cx="2361363" cy="1015663"/>
              </a:xfrm>
              <a:prstGeom prst="rect">
                <a:avLst/>
              </a:prstGeom>
              <a:blipFill>
                <a:blip r:embed="rId3"/>
                <a:stretch>
                  <a:fillRect l="-2842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1A6301F-AB13-0A93-7BC7-6F646590390E}"/>
                  </a:ext>
                </a:extLst>
              </p:cNvPr>
              <p:cNvSpPr txBox="1"/>
              <p:nvPr/>
            </p:nvSpPr>
            <p:spPr>
              <a:xfrm>
                <a:off x="4915318" y="5145893"/>
                <a:ext cx="23613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Plasma </a:t>
                </a:r>
                <a:r>
                  <a:rPr lang="it-IT" sz="2000" b="1" dirty="0" err="1"/>
                  <a:t>module</a:t>
                </a:r>
                <a:r>
                  <a:rPr lang="it-IT" sz="2000" b="1" dirty="0"/>
                  <a:t> exit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𝑮𝒆𝑽</m:t>
                    </m:r>
                  </m:oMath>
                </a14:m>
                <a:endParaRPr lang="en-GB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96 cm TDS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1A6301F-AB13-0A93-7BC7-6F6465903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318" y="5145893"/>
                <a:ext cx="2361363" cy="1015663"/>
              </a:xfrm>
              <a:prstGeom prst="rect">
                <a:avLst/>
              </a:prstGeom>
              <a:blipFill>
                <a:blip r:embed="rId4"/>
                <a:stretch>
                  <a:fillRect l="-2577" t="-2994" r="-515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AFDDC77-8BFD-6F9F-0A1E-B17E2BAE2520}"/>
              </a:ext>
            </a:extLst>
          </p:cNvPr>
          <p:cNvCxnSpPr>
            <a:cxnSpLocks/>
          </p:cNvCxnSpPr>
          <p:nvPr/>
        </p:nvCxnSpPr>
        <p:spPr>
          <a:xfrm flipV="1">
            <a:off x="2316145" y="3878664"/>
            <a:ext cx="0" cy="12672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97200B0-5B58-5AD9-2389-48C827F677AB}"/>
              </a:ext>
            </a:extLst>
          </p:cNvPr>
          <p:cNvCxnSpPr>
            <a:cxnSpLocks/>
          </p:cNvCxnSpPr>
          <p:nvPr/>
        </p:nvCxnSpPr>
        <p:spPr>
          <a:xfrm flipV="1">
            <a:off x="5608655" y="3878664"/>
            <a:ext cx="0" cy="12672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0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30DC4-E01E-0F5C-58F2-0C339AD0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Motivations</a:t>
            </a:r>
            <a:r>
              <a:rPr lang="it-IT" dirty="0"/>
              <a:t> and goals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140662-01FA-94E4-9C61-2CDE8EB97B38}"/>
              </a:ext>
            </a:extLst>
          </p:cNvPr>
          <p:cNvSpPr txBox="1"/>
          <p:nvPr/>
        </p:nvSpPr>
        <p:spPr>
          <a:xfrm>
            <a:off x="199819" y="937027"/>
            <a:ext cx="11792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presented</a:t>
            </a:r>
            <a:r>
              <a:rPr lang="it-IT" sz="2000" dirty="0"/>
              <a:t> </a:t>
            </a:r>
            <a:r>
              <a:rPr lang="it-IT" sz="2000" dirty="0" err="1"/>
              <a:t>experimental</a:t>
            </a:r>
            <a:r>
              <a:rPr lang="it-IT" sz="2000" dirty="0"/>
              <a:t> activity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result</a:t>
            </a:r>
            <a:r>
              <a:rPr lang="it-IT" sz="2000" dirty="0"/>
              <a:t> from a </a:t>
            </a:r>
            <a:r>
              <a:rPr lang="it-IT" sz="2000" dirty="0" err="1"/>
              <a:t>collaboration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PSI center, DESY and INFN-LNF</a:t>
            </a:r>
            <a:endParaRPr lang="en-GB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B1EA415-30AA-6BEA-13CE-5AB256B901B4}"/>
              </a:ext>
            </a:extLst>
          </p:cNvPr>
          <p:cNvSpPr txBox="1"/>
          <p:nvPr/>
        </p:nvSpPr>
        <p:spPr>
          <a:xfrm>
            <a:off x="4105589" y="3975854"/>
            <a:ext cx="6469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/>
              <a:t>PolariX</a:t>
            </a:r>
            <a:r>
              <a:rPr lang="it-IT" sz="2000" dirty="0"/>
              <a:t> TDS </a:t>
            </a:r>
            <a:r>
              <a:rPr lang="it-IT" sz="2000" dirty="0" err="1"/>
              <a:t>implementation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the </a:t>
            </a:r>
            <a:r>
              <a:rPr lang="it-IT" sz="2000" dirty="0" err="1"/>
              <a:t>diagnostic</a:t>
            </a:r>
            <a:r>
              <a:rPr lang="it-IT" sz="2000" dirty="0"/>
              <a:t> system</a:t>
            </a:r>
            <a:endParaRPr lang="en-GB" sz="2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1C49C3E-970B-0C7C-34B3-028890F795B5}"/>
              </a:ext>
            </a:extLst>
          </p:cNvPr>
          <p:cNvSpPr txBox="1"/>
          <p:nvPr/>
        </p:nvSpPr>
        <p:spPr>
          <a:xfrm>
            <a:off x="509727" y="5702780"/>
            <a:ext cx="62327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Goal:</a:t>
            </a:r>
            <a:r>
              <a:rPr lang="en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Demonstrate feasibility of 3D/5D reconstructions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29E7900-6716-9B42-A44A-D80AC3B48FCC}"/>
                  </a:ext>
                </a:extLst>
              </p:cNvPr>
              <p:cNvSpPr txBox="1"/>
              <p:nvPr/>
            </p:nvSpPr>
            <p:spPr>
              <a:xfrm>
                <a:off x="509727" y="4680735"/>
                <a:ext cx="972954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sz="2000" b="1" dirty="0">
                    <a:solidFill>
                      <a:srgbClr val="0070C0"/>
                    </a:solidFill>
                  </a:rPr>
                  <a:t>Necessity: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High longitudinal resolution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𝑓𝑠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b="1" dirty="0"/>
                  <a:t>PolariX TDS</a:t>
                </a:r>
                <a:r>
                  <a:rPr lang="en-GB" sz="2000" dirty="0"/>
                  <a:t> </a:t>
                </a:r>
                <a:endParaRPr lang="en-GB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Full phase-space reconstruction </a:t>
                </a:r>
                <a14:m>
                  <m:oMath xmlns:m="http://schemas.openxmlformats.org/officeDocument/2006/math">
                    <m:r>
                      <a:rPr lang="it-IT" sz="2000" b="1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sz="2000" b="1" dirty="0"/>
                  <a:t>Tomographic techniques</a:t>
                </a:r>
                <a:r>
                  <a:rPr lang="en-GB" sz="2000" dirty="0"/>
                  <a:t> (3D/5D reconstruction)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29E7900-6716-9B42-A44A-D80AC3B48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27" y="4680735"/>
                <a:ext cx="9729544" cy="1015663"/>
              </a:xfrm>
              <a:prstGeom prst="rect">
                <a:avLst/>
              </a:prstGeom>
              <a:blipFill>
                <a:blip r:embed="rId2"/>
                <a:stretch>
                  <a:fillRect l="-564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2BD031B0-3DF9-81F4-289C-49B148939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5" b="11914"/>
          <a:stretch>
            <a:fillRect/>
          </a:stretch>
        </p:blipFill>
        <p:spPr>
          <a:xfrm>
            <a:off x="1953795" y="1417422"/>
            <a:ext cx="1881610" cy="890030"/>
          </a:xfrm>
          <a:prstGeom prst="rect">
            <a:avLst/>
          </a:prstGeom>
        </p:spPr>
      </p:pic>
      <p:pic>
        <p:nvPicPr>
          <p:cNvPr id="4" name="Picture 2" descr="Risultati immagini per eupraxia logo">
            <a:extLst>
              <a:ext uri="{FF2B5EF4-FFF2-40B4-BE49-F238E27FC236}">
                <a16:creationId xmlns:a16="http://schemas.microsoft.com/office/drawing/2014/main" id="{81A1578A-82DB-C9DE-B4B6-234345F6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19" y="3598237"/>
            <a:ext cx="1774113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cerchi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E09BB04A-A8EE-12D5-6DE8-45BE4CF0D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34" y="2444922"/>
            <a:ext cx="1064811" cy="106481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C14A71-BCF6-8BBE-9D02-15DF76A84422}"/>
              </a:ext>
            </a:extLst>
          </p:cNvPr>
          <p:cNvSpPr txBox="1"/>
          <p:nvPr/>
        </p:nvSpPr>
        <p:spPr>
          <a:xfrm>
            <a:off x="4105589" y="2558751"/>
            <a:ext cx="5273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Development and first </a:t>
            </a:r>
            <a:r>
              <a:rPr lang="it-IT" sz="2000" dirty="0" err="1"/>
              <a:t>demonstration</a:t>
            </a:r>
            <a:r>
              <a:rPr lang="it-IT" sz="2000" dirty="0"/>
              <a:t> of  the </a:t>
            </a:r>
            <a:r>
              <a:rPr lang="it-IT" sz="2000" dirty="0" err="1"/>
              <a:t>tomographic</a:t>
            </a:r>
            <a:r>
              <a:rPr lang="it-IT" sz="2000" dirty="0"/>
              <a:t> </a:t>
            </a:r>
            <a:r>
              <a:rPr lang="it-IT" sz="2000" dirty="0" err="1"/>
              <a:t>reconstruction</a:t>
            </a:r>
            <a:r>
              <a:rPr lang="it-IT" sz="2000" dirty="0"/>
              <a:t> </a:t>
            </a:r>
            <a:r>
              <a:rPr lang="it-IT" sz="2000" dirty="0" err="1"/>
              <a:t>method</a:t>
            </a:r>
            <a:endParaRPr lang="it-IT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27C3F8-C467-8D8A-7EAE-34FA5BA798F3}"/>
              </a:ext>
            </a:extLst>
          </p:cNvPr>
          <p:cNvSpPr txBox="1"/>
          <p:nvPr/>
        </p:nvSpPr>
        <p:spPr>
          <a:xfrm>
            <a:off x="4105589" y="1641908"/>
            <a:ext cx="4617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 Development of the </a:t>
            </a:r>
            <a:r>
              <a:rPr lang="it-IT" sz="2000" dirty="0" err="1"/>
              <a:t>PolariX</a:t>
            </a:r>
            <a:r>
              <a:rPr lang="it-IT" sz="2000" dirty="0"/>
              <a:t> TDS</a:t>
            </a:r>
            <a:endParaRPr lang="en-GB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0E9DD75-1D0F-DB62-2BD2-95B90A8BE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0" y="3841891"/>
            <a:ext cx="1998032" cy="7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4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A8B7F-B1A3-D751-9146-67EBA24F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PolariX</a:t>
            </a:r>
            <a:r>
              <a:rPr lang="en-US" dirty="0"/>
              <a:t> TDS: RF system</a:t>
            </a:r>
            <a:endParaRPr lang="en-GB" dirty="0"/>
          </a:p>
        </p:txBody>
      </p:sp>
      <p:pic>
        <p:nvPicPr>
          <p:cNvPr id="5" name="Immagine 4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CF18E1CF-9F9D-49A8-0067-3F4B5817D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33" y="1313397"/>
            <a:ext cx="4941907" cy="2689185"/>
          </a:xfrm>
          <a:prstGeom prst="rect">
            <a:avLst/>
          </a:prstGeom>
        </p:spPr>
      </p:pic>
      <p:pic>
        <p:nvPicPr>
          <p:cNvPr id="9" name="Immagine 8" descr="Immagine che contiene testo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53B4521E-1BD4-20F4-072F-BA62E3E03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28" y="4057161"/>
            <a:ext cx="3148401" cy="2518462"/>
          </a:xfrm>
          <a:prstGeom prst="rect">
            <a:avLst/>
          </a:prstGeom>
        </p:spPr>
      </p:pic>
      <p:pic>
        <p:nvPicPr>
          <p:cNvPr id="13" name="Immagine 12" descr="Immagine che contiene schermata, testo, Policromia, diagramma&#10;&#10;Il contenuto generato dall'IA potrebbe non essere corretto.">
            <a:extLst>
              <a:ext uri="{FF2B5EF4-FFF2-40B4-BE49-F238E27FC236}">
                <a16:creationId xmlns:a16="http://schemas.microsoft.com/office/drawing/2014/main" id="{ACB8B7AE-0563-7063-0BC2-BDCA9F13C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35" y="4047360"/>
            <a:ext cx="4366857" cy="245236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B0432C-4C17-FD31-FF7F-D47E77B51C46}"/>
              </a:ext>
            </a:extLst>
          </p:cNvPr>
          <p:cNvSpPr txBox="1"/>
          <p:nvPr/>
        </p:nvSpPr>
        <p:spPr>
          <a:xfrm>
            <a:off x="5345931" y="6083267"/>
            <a:ext cx="173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Phase</a:t>
            </a:r>
            <a:r>
              <a:rPr lang="it-IT" sz="2000" b="1" dirty="0"/>
              <a:t> </a:t>
            </a:r>
            <a:r>
              <a:rPr lang="it-IT" sz="2000" b="1" dirty="0" err="1"/>
              <a:t>Shifter</a:t>
            </a:r>
            <a:endParaRPr lang="en-GB" sz="2000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82E1389-1D6E-F69F-A581-6DF121532160}"/>
              </a:ext>
            </a:extLst>
          </p:cNvPr>
          <p:cNvSpPr txBox="1"/>
          <p:nvPr/>
        </p:nvSpPr>
        <p:spPr>
          <a:xfrm>
            <a:off x="9992932" y="6083267"/>
            <a:ext cx="145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E-Rotator</a:t>
            </a:r>
            <a:endParaRPr lang="en-GB" sz="20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1215BAC-0E43-B32E-9E8E-9709589230C6}"/>
              </a:ext>
            </a:extLst>
          </p:cNvPr>
          <p:cNvSpPr txBox="1"/>
          <p:nvPr/>
        </p:nvSpPr>
        <p:spPr>
          <a:xfrm>
            <a:off x="659246" y="1509103"/>
            <a:ext cx="6519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The power </a:t>
            </a:r>
            <a:r>
              <a:rPr lang="it-IT" sz="2000" dirty="0" err="1"/>
              <a:t>is</a:t>
            </a:r>
            <a:r>
              <a:rPr lang="it-IT" sz="2000" dirty="0"/>
              <a:t> split </a:t>
            </a:r>
            <a:r>
              <a:rPr lang="it-IT" sz="2000" dirty="0" err="1"/>
              <a:t>into</a:t>
            </a:r>
            <a:r>
              <a:rPr lang="it-IT" sz="2000" dirty="0"/>
              <a:t>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branches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The </a:t>
            </a:r>
            <a:r>
              <a:rPr lang="it-IT" sz="2000" b="1" dirty="0" err="1">
                <a:solidFill>
                  <a:srgbClr val="0070C0"/>
                </a:solidFill>
              </a:rPr>
              <a:t>phase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shifter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dirty="0" err="1"/>
              <a:t>introduces</a:t>
            </a:r>
            <a:r>
              <a:rPr lang="it-IT" sz="2000" dirty="0"/>
              <a:t> a </a:t>
            </a:r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difference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ports 1 and 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0 </a:t>
            </a:r>
            <a:r>
              <a:rPr lang="it-IT" sz="2000" dirty="0" err="1"/>
              <a:t>deg</a:t>
            </a:r>
            <a:r>
              <a:rPr lang="it-IT" sz="2000" dirty="0"/>
              <a:t> -&gt; </a:t>
            </a:r>
            <a:r>
              <a:rPr lang="it-IT" sz="2000" dirty="0" err="1"/>
              <a:t>vertical</a:t>
            </a:r>
            <a:r>
              <a:rPr lang="it-IT" sz="2000" dirty="0"/>
              <a:t> </a:t>
            </a:r>
            <a:r>
              <a:rPr lang="it-IT" sz="2000" dirty="0" err="1"/>
              <a:t>polarization</a:t>
            </a: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180 </a:t>
            </a:r>
            <a:r>
              <a:rPr lang="it-IT" sz="2000" dirty="0" err="1"/>
              <a:t>deg</a:t>
            </a:r>
            <a:r>
              <a:rPr lang="it-IT" sz="2000" dirty="0"/>
              <a:t> -&gt; </a:t>
            </a:r>
            <a:r>
              <a:rPr lang="it-IT" sz="2000" dirty="0" err="1"/>
              <a:t>horizontal</a:t>
            </a:r>
            <a:r>
              <a:rPr lang="it-IT" sz="2000" dirty="0"/>
              <a:t> </a:t>
            </a:r>
            <a:r>
              <a:rPr lang="it-IT" sz="2000" dirty="0" err="1"/>
              <a:t>polarization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The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branches</a:t>
            </a:r>
            <a:r>
              <a:rPr lang="it-IT" sz="2000" dirty="0"/>
              <a:t> are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it-IT" sz="2000" dirty="0" err="1"/>
              <a:t>recombined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the </a:t>
            </a:r>
            <a:r>
              <a:rPr lang="it-IT" sz="2000" b="1" dirty="0">
                <a:solidFill>
                  <a:srgbClr val="0070C0"/>
                </a:solidFill>
              </a:rPr>
              <a:t>E-rotator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1C02B02-45E8-4CD4-33EB-F53246120A52}"/>
              </a:ext>
            </a:extLst>
          </p:cNvPr>
          <p:cNvSpPr txBox="1"/>
          <p:nvPr/>
        </p:nvSpPr>
        <p:spPr>
          <a:xfrm>
            <a:off x="119860" y="860698"/>
            <a:ext cx="1079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cs typeface="Arial" panose="020B0604020202020204" pitchFamily="34" charset="0"/>
              </a:rPr>
              <a:t>The </a:t>
            </a:r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PolariX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is</a:t>
            </a:r>
            <a:r>
              <a:rPr lang="it-IT" sz="2000" dirty="0">
                <a:cs typeface="Arial" panose="020B0604020202020204" pitchFamily="34" charset="0"/>
              </a:rPr>
              <a:t> an X-band </a:t>
            </a:r>
            <a:r>
              <a:rPr lang="it-IT" sz="2000" dirty="0" err="1">
                <a:cs typeface="Arial" panose="020B0604020202020204" pitchFamily="34" charset="0"/>
              </a:rPr>
              <a:t>Transverse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Deflection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Structure</a:t>
            </a:r>
            <a:r>
              <a:rPr lang="it-IT" sz="2000" dirty="0">
                <a:cs typeface="Arial" panose="020B0604020202020204" pitchFamily="34" charset="0"/>
              </a:rPr>
              <a:t> with the feature of </a:t>
            </a:r>
            <a:r>
              <a:rPr lang="it-IT" sz="2000" dirty="0" err="1">
                <a:cs typeface="Arial" panose="020B0604020202020204" pitchFamily="34" charset="0"/>
              </a:rPr>
              <a:t>changing</a:t>
            </a:r>
            <a:r>
              <a:rPr lang="it-IT" sz="2000" dirty="0">
                <a:cs typeface="Arial" panose="020B0604020202020204" pitchFamily="34" charset="0"/>
              </a:rPr>
              <a:t> the </a:t>
            </a:r>
            <a:r>
              <a:rPr lang="it-IT" sz="2000" dirty="0" err="1">
                <a:cs typeface="Arial" panose="020B0604020202020204" pitchFamily="34" charset="0"/>
              </a:rPr>
              <a:t>beam</a:t>
            </a:r>
            <a:r>
              <a:rPr lang="it-IT" sz="2000" dirty="0">
                <a:cs typeface="Arial" panose="020B0604020202020204" pitchFamily="34" charset="0"/>
              </a:rPr>
              <a:t> streaking </a:t>
            </a:r>
            <a:r>
              <a:rPr lang="it-IT" sz="2000" dirty="0" err="1">
                <a:cs typeface="Arial" panose="020B0604020202020204" pitchFamily="34" charset="0"/>
              </a:rPr>
              <a:t>direction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A8C969-FAD6-6048-5576-23D4D390F01F}"/>
              </a:ext>
            </a:extLst>
          </p:cNvPr>
          <p:cNvSpPr txBox="1"/>
          <p:nvPr/>
        </p:nvSpPr>
        <p:spPr>
          <a:xfrm>
            <a:off x="47582" y="6499720"/>
            <a:ext cx="77428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u="sng" dirty="0">
                <a:solidFill>
                  <a:srgbClr val="222222"/>
                </a:solidFill>
              </a:rPr>
              <a:t>Ref</a:t>
            </a:r>
            <a:r>
              <a:rPr lang="en-GB" sz="1200" i="1" dirty="0">
                <a:solidFill>
                  <a:srgbClr val="222222"/>
                </a:solidFill>
              </a:rPr>
              <a:t>. : </a:t>
            </a:r>
            <a:r>
              <a:rPr lang="en-GB" sz="1200" i="1" dirty="0" err="1">
                <a:solidFill>
                  <a:srgbClr val="222222"/>
                </a:solidFill>
              </a:rPr>
              <a:t>Grudiev</a:t>
            </a:r>
            <a:r>
              <a:rPr lang="en-GB" sz="1200" i="1" dirty="0">
                <a:solidFill>
                  <a:srgbClr val="222222"/>
                </a:solidFill>
              </a:rPr>
              <a:t>, Alexej. Design of compact high power RF components at X-band. No. CERN-ACC-NOTE-2016-0044. 2016.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32031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3BC2A-5F48-4551-9629-470347F0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PolariX</a:t>
            </a:r>
            <a:r>
              <a:rPr lang="en-US" dirty="0"/>
              <a:t> TDS: Working principle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63107C-32F7-91DD-02A1-19677662762B}"/>
              </a:ext>
            </a:extLst>
          </p:cNvPr>
          <p:cNvSpPr txBox="1"/>
          <p:nvPr/>
        </p:nvSpPr>
        <p:spPr>
          <a:xfrm>
            <a:off x="93761" y="4614767"/>
            <a:ext cx="11833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>
                <a:cs typeface="Arial" panose="020B0604020202020204" pitchFamily="34" charset="0"/>
              </a:rPr>
              <a:t>It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is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capable</a:t>
            </a:r>
            <a:r>
              <a:rPr lang="it-IT" sz="2000" dirty="0">
                <a:cs typeface="Arial" panose="020B0604020202020204" pitchFamily="34" charset="0"/>
              </a:rPr>
              <a:t> of </a:t>
            </a:r>
            <a:r>
              <a:rPr lang="it-IT" sz="2000" dirty="0" err="1">
                <a:cs typeface="Arial" panose="020B0604020202020204" pitchFamily="34" charset="0"/>
              </a:rPr>
              <a:t>measuring</a:t>
            </a:r>
            <a:r>
              <a:rPr lang="it-IT" sz="2000" dirty="0">
                <a:cs typeface="Arial" panose="020B0604020202020204" pitchFamily="34" charset="0"/>
              </a:rPr>
              <a:t> the </a:t>
            </a:r>
            <a:r>
              <a:rPr lang="it-IT" sz="2000" dirty="0" err="1">
                <a:cs typeface="Arial" panose="020B0604020202020204" pitchFamily="34" charset="0"/>
              </a:rPr>
              <a:t>longitudinal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properties</a:t>
            </a:r>
            <a:r>
              <a:rPr lang="it-IT" sz="2000" dirty="0">
                <a:cs typeface="Arial" panose="020B0604020202020204" pitchFamily="34" charset="0"/>
              </a:rPr>
              <a:t> of the </a:t>
            </a:r>
            <a:r>
              <a:rPr lang="it-IT" sz="2000" dirty="0" err="1">
                <a:cs typeface="Arial" panose="020B0604020202020204" pitchFamily="34" charset="0"/>
              </a:rPr>
              <a:t>beam</a:t>
            </a:r>
            <a:r>
              <a:rPr lang="it-IT" sz="2000" dirty="0">
                <a:cs typeface="Arial" panose="020B0604020202020204" pitchFamily="34" charset="0"/>
              </a:rPr>
              <a:t> in </a:t>
            </a:r>
            <a:r>
              <a:rPr lang="it-IT" sz="2000" dirty="0" err="1">
                <a:cs typeface="Arial" panose="020B0604020202020204" pitchFamily="34" charset="0"/>
              </a:rPr>
              <a:t>both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transverse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planes</a:t>
            </a:r>
            <a:r>
              <a:rPr lang="it-IT" sz="2000" dirty="0">
                <a:cs typeface="Arial" panose="020B0604020202020204" pitchFamily="34" charset="0"/>
              </a:rPr>
              <a:t> with 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fs-resolution</a:t>
            </a:r>
            <a:endParaRPr lang="it-IT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>
                <a:cs typeface="Arial" panose="020B0604020202020204" pitchFamily="34" charset="0"/>
              </a:rPr>
              <a:t>Allows</a:t>
            </a:r>
            <a:r>
              <a:rPr lang="it-IT" sz="2000" dirty="0">
                <a:cs typeface="Arial" panose="020B0604020202020204" pitchFamily="34" charset="0"/>
              </a:rPr>
              <a:t> for a 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tomography</a:t>
            </a:r>
            <a:r>
              <a:rPr lang="it-IT" sz="2000" dirty="0">
                <a:cs typeface="Arial" panose="020B0604020202020204" pitchFamily="34" charset="0"/>
              </a:rPr>
              <a:t> of the </a:t>
            </a:r>
            <a:r>
              <a:rPr lang="it-IT" sz="2000" dirty="0" err="1">
                <a:cs typeface="Arial" panose="020B0604020202020204" pitchFamily="34" charset="0"/>
              </a:rPr>
              <a:t>beam</a:t>
            </a:r>
            <a:r>
              <a:rPr lang="it-IT" sz="2000" dirty="0">
                <a:cs typeface="Arial" panose="020B0604020202020204" pitchFamily="34" charset="0"/>
              </a:rPr>
              <a:t> to </a:t>
            </a:r>
            <a:r>
              <a:rPr lang="it-IT" sz="2000" dirty="0" err="1">
                <a:cs typeface="Arial" panose="020B0604020202020204" pitchFamily="34" charset="0"/>
              </a:rPr>
              <a:t>reconstruct</a:t>
            </a:r>
            <a:r>
              <a:rPr lang="it-IT" sz="2000" dirty="0">
                <a:cs typeface="Arial" panose="020B0604020202020204" pitchFamily="34" charset="0"/>
              </a:rPr>
              <a:t> the </a:t>
            </a:r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3D (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x,y,t</a:t>
            </a:r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) and 5D (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x,x’,y,y’,t</a:t>
            </a:r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) 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beam</a:t>
            </a:r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distribution</a:t>
            </a:r>
            <a:r>
              <a:rPr lang="it-IT" sz="2000" dirty="0">
                <a:cs typeface="Arial" panose="020B0604020202020204" pitchFamily="34" charset="0"/>
              </a:rPr>
              <a:t>, by streaking the </a:t>
            </a:r>
            <a:r>
              <a:rPr lang="it-IT" sz="2000" dirty="0" err="1">
                <a:cs typeface="Arial" panose="020B0604020202020204" pitchFamily="34" charset="0"/>
              </a:rPr>
              <a:t>beam</a:t>
            </a:r>
            <a:r>
              <a:rPr lang="it-IT" sz="2000" dirty="0">
                <a:cs typeface="Arial" panose="020B0604020202020204" pitchFamily="34" charset="0"/>
              </a:rPr>
              <a:t> for </a:t>
            </a:r>
            <a:r>
              <a:rPr lang="it-IT" sz="2000" dirty="0" err="1">
                <a:cs typeface="Arial" panose="020B0604020202020204" pitchFamily="34" charset="0"/>
              </a:rPr>
              <a:t>different</a:t>
            </a:r>
            <a:r>
              <a:rPr lang="it-IT" sz="2000" dirty="0">
                <a:cs typeface="Arial" panose="020B0604020202020204" pitchFamily="34" charset="0"/>
              </a:rPr>
              <a:t> field </a:t>
            </a:r>
            <a:r>
              <a:rPr lang="it-IT" sz="2000" dirty="0" err="1">
                <a:cs typeface="Arial" panose="020B0604020202020204" pitchFamily="34" charset="0"/>
              </a:rPr>
              <a:t>polarizations</a:t>
            </a:r>
            <a:r>
              <a:rPr lang="it-IT" sz="20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 descr="A diagram of a diagram of a beam&#10;&#10;Description automatically generated with medium confidence">
            <a:extLst>
              <a:ext uri="{FF2B5EF4-FFF2-40B4-BE49-F238E27FC236}">
                <a16:creationId xmlns:a16="http://schemas.microsoft.com/office/drawing/2014/main" id="{78C66F21-1E00-939D-376D-3BC61022E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933"/>
          <a:stretch/>
        </p:blipFill>
        <p:spPr>
          <a:xfrm>
            <a:off x="1791264" y="1056516"/>
            <a:ext cx="3361016" cy="343138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46B6820-550A-FD57-CF37-FA24FA9399C4}"/>
              </a:ext>
            </a:extLst>
          </p:cNvPr>
          <p:cNvSpPr/>
          <p:nvPr/>
        </p:nvSpPr>
        <p:spPr>
          <a:xfrm>
            <a:off x="5319085" y="2635480"/>
            <a:ext cx="1090965" cy="4697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F746CE-8270-92D8-27EB-FC588283DB9B}"/>
              </a:ext>
            </a:extLst>
          </p:cNvPr>
          <p:cNvSpPr txBox="1"/>
          <p:nvPr/>
        </p:nvSpPr>
        <p:spPr>
          <a:xfrm>
            <a:off x="93761" y="6065069"/>
            <a:ext cx="9924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u="sng" dirty="0">
                <a:solidFill>
                  <a:srgbClr val="222222"/>
                </a:solidFill>
              </a:rPr>
              <a:t>Ref.</a:t>
            </a:r>
            <a:r>
              <a:rPr lang="en-GB" sz="1200" i="1" dirty="0">
                <a:solidFill>
                  <a:srgbClr val="222222"/>
                </a:solidFill>
              </a:rPr>
              <a:t>: Marchetti, Barbara, et al. "Experimental demonstration of novel beam characterization using a polarizable X-band transverse deflection structure." Scientific reports 11.1 (2021): 3560.</a:t>
            </a:r>
          </a:p>
          <a:p>
            <a:r>
              <a:rPr lang="en-GB" sz="1200" i="1" u="sng" dirty="0">
                <a:solidFill>
                  <a:srgbClr val="222222"/>
                </a:solidFill>
              </a:rPr>
              <a:t>Ref.</a:t>
            </a:r>
            <a:r>
              <a:rPr lang="en-GB" sz="1200" i="1" dirty="0">
                <a:solidFill>
                  <a:srgbClr val="222222"/>
                </a:solidFill>
              </a:rPr>
              <a:t>: </a:t>
            </a:r>
            <a:r>
              <a:rPr lang="en-US" sz="1200" i="1" dirty="0"/>
              <a:t>Jaster-Merz, S., et al. "5D tomographic phase-space reconstruction of particle bunches." Physical Review Accelerators and Beams 27.7 (2024): 072801.</a:t>
            </a:r>
            <a:endParaRPr lang="en-GB" sz="1200" i="1" dirty="0"/>
          </a:p>
        </p:txBody>
      </p:sp>
      <p:pic>
        <p:nvPicPr>
          <p:cNvPr id="9" name="Immagine 8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896CEEFC-351D-B541-9C28-C598BC4F6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56" y="1553073"/>
            <a:ext cx="3683021" cy="27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67085-6A28-61BA-B153-6A976E5CB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898E-B31D-C579-072D-34B86CC4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PolariX</a:t>
            </a:r>
            <a:r>
              <a:rPr lang="en-US" dirty="0"/>
              <a:t> TDS</a:t>
            </a:r>
            <a:r>
              <a:rPr lang="it-IT" dirty="0"/>
              <a:t>: </a:t>
            </a:r>
            <a:r>
              <a:rPr lang="it-IT" dirty="0" err="1"/>
              <a:t>Tomographic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endParaRPr lang="it-IT" dirty="0"/>
          </a:p>
        </p:txBody>
      </p:sp>
      <p:pic>
        <p:nvPicPr>
          <p:cNvPr id="9" name="Immagine 8" descr="Immagine che contiene diagramma, schermata, Diagramma, linea&#10;&#10;Descrizione generata automaticamente">
            <a:extLst>
              <a:ext uri="{FF2B5EF4-FFF2-40B4-BE49-F238E27FC236}">
                <a16:creationId xmlns:a16="http://schemas.microsoft.com/office/drawing/2014/main" id="{CA43EC4E-9D28-20BF-EDDB-F9554D69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/>
          <a:stretch/>
        </p:blipFill>
        <p:spPr>
          <a:xfrm>
            <a:off x="6161850" y="3579617"/>
            <a:ext cx="5424724" cy="2162861"/>
          </a:xfrm>
          <a:prstGeom prst="rect">
            <a:avLst/>
          </a:prstGeom>
        </p:spPr>
      </p:pic>
      <p:pic>
        <p:nvPicPr>
          <p:cNvPr id="4" name="Picture 3" descr="A group of blue rectangular objects with red and yellow lines&#10;&#10;AI-generated content may be incorrect.">
            <a:extLst>
              <a:ext uri="{FF2B5EF4-FFF2-40B4-BE49-F238E27FC236}">
                <a16:creationId xmlns:a16="http://schemas.microsoft.com/office/drawing/2014/main" id="{1C9AB40A-156D-DEC3-0B1C-0C18712FB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14030" r="10785" b="3305"/>
          <a:stretch/>
        </p:blipFill>
        <p:spPr>
          <a:xfrm>
            <a:off x="6170857" y="1078602"/>
            <a:ext cx="3933400" cy="2350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BFE338-60DE-6001-9C14-D30A3EB66A0E}"/>
                  </a:ext>
                </a:extLst>
              </p:cNvPr>
              <p:cNvSpPr txBox="1"/>
              <p:nvPr/>
            </p:nvSpPr>
            <p:spPr>
              <a:xfrm>
                <a:off x="10553092" y="1348885"/>
                <a:ext cx="697692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BFE338-60DE-6001-9C14-D30A3EB66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092" y="1348885"/>
                <a:ext cx="697692" cy="307777"/>
              </a:xfrm>
              <a:prstGeom prst="rect">
                <a:avLst/>
              </a:prstGeom>
              <a:blipFill>
                <a:blip r:embed="rId5"/>
                <a:stretch>
                  <a:fillRect l="-6838" r="-11111" b="-301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2D097E-3462-FD76-BB01-C83DB8077E6B}"/>
              </a:ext>
            </a:extLst>
          </p:cNvPr>
          <p:cNvCxnSpPr>
            <a:cxnSpLocks/>
          </p:cNvCxnSpPr>
          <p:nvPr/>
        </p:nvCxnSpPr>
        <p:spPr>
          <a:xfrm>
            <a:off x="10128995" y="1487384"/>
            <a:ext cx="42409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B88090-1E12-182B-B6A6-4E035CEEB9D8}"/>
                  </a:ext>
                </a:extLst>
              </p:cNvPr>
              <p:cNvSpPr txBox="1"/>
              <p:nvPr/>
            </p:nvSpPr>
            <p:spPr>
              <a:xfrm>
                <a:off x="10555296" y="2505560"/>
                <a:ext cx="719684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B88090-1E12-182B-B6A6-4E035CEE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296" y="2505560"/>
                <a:ext cx="719684" cy="307777"/>
              </a:xfrm>
              <a:prstGeom prst="rect">
                <a:avLst/>
              </a:prstGeom>
              <a:blipFill>
                <a:blip r:embed="rId6"/>
                <a:stretch>
                  <a:fillRect l="-7500" r="-11667" b="-301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5F48D6-C4B7-3E81-31A9-01FA2D0A8234}"/>
              </a:ext>
            </a:extLst>
          </p:cNvPr>
          <p:cNvCxnSpPr>
            <a:cxnSpLocks/>
          </p:cNvCxnSpPr>
          <p:nvPr/>
        </p:nvCxnSpPr>
        <p:spPr>
          <a:xfrm>
            <a:off x="10128995" y="2644059"/>
            <a:ext cx="42409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CC3452-5341-E4FA-B417-F4D41E14416E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10901938" y="1656662"/>
            <a:ext cx="13200" cy="84889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D10825-31C0-E298-290A-9FF813980DBA}"/>
              </a:ext>
            </a:extLst>
          </p:cNvPr>
          <p:cNvSpPr txBox="1"/>
          <p:nvPr/>
        </p:nvSpPr>
        <p:spPr>
          <a:xfrm>
            <a:off x="121807" y="5893095"/>
            <a:ext cx="103823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u="sng" dirty="0"/>
              <a:t>Ref</a:t>
            </a:r>
            <a:r>
              <a:rPr lang="en-GB" sz="1200" i="1" dirty="0"/>
              <a:t>.: Marx, Daniel, et al. "Reconstruction of the 3D charge distribution of an electron bunch using a novel variable-polarization transverse deflecting structure (TDS)." Journal of Physics: Conference Series. Vol. 874. No. 1. IOP Publishing, 2017.</a:t>
            </a:r>
          </a:p>
          <a:p>
            <a:r>
              <a:rPr lang="en-GB" sz="1200" i="1" u="sng" dirty="0">
                <a:solidFill>
                  <a:srgbClr val="222222"/>
                </a:solidFill>
              </a:rPr>
              <a:t>Ref</a:t>
            </a:r>
            <a:r>
              <a:rPr lang="en-GB" sz="1200" i="1" dirty="0">
                <a:solidFill>
                  <a:srgbClr val="222222"/>
                </a:solidFill>
              </a:rPr>
              <a:t>.: Marx, Daniel, et al. "Simulations of 3D charge density measurements for commissioning of the </a:t>
            </a:r>
            <a:r>
              <a:rPr lang="en-GB" sz="1200" i="1" dirty="0" err="1">
                <a:solidFill>
                  <a:srgbClr val="222222"/>
                </a:solidFill>
              </a:rPr>
              <a:t>PolariX</a:t>
            </a:r>
            <a:r>
              <a:rPr lang="en-GB" sz="1200" i="1" dirty="0">
                <a:solidFill>
                  <a:srgbClr val="222222"/>
                </a:solidFill>
              </a:rPr>
              <a:t>-TDS." Journal of Physics: Conference Series. Vol. 1067. IOP Publishing, 2018.</a:t>
            </a:r>
            <a:endParaRPr lang="en-GB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B5AE17C-2DE8-09AF-169E-1EC404E0264C}"/>
                  </a:ext>
                </a:extLst>
              </p:cNvPr>
              <p:cNvSpPr txBox="1"/>
              <p:nvPr/>
            </p:nvSpPr>
            <p:spPr>
              <a:xfrm>
                <a:off x="121807" y="1078602"/>
                <a:ext cx="5949061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2000" dirty="0"/>
                  <a:t>Combination of </a:t>
                </a:r>
                <a:r>
                  <a:rPr lang="it-IT" sz="2000" b="1" dirty="0" err="1">
                    <a:solidFill>
                      <a:srgbClr val="0070C0"/>
                    </a:solidFill>
                  </a:rPr>
                  <a:t>two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0070C0"/>
                    </a:solidFill>
                  </a:rPr>
                  <a:t>scans</a:t>
                </a:r>
                <a:r>
                  <a:rPr lang="it-IT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b="1" dirty="0"/>
                  <a:t>Quadrupole </a:t>
                </a:r>
                <a:r>
                  <a:rPr lang="it-IT" sz="2000" b="1" dirty="0" err="1"/>
                  <a:t>scan</a:t>
                </a:r>
                <a14:m>
                  <m:oMath xmlns:m="http://schemas.openxmlformats.org/officeDocument/2006/math">
                    <m:r>
                      <a:rPr lang="it-IT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sz="2000" dirty="0"/>
                  <a:t>change optics, vary transverse phase advance</a:t>
                </a:r>
                <a:endParaRPr lang="it-IT" sz="20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b="1" dirty="0"/>
                  <a:t>PolariX TDS </a:t>
                </a:r>
                <a:r>
                  <a:rPr lang="it-IT" sz="2000" b="1" dirty="0" err="1"/>
                  <a:t>scan</a:t>
                </a:r>
                <a14:m>
                  <m:oMath xmlns:m="http://schemas.openxmlformats.org/officeDocument/2006/math">
                    <m:r>
                      <a:rPr lang="it-IT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sz="2000" dirty="0"/>
                  <a:t>streaking at 10 polarization angles (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∼180 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𝑑𝑒𝑔</m:t>
                    </m:r>
                  </m:oMath>
                </a14:m>
                <a:r>
                  <a:rPr lang="en-GB" sz="2000" dirty="0"/>
                  <a:t> coverage)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2000" dirty="0"/>
                  <a:t>For </a:t>
                </a:r>
                <a:r>
                  <a:rPr lang="it-IT" sz="2000" dirty="0" err="1"/>
                  <a:t>each</a:t>
                </a:r>
                <a:r>
                  <a:rPr lang="it-IT" sz="2000" dirty="0"/>
                  <a:t> 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quadrupole setting</a:t>
                </a:r>
                <a:r>
                  <a:rPr lang="it-IT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b="1" dirty="0" err="1"/>
                  <a:t>Acquire</a:t>
                </a:r>
                <a:r>
                  <a:rPr lang="it-IT" sz="2000" b="1" dirty="0"/>
                  <a:t> 10 </a:t>
                </a:r>
                <a:r>
                  <a:rPr lang="it-IT" sz="2000" b="1" dirty="0" err="1"/>
                  <a:t>streaked</a:t>
                </a:r>
                <a:r>
                  <a:rPr lang="it-IT" sz="2000" b="1" dirty="0"/>
                  <a:t> images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b="1" dirty="0" err="1"/>
                  <a:t>Each</a:t>
                </a:r>
                <a:r>
                  <a:rPr lang="it-IT" sz="2000" b="1" dirty="0"/>
                  <a:t> image </a:t>
                </a:r>
                <a:r>
                  <a:rPr lang="it-IT" sz="2000" b="1" dirty="0" err="1"/>
                  <a:t>is</a:t>
                </a:r>
                <a:r>
                  <a:rPr lang="it-IT" sz="2000" b="1" dirty="0"/>
                  <a:t> </a:t>
                </a:r>
                <a:r>
                  <a:rPr lang="it-IT" sz="2000" b="1" dirty="0" err="1"/>
                  <a:t>divided</a:t>
                </a:r>
                <a:r>
                  <a:rPr lang="it-IT" sz="2000" b="1" dirty="0"/>
                  <a:t> </a:t>
                </a:r>
                <a:r>
                  <a:rPr lang="it-IT" sz="2000" b="1" dirty="0" err="1"/>
                  <a:t>into</a:t>
                </a:r>
                <a:r>
                  <a:rPr lang="it-IT" sz="2000" b="1" dirty="0"/>
                  <a:t> </a:t>
                </a:r>
                <a:r>
                  <a:rPr lang="it-IT" sz="2000" b="1" dirty="0" err="1"/>
                  <a:t>longitudinal</a:t>
                </a:r>
                <a:r>
                  <a:rPr lang="it-IT" sz="2000" b="1" dirty="0"/>
                  <a:t> slices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it-IT" sz="2000" b="1" dirty="0"/>
              </a:p>
              <a:p>
                <a:pPr marL="285750" indent="-28575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GB" sz="2000" b="1" dirty="0">
                    <a:solidFill>
                      <a:srgbClr val="0070C0"/>
                    </a:solidFill>
                  </a:rPr>
                  <a:t>3D Reconstruction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Each slice (1D in time) + 10 projections → tomographic 2D reconstruction (x–y)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Stacking slices → 3D charge distribution (x, y, t)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B5AE17C-2DE8-09AF-169E-1EC404E02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7" y="1078602"/>
                <a:ext cx="5949061" cy="4401205"/>
              </a:xfrm>
              <a:prstGeom prst="rect">
                <a:avLst/>
              </a:prstGeom>
              <a:blipFill>
                <a:blip r:embed="rId7"/>
                <a:stretch>
                  <a:fillRect l="-922" t="-831" b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61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54223-071E-B048-D521-19911E6AD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7395B0-A0C2-CD0D-2105-63AB4C18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233" y="282378"/>
            <a:ext cx="8269793" cy="469731"/>
          </a:xfrm>
        </p:spPr>
        <p:txBody>
          <a:bodyPr/>
          <a:lstStyle/>
          <a:p>
            <a:r>
              <a:rPr lang="en-US" dirty="0" err="1"/>
              <a:t>PolariX</a:t>
            </a:r>
            <a:r>
              <a:rPr lang="en-US" dirty="0"/>
              <a:t> TDS</a:t>
            </a:r>
            <a:r>
              <a:rPr lang="it-IT" dirty="0"/>
              <a:t>: 5D </a:t>
            </a:r>
            <a:r>
              <a:rPr lang="it-IT" dirty="0" err="1"/>
              <a:t>tomography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73BBBB-6764-195E-08F1-07ECFD74ED74}"/>
                  </a:ext>
                </a:extLst>
              </p:cNvPr>
              <p:cNvSpPr txBox="1"/>
              <p:nvPr/>
            </p:nvSpPr>
            <p:spPr>
              <a:xfrm>
                <a:off x="3346784" y="1997502"/>
                <a:ext cx="4466672" cy="38331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=∫∫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73BBBB-6764-195E-08F1-07ECFD74E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84" y="1997502"/>
                <a:ext cx="4466672" cy="383310"/>
              </a:xfrm>
              <a:prstGeom prst="rect">
                <a:avLst/>
              </a:prstGeom>
              <a:blipFill>
                <a:blip r:embed="rId3"/>
                <a:stretch>
                  <a:fillRect l="-952" t="-10769" r="-2041" b="-353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FFFEF-8944-CFFC-70FA-0E14D7EDA34A}"/>
                  </a:ext>
                </a:extLst>
              </p:cNvPr>
              <p:cNvSpPr txBox="1"/>
              <p:nvPr/>
            </p:nvSpPr>
            <p:spPr>
              <a:xfrm>
                <a:off x="2927661" y="4170788"/>
                <a:ext cx="1017487" cy="33573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FFFEF-8944-CFFC-70FA-0E14D7EDA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61" y="4170788"/>
                <a:ext cx="1017487" cy="335733"/>
              </a:xfrm>
              <a:prstGeom prst="rect">
                <a:avLst/>
              </a:prstGeom>
              <a:blipFill>
                <a:blip r:embed="rId4"/>
                <a:stretch>
                  <a:fillRect l="-588" b="-15517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C2315-EED5-DD61-96E7-55ACA2F322C7}"/>
                  </a:ext>
                </a:extLst>
              </p:cNvPr>
              <p:cNvSpPr txBox="1"/>
              <p:nvPr/>
            </p:nvSpPr>
            <p:spPr>
              <a:xfrm>
                <a:off x="5130717" y="4216007"/>
                <a:ext cx="1034835" cy="33195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C2315-EED5-DD61-96E7-55ACA2F32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717" y="4216007"/>
                <a:ext cx="1034835" cy="331950"/>
              </a:xfrm>
              <a:prstGeom prst="rect">
                <a:avLst/>
              </a:prstGeom>
              <a:blipFill>
                <a:blip r:embed="rId5"/>
                <a:stretch>
                  <a:fillRect l="-8140" b="-2105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3F765C9B-3AFA-E885-3E84-029ACB730855}"/>
              </a:ext>
            </a:extLst>
          </p:cNvPr>
          <p:cNvSpPr/>
          <p:nvPr/>
        </p:nvSpPr>
        <p:spPr>
          <a:xfrm>
            <a:off x="4051404" y="4206135"/>
            <a:ext cx="988350" cy="315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059E215E-7E77-F6BE-8440-E78323FFC708}"/>
                  </a:ext>
                </a:extLst>
              </p:cNvPr>
              <p:cNvSpPr txBox="1"/>
              <p:nvPr/>
            </p:nvSpPr>
            <p:spPr>
              <a:xfrm>
                <a:off x="7331544" y="4192997"/>
                <a:ext cx="1493165" cy="30777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059E215E-7E77-F6BE-8440-E78323FF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544" y="4192997"/>
                <a:ext cx="1493165" cy="307777"/>
              </a:xfrm>
              <a:prstGeom prst="rect">
                <a:avLst/>
              </a:prstGeom>
              <a:blipFill>
                <a:blip r:embed="rId6"/>
                <a:stretch>
                  <a:fillRect l="-5242" t="-5660" b="-3207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9">
            <a:extLst>
              <a:ext uri="{FF2B5EF4-FFF2-40B4-BE49-F238E27FC236}">
                <a16:creationId xmlns:a16="http://schemas.microsoft.com/office/drawing/2014/main" id="{22C62609-83A8-9AA1-B671-F6D6E5C304F7}"/>
              </a:ext>
            </a:extLst>
          </p:cNvPr>
          <p:cNvSpPr/>
          <p:nvPr/>
        </p:nvSpPr>
        <p:spPr>
          <a:xfrm>
            <a:off x="6256513" y="4215269"/>
            <a:ext cx="988350" cy="315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9E3701-B1FF-690B-75F0-5BD31661CB1D}"/>
              </a:ext>
            </a:extLst>
          </p:cNvPr>
          <p:cNvSpPr txBox="1"/>
          <p:nvPr/>
        </p:nvSpPr>
        <p:spPr>
          <a:xfrm>
            <a:off x="207537" y="5945023"/>
            <a:ext cx="10745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u="sng" dirty="0">
                <a:solidFill>
                  <a:srgbClr val="222222"/>
                </a:solidFill>
              </a:rPr>
              <a:t>Ref</a:t>
            </a:r>
            <a:r>
              <a:rPr lang="en-GB" sz="1200" i="1" dirty="0">
                <a:solidFill>
                  <a:srgbClr val="222222"/>
                </a:solidFill>
              </a:rPr>
              <a:t>.: Hock, K. M., and A. Wolski. "Tomographic reconstruction of the full 4D transverse phase space." Nuclear Instruments and Methods in Physics Research Section A: Accelerators, Spectrometers, Detectors and Associated Equipment 726 (2013): 8-16.</a:t>
            </a:r>
          </a:p>
          <a:p>
            <a:r>
              <a:rPr lang="en-GB" sz="1200" i="1" u="sng" dirty="0">
                <a:solidFill>
                  <a:srgbClr val="222222"/>
                </a:solidFill>
              </a:rPr>
              <a:t>Ref</a:t>
            </a:r>
            <a:r>
              <a:rPr lang="en-GB" sz="1200" i="1" dirty="0">
                <a:solidFill>
                  <a:srgbClr val="222222"/>
                </a:solidFill>
              </a:rPr>
              <a:t>.: </a:t>
            </a:r>
            <a:r>
              <a:rPr lang="en-US" sz="1200" i="1" dirty="0"/>
              <a:t>Jaster-Merz, S., et al. "5D tomographic phase-space reconstruction of particle bunches." Physical Review Accelerators and Beams 27.7 (2024): 072801</a:t>
            </a:r>
            <a:endParaRPr lang="en-GB" sz="1200" i="1" dirty="0"/>
          </a:p>
          <a:p>
            <a:r>
              <a:rPr lang="en-GB" sz="1200" i="1" u="sng" dirty="0">
                <a:solidFill>
                  <a:srgbClr val="222222"/>
                </a:solidFill>
              </a:rPr>
              <a:t>Ref</a:t>
            </a:r>
            <a:r>
              <a:rPr lang="en-GB" sz="1200" i="1" dirty="0">
                <a:solidFill>
                  <a:srgbClr val="222222"/>
                </a:solidFill>
              </a:rPr>
              <a:t>.: </a:t>
            </a:r>
            <a:r>
              <a:rPr lang="en-GB" sz="1200" i="1" dirty="0"/>
              <a:t>Jaster-Merz, S., et al. "Experimental demonstration of a tomographic 5D phase-space reconstruction." </a:t>
            </a:r>
            <a:r>
              <a:rPr lang="en-GB" sz="1200" i="1" dirty="0" err="1"/>
              <a:t>arXiv</a:t>
            </a:r>
            <a:r>
              <a:rPr lang="en-GB" sz="1200" i="1" dirty="0"/>
              <a:t> preprint arXiv:2505.13724 (2025).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006AD7-F336-1397-B654-7645F882502D}"/>
              </a:ext>
            </a:extLst>
          </p:cNvPr>
          <p:cNvSpPr txBox="1"/>
          <p:nvPr/>
        </p:nvSpPr>
        <p:spPr>
          <a:xfrm>
            <a:off x="207537" y="981839"/>
            <a:ext cx="100518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4D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2D slice images interpreted as projections of full 4D phase space (x, x′, y, y′) rotated by an angle depending on the phase advance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3EC9EFDD-9A9F-377E-150C-4E7B767FE7E8}"/>
                  </a:ext>
                </a:extLst>
              </p:cNvPr>
              <p:cNvSpPr txBox="1"/>
              <p:nvPr/>
            </p:nvSpPr>
            <p:spPr>
              <a:xfrm>
                <a:off x="2321604" y="2428910"/>
                <a:ext cx="7497816" cy="713337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it-IT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eqArr>
                      </m:e>
                    </m:d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   −</m:t>
                            </m:r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  <m:r>
                      <a:rPr lang="it-IT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it-IT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3EC9EFDD-9A9F-377E-150C-4E7B767FE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604" y="2428910"/>
                <a:ext cx="7497816" cy="7133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1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28DCF11-0875-DCF5-4FFC-77FD8FDFD935}"/>
              </a:ext>
            </a:extLst>
          </p:cNvPr>
          <p:cNvSpPr txBox="1"/>
          <p:nvPr/>
        </p:nvSpPr>
        <p:spPr>
          <a:xfrm>
            <a:off x="207538" y="4547957"/>
            <a:ext cx="9136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5D Reconstruction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Combine transverse phase space slices (4D) with longitudinal coordinate (t)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Result:</a:t>
            </a:r>
            <a:r>
              <a:rPr lang="en-GB" sz="2000" dirty="0"/>
              <a:t> </a:t>
            </a:r>
            <a:r>
              <a:rPr lang="en-GB" sz="2000" b="1" dirty="0"/>
              <a:t>full 5D beam distribution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Developed and demonstrated for the first time at DESY.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34689DE-D9F9-6852-B28D-8A0C88C9A8D3}"/>
              </a:ext>
            </a:extLst>
          </p:cNvPr>
          <p:cNvSpPr txBox="1"/>
          <p:nvPr/>
        </p:nvSpPr>
        <p:spPr>
          <a:xfrm>
            <a:off x="3966538" y="3957178"/>
            <a:ext cx="116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1° </a:t>
            </a:r>
            <a:r>
              <a:rPr lang="it-IT" sz="1400" dirty="0" err="1"/>
              <a:t>iteration</a:t>
            </a:r>
            <a:endParaRPr lang="en-GB" sz="14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9E1FE71-7DA7-799F-50B5-ED407FF15B82}"/>
              </a:ext>
            </a:extLst>
          </p:cNvPr>
          <p:cNvSpPr txBox="1"/>
          <p:nvPr/>
        </p:nvSpPr>
        <p:spPr>
          <a:xfrm>
            <a:off x="6205746" y="3957178"/>
            <a:ext cx="114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2° </a:t>
            </a:r>
            <a:r>
              <a:rPr lang="it-IT" sz="1400" dirty="0" err="1"/>
              <a:t>iteration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A4DB74CC-253A-7162-3102-EE603A1572BA}"/>
                  </a:ext>
                </a:extLst>
              </p:cNvPr>
              <p:cNvSpPr txBox="1"/>
              <p:nvPr/>
            </p:nvSpPr>
            <p:spPr>
              <a:xfrm>
                <a:off x="722605" y="3272751"/>
                <a:ext cx="9136714" cy="732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2000" i="1" dirty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sz="2000" i="1" dirty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GB" sz="2000" b="1" dirty="0"/>
                  <a:t>is the projection along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GB" sz="2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1" dirty="0"/>
                  <a:t>direction in the horizontal phase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Filtered back-projection algorithm recovers transverse momenta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A4DB74CC-253A-7162-3102-EE603A15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05" y="3272751"/>
                <a:ext cx="9136714" cy="732060"/>
              </a:xfrm>
              <a:prstGeom prst="rect">
                <a:avLst/>
              </a:prstGeom>
              <a:blipFill>
                <a:blip r:embed="rId8"/>
                <a:stretch>
                  <a:fillRect l="-601" t="-4167" b="-1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3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85A9F-C2D7-0D71-9082-75E8B5E8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</a:t>
            </a:r>
            <a:r>
              <a:rPr lang="it-IT" dirty="0" err="1"/>
              <a:t>Beamline</a:t>
            </a:r>
            <a:r>
              <a:rPr lang="it-IT" dirty="0"/>
              <a:t> layout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AD4EB6-9DAB-5141-62BE-A273FA827E5B}"/>
                  </a:ext>
                </a:extLst>
              </p:cNvPr>
              <p:cNvSpPr txBox="1"/>
              <p:nvPr/>
            </p:nvSpPr>
            <p:spPr>
              <a:xfrm>
                <a:off x="512082" y="3473530"/>
                <a:ext cx="623824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Quadrupoles off after the TDS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Resolution depending on the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TDS-screen distance</a:t>
                </a:r>
                <a:r>
                  <a:rPr lang="en-US" sz="2000" dirty="0"/>
                  <a:t>,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TDS parameters</a:t>
                </a:r>
                <a:r>
                  <a:rPr lang="en-US" sz="2000" dirty="0"/>
                  <a:t>, and </a:t>
                </a:r>
                <a:r>
                  <a:rPr lang="en-US" sz="2000" b="1" dirty="0" err="1">
                    <a:solidFill>
                      <a:srgbClr val="0070C0"/>
                    </a:solidFill>
                  </a:rPr>
                  <a:t>unstreaked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beam transverse size</a:t>
                </a:r>
                <a:r>
                  <a:rPr lang="en-US" sz="2000" dirty="0"/>
                  <a:t> at the screen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System of 3 Phase Shifters needed for polarization selection and opposite kick compensation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Two different beam configurations </a:t>
                </a:r>
                <a:r>
                  <a:rPr lang="en-US" sz="2000" dirty="0"/>
                  <a:t>with different bunch length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AD4EB6-9DAB-5141-62BE-A273FA827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82" y="3473530"/>
                <a:ext cx="6238248" cy="2862322"/>
              </a:xfrm>
              <a:prstGeom prst="rect">
                <a:avLst/>
              </a:prstGeom>
              <a:blipFill>
                <a:blip r:embed="rId3"/>
                <a:stretch>
                  <a:fillRect l="-880" t="-1279" r="-489"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AF3D39FF-DF9E-189C-CFEC-7C8246D61EE8}"/>
              </a:ext>
            </a:extLst>
          </p:cNvPr>
          <p:cNvCxnSpPr>
            <a:cxnSpLocks/>
          </p:cNvCxnSpPr>
          <p:nvPr/>
        </p:nvCxnSpPr>
        <p:spPr>
          <a:xfrm>
            <a:off x="1672262" y="2236707"/>
            <a:ext cx="887163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E79ADD6A-C1A5-504E-E7B9-2E1A091D3625}"/>
              </a:ext>
            </a:extLst>
          </p:cNvPr>
          <p:cNvSpPr/>
          <p:nvPr/>
        </p:nvSpPr>
        <p:spPr>
          <a:xfrm>
            <a:off x="2429053" y="2027233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B709EF0-595F-A7A7-2EEA-09C6C85AC99D}"/>
              </a:ext>
            </a:extLst>
          </p:cNvPr>
          <p:cNvSpPr/>
          <p:nvPr/>
        </p:nvSpPr>
        <p:spPr>
          <a:xfrm>
            <a:off x="2692411" y="2033070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D9CDCD1D-410A-0526-2BA0-18273FDF52D5}"/>
              </a:ext>
            </a:extLst>
          </p:cNvPr>
          <p:cNvSpPr/>
          <p:nvPr/>
        </p:nvSpPr>
        <p:spPr>
          <a:xfrm>
            <a:off x="2981464" y="2032627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2960C476-76D8-FE20-A265-72286B26DE3B}"/>
              </a:ext>
            </a:extLst>
          </p:cNvPr>
          <p:cNvSpPr/>
          <p:nvPr/>
        </p:nvSpPr>
        <p:spPr>
          <a:xfrm>
            <a:off x="3265972" y="2029358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5104C9C4-FD73-A102-D386-DE34DCAB8222}"/>
              </a:ext>
            </a:extLst>
          </p:cNvPr>
          <p:cNvSpPr/>
          <p:nvPr/>
        </p:nvSpPr>
        <p:spPr>
          <a:xfrm>
            <a:off x="3559135" y="2017387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FD616E6F-129A-B36F-A97B-DE5E35611D1D}"/>
              </a:ext>
            </a:extLst>
          </p:cNvPr>
          <p:cNvSpPr/>
          <p:nvPr/>
        </p:nvSpPr>
        <p:spPr>
          <a:xfrm>
            <a:off x="10543896" y="1960810"/>
            <a:ext cx="50298" cy="531524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6584C77B-079A-655A-4BB5-C274DE136CD9}"/>
              </a:ext>
            </a:extLst>
          </p:cNvPr>
          <p:cNvSpPr txBox="1"/>
          <p:nvPr/>
        </p:nvSpPr>
        <p:spPr>
          <a:xfrm>
            <a:off x="4726423" y="2348392"/>
            <a:ext cx="792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TDS 1</a:t>
            </a:r>
            <a:endParaRPr lang="de-CH" sz="1400" b="1" dirty="0"/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142459AF-E325-8874-D673-B439955CE84F}"/>
              </a:ext>
            </a:extLst>
          </p:cNvPr>
          <p:cNvSpPr txBox="1"/>
          <p:nvPr/>
        </p:nvSpPr>
        <p:spPr>
          <a:xfrm>
            <a:off x="6425343" y="2348392"/>
            <a:ext cx="705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TDS 2</a:t>
            </a:r>
            <a:endParaRPr lang="de-CH" sz="14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164296-CDCE-3539-97B1-10B2C60344FC}"/>
              </a:ext>
            </a:extLst>
          </p:cNvPr>
          <p:cNvSpPr/>
          <p:nvPr/>
        </p:nvSpPr>
        <p:spPr>
          <a:xfrm>
            <a:off x="2145389" y="2029359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8FBA72EF-2F5F-C7D8-8772-AB5BC5E6D24A}"/>
              </a:ext>
            </a:extLst>
          </p:cNvPr>
          <p:cNvSpPr/>
          <p:nvPr/>
        </p:nvSpPr>
        <p:spPr>
          <a:xfrm>
            <a:off x="5448667" y="1614654"/>
            <a:ext cx="390348" cy="9677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E24529EC-198B-58E4-1E4B-4C39A0998CFB}"/>
              </a:ext>
            </a:extLst>
          </p:cNvPr>
          <p:cNvSpPr/>
          <p:nvPr/>
        </p:nvSpPr>
        <p:spPr>
          <a:xfrm>
            <a:off x="4234684" y="2083560"/>
            <a:ext cx="1549525" cy="3062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F83B3E6-F43A-DBEC-2C0E-1DE0DF06B979}"/>
              </a:ext>
            </a:extLst>
          </p:cNvPr>
          <p:cNvSpPr/>
          <p:nvPr/>
        </p:nvSpPr>
        <p:spPr>
          <a:xfrm>
            <a:off x="7193910" y="1614654"/>
            <a:ext cx="390348" cy="9677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C25EFF36-1156-E5A5-E398-68B346B2F704}"/>
              </a:ext>
            </a:extLst>
          </p:cNvPr>
          <p:cNvCxnSpPr>
            <a:cxnSpLocks/>
          </p:cNvCxnSpPr>
          <p:nvPr/>
        </p:nvCxnSpPr>
        <p:spPr>
          <a:xfrm>
            <a:off x="5448668" y="1538454"/>
            <a:ext cx="174524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5A6197A-E068-24F9-6B0D-46E08875A3A3}"/>
              </a:ext>
            </a:extLst>
          </p:cNvPr>
          <p:cNvCxnSpPr>
            <a:cxnSpLocks/>
          </p:cNvCxnSpPr>
          <p:nvPr/>
        </p:nvCxnSpPr>
        <p:spPr>
          <a:xfrm flipV="1">
            <a:off x="5448667" y="1538454"/>
            <a:ext cx="0" cy="3124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CBC811B1-F677-E3CD-B4AB-05C9A991A171}"/>
              </a:ext>
            </a:extLst>
          </p:cNvPr>
          <p:cNvCxnSpPr>
            <a:cxnSpLocks/>
          </p:cNvCxnSpPr>
          <p:nvPr/>
        </p:nvCxnSpPr>
        <p:spPr>
          <a:xfrm flipV="1">
            <a:off x="7193910" y="1538454"/>
            <a:ext cx="0" cy="3124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e 44">
            <a:extLst>
              <a:ext uri="{FF2B5EF4-FFF2-40B4-BE49-F238E27FC236}">
                <a16:creationId xmlns:a16="http://schemas.microsoft.com/office/drawing/2014/main" id="{DC2F3BC7-1C4B-A3A8-7ACD-25FFF21819A7}"/>
              </a:ext>
            </a:extLst>
          </p:cNvPr>
          <p:cNvSpPr/>
          <p:nvPr/>
        </p:nvSpPr>
        <p:spPr>
          <a:xfrm>
            <a:off x="6721208" y="1454635"/>
            <a:ext cx="144779" cy="1600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7B6A3453-3D43-35C2-4FCF-8DE07E4F046C}"/>
              </a:ext>
            </a:extLst>
          </p:cNvPr>
          <p:cNvSpPr/>
          <p:nvPr/>
        </p:nvSpPr>
        <p:spPr>
          <a:xfrm>
            <a:off x="5372468" y="1675250"/>
            <a:ext cx="144779" cy="1600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5F37994A-B79D-56CB-5AB5-F10B25675074}"/>
              </a:ext>
            </a:extLst>
          </p:cNvPr>
          <p:cNvSpPr/>
          <p:nvPr/>
        </p:nvSpPr>
        <p:spPr>
          <a:xfrm>
            <a:off x="7121520" y="1675250"/>
            <a:ext cx="144779" cy="1600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11EE1200-6EC3-0D7E-7B98-5A0E28364D87}"/>
              </a:ext>
            </a:extLst>
          </p:cNvPr>
          <p:cNvCxnSpPr>
            <a:cxnSpLocks/>
          </p:cNvCxnSpPr>
          <p:nvPr/>
        </p:nvCxnSpPr>
        <p:spPr>
          <a:xfrm flipV="1">
            <a:off x="5836388" y="1237462"/>
            <a:ext cx="0" cy="2971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6460B836-C54E-C6C7-174A-328F316B6150}"/>
              </a:ext>
            </a:extLst>
          </p:cNvPr>
          <p:cNvCxnSpPr>
            <a:cxnSpLocks/>
          </p:cNvCxnSpPr>
          <p:nvPr/>
        </p:nvCxnSpPr>
        <p:spPr>
          <a:xfrm flipV="1">
            <a:off x="5309169" y="1637047"/>
            <a:ext cx="271374" cy="220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DFBB9DDA-3652-97B0-8E0B-2362D56E2A20}"/>
              </a:ext>
            </a:extLst>
          </p:cNvPr>
          <p:cNvCxnSpPr>
            <a:cxnSpLocks/>
          </p:cNvCxnSpPr>
          <p:nvPr/>
        </p:nvCxnSpPr>
        <p:spPr>
          <a:xfrm flipV="1">
            <a:off x="6674439" y="1403516"/>
            <a:ext cx="271374" cy="220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B6566FDD-8E42-FD3D-4B36-82CA2005E336}"/>
              </a:ext>
            </a:extLst>
          </p:cNvPr>
          <p:cNvCxnSpPr>
            <a:cxnSpLocks/>
          </p:cNvCxnSpPr>
          <p:nvPr/>
        </p:nvCxnSpPr>
        <p:spPr>
          <a:xfrm flipV="1">
            <a:off x="7064786" y="1631983"/>
            <a:ext cx="271374" cy="220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BDA48BD5-FAF1-882A-E3B4-3D5B5DD52821}"/>
              </a:ext>
            </a:extLst>
          </p:cNvPr>
          <p:cNvSpPr txBox="1"/>
          <p:nvPr/>
        </p:nvSpPr>
        <p:spPr>
          <a:xfrm>
            <a:off x="4909746" y="1614652"/>
            <a:ext cx="476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PS1</a:t>
            </a:r>
            <a:endParaRPr lang="en-GB" sz="1400" dirty="0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D90462B-3FCD-F4EB-F332-8B0BA9F3B55E}"/>
              </a:ext>
            </a:extLst>
          </p:cNvPr>
          <p:cNvSpPr txBox="1"/>
          <p:nvPr/>
        </p:nvSpPr>
        <p:spPr>
          <a:xfrm>
            <a:off x="6681282" y="1615399"/>
            <a:ext cx="476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PS2</a:t>
            </a:r>
            <a:endParaRPr lang="en-GB" sz="1400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D2A7E07F-8160-CEE4-952D-C52B883E916F}"/>
              </a:ext>
            </a:extLst>
          </p:cNvPr>
          <p:cNvSpPr txBox="1"/>
          <p:nvPr/>
        </p:nvSpPr>
        <p:spPr>
          <a:xfrm>
            <a:off x="6555380" y="1144952"/>
            <a:ext cx="476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PS3</a:t>
            </a:r>
            <a:endParaRPr lang="en-GB" sz="1400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48B83410-D100-6DB8-96E4-CCA796B9127C}"/>
              </a:ext>
            </a:extLst>
          </p:cNvPr>
          <p:cNvSpPr/>
          <p:nvPr/>
        </p:nvSpPr>
        <p:spPr>
          <a:xfrm>
            <a:off x="5968140" y="2083560"/>
            <a:ext cx="1549525" cy="3062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16B5F2F5-CA94-6476-19A7-7EA424C27D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2338474"/>
                  </p:ext>
                </p:extLst>
              </p:nvPr>
            </p:nvGraphicFramePr>
            <p:xfrm>
              <a:off x="7266299" y="3491802"/>
              <a:ext cx="3598083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2735">
                      <a:extLst>
                        <a:ext uri="{9D8B030D-6E8A-4147-A177-3AD203B41FA5}">
                          <a16:colId xmlns:a16="http://schemas.microsoft.com/office/drawing/2014/main" val="2649432521"/>
                        </a:ext>
                      </a:extLst>
                    </a:gridCol>
                    <a:gridCol w="1465348">
                      <a:extLst>
                        <a:ext uri="{9D8B030D-6E8A-4147-A177-3AD203B41FA5}">
                          <a16:colId xmlns:a16="http://schemas.microsoft.com/office/drawing/2014/main" val="990831666"/>
                        </a:ext>
                      </a:extLst>
                    </a:gridCol>
                  </a:tblGrid>
                  <a:tr h="313428">
                    <a:tc gridSpan="2"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𝑩𝒆𝒂𝒎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𝑻𝑫𝑺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𝒑𝒂𝒓𝒂𝒎𝒆𝒕𝒆𝒓𝒔</m:t>
                                </m:r>
                              </m:oMath>
                            </m:oMathPara>
                          </a14:m>
                          <a:endParaRPr lang="en-GB" sz="2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5780785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𝐶h𝑎𝑟𝑔𝑒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i="1" dirty="0" err="1" smtClean="0">
                                    <a:latin typeface="Cambria Math" panose="02040503050406030204" pitchFamily="18" charset="0"/>
                                  </a:rPr>
                                  <m:t>𝑝𝐶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76460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𝐸𝑛𝑒𝑟𝑔𝑦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it-IT" sz="2000" b="0" i="1" dirty="0" smtClean="0">
                                  <a:latin typeface="Cambria Math" panose="02040503050406030204" pitchFamily="18" charset="0"/>
                                </a:rPr>
                                <m:t>.4</m:t>
                              </m:r>
                            </m:oMath>
                          </a14:m>
                          <a:r>
                            <a:rPr lang="en-GB" sz="2000" dirty="0"/>
                            <a:t>  G</a:t>
                          </a:r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</m:oMath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61574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𝑇𝐷𝑆</m:t>
                                </m:r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sz="2000" i="1" dirty="0" err="1" smtClean="0">
                                    <a:latin typeface="Cambria Math" panose="02040503050406030204" pitchFamily="18" charset="0"/>
                                  </a:rPr>
                                  <m:t>𝑒𝑛𝑔𝑡h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1.2</m:t>
                              </m:r>
                            </m:oMath>
                          </a14:m>
                          <a:r>
                            <a:rPr lang="en-GB" sz="20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8146839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𝐾𝑙𝑦𝑠𝑡𝑟𝑜𝑛</m:t>
                                </m:r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𝑝𝑜𝑤𝑒𝑟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28 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𝑀𝑊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660830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𝑇𝐷𝑆</m:t>
                                </m:r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𝑉𝑜𝑙𝑡𝑎𝑔𝑒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  <m:r>
                                <a:rPr lang="it-IT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𝑀𝑉</m:t>
                              </m:r>
                            </m:oMath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3491982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𝑇𝐷𝑆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𝑐𝑎𝑙𝑖𝑏𝑟𝑎𝑡𝑖𝑜𝑛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16.5 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𝑓𝑠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8608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16B5F2F5-CA94-6476-19A7-7EA424C27D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2338474"/>
                  </p:ext>
                </p:extLst>
              </p:nvPr>
            </p:nvGraphicFramePr>
            <p:xfrm>
              <a:off x="7266299" y="3491802"/>
              <a:ext cx="3598083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2735">
                      <a:extLst>
                        <a:ext uri="{9D8B030D-6E8A-4147-A177-3AD203B41FA5}">
                          <a16:colId xmlns:a16="http://schemas.microsoft.com/office/drawing/2014/main" val="2649432521"/>
                        </a:ext>
                      </a:extLst>
                    </a:gridCol>
                    <a:gridCol w="1465348">
                      <a:extLst>
                        <a:ext uri="{9D8B030D-6E8A-4147-A177-3AD203B41FA5}">
                          <a16:colId xmlns:a16="http://schemas.microsoft.com/office/drawing/2014/main" val="990831666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9" t="-1538" r="-676" b="-61692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578078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101538" r="-69801" b="-5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101538" r="-1660" b="-5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67646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201538" r="-69801" b="-4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201538" r="-1660" b="-4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615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296970" r="-69801" b="-3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296970" r="-1660" b="-31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14683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403077" r="-69801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403077" r="-1660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56608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503077" r="-69801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503077" r="-1660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34919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603077" r="-69801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603077" r="-166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86080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TextBox 19">
            <a:extLst>
              <a:ext uri="{FF2B5EF4-FFF2-40B4-BE49-F238E27FC236}">
                <a16:creationId xmlns:a16="http://schemas.microsoft.com/office/drawing/2014/main" id="{762CC818-15A8-11D7-CC66-A5C3E33EF6C8}"/>
              </a:ext>
            </a:extLst>
          </p:cNvPr>
          <p:cNvSpPr txBox="1"/>
          <p:nvPr/>
        </p:nvSpPr>
        <p:spPr>
          <a:xfrm>
            <a:off x="1524000" y="1355307"/>
            <a:ext cx="177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Reconstruction Point</a:t>
            </a:r>
            <a:endParaRPr lang="de-CH" sz="1400" b="1" dirty="0"/>
          </a:p>
        </p:txBody>
      </p:sp>
      <p:cxnSp>
        <p:nvCxnSpPr>
          <p:cNvPr id="37" name="Straight Arrow Connector 24">
            <a:extLst>
              <a:ext uri="{FF2B5EF4-FFF2-40B4-BE49-F238E27FC236}">
                <a16:creationId xmlns:a16="http://schemas.microsoft.com/office/drawing/2014/main" id="{8FC180D6-574F-D999-71B6-0DFB6BBFBB97}"/>
              </a:ext>
            </a:extLst>
          </p:cNvPr>
          <p:cNvCxnSpPr>
            <a:cxnSpLocks/>
          </p:cNvCxnSpPr>
          <p:nvPr/>
        </p:nvCxnSpPr>
        <p:spPr>
          <a:xfrm>
            <a:off x="1677715" y="1651068"/>
            <a:ext cx="0" cy="471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ttangolo 37">
            <a:extLst>
              <a:ext uri="{FF2B5EF4-FFF2-40B4-BE49-F238E27FC236}">
                <a16:creationId xmlns:a16="http://schemas.microsoft.com/office/drawing/2014/main" id="{93ADDFEA-2E5B-7EAE-F0B5-361FD88DDE8F}"/>
              </a:ext>
            </a:extLst>
          </p:cNvPr>
          <p:cNvSpPr/>
          <p:nvPr/>
        </p:nvSpPr>
        <p:spPr>
          <a:xfrm>
            <a:off x="2055525" y="1935612"/>
            <a:ext cx="1671439" cy="59754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2FFEF04E-2388-A8E3-FC21-969F29CE7D0D}"/>
              </a:ext>
            </a:extLst>
          </p:cNvPr>
          <p:cNvSpPr/>
          <p:nvPr/>
        </p:nvSpPr>
        <p:spPr>
          <a:xfrm>
            <a:off x="1630487" y="2166098"/>
            <a:ext cx="111037" cy="116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A581FF74-714F-8DCB-8B2D-9A0109BE983D}"/>
              </a:ext>
            </a:extLst>
          </p:cNvPr>
          <p:cNvSpPr/>
          <p:nvPr/>
        </p:nvSpPr>
        <p:spPr>
          <a:xfrm>
            <a:off x="4744823" y="1178419"/>
            <a:ext cx="2940289" cy="79345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id="{F37EE443-09BB-8D7A-CCC8-9FB7AF1AD1C7}"/>
              </a:ext>
            </a:extLst>
          </p:cNvPr>
          <p:cNvSpPr txBox="1"/>
          <p:nvPr/>
        </p:nvSpPr>
        <p:spPr>
          <a:xfrm>
            <a:off x="7685111" y="938009"/>
            <a:ext cx="197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Phase shifter system for polarization selection</a:t>
            </a:r>
            <a:endParaRPr lang="de-CH" sz="1400" b="1" dirty="0"/>
          </a:p>
        </p:txBody>
      </p:sp>
      <p:cxnSp>
        <p:nvCxnSpPr>
          <p:cNvPr id="50" name="Straight Arrow Connector 24">
            <a:extLst>
              <a:ext uri="{FF2B5EF4-FFF2-40B4-BE49-F238E27FC236}">
                <a16:creationId xmlns:a16="http://schemas.microsoft.com/office/drawing/2014/main" id="{D15BC8B4-5A95-267B-D8DA-BFDDD1DCA5EA}"/>
              </a:ext>
            </a:extLst>
          </p:cNvPr>
          <p:cNvCxnSpPr>
            <a:cxnSpLocks/>
          </p:cNvCxnSpPr>
          <p:nvPr/>
        </p:nvCxnSpPr>
        <p:spPr>
          <a:xfrm>
            <a:off x="10337756" y="1757423"/>
            <a:ext cx="139547" cy="350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19">
            <a:extLst>
              <a:ext uri="{FF2B5EF4-FFF2-40B4-BE49-F238E27FC236}">
                <a16:creationId xmlns:a16="http://schemas.microsoft.com/office/drawing/2014/main" id="{4F12A1B0-E098-5BEE-FF1F-5C969B8EDD58}"/>
              </a:ext>
            </a:extLst>
          </p:cNvPr>
          <p:cNvSpPr txBox="1"/>
          <p:nvPr/>
        </p:nvSpPr>
        <p:spPr>
          <a:xfrm>
            <a:off x="8910882" y="1481420"/>
            <a:ext cx="177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Measurement Screen</a:t>
            </a:r>
            <a:endParaRPr lang="de-CH" sz="1400" b="1" dirty="0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97AE06B-6614-9BB3-CB9E-AD76C925C71E}"/>
              </a:ext>
            </a:extLst>
          </p:cNvPr>
          <p:cNvSpPr txBox="1"/>
          <p:nvPr/>
        </p:nvSpPr>
        <p:spPr>
          <a:xfrm>
            <a:off x="221355" y="894242"/>
            <a:ext cx="428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Athos 3-GeV Beamline at </a:t>
            </a:r>
            <a:r>
              <a:rPr lang="en-US" sz="2000" b="1" dirty="0" err="1">
                <a:solidFill>
                  <a:srgbClr val="0070C0"/>
                </a:solidFill>
              </a:rPr>
              <a:t>SwissFEL</a:t>
            </a:r>
            <a:endParaRPr lang="de-CH" sz="2000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F7138D-6975-B702-A59B-C3A8D3675501}"/>
              </a:ext>
            </a:extLst>
          </p:cNvPr>
          <p:cNvSpPr txBox="1"/>
          <p:nvPr/>
        </p:nvSpPr>
        <p:spPr>
          <a:xfrm>
            <a:off x="1177223" y="2603459"/>
            <a:ext cx="334634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Quadrupoles upstream to the TDS used for matching to the screen</a:t>
            </a:r>
          </a:p>
        </p:txBody>
      </p:sp>
    </p:spTree>
    <p:extLst>
      <p:ext uri="{BB962C8B-B14F-4D97-AF65-F5344CB8AC3E}">
        <p14:creationId xmlns:p14="http://schemas.microsoft.com/office/powerpoint/2010/main" val="114425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0AD3-01A1-AF22-B6AA-552420F1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</a:t>
            </a:r>
            <a:r>
              <a:rPr lang="it-IT" dirty="0" err="1"/>
              <a:t>Optics</a:t>
            </a:r>
            <a:r>
              <a:rPr lang="it-IT" dirty="0"/>
              <a:t> </a:t>
            </a:r>
            <a:r>
              <a:rPr lang="it-IT" dirty="0" err="1"/>
              <a:t>simulations</a:t>
            </a:r>
            <a:endParaRPr lang="de-CH" dirty="0"/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013FABB6-0DDE-4D67-2FA7-CF5839FD44B5}"/>
              </a:ext>
            </a:extLst>
          </p:cNvPr>
          <p:cNvCxnSpPr>
            <a:cxnSpLocks/>
          </p:cNvCxnSpPr>
          <p:nvPr/>
        </p:nvCxnSpPr>
        <p:spPr>
          <a:xfrm>
            <a:off x="1693480" y="2222923"/>
            <a:ext cx="880504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F5CC06BF-34AE-C78E-D74D-696FA411F01D}"/>
              </a:ext>
            </a:extLst>
          </p:cNvPr>
          <p:cNvSpPr/>
          <p:nvPr/>
        </p:nvSpPr>
        <p:spPr>
          <a:xfrm>
            <a:off x="2450271" y="2013449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CF3F9E0-EE0B-ACDA-68D7-A9CA365E27A9}"/>
              </a:ext>
            </a:extLst>
          </p:cNvPr>
          <p:cNvSpPr/>
          <p:nvPr/>
        </p:nvSpPr>
        <p:spPr>
          <a:xfrm>
            <a:off x="2713629" y="2019286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5C0FC355-D40D-E090-C134-082B8CAFF14D}"/>
              </a:ext>
            </a:extLst>
          </p:cNvPr>
          <p:cNvSpPr/>
          <p:nvPr/>
        </p:nvSpPr>
        <p:spPr>
          <a:xfrm>
            <a:off x="3002682" y="2018843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EB02CD0E-151C-9715-7508-A2CD82BD8845}"/>
              </a:ext>
            </a:extLst>
          </p:cNvPr>
          <p:cNvSpPr/>
          <p:nvPr/>
        </p:nvSpPr>
        <p:spPr>
          <a:xfrm>
            <a:off x="3287190" y="2015574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A289B94-9FB8-CD6D-879C-D00DA777C45E}"/>
              </a:ext>
            </a:extLst>
          </p:cNvPr>
          <p:cNvSpPr/>
          <p:nvPr/>
        </p:nvSpPr>
        <p:spPr>
          <a:xfrm>
            <a:off x="3580353" y="2003603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BA62B37F-7BD2-3FCC-F31C-DB604D7C6C04}"/>
              </a:ext>
            </a:extLst>
          </p:cNvPr>
          <p:cNvSpPr/>
          <p:nvPr/>
        </p:nvSpPr>
        <p:spPr>
          <a:xfrm>
            <a:off x="10278338" y="1890953"/>
            <a:ext cx="286792" cy="597543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469DD7C4-FE2D-D509-59F7-CB27B59DD59F}"/>
              </a:ext>
            </a:extLst>
          </p:cNvPr>
          <p:cNvSpPr txBox="1"/>
          <p:nvPr/>
        </p:nvSpPr>
        <p:spPr>
          <a:xfrm>
            <a:off x="4747641" y="2334608"/>
            <a:ext cx="792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TDS 1</a:t>
            </a:r>
            <a:endParaRPr lang="de-CH" sz="1400" b="1" dirty="0"/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AF4F4654-1B9D-3A1F-3CE0-7B1538A31A5E}"/>
              </a:ext>
            </a:extLst>
          </p:cNvPr>
          <p:cNvSpPr txBox="1"/>
          <p:nvPr/>
        </p:nvSpPr>
        <p:spPr>
          <a:xfrm>
            <a:off x="6446561" y="2334608"/>
            <a:ext cx="705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TDS 2</a:t>
            </a:r>
            <a:endParaRPr lang="de-CH" sz="1400" b="1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49212925-E766-FE59-5A48-6FD0B4D40F9F}"/>
              </a:ext>
            </a:extLst>
          </p:cNvPr>
          <p:cNvSpPr/>
          <p:nvPr/>
        </p:nvSpPr>
        <p:spPr>
          <a:xfrm>
            <a:off x="2166607" y="2015575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1536CF52-7B6A-768D-3E81-A581B0AD99BB}"/>
              </a:ext>
            </a:extLst>
          </p:cNvPr>
          <p:cNvSpPr/>
          <p:nvPr/>
        </p:nvSpPr>
        <p:spPr>
          <a:xfrm>
            <a:off x="4255902" y="2069776"/>
            <a:ext cx="1549525" cy="3062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668255CA-E886-7774-E7BA-5C51051D9818}"/>
              </a:ext>
            </a:extLst>
          </p:cNvPr>
          <p:cNvSpPr/>
          <p:nvPr/>
        </p:nvSpPr>
        <p:spPr>
          <a:xfrm>
            <a:off x="5989358" y="2069776"/>
            <a:ext cx="1549525" cy="3062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6C3B89CE-B309-1426-7DCB-9784D6BBA650}"/>
              </a:ext>
            </a:extLst>
          </p:cNvPr>
          <p:cNvSpPr txBox="1"/>
          <p:nvPr/>
        </p:nvSpPr>
        <p:spPr>
          <a:xfrm>
            <a:off x="1549776" y="1491704"/>
            <a:ext cx="177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Reconstruction Point</a:t>
            </a:r>
            <a:endParaRPr lang="de-CH" sz="1400" b="1" dirty="0"/>
          </a:p>
        </p:txBody>
      </p:sp>
      <p:cxnSp>
        <p:nvCxnSpPr>
          <p:cNvPr id="52" name="Straight Arrow Connector 24">
            <a:extLst>
              <a:ext uri="{FF2B5EF4-FFF2-40B4-BE49-F238E27FC236}">
                <a16:creationId xmlns:a16="http://schemas.microsoft.com/office/drawing/2014/main" id="{D7A17DEC-8878-E723-9F5E-90CC9B3EC0E4}"/>
              </a:ext>
            </a:extLst>
          </p:cNvPr>
          <p:cNvCxnSpPr>
            <a:cxnSpLocks/>
          </p:cNvCxnSpPr>
          <p:nvPr/>
        </p:nvCxnSpPr>
        <p:spPr>
          <a:xfrm flipH="1">
            <a:off x="1698934" y="1796140"/>
            <a:ext cx="8289" cy="312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ttangolo 52">
            <a:extLst>
              <a:ext uri="{FF2B5EF4-FFF2-40B4-BE49-F238E27FC236}">
                <a16:creationId xmlns:a16="http://schemas.microsoft.com/office/drawing/2014/main" id="{35E59221-DA91-6FB7-B3C7-E1916A7F2A4A}"/>
              </a:ext>
            </a:extLst>
          </p:cNvPr>
          <p:cNvSpPr/>
          <p:nvPr/>
        </p:nvSpPr>
        <p:spPr>
          <a:xfrm>
            <a:off x="2076743" y="1921828"/>
            <a:ext cx="1671439" cy="59754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89E220CE-C68C-8DF3-DB21-51DBF6C87333}"/>
              </a:ext>
            </a:extLst>
          </p:cNvPr>
          <p:cNvSpPr/>
          <p:nvPr/>
        </p:nvSpPr>
        <p:spPr>
          <a:xfrm>
            <a:off x="1651705" y="2152314"/>
            <a:ext cx="111037" cy="116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Arrow Connector 24">
            <a:extLst>
              <a:ext uri="{FF2B5EF4-FFF2-40B4-BE49-F238E27FC236}">
                <a16:creationId xmlns:a16="http://schemas.microsoft.com/office/drawing/2014/main" id="{FE26163B-4C87-B2B8-E313-FA967A2AE06A}"/>
              </a:ext>
            </a:extLst>
          </p:cNvPr>
          <p:cNvCxnSpPr>
            <a:cxnSpLocks/>
          </p:cNvCxnSpPr>
          <p:nvPr/>
        </p:nvCxnSpPr>
        <p:spPr>
          <a:xfrm>
            <a:off x="9887033" y="1926478"/>
            <a:ext cx="331301" cy="88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19">
            <a:extLst>
              <a:ext uri="{FF2B5EF4-FFF2-40B4-BE49-F238E27FC236}">
                <a16:creationId xmlns:a16="http://schemas.microsoft.com/office/drawing/2014/main" id="{992F0A90-37CD-D7AC-5066-32D0C84FA2F0}"/>
              </a:ext>
            </a:extLst>
          </p:cNvPr>
          <p:cNvSpPr txBox="1"/>
          <p:nvPr/>
        </p:nvSpPr>
        <p:spPr>
          <a:xfrm>
            <a:off x="8599558" y="1609373"/>
            <a:ext cx="177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Measurement Screen</a:t>
            </a:r>
            <a:endParaRPr lang="de-CH" sz="1400" b="1" dirty="0"/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F9BAAFDC-F3D6-6F9D-0A45-835DED1982FE}"/>
              </a:ext>
            </a:extLst>
          </p:cNvPr>
          <p:cNvSpPr txBox="1"/>
          <p:nvPr/>
        </p:nvSpPr>
        <p:spPr>
          <a:xfrm>
            <a:off x="3709972" y="1535208"/>
            <a:ext cx="187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Matching Quadrupoles</a:t>
            </a:r>
            <a:endParaRPr lang="de-CH" sz="1400" b="1" dirty="0"/>
          </a:p>
        </p:txBody>
      </p:sp>
      <p:cxnSp>
        <p:nvCxnSpPr>
          <p:cNvPr id="60" name="Straight Arrow Connector 24">
            <a:extLst>
              <a:ext uri="{FF2B5EF4-FFF2-40B4-BE49-F238E27FC236}">
                <a16:creationId xmlns:a16="http://schemas.microsoft.com/office/drawing/2014/main" id="{2E8DCEC1-7FEA-DA71-F45F-98AF5073A33A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3472382" y="1689096"/>
            <a:ext cx="237591" cy="2140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magine 7" descr="Immagine che contiene testo, diagramma, linea, calligrafia&#10;&#10;Il contenuto generato dall'IA potrebbe non essere corretto.">
            <a:extLst>
              <a:ext uri="{FF2B5EF4-FFF2-40B4-BE49-F238E27FC236}">
                <a16:creationId xmlns:a16="http://schemas.microsoft.com/office/drawing/2014/main" id="{E4F810C4-A4F5-E6A8-BF2B-1AE01716F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5315" r="7848" b="8205"/>
          <a:stretch>
            <a:fillRect/>
          </a:stretch>
        </p:blipFill>
        <p:spPr>
          <a:xfrm>
            <a:off x="468340" y="2642386"/>
            <a:ext cx="7575124" cy="393323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D6447A-74EB-A1D0-5FB2-5E6BD478B519}"/>
              </a:ext>
            </a:extLst>
          </p:cNvPr>
          <p:cNvSpPr txBox="1"/>
          <p:nvPr/>
        </p:nvSpPr>
        <p:spPr>
          <a:xfrm>
            <a:off x="160448" y="904506"/>
            <a:ext cx="1084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/>
              <a:t>Single-</a:t>
            </a:r>
            <a:r>
              <a:rPr lang="it-IT" sz="2000" dirty="0" err="1"/>
              <a:t>particle</a:t>
            </a:r>
            <a:r>
              <a:rPr lang="it-IT" sz="2000" dirty="0"/>
              <a:t> </a:t>
            </a:r>
            <a:r>
              <a:rPr lang="it-IT" sz="2000" dirty="0" err="1"/>
              <a:t>simulations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done</a:t>
            </a:r>
            <a:r>
              <a:rPr lang="it-IT" sz="2000" dirty="0"/>
              <a:t> to </a:t>
            </a:r>
            <a:r>
              <a:rPr lang="it-IT" sz="2000" dirty="0" err="1"/>
              <a:t>calculate</a:t>
            </a:r>
            <a:r>
              <a:rPr lang="it-IT" sz="2000" dirty="0"/>
              <a:t> the </a:t>
            </a:r>
            <a:r>
              <a:rPr lang="it-IT" sz="2000" dirty="0" err="1"/>
              <a:t>beam</a:t>
            </a:r>
            <a:r>
              <a:rPr lang="it-IT" sz="2000" dirty="0"/>
              <a:t> </a:t>
            </a:r>
            <a:r>
              <a:rPr lang="it-IT" sz="2000" dirty="0" err="1"/>
              <a:t>optics</a:t>
            </a:r>
            <a:r>
              <a:rPr lang="it-IT" sz="2000" dirty="0"/>
              <a:t> for the quadrupole </a:t>
            </a:r>
            <a:r>
              <a:rPr lang="it-IT" sz="2000" dirty="0" err="1"/>
              <a:t>scan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035123-FC6B-F809-751F-08C015F3D2DC}"/>
              </a:ext>
            </a:extLst>
          </p:cNvPr>
          <p:cNvSpPr txBox="1"/>
          <p:nvPr/>
        </p:nvSpPr>
        <p:spPr>
          <a:xfrm>
            <a:off x="3892495" y="6534160"/>
            <a:ext cx="100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Scan</a:t>
            </a:r>
            <a:r>
              <a:rPr lang="it-IT" sz="1400" dirty="0"/>
              <a:t> index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34DA43A-1A5D-C940-3A03-0DCA0FA282B8}"/>
                  </a:ext>
                </a:extLst>
              </p:cNvPr>
              <p:cNvSpPr txBox="1"/>
              <p:nvPr/>
            </p:nvSpPr>
            <p:spPr>
              <a:xfrm>
                <a:off x="8105346" y="3370799"/>
                <a:ext cx="3894674" cy="2582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dirty="0" err="1">
                    <a:solidFill>
                      <a:srgbClr val="0070C0"/>
                    </a:solidFill>
                  </a:rPr>
                  <a:t>Phase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0070C0"/>
                    </a:solidFill>
                  </a:rPr>
                  <a:t>advance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0070C0"/>
                    </a:solidFill>
                  </a:rPr>
                  <a:t>scan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it-IT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it-IT" sz="20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it-IT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rgbClr val="0070C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it-IT" sz="20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r>
                  <a:rPr lang="en-GB" sz="2000" b="1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it-IT" sz="20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𝟐𝟑𝟔</m:t>
                    </m:r>
                    <m:r>
                      <a:rPr lang="it-IT" sz="20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𝐝𝐞𝐠</m:t>
                    </m:r>
                  </m:oMath>
                </a14:m>
                <a:endParaRPr lang="en-GB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dirty="0"/>
                  <a:t>Small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sz="2000" b="1" dirty="0"/>
                  <a:t> function (close to 20 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dirty="0"/>
                  <a:t>Small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000" b="1" dirty="0"/>
                  <a:t> (close to 0)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34DA43A-1A5D-C940-3A03-0DCA0FA28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346" y="3370799"/>
                <a:ext cx="3894674" cy="2582695"/>
              </a:xfrm>
              <a:prstGeom prst="rect">
                <a:avLst/>
              </a:prstGeom>
              <a:blipFill>
                <a:blip r:embed="rId4"/>
                <a:stretch>
                  <a:fillRect l="-1408" t="-1179" r="-2973" b="-3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24629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FC747A61961247A25E7F3FAA4F5FF2" ma:contentTypeVersion="12" ma:contentTypeDescription="Creare un nuovo documento." ma:contentTypeScope="" ma:versionID="555f2921150abf111cbe40512ca11d05">
  <xsd:schema xmlns:xsd="http://www.w3.org/2001/XMLSchema" xmlns:xs="http://www.w3.org/2001/XMLSchema" xmlns:p="http://schemas.microsoft.com/office/2006/metadata/properties" xmlns:ns3="9478aa6f-9191-45ad-ba86-51e61a769e66" xmlns:ns4="50c43ca1-4a8f-4763-9713-5d0642b3e983" targetNamespace="http://schemas.microsoft.com/office/2006/metadata/properties" ma:root="true" ma:fieldsID="f7f443e38c0d44abed6fd0447805c622" ns3:_="" ns4:_="">
    <xsd:import namespace="9478aa6f-9191-45ad-ba86-51e61a769e66"/>
    <xsd:import namespace="50c43ca1-4a8f-4763-9713-5d0642b3e98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DateTake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8aa6f-9191-45ad-ba86-51e61a769e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43ca1-4a8f-4763-9713-5d0642b3e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c43ca1-4a8f-4763-9713-5d0642b3e9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0436BF-9B21-4742-B294-1A95BEA9C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78aa6f-9191-45ad-ba86-51e61a769e66"/>
    <ds:schemaRef ds:uri="50c43ca1-4a8f-4763-9713-5d0642b3e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4A33E5-1CC2-44E3-AF84-7EB65281E07C}">
  <ds:schemaRefs>
    <ds:schemaRef ds:uri="9478aa6f-9191-45ad-ba86-51e61a769e66"/>
    <ds:schemaRef ds:uri="http://www.w3.org/XML/1998/namespace"/>
    <ds:schemaRef ds:uri="http://purl.org/dc/elements/1.1/"/>
    <ds:schemaRef ds:uri="http://schemas.microsoft.com/office/2006/metadata/properties"/>
    <ds:schemaRef ds:uri="50c43ca1-4a8f-4763-9713-5d0642b3e983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FFE7C5F-2FA1-4F19-8EC4-CEE45AAE63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1965</Words>
  <Application>Microsoft Office PowerPoint</Application>
  <PresentationFormat>Widescreen</PresentationFormat>
  <Paragraphs>282</Paragraphs>
  <Slides>24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Cambria Math</vt:lpstr>
      <vt:lpstr>Helvetica Neue Light</vt:lpstr>
      <vt:lpstr>Open Sans Semibold</vt:lpstr>
      <vt:lpstr>Wingdings</vt:lpstr>
      <vt:lpstr>1_Tema di Office</vt:lpstr>
      <vt:lpstr>Advanced Beam Diagnostics with PolariX TDS: Experimental 5D Reconstruction at SwissFEL</vt:lpstr>
      <vt:lpstr>Talk outline</vt:lpstr>
      <vt:lpstr>Motivations and goals</vt:lpstr>
      <vt:lpstr>PolariX TDS: RF system</vt:lpstr>
      <vt:lpstr>PolariX TDS: Working principle</vt:lpstr>
      <vt:lpstr>PolariX TDS: Tomographic reconstruction</vt:lpstr>
      <vt:lpstr>PolariX TDS: 5D tomography</vt:lpstr>
      <vt:lpstr>5D Reconstruction: Beamline layout</vt:lpstr>
      <vt:lpstr>5D Reconstruction: Optics simulations</vt:lpstr>
      <vt:lpstr>5D Reconstruction: TDS polarizations</vt:lpstr>
      <vt:lpstr>5D Reconstruction: Calibration results</vt:lpstr>
      <vt:lpstr>3D Reconstruction: 2D projections</vt:lpstr>
      <vt:lpstr>5D Reconstruction: Preliminary results</vt:lpstr>
      <vt:lpstr>5D Reconstruction: Bunch 1</vt:lpstr>
      <vt:lpstr>5D Reconstruction: Bunch 2</vt:lpstr>
      <vt:lpstr>Summary and conclusions</vt:lpstr>
      <vt:lpstr>Acknowledgements</vt:lpstr>
      <vt:lpstr>Presentazione standard di PowerPoint</vt:lpstr>
      <vt:lpstr>Presentazione standard di PowerPoint</vt:lpstr>
      <vt:lpstr>SART tomographic algorithm</vt:lpstr>
      <vt:lpstr>Filtered Back Projection algorithm</vt:lpstr>
      <vt:lpstr>Beamline optics</vt:lpstr>
      <vt:lpstr>Image treating methodology</vt:lpstr>
      <vt:lpstr>EuPRAXIA@SPARC_LAB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Frontiers of Beam Diagnostics in Plasma Accelerators: Measuring the Ultra-fast and Ultra-cold</dc:title>
  <dc:creator>Alessandro Cianchi</dc:creator>
  <cp:lastModifiedBy>alessandro demurtas</cp:lastModifiedBy>
  <cp:revision>977</cp:revision>
  <dcterms:created xsi:type="dcterms:W3CDTF">2018-08-27T07:33:28Z</dcterms:created>
  <dcterms:modified xsi:type="dcterms:W3CDTF">2025-10-01T12:28:27Z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0x01010083FC747A61961247A25E7F3FAA4F5FF2</vt:lpwstr>
  </property>
</Properties>
</file>