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2" r:id="rId2"/>
    <p:sldMasterId id="2147483654" r:id="rId3"/>
    <p:sldMasterId id="2147483670" r:id="rId4"/>
    <p:sldMasterId id="2147483673" r:id="rId5"/>
    <p:sldMasterId id="2147483676" r:id="rId6"/>
    <p:sldMasterId id="2147483679" r:id="rId7"/>
    <p:sldMasterId id="2147483682" r:id="rId8"/>
    <p:sldMasterId id="2147483685" r:id="rId9"/>
    <p:sldMasterId id="2147483693" r:id="rId10"/>
  </p:sldMasterIdLst>
  <p:notesMasterIdLst>
    <p:notesMasterId r:id="rId21"/>
  </p:notesMasterIdLst>
  <p:handoutMasterIdLst>
    <p:handoutMasterId r:id="rId22"/>
  </p:handoutMasterIdLst>
  <p:sldIdLst>
    <p:sldId id="359" r:id="rId11"/>
    <p:sldId id="380" r:id="rId12"/>
    <p:sldId id="381" r:id="rId13"/>
    <p:sldId id="374" r:id="rId14"/>
    <p:sldId id="382" r:id="rId15"/>
    <p:sldId id="383" r:id="rId16"/>
    <p:sldId id="384" r:id="rId17"/>
    <p:sldId id="385" r:id="rId18"/>
    <p:sldId id="386" r:id="rId19"/>
    <p:sldId id="387" r:id="rId20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855">
          <p15:clr>
            <a:srgbClr val="A4A3A4"/>
          </p15:clr>
        </p15:guide>
        <p15:guide id="3" orient="horz" pos="826">
          <p15:clr>
            <a:srgbClr val="A4A3A4"/>
          </p15:clr>
        </p15:guide>
        <p15:guide id="4" orient="horz" pos="1824">
          <p15:clr>
            <a:srgbClr val="A4A3A4"/>
          </p15:clr>
        </p15:guide>
        <p15:guide id="5" orient="horz" pos="311">
          <p15:clr>
            <a:srgbClr val="A4A3A4"/>
          </p15:clr>
        </p15:guide>
        <p15:guide id="6" orient="horz" pos="554">
          <p15:clr>
            <a:srgbClr val="A4A3A4"/>
          </p15:clr>
        </p15:guide>
        <p15:guide id="7" pos="226">
          <p15:clr>
            <a:srgbClr val="A4A3A4"/>
          </p15:clr>
        </p15:guide>
        <p15:guide id="8" pos="5534">
          <p15:clr>
            <a:srgbClr val="A4A3A4"/>
          </p15:clr>
        </p15:guide>
        <p15:guide id="9" pos="2812">
          <p15:clr>
            <a:srgbClr val="A4A3A4"/>
          </p15:clr>
        </p15:guide>
        <p15:guide id="10" pos="2948">
          <p15:clr>
            <a:srgbClr val="A4A3A4"/>
          </p15:clr>
        </p15:guide>
        <p15:guide id="11" pos="1435">
          <p15:clr>
            <a:srgbClr val="A4A3A4"/>
          </p15:clr>
        </p15:guide>
        <p15:guide id="12" pos="4332">
          <p15:clr>
            <a:srgbClr val="A4A3A4"/>
          </p15:clr>
        </p15:guide>
        <p15:guide id="13" pos="4173">
          <p15:clr>
            <a:srgbClr val="A4A3A4"/>
          </p15:clr>
        </p15:guide>
        <p15:guide id="14" pos="15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423"/>
    <a:srgbClr val="005AA0"/>
    <a:srgbClr val="0A2D6E"/>
    <a:srgbClr val="A0235A"/>
    <a:srgbClr val="F0781E"/>
    <a:srgbClr val="50C8AA"/>
    <a:srgbClr val="D23264"/>
    <a:srgbClr val="326469"/>
    <a:srgbClr val="FFD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1224" autoAdjust="0"/>
  </p:normalViewPr>
  <p:slideViewPr>
    <p:cSldViewPr snapToObjects="1" showGuides="1">
      <p:cViewPr>
        <p:scale>
          <a:sx n="130" d="100"/>
          <a:sy n="130" d="100"/>
        </p:scale>
        <p:origin x="414" y="84"/>
      </p:cViewPr>
      <p:guideLst>
        <p:guide orient="horz" pos="2981"/>
        <p:guide orient="horz" pos="855"/>
        <p:guide orient="horz" pos="826"/>
        <p:guide orient="horz" pos="1824"/>
        <p:guide orient="horz" pos="311"/>
        <p:guide orient="horz" pos="554"/>
        <p:guide pos="226"/>
        <p:guide pos="5534"/>
        <p:guide pos="2812"/>
        <p:guide pos="2948"/>
        <p:guide pos="1435"/>
        <p:guide pos="4332"/>
        <p:guide pos="4173"/>
        <p:guide pos="15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286AD-5EA9-4866-A37C-F6230134725D}" type="datetimeFigureOut">
              <a:rPr lang="de-DE" smtClean="0"/>
              <a:t>16.09.2025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94DAD-F6EC-4137-B0EC-64D05B2A59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548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6037-A285-4C9E-B04C-6DCA60BD155D}" type="datetimeFigureOut">
              <a:rPr lang="de-DE" smtClean="0"/>
              <a:t>16.09.2025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BAFD-BDF1-4073-A261-64C06A00B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5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691200"/>
            <a:ext cx="8424000" cy="267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Entweder zweizeiliger Titel oder Titel und Subheadline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02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Erde und Umw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798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Gesund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0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Gesund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68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842522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2"/>
          </p:nvPr>
        </p:nvSpPr>
        <p:spPr>
          <a:xfrm>
            <a:off x="215516" y="5028060"/>
            <a:ext cx="1404156" cy="116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22.09.2025  7th EAAC'25</a:t>
            </a:r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539552" y="5021621"/>
            <a:ext cx="4639394" cy="127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Dr. Hans-Peter Schlenvoigt   hp.schlenvoigt@hzdr.de</a:t>
            </a:r>
            <a:endParaRPr lang="de-DE" dirty="0"/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496435" y="4863423"/>
            <a:ext cx="44421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4550FA8-285A-4026-B8D6-ADF797C12FF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996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2"/>
          </p:nvPr>
        </p:nvSpPr>
        <p:spPr>
          <a:xfrm>
            <a:off x="215516" y="5022842"/>
            <a:ext cx="1440160" cy="1218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22.09.2025  7th EAAC'25</a:t>
            </a:r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539552" y="5021621"/>
            <a:ext cx="4639394" cy="127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Dr. Hans-Peter Schlenvoigt   hp.schlenvoigt@hzdr.de</a:t>
            </a:r>
            <a:endParaRPr lang="de-DE" dirty="0"/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496435" y="4863423"/>
            <a:ext cx="44421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4550FA8-285A-4026-B8D6-ADF797C12FF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4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2" name="Datumsplatzhalter 1"/>
          <p:cNvSpPr>
            <a:spLocks noGrp="1"/>
          </p:cNvSpPr>
          <p:nvPr>
            <p:ph type="dt" sz="half" idx="2"/>
          </p:nvPr>
        </p:nvSpPr>
        <p:spPr>
          <a:xfrm>
            <a:off x="360000" y="5021621"/>
            <a:ext cx="863628" cy="127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22.09.2025  7th EAAC'25</a:t>
            </a:r>
            <a:endParaRPr lang="de-DE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539552" y="5021621"/>
            <a:ext cx="4639394" cy="127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Dr. Hans-Peter Schlenvoigt   hp.schlenvoigt@hzdr.de</a:t>
            </a:r>
            <a:endParaRPr lang="de-DE" dirty="0"/>
          </a:p>
        </p:txBody>
      </p:sp>
      <p:sp>
        <p:nvSpPr>
          <p:cNvPr id="16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496435" y="4863423"/>
            <a:ext cx="44421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4550FA8-285A-4026-B8D6-ADF797C12FF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5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Verkehr und Weltr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77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Verkehr und Weltr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27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Schlüsseltechnolog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2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Schlüsseltechnolog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797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3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285200"/>
            <a:ext cx="5868000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de-DE" dirty="0" smtClean="0"/>
              <a:t>Präsentationstitel</a:t>
            </a:r>
            <a:br>
              <a:rPr lang="de-DE" dirty="0" smtClean="0"/>
            </a:br>
            <a:r>
              <a:rPr lang="de-DE" dirty="0" smtClean="0"/>
              <a:t>Auch zweizeilig möglich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2113200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Eventuelle Subheadline,</a:t>
            </a:r>
          </a:p>
          <a:p>
            <a:r>
              <a:rPr lang="de-DE" dirty="0" smtClean="0"/>
              <a:t>ebenfalls zweizeilig möglich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33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1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08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1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_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6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chspaltig_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933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Erde und Umw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99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_Erde und Umw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85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Gesund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574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_Gesund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75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_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691200"/>
            <a:ext cx="8424000" cy="267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Entweder zweizeiliger Titel oder Titel und Subheadline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1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Verkehr und Weltr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85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_Verkehr und Weltr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247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0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Schlüsseltechnolog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38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_Schlüsseltechnolog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40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64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44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6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5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52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Erde und Umw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7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"/>
            <a:ext cx="9143999" cy="51434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9149927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solidFill>
                  <a:schemeClr val="accent2"/>
                </a:solidFill>
              </a:rPr>
              <a:t>www.helmholtz.de</a:t>
            </a:r>
            <a:endParaRPr lang="de-DE" sz="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"/>
            <a:ext cx="9144000" cy="51435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100"/>
            <a:ext cx="9149927" cy="51516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8800"/>
            <a:ext cx="1633538" cy="21669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30" y="360225"/>
            <a:ext cx="1344538" cy="245269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solidFill>
                  <a:srgbClr val="005AA0"/>
                </a:solidFill>
              </a:rPr>
              <a:t>www.helmholtz.de</a:t>
            </a:r>
            <a:endParaRPr lang="de-DE" sz="900" dirty="0">
              <a:solidFill>
                <a:srgbClr val="005A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6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"/>
            <a:ext cx="9143999" cy="51434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9149927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solidFill>
                  <a:schemeClr val="accent2"/>
                </a:solidFill>
              </a:rPr>
              <a:t>www.helmholtz.de</a:t>
            </a:r>
            <a:endParaRPr lang="de-DE" sz="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9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8000"/>
            <a:ext cx="9144000" cy="271463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1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8000"/>
            <a:ext cx="9144000" cy="271462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9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2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2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8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215516" y="5021621"/>
            <a:ext cx="1296144" cy="116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22.09.2025  7th EAAC'25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72666" y="5021621"/>
            <a:ext cx="4639394" cy="127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Dr. Hans-Peter </a:t>
            </a:r>
            <a:r>
              <a:rPr lang="de-DE" dirty="0" err="1" smtClean="0"/>
              <a:t>Schlenvoigt</a:t>
            </a:r>
            <a:r>
              <a:rPr lang="de-DE" dirty="0" smtClean="0"/>
              <a:t>   hp.schlenvoigt@hzdr.de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496435" y="4863423"/>
            <a:ext cx="44421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4550FA8-285A-4026-B8D6-ADF797C12FF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77" y="226994"/>
            <a:ext cx="1944216" cy="37023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12" y="672152"/>
            <a:ext cx="757721" cy="2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0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80" r:id="rId2"/>
    <p:sldLayoutId id="214748368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rgbClr val="F0781E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rgbClr val="F0781E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rgbClr val="F0781E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rgbClr val="F0781E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rgbClr val="F0781E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" y="4878000"/>
            <a:ext cx="9143949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6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" y="4878000"/>
            <a:ext cx="9143949" cy="271460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5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hyperlink" Target="https://www.openpmd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hyperlink" Target="https://www.nexusformat.org/" TargetMode="Externa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hyperlink" Target="https://www.nexusformat.org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hyperlink" Target="https://www.openpmd.org/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hyperlink" Target="https://www.nexusformat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hyperlink" Target="https://www.openpmd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doi.org/10.5281/zenodo.11143947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 smtClean="0"/>
              <a:t>HELPMI:</a:t>
            </a:r>
            <a:br>
              <a:rPr lang="en-US" sz="2000" dirty="0" smtClean="0"/>
            </a:br>
            <a:r>
              <a:rPr lang="en-US" sz="2000" dirty="0" smtClean="0"/>
              <a:t>the Helmholtz Laser-Plasma Metadata Initiative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0000" y="2113200"/>
            <a:ext cx="5868000" cy="125063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developing a data standard for the global LPA </a:t>
            </a:r>
            <a:r>
              <a:rPr lang="en-US" sz="1600" dirty="0" smtClean="0"/>
              <a:t>community</a:t>
            </a:r>
          </a:p>
          <a:p>
            <a:endParaRPr lang="en-US" sz="1600" dirty="0"/>
          </a:p>
          <a:p>
            <a:r>
              <a:rPr lang="en-US" sz="1600" dirty="0" smtClean="0"/>
              <a:t>Project summary and outlook</a:t>
            </a: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0956"/>
            <a:ext cx="1076102" cy="3265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26" y="15466"/>
            <a:ext cx="1182938" cy="90659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02" y="257175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77" y="1311672"/>
            <a:ext cx="4052971" cy="310618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2" name="Rechteck 11"/>
          <p:cNvSpPr/>
          <p:nvPr/>
        </p:nvSpPr>
        <p:spPr>
          <a:xfrm>
            <a:off x="2814397" y="1203598"/>
            <a:ext cx="6186095" cy="3645844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Acknowledgements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Visit laser-plasma-metadata.org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4319972" y="1311275"/>
            <a:ext cx="4620680" cy="3422650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Who </a:t>
            </a:r>
            <a:r>
              <a:rPr lang="de-DE" b="1" dirty="0" smtClean="0"/>
              <a:t>wa</a:t>
            </a:r>
            <a:r>
              <a:rPr lang="de-DE" b="1" dirty="0" smtClean="0"/>
              <a:t>s </a:t>
            </a:r>
            <a:r>
              <a:rPr lang="de-DE" b="1" dirty="0" smtClean="0"/>
              <a:t>HELPMI?</a:t>
            </a:r>
          </a:p>
          <a:p>
            <a:r>
              <a:rPr lang="de-DE" dirty="0" smtClean="0"/>
              <a:t>GSI: Johannes Hornung, Udo Eisenbarth, Vincent </a:t>
            </a:r>
            <a:r>
              <a:rPr lang="de-DE" dirty="0" err="1" smtClean="0"/>
              <a:t>Bagnoud</a:t>
            </a:r>
            <a:endParaRPr lang="de-DE" dirty="0" smtClean="0"/>
          </a:p>
          <a:p>
            <a:r>
              <a:rPr lang="de-DE" dirty="0" smtClean="0"/>
              <a:t>HI Jena: Alexander Kessler, </a:t>
            </a:r>
            <a:r>
              <a:rPr lang="de-DE" dirty="0" smtClean="0"/>
              <a:t>Matthew Schwab, Malte </a:t>
            </a:r>
            <a:r>
              <a:rPr lang="de-DE" dirty="0" smtClean="0"/>
              <a:t>Kaluza</a:t>
            </a:r>
          </a:p>
          <a:p>
            <a:r>
              <a:rPr lang="de-DE" dirty="0" smtClean="0"/>
              <a:t>HZDR: Franz </a:t>
            </a:r>
            <a:r>
              <a:rPr lang="de-DE" dirty="0" err="1" smtClean="0"/>
              <a:t>Pöschel</a:t>
            </a:r>
            <a:r>
              <a:rPr lang="de-DE" dirty="0" smtClean="0"/>
              <a:t>, Michael </a:t>
            </a:r>
            <a:r>
              <a:rPr lang="de-DE" dirty="0" err="1" smtClean="0"/>
              <a:t>Bussmann</a:t>
            </a:r>
            <a:r>
              <a:rPr lang="de-DE" dirty="0" smtClean="0"/>
              <a:t>, Alexander Debus, Hans-Peter </a:t>
            </a:r>
            <a:r>
              <a:rPr lang="de-DE" dirty="0" err="1" smtClean="0"/>
              <a:t>Schlenvoigt</a:t>
            </a:r>
            <a:r>
              <a:rPr lang="de-DE" dirty="0" smtClean="0"/>
              <a:t> </a:t>
            </a:r>
          </a:p>
          <a:p>
            <a:r>
              <a:rPr lang="de-DE" dirty="0" smtClean="0"/>
              <a:t>Project </a:t>
            </a:r>
            <a:r>
              <a:rPr lang="de-DE" dirty="0" err="1" smtClean="0"/>
              <a:t>Observers</a:t>
            </a:r>
            <a:r>
              <a:rPr lang="de-DE" dirty="0" smtClean="0"/>
              <a:t>: Axel </a:t>
            </a:r>
            <a:r>
              <a:rPr lang="de-DE" dirty="0" err="1" smtClean="0"/>
              <a:t>Huebl</a:t>
            </a:r>
            <a:r>
              <a:rPr lang="de-DE" dirty="0" smtClean="0"/>
              <a:t>, Andreas </a:t>
            </a:r>
            <a:r>
              <a:rPr lang="de-DE" dirty="0" err="1" smtClean="0"/>
              <a:t>Doepp</a:t>
            </a:r>
            <a:r>
              <a:rPr lang="de-DE" dirty="0" smtClean="0"/>
              <a:t>, </a:t>
            </a:r>
            <a:r>
              <a:rPr lang="de-DE" dirty="0" err="1" smtClean="0"/>
              <a:t>Rajeev</a:t>
            </a:r>
            <a:r>
              <a:rPr lang="de-DE" dirty="0" smtClean="0"/>
              <a:t> </a:t>
            </a:r>
            <a:r>
              <a:rPr lang="de-DE" dirty="0" err="1" smtClean="0"/>
              <a:t>Pattathil</a:t>
            </a:r>
            <a:r>
              <a:rPr lang="de-DE" dirty="0" smtClean="0"/>
              <a:t>, Birgit </a:t>
            </a:r>
            <a:r>
              <a:rPr lang="de-DE" dirty="0" err="1" smtClean="0"/>
              <a:t>Plötzeneder</a:t>
            </a:r>
            <a:r>
              <a:rPr lang="de-DE" dirty="0" smtClean="0"/>
              <a:t>, Lajos </a:t>
            </a:r>
            <a:r>
              <a:rPr lang="de-DE" dirty="0" err="1" smtClean="0"/>
              <a:t>Schrettner</a:t>
            </a:r>
            <a:r>
              <a:rPr lang="de-DE" dirty="0"/>
              <a:t>, Balázs </a:t>
            </a:r>
            <a:r>
              <a:rPr lang="de-DE" dirty="0" err="1"/>
              <a:t>Bagó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22.09.2025  7th EAAC'25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Dr. Hans-Peter Schlenvoigt   hp.schlenvoigt@hzdr.de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550FA8-285A-4026-B8D6-ADF797C12FF2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0" name="Inhaltsplatzhalter 9"/>
          <p:cNvSpPr txBox="1">
            <a:spLocks/>
          </p:cNvSpPr>
          <p:nvPr/>
        </p:nvSpPr>
        <p:spPr>
          <a:xfrm>
            <a:off x="360001" y="4265382"/>
            <a:ext cx="8580652" cy="4785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180000" rtl="0" eaLnBrk="1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rgbClr val="F0781E"/>
              </a:buClr>
              <a:buFont typeface="Wingdings" panose="05000000000000000000" pitchFamily="2" charset="2"/>
              <a:buChar char="§"/>
              <a:tabLst>
                <a:tab pos="180000" algn="l"/>
                <a:tab pos="3600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spcBef>
                <a:spcPct val="20000"/>
              </a:spcBef>
              <a:buClr>
                <a:srgbClr val="F0781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spcBef>
                <a:spcPct val="20000"/>
              </a:spcBef>
              <a:buClr>
                <a:srgbClr val="F0781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4625" algn="l" defTabSz="914400" rtl="0" eaLnBrk="1" latinLnBrk="0" hangingPunct="1">
              <a:spcBef>
                <a:spcPct val="20000"/>
              </a:spcBef>
              <a:buClr>
                <a:srgbClr val="F0781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285750" algn="l" defTabSz="914400" rtl="0" eaLnBrk="1" latinLnBrk="0" hangingPunct="1">
              <a:spcBef>
                <a:spcPct val="20000"/>
              </a:spcBef>
              <a:buClr>
                <a:srgbClr val="F0781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project (ZT-I-PF-3-066) was funded by the Initiative and Networking Fund of the Helmholtz Association in the framework of the Helmholtz Metadata Collaboration project call.</a:t>
            </a:r>
          </a:p>
          <a:p>
            <a:endParaRPr lang="de-DE" dirty="0"/>
          </a:p>
          <a:p>
            <a:pPr marL="180975" lvl="1" indent="0">
              <a:buNone/>
            </a:pPr>
            <a:endParaRPr lang="de-DE" dirty="0" smtClean="0"/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5" y="1660359"/>
            <a:ext cx="2094306" cy="209430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302"/>
            <a:ext cx="864096" cy="6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6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77" y="1311672"/>
            <a:ext cx="4052971" cy="310618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2" name="Rechteck 11"/>
          <p:cNvSpPr/>
          <p:nvPr/>
        </p:nvSpPr>
        <p:spPr>
          <a:xfrm>
            <a:off x="2814397" y="1203598"/>
            <a:ext cx="6186095" cy="3645844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Acknowledgements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Visit laser-plasma-metadata.org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4319972" y="1311275"/>
            <a:ext cx="4620680" cy="3422650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Who </a:t>
            </a:r>
            <a:r>
              <a:rPr lang="de-DE" b="1" dirty="0" smtClean="0"/>
              <a:t>wa</a:t>
            </a:r>
            <a:r>
              <a:rPr lang="de-DE" b="1" dirty="0" smtClean="0"/>
              <a:t>s </a:t>
            </a:r>
            <a:r>
              <a:rPr lang="de-DE" b="1" dirty="0" smtClean="0"/>
              <a:t>HELPMI?</a:t>
            </a:r>
          </a:p>
          <a:p>
            <a:r>
              <a:rPr lang="de-DE" dirty="0" smtClean="0"/>
              <a:t>GSI: Johannes Hornung, Udo Eisenbarth, Vincent </a:t>
            </a:r>
            <a:r>
              <a:rPr lang="de-DE" dirty="0" err="1" smtClean="0"/>
              <a:t>Bagnoud</a:t>
            </a:r>
            <a:endParaRPr lang="de-DE" dirty="0" smtClean="0"/>
          </a:p>
          <a:p>
            <a:r>
              <a:rPr lang="de-DE" dirty="0" smtClean="0"/>
              <a:t>HI Jena: Alexander Kessler, </a:t>
            </a:r>
            <a:r>
              <a:rPr lang="de-DE" dirty="0" smtClean="0"/>
              <a:t>Matthew Schwab, Malte </a:t>
            </a:r>
            <a:r>
              <a:rPr lang="de-DE" dirty="0" smtClean="0"/>
              <a:t>Kaluza</a:t>
            </a:r>
          </a:p>
          <a:p>
            <a:r>
              <a:rPr lang="de-DE" dirty="0" smtClean="0"/>
              <a:t>HZDR: Franz </a:t>
            </a:r>
            <a:r>
              <a:rPr lang="de-DE" dirty="0" err="1" smtClean="0"/>
              <a:t>Pöschel</a:t>
            </a:r>
            <a:r>
              <a:rPr lang="de-DE" dirty="0" smtClean="0"/>
              <a:t>, Michael </a:t>
            </a:r>
            <a:r>
              <a:rPr lang="de-DE" dirty="0" err="1" smtClean="0"/>
              <a:t>Bussmann</a:t>
            </a:r>
            <a:r>
              <a:rPr lang="de-DE" dirty="0" smtClean="0"/>
              <a:t>, Alexander Debus, Hans-Peter </a:t>
            </a:r>
            <a:r>
              <a:rPr lang="de-DE" dirty="0" err="1" smtClean="0"/>
              <a:t>Schlenvoigt</a:t>
            </a:r>
            <a:r>
              <a:rPr lang="de-DE" dirty="0" smtClean="0"/>
              <a:t> </a:t>
            </a:r>
          </a:p>
          <a:p>
            <a:r>
              <a:rPr lang="de-DE" dirty="0" smtClean="0"/>
              <a:t>Project </a:t>
            </a:r>
            <a:r>
              <a:rPr lang="de-DE" dirty="0" err="1" smtClean="0"/>
              <a:t>Observers</a:t>
            </a:r>
            <a:r>
              <a:rPr lang="de-DE" dirty="0" smtClean="0"/>
              <a:t>: Axel </a:t>
            </a:r>
            <a:r>
              <a:rPr lang="de-DE" dirty="0" err="1" smtClean="0"/>
              <a:t>Huebl</a:t>
            </a:r>
            <a:r>
              <a:rPr lang="de-DE" dirty="0" smtClean="0"/>
              <a:t>, Andreas </a:t>
            </a:r>
            <a:r>
              <a:rPr lang="de-DE" dirty="0" err="1" smtClean="0"/>
              <a:t>Doepp</a:t>
            </a:r>
            <a:r>
              <a:rPr lang="de-DE" dirty="0" smtClean="0"/>
              <a:t>, </a:t>
            </a:r>
            <a:r>
              <a:rPr lang="de-DE" dirty="0" err="1" smtClean="0"/>
              <a:t>Rajeev</a:t>
            </a:r>
            <a:r>
              <a:rPr lang="de-DE" dirty="0" smtClean="0"/>
              <a:t> </a:t>
            </a:r>
            <a:r>
              <a:rPr lang="de-DE" dirty="0" err="1" smtClean="0"/>
              <a:t>Pattathil</a:t>
            </a:r>
            <a:r>
              <a:rPr lang="de-DE" dirty="0" smtClean="0"/>
              <a:t>, Birgit </a:t>
            </a:r>
            <a:r>
              <a:rPr lang="de-DE" dirty="0" err="1" smtClean="0"/>
              <a:t>Plötzeneder</a:t>
            </a:r>
            <a:r>
              <a:rPr lang="de-DE" dirty="0" smtClean="0"/>
              <a:t>, Lajos </a:t>
            </a:r>
            <a:r>
              <a:rPr lang="de-DE" dirty="0" err="1" smtClean="0"/>
              <a:t>Schrettner</a:t>
            </a:r>
            <a:r>
              <a:rPr lang="de-DE" dirty="0"/>
              <a:t>, Balázs </a:t>
            </a:r>
            <a:r>
              <a:rPr lang="de-DE" dirty="0" err="1"/>
              <a:t>Bagó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22.09.2025  7th EAAC'25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Dr. Hans-Peter Schlenvoigt   hp.schlenvoigt@hzdr.de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550FA8-285A-4026-B8D6-ADF797C12FF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Inhaltsplatzhalter 9"/>
          <p:cNvSpPr txBox="1">
            <a:spLocks/>
          </p:cNvSpPr>
          <p:nvPr/>
        </p:nvSpPr>
        <p:spPr>
          <a:xfrm>
            <a:off x="360001" y="4265382"/>
            <a:ext cx="8580652" cy="4785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180000" rtl="0" eaLnBrk="1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rgbClr val="F0781E"/>
              </a:buClr>
              <a:buFont typeface="Wingdings" panose="05000000000000000000" pitchFamily="2" charset="2"/>
              <a:buChar char="§"/>
              <a:tabLst>
                <a:tab pos="180000" algn="l"/>
                <a:tab pos="3600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spcBef>
                <a:spcPct val="20000"/>
              </a:spcBef>
              <a:buClr>
                <a:srgbClr val="F0781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spcBef>
                <a:spcPct val="20000"/>
              </a:spcBef>
              <a:buClr>
                <a:srgbClr val="F0781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4625" algn="l" defTabSz="914400" rtl="0" eaLnBrk="1" latinLnBrk="0" hangingPunct="1">
              <a:spcBef>
                <a:spcPct val="20000"/>
              </a:spcBef>
              <a:buClr>
                <a:srgbClr val="F0781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285750" algn="l" defTabSz="914400" rtl="0" eaLnBrk="1" latinLnBrk="0" hangingPunct="1">
              <a:spcBef>
                <a:spcPct val="20000"/>
              </a:spcBef>
              <a:buClr>
                <a:srgbClr val="F0781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project (ZT-I-PF-3-066) was funded by the Initiative and Networking Fund of the Helmholtz Association in the framework of the Helmholtz Metadata Collaboration project call.</a:t>
            </a:r>
          </a:p>
          <a:p>
            <a:endParaRPr lang="de-DE" dirty="0"/>
          </a:p>
          <a:p>
            <a:pPr marL="180975" lvl="1" indent="0">
              <a:buNone/>
            </a:pPr>
            <a:endParaRPr lang="de-DE" dirty="0" smtClean="0"/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5" y="1660359"/>
            <a:ext cx="2094306" cy="209430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302"/>
            <a:ext cx="864096" cy="6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3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iger Pfeil 34"/>
          <p:cNvSpPr/>
          <p:nvPr/>
        </p:nvSpPr>
        <p:spPr>
          <a:xfrm flipV="1">
            <a:off x="4824028" y="1555159"/>
            <a:ext cx="1805310" cy="329996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HELPMI: </a:t>
            </a:r>
            <a:r>
              <a:rPr lang="de-DE" dirty="0" smtClean="0"/>
              <a:t>Main Goals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smtClean="0"/>
              <a:t>Initiative: </a:t>
            </a:r>
            <a:r>
              <a:rPr lang="de-DE" dirty="0"/>
              <a:t>S</a:t>
            </a:r>
            <a:r>
              <a:rPr lang="de-DE" dirty="0" smtClean="0"/>
              <a:t>tart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LPA </a:t>
            </a:r>
            <a:r>
              <a:rPr lang="de-DE" dirty="0" err="1" smtClean="0"/>
              <a:t>experiments</a:t>
            </a:r>
            <a:endParaRPr lang="de-DE" dirty="0"/>
          </a:p>
          <a:p>
            <a:pPr lvl="1"/>
            <a:r>
              <a:rPr lang="de-DE" dirty="0" smtClean="0"/>
              <a:t>Consulting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assistance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HMC </a:t>
            </a:r>
            <a:r>
              <a:rPr lang="de-DE" dirty="0" err="1" smtClean="0"/>
              <a:t>community</a:t>
            </a:r>
            <a:endParaRPr lang="de-DE" dirty="0" smtClean="0"/>
          </a:p>
          <a:p>
            <a:pPr lvl="1"/>
            <a:r>
              <a:rPr lang="de-DE" dirty="0" err="1" smtClean="0"/>
              <a:t>Concepts</a:t>
            </a:r>
            <a:r>
              <a:rPr lang="de-DE" dirty="0" smtClean="0"/>
              <a:t>, </a:t>
            </a:r>
            <a:r>
              <a:rPr lang="de-DE" dirty="0" err="1" smtClean="0"/>
              <a:t>tools</a:t>
            </a:r>
            <a:r>
              <a:rPr lang="de-DE" dirty="0" smtClean="0"/>
              <a:t>, </a:t>
            </a:r>
            <a:r>
              <a:rPr lang="de-DE" dirty="0" err="1" smtClean="0"/>
              <a:t>trends</a:t>
            </a:r>
            <a:r>
              <a:rPr lang="de-DE" dirty="0" smtClean="0"/>
              <a:t>,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practices</a:t>
            </a:r>
            <a:r>
              <a:rPr lang="de-DE" dirty="0" smtClean="0"/>
              <a:t>, </a:t>
            </a:r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…</a:t>
            </a:r>
          </a:p>
          <a:p>
            <a:endParaRPr lang="de-DE" dirty="0" smtClean="0"/>
          </a:p>
          <a:p>
            <a:r>
              <a:rPr lang="de-DE" b="1" dirty="0" err="1" smtClean="0"/>
              <a:t>Adopt</a:t>
            </a:r>
            <a:r>
              <a:rPr lang="de-DE" b="1" dirty="0" smtClean="0"/>
              <a:t> </a:t>
            </a:r>
            <a:r>
              <a:rPr lang="de-DE" b="1" dirty="0" err="1" smtClean="0"/>
              <a:t>NeXus</a:t>
            </a:r>
            <a:r>
              <a:rPr lang="de-DE" b="1" dirty="0" smtClean="0"/>
              <a:t> </a:t>
            </a:r>
            <a:r>
              <a:rPr lang="de-DE" b="1" dirty="0" err="1" smtClean="0"/>
              <a:t>standard</a:t>
            </a:r>
            <a:r>
              <a:rPr lang="de-DE" b="1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PaN</a:t>
            </a:r>
            <a:r>
              <a:rPr lang="de-DE" dirty="0" smtClean="0"/>
              <a:t> experimental </a:t>
            </a:r>
            <a:r>
              <a:rPr lang="de-DE" dirty="0" err="1" smtClean="0"/>
              <a:t>community</a:t>
            </a:r>
            <a:endParaRPr lang="de-DE" dirty="0" smtClean="0"/>
          </a:p>
          <a:p>
            <a:pPr lvl="1"/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base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, </a:t>
            </a:r>
            <a:r>
              <a:rPr lang="de-DE" dirty="0" err="1" smtClean="0"/>
              <a:t>possibly</a:t>
            </a:r>
            <a:r>
              <a:rPr lang="de-DE" dirty="0" smtClean="0"/>
              <a:t> </a:t>
            </a:r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ones</a:t>
            </a:r>
            <a:endParaRPr lang="de-DE" dirty="0" smtClean="0"/>
          </a:p>
          <a:p>
            <a:pPr lvl="1"/>
            <a:r>
              <a:rPr lang="de-DE" dirty="0" err="1" smtClean="0"/>
              <a:t>Propose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definition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Extend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openPMD</a:t>
            </a:r>
            <a:r>
              <a:rPr lang="de-DE" b="1" dirty="0" smtClean="0"/>
              <a:t> </a:t>
            </a:r>
            <a:r>
              <a:rPr lang="de-DE" b="1" dirty="0" err="1" smtClean="0"/>
              <a:t>standard</a:t>
            </a:r>
            <a:r>
              <a:rPr lang="de-DE" b="1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API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arbitrary</a:t>
            </a:r>
            <a:r>
              <a:rPr lang="de-DE" dirty="0" smtClean="0"/>
              <a:t> </a:t>
            </a:r>
            <a:r>
              <a:rPr lang="de-DE" dirty="0" err="1" smtClean="0"/>
              <a:t>hierarchies</a:t>
            </a:r>
            <a:endParaRPr lang="de-DE" dirty="0" smtClean="0"/>
          </a:p>
          <a:p>
            <a:pPr lvl="1"/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established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r>
              <a:rPr lang="de-DE" dirty="0" smtClean="0"/>
              <a:t> in LPA </a:t>
            </a:r>
            <a:r>
              <a:rPr lang="de-DE" dirty="0" err="1" smtClean="0"/>
              <a:t>community</a:t>
            </a:r>
            <a:endParaRPr lang="de-DE" dirty="0" smtClean="0"/>
          </a:p>
          <a:p>
            <a:pPr lvl="1"/>
            <a:r>
              <a:rPr lang="de-DE" dirty="0" smtClean="0"/>
              <a:t>Fileformat-</a:t>
            </a:r>
            <a:r>
              <a:rPr lang="de-DE" dirty="0" err="1" smtClean="0"/>
              <a:t>agnostic</a:t>
            </a:r>
            <a:endParaRPr lang="de-DE" dirty="0"/>
          </a:p>
        </p:txBody>
      </p:sp>
      <p:pic>
        <p:nvPicPr>
          <p:cNvPr id="19" name="Grafik 18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82" y="3404294"/>
            <a:ext cx="997673" cy="525442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6120172" y="2783774"/>
            <a:ext cx="2951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„an </a:t>
            </a:r>
            <a:r>
              <a:rPr lang="de-DE" sz="1200" dirty="0" err="1" smtClean="0"/>
              <a:t>umbrella</a:t>
            </a:r>
            <a:r>
              <a:rPr lang="de-DE" sz="1200" dirty="0" smtClean="0"/>
              <a:t> </a:t>
            </a:r>
            <a:r>
              <a:rPr lang="de-DE" sz="1200" dirty="0" err="1" smtClean="0"/>
              <a:t>over</a:t>
            </a:r>
            <a:r>
              <a:rPr lang="de-DE" sz="1200" dirty="0" smtClean="0"/>
              <a:t> a </a:t>
            </a:r>
            <a:r>
              <a:rPr lang="de-DE" sz="1200" dirty="0" err="1" smtClean="0"/>
              <a:t>family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standards</a:t>
            </a:r>
            <a:r>
              <a:rPr lang="de-DE" sz="1200" dirty="0" smtClean="0"/>
              <a:t>, </a:t>
            </a:r>
            <a:r>
              <a:rPr lang="de-DE" sz="1200" dirty="0" err="1" smtClean="0"/>
              <a:t>currently</a:t>
            </a:r>
            <a:r>
              <a:rPr lang="de-DE" sz="1200" dirty="0" smtClean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experiment</a:t>
            </a:r>
            <a:r>
              <a:rPr lang="de-DE" sz="1200" dirty="0"/>
              <a:t> </a:t>
            </a:r>
            <a:r>
              <a:rPr lang="de-DE" sz="1200" dirty="0" err="1"/>
              <a:t>data</a:t>
            </a:r>
            <a:r>
              <a:rPr lang="de-DE" sz="1200" dirty="0"/>
              <a:t> in </a:t>
            </a:r>
            <a:r>
              <a:rPr lang="de-DE" sz="1200" dirty="0" err="1"/>
              <a:t>the</a:t>
            </a:r>
            <a:r>
              <a:rPr lang="de-DE" sz="1200" dirty="0"/>
              <a:t> Photon </a:t>
            </a:r>
            <a:r>
              <a:rPr lang="de-DE" sz="1200" dirty="0" err="1"/>
              <a:t>and</a:t>
            </a:r>
            <a:r>
              <a:rPr lang="de-DE" sz="1200" dirty="0"/>
              <a:t> Neutron </a:t>
            </a:r>
            <a:r>
              <a:rPr lang="de-DE" sz="1200" dirty="0" err="1"/>
              <a:t>science</a:t>
            </a:r>
            <a:r>
              <a:rPr lang="de-DE" sz="1200" dirty="0"/>
              <a:t> </a:t>
            </a:r>
            <a:r>
              <a:rPr lang="de-DE" sz="1200" dirty="0" err="1" smtClean="0"/>
              <a:t>community</a:t>
            </a:r>
            <a:r>
              <a:rPr lang="de-DE" sz="1200" dirty="0" smtClean="0"/>
              <a:t>“</a:t>
            </a:r>
            <a:endParaRPr lang="de-DE" sz="1200" dirty="0"/>
          </a:p>
          <a:p>
            <a:endParaRPr lang="de-DE" sz="12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129" y="1556571"/>
            <a:ext cx="1937593" cy="657167"/>
          </a:xfrm>
          <a:prstGeom prst="rect">
            <a:avLst/>
          </a:prstGeom>
        </p:spPr>
      </p:pic>
      <p:pic>
        <p:nvPicPr>
          <p:cNvPr id="36" name="Grafik 3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51" y="2213738"/>
            <a:ext cx="596566" cy="596566"/>
          </a:xfrm>
          <a:prstGeom prst="rect">
            <a:avLst/>
          </a:prstGeom>
        </p:spPr>
      </p:pic>
      <p:sp>
        <p:nvSpPr>
          <p:cNvPr id="42" name="Flussdiagramm: Mehrere Dokumente 41"/>
          <p:cNvSpPr/>
          <p:nvPr/>
        </p:nvSpPr>
        <p:spPr>
          <a:xfrm>
            <a:off x="6104155" y="2995881"/>
            <a:ext cx="2938342" cy="1794123"/>
          </a:xfrm>
          <a:prstGeom prst="flowChartMulti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/>
              <a:t>Generate</a:t>
            </a:r>
            <a:r>
              <a:rPr lang="de-DE" b="1" dirty="0" smtClean="0"/>
              <a:t> a </a:t>
            </a:r>
            <a:r>
              <a:rPr lang="de-DE" b="1" dirty="0" err="1" smtClean="0"/>
              <a:t>glossary</a:t>
            </a:r>
            <a:r>
              <a:rPr lang="de-DE" dirty="0" smtClean="0"/>
              <a:t>: Domain-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terms</a:t>
            </a:r>
            <a:endParaRPr lang="de-DE" dirty="0" smtClean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302"/>
            <a:ext cx="864096" cy="6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5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2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302"/>
            <a:ext cx="864096" cy="66224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HELPMI: </a:t>
            </a:r>
            <a:r>
              <a:rPr lang="de-DE" dirty="0" smtClean="0"/>
              <a:t>Working </a:t>
            </a:r>
            <a:r>
              <a:rPr lang="de-DE" dirty="0" err="1" smtClean="0"/>
              <a:t>example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chunk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perform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trials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287524" y="3111810"/>
            <a:ext cx="2914722" cy="1687287"/>
          </a:xfrm>
        </p:spPr>
        <p:txBody>
          <a:bodyPr/>
          <a:lstStyle/>
          <a:p>
            <a:r>
              <a:rPr lang="de-DE" dirty="0" err="1"/>
              <a:t>Hierarchical</a:t>
            </a:r>
            <a:r>
              <a:rPr lang="de-DE" dirty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 err="1" smtClean="0"/>
              <a:t>Meta</a:t>
            </a:r>
            <a:r>
              <a:rPr lang="de-DE" dirty="0" smtClean="0"/>
              <a:t>/Data in </a:t>
            </a:r>
            <a:r>
              <a:rPr lang="de-DE" dirty="0" err="1" smtClean="0"/>
              <a:t>folder</a:t>
            </a:r>
            <a:r>
              <a:rPr lang="de-DE" dirty="0" smtClean="0"/>
              <a:t> </a:t>
            </a:r>
            <a:r>
              <a:rPr lang="de-DE" dirty="0" err="1" smtClean="0"/>
              <a:t>names</a:t>
            </a:r>
            <a:endParaRPr lang="de-DE" dirty="0" smtClean="0"/>
          </a:p>
          <a:p>
            <a:r>
              <a:rPr lang="de-DE" dirty="0" smtClean="0"/>
              <a:t>Files </a:t>
            </a:r>
            <a:r>
              <a:rPr lang="de-DE" dirty="0" err="1" smtClean="0"/>
              <a:t>containing</a:t>
            </a:r>
            <a:r>
              <a:rPr lang="de-DE" dirty="0" smtClean="0"/>
              <a:t> </a:t>
            </a:r>
            <a:r>
              <a:rPr lang="de-DE" dirty="0" err="1" smtClean="0"/>
              <a:t>instrument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endParaRPr lang="de-DE" dirty="0" smtClean="0"/>
          </a:p>
          <a:p>
            <a:r>
              <a:rPr lang="de-DE" dirty="0" smtClean="0"/>
              <a:t>Setup </a:t>
            </a:r>
            <a:r>
              <a:rPr lang="de-DE" dirty="0" err="1" smtClean="0"/>
              <a:t>models</a:t>
            </a:r>
            <a:r>
              <a:rPr lang="de-DE" dirty="0" smtClean="0"/>
              <a:t>, </a:t>
            </a:r>
            <a:r>
              <a:rPr lang="de-DE" dirty="0" err="1" smtClean="0"/>
              <a:t>calibration</a:t>
            </a:r>
            <a:r>
              <a:rPr lang="de-DE" dirty="0" smtClean="0"/>
              <a:t>, </a:t>
            </a:r>
            <a:r>
              <a:rPr lang="de-DE" dirty="0" err="1" smtClean="0"/>
              <a:t>scripts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/>
          <a:srcRect t="741" b="1"/>
          <a:stretch/>
        </p:blipFill>
        <p:spPr>
          <a:xfrm>
            <a:off x="7515533" y="2178662"/>
            <a:ext cx="1587202" cy="212513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/>
          <a:srcRect t="304" b="1"/>
          <a:stretch/>
        </p:blipFill>
        <p:spPr>
          <a:xfrm>
            <a:off x="3455875" y="1158422"/>
            <a:ext cx="2070571" cy="3683222"/>
          </a:xfrm>
          <a:prstGeom prst="rect">
            <a:avLst/>
          </a:prstGeom>
        </p:spPr>
      </p:pic>
      <p:pic>
        <p:nvPicPr>
          <p:cNvPr id="19" name="Grafik 18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94" y="1094031"/>
            <a:ext cx="997673" cy="525442"/>
          </a:xfrm>
          <a:prstGeom prst="rect">
            <a:avLst/>
          </a:prstGeom>
        </p:spPr>
      </p:pic>
      <p:pic>
        <p:nvPicPr>
          <p:cNvPr id="20" name="Grafik 19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77" y="1137577"/>
            <a:ext cx="437747" cy="437747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059582"/>
            <a:ext cx="2266546" cy="2024170"/>
          </a:xfrm>
          <a:prstGeom prst="rect">
            <a:avLst/>
          </a:prstGeom>
        </p:spPr>
      </p:pic>
      <p:sp>
        <p:nvSpPr>
          <p:cNvPr id="34" name="Inhaltsplatzhalter 2"/>
          <p:cNvSpPr txBox="1">
            <a:spLocks/>
          </p:cNvSpPr>
          <p:nvPr/>
        </p:nvSpPr>
        <p:spPr>
          <a:xfrm>
            <a:off x="4790238" y="1436277"/>
            <a:ext cx="2782284" cy="1207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180000" rtl="0" eaLnBrk="1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rgbClr val="F0781E"/>
              </a:buClr>
              <a:buFont typeface="Wingdings" panose="05000000000000000000" pitchFamily="2" charset="2"/>
              <a:buChar char="§"/>
              <a:tabLst>
                <a:tab pos="180000" algn="l"/>
                <a:tab pos="3600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spcBef>
                <a:spcPct val="20000"/>
              </a:spcBef>
              <a:buClr>
                <a:srgbClr val="F0781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spcBef>
                <a:spcPct val="20000"/>
              </a:spcBef>
              <a:buClr>
                <a:srgbClr val="F0781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4625" algn="l" defTabSz="914400" rtl="0" eaLnBrk="1" latinLnBrk="0" hangingPunct="1">
              <a:spcBef>
                <a:spcPct val="20000"/>
              </a:spcBef>
              <a:buClr>
                <a:srgbClr val="F0781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285750" algn="l" defTabSz="914400" rtl="0" eaLnBrk="1" latinLnBrk="0" hangingPunct="1">
              <a:spcBef>
                <a:spcPct val="20000"/>
              </a:spcBef>
              <a:buClr>
                <a:srgbClr val="F0781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Data </a:t>
            </a:r>
            <a:r>
              <a:rPr lang="de-DE" dirty="0" err="1" smtClean="0"/>
              <a:t>fields</a:t>
            </a:r>
            <a:r>
              <a:rPr lang="de-DE" dirty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attributes</a:t>
            </a:r>
            <a:endParaRPr lang="de-DE" dirty="0" smtClean="0"/>
          </a:p>
          <a:p>
            <a:r>
              <a:rPr lang="de-DE" dirty="0" smtClean="0"/>
              <a:t>Groups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logical</a:t>
            </a:r>
            <a:r>
              <a:rPr lang="de-DE" dirty="0" smtClean="0"/>
              <a:t> </a:t>
            </a:r>
            <a:r>
              <a:rPr lang="de-DE" dirty="0" err="1" smtClean="0"/>
              <a:t>gathering</a:t>
            </a:r>
            <a:r>
              <a:rPr lang="de-DE" dirty="0" smtClean="0"/>
              <a:t> (</a:t>
            </a:r>
            <a:r>
              <a:rPr lang="de-DE" dirty="0" err="1" smtClean="0"/>
              <a:t>hierarchy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Links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arbitrary</a:t>
            </a:r>
            <a:r>
              <a:rPr lang="de-DE" dirty="0" smtClean="0"/>
              <a:t> </a:t>
            </a:r>
            <a:r>
              <a:rPr lang="de-DE" dirty="0" err="1" smtClean="0"/>
              <a:t>layouts</a:t>
            </a:r>
            <a:endParaRPr lang="de-DE" dirty="0" smtClean="0"/>
          </a:p>
        </p:txBody>
      </p:sp>
      <p:sp>
        <p:nvSpPr>
          <p:cNvPr id="4" name="Smiley 3"/>
          <p:cNvSpPr/>
          <p:nvPr/>
        </p:nvSpPr>
        <p:spPr>
          <a:xfrm>
            <a:off x="2697231" y="3050382"/>
            <a:ext cx="324036" cy="324036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Verbotsymbol 4"/>
          <p:cNvSpPr/>
          <p:nvPr/>
        </p:nvSpPr>
        <p:spPr>
          <a:xfrm>
            <a:off x="2982577" y="3418643"/>
            <a:ext cx="373213" cy="373213"/>
          </a:xfrm>
          <a:prstGeom prst="noSmoking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Smiley 34"/>
          <p:cNvSpPr/>
          <p:nvPr/>
        </p:nvSpPr>
        <p:spPr>
          <a:xfrm>
            <a:off x="2983611" y="3929761"/>
            <a:ext cx="324036" cy="324036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Inhaltsplatzhalter 2"/>
          <p:cNvSpPr txBox="1">
            <a:spLocks/>
          </p:cNvSpPr>
          <p:nvPr/>
        </p:nvSpPr>
        <p:spPr>
          <a:xfrm>
            <a:off x="4892858" y="3028879"/>
            <a:ext cx="2782284" cy="18345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180000" rtl="0" eaLnBrk="1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rgbClr val="F0781E"/>
              </a:buClr>
              <a:buFont typeface="Wingdings" panose="05000000000000000000" pitchFamily="2" charset="2"/>
              <a:buChar char="§"/>
              <a:tabLst>
                <a:tab pos="180000" algn="l"/>
                <a:tab pos="3600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spcBef>
                <a:spcPct val="20000"/>
              </a:spcBef>
              <a:buClr>
                <a:srgbClr val="F0781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spcBef>
                <a:spcPct val="20000"/>
              </a:spcBef>
              <a:buClr>
                <a:srgbClr val="F0781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4625" algn="l" defTabSz="914400" rtl="0" eaLnBrk="1" latinLnBrk="0" hangingPunct="1">
              <a:spcBef>
                <a:spcPct val="20000"/>
              </a:spcBef>
              <a:buClr>
                <a:srgbClr val="F0781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285750" algn="l" defTabSz="914400" rtl="0" eaLnBrk="1" latinLnBrk="0" hangingPunct="1">
              <a:spcBef>
                <a:spcPct val="20000"/>
              </a:spcBef>
              <a:buClr>
                <a:srgbClr val="F0781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NeXus</a:t>
            </a:r>
            <a:r>
              <a:rPr lang="de-DE" dirty="0" smtClean="0"/>
              <a:t> </a:t>
            </a:r>
            <a:r>
              <a:rPr lang="de-DE" dirty="0" err="1" smtClean="0"/>
              <a:t>base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encoded</a:t>
            </a:r>
            <a:r>
              <a:rPr lang="de-DE" dirty="0" smtClean="0"/>
              <a:t> in </a:t>
            </a:r>
            <a:r>
              <a:rPr lang="de-DE" dirty="0" err="1" smtClean="0"/>
              <a:t>attributes</a:t>
            </a:r>
            <a:r>
              <a:rPr lang="de-DE" dirty="0" smtClean="0"/>
              <a:t> </a:t>
            </a:r>
            <a:r>
              <a:rPr lang="de-DE" dirty="0" err="1" smtClean="0"/>
              <a:t>NX_class</a:t>
            </a:r>
            <a:endParaRPr lang="de-DE" dirty="0" smtClean="0"/>
          </a:p>
          <a:p>
            <a:r>
              <a:rPr lang="de-DE" dirty="0" err="1" smtClean="0"/>
              <a:t>Named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endParaRPr lang="de-DE" dirty="0" smtClean="0"/>
          </a:p>
          <a:p>
            <a:pPr lvl="1"/>
            <a:r>
              <a:rPr lang="de-DE" dirty="0" err="1" smtClean="0"/>
              <a:t>partly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definition</a:t>
            </a:r>
            <a:endParaRPr lang="de-DE" dirty="0" smtClean="0"/>
          </a:p>
        </p:txBody>
      </p:sp>
      <p:sp>
        <p:nvSpPr>
          <p:cNvPr id="37" name="Verbotsymbol 36"/>
          <p:cNvSpPr/>
          <p:nvPr/>
        </p:nvSpPr>
        <p:spPr>
          <a:xfrm>
            <a:off x="2955847" y="4470109"/>
            <a:ext cx="373213" cy="373213"/>
          </a:xfrm>
          <a:prstGeom prst="noSmoking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" grpId="0" animBg="1"/>
      <p:bldP spid="5" grpId="0" animBg="1"/>
      <p:bldP spid="35" grpId="0" animBg="1"/>
      <p:bldP spid="36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HELPMI: </a:t>
            </a:r>
            <a:r>
              <a:rPr lang="de-DE" dirty="0" err="1" smtClean="0"/>
              <a:t>NeXus</a:t>
            </a:r>
            <a:r>
              <a:rPr lang="de-DE" dirty="0" smtClean="0"/>
              <a:t> </a:t>
            </a:r>
            <a:r>
              <a:rPr lang="de-DE" dirty="0" err="1" smtClean="0"/>
              <a:t>adoption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 smtClean="0"/>
              <a:t>NXdata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awesome</a:t>
            </a:r>
            <a:r>
              <a:rPr lang="de-DE" dirty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,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strongly</a:t>
            </a:r>
            <a:r>
              <a:rPr lang="de-DE" dirty="0" smtClean="0"/>
              <a:t> </a:t>
            </a:r>
            <a:r>
              <a:rPr lang="de-DE" dirty="0" err="1" smtClean="0"/>
              <a:t>bound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287524" y="3111810"/>
            <a:ext cx="2914722" cy="1687287"/>
          </a:xfrm>
        </p:spPr>
        <p:txBody>
          <a:bodyPr/>
          <a:lstStyle/>
          <a:p>
            <a:r>
              <a:rPr lang="de-DE" dirty="0" err="1"/>
              <a:t>Hierarchical</a:t>
            </a:r>
            <a:r>
              <a:rPr lang="de-DE" dirty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 err="1" smtClean="0"/>
              <a:t>Meta</a:t>
            </a:r>
            <a:r>
              <a:rPr lang="de-DE" dirty="0" smtClean="0"/>
              <a:t>/Data in </a:t>
            </a:r>
            <a:r>
              <a:rPr lang="de-DE" dirty="0" err="1" smtClean="0"/>
              <a:t>folder</a:t>
            </a:r>
            <a:r>
              <a:rPr lang="de-DE" dirty="0" smtClean="0"/>
              <a:t> </a:t>
            </a:r>
            <a:r>
              <a:rPr lang="de-DE" dirty="0" err="1" smtClean="0"/>
              <a:t>names</a:t>
            </a:r>
            <a:endParaRPr lang="de-DE" dirty="0" smtClean="0"/>
          </a:p>
          <a:p>
            <a:r>
              <a:rPr lang="de-DE" dirty="0" smtClean="0"/>
              <a:t>Files </a:t>
            </a:r>
            <a:r>
              <a:rPr lang="de-DE" dirty="0" err="1" smtClean="0"/>
              <a:t>containing</a:t>
            </a:r>
            <a:r>
              <a:rPr lang="de-DE" dirty="0" smtClean="0"/>
              <a:t> </a:t>
            </a:r>
            <a:r>
              <a:rPr lang="de-DE" dirty="0" err="1" smtClean="0"/>
              <a:t>instrument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endParaRPr lang="de-DE" dirty="0" smtClean="0"/>
          </a:p>
          <a:p>
            <a:r>
              <a:rPr lang="de-DE" dirty="0" smtClean="0"/>
              <a:t>Setup </a:t>
            </a:r>
            <a:r>
              <a:rPr lang="de-DE" dirty="0" err="1" smtClean="0"/>
              <a:t>models</a:t>
            </a:r>
            <a:r>
              <a:rPr lang="de-DE" dirty="0" smtClean="0"/>
              <a:t>, </a:t>
            </a:r>
            <a:r>
              <a:rPr lang="de-DE" dirty="0" err="1" smtClean="0"/>
              <a:t>calibration</a:t>
            </a:r>
            <a:r>
              <a:rPr lang="de-DE" dirty="0" smtClean="0"/>
              <a:t>, </a:t>
            </a:r>
            <a:r>
              <a:rPr lang="de-DE" dirty="0" err="1" smtClean="0"/>
              <a:t>scripts</a:t>
            </a:r>
            <a:endParaRPr lang="de-DE" dirty="0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059582"/>
            <a:ext cx="2266546" cy="202417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868" y="1079500"/>
            <a:ext cx="7056784" cy="3759801"/>
          </a:xfrm>
          <a:prstGeom prst="rect">
            <a:avLst/>
          </a:prstGeom>
        </p:spPr>
      </p:pic>
      <p:pic>
        <p:nvPicPr>
          <p:cNvPr id="20" name="Grafik 1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48" y="1959945"/>
            <a:ext cx="437747" cy="43774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00298"/>
            <a:ext cx="701995" cy="39322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302"/>
            <a:ext cx="864096" cy="6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1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HELPMI: </a:t>
            </a:r>
            <a:r>
              <a:rPr lang="de-DE" dirty="0" err="1" smtClean="0"/>
              <a:t>openPMD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 smtClean="0"/>
              <a:t>Extend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custom</a:t>
            </a:r>
            <a:r>
              <a:rPr lang="de-DE" dirty="0" smtClean="0"/>
              <a:t> </a:t>
            </a:r>
            <a:r>
              <a:rPr lang="de-DE" dirty="0" err="1" smtClean="0"/>
              <a:t>hierarchy</a:t>
            </a:r>
            <a:endParaRPr lang="de-DE" dirty="0"/>
          </a:p>
        </p:txBody>
      </p:sp>
      <p:pic>
        <p:nvPicPr>
          <p:cNvPr id="19" name="Grafik 18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0" y="99555"/>
            <a:ext cx="997673" cy="52544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057738"/>
            <a:ext cx="5159964" cy="3674252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32" y="1095586"/>
            <a:ext cx="3706408" cy="2534507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46" y="1091205"/>
            <a:ext cx="3883894" cy="411666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302"/>
            <a:ext cx="864096" cy="6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0247 L -0.2816 0.1293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HELPMI: </a:t>
            </a:r>
            <a:r>
              <a:rPr lang="de-DE" dirty="0" err="1" smtClean="0"/>
              <a:t>Glossary</a:t>
            </a:r>
            <a:r>
              <a:rPr lang="de-DE" dirty="0" smtClean="0"/>
              <a:t> </a:t>
            </a:r>
            <a:r>
              <a:rPr lang="de-DE" dirty="0" err="1" smtClean="0"/>
              <a:t>draft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Devices-</a:t>
            </a:r>
            <a:r>
              <a:rPr lang="de-DE" dirty="0" err="1" smtClean="0"/>
              <a:t>Detectors</a:t>
            </a:r>
            <a:r>
              <a:rPr lang="de-DE" dirty="0" smtClean="0"/>
              <a:t>-Components-Library</a:t>
            </a:r>
            <a:r>
              <a:rPr lang="de-DE" dirty="0"/>
              <a:t>: </a:t>
            </a:r>
            <a:r>
              <a:rPr lang="de-DE" sz="1600" dirty="0">
                <a:hlinkClick r:id="rId2"/>
              </a:rPr>
              <a:t>https://doi.org/10.5281/zenodo.11143947</a:t>
            </a:r>
            <a:endParaRPr lang="de-DE" sz="160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2" y="1167594"/>
            <a:ext cx="3350728" cy="375089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755" y="1066913"/>
            <a:ext cx="3549907" cy="368719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827584" y="1326941"/>
            <a:ext cx="7884876" cy="2308324"/>
          </a:xfrm>
          <a:prstGeom prst="rect">
            <a:avLst/>
          </a:prstGeom>
          <a:solidFill>
            <a:schemeClr val="accent6">
              <a:alpha val="6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did</a:t>
            </a:r>
            <a:r>
              <a:rPr lang="de-DE" sz="2400" dirty="0" smtClean="0"/>
              <a:t> not stick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example</a:t>
            </a:r>
            <a:r>
              <a:rPr lang="de-DE" sz="2400" dirty="0" smtClean="0"/>
              <a:t> </a:t>
            </a:r>
            <a:r>
              <a:rPr lang="de-DE" sz="2400" dirty="0" err="1" smtClean="0"/>
              <a:t>dataset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 err="1" smtClean="0"/>
              <a:t>got</a:t>
            </a:r>
            <a:r>
              <a:rPr lang="de-DE" sz="2400" dirty="0" smtClean="0"/>
              <a:t> lost.</a:t>
            </a:r>
          </a:p>
          <a:p>
            <a:endParaRPr lang="de-DE" sz="2400" dirty="0"/>
          </a:p>
          <a:p>
            <a:r>
              <a:rPr lang="de-DE" sz="2400" dirty="0" smtClean="0"/>
              <a:t>Needs </a:t>
            </a:r>
            <a:r>
              <a:rPr lang="de-DE" sz="2400" dirty="0" err="1" smtClean="0"/>
              <a:t>involvement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(</a:t>
            </a:r>
            <a:r>
              <a:rPr lang="de-DE" sz="2400" dirty="0" err="1" smtClean="0"/>
              <a:t>interested</a:t>
            </a:r>
            <a:r>
              <a:rPr lang="de-DE" sz="2400" dirty="0" smtClean="0"/>
              <a:t>) </a:t>
            </a:r>
            <a:r>
              <a:rPr lang="de-DE" sz="2400" dirty="0" err="1" smtClean="0"/>
              <a:t>community</a:t>
            </a:r>
            <a:r>
              <a:rPr lang="de-DE" sz="2400" dirty="0" smtClean="0"/>
              <a:t>.</a:t>
            </a:r>
          </a:p>
          <a:p>
            <a:endParaRPr lang="de-DE" sz="2400" dirty="0" smtClean="0"/>
          </a:p>
          <a:p>
            <a:r>
              <a:rPr lang="de-DE" sz="2400" dirty="0" err="1" smtClean="0"/>
              <a:t>Unclear</a:t>
            </a:r>
            <a:r>
              <a:rPr lang="de-DE" sz="2400" dirty="0" smtClean="0"/>
              <a:t> </a:t>
            </a: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kind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format</a:t>
            </a:r>
            <a:r>
              <a:rPr lang="de-DE" sz="2400" dirty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platform</a:t>
            </a:r>
            <a:r>
              <a:rPr lang="de-DE" sz="2400" dirty="0" smtClean="0"/>
              <a:t>.</a:t>
            </a:r>
            <a:endParaRPr lang="de-DE" sz="2400" dirty="0"/>
          </a:p>
          <a:p>
            <a:endParaRPr lang="de-DE" sz="24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302"/>
            <a:ext cx="864096" cy="6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7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22.09.2025  7th EAAC'25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Dr. Hans-Peter Schlenvoigt   hp.schlenvoigt@hzdr.de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550FA8-285A-4026-B8D6-ADF797C12FF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smtClean="0"/>
              <a:t>Initiative </a:t>
            </a:r>
          </a:p>
          <a:p>
            <a:r>
              <a:rPr lang="de-DE" dirty="0" err="1" smtClean="0"/>
              <a:t>Adopt</a:t>
            </a:r>
            <a:r>
              <a:rPr lang="de-DE" dirty="0" smtClean="0"/>
              <a:t> Nexus</a:t>
            </a:r>
          </a:p>
          <a:p>
            <a:r>
              <a:rPr lang="de-DE" dirty="0" err="1" smtClean="0"/>
              <a:t>Extend</a:t>
            </a:r>
            <a:r>
              <a:rPr lang="de-DE" dirty="0" smtClean="0"/>
              <a:t> </a:t>
            </a:r>
            <a:r>
              <a:rPr lang="de-DE" dirty="0" err="1" smtClean="0"/>
              <a:t>openPMD</a:t>
            </a:r>
            <a:endParaRPr lang="de-DE" dirty="0" smtClean="0"/>
          </a:p>
          <a:p>
            <a:r>
              <a:rPr lang="de-DE" dirty="0" err="1" smtClean="0"/>
              <a:t>Glossary</a:t>
            </a:r>
            <a:r>
              <a:rPr lang="de-DE" dirty="0" smtClean="0"/>
              <a:t> </a:t>
            </a:r>
            <a:r>
              <a:rPr lang="de-DE" dirty="0" err="1" smtClean="0"/>
              <a:t>Draft</a:t>
            </a:r>
            <a:endParaRPr lang="de-DE" dirty="0" smtClean="0"/>
          </a:p>
          <a:p>
            <a:pPr lvl="1"/>
            <a:r>
              <a:rPr lang="de-DE" dirty="0" smtClean="0"/>
              <a:t>General LPA </a:t>
            </a:r>
            <a:r>
              <a:rPr lang="de-DE" dirty="0" err="1" smtClean="0"/>
              <a:t>ontology</a:t>
            </a:r>
            <a:endParaRPr lang="de-DE" dirty="0"/>
          </a:p>
        </p:txBody>
      </p:sp>
      <p:sp>
        <p:nvSpPr>
          <p:cNvPr id="16" name="Smiley 15"/>
          <p:cNvSpPr>
            <a:spLocks noChangeAspect="1"/>
          </p:cNvSpPr>
          <p:nvPr/>
        </p:nvSpPr>
        <p:spPr>
          <a:xfrm>
            <a:off x="33218" y="1269876"/>
            <a:ext cx="259229" cy="259229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Verbotsymbol 18"/>
          <p:cNvSpPr>
            <a:spLocks noChangeAspect="1"/>
          </p:cNvSpPr>
          <p:nvPr/>
        </p:nvSpPr>
        <p:spPr>
          <a:xfrm>
            <a:off x="33476" y="2391730"/>
            <a:ext cx="261249" cy="261249"/>
          </a:xfrm>
          <a:prstGeom prst="noSmoking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78" y="1057270"/>
            <a:ext cx="5620025" cy="363871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302"/>
            <a:ext cx="864096" cy="662240"/>
          </a:xfrm>
          <a:prstGeom prst="rect">
            <a:avLst/>
          </a:prstGeom>
        </p:spPr>
      </p:pic>
      <p:sp>
        <p:nvSpPr>
          <p:cNvPr id="22" name="Smiley 21"/>
          <p:cNvSpPr>
            <a:spLocks noChangeAspect="1"/>
          </p:cNvSpPr>
          <p:nvPr/>
        </p:nvSpPr>
        <p:spPr>
          <a:xfrm>
            <a:off x="35496" y="1655593"/>
            <a:ext cx="259229" cy="259229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miley 22"/>
          <p:cNvSpPr>
            <a:spLocks noChangeAspect="1"/>
          </p:cNvSpPr>
          <p:nvPr/>
        </p:nvSpPr>
        <p:spPr>
          <a:xfrm>
            <a:off x="28295" y="2016566"/>
            <a:ext cx="259229" cy="259229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539552" y="2966611"/>
            <a:ext cx="363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https://github.com/ComputationalRadiationPhysics/laser_plasma_ontology</a:t>
            </a:r>
          </a:p>
        </p:txBody>
      </p:sp>
    </p:spTree>
    <p:extLst>
      <p:ext uri="{BB962C8B-B14F-4D97-AF65-F5344CB8AC3E}">
        <p14:creationId xmlns:p14="http://schemas.microsoft.com/office/powerpoint/2010/main" val="84338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sequel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LAPIS – Laser Archives </a:t>
            </a:r>
            <a:r>
              <a:rPr lang="de-DE" dirty="0" err="1" smtClean="0"/>
              <a:t>and</a:t>
            </a:r>
            <a:r>
              <a:rPr lang="de-DE" dirty="0" smtClean="0"/>
              <a:t> Pipelines </a:t>
            </a:r>
            <a:r>
              <a:rPr lang="de-DE" dirty="0" err="1" smtClean="0"/>
              <a:t>for</a:t>
            </a:r>
            <a:r>
              <a:rPr lang="de-DE" dirty="0" smtClean="0"/>
              <a:t> Intelligent Systems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 smtClean="0"/>
              <a:t>Submitted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DFG,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fund</a:t>
            </a:r>
            <a:r>
              <a:rPr lang="de-DE" dirty="0" smtClean="0"/>
              <a:t> 2 FTE </a:t>
            </a:r>
            <a:r>
              <a:rPr lang="de-DE" dirty="0" err="1" smtClean="0"/>
              <a:t>for</a:t>
            </a:r>
            <a:r>
              <a:rPr lang="de-DE" dirty="0" smtClean="0"/>
              <a:t> 2 </a:t>
            </a:r>
            <a:r>
              <a:rPr lang="de-DE" dirty="0" err="1" smtClean="0"/>
              <a:t>years</a:t>
            </a:r>
            <a:r>
              <a:rPr lang="de-DE" dirty="0" smtClean="0"/>
              <a:t> w/o </a:t>
            </a:r>
            <a:r>
              <a:rPr lang="de-DE" dirty="0" err="1" smtClean="0"/>
              <a:t>matching</a:t>
            </a:r>
            <a:r>
              <a:rPr lang="de-DE" dirty="0"/>
              <a:t> </a:t>
            </a:r>
            <a:r>
              <a:rPr lang="de-DE" dirty="0" err="1" smtClean="0"/>
              <a:t>funds</a:t>
            </a:r>
            <a:r>
              <a:rPr lang="de-DE" dirty="0" smtClean="0"/>
              <a:t>.</a:t>
            </a:r>
          </a:p>
          <a:p>
            <a:r>
              <a:rPr lang="de-DE" dirty="0" smtClean="0"/>
              <a:t>Laser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well-</a:t>
            </a:r>
            <a:r>
              <a:rPr lang="de-DE" dirty="0" err="1" smtClean="0"/>
              <a:t>defined</a:t>
            </a:r>
            <a:r>
              <a:rPr lang="de-DE" dirty="0" smtClean="0"/>
              <a:t>, </a:t>
            </a:r>
            <a:r>
              <a:rPr lang="de-DE" dirty="0" err="1" smtClean="0"/>
              <a:t>slowly-evolving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endParaRPr lang="de-DE" dirty="0" smtClean="0"/>
          </a:p>
          <a:p>
            <a:r>
              <a:rPr lang="de-DE" dirty="0" err="1" smtClean="0"/>
              <a:t>Raw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structured</a:t>
            </a:r>
            <a:endParaRPr lang="de-DE" dirty="0" smtClean="0"/>
          </a:p>
          <a:p>
            <a:r>
              <a:rPr lang="de-DE" dirty="0" smtClean="0"/>
              <a:t>High </a:t>
            </a:r>
            <a:r>
              <a:rPr lang="de-DE" dirty="0" err="1" smtClean="0"/>
              <a:t>rates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automation</a:t>
            </a:r>
            <a:r>
              <a:rPr lang="de-DE" dirty="0" smtClean="0"/>
              <a:t> in </a:t>
            </a:r>
            <a:r>
              <a:rPr lang="de-DE" dirty="0" err="1" smtClean="0"/>
              <a:t>curation</a:t>
            </a:r>
            <a:endParaRPr lang="de-DE" dirty="0" smtClean="0"/>
          </a:p>
          <a:p>
            <a:r>
              <a:rPr lang="de-DE" dirty="0" err="1"/>
              <a:t>Implement</a:t>
            </a:r>
            <a:r>
              <a:rPr lang="de-DE" dirty="0"/>
              <a:t> AI in </a:t>
            </a:r>
            <a:r>
              <a:rPr lang="de-DE" dirty="0" err="1" smtClean="0"/>
              <a:t>pipelines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/>
              <a:t> </a:t>
            </a:r>
            <a:r>
              <a:rPr lang="de-DE" dirty="0" smtClean="0"/>
              <a:t>live </a:t>
            </a:r>
            <a:r>
              <a:rPr lang="de-DE" dirty="0" err="1" smtClean="0"/>
              <a:t>processing</a:t>
            </a:r>
            <a:endParaRPr lang="de-DE" dirty="0"/>
          </a:p>
          <a:p>
            <a:r>
              <a:rPr lang="de-DE" dirty="0" smtClean="0"/>
              <a:t>Share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AI </a:t>
            </a:r>
            <a:r>
              <a:rPr lang="de-DE" dirty="0" err="1" smtClean="0"/>
              <a:t>development</a:t>
            </a:r>
            <a:endParaRPr lang="de-DE" dirty="0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22.09.2025  7th EAAC'25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Dr. Hans-Peter Schlenvoigt   hp.schlenvoigt@hzdr.de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550FA8-285A-4026-B8D6-ADF797C12FF2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03698"/>
            <a:ext cx="3416396" cy="24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5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wischen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itel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wischenfoliel_Variant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haltsfolie_Energ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haltsfolie_Erde und Umwelt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Inhaltsfolie_Gesundheit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nhaltsfolie_Verkehr und Weltraum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nhaltsfolie_Schlüsseltechnologien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Bildschirmpräsentation (16:9)</PresentationFormat>
  <Paragraphs>96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10</vt:i4>
      </vt:variant>
      <vt:variant>
        <vt:lpstr>Folientitel</vt:lpstr>
      </vt:variant>
      <vt:variant>
        <vt:i4>10</vt:i4>
      </vt:variant>
    </vt:vector>
  </HeadingPairs>
  <TitlesOfParts>
    <vt:vector size="23" baseType="lpstr">
      <vt:lpstr>Arial</vt:lpstr>
      <vt:lpstr>Calibri</vt:lpstr>
      <vt:lpstr>Wingdings</vt:lpstr>
      <vt:lpstr>Zwischenfolie</vt:lpstr>
      <vt:lpstr>Zwischenfoliel_Variante</vt:lpstr>
      <vt:lpstr>Inhaltsfolie</vt:lpstr>
      <vt:lpstr>Inhaltsfolie_Energie</vt:lpstr>
      <vt:lpstr>Inhaltsfolie_Erde und Umwelt</vt:lpstr>
      <vt:lpstr>Inhaltsfolie_Gesundheit</vt:lpstr>
      <vt:lpstr>Inhaltsfolie_Materie</vt:lpstr>
      <vt:lpstr>Inhaltsfolie_Verkehr und Weltraum</vt:lpstr>
      <vt:lpstr>Inhaltsfolie_Schlüsseltechnologien</vt:lpstr>
      <vt:lpstr>Titelfolie</vt:lpstr>
      <vt:lpstr>HELPMI: the Helmholtz Laser-Plasma Metadata Initiative</vt:lpstr>
      <vt:lpstr>Acknowledgements</vt:lpstr>
      <vt:lpstr>HELPMI: Main Goals</vt:lpstr>
      <vt:lpstr>HELPMI: Working example</vt:lpstr>
      <vt:lpstr>HELPMI: NeXus adoption</vt:lpstr>
      <vt:lpstr>HELPMI: openPMD</vt:lpstr>
      <vt:lpstr>HELPMI: Glossary draft</vt:lpstr>
      <vt:lpstr>Summary</vt:lpstr>
      <vt:lpstr>The sequel?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Bernd Göbel</dc:creator>
  <cp:lastModifiedBy>Schlenvoigt, Dr. Hans-Peter (FWKT) - 5955</cp:lastModifiedBy>
  <cp:revision>486</cp:revision>
  <cp:lastPrinted>2018-02-01T09:23:17Z</cp:lastPrinted>
  <dcterms:created xsi:type="dcterms:W3CDTF">2017-08-27T12:31:56Z</dcterms:created>
  <dcterms:modified xsi:type="dcterms:W3CDTF">2025-09-24T11:57:34Z</dcterms:modified>
</cp:coreProperties>
</file>