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86" r:id="rId4"/>
    <p:sldId id="287" r:id="rId5"/>
    <p:sldId id="299" r:id="rId6"/>
    <p:sldId id="288" r:id="rId7"/>
    <p:sldId id="289" r:id="rId8"/>
    <p:sldId id="290" r:id="rId9"/>
    <p:sldId id="292" r:id="rId10"/>
    <p:sldId id="296" r:id="rId11"/>
    <p:sldId id="297" r:id="rId12"/>
    <p:sldId id="295" r:id="rId13"/>
    <p:sldId id="294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C70E"/>
    <a:srgbClr val="284E80"/>
    <a:srgbClr val="2D5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762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762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016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508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61"/>
    <p:restoredTop sz="94650"/>
  </p:normalViewPr>
  <p:slideViewPr>
    <p:cSldViewPr snapToGrid="0">
      <p:cViewPr>
        <p:scale>
          <a:sx n="40" d="100"/>
          <a:sy n="40" d="100"/>
        </p:scale>
        <p:origin x="512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9" name="Shape 65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828800" latinLnBrk="0">
      <a:defRPr sz="2400">
        <a:latin typeface="+mn-lt"/>
        <a:ea typeface="+mn-ea"/>
        <a:cs typeface="+mn-cs"/>
        <a:sym typeface="Calibri"/>
      </a:defRPr>
    </a:lvl1pPr>
    <a:lvl2pPr indent="228600" defTabSz="1828800" latinLnBrk="0">
      <a:defRPr sz="2400">
        <a:latin typeface="+mn-lt"/>
        <a:ea typeface="+mn-ea"/>
        <a:cs typeface="+mn-cs"/>
        <a:sym typeface="Calibri"/>
      </a:defRPr>
    </a:lvl2pPr>
    <a:lvl3pPr indent="457200" defTabSz="1828800" latinLnBrk="0">
      <a:defRPr sz="2400">
        <a:latin typeface="+mn-lt"/>
        <a:ea typeface="+mn-ea"/>
        <a:cs typeface="+mn-cs"/>
        <a:sym typeface="Calibri"/>
      </a:defRPr>
    </a:lvl3pPr>
    <a:lvl4pPr indent="685800" defTabSz="1828800" latinLnBrk="0">
      <a:defRPr sz="2400">
        <a:latin typeface="+mn-lt"/>
        <a:ea typeface="+mn-ea"/>
        <a:cs typeface="+mn-cs"/>
        <a:sym typeface="Calibri"/>
      </a:defRPr>
    </a:lvl4pPr>
    <a:lvl5pPr indent="914400" defTabSz="1828800" latinLnBrk="0">
      <a:defRPr sz="2400">
        <a:latin typeface="+mn-lt"/>
        <a:ea typeface="+mn-ea"/>
        <a:cs typeface="+mn-cs"/>
        <a:sym typeface="Calibri"/>
      </a:defRPr>
    </a:lvl5pPr>
    <a:lvl6pPr indent="1143000" defTabSz="1828800" latinLnBrk="0">
      <a:defRPr sz="2400">
        <a:latin typeface="+mn-lt"/>
        <a:ea typeface="+mn-ea"/>
        <a:cs typeface="+mn-cs"/>
        <a:sym typeface="Calibri"/>
      </a:defRPr>
    </a:lvl6pPr>
    <a:lvl7pPr indent="1371600" defTabSz="1828800" latinLnBrk="0">
      <a:defRPr sz="2400">
        <a:latin typeface="+mn-lt"/>
        <a:ea typeface="+mn-ea"/>
        <a:cs typeface="+mn-cs"/>
        <a:sym typeface="Calibri"/>
      </a:defRPr>
    </a:lvl7pPr>
    <a:lvl8pPr indent="1600200" defTabSz="1828800" latinLnBrk="0">
      <a:defRPr sz="2400">
        <a:latin typeface="+mn-lt"/>
        <a:ea typeface="+mn-ea"/>
        <a:cs typeface="+mn-cs"/>
        <a:sym typeface="Calibri"/>
      </a:defRPr>
    </a:lvl8pPr>
    <a:lvl9pPr indent="1828800" defTabSz="1828800" latinLnBrk="0">
      <a:defRPr sz="24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(1/(300/25.4))*15 = 1.27 mm entsprechen 15 </a:t>
            </a:r>
            <a:r>
              <a:rPr lang="de-DE" dirty="0" err="1"/>
              <a:t>pixel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8354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3C72B-A145-8C44-0583-FD9FC413A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07D4857C-E344-A269-7498-E1DB656C13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61E7AF1A-D0A1-ABBC-3232-720A3C4AF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(1/(300/25.4))*15 = 1.27 mm entsprechen 15 </a:t>
            </a:r>
            <a:r>
              <a:rPr lang="de-DE" err="1"/>
              <a:t>pixel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00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89870-13E7-A184-43B1-70391D142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15E44C81-9E91-D76D-3A95-DF35C2BB2B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B3E412C0-4236-5184-5356-92FBECD5E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(1/(300/25.4))*15 = 1.27 mm entsprechen 15 </a:t>
            </a:r>
            <a:r>
              <a:rPr lang="de-DE" err="1"/>
              <a:t>pixel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7791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B724C-F74C-6CDD-676C-B915D84B6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46774B3-2FA2-0ACC-D0F8-50253B4045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F07F49B8-9F1D-1A00-2DD3-17071F2C9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(1/(300/25.4))*15 = 1.27 mm entsprechen 15 </a:t>
            </a:r>
            <a:r>
              <a:rPr lang="de-DE" err="1"/>
              <a:t>pixel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4126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DD79F-3FF4-5306-212F-EB43C4B02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5ACE2EF-9ED0-7E9F-5AF0-855FA7EB2C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7CB032F-38E4-9DA0-244C-B393DB5C9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(1/(300/25.4))*15 = 1.27 mm entsprechen 15 </a:t>
            </a:r>
            <a:r>
              <a:rPr lang="de-DE" err="1"/>
              <a:t>pixel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9574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AAA80-7059-C1E1-204A-E3918A0BF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CCD6C01-737D-072F-8317-53CDE5E77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4A6759E9-7BFC-9AD1-2BAF-4FC70716CB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(1/(300/25.4))*15 = 1.27 mm entsprechen 15 </a:t>
            </a:r>
            <a:r>
              <a:rPr lang="de-DE" err="1"/>
              <a:t>pixel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151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hteck 51"/>
          <p:cNvSpPr/>
          <p:nvPr/>
        </p:nvSpPr>
        <p:spPr>
          <a:xfrm>
            <a:off x="87470" y="12985750"/>
            <a:ext cx="24300678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" name="Bild 8" descr="Bild 8"/>
          <p:cNvPicPr>
            <a:picLocks noChangeAspect="1"/>
          </p:cNvPicPr>
          <p:nvPr/>
        </p:nvPicPr>
        <p:blipFill>
          <a:blip r:embed="rId2"/>
          <a:srcRect r="16200" b="13822"/>
          <a:stretch>
            <a:fillRect/>
          </a:stretch>
        </p:blipFill>
        <p:spPr>
          <a:xfrm>
            <a:off x="17759818" y="5851975"/>
            <a:ext cx="6268801" cy="6551627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iteltext"/>
          <p:cNvSpPr txBox="1">
            <a:spLocks noGrp="1"/>
          </p:cNvSpPr>
          <p:nvPr>
            <p:ph type="title"/>
          </p:nvPr>
        </p:nvSpPr>
        <p:spPr>
          <a:xfrm>
            <a:off x="4419600" y="2527769"/>
            <a:ext cx="15544800" cy="4775201"/>
          </a:xfrm>
          <a:prstGeom prst="rect">
            <a:avLst/>
          </a:prstGeom>
        </p:spPr>
        <p:txBody>
          <a:bodyPr/>
          <a:lstStyle>
            <a:lvl1pPr algn="ctr">
              <a:defRPr sz="12000"/>
            </a:lvl1pPr>
          </a:lstStyle>
          <a:p>
            <a:r>
              <a:t>Titeltext</a:t>
            </a:r>
          </a:p>
        </p:txBody>
      </p:sp>
      <p:sp>
        <p:nvSpPr>
          <p:cNvPr id="63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5334000" y="7459319"/>
            <a:ext cx="13716000" cy="3311525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4800"/>
            </a:lvl1pPr>
            <a:lvl2pPr marL="0" indent="457200" algn="ctr">
              <a:buSzTx/>
              <a:buFontTx/>
              <a:buNone/>
              <a:defRPr sz="4800"/>
            </a:lvl2pPr>
            <a:lvl3pPr marL="0" indent="914400" algn="ctr">
              <a:buSzTx/>
              <a:buFontTx/>
              <a:buNone/>
              <a:defRPr sz="4800"/>
            </a:lvl3pPr>
            <a:lvl4pPr marL="0" indent="1371600" algn="ctr">
              <a:buSzTx/>
              <a:buFontTx/>
              <a:buNone/>
              <a:defRPr sz="4800"/>
            </a:lvl4pPr>
            <a:lvl5pPr marL="0" indent="1828800" algn="ctr">
              <a:buSzTx/>
              <a:buFontTx/>
              <a:buNone/>
              <a:defRPr sz="4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64" name="Grafik 50" descr="Grafik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352" y="11192623"/>
            <a:ext cx="4053297" cy="151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Bild 5" descr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801" y="52299"/>
            <a:ext cx="1357912" cy="1337033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4593" y="955927"/>
            <a:ext cx="1883406" cy="703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4467" y="24499"/>
            <a:ext cx="1883562" cy="1882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Grafik 7" descr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944" y="105674"/>
            <a:ext cx="24030253" cy="1674344"/>
          </a:xfrm>
          <a:prstGeom prst="rect">
            <a:avLst/>
          </a:prstGeom>
          <a:ln w="12700">
            <a:miter lim="400000"/>
          </a:ln>
        </p:spPr>
      </p:pic>
      <p:sp>
        <p:nvSpPr>
          <p:cNvPr id="69" name="Rechteck"/>
          <p:cNvSpPr/>
          <p:nvPr/>
        </p:nvSpPr>
        <p:spPr>
          <a:xfrm>
            <a:off x="3845265" y="60435"/>
            <a:ext cx="21294848" cy="21225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7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27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571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529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0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1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2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3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4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5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6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7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8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39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0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1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2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3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4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5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6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7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8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49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0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1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2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3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4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5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6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7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8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59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0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1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2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3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4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5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6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7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8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69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570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572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74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7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576" name="Datumsplatzhalter 8"/>
          <p:cNvSpPr txBox="1"/>
          <p:nvPr/>
        </p:nvSpPr>
        <p:spPr>
          <a:xfrm>
            <a:off x="3245404" y="13108848"/>
            <a:ext cx="3931921" cy="4839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>
              <a:defRPr sz="2400">
                <a:solidFill>
                  <a:srgbClr val="D9D9D9"/>
                </a:solidFill>
              </a:defRPr>
            </a:lvl1pPr>
          </a:lstStyle>
          <a:p>
            <a:r>
              <a:t>21.07.2022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lIns="91437" tIns="91437" rIns="91437" bIns="9143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01" name="Bild 5" descr="Bild 5"/>
          <p:cNvPicPr>
            <a:picLocks noChangeAspect="1"/>
          </p:cNvPicPr>
          <p:nvPr/>
        </p:nvPicPr>
        <p:blipFill>
          <a:blip r:embed="rId2"/>
          <a:srcRect t="14216" r="24058" b="14215"/>
          <a:stretch>
            <a:fillRect/>
          </a:stretch>
        </p:blipFill>
        <p:spPr>
          <a:xfrm>
            <a:off x="19347834" y="310644"/>
            <a:ext cx="1666917" cy="1596499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lIns="91437" tIns="91437" rIns="91437" bIns="91437"/>
          <a:lstStyle/>
          <a:p>
            <a:endParaRPr/>
          </a:p>
        </p:txBody>
      </p:sp>
      <p:grpSp>
        <p:nvGrpSpPr>
          <p:cNvPr id="645" name="Gruppieren 7"/>
          <p:cNvGrpSpPr/>
          <p:nvPr/>
        </p:nvGrpSpPr>
        <p:grpSpPr>
          <a:xfrm>
            <a:off x="3369252" y="310646"/>
            <a:ext cx="17645501" cy="1596500"/>
            <a:chOff x="0" y="0"/>
            <a:chExt cx="17645499" cy="1596499"/>
          </a:xfrm>
        </p:grpSpPr>
        <p:sp>
          <p:nvSpPr>
            <p:cNvPr id="603" name="Freeform 76"/>
            <p:cNvSpPr/>
            <p:nvPr/>
          </p:nvSpPr>
          <p:spPr>
            <a:xfrm>
              <a:off x="0" y="0"/>
              <a:ext cx="1560949" cy="159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04" name="Freeform 77"/>
            <p:cNvSpPr/>
            <p:nvPr/>
          </p:nvSpPr>
          <p:spPr>
            <a:xfrm>
              <a:off x="1728998" y="0"/>
              <a:ext cx="1560951" cy="159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05" name="Freeform 78"/>
            <p:cNvSpPr/>
            <p:nvPr/>
          </p:nvSpPr>
          <p:spPr>
            <a:xfrm>
              <a:off x="3461230" y="0"/>
              <a:ext cx="10519437" cy="159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06" name="Freeform 79"/>
            <p:cNvSpPr/>
            <p:nvPr/>
          </p:nvSpPr>
          <p:spPr>
            <a:xfrm>
              <a:off x="14158411" y="0"/>
              <a:ext cx="3487090" cy="1596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07" name="Freeform 80"/>
            <p:cNvSpPr/>
            <p:nvPr/>
          </p:nvSpPr>
          <p:spPr>
            <a:xfrm>
              <a:off x="109880" y="924289"/>
              <a:ext cx="1328261" cy="565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08" name="Freeform 81"/>
            <p:cNvSpPr/>
            <p:nvPr/>
          </p:nvSpPr>
          <p:spPr>
            <a:xfrm>
              <a:off x="1845342" y="714220"/>
              <a:ext cx="77567" cy="11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09" name="Freeform 82"/>
            <p:cNvSpPr/>
            <p:nvPr/>
          </p:nvSpPr>
          <p:spPr>
            <a:xfrm>
              <a:off x="1951992" y="714220"/>
              <a:ext cx="93723" cy="119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0" name="Freeform 83"/>
            <p:cNvSpPr/>
            <p:nvPr/>
          </p:nvSpPr>
          <p:spPr>
            <a:xfrm>
              <a:off x="2090958" y="714220"/>
              <a:ext cx="93723" cy="11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1" name="Freeform 84"/>
            <p:cNvSpPr/>
            <p:nvPr/>
          </p:nvSpPr>
          <p:spPr>
            <a:xfrm>
              <a:off x="2207302" y="714220"/>
              <a:ext cx="158359" cy="11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2" name="Freeform 85"/>
            <p:cNvSpPr/>
            <p:nvPr/>
          </p:nvSpPr>
          <p:spPr>
            <a:xfrm>
              <a:off x="2396588" y="714220"/>
              <a:ext cx="25403" cy="116347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3" name="Freeform 86"/>
            <p:cNvSpPr/>
            <p:nvPr/>
          </p:nvSpPr>
          <p:spPr>
            <a:xfrm>
              <a:off x="2459380" y="710990"/>
              <a:ext cx="96957" cy="122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4" name="Freeform 87"/>
            <p:cNvSpPr/>
            <p:nvPr/>
          </p:nvSpPr>
          <p:spPr>
            <a:xfrm>
              <a:off x="2585420" y="764542"/>
              <a:ext cx="45249" cy="2540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5" name="Freeform 88"/>
            <p:cNvSpPr/>
            <p:nvPr/>
          </p:nvSpPr>
          <p:spPr>
            <a:xfrm>
              <a:off x="1842112" y="927519"/>
              <a:ext cx="126041" cy="1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6" name="Freeform 89"/>
            <p:cNvSpPr/>
            <p:nvPr/>
          </p:nvSpPr>
          <p:spPr>
            <a:xfrm>
              <a:off x="1997236" y="927519"/>
              <a:ext cx="113115" cy="1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7" name="Freeform 90"/>
            <p:cNvSpPr/>
            <p:nvPr/>
          </p:nvSpPr>
          <p:spPr>
            <a:xfrm>
              <a:off x="2126508" y="927519"/>
              <a:ext cx="116347" cy="1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8" name="Freeform 91"/>
            <p:cNvSpPr/>
            <p:nvPr/>
          </p:nvSpPr>
          <p:spPr>
            <a:xfrm>
              <a:off x="2272166" y="927519"/>
              <a:ext cx="25403" cy="116347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19" name="Freeform 92"/>
            <p:cNvSpPr/>
            <p:nvPr/>
          </p:nvSpPr>
          <p:spPr>
            <a:xfrm>
              <a:off x="2336572" y="927519"/>
              <a:ext cx="129275" cy="1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0" name="Freeform 93"/>
            <p:cNvSpPr/>
            <p:nvPr/>
          </p:nvSpPr>
          <p:spPr>
            <a:xfrm>
              <a:off x="2506468" y="927519"/>
              <a:ext cx="25403" cy="116347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1" name="Freeform 94"/>
            <p:cNvSpPr/>
            <p:nvPr/>
          </p:nvSpPr>
          <p:spPr>
            <a:xfrm>
              <a:off x="2575724" y="927519"/>
              <a:ext cx="77565" cy="1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2" name="Freeform 95"/>
            <p:cNvSpPr/>
            <p:nvPr/>
          </p:nvSpPr>
          <p:spPr>
            <a:xfrm>
              <a:off x="2687448" y="927519"/>
              <a:ext cx="25403" cy="116347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3" name="Freeform 96"/>
            <p:cNvSpPr/>
            <p:nvPr/>
          </p:nvSpPr>
          <p:spPr>
            <a:xfrm>
              <a:off x="2743776" y="927519"/>
              <a:ext cx="109883" cy="1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4" name="Freeform 97"/>
            <p:cNvSpPr/>
            <p:nvPr/>
          </p:nvSpPr>
          <p:spPr>
            <a:xfrm>
              <a:off x="2885974" y="927519"/>
              <a:ext cx="96957" cy="1163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5" name="Freeform 98"/>
            <p:cNvSpPr/>
            <p:nvPr/>
          </p:nvSpPr>
          <p:spPr>
            <a:xfrm>
              <a:off x="3018478" y="924289"/>
              <a:ext cx="87261" cy="122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6" name="Freeform 99"/>
            <p:cNvSpPr/>
            <p:nvPr/>
          </p:nvSpPr>
          <p:spPr>
            <a:xfrm>
              <a:off x="3131590" y="977841"/>
              <a:ext cx="45247" cy="25403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7" name="Freeform 100"/>
            <p:cNvSpPr/>
            <p:nvPr/>
          </p:nvSpPr>
          <p:spPr>
            <a:xfrm>
              <a:off x="1842112" y="1140817"/>
              <a:ext cx="93723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8" name="Freeform 101"/>
            <p:cNvSpPr/>
            <p:nvPr/>
          </p:nvSpPr>
          <p:spPr>
            <a:xfrm>
              <a:off x="1981078" y="1140817"/>
              <a:ext cx="96955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29" name="Freeform 102"/>
            <p:cNvSpPr/>
            <p:nvPr/>
          </p:nvSpPr>
          <p:spPr>
            <a:xfrm>
              <a:off x="2121886" y="1140817"/>
              <a:ext cx="25403" cy="11957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0" name="Freeform 103"/>
            <p:cNvSpPr/>
            <p:nvPr/>
          </p:nvSpPr>
          <p:spPr>
            <a:xfrm>
              <a:off x="2171752" y="1140817"/>
              <a:ext cx="116347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1" name="Freeform 104"/>
            <p:cNvSpPr/>
            <p:nvPr/>
          </p:nvSpPr>
          <p:spPr>
            <a:xfrm>
              <a:off x="2317182" y="1140817"/>
              <a:ext cx="80797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2" name="Freeform 105"/>
            <p:cNvSpPr/>
            <p:nvPr/>
          </p:nvSpPr>
          <p:spPr>
            <a:xfrm>
              <a:off x="2433526" y="1140817"/>
              <a:ext cx="90493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3" name="Freeform 106"/>
            <p:cNvSpPr/>
            <p:nvPr/>
          </p:nvSpPr>
          <p:spPr>
            <a:xfrm>
              <a:off x="2546638" y="1140817"/>
              <a:ext cx="87261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4" name="Freeform 107"/>
            <p:cNvSpPr/>
            <p:nvPr/>
          </p:nvSpPr>
          <p:spPr>
            <a:xfrm>
              <a:off x="2669672" y="1140817"/>
              <a:ext cx="25403" cy="119579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5" name="Freeform 108"/>
            <p:cNvSpPr/>
            <p:nvPr/>
          </p:nvSpPr>
          <p:spPr>
            <a:xfrm>
              <a:off x="2724386" y="1140817"/>
              <a:ext cx="100187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6" name="Freeform 109"/>
            <p:cNvSpPr/>
            <p:nvPr/>
          </p:nvSpPr>
          <p:spPr>
            <a:xfrm>
              <a:off x="2840730" y="1108499"/>
              <a:ext cx="113113" cy="151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7" name="Freeform 110"/>
            <p:cNvSpPr/>
            <p:nvPr/>
          </p:nvSpPr>
          <p:spPr>
            <a:xfrm>
              <a:off x="2970000" y="1140817"/>
              <a:ext cx="96957" cy="119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8" name="Freeform 111"/>
            <p:cNvSpPr/>
            <p:nvPr/>
          </p:nvSpPr>
          <p:spPr>
            <a:xfrm>
              <a:off x="1842112" y="1354113"/>
              <a:ext cx="126041" cy="11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39" name="Freeform 112"/>
            <p:cNvSpPr/>
            <p:nvPr/>
          </p:nvSpPr>
          <p:spPr>
            <a:xfrm>
              <a:off x="2010164" y="1321795"/>
              <a:ext cx="93723" cy="151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40" name="Freeform 113"/>
            <p:cNvSpPr/>
            <p:nvPr/>
          </p:nvSpPr>
          <p:spPr>
            <a:xfrm>
              <a:off x="2149130" y="1354113"/>
              <a:ext cx="96955" cy="11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41" name="Freeform 114"/>
            <p:cNvSpPr/>
            <p:nvPr/>
          </p:nvSpPr>
          <p:spPr>
            <a:xfrm>
              <a:off x="2281634" y="1354113"/>
              <a:ext cx="96955" cy="11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42" name="Freeform 115"/>
            <p:cNvSpPr/>
            <p:nvPr/>
          </p:nvSpPr>
          <p:spPr>
            <a:xfrm>
              <a:off x="2414136" y="1354113"/>
              <a:ext cx="90491" cy="11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43" name="Freeform 116"/>
            <p:cNvSpPr/>
            <p:nvPr/>
          </p:nvSpPr>
          <p:spPr>
            <a:xfrm>
              <a:off x="2553102" y="1354113"/>
              <a:ext cx="77567" cy="11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44" name="Freeform 117"/>
            <p:cNvSpPr/>
            <p:nvPr/>
          </p:nvSpPr>
          <p:spPr>
            <a:xfrm>
              <a:off x="2666214" y="1354113"/>
              <a:ext cx="96957" cy="119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7" tIns="91437" rIns="91437" bIns="91437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646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2"/>
            <a:ext cx="2590657" cy="968353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Titeltext"/>
          <p:cNvSpPr txBox="1">
            <a:spLocks noGrp="1"/>
          </p:cNvSpPr>
          <p:nvPr>
            <p:ph type="title"/>
          </p:nvPr>
        </p:nvSpPr>
        <p:spPr>
          <a:xfrm>
            <a:off x="6921727" y="382386"/>
            <a:ext cx="10357664" cy="1463043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Titeltext</a:t>
            </a:r>
          </a:p>
        </p:txBody>
      </p:sp>
      <p:sp>
        <p:nvSpPr>
          <p:cNvPr id="648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413757" y="2538414"/>
            <a:ext cx="8630609" cy="1647827"/>
          </a:xfrm>
          <a:prstGeom prst="rect">
            <a:avLst/>
          </a:prstGeom>
        </p:spPr>
        <p:txBody>
          <a:bodyPr lIns="91437" tIns="91437" rIns="91437" bIns="91437" anchor="b"/>
          <a:lstStyle>
            <a:lvl1pPr marL="0" indent="0">
              <a:buSzTx/>
              <a:buFontTx/>
              <a:buNone/>
              <a:defRPr sz="4800" b="1"/>
            </a:lvl1pPr>
            <a:lvl2pPr marL="0" indent="0">
              <a:buSzTx/>
              <a:buFontTx/>
              <a:buNone/>
              <a:defRPr sz="4800" b="1"/>
            </a:lvl2pPr>
            <a:lvl3pPr marL="0" indent="0">
              <a:buSzTx/>
              <a:buFontTx/>
              <a:buNone/>
              <a:defRPr sz="4800" b="1"/>
            </a:lvl3pPr>
            <a:lvl4pPr marL="0" indent="0">
              <a:buSzTx/>
              <a:buFontTx/>
              <a:buNone/>
              <a:defRPr sz="4800" b="1"/>
            </a:lvl4pPr>
            <a:lvl5pPr marL="0" indent="0">
              <a:buSzTx/>
              <a:buFontTx/>
              <a:buNone/>
              <a:defRPr sz="48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2306300" y="2538414"/>
            <a:ext cx="8663942" cy="1647827"/>
          </a:xfrm>
          <a:prstGeom prst="rect">
            <a:avLst/>
          </a:prstGeom>
          <a:ln w="12700"/>
        </p:spPr>
        <p:txBody>
          <a:bodyPr lIns="91437" tIns="91437" rIns="91437" bIns="91437" anchor="b"/>
          <a:lstStyle/>
          <a:p>
            <a:endParaRPr/>
          </a:p>
        </p:txBody>
      </p:sp>
      <p:sp>
        <p:nvSpPr>
          <p:cNvPr id="650" name="Datumsplatzhalter 8"/>
          <p:cNvSpPr txBox="1"/>
          <p:nvPr/>
        </p:nvSpPr>
        <p:spPr>
          <a:xfrm>
            <a:off x="3245402" y="13108850"/>
            <a:ext cx="3931925" cy="4839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>
              <a:defRPr sz="2400">
                <a:solidFill>
                  <a:srgbClr val="D9D9D9"/>
                </a:solidFill>
              </a:defRPr>
            </a:lvl1pPr>
          </a:lstStyle>
          <a:p>
            <a:r>
              <a:t>30 January 2024</a:t>
            </a:r>
          </a:p>
        </p:txBody>
      </p:sp>
      <p:sp>
        <p:nvSpPr>
          <p:cNvPr id="651" name="Fußzeilenplatzhalter 9"/>
          <p:cNvSpPr txBox="1"/>
          <p:nvPr/>
        </p:nvSpPr>
        <p:spPr>
          <a:xfrm>
            <a:off x="7466165" y="13108852"/>
            <a:ext cx="9451670" cy="4839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37" tIns="91437" rIns="91437" bIns="91437" anchor="ctr">
            <a:spAutoFit/>
          </a:bodyPr>
          <a:lstStyle>
            <a:lvl1pPr algn="ctr">
              <a:defRPr sz="2400">
                <a:solidFill>
                  <a:srgbClr val="D9D9D9"/>
                </a:solidFill>
              </a:defRPr>
            </a:lvl1pPr>
          </a:lstStyle>
          <a:p>
            <a:r>
              <a:t>S.Gerlach | Ionoacoustics</a:t>
            </a:r>
          </a:p>
        </p:txBody>
      </p:sp>
      <p:sp>
        <p:nvSpPr>
          <p:cNvPr id="65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0725492" y="13108850"/>
            <a:ext cx="504544" cy="48390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87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131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89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0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1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2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3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4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5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6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7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8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9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0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1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2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3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4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5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6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7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8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9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0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1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2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3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4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5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6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7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8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9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0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1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2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3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4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5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6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7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8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9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30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132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Titeltext"/>
          <p:cNvSpPr txBox="1">
            <a:spLocks noGrp="1"/>
          </p:cNvSpPr>
          <p:nvPr>
            <p:ph type="title"/>
          </p:nvPr>
        </p:nvSpPr>
        <p:spPr>
          <a:xfrm>
            <a:off x="4295775" y="3419478"/>
            <a:ext cx="15773401" cy="5705474"/>
          </a:xfrm>
          <a:prstGeom prst="rect">
            <a:avLst/>
          </a:prstGeom>
        </p:spPr>
        <p:txBody>
          <a:bodyPr/>
          <a:lstStyle>
            <a:lvl1pPr>
              <a:defRPr sz="12000"/>
            </a:lvl1pPr>
          </a:lstStyle>
          <a:p>
            <a:r>
              <a:t>Titeltext</a:t>
            </a:r>
          </a:p>
        </p:txBody>
      </p:sp>
      <p:sp>
        <p:nvSpPr>
          <p:cNvPr id="134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4295775" y="9178928"/>
            <a:ext cx="15773401" cy="300037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4800"/>
            </a:lvl1pPr>
            <a:lvl2pPr marL="0" indent="457200">
              <a:buSzTx/>
              <a:buFontTx/>
              <a:buNone/>
              <a:defRPr sz="4800"/>
            </a:lvl2pPr>
            <a:lvl3pPr marL="0" indent="914400">
              <a:buSzTx/>
              <a:buFontTx/>
              <a:buNone/>
              <a:defRPr sz="4800"/>
            </a:lvl3pPr>
            <a:lvl4pPr marL="0" indent="1371600">
              <a:buSzTx/>
              <a:buFontTx/>
              <a:buNone/>
              <a:defRPr sz="4800"/>
            </a:lvl4pPr>
            <a:lvl5pPr marL="0" indent="1828800">
              <a:buSzTx/>
              <a:buFontTx/>
              <a:buNone/>
              <a:defRPr sz="48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3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3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187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145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46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47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48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49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0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1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2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3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4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5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6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7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8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9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0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1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2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3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4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5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6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7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8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9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0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1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2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3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4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5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6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7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8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9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0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1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2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3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4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5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6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188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190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3397134" y="2626822"/>
            <a:ext cx="8680567" cy="9908769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1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56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300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258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59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0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1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2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3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4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5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6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7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8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9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0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1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2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3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4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5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6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7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8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9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0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1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2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3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4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5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6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7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8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9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0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1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2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3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4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5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6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7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8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9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301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303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11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355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313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14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15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16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17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18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19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0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1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2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3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4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5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6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7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8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9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0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1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2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3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4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5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6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7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8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9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0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1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2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3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4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5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6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7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8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9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50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51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52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53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54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356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65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409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367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68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69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0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1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2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3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4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5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6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7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8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9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0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1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2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3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4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5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6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7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8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9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0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1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2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3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4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5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6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7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8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9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0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1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2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3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4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5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6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7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8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410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iteltext"/>
          <p:cNvSpPr txBox="1">
            <a:spLocks noGrp="1"/>
          </p:cNvSpPr>
          <p:nvPr>
            <p:ph type="title"/>
          </p:nvPr>
        </p:nvSpPr>
        <p:spPr>
          <a:xfrm>
            <a:off x="3376655" y="2527068"/>
            <a:ext cx="5898357" cy="2502131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Titeltext</a:t>
            </a:r>
          </a:p>
        </p:txBody>
      </p:sp>
      <p:sp>
        <p:nvSpPr>
          <p:cNvPr id="412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9797932" y="2527068"/>
            <a:ext cx="11209411" cy="10257906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  <a:lvl2pPr marL="979714" indent="-522514">
              <a:defRPr sz="6400"/>
            </a:lvl2pPr>
            <a:lvl3pPr marL="1524000" indent="-609600">
              <a:defRPr sz="6400"/>
            </a:lvl3pPr>
            <a:lvl4pPr marL="2103120" indent="-731520">
              <a:defRPr sz="6400"/>
            </a:lvl4pPr>
            <a:lvl5pPr marL="2560320" indent="-731520">
              <a:defRPr sz="64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1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376655" y="5029200"/>
            <a:ext cx="5898358" cy="7623176"/>
          </a:xfrm>
          <a:prstGeom prst="rect">
            <a:avLst/>
          </a:prstGeom>
          <a:ln w="12700"/>
        </p:spPr>
        <p:txBody>
          <a:bodyPr/>
          <a:lstStyle/>
          <a:p>
            <a:pPr marL="0" indent="0">
              <a:buSzTx/>
              <a:buFontTx/>
              <a:buNone/>
              <a:defRPr sz="3200"/>
            </a:pPr>
            <a:endParaRPr/>
          </a:p>
        </p:txBody>
      </p:sp>
      <p:sp>
        <p:nvSpPr>
          <p:cNvPr id="41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2" name="Bild 5" descr="Bild 5"/>
          <p:cNvPicPr>
            <a:picLocks noChangeAspect="1"/>
          </p:cNvPicPr>
          <p:nvPr/>
        </p:nvPicPr>
        <p:blipFill>
          <a:blip r:embed="rId2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466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424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25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26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27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28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29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0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1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2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3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4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5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6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7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8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9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0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1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2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3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4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5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6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7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8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9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0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1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2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3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4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5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6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7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8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9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60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61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62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63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64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65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467" name="Grafik 52" descr="Grafik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Titeltext"/>
          <p:cNvSpPr txBox="1">
            <a:spLocks noGrp="1"/>
          </p:cNvSpPr>
          <p:nvPr>
            <p:ph type="title"/>
          </p:nvPr>
        </p:nvSpPr>
        <p:spPr>
          <a:xfrm>
            <a:off x="3376657" y="2560317"/>
            <a:ext cx="5898357" cy="2452255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r>
              <a:t>Titeltext</a:t>
            </a:r>
          </a:p>
        </p:txBody>
      </p:sp>
      <p:sp>
        <p:nvSpPr>
          <p:cNvPr id="469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10587319" y="2560317"/>
            <a:ext cx="9634545" cy="10143365"/>
          </a:xfrm>
          <a:prstGeom prst="rect">
            <a:avLst/>
          </a:prstGeom>
          <a:ln w="12700"/>
        </p:spPr>
        <p:txBody>
          <a:bodyPr tIns="45719" bIns="45719">
            <a:noAutofit/>
          </a:bodyPr>
          <a:lstStyle/>
          <a:p>
            <a:endParaRPr/>
          </a:p>
        </p:txBody>
      </p:sp>
      <p:sp>
        <p:nvSpPr>
          <p:cNvPr id="470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376657" y="5012573"/>
            <a:ext cx="5898357" cy="7623177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200"/>
            </a:lvl1pPr>
            <a:lvl2pPr marL="0" indent="457200">
              <a:buSzTx/>
              <a:buFontTx/>
              <a:buNone/>
              <a:defRPr sz="3200"/>
            </a:lvl2pPr>
            <a:lvl3pPr marL="0" indent="914400">
              <a:buSzTx/>
              <a:buFontTx/>
              <a:buNone/>
              <a:defRPr sz="3200"/>
            </a:lvl3pPr>
            <a:lvl4pPr marL="0" indent="1371600">
              <a:buSzTx/>
              <a:buFontTx/>
              <a:buNone/>
              <a:defRPr sz="3200"/>
            </a:lvl4pPr>
            <a:lvl5pPr marL="0" indent="1828800">
              <a:buSzTx/>
              <a:buFontTx/>
              <a:buNone/>
              <a:defRPr sz="3200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7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erade Verbindung 10"/>
          <p:cNvSpPr/>
          <p:nvPr/>
        </p:nvSpPr>
        <p:spPr>
          <a:xfrm>
            <a:off x="3048000" y="3359732"/>
            <a:ext cx="18288000" cy="1"/>
          </a:xfrm>
          <a:prstGeom prst="line">
            <a:avLst/>
          </a:prstGeom>
          <a:ln w="3175">
            <a:solidFill>
              <a:srgbClr val="8A2F63"/>
            </a:solidFill>
          </a:ln>
        </p:spPr>
        <p:txBody>
          <a:bodyPr tIns="91439" bIns="91439"/>
          <a:lstStyle/>
          <a:p>
            <a:pPr defTabSz="2438400">
              <a:defRPr sz="4800"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/>
          </a:p>
        </p:txBody>
      </p:sp>
      <p:pic>
        <p:nvPicPr>
          <p:cNvPr id="496" name="Bild 5" descr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802" y="2213483"/>
            <a:ext cx="1371795" cy="1350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Grafik 7" descr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011" y="1961456"/>
            <a:ext cx="17148083" cy="1194819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3048000" y="11166779"/>
            <a:ext cx="18288000" cy="919481"/>
          </a:xfrm>
          <a:prstGeom prst="rect">
            <a:avLst/>
          </a:prstGeom>
          <a:gradFill>
            <a:gsLst>
              <a:gs pos="0">
                <a:srgbClr val="F2F2F2">
                  <a:alpha val="0"/>
                </a:srgbClr>
              </a:gs>
              <a:gs pos="25000">
                <a:srgbClr val="FFFFFF">
                  <a:alpha val="0"/>
                </a:srgbClr>
              </a:gs>
              <a:gs pos="36000">
                <a:srgbClr val="C00000"/>
              </a:gs>
              <a:gs pos="50000">
                <a:srgbClr val="C00000"/>
              </a:gs>
              <a:gs pos="58650">
                <a:srgbClr val="C00000"/>
              </a:gs>
              <a:gs pos="100000">
                <a:srgbClr val="C00000"/>
              </a:gs>
            </a:gsLst>
          </a:gradFill>
        </p:spPr>
        <p:txBody>
          <a:bodyPr wrap="square"/>
          <a:lstStyle>
            <a:lvl1pPr algn="l" defTabSz="2438400">
              <a:defRPr sz="4800">
                <a:solidFill>
                  <a:srgbClr val="00000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  <p:pic>
        <p:nvPicPr>
          <p:cNvPr id="499" name="Grafik 9" descr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8991" y="11380712"/>
            <a:ext cx="1645351" cy="619201"/>
          </a:xfrm>
          <a:prstGeom prst="rect">
            <a:avLst/>
          </a:prstGeom>
          <a:ln w="12700">
            <a:miter lim="400000"/>
          </a:ln>
        </p:spPr>
      </p:pic>
      <p:sp>
        <p:nvSpPr>
          <p:cNvPr id="500" name="Titeltext"/>
          <p:cNvSpPr txBox="1">
            <a:spLocks noGrp="1"/>
          </p:cNvSpPr>
          <p:nvPr>
            <p:ph type="title"/>
          </p:nvPr>
        </p:nvSpPr>
        <p:spPr>
          <a:xfrm>
            <a:off x="6143328" y="2580382"/>
            <a:ext cx="11665296" cy="540061"/>
          </a:xfrm>
          <a:prstGeom prst="rect">
            <a:avLst/>
          </a:prstGeom>
        </p:spPr>
        <p:txBody>
          <a:bodyPr anchor="t"/>
          <a:lstStyle>
            <a:lvl1pPr defTabSz="2438400">
              <a:lnSpc>
                <a:spcPct val="100000"/>
              </a:lnSpc>
              <a:defRPr sz="4000">
                <a:solidFill>
                  <a:srgbClr val="80808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1pPr>
          </a:lstStyle>
          <a:p>
            <a:r>
              <a:t>Titeltext</a:t>
            </a:r>
          </a:p>
        </p:txBody>
      </p:sp>
      <p:sp>
        <p:nvSpPr>
          <p:cNvPr id="501" name="Textebene 1…"/>
          <p:cNvSpPr txBox="1">
            <a:spLocks noGrp="1"/>
          </p:cNvSpPr>
          <p:nvPr>
            <p:ph type="body" sz="half" idx="1"/>
          </p:nvPr>
        </p:nvSpPr>
        <p:spPr>
          <a:xfrm>
            <a:off x="3549650" y="3617119"/>
            <a:ext cx="17284700" cy="7561362"/>
          </a:xfrm>
          <a:prstGeom prst="rect">
            <a:avLst/>
          </a:prstGeom>
        </p:spPr>
        <p:txBody>
          <a:bodyPr/>
          <a:lstStyle>
            <a:lvl1pPr marL="914400" indent="-914400" defTabSz="243840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52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1pPr>
            <a:lvl2pPr marL="1282700" indent="-825500" defTabSz="2438400">
              <a:lnSpc>
                <a:spcPct val="100000"/>
              </a:lnSpc>
              <a:spcBef>
                <a:spcPts val="1200"/>
              </a:spcBef>
              <a:buFontTx/>
              <a:defRPr sz="52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2pPr>
            <a:lvl3pPr marL="1657350" indent="-742950" defTabSz="2438400">
              <a:lnSpc>
                <a:spcPct val="100000"/>
              </a:lnSpc>
              <a:spcBef>
                <a:spcPts val="1200"/>
              </a:spcBef>
              <a:buFontTx/>
              <a:buChar char="–"/>
              <a:defRPr sz="52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3pPr>
            <a:lvl4pPr marL="2182585" indent="-849085" defTabSz="2438400">
              <a:lnSpc>
                <a:spcPct val="100000"/>
              </a:lnSpc>
              <a:spcBef>
                <a:spcPts val="1200"/>
              </a:spcBef>
              <a:buFontTx/>
              <a:buChar char="-"/>
              <a:defRPr sz="52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4pPr>
            <a:lvl5pPr marL="914400" indent="838200" defTabSz="2438400">
              <a:lnSpc>
                <a:spcPct val="100000"/>
              </a:lnSpc>
              <a:spcBef>
                <a:spcPts val="1200"/>
              </a:spcBef>
              <a:buSzTx/>
              <a:buFontTx/>
              <a:buNone/>
              <a:defRPr sz="5200">
                <a:solidFill>
                  <a:srgbClr val="006C30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Grafik 7" descr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44" y="105674"/>
            <a:ext cx="24030253" cy="1674344"/>
          </a:xfrm>
          <a:prstGeom prst="rect">
            <a:avLst/>
          </a:prstGeom>
          <a:ln w="12700">
            <a:miter lim="400000"/>
          </a:ln>
        </p:spPr>
      </p:pic>
      <p:sp>
        <p:nvSpPr>
          <p:cNvPr id="509" name="Rechteck 53"/>
          <p:cNvSpPr/>
          <p:nvPr/>
        </p:nvSpPr>
        <p:spPr>
          <a:xfrm>
            <a:off x="0" y="12985750"/>
            <a:ext cx="24384001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0" name="Gerade Verbindung 10"/>
          <p:cNvSpPr/>
          <p:nvPr/>
        </p:nvSpPr>
        <p:spPr>
          <a:xfrm flipV="1">
            <a:off x="10854" y="2032468"/>
            <a:ext cx="24362293" cy="25153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512" name="Titeltext"/>
          <p:cNvSpPr txBox="1">
            <a:spLocks noGrp="1"/>
          </p:cNvSpPr>
          <p:nvPr>
            <p:ph type="title"/>
          </p:nvPr>
        </p:nvSpPr>
        <p:spPr>
          <a:xfrm>
            <a:off x="5042129" y="444236"/>
            <a:ext cx="13896793" cy="1463039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13" name="Textebene 1…"/>
          <p:cNvSpPr txBox="1">
            <a:spLocks noGrp="1"/>
          </p:cNvSpPr>
          <p:nvPr>
            <p:ph type="body" sz="quarter" idx="1"/>
          </p:nvPr>
        </p:nvSpPr>
        <p:spPr>
          <a:xfrm>
            <a:off x="3413759" y="2538414"/>
            <a:ext cx="8630606" cy="164782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4800" b="1"/>
            </a:lvl1pPr>
            <a:lvl2pPr marL="0" indent="457200">
              <a:buSzTx/>
              <a:buFontTx/>
              <a:buNone/>
              <a:defRPr sz="4800" b="1"/>
            </a:lvl2pPr>
            <a:lvl3pPr marL="0" indent="914400">
              <a:buSzTx/>
              <a:buFontTx/>
              <a:buNone/>
              <a:defRPr sz="4800" b="1"/>
            </a:lvl3pPr>
            <a:lvl4pPr marL="0" indent="1371600">
              <a:buSzTx/>
              <a:buFontTx/>
              <a:buNone/>
              <a:defRPr sz="4800" b="1"/>
            </a:lvl4pPr>
            <a:lvl5pPr marL="0" indent="1828800">
              <a:buSzTx/>
              <a:buFontTx/>
              <a:buNone/>
              <a:defRPr sz="4800" b="1"/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12306300" y="2538414"/>
            <a:ext cx="8663941" cy="1647825"/>
          </a:xfrm>
          <a:prstGeom prst="rect">
            <a:avLst/>
          </a:prstGeom>
          <a:ln w="12700"/>
        </p:spPr>
        <p:txBody>
          <a:bodyPr anchor="b"/>
          <a:lstStyle/>
          <a:p>
            <a:pPr marL="0" indent="0">
              <a:buSzTx/>
              <a:buFontTx/>
              <a:buNone/>
              <a:defRPr sz="4800" b="1"/>
            </a:pPr>
            <a:endParaRPr/>
          </a:p>
        </p:txBody>
      </p:sp>
      <p:sp>
        <p:nvSpPr>
          <p:cNvPr id="517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2776"/>
            <a:ext cx="556043" cy="53619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518" name="Datumsplatzhalter 8"/>
          <p:cNvSpPr txBox="1"/>
          <p:nvPr/>
        </p:nvSpPr>
        <p:spPr>
          <a:xfrm>
            <a:off x="230289" y="13043100"/>
            <a:ext cx="3931921" cy="6155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>
              <a:defRPr sz="2800">
                <a:solidFill>
                  <a:srgbClr val="D9D9D9"/>
                </a:solidFill>
              </a:defRPr>
            </a:lvl1pPr>
          </a:lstStyle>
          <a:p>
            <a:r>
              <a:rPr lang="de-DE" dirty="0"/>
              <a:t>September</a:t>
            </a:r>
            <a:r>
              <a:rPr dirty="0"/>
              <a:t> </a:t>
            </a:r>
            <a:r>
              <a:rPr lang="de-DE" dirty="0"/>
              <a:t>23</a:t>
            </a:r>
            <a:r>
              <a:rPr dirty="0"/>
              <a:t>, 202</a:t>
            </a:r>
            <a:r>
              <a:rPr lang="de-DE" dirty="0"/>
              <a:t>5</a:t>
            </a:r>
            <a:endParaRPr dirty="0"/>
          </a:p>
        </p:txBody>
      </p:sp>
      <p:sp>
        <p:nvSpPr>
          <p:cNvPr id="519" name="Fußzeilenplatzhalter 9"/>
          <p:cNvSpPr txBox="1"/>
          <p:nvPr/>
        </p:nvSpPr>
        <p:spPr>
          <a:xfrm>
            <a:off x="7466167" y="13082706"/>
            <a:ext cx="9451665" cy="53619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800">
                <a:solidFill>
                  <a:srgbClr val="D9D9D9"/>
                </a:solidFill>
              </a:defRPr>
            </a:lvl1pPr>
          </a:lstStyle>
          <a:p>
            <a:r>
              <a:t>Dr. Sonja Gerlach </a:t>
            </a:r>
          </a:p>
        </p:txBody>
      </p:sp>
      <p:pic>
        <p:nvPicPr>
          <p:cNvPr id="2" name="Bild 5" descr="Siegel_25s.eps">
            <a:extLst>
              <a:ext uri="{FF2B5EF4-FFF2-40B4-BE49-F238E27FC236}">
                <a16:creationId xmlns:a16="http://schemas.microsoft.com/office/drawing/2014/main" id="{FE378F31-FF41-6300-B1B3-31E1B06B1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6" r="24058" b="14216"/>
          <a:stretch/>
        </p:blipFill>
        <p:spPr>
          <a:xfrm>
            <a:off x="22463394" y="148837"/>
            <a:ext cx="1681598" cy="16105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45778C7-9FA6-EFF0-BC7C-31BD516CD3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692247" y="841651"/>
            <a:ext cx="2371048" cy="886264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53"/>
          <p:cNvSpPr/>
          <p:nvPr/>
        </p:nvSpPr>
        <p:spPr>
          <a:xfrm>
            <a:off x="3048000" y="12985750"/>
            <a:ext cx="18288000" cy="730250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Bild 5" descr="Bild 5"/>
          <p:cNvPicPr>
            <a:picLocks noChangeAspect="1"/>
          </p:cNvPicPr>
          <p:nvPr/>
        </p:nvPicPr>
        <p:blipFill>
          <a:blip r:embed="rId13"/>
          <a:srcRect t="14216" r="24058" b="14216"/>
          <a:stretch>
            <a:fillRect/>
          </a:stretch>
        </p:blipFill>
        <p:spPr>
          <a:xfrm>
            <a:off x="19347834" y="310645"/>
            <a:ext cx="1666915" cy="159649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Gerade Verbindung 10"/>
          <p:cNvSpPr/>
          <p:nvPr/>
        </p:nvSpPr>
        <p:spPr>
          <a:xfrm>
            <a:off x="3048000" y="2210267"/>
            <a:ext cx="18288000" cy="1"/>
          </a:xfrm>
          <a:prstGeom prst="line">
            <a:avLst/>
          </a:prstGeom>
          <a:ln w="12700">
            <a:solidFill>
              <a:srgbClr val="8A2F63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grpSp>
        <p:nvGrpSpPr>
          <p:cNvPr id="47" name="Gruppieren 7"/>
          <p:cNvGrpSpPr/>
          <p:nvPr/>
        </p:nvGrpSpPr>
        <p:grpSpPr>
          <a:xfrm>
            <a:off x="3369252" y="310646"/>
            <a:ext cx="17645496" cy="1596498"/>
            <a:chOff x="0" y="0"/>
            <a:chExt cx="17645495" cy="1596497"/>
          </a:xfrm>
        </p:grpSpPr>
        <p:sp>
          <p:nvSpPr>
            <p:cNvPr id="5" name="Freeform 76"/>
            <p:cNvSpPr/>
            <p:nvPr/>
          </p:nvSpPr>
          <p:spPr>
            <a:xfrm>
              <a:off x="0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6" name="Freeform 77"/>
            <p:cNvSpPr/>
            <p:nvPr/>
          </p:nvSpPr>
          <p:spPr>
            <a:xfrm>
              <a:off x="1728999" y="0"/>
              <a:ext cx="1560948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14" y="21383"/>
                  </a:moveTo>
                  <a:cubicBezTo>
                    <a:pt x="21227" y="21383"/>
                    <a:pt x="373" y="21383"/>
                    <a:pt x="186" y="21383"/>
                  </a:cubicBezTo>
                  <a:cubicBezTo>
                    <a:pt x="186" y="21197"/>
                    <a:pt x="186" y="372"/>
                    <a:pt x="186" y="186"/>
                  </a:cubicBezTo>
                  <a:cubicBezTo>
                    <a:pt x="373" y="186"/>
                    <a:pt x="21227" y="186"/>
                    <a:pt x="21414" y="186"/>
                  </a:cubicBezTo>
                  <a:cubicBezTo>
                    <a:pt x="21414" y="372"/>
                    <a:pt x="21414" y="21197"/>
                    <a:pt x="21414" y="21383"/>
                  </a:cubicBezTo>
                  <a:close/>
                  <a:moveTo>
                    <a:pt x="21507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07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7" name="Freeform 78"/>
            <p:cNvSpPr/>
            <p:nvPr/>
          </p:nvSpPr>
          <p:spPr>
            <a:xfrm>
              <a:off x="3461231" y="0"/>
              <a:ext cx="10519431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2" y="21383"/>
                  </a:moveTo>
                  <a:cubicBezTo>
                    <a:pt x="21545" y="21383"/>
                    <a:pt x="60" y="21383"/>
                    <a:pt x="32" y="21383"/>
                  </a:cubicBezTo>
                  <a:cubicBezTo>
                    <a:pt x="32" y="21197"/>
                    <a:pt x="32" y="372"/>
                    <a:pt x="32" y="186"/>
                  </a:cubicBezTo>
                  <a:cubicBezTo>
                    <a:pt x="60" y="186"/>
                    <a:pt x="21545" y="186"/>
                    <a:pt x="21572" y="186"/>
                  </a:cubicBezTo>
                  <a:cubicBezTo>
                    <a:pt x="21572" y="372"/>
                    <a:pt x="21572" y="21197"/>
                    <a:pt x="21572" y="21383"/>
                  </a:cubicBezTo>
                  <a:close/>
                  <a:moveTo>
                    <a:pt x="21586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86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8" name="Freeform 79"/>
            <p:cNvSpPr/>
            <p:nvPr/>
          </p:nvSpPr>
          <p:spPr>
            <a:xfrm>
              <a:off x="14158410" y="0"/>
              <a:ext cx="3487087" cy="1596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03" y="21383"/>
                  </a:moveTo>
                  <a:cubicBezTo>
                    <a:pt x="21419" y="21383"/>
                    <a:pt x="167" y="21383"/>
                    <a:pt x="83" y="21383"/>
                  </a:cubicBezTo>
                  <a:cubicBezTo>
                    <a:pt x="83" y="21197"/>
                    <a:pt x="83" y="372"/>
                    <a:pt x="83" y="186"/>
                  </a:cubicBezTo>
                  <a:cubicBezTo>
                    <a:pt x="167" y="186"/>
                    <a:pt x="21419" y="186"/>
                    <a:pt x="21503" y="186"/>
                  </a:cubicBezTo>
                  <a:cubicBezTo>
                    <a:pt x="21503" y="372"/>
                    <a:pt x="21503" y="21197"/>
                    <a:pt x="21503" y="21383"/>
                  </a:cubicBezTo>
                  <a:close/>
                  <a:moveTo>
                    <a:pt x="21558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21558" y="0"/>
                  </a:lnTo>
                  <a:close/>
                </a:path>
              </a:pathLst>
            </a:custGeom>
            <a:solidFill>
              <a:srgbClr val="80808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9" name="Freeform 80"/>
            <p:cNvSpPr/>
            <p:nvPr/>
          </p:nvSpPr>
          <p:spPr>
            <a:xfrm>
              <a:off x="109880" y="924288"/>
              <a:ext cx="1328260" cy="56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9" y="12995"/>
                  </a:moveTo>
                  <a:lnTo>
                    <a:pt x="13559" y="0"/>
                  </a:lnTo>
                  <a:lnTo>
                    <a:pt x="16556" y="0"/>
                  </a:lnTo>
                  <a:lnTo>
                    <a:pt x="16556" y="13698"/>
                  </a:lnTo>
                  <a:cubicBezTo>
                    <a:pt x="16556" y="14663"/>
                    <a:pt x="16666" y="15366"/>
                    <a:pt x="16849" y="15805"/>
                  </a:cubicBezTo>
                  <a:cubicBezTo>
                    <a:pt x="17031" y="16156"/>
                    <a:pt x="17287" y="16420"/>
                    <a:pt x="17580" y="16420"/>
                  </a:cubicBezTo>
                  <a:cubicBezTo>
                    <a:pt x="17909" y="16420"/>
                    <a:pt x="18164" y="16156"/>
                    <a:pt x="18347" y="15805"/>
                  </a:cubicBezTo>
                  <a:cubicBezTo>
                    <a:pt x="18530" y="15366"/>
                    <a:pt x="18640" y="14663"/>
                    <a:pt x="18640" y="13698"/>
                  </a:cubicBezTo>
                  <a:lnTo>
                    <a:pt x="18640" y="0"/>
                  </a:lnTo>
                  <a:lnTo>
                    <a:pt x="21600" y="0"/>
                  </a:lnTo>
                  <a:lnTo>
                    <a:pt x="21600" y="12995"/>
                  </a:lnTo>
                  <a:cubicBezTo>
                    <a:pt x="21600" y="14576"/>
                    <a:pt x="21527" y="15893"/>
                    <a:pt x="21308" y="16946"/>
                  </a:cubicBezTo>
                  <a:cubicBezTo>
                    <a:pt x="21125" y="18000"/>
                    <a:pt x="20869" y="18878"/>
                    <a:pt x="20504" y="19580"/>
                  </a:cubicBezTo>
                  <a:cubicBezTo>
                    <a:pt x="20138" y="20283"/>
                    <a:pt x="19736" y="20810"/>
                    <a:pt x="19224" y="21073"/>
                  </a:cubicBezTo>
                  <a:cubicBezTo>
                    <a:pt x="18749" y="21424"/>
                    <a:pt x="18201" y="21600"/>
                    <a:pt x="17580" y="21600"/>
                  </a:cubicBezTo>
                  <a:cubicBezTo>
                    <a:pt x="16995" y="21600"/>
                    <a:pt x="16447" y="21424"/>
                    <a:pt x="15972" y="21073"/>
                  </a:cubicBezTo>
                  <a:cubicBezTo>
                    <a:pt x="15460" y="20810"/>
                    <a:pt x="15058" y="20283"/>
                    <a:pt x="14692" y="19580"/>
                  </a:cubicBezTo>
                  <a:cubicBezTo>
                    <a:pt x="14327" y="18878"/>
                    <a:pt x="14071" y="18000"/>
                    <a:pt x="13852" y="16946"/>
                  </a:cubicBezTo>
                  <a:cubicBezTo>
                    <a:pt x="13669" y="15893"/>
                    <a:pt x="13559" y="14576"/>
                    <a:pt x="13559" y="12995"/>
                  </a:cubicBezTo>
                  <a:close/>
                  <a:moveTo>
                    <a:pt x="8260" y="16244"/>
                  </a:moveTo>
                  <a:cubicBezTo>
                    <a:pt x="8260" y="16420"/>
                    <a:pt x="8296" y="16507"/>
                    <a:pt x="8370" y="16507"/>
                  </a:cubicBezTo>
                  <a:cubicBezTo>
                    <a:pt x="8406" y="16507"/>
                    <a:pt x="8406" y="16420"/>
                    <a:pt x="8406" y="16244"/>
                  </a:cubicBezTo>
                  <a:cubicBezTo>
                    <a:pt x="8479" y="14839"/>
                    <a:pt x="8589" y="13346"/>
                    <a:pt x="8698" y="11766"/>
                  </a:cubicBezTo>
                  <a:cubicBezTo>
                    <a:pt x="8845" y="10098"/>
                    <a:pt x="8954" y="8517"/>
                    <a:pt x="9064" y="7024"/>
                  </a:cubicBezTo>
                  <a:cubicBezTo>
                    <a:pt x="9210" y="5444"/>
                    <a:pt x="9320" y="4039"/>
                    <a:pt x="9429" y="2810"/>
                  </a:cubicBezTo>
                  <a:cubicBezTo>
                    <a:pt x="9539" y="1580"/>
                    <a:pt x="9612" y="615"/>
                    <a:pt x="9685" y="0"/>
                  </a:cubicBezTo>
                  <a:lnTo>
                    <a:pt x="12499" y="0"/>
                  </a:lnTo>
                  <a:lnTo>
                    <a:pt x="12499" y="20985"/>
                  </a:lnTo>
                  <a:lnTo>
                    <a:pt x="10818" y="20985"/>
                  </a:lnTo>
                  <a:lnTo>
                    <a:pt x="10818" y="3337"/>
                  </a:lnTo>
                  <a:cubicBezTo>
                    <a:pt x="10818" y="3161"/>
                    <a:pt x="10782" y="3161"/>
                    <a:pt x="10709" y="3161"/>
                  </a:cubicBezTo>
                  <a:cubicBezTo>
                    <a:pt x="10672" y="3161"/>
                    <a:pt x="10672" y="3161"/>
                    <a:pt x="10672" y="3337"/>
                  </a:cubicBezTo>
                  <a:cubicBezTo>
                    <a:pt x="10599" y="4127"/>
                    <a:pt x="10526" y="5093"/>
                    <a:pt x="10453" y="6059"/>
                  </a:cubicBezTo>
                  <a:cubicBezTo>
                    <a:pt x="10380" y="7112"/>
                    <a:pt x="10270" y="8341"/>
                    <a:pt x="10160" y="9659"/>
                  </a:cubicBezTo>
                  <a:cubicBezTo>
                    <a:pt x="10051" y="11063"/>
                    <a:pt x="9905" y="12644"/>
                    <a:pt x="9758" y="14488"/>
                  </a:cubicBezTo>
                  <a:cubicBezTo>
                    <a:pt x="9576" y="16332"/>
                    <a:pt x="9393" y="18527"/>
                    <a:pt x="9174" y="20985"/>
                  </a:cubicBezTo>
                  <a:lnTo>
                    <a:pt x="7419" y="20985"/>
                  </a:lnTo>
                  <a:cubicBezTo>
                    <a:pt x="7200" y="18527"/>
                    <a:pt x="7017" y="16420"/>
                    <a:pt x="6871" y="14663"/>
                  </a:cubicBezTo>
                  <a:cubicBezTo>
                    <a:pt x="6725" y="12907"/>
                    <a:pt x="6579" y="11327"/>
                    <a:pt x="6469" y="10010"/>
                  </a:cubicBezTo>
                  <a:cubicBezTo>
                    <a:pt x="6359" y="8605"/>
                    <a:pt x="6286" y="7463"/>
                    <a:pt x="6177" y="6410"/>
                  </a:cubicBezTo>
                  <a:cubicBezTo>
                    <a:pt x="6104" y="5356"/>
                    <a:pt x="5994" y="4302"/>
                    <a:pt x="5921" y="3337"/>
                  </a:cubicBezTo>
                  <a:cubicBezTo>
                    <a:pt x="5921" y="3161"/>
                    <a:pt x="5884" y="3161"/>
                    <a:pt x="5848" y="3161"/>
                  </a:cubicBezTo>
                  <a:cubicBezTo>
                    <a:pt x="5811" y="3161"/>
                    <a:pt x="5775" y="3161"/>
                    <a:pt x="5775" y="3337"/>
                  </a:cubicBezTo>
                  <a:lnTo>
                    <a:pt x="5775" y="20985"/>
                  </a:lnTo>
                  <a:lnTo>
                    <a:pt x="4240" y="20985"/>
                  </a:lnTo>
                  <a:lnTo>
                    <a:pt x="4240" y="0"/>
                  </a:lnTo>
                  <a:lnTo>
                    <a:pt x="7054" y="0"/>
                  </a:lnTo>
                  <a:cubicBezTo>
                    <a:pt x="7090" y="439"/>
                    <a:pt x="7163" y="1054"/>
                    <a:pt x="7200" y="1756"/>
                  </a:cubicBezTo>
                  <a:cubicBezTo>
                    <a:pt x="7273" y="2459"/>
                    <a:pt x="7346" y="3249"/>
                    <a:pt x="7419" y="4215"/>
                  </a:cubicBezTo>
                  <a:cubicBezTo>
                    <a:pt x="7492" y="5093"/>
                    <a:pt x="7565" y="6059"/>
                    <a:pt x="7639" y="7112"/>
                  </a:cubicBezTo>
                  <a:cubicBezTo>
                    <a:pt x="7712" y="8078"/>
                    <a:pt x="7785" y="9132"/>
                    <a:pt x="7858" y="10185"/>
                  </a:cubicBezTo>
                  <a:cubicBezTo>
                    <a:pt x="7931" y="11239"/>
                    <a:pt x="8004" y="12293"/>
                    <a:pt x="8077" y="13346"/>
                  </a:cubicBezTo>
                  <a:cubicBezTo>
                    <a:pt x="8150" y="14400"/>
                    <a:pt x="8223" y="15366"/>
                    <a:pt x="8260" y="16244"/>
                  </a:cubicBezTo>
                  <a:close/>
                  <a:moveTo>
                    <a:pt x="0" y="0"/>
                  </a:moveTo>
                  <a:lnTo>
                    <a:pt x="841" y="0"/>
                  </a:lnTo>
                  <a:lnTo>
                    <a:pt x="841" y="19405"/>
                  </a:lnTo>
                  <a:lnTo>
                    <a:pt x="3362" y="19405"/>
                  </a:lnTo>
                  <a:lnTo>
                    <a:pt x="3362" y="20985"/>
                  </a:lnTo>
                  <a:lnTo>
                    <a:pt x="0" y="209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0" name="Freeform 81"/>
            <p:cNvSpPr/>
            <p:nvPr/>
          </p:nvSpPr>
          <p:spPr>
            <a:xfrm>
              <a:off x="1845343" y="714221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5718" y="0"/>
                  </a:lnTo>
                  <a:lnTo>
                    <a:pt x="5718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1" name="Freeform 82"/>
            <p:cNvSpPr/>
            <p:nvPr/>
          </p:nvSpPr>
          <p:spPr>
            <a:xfrm>
              <a:off x="1951993" y="714221"/>
              <a:ext cx="9372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523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2" name="Freeform 83"/>
            <p:cNvSpPr/>
            <p:nvPr/>
          </p:nvSpPr>
          <p:spPr>
            <a:xfrm>
              <a:off x="2090958" y="714221"/>
              <a:ext cx="9372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714" y="2965"/>
                  </a:moveTo>
                  <a:lnTo>
                    <a:pt x="5143" y="2965"/>
                  </a:lnTo>
                  <a:lnTo>
                    <a:pt x="5143" y="18635"/>
                  </a:lnTo>
                  <a:lnTo>
                    <a:pt x="7714" y="18635"/>
                  </a:lnTo>
                  <a:cubicBezTo>
                    <a:pt x="13371" y="18635"/>
                    <a:pt x="16457" y="16518"/>
                    <a:pt x="16457" y="10588"/>
                  </a:cubicBezTo>
                  <a:cubicBezTo>
                    <a:pt x="16457" y="5506"/>
                    <a:pt x="13371" y="2965"/>
                    <a:pt x="7714" y="2965"/>
                  </a:cubicBezTo>
                  <a:close/>
                  <a:moveTo>
                    <a:pt x="8229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8229" y="0"/>
                  </a:lnTo>
                  <a:cubicBezTo>
                    <a:pt x="17486" y="0"/>
                    <a:pt x="21600" y="4235"/>
                    <a:pt x="21600" y="10588"/>
                  </a:cubicBezTo>
                  <a:cubicBezTo>
                    <a:pt x="21600" y="17788"/>
                    <a:pt x="16457" y="21600"/>
                    <a:pt x="8229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3" name="Freeform 84"/>
            <p:cNvSpPr/>
            <p:nvPr/>
          </p:nvSpPr>
          <p:spPr>
            <a:xfrm>
              <a:off x="2207302" y="714221"/>
              <a:ext cx="158357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37" y="21600"/>
                  </a:moveTo>
                  <a:lnTo>
                    <a:pt x="13994" y="21600"/>
                  </a:lnTo>
                  <a:lnTo>
                    <a:pt x="10952" y="6353"/>
                  </a:lnTo>
                  <a:lnTo>
                    <a:pt x="7910" y="21600"/>
                  </a:lnTo>
                  <a:lnTo>
                    <a:pt x="4868" y="21600"/>
                  </a:lnTo>
                  <a:lnTo>
                    <a:pt x="0" y="0"/>
                  </a:lnTo>
                  <a:lnTo>
                    <a:pt x="3346" y="0"/>
                  </a:lnTo>
                  <a:lnTo>
                    <a:pt x="6389" y="16941"/>
                  </a:lnTo>
                  <a:lnTo>
                    <a:pt x="9431" y="1694"/>
                  </a:lnTo>
                  <a:lnTo>
                    <a:pt x="12473" y="1694"/>
                  </a:lnTo>
                  <a:lnTo>
                    <a:pt x="15515" y="16941"/>
                  </a:lnTo>
                  <a:lnTo>
                    <a:pt x="18558" y="0"/>
                  </a:lnTo>
                  <a:lnTo>
                    <a:pt x="21600" y="0"/>
                  </a:lnTo>
                  <a:lnTo>
                    <a:pt x="17037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4" name="Freeform 85"/>
            <p:cNvSpPr/>
            <p:nvPr/>
          </p:nvSpPr>
          <p:spPr>
            <a:xfrm>
              <a:off x="2396588" y="714221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5" name="Freeform 86"/>
            <p:cNvSpPr/>
            <p:nvPr/>
          </p:nvSpPr>
          <p:spPr>
            <a:xfrm>
              <a:off x="2459381" y="710991"/>
              <a:ext cx="96954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056" y="21600"/>
                  </a:moveTo>
                  <a:cubicBezTo>
                    <a:pt x="4521" y="21600"/>
                    <a:pt x="0" y="17117"/>
                    <a:pt x="0" y="10596"/>
                  </a:cubicBezTo>
                  <a:cubicBezTo>
                    <a:pt x="0" y="3260"/>
                    <a:pt x="6530" y="0"/>
                    <a:pt x="12056" y="0"/>
                  </a:cubicBezTo>
                  <a:cubicBezTo>
                    <a:pt x="16577" y="0"/>
                    <a:pt x="19088" y="1223"/>
                    <a:pt x="21098" y="2445"/>
                  </a:cubicBezTo>
                  <a:lnTo>
                    <a:pt x="19088" y="5298"/>
                  </a:lnTo>
                  <a:cubicBezTo>
                    <a:pt x="17581" y="4075"/>
                    <a:pt x="15572" y="2853"/>
                    <a:pt x="12056" y="2853"/>
                  </a:cubicBezTo>
                  <a:cubicBezTo>
                    <a:pt x="8037" y="2853"/>
                    <a:pt x="4521" y="5706"/>
                    <a:pt x="4521" y="10596"/>
                  </a:cubicBezTo>
                  <a:cubicBezTo>
                    <a:pt x="4521" y="15487"/>
                    <a:pt x="8037" y="18747"/>
                    <a:pt x="12558" y="18747"/>
                  </a:cubicBezTo>
                  <a:cubicBezTo>
                    <a:pt x="15070" y="18747"/>
                    <a:pt x="16577" y="18340"/>
                    <a:pt x="17079" y="17932"/>
                  </a:cubicBezTo>
                  <a:lnTo>
                    <a:pt x="17079" y="12634"/>
                  </a:lnTo>
                  <a:lnTo>
                    <a:pt x="11553" y="12634"/>
                  </a:lnTo>
                  <a:lnTo>
                    <a:pt x="11553" y="9781"/>
                  </a:lnTo>
                  <a:lnTo>
                    <a:pt x="21600" y="9781"/>
                  </a:lnTo>
                  <a:lnTo>
                    <a:pt x="21600" y="19562"/>
                  </a:lnTo>
                  <a:cubicBezTo>
                    <a:pt x="19591" y="20785"/>
                    <a:pt x="16577" y="21600"/>
                    <a:pt x="12056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6" name="Freeform 87"/>
            <p:cNvSpPr/>
            <p:nvPr/>
          </p:nvSpPr>
          <p:spPr>
            <a:xfrm>
              <a:off x="2585421" y="764542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7" name="Freeform 88"/>
            <p:cNvSpPr/>
            <p:nvPr/>
          </p:nvSpPr>
          <p:spPr>
            <a:xfrm>
              <a:off x="1842112" y="927519"/>
              <a:ext cx="126040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8" name="Freeform 89"/>
            <p:cNvSpPr/>
            <p:nvPr/>
          </p:nvSpPr>
          <p:spPr>
            <a:xfrm>
              <a:off x="1997237" y="927519"/>
              <a:ext cx="113113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800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19" name="Freeform 90"/>
            <p:cNvSpPr/>
            <p:nvPr/>
          </p:nvSpPr>
          <p:spPr>
            <a:xfrm>
              <a:off x="2126509" y="927519"/>
              <a:ext cx="116345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18" y="21600"/>
                  </a:moveTo>
                  <a:lnTo>
                    <a:pt x="10588" y="13129"/>
                  </a:lnTo>
                  <a:lnTo>
                    <a:pt x="4659" y="21600"/>
                  </a:lnTo>
                  <a:lnTo>
                    <a:pt x="0" y="21600"/>
                  </a:lnTo>
                  <a:lnTo>
                    <a:pt x="8047" y="10588"/>
                  </a:lnTo>
                  <a:lnTo>
                    <a:pt x="424" y="0"/>
                  </a:lnTo>
                  <a:lnTo>
                    <a:pt x="5506" y="0"/>
                  </a:lnTo>
                  <a:lnTo>
                    <a:pt x="11012" y="8047"/>
                  </a:lnTo>
                  <a:lnTo>
                    <a:pt x="16094" y="0"/>
                  </a:lnTo>
                  <a:lnTo>
                    <a:pt x="20753" y="0"/>
                  </a:lnTo>
                  <a:lnTo>
                    <a:pt x="13129" y="10588"/>
                  </a:lnTo>
                  <a:lnTo>
                    <a:pt x="21600" y="21600"/>
                  </a:lnTo>
                  <a:lnTo>
                    <a:pt x="16518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0" name="Freeform 91"/>
            <p:cNvSpPr/>
            <p:nvPr/>
          </p:nvSpPr>
          <p:spPr>
            <a:xfrm>
              <a:off x="2272166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1" name="Freeform 92"/>
            <p:cNvSpPr/>
            <p:nvPr/>
          </p:nvSpPr>
          <p:spPr>
            <a:xfrm>
              <a:off x="2336573" y="927519"/>
              <a:ext cx="129272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506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506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2" name="Freeform 93"/>
            <p:cNvSpPr/>
            <p:nvPr/>
          </p:nvSpPr>
          <p:spPr>
            <a:xfrm>
              <a:off x="2506469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3" name="Freeform 94"/>
            <p:cNvSpPr/>
            <p:nvPr/>
          </p:nvSpPr>
          <p:spPr>
            <a:xfrm>
              <a:off x="2575724" y="927519"/>
              <a:ext cx="7756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21600" y="18635"/>
                  </a:lnTo>
                  <a:lnTo>
                    <a:pt x="6171" y="18635"/>
                  </a:lnTo>
                  <a:lnTo>
                    <a:pt x="6171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4" name="Freeform 95"/>
            <p:cNvSpPr/>
            <p:nvPr/>
          </p:nvSpPr>
          <p:spPr>
            <a:xfrm>
              <a:off x="2687448" y="927519"/>
              <a:ext cx="25401" cy="116345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5" name="Freeform 96"/>
            <p:cNvSpPr/>
            <p:nvPr/>
          </p:nvSpPr>
          <p:spPr>
            <a:xfrm>
              <a:off x="2743777" y="927519"/>
              <a:ext cx="109881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68" y="4235"/>
                  </a:moveTo>
                  <a:lnTo>
                    <a:pt x="7344" y="13553"/>
                  </a:lnTo>
                  <a:lnTo>
                    <a:pt x="14256" y="13553"/>
                  </a:lnTo>
                  <a:lnTo>
                    <a:pt x="10368" y="4235"/>
                  </a:lnTo>
                  <a:close/>
                  <a:moveTo>
                    <a:pt x="17280" y="21600"/>
                  </a:moveTo>
                  <a:lnTo>
                    <a:pt x="15120" y="16518"/>
                  </a:lnTo>
                  <a:lnTo>
                    <a:pt x="6048" y="16518"/>
                  </a:lnTo>
                  <a:lnTo>
                    <a:pt x="4320" y="21600"/>
                  </a:lnTo>
                  <a:lnTo>
                    <a:pt x="0" y="21600"/>
                  </a:lnTo>
                  <a:lnTo>
                    <a:pt x="8640" y="0"/>
                  </a:lnTo>
                  <a:lnTo>
                    <a:pt x="12960" y="0"/>
                  </a:lnTo>
                  <a:lnTo>
                    <a:pt x="21600" y="21600"/>
                  </a:lnTo>
                  <a:lnTo>
                    <a:pt x="1728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6" name="Freeform 97"/>
            <p:cNvSpPr/>
            <p:nvPr/>
          </p:nvSpPr>
          <p:spPr>
            <a:xfrm>
              <a:off x="2885975" y="927519"/>
              <a:ext cx="96954" cy="116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7" name="Freeform 98"/>
            <p:cNvSpPr/>
            <p:nvPr/>
          </p:nvSpPr>
          <p:spPr>
            <a:xfrm>
              <a:off x="3018479" y="924288"/>
              <a:ext cx="87258" cy="122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5487"/>
                  </a:moveTo>
                  <a:cubicBezTo>
                    <a:pt x="21600" y="12226"/>
                    <a:pt x="18758" y="11004"/>
                    <a:pt x="15916" y="9781"/>
                  </a:cubicBezTo>
                  <a:lnTo>
                    <a:pt x="10232" y="8151"/>
                  </a:lnTo>
                  <a:cubicBezTo>
                    <a:pt x="7958" y="7743"/>
                    <a:pt x="6253" y="6928"/>
                    <a:pt x="6253" y="5298"/>
                  </a:cubicBezTo>
                  <a:cubicBezTo>
                    <a:pt x="6253" y="4075"/>
                    <a:pt x="7958" y="2853"/>
                    <a:pt x="10800" y="2853"/>
                  </a:cubicBezTo>
                  <a:cubicBezTo>
                    <a:pt x="14779" y="2853"/>
                    <a:pt x="16484" y="4075"/>
                    <a:pt x="18189" y="5706"/>
                  </a:cubicBezTo>
                  <a:lnTo>
                    <a:pt x="20463" y="2853"/>
                  </a:lnTo>
                  <a:cubicBezTo>
                    <a:pt x="18189" y="1223"/>
                    <a:pt x="14779" y="0"/>
                    <a:pt x="10800" y="0"/>
                  </a:cubicBezTo>
                  <a:cubicBezTo>
                    <a:pt x="6253" y="0"/>
                    <a:pt x="568" y="2038"/>
                    <a:pt x="568" y="6113"/>
                  </a:cubicBezTo>
                  <a:cubicBezTo>
                    <a:pt x="568" y="8558"/>
                    <a:pt x="3411" y="10189"/>
                    <a:pt x="6253" y="11411"/>
                  </a:cubicBezTo>
                  <a:lnTo>
                    <a:pt x="11937" y="13042"/>
                  </a:lnTo>
                  <a:cubicBezTo>
                    <a:pt x="14211" y="13857"/>
                    <a:pt x="15916" y="14672"/>
                    <a:pt x="15916" y="15894"/>
                  </a:cubicBezTo>
                  <a:cubicBezTo>
                    <a:pt x="15916" y="17525"/>
                    <a:pt x="14211" y="18747"/>
                    <a:pt x="10800" y="18747"/>
                  </a:cubicBezTo>
                  <a:cubicBezTo>
                    <a:pt x="6821" y="18747"/>
                    <a:pt x="4547" y="17932"/>
                    <a:pt x="2274" y="15894"/>
                  </a:cubicBezTo>
                  <a:lnTo>
                    <a:pt x="0" y="18747"/>
                  </a:lnTo>
                  <a:cubicBezTo>
                    <a:pt x="1705" y="19970"/>
                    <a:pt x="4547" y="21600"/>
                    <a:pt x="10800" y="21600"/>
                  </a:cubicBezTo>
                  <a:cubicBezTo>
                    <a:pt x="19326" y="21600"/>
                    <a:pt x="21600" y="17525"/>
                    <a:pt x="21600" y="15487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8" name="Freeform 99"/>
            <p:cNvSpPr/>
            <p:nvPr/>
          </p:nvSpPr>
          <p:spPr>
            <a:xfrm>
              <a:off x="3131590" y="977840"/>
              <a:ext cx="45246" cy="25401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29" name="Freeform 100"/>
            <p:cNvSpPr/>
            <p:nvPr/>
          </p:nvSpPr>
          <p:spPr>
            <a:xfrm>
              <a:off x="1842112" y="1140816"/>
              <a:ext cx="93722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5143" y="21600"/>
                    <a:pt x="0" y="19938"/>
                    <a:pt x="0" y="12462"/>
                  </a:cubicBezTo>
                  <a:lnTo>
                    <a:pt x="0" y="0"/>
                  </a:lnTo>
                  <a:lnTo>
                    <a:pt x="4629" y="0"/>
                  </a:lnTo>
                  <a:lnTo>
                    <a:pt x="4629" y="12877"/>
                  </a:lnTo>
                  <a:cubicBezTo>
                    <a:pt x="4629" y="16200"/>
                    <a:pt x="6686" y="18692"/>
                    <a:pt x="10800" y="18692"/>
                  </a:cubicBezTo>
                  <a:cubicBezTo>
                    <a:pt x="14914" y="18692"/>
                    <a:pt x="16971" y="16615"/>
                    <a:pt x="16971" y="12877"/>
                  </a:cubicBezTo>
                  <a:lnTo>
                    <a:pt x="16971" y="0"/>
                  </a:lnTo>
                  <a:lnTo>
                    <a:pt x="21600" y="0"/>
                  </a:lnTo>
                  <a:lnTo>
                    <a:pt x="21600" y="12462"/>
                  </a:lnTo>
                  <a:cubicBezTo>
                    <a:pt x="21600" y="19108"/>
                    <a:pt x="16457" y="21600"/>
                    <a:pt x="10800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0" name="Freeform 101"/>
            <p:cNvSpPr/>
            <p:nvPr/>
          </p:nvSpPr>
          <p:spPr>
            <a:xfrm>
              <a:off x="1981078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70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6577" y="16094"/>
                  </a:lnTo>
                  <a:lnTo>
                    <a:pt x="16577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07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1" name="Freeform 102"/>
            <p:cNvSpPr/>
            <p:nvPr/>
          </p:nvSpPr>
          <p:spPr>
            <a:xfrm>
              <a:off x="2121886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2" name="Freeform 103"/>
            <p:cNvSpPr/>
            <p:nvPr/>
          </p:nvSpPr>
          <p:spPr>
            <a:xfrm>
              <a:off x="2171753" y="1140816"/>
              <a:ext cx="11634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129" y="21600"/>
                  </a:moveTo>
                  <a:lnTo>
                    <a:pt x="8471" y="21600"/>
                  </a:lnTo>
                  <a:lnTo>
                    <a:pt x="0" y="0"/>
                  </a:lnTo>
                  <a:lnTo>
                    <a:pt x="4659" y="0"/>
                  </a:lnTo>
                  <a:lnTo>
                    <a:pt x="11012" y="17365"/>
                  </a:lnTo>
                  <a:lnTo>
                    <a:pt x="17365" y="0"/>
                  </a:lnTo>
                  <a:lnTo>
                    <a:pt x="21600" y="0"/>
                  </a:lnTo>
                  <a:lnTo>
                    <a:pt x="1312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3" name="Freeform 104"/>
            <p:cNvSpPr/>
            <p:nvPr/>
          </p:nvSpPr>
          <p:spPr>
            <a:xfrm>
              <a:off x="2317182" y="1140816"/>
              <a:ext cx="8079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2965"/>
                  </a:lnTo>
                  <a:lnTo>
                    <a:pt x="5554" y="2965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4" name="Freeform 105"/>
            <p:cNvSpPr/>
            <p:nvPr/>
          </p:nvSpPr>
          <p:spPr>
            <a:xfrm>
              <a:off x="2433526" y="1140816"/>
              <a:ext cx="90491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3" y="2965"/>
                  </a:moveTo>
                  <a:lnTo>
                    <a:pt x="5268" y="2965"/>
                  </a:lnTo>
                  <a:lnTo>
                    <a:pt x="5268" y="9318"/>
                  </a:lnTo>
                  <a:lnTo>
                    <a:pt x="9483" y="9318"/>
                  </a:lnTo>
                  <a:cubicBezTo>
                    <a:pt x="13171" y="9318"/>
                    <a:pt x="14224" y="7624"/>
                    <a:pt x="14224" y="5929"/>
                  </a:cubicBezTo>
                  <a:cubicBezTo>
                    <a:pt x="14224" y="4235"/>
                    <a:pt x="12644" y="2965"/>
                    <a:pt x="9483" y="2965"/>
                  </a:cubicBezTo>
                  <a:close/>
                  <a:moveTo>
                    <a:pt x="15805" y="21600"/>
                  </a:moveTo>
                  <a:lnTo>
                    <a:pt x="10537" y="14824"/>
                  </a:lnTo>
                  <a:cubicBezTo>
                    <a:pt x="8956" y="13129"/>
                    <a:pt x="7902" y="12282"/>
                    <a:pt x="6322" y="12282"/>
                  </a:cubicBezTo>
                  <a:lnTo>
                    <a:pt x="5268" y="12282"/>
                  </a:lnTo>
                  <a:lnTo>
                    <a:pt x="5268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10537" y="0"/>
                  </a:lnTo>
                  <a:cubicBezTo>
                    <a:pt x="15278" y="0"/>
                    <a:pt x="19493" y="1694"/>
                    <a:pt x="19493" y="5929"/>
                  </a:cubicBezTo>
                  <a:cubicBezTo>
                    <a:pt x="19493" y="10165"/>
                    <a:pt x="14751" y="11435"/>
                    <a:pt x="12644" y="11859"/>
                  </a:cubicBezTo>
                  <a:cubicBezTo>
                    <a:pt x="13171" y="12282"/>
                    <a:pt x="14224" y="13129"/>
                    <a:pt x="14751" y="13553"/>
                  </a:cubicBezTo>
                  <a:lnTo>
                    <a:pt x="21600" y="21600"/>
                  </a:lnTo>
                  <a:lnTo>
                    <a:pt x="15805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5" name="Freeform 106"/>
            <p:cNvSpPr/>
            <p:nvPr/>
          </p:nvSpPr>
          <p:spPr>
            <a:xfrm>
              <a:off x="2546639" y="1140816"/>
              <a:ext cx="87258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232" y="21600"/>
                  </a:moveTo>
                  <a:cubicBezTo>
                    <a:pt x="4547" y="21600"/>
                    <a:pt x="1705" y="19562"/>
                    <a:pt x="0" y="18340"/>
                  </a:cubicBezTo>
                  <a:lnTo>
                    <a:pt x="2274" y="15894"/>
                  </a:lnTo>
                  <a:cubicBezTo>
                    <a:pt x="4547" y="17525"/>
                    <a:pt x="6821" y="18747"/>
                    <a:pt x="10800" y="18747"/>
                  </a:cubicBezTo>
                  <a:cubicBezTo>
                    <a:pt x="14211" y="18747"/>
                    <a:pt x="15916" y="17117"/>
                    <a:pt x="15916" y="15894"/>
                  </a:cubicBezTo>
                  <a:cubicBezTo>
                    <a:pt x="15916" y="14264"/>
                    <a:pt x="14211" y="13449"/>
                    <a:pt x="11937" y="12634"/>
                  </a:cubicBezTo>
                  <a:lnTo>
                    <a:pt x="6253" y="11004"/>
                  </a:lnTo>
                  <a:cubicBezTo>
                    <a:pt x="3411" y="10189"/>
                    <a:pt x="568" y="8558"/>
                    <a:pt x="568" y="5706"/>
                  </a:cubicBezTo>
                  <a:cubicBezTo>
                    <a:pt x="568" y="2038"/>
                    <a:pt x="6253" y="0"/>
                    <a:pt x="10800" y="0"/>
                  </a:cubicBezTo>
                  <a:cubicBezTo>
                    <a:pt x="14779" y="0"/>
                    <a:pt x="18189" y="815"/>
                    <a:pt x="20463" y="2853"/>
                  </a:cubicBezTo>
                  <a:lnTo>
                    <a:pt x="18189" y="5298"/>
                  </a:lnTo>
                  <a:cubicBezTo>
                    <a:pt x="16484" y="3668"/>
                    <a:pt x="14779" y="2853"/>
                    <a:pt x="10800" y="2853"/>
                  </a:cubicBezTo>
                  <a:cubicBezTo>
                    <a:pt x="7958" y="2853"/>
                    <a:pt x="6253" y="4075"/>
                    <a:pt x="6253" y="5298"/>
                  </a:cubicBezTo>
                  <a:cubicBezTo>
                    <a:pt x="6253" y="6521"/>
                    <a:pt x="7958" y="7336"/>
                    <a:pt x="9663" y="7743"/>
                  </a:cubicBezTo>
                  <a:lnTo>
                    <a:pt x="15916" y="9781"/>
                  </a:lnTo>
                  <a:cubicBezTo>
                    <a:pt x="18758" y="10596"/>
                    <a:pt x="21600" y="12226"/>
                    <a:pt x="21600" y="15487"/>
                  </a:cubicBezTo>
                  <a:cubicBezTo>
                    <a:pt x="21600" y="17525"/>
                    <a:pt x="19326" y="21600"/>
                    <a:pt x="10232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6" name="Freeform 107"/>
            <p:cNvSpPr/>
            <p:nvPr/>
          </p:nvSpPr>
          <p:spPr>
            <a:xfrm>
              <a:off x="2669673" y="1140816"/>
              <a:ext cx="25401" cy="119578"/>
            </a:xfrm>
            <a:prstGeom prst="rect">
              <a:avLst/>
            </a:pr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7" name="Freeform 108"/>
            <p:cNvSpPr/>
            <p:nvPr/>
          </p:nvSpPr>
          <p:spPr>
            <a:xfrm>
              <a:off x="2724386" y="1140816"/>
              <a:ext cx="10018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764" y="2965"/>
                  </a:moveTo>
                  <a:lnTo>
                    <a:pt x="12764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2764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8" name="Freeform 109"/>
            <p:cNvSpPr/>
            <p:nvPr/>
          </p:nvSpPr>
          <p:spPr>
            <a:xfrm>
              <a:off x="2840730" y="1108498"/>
              <a:ext cx="113112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553" y="3273"/>
                  </a:moveTo>
                  <a:cubicBezTo>
                    <a:pt x="12282" y="3273"/>
                    <a:pt x="11435" y="2618"/>
                    <a:pt x="11435" y="1636"/>
                  </a:cubicBezTo>
                  <a:cubicBezTo>
                    <a:pt x="11435" y="982"/>
                    <a:pt x="12282" y="0"/>
                    <a:pt x="13553" y="0"/>
                  </a:cubicBezTo>
                  <a:cubicBezTo>
                    <a:pt x="14824" y="0"/>
                    <a:pt x="15671" y="982"/>
                    <a:pt x="15671" y="1636"/>
                  </a:cubicBezTo>
                  <a:cubicBezTo>
                    <a:pt x="15671" y="2618"/>
                    <a:pt x="14824" y="3273"/>
                    <a:pt x="13553" y="3273"/>
                  </a:cubicBezTo>
                  <a:close/>
                  <a:moveTo>
                    <a:pt x="10588" y="7855"/>
                  </a:moveTo>
                  <a:lnTo>
                    <a:pt x="7200" y="15055"/>
                  </a:lnTo>
                  <a:lnTo>
                    <a:pt x="13976" y="15055"/>
                  </a:lnTo>
                  <a:lnTo>
                    <a:pt x="10588" y="7855"/>
                  </a:lnTo>
                  <a:close/>
                  <a:moveTo>
                    <a:pt x="7624" y="3273"/>
                  </a:moveTo>
                  <a:cubicBezTo>
                    <a:pt x="6353" y="3273"/>
                    <a:pt x="5506" y="2618"/>
                    <a:pt x="5506" y="1636"/>
                  </a:cubicBezTo>
                  <a:cubicBezTo>
                    <a:pt x="5506" y="982"/>
                    <a:pt x="6353" y="0"/>
                    <a:pt x="7624" y="0"/>
                  </a:cubicBezTo>
                  <a:cubicBezTo>
                    <a:pt x="8894" y="0"/>
                    <a:pt x="9741" y="982"/>
                    <a:pt x="9741" y="1636"/>
                  </a:cubicBezTo>
                  <a:cubicBezTo>
                    <a:pt x="9741" y="2618"/>
                    <a:pt x="8894" y="3273"/>
                    <a:pt x="7624" y="3273"/>
                  </a:cubicBezTo>
                  <a:close/>
                  <a:moveTo>
                    <a:pt x="16941" y="21600"/>
                  </a:moveTo>
                  <a:lnTo>
                    <a:pt x="15247" y="17345"/>
                  </a:lnTo>
                  <a:lnTo>
                    <a:pt x="6353" y="17345"/>
                  </a:lnTo>
                  <a:lnTo>
                    <a:pt x="4235" y="21600"/>
                  </a:lnTo>
                  <a:lnTo>
                    <a:pt x="0" y="21600"/>
                  </a:lnTo>
                  <a:lnTo>
                    <a:pt x="8471" y="4909"/>
                  </a:lnTo>
                  <a:lnTo>
                    <a:pt x="12706" y="4909"/>
                  </a:lnTo>
                  <a:lnTo>
                    <a:pt x="21600" y="21600"/>
                  </a:lnTo>
                  <a:lnTo>
                    <a:pt x="16941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39" name="Freeform 110"/>
            <p:cNvSpPr/>
            <p:nvPr/>
          </p:nvSpPr>
          <p:spPr>
            <a:xfrm>
              <a:off x="2970001" y="1140816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255" y="2965"/>
                  </a:moveTo>
                  <a:lnTo>
                    <a:pt x="13255" y="21600"/>
                  </a:lnTo>
                  <a:lnTo>
                    <a:pt x="8345" y="21600"/>
                  </a:lnTo>
                  <a:lnTo>
                    <a:pt x="8345" y="2965"/>
                  </a:lnTo>
                  <a:lnTo>
                    <a:pt x="0" y="2965"/>
                  </a:lnTo>
                  <a:lnTo>
                    <a:pt x="0" y="0"/>
                  </a:lnTo>
                  <a:lnTo>
                    <a:pt x="21600" y="0"/>
                  </a:lnTo>
                  <a:lnTo>
                    <a:pt x="21600" y="2965"/>
                  </a:lnTo>
                  <a:lnTo>
                    <a:pt x="13255" y="2965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0" name="Freeform 111"/>
            <p:cNvSpPr/>
            <p:nvPr/>
          </p:nvSpPr>
          <p:spPr>
            <a:xfrm>
              <a:off x="1842112" y="1354113"/>
              <a:ext cx="12604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89" y="21600"/>
                  </a:moveTo>
                  <a:lnTo>
                    <a:pt x="17432" y="5082"/>
                  </a:lnTo>
                  <a:lnTo>
                    <a:pt x="12505" y="18635"/>
                  </a:lnTo>
                  <a:lnTo>
                    <a:pt x="9095" y="18635"/>
                  </a:lnTo>
                  <a:lnTo>
                    <a:pt x="4168" y="5082"/>
                  </a:lnTo>
                  <a:lnTo>
                    <a:pt x="3789" y="21600"/>
                  </a:lnTo>
                  <a:lnTo>
                    <a:pt x="0" y="21600"/>
                  </a:lnTo>
                  <a:lnTo>
                    <a:pt x="1137" y="0"/>
                  </a:lnTo>
                  <a:lnTo>
                    <a:pt x="5684" y="0"/>
                  </a:lnTo>
                  <a:lnTo>
                    <a:pt x="10989" y="14400"/>
                  </a:lnTo>
                  <a:lnTo>
                    <a:pt x="15916" y="0"/>
                  </a:lnTo>
                  <a:lnTo>
                    <a:pt x="20463" y="0"/>
                  </a:lnTo>
                  <a:lnTo>
                    <a:pt x="21600" y="21600"/>
                  </a:lnTo>
                  <a:lnTo>
                    <a:pt x="1818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1" name="Freeform 112"/>
            <p:cNvSpPr/>
            <p:nvPr/>
          </p:nvSpPr>
          <p:spPr>
            <a:xfrm>
              <a:off x="2010165" y="1321795"/>
              <a:ext cx="93721" cy="151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065" y="2945"/>
                  </a:moveTo>
                  <a:cubicBezTo>
                    <a:pt x="12558" y="2945"/>
                    <a:pt x="11553" y="2291"/>
                    <a:pt x="11553" y="1636"/>
                  </a:cubicBezTo>
                  <a:cubicBezTo>
                    <a:pt x="11553" y="655"/>
                    <a:pt x="12558" y="0"/>
                    <a:pt x="14065" y="0"/>
                  </a:cubicBezTo>
                  <a:cubicBezTo>
                    <a:pt x="15572" y="0"/>
                    <a:pt x="16577" y="655"/>
                    <a:pt x="16577" y="1636"/>
                  </a:cubicBezTo>
                  <a:cubicBezTo>
                    <a:pt x="16577" y="2291"/>
                    <a:pt x="15572" y="2945"/>
                    <a:pt x="14065" y="2945"/>
                  </a:cubicBezTo>
                  <a:close/>
                  <a:moveTo>
                    <a:pt x="7033" y="2945"/>
                  </a:moveTo>
                  <a:cubicBezTo>
                    <a:pt x="5526" y="2945"/>
                    <a:pt x="4521" y="2291"/>
                    <a:pt x="4521" y="1636"/>
                  </a:cubicBezTo>
                  <a:cubicBezTo>
                    <a:pt x="4521" y="655"/>
                    <a:pt x="5526" y="0"/>
                    <a:pt x="7033" y="0"/>
                  </a:cubicBezTo>
                  <a:cubicBezTo>
                    <a:pt x="8540" y="0"/>
                    <a:pt x="9544" y="655"/>
                    <a:pt x="9544" y="1636"/>
                  </a:cubicBezTo>
                  <a:cubicBezTo>
                    <a:pt x="9544" y="2291"/>
                    <a:pt x="8540" y="2945"/>
                    <a:pt x="7033" y="2945"/>
                  </a:cubicBezTo>
                  <a:close/>
                  <a:moveTo>
                    <a:pt x="11051" y="21600"/>
                  </a:moveTo>
                  <a:cubicBezTo>
                    <a:pt x="5526" y="21600"/>
                    <a:pt x="0" y="20291"/>
                    <a:pt x="0" y="14727"/>
                  </a:cubicBezTo>
                  <a:lnTo>
                    <a:pt x="0" y="4582"/>
                  </a:lnTo>
                  <a:lnTo>
                    <a:pt x="5023" y="4582"/>
                  </a:lnTo>
                  <a:lnTo>
                    <a:pt x="5023" y="15055"/>
                  </a:lnTo>
                  <a:cubicBezTo>
                    <a:pt x="5023" y="17673"/>
                    <a:pt x="7033" y="19309"/>
                    <a:pt x="11051" y="19309"/>
                  </a:cubicBezTo>
                  <a:cubicBezTo>
                    <a:pt x="14567" y="19309"/>
                    <a:pt x="16577" y="17673"/>
                    <a:pt x="16577" y="15055"/>
                  </a:cubicBezTo>
                  <a:lnTo>
                    <a:pt x="16577" y="4582"/>
                  </a:lnTo>
                  <a:lnTo>
                    <a:pt x="21600" y="4582"/>
                  </a:lnTo>
                  <a:lnTo>
                    <a:pt x="21600" y="14727"/>
                  </a:lnTo>
                  <a:cubicBezTo>
                    <a:pt x="21600" y="19964"/>
                    <a:pt x="16074" y="21600"/>
                    <a:pt x="11051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2" name="Freeform 113"/>
            <p:cNvSpPr/>
            <p:nvPr/>
          </p:nvSpPr>
          <p:spPr>
            <a:xfrm>
              <a:off x="2149130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3" name="Freeform 114"/>
            <p:cNvSpPr/>
            <p:nvPr/>
          </p:nvSpPr>
          <p:spPr>
            <a:xfrm>
              <a:off x="2281634" y="1354113"/>
              <a:ext cx="9695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58" y="21600"/>
                  </a:moveTo>
                  <a:cubicBezTo>
                    <a:pt x="4019" y="21600"/>
                    <a:pt x="0" y="16302"/>
                    <a:pt x="0" y="10596"/>
                  </a:cubicBezTo>
                  <a:cubicBezTo>
                    <a:pt x="0" y="4891"/>
                    <a:pt x="5023" y="0"/>
                    <a:pt x="12558" y="0"/>
                  </a:cubicBezTo>
                  <a:cubicBezTo>
                    <a:pt x="16074" y="0"/>
                    <a:pt x="19088" y="1223"/>
                    <a:pt x="20595" y="2853"/>
                  </a:cubicBezTo>
                  <a:lnTo>
                    <a:pt x="19088" y="5706"/>
                  </a:lnTo>
                  <a:cubicBezTo>
                    <a:pt x="17581" y="4075"/>
                    <a:pt x="16074" y="2853"/>
                    <a:pt x="12558" y="2853"/>
                  </a:cubicBezTo>
                  <a:cubicBezTo>
                    <a:pt x="8037" y="2853"/>
                    <a:pt x="5023" y="6113"/>
                    <a:pt x="5023" y="10596"/>
                  </a:cubicBezTo>
                  <a:cubicBezTo>
                    <a:pt x="5023" y="15079"/>
                    <a:pt x="8540" y="18747"/>
                    <a:pt x="12558" y="18747"/>
                  </a:cubicBezTo>
                  <a:cubicBezTo>
                    <a:pt x="15572" y="18747"/>
                    <a:pt x="17581" y="17932"/>
                    <a:pt x="19591" y="15894"/>
                  </a:cubicBezTo>
                  <a:lnTo>
                    <a:pt x="21600" y="19155"/>
                  </a:lnTo>
                  <a:cubicBezTo>
                    <a:pt x="18586" y="20785"/>
                    <a:pt x="16577" y="21600"/>
                    <a:pt x="12558" y="21600"/>
                  </a:cubicBez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4" name="Freeform 115"/>
            <p:cNvSpPr/>
            <p:nvPr/>
          </p:nvSpPr>
          <p:spPr>
            <a:xfrm>
              <a:off x="2414136" y="1354113"/>
              <a:ext cx="90490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859" y="21600"/>
                  </a:moveTo>
                  <a:lnTo>
                    <a:pt x="16859" y="11859"/>
                  </a:lnTo>
                  <a:lnTo>
                    <a:pt x="4741" y="11859"/>
                  </a:lnTo>
                  <a:lnTo>
                    <a:pt x="474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4741" y="0"/>
                  </a:lnTo>
                  <a:lnTo>
                    <a:pt x="4741" y="8894"/>
                  </a:lnTo>
                  <a:lnTo>
                    <a:pt x="16859" y="8894"/>
                  </a:lnTo>
                  <a:lnTo>
                    <a:pt x="1685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6859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5" name="Freeform 116"/>
            <p:cNvSpPr/>
            <p:nvPr/>
          </p:nvSpPr>
          <p:spPr>
            <a:xfrm>
              <a:off x="2553103" y="1354113"/>
              <a:ext cx="77564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0983" y="0"/>
                  </a:lnTo>
                  <a:lnTo>
                    <a:pt x="20983" y="3388"/>
                  </a:lnTo>
                  <a:lnTo>
                    <a:pt x="5554" y="3388"/>
                  </a:lnTo>
                  <a:lnTo>
                    <a:pt x="5554" y="8894"/>
                  </a:lnTo>
                  <a:lnTo>
                    <a:pt x="19749" y="8894"/>
                  </a:lnTo>
                  <a:lnTo>
                    <a:pt x="19749" y="11859"/>
                  </a:lnTo>
                  <a:lnTo>
                    <a:pt x="5554" y="11859"/>
                  </a:lnTo>
                  <a:lnTo>
                    <a:pt x="5554" y="18212"/>
                  </a:lnTo>
                  <a:lnTo>
                    <a:pt x="21600" y="18212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  <p:sp>
          <p:nvSpPr>
            <p:cNvPr id="46" name="Freeform 117"/>
            <p:cNvSpPr/>
            <p:nvPr/>
          </p:nvSpPr>
          <p:spPr>
            <a:xfrm>
              <a:off x="2666214" y="1354113"/>
              <a:ext cx="96955" cy="119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72" y="21600"/>
                  </a:moveTo>
                  <a:lnTo>
                    <a:pt x="4521" y="5506"/>
                  </a:lnTo>
                  <a:lnTo>
                    <a:pt x="4521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6028" y="0"/>
                  </a:lnTo>
                  <a:lnTo>
                    <a:pt x="17079" y="16094"/>
                  </a:lnTo>
                  <a:lnTo>
                    <a:pt x="17079" y="0"/>
                  </a:lnTo>
                  <a:lnTo>
                    <a:pt x="21600" y="0"/>
                  </a:lnTo>
                  <a:lnTo>
                    <a:pt x="21600" y="21600"/>
                  </a:lnTo>
                  <a:lnTo>
                    <a:pt x="15572" y="21600"/>
                  </a:lnTo>
                  <a:close/>
                </a:path>
              </a:pathLst>
            </a:custGeom>
            <a:solidFill>
              <a:srgbClr val="8C8F8F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/>
              <a:endParaRPr/>
            </a:p>
          </p:txBody>
        </p:sp>
      </p:grpSp>
      <p:pic>
        <p:nvPicPr>
          <p:cNvPr id="48" name="Grafik 52" descr="Grafik 5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95250" y="864523"/>
            <a:ext cx="2590655" cy="968351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Titeltext"/>
          <p:cNvSpPr txBox="1">
            <a:spLocks noGrp="1"/>
          </p:cNvSpPr>
          <p:nvPr>
            <p:ph type="title"/>
          </p:nvPr>
        </p:nvSpPr>
        <p:spPr>
          <a:xfrm>
            <a:off x="6943596" y="432260"/>
            <a:ext cx="10285917" cy="13682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b">
            <a:normAutofit/>
          </a:bodyPr>
          <a:lstStyle/>
          <a:p>
            <a:r>
              <a:t>Titeltext</a:t>
            </a:r>
          </a:p>
        </p:txBody>
      </p:sp>
      <p:sp>
        <p:nvSpPr>
          <p:cNvPr id="50" name="Textebene 1…"/>
          <p:cNvSpPr txBox="1">
            <a:spLocks noGrp="1"/>
          </p:cNvSpPr>
          <p:nvPr>
            <p:ph type="body" idx="1"/>
          </p:nvPr>
        </p:nvSpPr>
        <p:spPr>
          <a:xfrm>
            <a:off x="3369252" y="2498556"/>
            <a:ext cx="17645497" cy="102140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0725488" y="13108848"/>
            <a:ext cx="504548" cy="483911"/>
          </a:xfrm>
          <a:prstGeom prst="rect">
            <a:avLst/>
          </a:prstGeom>
          <a:ln w="25400">
            <a:miter lim="400000"/>
          </a:ln>
        </p:spPr>
        <p:txBody>
          <a:bodyPr wrap="none" tIns="91439" bIns="91439" anchor="ctr">
            <a:spAutoFit/>
          </a:bodyPr>
          <a:lstStyle>
            <a:lvl1pPr algn="r">
              <a:defRPr sz="2400">
                <a:solidFill>
                  <a:srgbClr val="D9D9D9"/>
                </a:solidFill>
              </a:defRPr>
            </a:lvl1pPr>
          </a:lstStyle>
          <a:p>
            <a:fld id="{86CB4B4D-7CA3-9044-876B-883B54F8677D}" type="slidenum">
              <a:rPr/>
              <a:t>‹Nr.›</a:t>
            </a:fld>
            <a:endParaRPr/>
          </a:p>
        </p:txBody>
      </p:sp>
      <p:sp>
        <p:nvSpPr>
          <p:cNvPr id="52" name="Fußzeilenplatzhalter 9"/>
          <p:cNvSpPr txBox="1"/>
          <p:nvPr/>
        </p:nvSpPr>
        <p:spPr>
          <a:xfrm>
            <a:off x="7466167" y="13108850"/>
            <a:ext cx="9451665" cy="4839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 algn="ctr">
              <a:defRPr sz="2400">
                <a:solidFill>
                  <a:srgbClr val="D9D9D9"/>
                </a:solidFill>
              </a:defRPr>
            </a:lvl1pPr>
          </a:lstStyle>
          <a:p>
            <a:r>
              <a:t> S. Gerlach </a:t>
            </a:r>
          </a:p>
        </p:txBody>
      </p:sp>
      <p:sp>
        <p:nvSpPr>
          <p:cNvPr id="53" name="Datumsplatzhalter 8"/>
          <p:cNvSpPr txBox="1"/>
          <p:nvPr/>
        </p:nvSpPr>
        <p:spPr>
          <a:xfrm>
            <a:off x="3245404" y="13108848"/>
            <a:ext cx="3931921" cy="48391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spAutoFit/>
          </a:bodyPr>
          <a:lstStyle>
            <a:lvl1pPr>
              <a:defRPr sz="2400">
                <a:solidFill>
                  <a:srgbClr val="D9D9D9"/>
                </a:solidFill>
              </a:defRPr>
            </a:lvl1pPr>
          </a:lstStyle>
          <a:p>
            <a:r>
              <a:t>December 07, 2022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9" r:id="rId8"/>
    <p:sldLayoutId id="2147483660" r:id="rId9"/>
    <p:sldLayoutId id="2147483661" r:id="rId10"/>
    <p:sldLayoutId id="2147483663" r:id="rId11"/>
  </p:sldLayoutIdLst>
  <p:transition spd="med"/>
  <p:txStyles>
    <p:titleStyle>
      <a:lvl1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90600" marR="0" indent="-5334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554479" marR="0" indent="-640079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2082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5400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9972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4544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9116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368800" marR="0" indent="-711200" algn="l" defTabSz="1828800" rtl="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Titel 1"/>
          <p:cNvSpPr txBox="1">
            <a:spLocks noGrp="1"/>
          </p:cNvSpPr>
          <p:nvPr>
            <p:ph type="ctrTitle"/>
          </p:nvPr>
        </p:nvSpPr>
        <p:spPr>
          <a:xfrm>
            <a:off x="4419600" y="2029604"/>
            <a:ext cx="15544800" cy="4062295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000"/>
              </a:spcBef>
              <a:defRPr sz="6500" b="1" u="sng">
                <a:latin typeface="+mn-lt"/>
                <a:ea typeface="+mn-ea"/>
                <a:cs typeface="+mn-cs"/>
                <a:sym typeface="Calibri"/>
              </a:defRPr>
            </a:pPr>
            <a:endParaRPr dirty="0"/>
          </a:p>
          <a:p>
            <a:pPr>
              <a:spcBef>
                <a:spcPts val="2000"/>
              </a:spcBef>
              <a:defRPr sz="6500" b="1" u="sng">
                <a:latin typeface="+mn-lt"/>
                <a:ea typeface="+mn-ea"/>
                <a:cs typeface="+mn-cs"/>
                <a:sym typeface="Calibri"/>
              </a:defRPr>
            </a:pPr>
            <a:r>
              <a:rPr lang="de-DE" dirty="0" err="1"/>
              <a:t>Towards</a:t>
            </a:r>
            <a:r>
              <a:rPr lang="de-DE" dirty="0"/>
              <a:t> a </a:t>
            </a:r>
            <a:r>
              <a:rPr lang="de-DE" dirty="0" err="1"/>
              <a:t>Stable</a:t>
            </a:r>
            <a:r>
              <a:rPr lang="de-DE" dirty="0"/>
              <a:t> and </a:t>
            </a:r>
            <a:r>
              <a:rPr lang="de-DE" dirty="0" err="1"/>
              <a:t>Application-Oriented</a:t>
            </a:r>
            <a:r>
              <a:rPr lang="de-DE" dirty="0"/>
              <a:t> Laser-Driven Proton Source at CALA</a:t>
            </a:r>
            <a:endParaRPr dirty="0"/>
          </a:p>
        </p:txBody>
      </p:sp>
      <p:sp>
        <p:nvSpPr>
          <p:cNvPr id="662" name="Untertitel 2"/>
          <p:cNvSpPr txBox="1">
            <a:spLocks noGrp="1"/>
          </p:cNvSpPr>
          <p:nvPr>
            <p:ph type="subTitle" sz="quarter" idx="1"/>
          </p:nvPr>
        </p:nvSpPr>
        <p:spPr>
          <a:xfrm>
            <a:off x="4578605" y="8559538"/>
            <a:ext cx="15226790" cy="331152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rPr dirty="0"/>
              <a:t> </a:t>
            </a:r>
            <a:r>
              <a:rPr lang="de-DE" dirty="0"/>
              <a:t>September</a:t>
            </a:r>
            <a:r>
              <a:rPr dirty="0"/>
              <a:t> </a:t>
            </a:r>
            <a:r>
              <a:rPr lang="de-DE" dirty="0"/>
              <a:t>23</a:t>
            </a:r>
            <a:r>
              <a:rPr dirty="0"/>
              <a:t>, 202</a:t>
            </a:r>
            <a:r>
              <a:rPr lang="de-DE" dirty="0"/>
              <a:t>5</a:t>
            </a:r>
            <a:endParaRPr dirty="0"/>
          </a:p>
          <a:p>
            <a:pPr>
              <a:lnSpc>
                <a:spcPct val="81000"/>
              </a:lnSpc>
            </a:pPr>
            <a:r>
              <a:rPr dirty="0"/>
              <a:t>Chair of Experimental Physics – Medical Physics</a:t>
            </a:r>
          </a:p>
          <a:p>
            <a:pPr>
              <a:lnSpc>
                <a:spcPct val="81000"/>
              </a:lnSpc>
            </a:pPr>
            <a:r>
              <a:rPr dirty="0"/>
              <a:t>Laser-Ion Acceleration Group, Prof. Dr. </a:t>
            </a:r>
            <a:r>
              <a:rPr dirty="0" err="1"/>
              <a:t>Jörg</a:t>
            </a:r>
            <a:r>
              <a:rPr dirty="0"/>
              <a:t> Schreiber</a:t>
            </a:r>
          </a:p>
        </p:txBody>
      </p:sp>
      <p:sp>
        <p:nvSpPr>
          <p:cNvPr id="663" name="Sonja Gerlach"/>
          <p:cNvSpPr txBox="1"/>
          <p:nvPr/>
        </p:nvSpPr>
        <p:spPr>
          <a:xfrm>
            <a:off x="3810544" y="6341413"/>
            <a:ext cx="16762922" cy="152022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ctr" defTabSz="1828800">
              <a:lnSpc>
                <a:spcPct val="81000"/>
              </a:lnSpc>
              <a:spcBef>
                <a:spcPts val="2000"/>
              </a:spcBef>
              <a:defRPr sz="5300"/>
            </a:lvl1pPr>
          </a:lstStyle>
          <a:p>
            <a:r>
              <a:rPr dirty="0"/>
              <a:t>Sonja Gerlach</a:t>
            </a:r>
            <a:r>
              <a:rPr lang="de-DE" dirty="0"/>
              <a:t>, Michael Bachhammer, Leonard Doyle, </a:t>
            </a:r>
            <a:br>
              <a:rPr lang="de-DE" dirty="0"/>
            </a:br>
            <a:r>
              <a:rPr lang="de-DE" dirty="0" err="1"/>
              <a:t>Lianren</a:t>
            </a:r>
            <a:r>
              <a:rPr lang="de-DE" dirty="0"/>
              <a:t> He, Ina Hofrichter, Florian Schweiger</a:t>
            </a:r>
            <a:r>
              <a:rPr lang="de-DE"/>
              <a:t>, Jörg </a:t>
            </a:r>
            <a:r>
              <a:rPr lang="de-DE" dirty="0"/>
              <a:t>Schreiber</a:t>
            </a:r>
            <a:endParaRPr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A0CD9-C042-A4A5-C3D5-75C7610FB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9C4CC867-817B-E776-D534-C802C9285B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latin typeface="Carlito"/>
              </a:rPr>
              <a:t>1 Hz </a:t>
            </a:r>
            <a:r>
              <a:rPr lang="de-DE" dirty="0" err="1">
                <a:latin typeface="Carlito"/>
              </a:rPr>
              <a:t>studies</a:t>
            </a:r>
            <a:r>
              <a:rPr lang="de-DE" dirty="0">
                <a:latin typeface="Carlito"/>
              </a:rPr>
              <a:t> @ LION</a:t>
            </a:r>
            <a:endParaRPr lang="de-DE" dirty="0">
              <a:solidFill>
                <a:srgbClr val="000000"/>
              </a:solidFill>
              <a:effectLst/>
              <a:latin typeface="Carlito"/>
            </a:endParaRP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B089E582-F2EA-CC20-19A3-15E72A1EEE00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5" name="Grafik 4" descr="Ein Bild, das Text, Diagramm enthält.&#10;&#10;Automatisch generierte Beschreibung">
            <a:extLst>
              <a:ext uri="{FF2B5EF4-FFF2-40B4-BE49-F238E27FC236}">
                <a16:creationId xmlns:a16="http://schemas.microsoft.com/office/drawing/2014/main" id="{CF151078-F633-D154-BEA6-ACF4040D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22611"/>
            <a:ext cx="11970001" cy="88200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925FADA3-72A2-5303-F8BC-4D789E0E9E23}"/>
              </a:ext>
            </a:extLst>
          </p:cNvPr>
          <p:cNvSpPr txBox="1"/>
          <p:nvPr/>
        </p:nvSpPr>
        <p:spPr>
          <a:xfrm>
            <a:off x="6019457" y="11834140"/>
            <a:ext cx="13300883" cy="707884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Particle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number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&amp;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mean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energy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characterized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at 1 Hz @ LION</a:t>
            </a:r>
            <a:r>
              <a:rPr lang="de-DE" sz="4000" dirty="0"/>
              <a:t> </a:t>
            </a: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Grafik 8" descr="Ein Bild, das Text, Diagramm, Schrift, Zahl enthält.&#10;&#10;Automatisch generierte Beschreibung">
            <a:extLst>
              <a:ext uri="{FF2B5EF4-FFF2-40B4-BE49-F238E27FC236}">
                <a16:creationId xmlns:a16="http://schemas.microsoft.com/office/drawing/2014/main" id="{EE22D93E-CB10-0B92-155A-C355F21F30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5086" y="2422611"/>
            <a:ext cx="11970000" cy="8820000"/>
          </a:xfrm>
          <a:prstGeom prst="rect">
            <a:avLst/>
          </a:prstGeom>
        </p:spPr>
      </p:pic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5F3CD250-F03C-E357-5475-3C30F23C99D7}"/>
              </a:ext>
            </a:extLst>
          </p:cNvPr>
          <p:cNvSpPr/>
          <p:nvPr/>
        </p:nvSpPr>
        <p:spPr>
          <a:xfrm>
            <a:off x="11534369" y="10813506"/>
            <a:ext cx="1621434" cy="959766"/>
          </a:xfrm>
          <a:prstGeom prst="downArrow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166755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B542F-D638-88DA-CD26-26D33A474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A4DD0DDA-E828-4118-E1E5-6DF4FB7D0A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latin typeface="Carlito"/>
              </a:rPr>
              <a:t>1 Hz </a:t>
            </a:r>
            <a:r>
              <a:rPr lang="de-DE" dirty="0" err="1">
                <a:latin typeface="Carlito"/>
              </a:rPr>
              <a:t>studies</a:t>
            </a:r>
            <a:r>
              <a:rPr lang="de-DE" dirty="0">
                <a:latin typeface="Carlito"/>
              </a:rPr>
              <a:t> @ LION</a:t>
            </a:r>
            <a:endParaRPr lang="de-DE" dirty="0">
              <a:solidFill>
                <a:srgbClr val="000000"/>
              </a:solidFill>
              <a:effectLst/>
              <a:latin typeface="Carlito"/>
            </a:endParaRP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68CEC55B-4F06-6E9A-F881-824C8AD5ADE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655F81F-6363-2FB1-411B-02E2471A9139}"/>
              </a:ext>
            </a:extLst>
          </p:cNvPr>
          <p:cNvSpPr txBox="1"/>
          <p:nvPr/>
        </p:nvSpPr>
        <p:spPr>
          <a:xfrm>
            <a:off x="6019457" y="11834140"/>
            <a:ext cx="12020805" cy="707884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First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systematic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scans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as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proof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of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principle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demonstrated</a:t>
            </a: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Grafik 1" descr="Ein Bild, das Text, Zahl, Diagramm, Schrift enthält.&#10;&#10;Automatisch generierte Beschreibung">
            <a:extLst>
              <a:ext uri="{FF2B5EF4-FFF2-40B4-BE49-F238E27FC236}">
                <a16:creationId xmlns:a16="http://schemas.microsoft.com/office/drawing/2014/main" id="{4CB15753-EB56-EF89-7CBD-B2EE71FA5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4315"/>
            <a:ext cx="12020805" cy="8820000"/>
          </a:xfrm>
          <a:prstGeom prst="rect">
            <a:avLst/>
          </a:prstGeom>
        </p:spPr>
      </p:pic>
      <p:pic>
        <p:nvPicPr>
          <p:cNvPr id="3" name="Grafik 2" descr="Ein Bild, das Text, Zahl, Diagramm, Schrift enthält.&#10;&#10;Automatisch generierte Beschreibung">
            <a:extLst>
              <a:ext uri="{FF2B5EF4-FFF2-40B4-BE49-F238E27FC236}">
                <a16:creationId xmlns:a16="http://schemas.microsoft.com/office/drawing/2014/main" id="{00ED7391-230B-5A3E-F12D-FA52887748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2334315"/>
            <a:ext cx="12020805" cy="8820000"/>
          </a:xfrm>
          <a:prstGeom prst="rect">
            <a:avLst/>
          </a:prstGeom>
        </p:spPr>
      </p:pic>
      <p:sp>
        <p:nvSpPr>
          <p:cNvPr id="8" name="Pfeil nach unten 7">
            <a:extLst>
              <a:ext uri="{FF2B5EF4-FFF2-40B4-BE49-F238E27FC236}">
                <a16:creationId xmlns:a16="http://schemas.microsoft.com/office/drawing/2014/main" id="{3B8E6D77-127F-FF25-C8D0-D7BAE6BAB2B0}"/>
              </a:ext>
            </a:extLst>
          </p:cNvPr>
          <p:cNvSpPr/>
          <p:nvPr/>
        </p:nvSpPr>
        <p:spPr>
          <a:xfrm>
            <a:off x="11534369" y="10813506"/>
            <a:ext cx="1621434" cy="959766"/>
          </a:xfrm>
          <a:prstGeom prst="downArrow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08584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23E82-3861-0927-C910-EDAC9D88F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183EE986-40AB-5558-4F0D-428C7908C0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latin typeface="Carlito"/>
              </a:rPr>
              <a:t>Summary</a:t>
            </a:r>
            <a:endParaRPr lang="de-DE" dirty="0">
              <a:solidFill>
                <a:srgbClr val="000000"/>
              </a:solidFill>
              <a:effectLst/>
              <a:latin typeface="Carlito"/>
            </a:endParaRP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C3AA8D2E-2D06-FD7D-9878-2CF2E9E9DD79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EDD9E11-F9E9-8CD3-EEDB-864B6A63CBFC}"/>
              </a:ext>
            </a:extLst>
          </p:cNvPr>
          <p:cNvSpPr txBox="1"/>
          <p:nvPr/>
        </p:nvSpPr>
        <p:spPr>
          <a:xfrm>
            <a:off x="475372" y="2453925"/>
            <a:ext cx="23273628" cy="5016758"/>
          </a:xfrm>
          <a:prstGeom prst="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2000" u="sng"/>
            </a:pPr>
            <a:r>
              <a:rPr lang="en-GB" sz="4000" dirty="0"/>
              <a:t>Conclusion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LION is evolving towards an accelerator-like experimental platform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b="0" i="0" u="none" strike="noStrike" dirty="0" err="1">
                <a:solidFill>
                  <a:srgbClr val="000000"/>
                </a:solidFill>
                <a:effectLst/>
              </a:rPr>
              <a:t>Ionoacoustic</a:t>
            </a:r>
            <a:r>
              <a:rPr lang="en-GB" sz="4000" b="0" i="0" u="none" strike="noStrike" dirty="0">
                <a:solidFill>
                  <a:srgbClr val="000000"/>
                </a:solidFill>
                <a:effectLst/>
              </a:rPr>
              <a:t> detection provides a cost-effective and simple approach for three-dimensional monitoring of particle bunches</a:t>
            </a:r>
            <a:endParaRPr lang="en-GB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4000" dirty="0"/>
              <a:t>First successful 1 Hz studies at LION demonstrate feasibility and open the path towards application-oriented optimization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1674C6E9-FB6E-E8E4-DA3D-E4ED1B9C8D56}"/>
              </a:ext>
            </a:extLst>
          </p:cNvPr>
          <p:cNvSpPr txBox="1"/>
          <p:nvPr/>
        </p:nvSpPr>
        <p:spPr>
          <a:xfrm>
            <a:off x="475372" y="8063231"/>
            <a:ext cx="23273627" cy="3785652"/>
          </a:xfrm>
          <a:prstGeom prst="rect">
            <a:avLst/>
          </a:prstGeom>
          <a:noFill/>
          <a:ln w="5715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defRPr sz="2000" u="sng"/>
            </a:pPr>
            <a:r>
              <a:rPr lang="en-GB" sz="4000" dirty="0"/>
              <a:t>Ongoing work</a:t>
            </a:r>
          </a:p>
          <a:p>
            <a:pPr marL="180473" indent="-180473">
              <a:buSzPct val="100000"/>
              <a:buChar char="•"/>
            </a:pPr>
            <a:r>
              <a:rPr lang="en-GB" sz="4000" dirty="0"/>
              <a:t>Improve stability of target system &amp; IT-Infrastructure</a:t>
            </a:r>
            <a:br>
              <a:rPr lang="en-GB" sz="4000" dirty="0"/>
            </a:br>
            <a:endParaRPr lang="en-GB" sz="4000" dirty="0"/>
          </a:p>
          <a:p>
            <a:pPr marL="180473" indent="-180473">
              <a:buSzPct val="100000"/>
              <a:buChar char="•"/>
            </a:pPr>
            <a:r>
              <a:rPr lang="en-GB" sz="4000" dirty="0"/>
              <a:t>Identify correlations between laser and target parameters</a:t>
            </a:r>
            <a:br>
              <a:rPr lang="en-GB" sz="4000" dirty="0"/>
            </a:br>
            <a:endParaRPr lang="en-GB" sz="4000" dirty="0"/>
          </a:p>
          <a:p>
            <a:pPr marL="180473" indent="-180473">
              <a:buSzPct val="100000"/>
              <a:buChar char="•"/>
            </a:pPr>
            <a:r>
              <a:rPr lang="en-GB" sz="4000" dirty="0"/>
              <a:t>Feedback loops allowing optimization of the ion performance</a:t>
            </a:r>
          </a:p>
        </p:txBody>
      </p:sp>
    </p:spTree>
    <p:extLst>
      <p:ext uri="{BB962C8B-B14F-4D97-AF65-F5344CB8AC3E}">
        <p14:creationId xmlns:p14="http://schemas.microsoft.com/office/powerpoint/2010/main" val="2509323513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9FAA8-F94D-D73C-EEC7-B8DA223CC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7E8AC6AB-7DC2-AEE3-3EE8-55DFC22430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err="1">
                <a:latin typeface="Carlito"/>
              </a:rPr>
              <a:t>Acknowledgements</a:t>
            </a:r>
            <a:endParaRPr lang="de-DE">
              <a:solidFill>
                <a:srgbClr val="000000"/>
              </a:solidFill>
              <a:effectLst/>
              <a:latin typeface="Carlito"/>
            </a:endParaRP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54C022FB-33F4-423A-EB9C-A871B5C7081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4" name="Ludwig Maximilians University Munich:…">
            <a:extLst>
              <a:ext uri="{FF2B5EF4-FFF2-40B4-BE49-F238E27FC236}">
                <a16:creationId xmlns:a16="http://schemas.microsoft.com/office/drawing/2014/main" id="{6BEFB548-DDC0-008D-1B82-6ED934EA503A}"/>
              </a:ext>
            </a:extLst>
          </p:cNvPr>
          <p:cNvSpPr txBox="1"/>
          <p:nvPr/>
        </p:nvSpPr>
        <p:spPr>
          <a:xfrm>
            <a:off x="324738" y="2309998"/>
            <a:ext cx="11333861" cy="572464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defTabSz="1828800"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u="sng" dirty="0">
                <a:latin typeface="+mn-ea"/>
              </a:rPr>
              <a:t>Ludwig </a:t>
            </a:r>
            <a:r>
              <a:rPr u="sng" dirty="0" err="1">
                <a:latin typeface="+mn-ea"/>
              </a:rPr>
              <a:t>Maximilians</a:t>
            </a:r>
            <a:r>
              <a:rPr u="sng" dirty="0">
                <a:latin typeface="+mn-ea"/>
              </a:rPr>
              <a:t> University Munich:</a:t>
            </a:r>
            <a:br>
              <a:rPr dirty="0">
                <a:latin typeface="+mn-ea"/>
              </a:rPr>
            </a:br>
            <a:endParaRPr dirty="0">
              <a:latin typeface="+mn-ea"/>
            </a:endParaRPr>
          </a:p>
          <a:p>
            <a:pPr defTabSz="1828800"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>
                <a:latin typeface="+mn-ea"/>
              </a:rPr>
              <a:t>AG Schreiber, AG </a:t>
            </a:r>
            <a:r>
              <a:rPr dirty="0" err="1">
                <a:latin typeface="+mn-ea"/>
              </a:rPr>
              <a:t>Karsch</a:t>
            </a:r>
            <a:r>
              <a:rPr dirty="0">
                <a:latin typeface="+mn-ea"/>
              </a:rPr>
              <a:t>, </a:t>
            </a:r>
            <a:r>
              <a:rPr lang="de-DE" dirty="0">
                <a:latin typeface="+mn-ea"/>
              </a:rPr>
              <a:t>AG </a:t>
            </a:r>
            <a:r>
              <a:rPr lang="de-DE" dirty="0" err="1">
                <a:latin typeface="+mn-ea"/>
              </a:rPr>
              <a:t>Döpp</a:t>
            </a:r>
            <a:r>
              <a:rPr lang="de-DE" dirty="0">
                <a:latin typeface="+mn-ea"/>
              </a:rPr>
              <a:t>, </a:t>
            </a:r>
            <a:r>
              <a:rPr dirty="0">
                <a:latin typeface="+mn-ea"/>
              </a:rPr>
              <a:t>AG </a:t>
            </a:r>
            <a:r>
              <a:rPr dirty="0" err="1">
                <a:latin typeface="+mn-ea"/>
              </a:rPr>
              <a:t>Thirolf</a:t>
            </a:r>
            <a:br>
              <a:rPr dirty="0">
                <a:latin typeface="+mn-ea"/>
              </a:rPr>
            </a:br>
            <a:endParaRPr dirty="0">
              <a:latin typeface="+mn-ea"/>
            </a:endParaRPr>
          </a:p>
          <a:p>
            <a:pPr defTabSz="1828800">
              <a:defRPr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>
                <a:latin typeface="+mn-ea"/>
              </a:rPr>
              <a:t>K. </a:t>
            </a:r>
            <a:r>
              <a:rPr dirty="0" err="1">
                <a:latin typeface="+mn-ea"/>
              </a:rPr>
              <a:t>Parodi</a:t>
            </a:r>
            <a:r>
              <a:rPr dirty="0">
                <a:latin typeface="+mn-ea"/>
              </a:rPr>
              <a:t>+, P.R. Bolton, J. </a:t>
            </a:r>
            <a:r>
              <a:rPr dirty="0" err="1">
                <a:latin typeface="+mn-ea"/>
              </a:rPr>
              <a:t>Bortfeldt</a:t>
            </a:r>
            <a:r>
              <a:rPr dirty="0">
                <a:latin typeface="+mn-ea"/>
              </a:rPr>
              <a:t>, </a:t>
            </a:r>
            <a:r>
              <a:rPr dirty="0" err="1">
                <a:latin typeface="+mn-ea"/>
              </a:rPr>
              <a:t>G.Dedes</a:t>
            </a:r>
            <a:r>
              <a:rPr dirty="0">
                <a:latin typeface="+mn-ea"/>
              </a:rPr>
              <a:t>, W. </a:t>
            </a:r>
            <a:r>
              <a:rPr dirty="0" err="1">
                <a:latin typeface="+mn-ea"/>
              </a:rPr>
              <a:t>Assmann</a:t>
            </a:r>
            <a:r>
              <a:rPr dirty="0">
                <a:latin typeface="+mn-ea"/>
              </a:rPr>
              <a:t>, F. Krausz+, H. Ruhl+, A. </a:t>
            </a:r>
            <a:r>
              <a:rPr dirty="0" err="1">
                <a:latin typeface="+mn-ea"/>
              </a:rPr>
              <a:t>Friedl</a:t>
            </a:r>
            <a:r>
              <a:rPr dirty="0">
                <a:latin typeface="+mn-ea"/>
              </a:rPr>
              <a:t>, M. </a:t>
            </a:r>
            <a:r>
              <a:rPr dirty="0" err="1">
                <a:latin typeface="+mn-ea"/>
              </a:rPr>
              <a:t>Groß</a:t>
            </a:r>
            <a:r>
              <a:rPr dirty="0">
                <a:latin typeface="+mn-ea"/>
              </a:rPr>
              <a:t>, J. </a:t>
            </a:r>
            <a:r>
              <a:rPr dirty="0" err="1">
                <a:latin typeface="+mn-ea"/>
              </a:rPr>
              <a:t>Szerypo</a:t>
            </a:r>
            <a:r>
              <a:rPr dirty="0">
                <a:latin typeface="+mn-ea"/>
              </a:rPr>
              <a:t>, H. Wirth, O. Gosau, N. </a:t>
            </a:r>
            <a:r>
              <a:rPr dirty="0" err="1">
                <a:latin typeface="+mn-ea"/>
              </a:rPr>
              <a:t>Gjotev</a:t>
            </a:r>
            <a:r>
              <a:rPr dirty="0">
                <a:latin typeface="+mn-ea"/>
              </a:rPr>
              <a:t>, F. Saran, G. Schilling</a:t>
            </a:r>
            <a:endParaRPr lang="de-DE" dirty="0">
              <a:latin typeface="+mn-ea"/>
            </a:endParaRPr>
          </a:p>
          <a:p>
            <a:pPr defTabSz="1828800">
              <a:defRPr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 lang="de-DE" dirty="0">
              <a:latin typeface="+mn-ea"/>
            </a:endParaRPr>
          </a:p>
          <a:p>
            <a:pPr defTabSz="1828800">
              <a:defRPr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b="1" dirty="0">
                <a:latin typeface="+mn-ea"/>
              </a:rPr>
              <a:t>Funding:</a:t>
            </a:r>
          </a:p>
          <a:p>
            <a:pPr defTabSz="1828800">
              <a:defRPr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lang="de-DE" dirty="0">
                <a:latin typeface="+mn-ea"/>
              </a:rPr>
              <a:t>DFG GE 3787/2-1, BMBF 01IS17048, CALA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CEC33D5-9A2C-E94D-F44F-10965869F5BA}"/>
              </a:ext>
            </a:extLst>
          </p:cNvPr>
          <p:cNvSpPr txBox="1"/>
          <p:nvPr/>
        </p:nvSpPr>
        <p:spPr>
          <a:xfrm>
            <a:off x="12399243" y="2265126"/>
            <a:ext cx="12037702" cy="46166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spcBef>
                <a:spcPts val="500"/>
              </a:spcBef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u="sng" dirty="0">
                <a:latin typeface="+mn-ea"/>
              </a:rPr>
              <a:t>Recent and ongoing collaborations:</a:t>
            </a:r>
            <a:br>
              <a:rPr dirty="0">
                <a:latin typeface="+mn-ea"/>
              </a:rPr>
            </a:br>
            <a:r>
              <a:rPr dirty="0">
                <a:latin typeface="+mn-ea"/>
              </a:rPr>
              <a:t>Queens University Belfast (UK): </a:t>
            </a:r>
            <a:r>
              <a:rPr b="0" dirty="0">
                <a:latin typeface="+mn-ea"/>
              </a:rPr>
              <a:t>B. </a:t>
            </a:r>
            <a:r>
              <a:rPr b="0" dirty="0" err="1">
                <a:latin typeface="+mn-ea"/>
              </a:rPr>
              <a:t>Dromey</a:t>
            </a:r>
            <a:r>
              <a:rPr b="0" dirty="0">
                <a:latin typeface="+mn-ea"/>
              </a:rPr>
              <a:t>+</a:t>
            </a:r>
          </a:p>
          <a:p>
            <a:pPr defTabSz="1828800"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>
                <a:latin typeface="+mn-ea"/>
              </a:rPr>
              <a:t>GSI Darmstadt (Germany): </a:t>
            </a:r>
            <a:r>
              <a:rPr b="0" dirty="0">
                <a:latin typeface="+mn-ea"/>
                <a:cs typeface="Arial"/>
                <a:sym typeface="Arial"/>
              </a:rPr>
              <a:t>B. </a:t>
            </a:r>
            <a:r>
              <a:rPr b="0" dirty="0" err="1">
                <a:latin typeface="+mn-ea"/>
                <a:cs typeface="Arial"/>
                <a:sym typeface="Arial"/>
              </a:rPr>
              <a:t>Zielbauer</a:t>
            </a:r>
            <a:r>
              <a:rPr b="0" dirty="0">
                <a:latin typeface="+mn-ea"/>
                <a:cs typeface="Arial"/>
                <a:sym typeface="Arial"/>
              </a:rPr>
              <a:t>, V. </a:t>
            </a:r>
            <a:r>
              <a:rPr b="0" dirty="0" err="1">
                <a:latin typeface="+mn-ea"/>
                <a:cs typeface="Arial"/>
                <a:sym typeface="Arial"/>
              </a:rPr>
              <a:t>Bagnoud</a:t>
            </a:r>
            <a:r>
              <a:rPr b="0" dirty="0">
                <a:latin typeface="+mn-ea"/>
                <a:cs typeface="Arial"/>
                <a:sym typeface="Arial"/>
              </a:rPr>
              <a:t>+</a:t>
            </a:r>
          </a:p>
          <a:p>
            <a:pPr defTabSz="1828800"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>
                <a:latin typeface="+mn-ea"/>
              </a:rPr>
              <a:t>TU Darmstadt (Germany): </a:t>
            </a:r>
            <a:r>
              <a:rPr b="0" dirty="0">
                <a:latin typeface="+mn-ea"/>
                <a:cs typeface="Arial"/>
                <a:sym typeface="Arial"/>
              </a:rPr>
              <a:t>M. Roth+, G. </a:t>
            </a:r>
            <a:r>
              <a:rPr b="0" dirty="0" err="1">
                <a:latin typeface="+mn-ea"/>
                <a:cs typeface="Arial"/>
                <a:sym typeface="Arial"/>
              </a:rPr>
              <a:t>Schaumann</a:t>
            </a:r>
            <a:r>
              <a:rPr b="0" dirty="0">
                <a:latin typeface="+mn-ea"/>
                <a:cs typeface="Arial"/>
                <a:sym typeface="Arial"/>
              </a:rPr>
              <a:t>,</a:t>
            </a:r>
          </a:p>
          <a:p>
            <a:pPr defTabSz="1828800"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>
                <a:latin typeface="+mn-ea"/>
              </a:rPr>
              <a:t>HZDR Dresden (Germany): </a:t>
            </a:r>
            <a:r>
              <a:rPr b="0" dirty="0">
                <a:latin typeface="+mn-ea"/>
                <a:cs typeface="Arial"/>
                <a:sym typeface="Arial"/>
              </a:rPr>
              <a:t>U. Schramm, M. Bussmann+</a:t>
            </a:r>
            <a:br>
              <a:rPr b="0" dirty="0">
                <a:latin typeface="+mn-ea"/>
                <a:cs typeface="Arial"/>
                <a:sym typeface="Arial"/>
              </a:rPr>
            </a:br>
            <a:r>
              <a:rPr dirty="0">
                <a:latin typeface="+mn-ea"/>
              </a:rPr>
              <a:t>FSU Jena (Germany): </a:t>
            </a:r>
            <a:r>
              <a:rPr b="0" dirty="0">
                <a:latin typeface="+mn-ea"/>
                <a:cs typeface="Arial"/>
                <a:sym typeface="Arial"/>
              </a:rPr>
              <a:t>M. </a:t>
            </a:r>
            <a:r>
              <a:rPr b="0" dirty="0" err="1">
                <a:latin typeface="+mn-ea"/>
                <a:cs typeface="Arial"/>
                <a:sym typeface="Arial"/>
              </a:rPr>
              <a:t>Zepf</a:t>
            </a:r>
            <a:r>
              <a:rPr b="0" dirty="0">
                <a:latin typeface="+mn-ea"/>
                <a:cs typeface="Arial"/>
                <a:sym typeface="Arial"/>
              </a:rPr>
              <a:t>, P. </a:t>
            </a:r>
            <a:r>
              <a:rPr b="0" dirty="0" err="1">
                <a:latin typeface="+mn-ea"/>
                <a:cs typeface="Arial"/>
                <a:sym typeface="Arial"/>
              </a:rPr>
              <a:t>Hilz</a:t>
            </a:r>
            <a:r>
              <a:rPr b="0" dirty="0">
                <a:latin typeface="+mn-ea"/>
                <a:cs typeface="Arial"/>
                <a:sym typeface="Arial"/>
              </a:rPr>
              <a:t>, +</a:t>
            </a:r>
            <a:endParaRPr dirty="0">
              <a:latin typeface="+mn-ea"/>
              <a:cs typeface="Arial"/>
              <a:sym typeface="Arial"/>
            </a:endParaRPr>
          </a:p>
          <a:p>
            <a:pPr defTabSz="1828800"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>
                <a:latin typeface="+mn-ea"/>
              </a:rPr>
              <a:t>Peking University (China): </a:t>
            </a:r>
            <a:r>
              <a:rPr b="0" dirty="0">
                <a:latin typeface="+mn-ea"/>
                <a:cs typeface="Arial"/>
                <a:sym typeface="Arial"/>
              </a:rPr>
              <a:t>W. Ma+</a:t>
            </a:r>
          </a:p>
          <a:p>
            <a:pPr defTabSz="1828800">
              <a:defRPr b="1">
                <a:latin typeface="LMU CompatilFact"/>
                <a:ea typeface="LMU CompatilFact"/>
                <a:cs typeface="LMU CompatilFact"/>
                <a:sym typeface="LMU CompatilFact"/>
              </a:defRPr>
            </a:pPr>
            <a:r>
              <a:rPr dirty="0">
                <a:latin typeface="+mn-ea"/>
              </a:rPr>
              <a:t>SIOM (China): </a:t>
            </a:r>
            <a:r>
              <a:rPr b="0" dirty="0">
                <a:latin typeface="+mn-ea"/>
                <a:cs typeface="Arial"/>
                <a:sym typeface="Arial"/>
              </a:rPr>
              <a:t>J. Bin</a:t>
            </a:r>
          </a:p>
        </p:txBody>
      </p:sp>
      <p:grpSp>
        <p:nvGrpSpPr>
          <p:cNvPr id="6" name="Gruppieren">
            <a:extLst>
              <a:ext uri="{FF2B5EF4-FFF2-40B4-BE49-F238E27FC236}">
                <a16:creationId xmlns:a16="http://schemas.microsoft.com/office/drawing/2014/main" id="{97AF8E08-6251-BEFE-8FAE-BF8AA7B4D08F}"/>
              </a:ext>
            </a:extLst>
          </p:cNvPr>
          <p:cNvGrpSpPr/>
          <p:nvPr/>
        </p:nvGrpSpPr>
        <p:grpSpPr>
          <a:xfrm>
            <a:off x="615" y="8672889"/>
            <a:ext cx="24384001" cy="4341177"/>
            <a:chOff x="0" y="0"/>
            <a:chExt cx="24383999" cy="4341176"/>
          </a:xfrm>
        </p:grpSpPr>
        <p:pic>
          <p:nvPicPr>
            <p:cNvPr id="7" name="Grafik 7" descr="Grafik 7">
              <a:extLst>
                <a:ext uri="{FF2B5EF4-FFF2-40B4-BE49-F238E27FC236}">
                  <a16:creationId xmlns:a16="http://schemas.microsoft.com/office/drawing/2014/main" id="{EAE19679-7109-82C1-6F9B-A521EED31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4188" y="0"/>
              <a:ext cx="6254340" cy="43266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Grafik 9" descr="Grafik 9">
              <a:extLst>
                <a:ext uri="{FF2B5EF4-FFF2-40B4-BE49-F238E27FC236}">
                  <a16:creationId xmlns:a16="http://schemas.microsoft.com/office/drawing/2014/main" id="{874D1F74-A81A-DD57-6A77-659E994D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86222" y="7676"/>
              <a:ext cx="6528474" cy="4326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Picture 4" descr="Picture 4">
              <a:extLst>
                <a:ext uri="{FF2B5EF4-FFF2-40B4-BE49-F238E27FC236}">
                  <a16:creationId xmlns:a16="http://schemas.microsoft.com/office/drawing/2014/main" id="{1C399F1D-C8EA-3A61-1E2F-7CE67C923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7846" b="47450"/>
            <a:stretch>
              <a:fillRect/>
            </a:stretch>
          </p:blipFill>
          <p:spPr>
            <a:xfrm>
              <a:off x="18472312" y="14543"/>
              <a:ext cx="5911688" cy="4326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Gruppenbild_06.jpg" descr="Gruppenbild_06.jpg">
              <a:extLst>
                <a:ext uri="{FF2B5EF4-FFF2-40B4-BE49-F238E27FC236}">
                  <a16:creationId xmlns:a16="http://schemas.microsoft.com/office/drawing/2014/main" id="{35E7ABB3-1BA4-8B2D-F404-AFDE773BC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9168"/>
              <a:ext cx="5871902" cy="43266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010528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rafik 6" descr="Grafik 6"/>
          <p:cNvPicPr>
            <a:picLocks noChangeAspect="1"/>
          </p:cNvPicPr>
          <p:nvPr/>
        </p:nvPicPr>
        <p:blipFill>
          <a:blip r:embed="rId2"/>
          <a:srcRect t="13011"/>
          <a:stretch>
            <a:fillRect/>
          </a:stretch>
        </p:blipFill>
        <p:spPr>
          <a:xfrm>
            <a:off x="10348104" y="2059734"/>
            <a:ext cx="13403687" cy="7569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1" name="Bildschirmfoto 2022-11-21 um 13.38.32.png" descr="Bildschirmfoto 2022-11-21 um 13.38.3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29" y="2107483"/>
            <a:ext cx="8110164" cy="7398748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Oval"/>
          <p:cNvSpPr/>
          <p:nvPr/>
        </p:nvSpPr>
        <p:spPr>
          <a:xfrm>
            <a:off x="3654379" y="5361625"/>
            <a:ext cx="235764" cy="220997"/>
          </a:xfrm>
          <a:prstGeom prst="ellipse">
            <a:avLst/>
          </a:prstGeom>
          <a:solidFill>
            <a:srgbClr val="941100"/>
          </a:solidFill>
          <a:ln w="12700">
            <a:miter lim="400000"/>
          </a:ln>
        </p:spPr>
        <p:txBody>
          <a:bodyPr tIns="91439" bIns="91439" anchor="ctr"/>
          <a:lstStyle/>
          <a:p>
            <a:endParaRPr/>
          </a:p>
        </p:txBody>
      </p:sp>
      <p:sp>
        <p:nvSpPr>
          <p:cNvPr id="683" name="Linie"/>
          <p:cNvSpPr/>
          <p:nvPr/>
        </p:nvSpPr>
        <p:spPr>
          <a:xfrm flipV="1">
            <a:off x="3662907" y="2040282"/>
            <a:ext cx="6645079" cy="3497557"/>
          </a:xfrm>
          <a:prstGeom prst="line">
            <a:avLst/>
          </a:prstGeom>
          <a:ln w="50800">
            <a:solidFill>
              <a:srgbClr val="9411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84" name="Linie"/>
          <p:cNvSpPr/>
          <p:nvPr/>
        </p:nvSpPr>
        <p:spPr>
          <a:xfrm flipH="1" flipV="1">
            <a:off x="3756800" y="5441325"/>
            <a:ext cx="6601601" cy="4167070"/>
          </a:xfrm>
          <a:prstGeom prst="line">
            <a:avLst/>
          </a:prstGeom>
          <a:ln w="50800">
            <a:solidFill>
              <a:srgbClr val="941100"/>
            </a:solidFill>
            <a:miter/>
          </a:ln>
        </p:spPr>
        <p:txBody>
          <a:bodyPr tIns="91439" bIns="91439"/>
          <a:lstStyle/>
          <a:p>
            <a:endParaRPr/>
          </a:p>
        </p:txBody>
      </p:sp>
      <p:sp>
        <p:nvSpPr>
          <p:cNvPr id="685" name="Centre for Advanced Laser Applications (CALA)"/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b="1">
                <a:latin typeface="Carlito"/>
                <a:ea typeface="Carlito"/>
                <a:cs typeface="Carlito"/>
                <a:sym typeface="Carlito"/>
              </a:rPr>
              <a:t>C</a:t>
            </a:r>
            <a:r>
              <a:t>entre for </a:t>
            </a:r>
            <a:r>
              <a:rPr b="1">
                <a:latin typeface="Carlito"/>
                <a:ea typeface="Carlito"/>
                <a:cs typeface="Carlito"/>
                <a:sym typeface="Carlito"/>
              </a:rPr>
              <a:t>A</a:t>
            </a:r>
            <a:r>
              <a:t>dvanced </a:t>
            </a:r>
            <a:r>
              <a:rPr b="1">
                <a:latin typeface="Carlito"/>
                <a:ea typeface="Carlito"/>
                <a:cs typeface="Carlito"/>
                <a:sym typeface="Carlito"/>
              </a:rPr>
              <a:t>L</a:t>
            </a:r>
            <a:r>
              <a:t>aser </a:t>
            </a:r>
            <a:r>
              <a:rPr b="1">
                <a:latin typeface="Carlito"/>
                <a:ea typeface="Carlito"/>
                <a:cs typeface="Carlito"/>
                <a:sym typeface="Carlito"/>
              </a:rPr>
              <a:t>A</a:t>
            </a:r>
            <a:r>
              <a:t>pplications (CALA)</a:t>
            </a:r>
          </a:p>
        </p:txBody>
      </p:sp>
      <p:sp>
        <p:nvSpPr>
          <p:cNvPr id="686" name="Fig: Google maps"/>
          <p:cNvSpPr txBox="1"/>
          <p:nvPr/>
        </p:nvSpPr>
        <p:spPr>
          <a:xfrm>
            <a:off x="5415558" y="9034467"/>
            <a:ext cx="3139776" cy="59540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>
              <a:defRPr sz="2500"/>
            </a:lvl1pPr>
          </a:lstStyle>
          <a:p>
            <a:r>
              <a:t>Fig: Google maps</a:t>
            </a:r>
          </a:p>
        </p:txBody>
      </p:sp>
      <p:grpSp>
        <p:nvGrpSpPr>
          <p:cNvPr id="689" name="Grafik 37"/>
          <p:cNvGrpSpPr/>
          <p:nvPr/>
        </p:nvGrpSpPr>
        <p:grpSpPr>
          <a:xfrm>
            <a:off x="388968" y="9917775"/>
            <a:ext cx="23606064" cy="2594982"/>
            <a:chOff x="0" y="0"/>
            <a:chExt cx="23606062" cy="2594981"/>
          </a:xfrm>
        </p:grpSpPr>
        <p:sp>
          <p:nvSpPr>
            <p:cNvPr id="687" name="Rechteck"/>
            <p:cNvSpPr/>
            <p:nvPr/>
          </p:nvSpPr>
          <p:spPr>
            <a:xfrm>
              <a:off x="0" y="0"/>
              <a:ext cx="23606063" cy="2594982"/>
            </a:xfrm>
            <a:prstGeom prst="rect">
              <a:avLst/>
            </a:prstGeom>
            <a:solidFill>
              <a:srgbClr val="FF6600"/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>
                <a:defRPr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/>
            </a:p>
          </p:txBody>
        </p:sp>
        <p:pic>
          <p:nvPicPr>
            <p:cNvPr id="688" name="image16.jpeg" descr="image16.jpeg"/>
            <p:cNvPicPr>
              <a:picLocks noChangeAspect="1"/>
            </p:cNvPicPr>
            <p:nvPr/>
          </p:nvPicPr>
          <p:blipFill>
            <a:blip r:embed="rId4"/>
            <a:srcRect t="41367" b="21324"/>
            <a:stretch>
              <a:fillRect/>
            </a:stretch>
          </p:blipFill>
          <p:spPr>
            <a:xfrm>
              <a:off x="0" y="0"/>
              <a:ext cx="23606063" cy="2594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92" name="Rechteck 36"/>
          <p:cNvGrpSpPr/>
          <p:nvPr/>
        </p:nvGrpSpPr>
        <p:grpSpPr>
          <a:xfrm>
            <a:off x="5955378" y="10378283"/>
            <a:ext cx="4927767" cy="1244342"/>
            <a:chOff x="0" y="0"/>
            <a:chExt cx="4927766" cy="1244340"/>
          </a:xfrm>
        </p:grpSpPr>
        <p:sp>
          <p:nvSpPr>
            <p:cNvPr id="690" name="Form"/>
            <p:cNvSpPr/>
            <p:nvPr/>
          </p:nvSpPr>
          <p:spPr>
            <a:xfrm>
              <a:off x="-1" y="-1"/>
              <a:ext cx="4927768" cy="1244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31" y="0"/>
                  </a:moveTo>
                  <a:lnTo>
                    <a:pt x="21600" y="382"/>
                  </a:lnTo>
                  <a:lnTo>
                    <a:pt x="21018" y="21424"/>
                  </a:lnTo>
                  <a:lnTo>
                    <a:pt x="0" y="21600"/>
                  </a:lnTo>
                  <a:lnTo>
                    <a:pt x="2331" y="0"/>
                  </a:lnTo>
                  <a:close/>
                </a:path>
              </a:pathLst>
            </a:custGeom>
            <a:solidFill>
              <a:srgbClr val="C00000">
                <a:alpha val="5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>
                <a:defRPr>
                  <a:solidFill>
                    <a:srgbClr val="FFFFFF"/>
                  </a:solidFill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/>
            </a:p>
          </p:txBody>
        </p:sp>
        <p:sp>
          <p:nvSpPr>
            <p:cNvPr id="691" name="ATLAS3000"/>
            <p:cNvSpPr txBox="1"/>
            <p:nvPr/>
          </p:nvSpPr>
          <p:spPr>
            <a:xfrm>
              <a:off x="127213" y="106246"/>
              <a:ext cx="4673340" cy="103184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ctr">
              <a:noAutofit/>
            </a:bodyPr>
            <a:lstStyle>
              <a:lvl1pPr algn="ctr" defTabSz="1828800">
                <a:defRPr>
                  <a:solidFill>
                    <a:srgbClr val="FFFFFF"/>
                  </a:solidFill>
                  <a:latin typeface="LMU CompatilFact"/>
                  <a:ea typeface="LMU CompatilFact"/>
                  <a:cs typeface="LMU CompatilFact"/>
                  <a:sym typeface="LMU CompatilFact"/>
                </a:defRPr>
              </a:lvl1pPr>
            </a:lstStyle>
            <a:p>
              <a:r>
                <a:t>ATLAS3000</a:t>
              </a:r>
            </a:p>
          </p:txBody>
        </p:sp>
      </p:grpSp>
      <p:sp>
        <p:nvSpPr>
          <p:cNvPr id="693" name="Rechteck 57"/>
          <p:cNvSpPr txBox="1"/>
          <p:nvPr/>
        </p:nvSpPr>
        <p:spPr>
          <a:xfrm>
            <a:off x="15711682" y="2059733"/>
            <a:ext cx="9322177" cy="7797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3900" i="1">
                <a:latin typeface="LMU CompatilFact"/>
                <a:ea typeface="LMU CompatilFact"/>
                <a:cs typeface="LMU CompatilFact"/>
                <a:sym typeface="LMU CompatilFact"/>
              </a:defRPr>
            </a:lvl1pPr>
          </a:lstStyle>
          <a:p>
            <a:r>
              <a:t>www.pulse.physik.uni-muenchen.de</a:t>
            </a:r>
          </a:p>
        </p:txBody>
      </p:sp>
      <p:grpSp>
        <p:nvGrpSpPr>
          <p:cNvPr id="696" name="Textfeld 128"/>
          <p:cNvGrpSpPr/>
          <p:nvPr/>
        </p:nvGrpSpPr>
        <p:grpSpPr>
          <a:xfrm>
            <a:off x="1915787" y="10313313"/>
            <a:ext cx="4455848" cy="1374281"/>
            <a:chOff x="0" y="0"/>
            <a:chExt cx="4455847" cy="1374280"/>
          </a:xfrm>
        </p:grpSpPr>
        <p:sp>
          <p:nvSpPr>
            <p:cNvPr id="694" name="Form"/>
            <p:cNvSpPr/>
            <p:nvPr/>
          </p:nvSpPr>
          <p:spPr>
            <a:xfrm>
              <a:off x="-1" y="-1"/>
              <a:ext cx="4455849" cy="137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243" y="0"/>
                  </a:moveTo>
                  <a:lnTo>
                    <a:pt x="21600" y="40"/>
                  </a:lnTo>
                  <a:lnTo>
                    <a:pt x="19086" y="21343"/>
                  </a:lnTo>
                  <a:lnTo>
                    <a:pt x="0" y="21600"/>
                  </a:lnTo>
                  <a:lnTo>
                    <a:pt x="4243" y="0"/>
                  </a:lnTo>
                  <a:close/>
                </a:path>
              </a:pathLst>
            </a:custGeom>
            <a:solidFill>
              <a:srgbClr val="C00000">
                <a:alpha val="5019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91439" tIns="91439" rIns="91439" bIns="91439" numCol="1" anchor="t">
              <a:noAutofit/>
            </a:bodyPr>
            <a:lstStyle/>
            <a:p>
              <a:pPr algn="ctr" defTabSz="1828800">
                <a:defRPr sz="2800">
                  <a:solidFill>
                    <a:srgbClr val="FFFFFF"/>
                  </a:solidFill>
                  <a:latin typeface="LMU CompatilFact"/>
                  <a:ea typeface="LMU CompatilFact"/>
                  <a:cs typeface="LMU CompatilFact"/>
                  <a:sym typeface="LMU CompatilFact"/>
                </a:defRPr>
              </a:pPr>
              <a:endParaRPr/>
            </a:p>
          </p:txBody>
        </p:sp>
        <p:sp>
          <p:nvSpPr>
            <p:cNvPr id="695" name="Broadband IR Diagnostics"/>
            <p:cNvSpPr txBox="1"/>
            <p:nvPr/>
          </p:nvSpPr>
          <p:spPr>
            <a:xfrm>
              <a:off x="111452" y="0"/>
              <a:ext cx="4232944" cy="1275507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91439" tIns="91439" rIns="91439" bIns="91439" numCol="1" anchor="t">
              <a:noAutofit/>
            </a:bodyPr>
            <a:lstStyle>
              <a:lvl1pPr algn="ctr" defTabSz="1828800">
                <a:defRPr sz="3500">
                  <a:solidFill>
                    <a:srgbClr val="FFFFFF"/>
                  </a:solidFill>
                  <a:latin typeface="LMU CompatilFact"/>
                  <a:ea typeface="LMU CompatilFact"/>
                  <a:cs typeface="LMU CompatilFact"/>
                  <a:sym typeface="LMU CompatilFact"/>
                </a:defRPr>
              </a:lvl1pPr>
            </a:lstStyle>
            <a:p>
              <a:r>
                <a:t>    Broadband IR Diagnostics</a:t>
              </a:r>
            </a:p>
          </p:txBody>
        </p:sp>
      </p:grpSp>
      <p:grpSp>
        <p:nvGrpSpPr>
          <p:cNvPr id="710" name="Gruppieren 3"/>
          <p:cNvGrpSpPr/>
          <p:nvPr/>
        </p:nvGrpSpPr>
        <p:grpSpPr>
          <a:xfrm>
            <a:off x="11237762" y="10082874"/>
            <a:ext cx="7824826" cy="2012469"/>
            <a:chOff x="-2" y="-1"/>
            <a:chExt cx="7824825" cy="2012468"/>
          </a:xfrm>
        </p:grpSpPr>
        <p:grpSp>
          <p:nvGrpSpPr>
            <p:cNvPr id="706" name="Gruppieren 129"/>
            <p:cNvGrpSpPr/>
            <p:nvPr/>
          </p:nvGrpSpPr>
          <p:grpSpPr>
            <a:xfrm>
              <a:off x="-2" y="-1"/>
              <a:ext cx="7824825" cy="2012468"/>
              <a:chOff x="-1" y="0"/>
              <a:chExt cx="7824822" cy="2012466"/>
            </a:xfrm>
          </p:grpSpPr>
          <p:grpSp>
            <p:nvGrpSpPr>
              <p:cNvPr id="699" name="Rechteck 37"/>
              <p:cNvGrpSpPr/>
              <p:nvPr/>
            </p:nvGrpSpPr>
            <p:grpSpPr>
              <a:xfrm>
                <a:off x="-1" y="1196045"/>
                <a:ext cx="4484023" cy="816421"/>
                <a:chOff x="0" y="0"/>
                <a:chExt cx="4484021" cy="816419"/>
              </a:xfrm>
            </p:grpSpPr>
            <p:sp>
              <p:nvSpPr>
                <p:cNvPr id="697" name="Form"/>
                <p:cNvSpPr/>
                <p:nvPr/>
              </p:nvSpPr>
              <p:spPr>
                <a:xfrm>
                  <a:off x="0" y="200921"/>
                  <a:ext cx="4484022" cy="4145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1223" y="572"/>
                      </a:ln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alpha val="7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1828800">
                    <a:defRPr sz="2800">
                      <a:solidFill>
                        <a:srgbClr val="FFFFFF"/>
                      </a:solidFill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pPr>
                  <a:endParaRPr/>
                </a:p>
              </p:txBody>
            </p:sp>
            <p:sp>
              <p:nvSpPr>
                <p:cNvPr id="698" name="Electrons+xrays"/>
                <p:cNvSpPr txBox="1"/>
                <p:nvPr/>
              </p:nvSpPr>
              <p:spPr>
                <a:xfrm>
                  <a:off x="121451" y="-1"/>
                  <a:ext cx="4241120" cy="81642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sz="2800">
                      <a:solidFill>
                        <a:srgbClr val="FFFFFF"/>
                      </a:solidFill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lvl1pPr>
                </a:lstStyle>
                <a:p>
                  <a:r>
                    <a:t>Electrons+xrays</a:t>
                  </a:r>
                </a:p>
              </p:txBody>
            </p:sp>
          </p:grpSp>
          <p:grpSp>
            <p:nvGrpSpPr>
              <p:cNvPr id="702" name="Rechteck 38"/>
              <p:cNvGrpSpPr/>
              <p:nvPr/>
            </p:nvGrpSpPr>
            <p:grpSpPr>
              <a:xfrm>
                <a:off x="61448" y="0"/>
                <a:ext cx="4183325" cy="918378"/>
                <a:chOff x="0" y="0"/>
                <a:chExt cx="4183323" cy="918377"/>
              </a:xfrm>
            </p:grpSpPr>
            <p:sp>
              <p:nvSpPr>
                <p:cNvPr id="700" name="Form"/>
                <p:cNvSpPr/>
                <p:nvPr/>
              </p:nvSpPr>
              <p:spPr>
                <a:xfrm>
                  <a:off x="0" y="222948"/>
                  <a:ext cx="4183324" cy="4724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600" extrusionOk="0">
                      <a:moveTo>
                        <a:pt x="0" y="0"/>
                      </a:moveTo>
                      <a:lnTo>
                        <a:pt x="21216" y="0"/>
                      </a:lnTo>
                      <a:cubicBezTo>
                        <a:pt x="21213" y="7200"/>
                        <a:pt x="21600" y="14400"/>
                        <a:pt x="21597" y="21600"/>
                      </a:cubicBezTo>
                      <a:lnTo>
                        <a:pt x="0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alpha val="70000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1828800">
                    <a:defRPr sz="2800">
                      <a:solidFill>
                        <a:srgbClr val="FFFFFF"/>
                      </a:solidFill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pPr>
                  <a:endParaRPr/>
                </a:p>
              </p:txBody>
            </p:sp>
            <p:sp>
              <p:nvSpPr>
                <p:cNvPr id="701" name="Prot+carbons"/>
                <p:cNvSpPr txBox="1"/>
                <p:nvPr/>
              </p:nvSpPr>
              <p:spPr>
                <a:xfrm>
                  <a:off x="136618" y="0"/>
                  <a:ext cx="3910085" cy="91837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sz="2800">
                      <a:solidFill>
                        <a:srgbClr val="FFFFFF"/>
                      </a:solidFill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lvl1pPr>
                </a:lstStyle>
                <a:p>
                  <a:r>
                    <a:t>Prot+carbons</a:t>
                  </a:r>
                </a:p>
              </p:txBody>
            </p:sp>
          </p:grpSp>
          <p:grpSp>
            <p:nvGrpSpPr>
              <p:cNvPr id="705" name="Rechteck 37"/>
              <p:cNvGrpSpPr/>
              <p:nvPr/>
            </p:nvGrpSpPr>
            <p:grpSpPr>
              <a:xfrm>
                <a:off x="4176666" y="13735"/>
                <a:ext cx="3648155" cy="918381"/>
                <a:chOff x="-31901" y="-2"/>
                <a:chExt cx="3648153" cy="918379"/>
              </a:xfrm>
            </p:grpSpPr>
            <p:sp>
              <p:nvSpPr>
                <p:cNvPr id="703" name="Form"/>
                <p:cNvSpPr/>
                <p:nvPr/>
              </p:nvSpPr>
              <p:spPr>
                <a:xfrm>
                  <a:off x="0" y="198853"/>
                  <a:ext cx="3616252" cy="5206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0"/>
                      </a:moveTo>
                      <a:lnTo>
                        <a:pt x="20541" y="100"/>
                      </a:lnTo>
                      <a:lnTo>
                        <a:pt x="21600" y="21178"/>
                      </a:lnTo>
                      <a:lnTo>
                        <a:pt x="534" y="2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030A0">
                    <a:alpha val="69804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91439" tIns="91439" rIns="91439" bIns="91439" numCol="1" anchor="ctr">
                  <a:noAutofit/>
                </a:bodyPr>
                <a:lstStyle/>
                <a:p>
                  <a:pPr algn="ctr" defTabSz="1828800">
                    <a:defRPr sz="2800">
                      <a:solidFill>
                        <a:srgbClr val="FFFFFF"/>
                      </a:solidFill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pPr>
                  <a:endParaRPr/>
                </a:p>
              </p:txBody>
            </p:sp>
            <p:sp>
              <p:nvSpPr>
                <p:cNvPr id="704" name="Heavy ions"/>
                <p:cNvSpPr txBox="1"/>
                <p:nvPr/>
              </p:nvSpPr>
              <p:spPr>
                <a:xfrm>
                  <a:off x="-31901" y="-2"/>
                  <a:ext cx="3343015" cy="918379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91439" tIns="91439" rIns="91439" bIns="91439" numCol="1" anchor="ctr">
                  <a:noAutofit/>
                </a:bodyPr>
                <a:lstStyle>
                  <a:lvl1pPr algn="ctr" defTabSz="1828800">
                    <a:defRPr sz="2800">
                      <a:solidFill>
                        <a:srgbClr val="FFFFFF"/>
                      </a:solidFill>
                      <a:latin typeface="LMU CompatilFact"/>
                      <a:ea typeface="LMU CompatilFact"/>
                      <a:cs typeface="LMU CompatilFact"/>
                      <a:sym typeface="LMU CompatilFact"/>
                    </a:defRPr>
                  </a:lvl1pPr>
                </a:lstStyle>
                <a:p>
                  <a:r>
                    <a:t>Heavy ions</a:t>
                  </a:r>
                </a:p>
              </p:txBody>
            </p:sp>
          </p:grpSp>
        </p:grpSp>
        <p:grpSp>
          <p:nvGrpSpPr>
            <p:cNvPr id="709" name="Textfeld 2"/>
            <p:cNvGrpSpPr/>
            <p:nvPr/>
          </p:nvGrpSpPr>
          <p:grpSpPr>
            <a:xfrm>
              <a:off x="61448" y="796611"/>
              <a:ext cx="4375900" cy="553278"/>
              <a:chOff x="0" y="0"/>
              <a:chExt cx="4375898" cy="553276"/>
            </a:xfrm>
          </p:grpSpPr>
          <p:sp>
            <p:nvSpPr>
              <p:cNvPr id="707" name="Form"/>
              <p:cNvSpPr/>
              <p:nvPr/>
            </p:nvSpPr>
            <p:spPr>
              <a:xfrm>
                <a:off x="0" y="0"/>
                <a:ext cx="4375899" cy="534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37"/>
                    </a:moveTo>
                    <a:lnTo>
                      <a:pt x="20875" y="0"/>
                    </a:lnTo>
                    <a:lnTo>
                      <a:pt x="21600" y="21369"/>
                    </a:lnTo>
                    <a:lnTo>
                      <a:pt x="58" y="21600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00B050">
                  <a:alpha val="69804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91439" tIns="91439" rIns="91439" bIns="91439" numCol="1" anchor="t">
                <a:noAutofit/>
              </a:bodyPr>
              <a:lstStyle/>
              <a:p>
                <a:pPr defTabSz="1828800">
                  <a:defRPr sz="2800">
                    <a:solidFill>
                      <a:srgbClr val="FFFFFF"/>
                    </a:solidFill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pPr>
                <a:endParaRPr/>
              </a:p>
            </p:txBody>
          </p:sp>
          <p:sp>
            <p:nvSpPr>
              <p:cNvPr id="708" name="Light-Light scatter"/>
              <p:cNvSpPr txBox="1"/>
              <p:nvPr/>
            </p:nvSpPr>
            <p:spPr>
              <a:xfrm>
                <a:off x="0" y="0"/>
                <a:ext cx="4375899" cy="553277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defTabSz="1828800">
                  <a:defRPr sz="2800">
                    <a:solidFill>
                      <a:srgbClr val="FFFFFF"/>
                    </a:solidFill>
                    <a:latin typeface="LMU CompatilFact"/>
                    <a:ea typeface="LMU CompatilFact"/>
                    <a:cs typeface="LMU CompatilFact"/>
                    <a:sym typeface="LMU CompatilFact"/>
                  </a:defRPr>
                </a:lvl1pPr>
              </a:lstStyle>
              <a:p>
                <a:r>
                  <a:t>  </a:t>
                </a:r>
                <a:r>
                  <a:rPr lang="de-DE"/>
                  <a:t>        </a:t>
                </a:r>
                <a:r>
                  <a:t>Light-Light scatter </a:t>
                </a:r>
              </a:p>
            </p:txBody>
          </p:sp>
        </p:grpSp>
      </p:grpSp>
      <p:sp>
        <p:nvSpPr>
          <p:cNvPr id="7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3" name="Form">
            <a:extLst>
              <a:ext uri="{FF2B5EF4-FFF2-40B4-BE49-F238E27FC236}">
                <a16:creationId xmlns:a16="http://schemas.microsoft.com/office/drawing/2014/main" id="{58485D25-8E6D-D15E-DD32-0A3316BA92A0}"/>
              </a:ext>
            </a:extLst>
          </p:cNvPr>
          <p:cNvSpPr/>
          <p:nvPr/>
        </p:nvSpPr>
        <p:spPr>
          <a:xfrm>
            <a:off x="19168357" y="10694593"/>
            <a:ext cx="2489540" cy="5206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541" y="100"/>
                </a:lnTo>
                <a:lnTo>
                  <a:pt x="21600" y="21178"/>
                </a:lnTo>
                <a:lnTo>
                  <a:pt x="534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C7C70E">
              <a:alpha val="83922"/>
            </a:srgbClr>
          </a:solidFill>
          <a:ln w="12700" cap="flat">
            <a:noFill/>
            <a:miter lim="400000"/>
          </a:ln>
          <a:effectLst/>
        </p:spPr>
        <p:txBody>
          <a:bodyPr wrap="square" lIns="91439" tIns="91439" rIns="91439" bIns="91439" numCol="1" anchor="ctr">
            <a:noAutofit/>
          </a:bodyPr>
          <a:lstStyle/>
          <a:p>
            <a:pPr algn="ctr" defTabSz="1828800">
              <a:defRPr sz="2800">
                <a:solidFill>
                  <a:srgbClr val="FFFFFF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pPr>
            <a:endParaRPr/>
          </a:p>
        </p:txBody>
      </p:sp>
      <p:sp>
        <p:nvSpPr>
          <p:cNvPr id="2" name="Light-Light scatter">
            <a:extLst>
              <a:ext uri="{FF2B5EF4-FFF2-40B4-BE49-F238E27FC236}">
                <a16:creationId xmlns:a16="http://schemas.microsoft.com/office/drawing/2014/main" id="{28CE233E-C10B-9F6A-EADC-A6F565DFDAB3}"/>
              </a:ext>
            </a:extLst>
          </p:cNvPr>
          <p:cNvSpPr txBox="1"/>
          <p:nvPr/>
        </p:nvSpPr>
        <p:spPr>
          <a:xfrm>
            <a:off x="19284838" y="10723813"/>
            <a:ext cx="2385490" cy="55327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 defTabSz="1828800">
              <a:defRPr sz="2800">
                <a:solidFill>
                  <a:srgbClr val="FFFFFF"/>
                </a:solidFill>
                <a:latin typeface="LMU CompatilFact"/>
                <a:ea typeface="LMU CompatilFact"/>
                <a:cs typeface="LMU CompatilFact"/>
                <a:sym typeface="LMU CompatilFact"/>
              </a:defRPr>
            </a:lvl1pPr>
          </a:lstStyle>
          <a:p>
            <a:r>
              <a:rPr lang="de-DE"/>
              <a:t>Laser </a:t>
            </a:r>
            <a:r>
              <a:rPr lang="de-DE" err="1"/>
              <a:t>diagnostic</a:t>
            </a: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" grpId="0" animBg="1"/>
      <p:bldP spid="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6712EF-790F-302B-E0F6-1EAA7B97C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1E2FEB99-D4C3-37D5-E708-8BE5E0369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4217" y="9642764"/>
            <a:ext cx="3024585" cy="1637811"/>
          </a:xfrm>
          <a:prstGeom prst="rect">
            <a:avLst/>
          </a:prstGeom>
        </p:spPr>
      </p:pic>
      <p:pic>
        <p:nvPicPr>
          <p:cNvPr id="9" name="Grafik 8" descr="Ein Bild, das Text, Reihe, Diagramm enthält.&#10;&#10;Automatisch generierte Beschreibung">
            <a:extLst>
              <a:ext uri="{FF2B5EF4-FFF2-40B4-BE49-F238E27FC236}">
                <a16:creationId xmlns:a16="http://schemas.microsoft.com/office/drawing/2014/main" id="{66998F36-EE69-BE35-5F12-8C90B0E1E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771" y="6975955"/>
            <a:ext cx="8083557" cy="5956305"/>
          </a:xfrm>
          <a:prstGeom prst="rect">
            <a:avLst/>
          </a:prstGeom>
        </p:spPr>
      </p:pic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38CA5A2D-E548-CB7A-8E12-BB76C1D403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srgbClr val="000000"/>
                </a:solidFill>
                <a:effectLst/>
                <a:latin typeface="Carlito"/>
              </a:rPr>
              <a:t>The ATLAS 3000 Laser</a:t>
            </a: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9CB09631-51CC-5922-826C-AA115B83A19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BA7239ED-4934-85A8-6BE9-10F769A31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05" y="2263843"/>
            <a:ext cx="16162290" cy="737892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572AD10-DCE3-A1CF-E113-8F832F30D8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05" y="2253209"/>
            <a:ext cx="3555542" cy="793847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8D232DA-D994-C90A-CDC6-EC804E270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4610" y="2253209"/>
            <a:ext cx="7321535" cy="793847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CC16463-C084-D09E-A336-BDD9EDE3FC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42867" y="8973437"/>
            <a:ext cx="727739" cy="188757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52D2C9B-F725-0727-6989-CFF5D1491106}"/>
              </a:ext>
            </a:extLst>
          </p:cNvPr>
          <p:cNvSpPr txBox="1"/>
          <p:nvPr/>
        </p:nvSpPr>
        <p:spPr>
          <a:xfrm>
            <a:off x="13314217" y="9830727"/>
            <a:ext cx="3388242" cy="126188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000" dirty="0"/>
              <a:t>Experimental</a:t>
            </a:r>
            <a:r>
              <a:rPr lang="de-DE" dirty="0"/>
              <a:t>  </a:t>
            </a:r>
            <a:r>
              <a:rPr lang="de-DE" dirty="0" err="1"/>
              <a:t>areas</a:t>
            </a:r>
            <a:endParaRPr lang="de-DE" dirty="0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01F67238-864B-A0BF-7D28-F4B344E9E729}"/>
              </a:ext>
            </a:extLst>
          </p:cNvPr>
          <p:cNvSpPr txBox="1"/>
          <p:nvPr/>
        </p:nvSpPr>
        <p:spPr>
          <a:xfrm>
            <a:off x="16701357" y="2365076"/>
            <a:ext cx="7418237" cy="50167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4000" dirty="0" err="1">
                <a:solidFill>
                  <a:srgbClr val="000000"/>
                </a:solidFill>
                <a:effectLst/>
              </a:rPr>
              <a:t>Ti:Sa</a:t>
            </a:r>
            <a:endParaRPr lang="de-DE" sz="4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solidFill>
                  <a:srgbClr val="000000"/>
                </a:solidFill>
                <a:effectLst/>
              </a:rPr>
              <a:t>Pulse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length</a:t>
            </a:r>
            <a:r>
              <a:rPr lang="de-DE" sz="4000" dirty="0">
                <a:solidFill>
                  <a:srgbClr val="000000"/>
                </a:solidFill>
                <a:effectLst/>
              </a:rPr>
              <a:t>: </a:t>
            </a:r>
            <a:r>
              <a:rPr lang="de-DE" sz="4000" dirty="0"/>
              <a:t>25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fs</a:t>
            </a:r>
            <a:endParaRPr lang="de-DE" sz="4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solidFill>
                  <a:srgbClr val="000000"/>
                </a:solidFill>
                <a:effectLst/>
              </a:rPr>
              <a:t>Repetition rate: 1 Hz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solidFill>
                  <a:srgbClr val="000000"/>
                </a:solidFill>
                <a:effectLst/>
              </a:rPr>
              <a:t>Energy: 60 J (13 J)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/>
              <a:t>3 </a:t>
            </a:r>
            <a:r>
              <a:rPr lang="de-DE" sz="4000" dirty="0" err="1"/>
              <a:t>Deformable</a:t>
            </a:r>
            <a:r>
              <a:rPr lang="de-DE" sz="4000" dirty="0"/>
              <a:t> </a:t>
            </a:r>
            <a:r>
              <a:rPr lang="de-DE" sz="4000" dirty="0" err="1"/>
              <a:t>mirrors</a:t>
            </a:r>
            <a:endParaRPr lang="de-DE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solidFill>
                  <a:srgbClr val="000000"/>
                </a:solidFill>
                <a:effectLst/>
              </a:rPr>
              <a:t>Focus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size</a:t>
            </a:r>
            <a:r>
              <a:rPr lang="de-DE" sz="4000" dirty="0">
                <a:solidFill>
                  <a:srgbClr val="000000"/>
                </a:solidFill>
                <a:effectLst/>
              </a:rPr>
              <a:t>: 4.5 </a:t>
            </a:r>
            <a:r>
              <a:rPr lang="el-GR" sz="4000" dirty="0">
                <a:solidFill>
                  <a:srgbClr val="000000"/>
                </a:solidFill>
                <a:effectLst/>
              </a:rPr>
              <a:t>μ</a:t>
            </a:r>
            <a:r>
              <a:rPr lang="de-DE" sz="4000" dirty="0">
                <a:solidFill>
                  <a:srgbClr val="000000"/>
                </a:solidFill>
                <a:effectLst/>
              </a:rPr>
              <a:t>m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solidFill>
                  <a:srgbClr val="000000"/>
                </a:solidFill>
                <a:effectLst/>
              </a:rPr>
              <a:t>Bachreflex Suppression via PC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/>
              <a:t>Temporal </a:t>
            </a:r>
            <a:r>
              <a:rPr lang="de-DE" sz="4000" dirty="0" err="1"/>
              <a:t>contrast</a:t>
            </a:r>
            <a:r>
              <a:rPr lang="de-DE" sz="4000" dirty="0"/>
              <a:t>:</a:t>
            </a:r>
            <a:endParaRPr lang="de-DE" sz="4000" dirty="0">
              <a:solidFill>
                <a:srgbClr val="000000"/>
              </a:solidFill>
              <a:effectLst/>
            </a:endParaRP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F0A22908-DC38-0FB3-55AE-7A57AF50256C}"/>
              </a:ext>
            </a:extLst>
          </p:cNvPr>
          <p:cNvSpPr txBox="1"/>
          <p:nvPr/>
        </p:nvSpPr>
        <p:spPr>
          <a:xfrm>
            <a:off x="188205" y="10338856"/>
            <a:ext cx="3886200" cy="1323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000" dirty="0"/>
              <a:t>Frontend:</a:t>
            </a:r>
          </a:p>
          <a:p>
            <a:r>
              <a:rPr lang="de-DE" sz="4000" dirty="0" err="1"/>
              <a:t>Homebuilt</a:t>
            </a:r>
            <a:endParaRPr lang="de-DE" sz="40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734EF9DE-AF2A-6334-AB5E-4CFFA334B2CC}"/>
              </a:ext>
            </a:extLst>
          </p:cNvPr>
          <p:cNvSpPr txBox="1"/>
          <p:nvPr/>
        </p:nvSpPr>
        <p:spPr>
          <a:xfrm>
            <a:off x="4129150" y="10281492"/>
            <a:ext cx="4216400" cy="132343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000" dirty="0"/>
              <a:t>Main </a:t>
            </a:r>
            <a:r>
              <a:rPr lang="de-DE" sz="4000" dirty="0" err="1"/>
              <a:t>amplifier</a:t>
            </a:r>
            <a:r>
              <a:rPr lang="de-DE" sz="4000" dirty="0"/>
              <a:t>:</a:t>
            </a:r>
            <a:br>
              <a:rPr lang="de-DE" sz="4000" dirty="0"/>
            </a:br>
            <a:r>
              <a:rPr lang="de-DE" sz="4000" dirty="0"/>
              <a:t>Thales</a:t>
            </a:r>
          </a:p>
        </p:txBody>
      </p:sp>
    </p:spTree>
    <p:extLst>
      <p:ext uri="{BB962C8B-B14F-4D97-AF65-F5344CB8AC3E}">
        <p14:creationId xmlns:p14="http://schemas.microsoft.com/office/powerpoint/2010/main" val="1590066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0F31C-60C4-AD3B-78ED-37B2E1475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4E6ECD5D-29F7-CCDC-7B6F-E6C15CFFC2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srgbClr val="000000"/>
                </a:solidFill>
                <a:effectLst/>
                <a:latin typeface="Carlito"/>
              </a:rPr>
              <a:t>Laser-ION </a:t>
            </a:r>
            <a:r>
              <a:rPr lang="de-DE" err="1">
                <a:solidFill>
                  <a:srgbClr val="000000"/>
                </a:solidFill>
                <a:effectLst/>
                <a:latin typeface="Carlito"/>
              </a:rPr>
              <a:t>acceleration</a:t>
            </a:r>
            <a:r>
              <a:rPr lang="de-DE">
                <a:solidFill>
                  <a:srgbClr val="000000"/>
                </a:solidFill>
                <a:effectLst/>
                <a:latin typeface="Carlito"/>
              </a:rPr>
              <a:t> (LION)</a:t>
            </a: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B419824B-E1B4-9DD3-B578-824FABC2C29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3" name="Grafik 2" descr="Ein Bild, das draußen enthält.&#10;&#10;Automatisch generierte Beschreibung">
            <a:extLst>
              <a:ext uri="{FF2B5EF4-FFF2-40B4-BE49-F238E27FC236}">
                <a16:creationId xmlns:a16="http://schemas.microsoft.com/office/drawing/2014/main" id="{0AA41C09-BEB1-211B-820F-D6606B414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52" y="2240479"/>
            <a:ext cx="17404060" cy="7595914"/>
          </a:xfrm>
          <a:prstGeom prst="rect">
            <a:avLst/>
          </a:prstGeom>
        </p:spPr>
      </p:pic>
      <p:sp>
        <p:nvSpPr>
          <p:cNvPr id="6" name="Linie">
            <a:extLst>
              <a:ext uri="{FF2B5EF4-FFF2-40B4-BE49-F238E27FC236}">
                <a16:creationId xmlns:a16="http://schemas.microsoft.com/office/drawing/2014/main" id="{238C495F-7950-5B93-0A2F-A0DBF32F45DD}"/>
              </a:ext>
            </a:extLst>
          </p:cNvPr>
          <p:cNvSpPr/>
          <p:nvPr/>
        </p:nvSpPr>
        <p:spPr>
          <a:xfrm flipV="1">
            <a:off x="14339434" y="7816243"/>
            <a:ext cx="25511" cy="3441684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lg"/>
            <a:tailEnd type="triangle" w="lg" len="lg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Linie">
            <a:extLst>
              <a:ext uri="{FF2B5EF4-FFF2-40B4-BE49-F238E27FC236}">
                <a16:creationId xmlns:a16="http://schemas.microsoft.com/office/drawing/2014/main" id="{B9577CB4-F3FC-E913-CF08-4A677D4A4E60}"/>
              </a:ext>
            </a:extLst>
          </p:cNvPr>
          <p:cNvSpPr/>
          <p:nvPr/>
        </p:nvSpPr>
        <p:spPr>
          <a:xfrm flipH="1" flipV="1">
            <a:off x="13176823" y="6616574"/>
            <a:ext cx="24506" cy="5989263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lg"/>
            <a:tailEnd type="triangle" w="lg" len="lg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52F7BCEB-7D98-4999-1ED8-C7AA4B137459}"/>
              </a:ext>
            </a:extLst>
          </p:cNvPr>
          <p:cNvSpPr/>
          <p:nvPr/>
        </p:nvSpPr>
        <p:spPr>
          <a:xfrm flipV="1">
            <a:off x="7629694" y="7081492"/>
            <a:ext cx="2" cy="4422894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lg"/>
            <a:tailEnd type="triangle" w="lg" len="lg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Target positioning system">
            <a:extLst>
              <a:ext uri="{FF2B5EF4-FFF2-40B4-BE49-F238E27FC236}">
                <a16:creationId xmlns:a16="http://schemas.microsoft.com/office/drawing/2014/main" id="{D5FCE6B2-5407-C003-AB22-AD8B98130C8D}"/>
              </a:ext>
            </a:extLst>
          </p:cNvPr>
          <p:cNvSpPr txBox="1"/>
          <p:nvPr/>
        </p:nvSpPr>
        <p:spPr>
          <a:xfrm>
            <a:off x="14415631" y="10600032"/>
            <a:ext cx="5451169" cy="70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4000" dirty="0"/>
              <a:t>Target positioning system</a:t>
            </a:r>
          </a:p>
        </p:txBody>
      </p:sp>
      <p:sp>
        <p:nvSpPr>
          <p:cNvPr id="14" name="Permanent magnet quadrupoles">
            <a:extLst>
              <a:ext uri="{FF2B5EF4-FFF2-40B4-BE49-F238E27FC236}">
                <a16:creationId xmlns:a16="http://schemas.microsoft.com/office/drawing/2014/main" id="{B0DFFFE4-BA4C-3DE9-2406-05F0685EC054}"/>
              </a:ext>
            </a:extLst>
          </p:cNvPr>
          <p:cNvSpPr txBox="1"/>
          <p:nvPr/>
        </p:nvSpPr>
        <p:spPr>
          <a:xfrm>
            <a:off x="13265881" y="11990377"/>
            <a:ext cx="6850591" cy="70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4000" dirty="0"/>
              <a:t>Permanent magnet quadrupoles</a:t>
            </a:r>
          </a:p>
        </p:txBody>
      </p:sp>
      <p:sp>
        <p:nvSpPr>
          <p:cNvPr id="15" name="Wide angle spectrometer">
            <a:extLst>
              <a:ext uri="{FF2B5EF4-FFF2-40B4-BE49-F238E27FC236}">
                <a16:creationId xmlns:a16="http://schemas.microsoft.com/office/drawing/2014/main" id="{248C7003-8C39-A38E-4181-44596FEFB868}"/>
              </a:ext>
            </a:extLst>
          </p:cNvPr>
          <p:cNvSpPr txBox="1"/>
          <p:nvPr/>
        </p:nvSpPr>
        <p:spPr>
          <a:xfrm>
            <a:off x="7783851" y="10922594"/>
            <a:ext cx="5383845" cy="70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4000" dirty="0"/>
              <a:t>Wide</a:t>
            </a:r>
            <a:r>
              <a:rPr lang="de-DE" sz="4000" dirty="0"/>
              <a:t>-</a:t>
            </a:r>
            <a:r>
              <a:rPr sz="4000" dirty="0"/>
              <a:t>angle spectrometer</a:t>
            </a:r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65A00D65-8A67-0872-5470-5CE39F723491}"/>
              </a:ext>
            </a:extLst>
          </p:cNvPr>
          <p:cNvSpPr/>
          <p:nvPr/>
        </p:nvSpPr>
        <p:spPr>
          <a:xfrm flipH="1" flipV="1">
            <a:off x="20671589" y="7458512"/>
            <a:ext cx="52030" cy="4402461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lg"/>
            <a:tailEnd type="triangle" w="lg" len="lg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7" name="f/5 off-axis parabola">
            <a:extLst>
              <a:ext uri="{FF2B5EF4-FFF2-40B4-BE49-F238E27FC236}">
                <a16:creationId xmlns:a16="http://schemas.microsoft.com/office/drawing/2014/main" id="{F5263F69-14E8-1987-6CA7-65FF3DE1B1BB}"/>
              </a:ext>
            </a:extLst>
          </p:cNvPr>
          <p:cNvSpPr txBox="1"/>
          <p:nvPr/>
        </p:nvSpPr>
        <p:spPr>
          <a:xfrm>
            <a:off x="20847665" y="10750065"/>
            <a:ext cx="2466378" cy="132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sz="4000" dirty="0"/>
              <a:t>f/5 off-axis </a:t>
            </a:r>
            <a:br>
              <a:rPr lang="de-DE" sz="4000" dirty="0"/>
            </a:br>
            <a:r>
              <a:rPr sz="4000" dirty="0"/>
              <a:t>parabola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E270BDE-A2B7-B87A-CCAA-54E9B583FC9D}"/>
              </a:ext>
            </a:extLst>
          </p:cNvPr>
          <p:cNvSpPr/>
          <p:nvPr/>
        </p:nvSpPr>
        <p:spPr>
          <a:xfrm>
            <a:off x="7435314" y="5544566"/>
            <a:ext cx="3578742" cy="1554831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EE2A92DF-DB9E-DF65-8F61-12E7BBA05218}"/>
              </a:ext>
            </a:extLst>
          </p:cNvPr>
          <p:cNvSpPr/>
          <p:nvPr/>
        </p:nvSpPr>
        <p:spPr>
          <a:xfrm>
            <a:off x="12228105" y="5499820"/>
            <a:ext cx="1713681" cy="1119386"/>
          </a:xfrm>
          <a:prstGeom prst="rect">
            <a:avLst/>
          </a:prstGeom>
          <a:noFill/>
          <a:ln w="254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2" name="Grafik 21" descr="Ein Bild, das Im Haus, Wand, Maschine, medizinische Ausrüstung enthält.&#10;&#10;Automatisch generierte Beschreibung">
            <a:extLst>
              <a:ext uri="{FF2B5EF4-FFF2-40B4-BE49-F238E27FC236}">
                <a16:creationId xmlns:a16="http://schemas.microsoft.com/office/drawing/2014/main" id="{C87C0D65-BA22-D54D-2220-5816D2335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24449"/>
          <a:stretch/>
        </p:blipFill>
        <p:spPr>
          <a:xfrm>
            <a:off x="259188" y="2240479"/>
            <a:ext cx="6461566" cy="7442452"/>
          </a:xfrm>
          <a:prstGeom prst="rect">
            <a:avLst/>
          </a:prstGeom>
        </p:spPr>
      </p:pic>
      <p:sp>
        <p:nvSpPr>
          <p:cNvPr id="26" name="Linie">
            <a:extLst>
              <a:ext uri="{FF2B5EF4-FFF2-40B4-BE49-F238E27FC236}">
                <a16:creationId xmlns:a16="http://schemas.microsoft.com/office/drawing/2014/main" id="{FCDC3F28-4EBE-2615-4F16-E19EE1EBD4B4}"/>
              </a:ext>
            </a:extLst>
          </p:cNvPr>
          <p:cNvSpPr/>
          <p:nvPr/>
        </p:nvSpPr>
        <p:spPr>
          <a:xfrm flipV="1">
            <a:off x="3288406" y="9836391"/>
            <a:ext cx="30109" cy="2769446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lg"/>
            <a:tailEnd type="triangle" w="lg" len="lg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7" name="Wide angle spectrometer">
            <a:extLst>
              <a:ext uri="{FF2B5EF4-FFF2-40B4-BE49-F238E27FC236}">
                <a16:creationId xmlns:a16="http://schemas.microsoft.com/office/drawing/2014/main" id="{476D88E0-4702-F184-2B1E-E49382AA2506}"/>
              </a:ext>
            </a:extLst>
          </p:cNvPr>
          <p:cNvSpPr txBox="1"/>
          <p:nvPr/>
        </p:nvSpPr>
        <p:spPr>
          <a:xfrm>
            <a:off x="3442561" y="12045566"/>
            <a:ext cx="4559902" cy="70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GB" sz="4000" dirty="0"/>
              <a:t>Application</a:t>
            </a:r>
            <a:r>
              <a:rPr lang="de-DE" sz="4000" dirty="0"/>
              <a:t> </a:t>
            </a:r>
            <a:r>
              <a:rPr lang="de-DE" sz="4000" dirty="0" err="1"/>
              <a:t>plattform</a:t>
            </a:r>
            <a:endParaRPr sz="4000" dirty="0"/>
          </a:p>
        </p:txBody>
      </p:sp>
      <p:sp>
        <p:nvSpPr>
          <p:cNvPr id="31" name="Linie">
            <a:extLst>
              <a:ext uri="{FF2B5EF4-FFF2-40B4-BE49-F238E27FC236}">
                <a16:creationId xmlns:a16="http://schemas.microsoft.com/office/drawing/2014/main" id="{7D55D1D7-E572-4DB5-A758-36D0F41D9BE7}"/>
              </a:ext>
            </a:extLst>
          </p:cNvPr>
          <p:cNvSpPr/>
          <p:nvPr/>
        </p:nvSpPr>
        <p:spPr>
          <a:xfrm flipH="1" flipV="1">
            <a:off x="21920310" y="5834742"/>
            <a:ext cx="0" cy="1823147"/>
          </a:xfrm>
          <a:prstGeom prst="line">
            <a:avLst/>
          </a:prstGeom>
          <a:ln w="101600">
            <a:solidFill>
              <a:srgbClr val="941100"/>
            </a:solidFill>
            <a:miter/>
            <a:headEnd w="lg" len="sm"/>
            <a:tailEnd type="triangle" w="lg" len="med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f/5 off-axis parabola">
            <a:extLst>
              <a:ext uri="{FF2B5EF4-FFF2-40B4-BE49-F238E27FC236}">
                <a16:creationId xmlns:a16="http://schemas.microsoft.com/office/drawing/2014/main" id="{094356F9-7E7E-A373-AA72-277A50A29241}"/>
              </a:ext>
            </a:extLst>
          </p:cNvPr>
          <p:cNvSpPr txBox="1"/>
          <p:nvPr/>
        </p:nvSpPr>
        <p:spPr>
          <a:xfrm>
            <a:off x="21341420" y="7657889"/>
            <a:ext cx="1205280" cy="707886"/>
          </a:xfrm>
          <a:prstGeom prst="rect">
            <a:avLst/>
          </a:prstGeom>
          <a:solidFill>
            <a:srgbClr val="9411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</a:rPr>
              <a:t>Laser</a:t>
            </a:r>
            <a:endParaRPr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21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6" grpId="0" animBg="1"/>
      <p:bldP spid="27" grpId="0" animBg="1"/>
      <p:bldP spid="31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DF2277-F897-42EA-C822-1E1F0FAE1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3E74714D-3172-F0E1-3EA7-7450FC9644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dirty="0">
                <a:solidFill>
                  <a:srgbClr val="000000"/>
                </a:solidFill>
                <a:effectLst/>
                <a:latin typeface="Carlito"/>
              </a:rPr>
              <a:t>Laser-ION </a:t>
            </a:r>
            <a:r>
              <a:rPr lang="de-DE" dirty="0" err="1">
                <a:solidFill>
                  <a:srgbClr val="000000"/>
                </a:solidFill>
                <a:effectLst/>
                <a:latin typeface="Carlito"/>
              </a:rPr>
              <a:t>acceleration</a:t>
            </a:r>
            <a:r>
              <a:rPr lang="de-DE" dirty="0">
                <a:solidFill>
                  <a:srgbClr val="000000"/>
                </a:solidFill>
                <a:effectLst/>
                <a:latin typeface="Carlito"/>
              </a:rPr>
              <a:t> (LION)</a:t>
            </a:r>
          </a:p>
        </p:txBody>
      </p:sp>
      <p:pic>
        <p:nvPicPr>
          <p:cNvPr id="22" name="Grafik 21" descr="Ein Bild, das Im Haus, Wand, Maschine, medizinische Ausrüstung enthält.&#10;&#10;Automatisch generierte Beschreibung">
            <a:extLst>
              <a:ext uri="{FF2B5EF4-FFF2-40B4-BE49-F238E27FC236}">
                <a16:creationId xmlns:a16="http://schemas.microsoft.com/office/drawing/2014/main" id="{8DA0DD33-ED7A-991C-787D-1EEE0B658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24449"/>
          <a:stretch/>
        </p:blipFill>
        <p:spPr>
          <a:xfrm>
            <a:off x="259188" y="2240479"/>
            <a:ext cx="6461566" cy="7442452"/>
          </a:xfrm>
          <a:prstGeom prst="rect">
            <a:avLst/>
          </a:prstGeom>
        </p:spPr>
      </p:pic>
      <p:sp>
        <p:nvSpPr>
          <p:cNvPr id="26" name="Linie">
            <a:extLst>
              <a:ext uri="{FF2B5EF4-FFF2-40B4-BE49-F238E27FC236}">
                <a16:creationId xmlns:a16="http://schemas.microsoft.com/office/drawing/2014/main" id="{068B795E-DD0D-4406-B5B8-22D2A419C7C7}"/>
              </a:ext>
            </a:extLst>
          </p:cNvPr>
          <p:cNvSpPr/>
          <p:nvPr/>
        </p:nvSpPr>
        <p:spPr>
          <a:xfrm flipV="1">
            <a:off x="3288406" y="9836391"/>
            <a:ext cx="30109" cy="2769446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lg"/>
            <a:tailEnd type="triangle" w="lg" len="lg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7" name="Wide angle spectrometer">
            <a:extLst>
              <a:ext uri="{FF2B5EF4-FFF2-40B4-BE49-F238E27FC236}">
                <a16:creationId xmlns:a16="http://schemas.microsoft.com/office/drawing/2014/main" id="{A33DAF05-C8FB-D9F8-9B0D-A0EB460247D9}"/>
              </a:ext>
            </a:extLst>
          </p:cNvPr>
          <p:cNvSpPr txBox="1"/>
          <p:nvPr/>
        </p:nvSpPr>
        <p:spPr>
          <a:xfrm>
            <a:off x="3442561" y="12045566"/>
            <a:ext cx="4559902" cy="707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GB" sz="4000" dirty="0"/>
              <a:t>Application</a:t>
            </a:r>
            <a:r>
              <a:rPr lang="de-DE" sz="4000" dirty="0"/>
              <a:t> </a:t>
            </a:r>
            <a:r>
              <a:rPr lang="de-DE" sz="4000" dirty="0" err="1"/>
              <a:t>plattform</a:t>
            </a:r>
            <a:endParaRPr sz="400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6F82417A-02FF-F1F2-EFFC-2532B3F3843B}"/>
              </a:ext>
            </a:extLst>
          </p:cNvPr>
          <p:cNvSpPr txBox="1"/>
          <p:nvPr/>
        </p:nvSpPr>
        <p:spPr>
          <a:xfrm>
            <a:off x="13244945" y="4908795"/>
            <a:ext cx="9850309" cy="2554543"/>
          </a:xfrm>
          <a:prstGeom prst="rect">
            <a:avLst/>
          </a:prstGeom>
          <a:noFill/>
          <a:ln w="38100" cap="flat">
            <a:solidFill>
              <a:srgbClr val="C0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i="0" u="sng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Goal: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Providing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particle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bunches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with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b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lang="de-DE" sz="4000" b="1" dirty="0" err="1"/>
              <a:t>reproducible</a:t>
            </a:r>
            <a:r>
              <a:rPr lang="de-DE" sz="4000" b="1" dirty="0"/>
              <a:t> &amp;</a:t>
            </a:r>
            <a:r>
              <a:rPr kumimoji="0" lang="de-DE" sz="4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lang="de-DE" sz="4000" b="1" dirty="0" err="1"/>
              <a:t>tunable</a:t>
            </a:r>
            <a:r>
              <a:rPr lang="de-DE" sz="4000" b="1" dirty="0"/>
              <a:t> </a:t>
            </a:r>
            <a:r>
              <a:rPr lang="de-DE" sz="4000" b="1" dirty="0" err="1"/>
              <a:t>parameters</a:t>
            </a:r>
            <a:r>
              <a:rPr lang="de-DE" sz="4000" b="1" dirty="0"/>
              <a:t> 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at 1 Hz </a:t>
            </a:r>
            <a:b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for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various</a:t>
            </a:r>
            <a:r>
              <a:rPr kumimoji="0" lang="de-DE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kumimoji="0" lang="de-DE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applications</a:t>
            </a:r>
            <a:endParaRPr kumimoji="0" lang="de-DE" sz="4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7" name="Pfeil nach unten 6">
            <a:extLst>
              <a:ext uri="{FF2B5EF4-FFF2-40B4-BE49-F238E27FC236}">
                <a16:creationId xmlns:a16="http://schemas.microsoft.com/office/drawing/2014/main" id="{AE1759B8-DF0C-E6A5-D2C9-B82BF1BC0574}"/>
              </a:ext>
            </a:extLst>
          </p:cNvPr>
          <p:cNvSpPr/>
          <p:nvPr/>
        </p:nvSpPr>
        <p:spPr>
          <a:xfrm rot="16200000">
            <a:off x="9476208" y="5195151"/>
            <a:ext cx="1938990" cy="1386707"/>
          </a:xfrm>
          <a:prstGeom prst="downArrow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2372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0567C-6247-DE5E-6B87-DB4F58744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Abgerundetes Rechteck">
            <a:extLst>
              <a:ext uri="{FF2B5EF4-FFF2-40B4-BE49-F238E27FC236}">
                <a16:creationId xmlns:a16="http://schemas.microsoft.com/office/drawing/2014/main" id="{8EA62C6C-9C9F-709C-05A0-6A6E3B8475B3}"/>
              </a:ext>
            </a:extLst>
          </p:cNvPr>
          <p:cNvSpPr/>
          <p:nvPr/>
        </p:nvSpPr>
        <p:spPr>
          <a:xfrm>
            <a:off x="11232678" y="5202083"/>
            <a:ext cx="3646029" cy="1357006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>
            <a:solidFill>
              <a:srgbClr val="32538F"/>
            </a:solidFill>
            <a:prstDash val="solid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84555CAC-0F73-5D18-A6D2-AB81B7B115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err="1">
                <a:solidFill>
                  <a:srgbClr val="000000"/>
                </a:solidFill>
                <a:effectLst/>
                <a:latin typeface="Carlito"/>
              </a:rPr>
              <a:t>Machine</a:t>
            </a:r>
            <a:r>
              <a:rPr lang="de-DE">
                <a:solidFill>
                  <a:srgbClr val="000000"/>
                </a:solidFill>
                <a:effectLst/>
                <a:latin typeface="Carlito"/>
              </a:rPr>
              <a:t> </a:t>
            </a:r>
            <a:r>
              <a:rPr lang="de-DE" err="1">
                <a:solidFill>
                  <a:srgbClr val="000000"/>
                </a:solidFill>
                <a:effectLst/>
                <a:latin typeface="Carlito"/>
              </a:rPr>
              <a:t>control</a:t>
            </a:r>
            <a:r>
              <a:rPr lang="de-DE">
                <a:solidFill>
                  <a:srgbClr val="000000"/>
                </a:solidFill>
                <a:effectLst/>
                <a:latin typeface="Carlito"/>
              </a:rPr>
              <a:t> via ‚Tango </a:t>
            </a:r>
            <a:r>
              <a:rPr lang="de-DE" err="1">
                <a:solidFill>
                  <a:srgbClr val="000000"/>
                </a:solidFill>
                <a:effectLst/>
                <a:latin typeface="Carlito"/>
              </a:rPr>
              <a:t>controls</a:t>
            </a:r>
            <a:r>
              <a:rPr lang="de-DE">
                <a:solidFill>
                  <a:srgbClr val="000000"/>
                </a:solidFill>
                <a:effectLst/>
                <a:latin typeface="Carlito"/>
              </a:rPr>
              <a:t>‘ </a:t>
            </a: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106E3EEE-ADF6-DE42-4118-A7EF50F3EB6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2801424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grpSp>
        <p:nvGrpSpPr>
          <p:cNvPr id="11" name="Rechteck: abgerundete Ecken 6">
            <a:extLst>
              <a:ext uri="{FF2B5EF4-FFF2-40B4-BE49-F238E27FC236}">
                <a16:creationId xmlns:a16="http://schemas.microsoft.com/office/drawing/2014/main" id="{F75D690F-9B48-CFEB-E300-221CF134D86C}"/>
              </a:ext>
            </a:extLst>
          </p:cNvPr>
          <p:cNvGrpSpPr/>
          <p:nvPr/>
        </p:nvGrpSpPr>
        <p:grpSpPr>
          <a:xfrm>
            <a:off x="1477631" y="8379729"/>
            <a:ext cx="9123472" cy="3483578"/>
            <a:chOff x="0" y="0"/>
            <a:chExt cx="4441067" cy="1277614"/>
          </a:xfrm>
        </p:grpSpPr>
        <p:sp>
          <p:nvSpPr>
            <p:cNvPr id="12" name="Abgerundetes Rechteck">
              <a:extLst>
                <a:ext uri="{FF2B5EF4-FFF2-40B4-BE49-F238E27FC236}">
                  <a16:creationId xmlns:a16="http://schemas.microsoft.com/office/drawing/2014/main" id="{3AC2AF7D-D674-6E69-FE21-BADB92B4A6FC}"/>
                </a:ext>
              </a:extLst>
            </p:cNvPr>
            <p:cNvSpPr/>
            <p:nvPr/>
          </p:nvSpPr>
          <p:spPr>
            <a:xfrm>
              <a:off x="0" y="0"/>
              <a:ext cx="4441067" cy="1277614"/>
            </a:xfrm>
            <a:prstGeom prst="roundRect">
              <a:avLst>
                <a:gd name="adj" fmla="val 5202"/>
              </a:avLst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/>
              </a:pPr>
              <a:endParaRPr sz="4000"/>
            </a:p>
          </p:txBody>
        </p:sp>
        <p:sp>
          <p:nvSpPr>
            <p:cNvPr id="13" name="ATLAS-3000…">
              <a:extLst>
                <a:ext uri="{FF2B5EF4-FFF2-40B4-BE49-F238E27FC236}">
                  <a16:creationId xmlns:a16="http://schemas.microsoft.com/office/drawing/2014/main" id="{1DD5524F-6A24-8F7B-85F6-1DA24B319DB1}"/>
                </a:ext>
              </a:extLst>
            </p:cNvPr>
            <p:cNvSpPr txBox="1"/>
            <p:nvPr/>
          </p:nvSpPr>
          <p:spPr>
            <a:xfrm>
              <a:off x="74400" y="32899"/>
              <a:ext cx="4292266" cy="10809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 b="1"/>
              </a:pPr>
              <a:r>
                <a:rPr sz="4000" dirty="0"/>
                <a:t>ATLAS-3000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lang="de-DE" sz="4000" dirty="0" err="1"/>
                <a:t>Diagnostics</a:t>
              </a:r>
              <a:r>
                <a:rPr lang="de-DE" sz="4000" dirty="0"/>
                <a:t> (</a:t>
              </a:r>
              <a:r>
                <a:rPr lang="de-DE" sz="4000" dirty="0" err="1"/>
                <a:t>energy</a:t>
              </a:r>
              <a:r>
                <a:rPr lang="de-DE" sz="4000" dirty="0"/>
                <a:t>, </a:t>
              </a:r>
              <a:r>
                <a:rPr lang="de-DE" sz="4000" dirty="0" err="1"/>
                <a:t>spectrum</a:t>
              </a:r>
              <a:r>
                <a:rPr lang="de-DE" sz="4000" dirty="0"/>
                <a:t>, </a:t>
              </a:r>
              <a:r>
                <a:rPr lang="de-DE" sz="4000" dirty="0" err="1"/>
                <a:t>profile</a:t>
              </a:r>
              <a:r>
                <a:rPr lang="de-DE" sz="4000" dirty="0"/>
                <a:t>)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lang="de-DE" sz="4000" dirty="0"/>
                <a:t>Dispersion </a:t>
              </a:r>
              <a:r>
                <a:rPr lang="de-DE" sz="4000" dirty="0" err="1"/>
                <a:t>manipulation</a:t>
              </a:r>
              <a:r>
                <a:rPr lang="de-DE" sz="4000" dirty="0"/>
                <a:t> (</a:t>
              </a:r>
              <a:r>
                <a:rPr lang="de-DE" sz="4000" dirty="0" err="1"/>
                <a:t>Dazzler</a:t>
              </a:r>
              <a:r>
                <a:rPr lang="de-DE" sz="4000" dirty="0"/>
                <a:t>)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lang="de-DE" sz="4000" dirty="0" err="1"/>
                <a:t>Attenuator</a:t>
              </a:r>
              <a:r>
                <a:rPr lang="de-DE" sz="4000" dirty="0"/>
                <a:t> + </a:t>
              </a:r>
              <a:r>
                <a:rPr lang="de-DE" sz="4000" dirty="0" err="1"/>
                <a:t>filters</a:t>
              </a:r>
              <a:endParaRPr lang="de-DE" sz="4000" dirty="0"/>
            </a:p>
          </p:txBody>
        </p:sp>
      </p:grpSp>
      <p:grpSp>
        <p:nvGrpSpPr>
          <p:cNvPr id="14" name="Rechteck: abgerundete Ecken 7">
            <a:extLst>
              <a:ext uri="{FF2B5EF4-FFF2-40B4-BE49-F238E27FC236}">
                <a16:creationId xmlns:a16="http://schemas.microsoft.com/office/drawing/2014/main" id="{BA9FFB4F-2FD8-B688-59B3-00EEC170B930}"/>
              </a:ext>
            </a:extLst>
          </p:cNvPr>
          <p:cNvGrpSpPr/>
          <p:nvPr/>
        </p:nvGrpSpPr>
        <p:grpSpPr>
          <a:xfrm>
            <a:off x="11183009" y="8331936"/>
            <a:ext cx="9931317" cy="3540059"/>
            <a:chOff x="0" y="0"/>
            <a:chExt cx="4184713" cy="1298329"/>
          </a:xfrm>
        </p:grpSpPr>
        <p:sp>
          <p:nvSpPr>
            <p:cNvPr id="15" name="Abgerundetes Rechteck">
              <a:extLst>
                <a:ext uri="{FF2B5EF4-FFF2-40B4-BE49-F238E27FC236}">
                  <a16:creationId xmlns:a16="http://schemas.microsoft.com/office/drawing/2014/main" id="{DDBEEDD0-D111-CBE6-0D68-9555ABB063B1}"/>
                </a:ext>
              </a:extLst>
            </p:cNvPr>
            <p:cNvSpPr/>
            <p:nvPr/>
          </p:nvSpPr>
          <p:spPr>
            <a:xfrm>
              <a:off x="0" y="0"/>
              <a:ext cx="4184713" cy="1278047"/>
            </a:xfrm>
            <a:prstGeom prst="roundRect">
              <a:avLst>
                <a:gd name="adj" fmla="val 5202"/>
              </a:avLst>
            </a:prstGeom>
            <a:solidFill>
              <a:srgbClr val="FFFFFF"/>
            </a:solidFill>
            <a:ln w="190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/>
              </a:pPr>
              <a:endParaRPr sz="4000"/>
            </a:p>
          </p:txBody>
        </p:sp>
        <p:sp>
          <p:nvSpPr>
            <p:cNvPr id="16" name="Experiment…">
              <a:extLst>
                <a:ext uri="{FF2B5EF4-FFF2-40B4-BE49-F238E27FC236}">
                  <a16:creationId xmlns:a16="http://schemas.microsoft.com/office/drawing/2014/main" id="{0AB47545-34B1-B5FB-F485-24CE01D393B7}"/>
                </a:ext>
              </a:extLst>
            </p:cNvPr>
            <p:cNvSpPr txBox="1"/>
            <p:nvPr/>
          </p:nvSpPr>
          <p:spPr>
            <a:xfrm>
              <a:off x="74426" y="32910"/>
              <a:ext cx="4035860" cy="12654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2000" b="1"/>
              </a:pPr>
              <a:r>
                <a:rPr sz="4000" dirty="0"/>
                <a:t>Experiment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lang="de-DE" sz="4000" dirty="0"/>
                <a:t>M</a:t>
              </a:r>
              <a:r>
                <a:rPr sz="4000" dirty="0" err="1"/>
                <a:t>otion</a:t>
              </a:r>
              <a:r>
                <a:rPr sz="4000" dirty="0"/>
                <a:t> (</a:t>
              </a:r>
              <a:r>
                <a:rPr sz="4000" dirty="0" err="1"/>
                <a:t>Phytron</a:t>
              </a:r>
              <a:r>
                <a:rPr sz="4000" dirty="0"/>
                <a:t>, PI, </a:t>
              </a:r>
              <a:r>
                <a:rPr sz="4000" dirty="0" err="1"/>
                <a:t>Owis</a:t>
              </a:r>
              <a:r>
                <a:rPr sz="4000" dirty="0"/>
                <a:t>, Thorlabs, …)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lang="de-DE" sz="4000" dirty="0"/>
                <a:t>C</a:t>
              </a:r>
              <a:r>
                <a:rPr sz="4000" dirty="0" err="1"/>
                <a:t>ameras</a:t>
              </a:r>
              <a:r>
                <a:rPr sz="4000" dirty="0"/>
                <a:t> (Basler, IDS, Grasshopper, …)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lang="de-DE" sz="4000" dirty="0"/>
                <a:t>D</a:t>
              </a:r>
              <a:r>
                <a:rPr sz="4000" dirty="0" err="1"/>
                <a:t>iagnostics</a:t>
              </a:r>
              <a:r>
                <a:rPr sz="4000" dirty="0"/>
                <a:t> (</a:t>
              </a:r>
              <a:r>
                <a:rPr sz="4000" dirty="0" err="1"/>
                <a:t>Picoscope</a:t>
              </a:r>
              <a:r>
                <a:rPr sz="4000" dirty="0"/>
                <a:t>, …)</a:t>
              </a:r>
            </a:p>
            <a:p>
              <a:pPr marL="285750" indent="-285750">
                <a:buSzPct val="100000"/>
                <a:buFont typeface="Arial"/>
                <a:buChar char="•"/>
              </a:pPr>
              <a:r>
                <a:rPr lang="de-DE" sz="4000" dirty="0"/>
                <a:t>O</a:t>
              </a:r>
              <a:r>
                <a:rPr sz="4000" dirty="0" err="1"/>
                <a:t>thers</a:t>
              </a:r>
              <a:r>
                <a:rPr sz="4000" dirty="0"/>
                <a:t> (Arduino, power supplies, …)</a:t>
              </a:r>
            </a:p>
          </p:txBody>
        </p:sp>
      </p:grpSp>
      <p:grpSp>
        <p:nvGrpSpPr>
          <p:cNvPr id="17" name="Rechteck: abgerundete Ecken 8">
            <a:extLst>
              <a:ext uri="{FF2B5EF4-FFF2-40B4-BE49-F238E27FC236}">
                <a16:creationId xmlns:a16="http://schemas.microsoft.com/office/drawing/2014/main" id="{6F32834F-7BF8-5FC6-0525-DECC5B49CE01}"/>
              </a:ext>
            </a:extLst>
          </p:cNvPr>
          <p:cNvGrpSpPr/>
          <p:nvPr/>
        </p:nvGrpSpPr>
        <p:grpSpPr>
          <a:xfrm>
            <a:off x="6755386" y="5202083"/>
            <a:ext cx="3646029" cy="1357006"/>
            <a:chOff x="0" y="187672"/>
            <a:chExt cx="1774790" cy="587915"/>
          </a:xfrm>
        </p:grpSpPr>
        <p:sp>
          <p:nvSpPr>
            <p:cNvPr id="20" name="Abgerundetes Rechteck">
              <a:extLst>
                <a:ext uri="{FF2B5EF4-FFF2-40B4-BE49-F238E27FC236}">
                  <a16:creationId xmlns:a16="http://schemas.microsoft.com/office/drawing/2014/main" id="{F746138A-4BF9-48CB-F282-842F66240CEB}"/>
                </a:ext>
              </a:extLst>
            </p:cNvPr>
            <p:cNvSpPr/>
            <p:nvPr/>
          </p:nvSpPr>
          <p:spPr>
            <a:xfrm>
              <a:off x="0" y="187672"/>
              <a:ext cx="1774790" cy="587915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solidFill>
                    <a:srgbClr val="FFFFFF"/>
                  </a:solidFill>
                </a:defRPr>
              </a:pPr>
              <a:endParaRPr sz="4000"/>
            </a:p>
          </p:txBody>
        </p:sp>
        <p:sp>
          <p:nvSpPr>
            <p:cNvPr id="21" name="User control">
              <a:extLst>
                <a:ext uri="{FF2B5EF4-FFF2-40B4-BE49-F238E27FC236}">
                  <a16:creationId xmlns:a16="http://schemas.microsoft.com/office/drawing/2014/main" id="{436A85E3-1E01-D65F-6829-B4486D71B0A7}"/>
                </a:ext>
              </a:extLst>
            </p:cNvPr>
            <p:cNvSpPr txBox="1"/>
            <p:nvPr/>
          </p:nvSpPr>
          <p:spPr>
            <a:xfrm>
              <a:off x="95800" y="318426"/>
              <a:ext cx="1583190" cy="3066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rPr sz="4000" dirty="0"/>
                <a:t>User control</a:t>
              </a:r>
            </a:p>
          </p:txBody>
        </p:sp>
      </p:grpSp>
      <p:sp>
        <p:nvSpPr>
          <p:cNvPr id="27" name="Scripted control">
            <a:extLst>
              <a:ext uri="{FF2B5EF4-FFF2-40B4-BE49-F238E27FC236}">
                <a16:creationId xmlns:a16="http://schemas.microsoft.com/office/drawing/2014/main" id="{B2EA814F-0784-0A3F-EB2E-FC79C48C7BF5}"/>
              </a:ext>
            </a:extLst>
          </p:cNvPr>
          <p:cNvSpPr txBox="1"/>
          <p:nvPr/>
        </p:nvSpPr>
        <p:spPr>
          <a:xfrm>
            <a:off x="11432130" y="5221376"/>
            <a:ext cx="3252417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sz="4000" dirty="0"/>
              <a:t>Scripted control</a:t>
            </a:r>
          </a:p>
        </p:txBody>
      </p:sp>
      <p:sp>
        <p:nvSpPr>
          <p:cNvPr id="40" name="Straight Arrow Connector 39">
            <a:extLst>
              <a:ext uri="{FF2B5EF4-FFF2-40B4-BE49-F238E27FC236}">
                <a16:creationId xmlns:a16="http://schemas.microsoft.com/office/drawing/2014/main" id="{2E4270AB-8366-E053-9461-F49DC5BBE038}"/>
              </a:ext>
            </a:extLst>
          </p:cNvPr>
          <p:cNvSpPr/>
          <p:nvPr/>
        </p:nvSpPr>
        <p:spPr>
          <a:xfrm flipV="1">
            <a:off x="12479227" y="6861594"/>
            <a:ext cx="2" cy="1274789"/>
          </a:xfrm>
          <a:prstGeom prst="line">
            <a:avLst/>
          </a:prstGeom>
          <a:ln w="444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 sz="4000"/>
          </a:p>
        </p:txBody>
      </p:sp>
      <p:sp>
        <p:nvSpPr>
          <p:cNvPr id="41" name="Straight Arrow Connector 39">
            <a:extLst>
              <a:ext uri="{FF2B5EF4-FFF2-40B4-BE49-F238E27FC236}">
                <a16:creationId xmlns:a16="http://schemas.microsoft.com/office/drawing/2014/main" id="{5418927A-08FF-8924-F519-E149E7BB6693}"/>
              </a:ext>
            </a:extLst>
          </p:cNvPr>
          <p:cNvSpPr/>
          <p:nvPr/>
        </p:nvSpPr>
        <p:spPr>
          <a:xfrm flipV="1">
            <a:off x="8944432" y="6836579"/>
            <a:ext cx="2" cy="1274789"/>
          </a:xfrm>
          <a:prstGeom prst="line">
            <a:avLst/>
          </a:prstGeom>
          <a:ln w="444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 sz="4000"/>
          </a:p>
        </p:txBody>
      </p:sp>
      <p:sp>
        <p:nvSpPr>
          <p:cNvPr id="42" name="Straight Arrow Connector 39">
            <a:extLst>
              <a:ext uri="{FF2B5EF4-FFF2-40B4-BE49-F238E27FC236}">
                <a16:creationId xmlns:a16="http://schemas.microsoft.com/office/drawing/2014/main" id="{ADFBAFBE-A890-D41E-0848-AD5DAA66AA3D}"/>
              </a:ext>
            </a:extLst>
          </p:cNvPr>
          <p:cNvSpPr/>
          <p:nvPr/>
        </p:nvSpPr>
        <p:spPr>
          <a:xfrm flipH="1" flipV="1">
            <a:off x="9610994" y="6865895"/>
            <a:ext cx="2389300" cy="1299803"/>
          </a:xfrm>
          <a:prstGeom prst="line">
            <a:avLst/>
          </a:prstGeom>
          <a:ln w="444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 sz="4000"/>
          </a:p>
        </p:txBody>
      </p:sp>
      <p:sp>
        <p:nvSpPr>
          <p:cNvPr id="43" name="Straight Arrow Connector 39">
            <a:extLst>
              <a:ext uri="{FF2B5EF4-FFF2-40B4-BE49-F238E27FC236}">
                <a16:creationId xmlns:a16="http://schemas.microsoft.com/office/drawing/2014/main" id="{8BB709A9-02B1-12E4-6E73-05B9F5AF3291}"/>
              </a:ext>
            </a:extLst>
          </p:cNvPr>
          <p:cNvSpPr/>
          <p:nvPr/>
        </p:nvSpPr>
        <p:spPr>
          <a:xfrm flipV="1">
            <a:off x="9610994" y="6899862"/>
            <a:ext cx="2389300" cy="1184247"/>
          </a:xfrm>
          <a:prstGeom prst="line">
            <a:avLst/>
          </a:prstGeom>
          <a:ln w="444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 sz="4000"/>
          </a:p>
        </p:txBody>
      </p:sp>
      <p:sp>
        <p:nvSpPr>
          <p:cNvPr id="44" name="Straight Arrow Connector 39">
            <a:extLst>
              <a:ext uri="{FF2B5EF4-FFF2-40B4-BE49-F238E27FC236}">
                <a16:creationId xmlns:a16="http://schemas.microsoft.com/office/drawing/2014/main" id="{E16F0721-963D-D024-5085-19FE7DF3C1EA}"/>
              </a:ext>
            </a:extLst>
          </p:cNvPr>
          <p:cNvSpPr/>
          <p:nvPr/>
        </p:nvSpPr>
        <p:spPr>
          <a:xfrm flipH="1">
            <a:off x="10651709" y="9853283"/>
            <a:ext cx="531304" cy="2"/>
          </a:xfrm>
          <a:prstGeom prst="line">
            <a:avLst/>
          </a:prstGeom>
          <a:ln w="44450">
            <a:solidFill>
              <a:schemeClr val="accent1"/>
            </a:solidFill>
            <a:miter/>
            <a:headEnd type="triangle"/>
            <a:tailEnd type="triangle"/>
          </a:ln>
        </p:spPr>
        <p:txBody>
          <a:bodyPr lIns="45719" rIns="45719"/>
          <a:lstStyle/>
          <a:p>
            <a:endParaRPr sz="4000"/>
          </a:p>
        </p:txBody>
      </p:sp>
      <p:sp>
        <p:nvSpPr>
          <p:cNvPr id="49" name="(One) Goal: Automated correlation between Laser and Ion parameters &amp; feedback loops">
            <a:extLst>
              <a:ext uri="{FF2B5EF4-FFF2-40B4-BE49-F238E27FC236}">
                <a16:creationId xmlns:a16="http://schemas.microsoft.com/office/drawing/2014/main" id="{2E0CCB2C-228D-3828-B1A3-7EE34F111D3F}"/>
              </a:ext>
            </a:extLst>
          </p:cNvPr>
          <p:cNvSpPr txBox="1"/>
          <p:nvPr/>
        </p:nvSpPr>
        <p:spPr>
          <a:xfrm>
            <a:off x="440715" y="2105955"/>
            <a:ext cx="17881936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900"/>
            </a:pPr>
            <a:r>
              <a:rPr lang="de-DE" sz="4000" u="sng" dirty="0" err="1"/>
              <a:t>Requirements</a:t>
            </a:r>
            <a:r>
              <a:rPr lang="de-DE" sz="4000" dirty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  <a:defRPr sz="1900"/>
            </a:pPr>
            <a:r>
              <a:rPr lang="de-DE" sz="4000" dirty="0"/>
              <a:t>Operation at 1 Hz</a:t>
            </a:r>
          </a:p>
          <a:p>
            <a:pPr marL="285750" indent="-285750">
              <a:buFont typeface="Arial" panose="020B0604020202020204" pitchFamily="34" charset="0"/>
              <a:buChar char="•"/>
              <a:defRPr sz="1900"/>
            </a:pPr>
            <a:r>
              <a:rPr lang="de-DE" sz="4000" dirty="0" err="1"/>
              <a:t>Correlation</a:t>
            </a:r>
            <a:r>
              <a:rPr lang="de-DE" sz="4000" dirty="0"/>
              <a:t> </a:t>
            </a:r>
            <a:r>
              <a:rPr lang="de-DE" sz="4000" dirty="0" err="1"/>
              <a:t>between</a:t>
            </a:r>
            <a:r>
              <a:rPr lang="de-DE" sz="4000" dirty="0"/>
              <a:t> laser- and </a:t>
            </a:r>
            <a:r>
              <a:rPr lang="de-DE" sz="4000" dirty="0" err="1"/>
              <a:t>ion</a:t>
            </a:r>
            <a:r>
              <a:rPr lang="de-DE" sz="4000" dirty="0"/>
              <a:t>-parameters </a:t>
            </a:r>
          </a:p>
          <a:p>
            <a:pPr marL="285750" indent="-285750">
              <a:buFont typeface="Arial" panose="020B0604020202020204" pitchFamily="34" charset="0"/>
              <a:buChar char="•"/>
              <a:defRPr sz="1900"/>
            </a:pPr>
            <a:r>
              <a:rPr lang="de-DE" sz="4000" dirty="0"/>
              <a:t>Intelligent </a:t>
            </a:r>
            <a:r>
              <a:rPr lang="de-DE" sz="4000" dirty="0" err="1"/>
              <a:t>feedback</a:t>
            </a:r>
            <a:r>
              <a:rPr lang="de-DE" sz="4000" dirty="0"/>
              <a:t> </a:t>
            </a:r>
            <a:r>
              <a:rPr lang="de-DE" sz="4000" dirty="0" err="1"/>
              <a:t>loops</a:t>
            </a:r>
            <a:endParaRPr lang="de-DE" sz="4000" dirty="0"/>
          </a:p>
        </p:txBody>
      </p:sp>
      <p:pic>
        <p:nvPicPr>
          <p:cNvPr id="3" name="Grafik 2" descr="Ein Bild, das Schrift, Grafiken, Logo, Symbol enthält.&#10;&#10;Automatisch generierte Beschreibung">
            <a:extLst>
              <a:ext uri="{FF2B5EF4-FFF2-40B4-BE49-F238E27FC236}">
                <a16:creationId xmlns:a16="http://schemas.microsoft.com/office/drawing/2014/main" id="{AF67651F-F3AD-72BA-174C-C665E3C9D7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313" y="542498"/>
            <a:ext cx="3644849" cy="1089195"/>
          </a:xfrm>
          <a:prstGeom prst="rect">
            <a:avLst/>
          </a:prstGeom>
        </p:spPr>
      </p:pic>
      <p:sp>
        <p:nvSpPr>
          <p:cNvPr id="4" name="Straight Arrow Connector 39">
            <a:extLst>
              <a:ext uri="{FF2B5EF4-FFF2-40B4-BE49-F238E27FC236}">
                <a16:creationId xmlns:a16="http://schemas.microsoft.com/office/drawing/2014/main" id="{13D783AF-9CCB-2E3F-C60D-32F338EEA231}"/>
              </a:ext>
            </a:extLst>
          </p:cNvPr>
          <p:cNvSpPr/>
          <p:nvPr/>
        </p:nvSpPr>
        <p:spPr>
          <a:xfrm flipV="1">
            <a:off x="16148667" y="6732425"/>
            <a:ext cx="1502018" cy="1331066"/>
          </a:xfrm>
          <a:prstGeom prst="line">
            <a:avLst/>
          </a:prstGeom>
          <a:ln w="44450">
            <a:solidFill>
              <a:srgbClr val="C00000"/>
            </a:solidFill>
            <a:miter/>
            <a:headEnd type="none" w="lg" len="med"/>
            <a:tailEnd type="triangle" w="lg" len="med"/>
          </a:ln>
        </p:spPr>
        <p:txBody>
          <a:bodyPr lIns="45719" rIns="45719"/>
          <a:lstStyle/>
          <a:p>
            <a:endParaRPr sz="400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57BC310-3623-5D37-E598-88426DD95086}"/>
              </a:ext>
            </a:extLst>
          </p:cNvPr>
          <p:cNvSpPr txBox="1"/>
          <p:nvPr/>
        </p:nvSpPr>
        <p:spPr>
          <a:xfrm>
            <a:off x="19188351" y="3854246"/>
            <a:ext cx="4881463" cy="1415770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Many device servers </a:t>
            </a:r>
            <a:b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</a:b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available open source!</a:t>
            </a:r>
          </a:p>
        </p:txBody>
      </p:sp>
      <p:cxnSp>
        <p:nvCxnSpPr>
          <p:cNvPr id="6" name="Gerade Verbindung 5">
            <a:extLst>
              <a:ext uri="{FF2B5EF4-FFF2-40B4-BE49-F238E27FC236}">
                <a16:creationId xmlns:a16="http://schemas.microsoft.com/office/drawing/2014/main" id="{819785A6-EA5F-95CF-48EB-9D0F20D46A72}"/>
              </a:ext>
            </a:extLst>
          </p:cNvPr>
          <p:cNvCxnSpPr>
            <a:cxnSpLocks/>
          </p:cNvCxnSpPr>
          <p:nvPr/>
        </p:nvCxnSpPr>
        <p:spPr>
          <a:xfrm>
            <a:off x="244773" y="12132349"/>
            <a:ext cx="498037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841D132D-1656-104C-16D7-1F843523ED6B}"/>
              </a:ext>
            </a:extLst>
          </p:cNvPr>
          <p:cNvSpPr txBox="1"/>
          <p:nvPr/>
        </p:nvSpPr>
        <p:spPr>
          <a:xfrm>
            <a:off x="146802" y="12144667"/>
            <a:ext cx="4738796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Weiße</a:t>
            </a: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et al, HPLSE 2023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CE7B4D5-F2DD-89C2-583A-F404E58B9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6313" y="3807779"/>
            <a:ext cx="2729093" cy="272909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B72A099-AA39-7CE0-BE21-FCCE50694105}"/>
              </a:ext>
            </a:extLst>
          </p:cNvPr>
          <p:cNvSpPr txBox="1"/>
          <p:nvPr/>
        </p:nvSpPr>
        <p:spPr>
          <a:xfrm>
            <a:off x="19144770" y="5256747"/>
            <a:ext cx="4036918" cy="1200329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gitlab.lrz.de</a:t>
            </a:r>
            <a:r>
              <a:rPr lang="en-GB" dirty="0"/>
              <a:t>/cala-public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05688D36-37F8-6397-205B-0E3B71FE3D4E}"/>
              </a:ext>
            </a:extLst>
          </p:cNvPr>
          <p:cNvSpPr/>
          <p:nvPr/>
        </p:nvSpPr>
        <p:spPr>
          <a:xfrm>
            <a:off x="16383015" y="3854246"/>
            <a:ext cx="7640764" cy="2682626"/>
          </a:xfrm>
          <a:prstGeom prst="rect">
            <a:avLst/>
          </a:prstGeom>
          <a:noFill/>
          <a:ln w="25400" cap="flat">
            <a:solidFill>
              <a:srgbClr val="C0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106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7" grpId="0"/>
      <p:bldP spid="40" grpId="0" animBg="1"/>
      <p:bldP spid="41" grpId="0" animBg="1"/>
      <p:bldP spid="42" grpId="0" animBg="1"/>
      <p:bldP spid="43" grpId="0" animBg="1"/>
      <p:bldP spid="44" grpId="0" animBg="1"/>
      <p:bldP spid="4" grpId="1" animBg="1"/>
      <p:bldP spid="5" grpId="0"/>
      <p:bldP spid="10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54D4D-9C5E-6121-D61E-F73AB9F03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942A088B-4F51-8A9A-C163-96058C823B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>
                <a:solidFill>
                  <a:srgbClr val="000000"/>
                </a:solidFill>
                <a:effectLst/>
                <a:latin typeface="Carlito"/>
              </a:rPr>
              <a:t>Liquid Leaf Target</a:t>
            </a: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8F408039-FE49-5155-30B4-EE5D222B052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8518A856-5D21-FF07-4E4B-1CC4D1999A3A}"/>
              </a:ext>
            </a:extLst>
          </p:cNvPr>
          <p:cNvGrpSpPr/>
          <p:nvPr/>
        </p:nvGrpSpPr>
        <p:grpSpPr>
          <a:xfrm>
            <a:off x="0" y="2404382"/>
            <a:ext cx="19061539" cy="10115550"/>
            <a:chOff x="2428364" y="4193179"/>
            <a:chExt cx="16974061" cy="8294096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A9977189-21CA-E050-64CD-154BF8C1C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-1" b="772"/>
            <a:stretch/>
          </p:blipFill>
          <p:spPr>
            <a:xfrm>
              <a:off x="8521768" y="4195079"/>
              <a:ext cx="3758886" cy="8292196"/>
            </a:xfrm>
            <a:prstGeom prst="rect">
              <a:avLst/>
            </a:prstGeom>
          </p:spPr>
        </p:pic>
        <p:cxnSp>
          <p:nvCxnSpPr>
            <p:cNvPr id="3" name="Gerader Verbinder 15">
              <a:extLst>
                <a:ext uri="{FF2B5EF4-FFF2-40B4-BE49-F238E27FC236}">
                  <a16:creationId xmlns:a16="http://schemas.microsoft.com/office/drawing/2014/main" id="{525F2E25-75AC-2610-B493-0231597B1D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16555" y="4381068"/>
              <a:ext cx="3444789" cy="316955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Gerader Verbinder 16">
              <a:extLst>
                <a:ext uri="{FF2B5EF4-FFF2-40B4-BE49-F238E27FC236}">
                  <a16:creationId xmlns:a16="http://schemas.microsoft.com/office/drawing/2014/main" id="{D5A77AF0-4D74-CD8B-9A3A-06431B00DAB1}"/>
                </a:ext>
              </a:extLst>
            </p:cNvPr>
            <p:cNvCxnSpPr>
              <a:cxnSpLocks/>
            </p:cNvCxnSpPr>
            <p:nvPr/>
          </p:nvCxnSpPr>
          <p:spPr>
            <a:xfrm>
              <a:off x="10316555" y="8815071"/>
              <a:ext cx="3444789" cy="3456857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495712A-7698-BBFF-94B2-C3C05930565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576406" y="4193179"/>
              <a:ext cx="5826019" cy="8294096"/>
              <a:chOff x="7288734" y="10305724"/>
              <a:chExt cx="4658141" cy="5289267"/>
            </a:xfrm>
          </p:grpSpPr>
          <p:pic>
            <p:nvPicPr>
              <p:cNvPr id="6" name="Grafik 5">
                <a:extLst>
                  <a:ext uri="{FF2B5EF4-FFF2-40B4-BE49-F238E27FC236}">
                    <a16:creationId xmlns:a16="http://schemas.microsoft.com/office/drawing/2014/main" id="{304E8747-BC0E-408D-60B1-AD4D912A60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  <a14:imgEffect>
                          <a14:saturation sat="40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79" t="7773" r="31691" b="22210"/>
              <a:stretch/>
            </p:blipFill>
            <p:spPr>
              <a:xfrm>
                <a:off x="7288734" y="10305724"/>
                <a:ext cx="4658141" cy="5289267"/>
              </a:xfrm>
              <a:prstGeom prst="rect">
                <a:avLst/>
              </a:prstGeom>
            </p:spPr>
          </p:pic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2246CE24-B00C-55E9-66F6-D059A521ADB2}"/>
                  </a:ext>
                </a:extLst>
              </p:cNvPr>
              <p:cNvSpPr txBox="1"/>
              <p:nvPr/>
            </p:nvSpPr>
            <p:spPr>
              <a:xfrm>
                <a:off x="7660715" y="10425543"/>
                <a:ext cx="3900828" cy="3701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noProof="0">
                    <a:solidFill>
                      <a:schemeClr val="bg1"/>
                    </a:solidFill>
                    <a:ea typeface="Calibri" panose="020F0502020204030204" pitchFamily="34" charset="0"/>
                    <a:cs typeface="Calibri" panose="020F0502020204030204" pitchFamily="34" charset="0"/>
                  </a:rPr>
                  <a:t>FRONT VIEW</a:t>
                </a:r>
              </a:p>
            </p:txBody>
          </p:sp>
        </p:grp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A6E59F39-B13D-7F27-372E-10BA22941AA0}"/>
                </a:ext>
              </a:extLst>
            </p:cNvPr>
            <p:cNvSpPr/>
            <p:nvPr/>
          </p:nvSpPr>
          <p:spPr bwMode="auto">
            <a:xfrm rot="5400000">
              <a:off x="11587094" y="9179033"/>
              <a:ext cx="4706830" cy="20227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8016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4000" b="0" i="0" u="none" strike="noStrike" cap="none" normalizeH="0" baseline="0" noProof="0">
                <a:ln>
                  <a:noFill/>
                </a:ln>
                <a:solidFill>
                  <a:schemeClr val="bg2"/>
                </a:solidFill>
                <a:effectLst/>
              </a:endParaRP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4117FCC-A316-CFFC-CD83-5918E721247A}"/>
                </a:ext>
              </a:extLst>
            </p:cNvPr>
            <p:cNvSpPr txBox="1"/>
            <p:nvPr/>
          </p:nvSpPr>
          <p:spPr>
            <a:xfrm>
              <a:off x="14041649" y="10928520"/>
              <a:ext cx="1520472" cy="580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noProof="0">
                  <a:solidFill>
                    <a:schemeClr val="bg1"/>
                  </a:solidFill>
                </a:rPr>
                <a:t>1 mm</a:t>
              </a:r>
            </a:p>
          </p:txBody>
        </p:sp>
        <p:sp>
          <p:nvSpPr>
            <p:cNvPr id="10" name="Pfeil: nach unten 48">
              <a:extLst>
                <a:ext uri="{FF2B5EF4-FFF2-40B4-BE49-F238E27FC236}">
                  <a16:creationId xmlns:a16="http://schemas.microsoft.com/office/drawing/2014/main" id="{53A23E92-948E-DF62-6412-D8A88550E43F}"/>
                </a:ext>
              </a:extLst>
            </p:cNvPr>
            <p:cNvSpPr/>
            <p:nvPr/>
          </p:nvSpPr>
          <p:spPr>
            <a:xfrm rot="16200000">
              <a:off x="7916882" y="6389186"/>
              <a:ext cx="1040390" cy="1954448"/>
            </a:xfrm>
            <a:prstGeom prst="downArrow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noProof="0"/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CFD970B1-574E-D65B-0835-BAF68A0F074B}"/>
                </a:ext>
              </a:extLst>
            </p:cNvPr>
            <p:cNvSpPr txBox="1"/>
            <p:nvPr/>
          </p:nvSpPr>
          <p:spPr>
            <a:xfrm>
              <a:off x="3218974" y="6890564"/>
              <a:ext cx="4197919" cy="108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noProof="0" dirty="0"/>
                <a:t>fused silica nozzles:</a:t>
              </a:r>
              <a:br>
                <a:rPr lang="en-GB" sz="4000" noProof="0" dirty="0"/>
              </a:br>
              <a:r>
                <a:rPr lang="en-GB" sz="4000" noProof="0" dirty="0"/>
                <a:t> 50 and 25 µm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4CB914BF-74E6-5325-280C-3C9B0190B78F}"/>
                </a:ext>
              </a:extLst>
            </p:cNvPr>
            <p:cNvSpPr txBox="1"/>
            <p:nvPr/>
          </p:nvSpPr>
          <p:spPr>
            <a:xfrm>
              <a:off x="2428364" y="8853723"/>
              <a:ext cx="4988528" cy="108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noProof="0" dirty="0"/>
                <a:t>Ø1 mm catcher:</a:t>
              </a:r>
              <a:br>
                <a:rPr lang="en-GB" sz="4000" noProof="0" dirty="0"/>
              </a:br>
              <a:r>
                <a:rPr lang="en-GB" sz="4000" noProof="0" dirty="0"/>
                <a:t> heated to approx. 110° C</a:t>
              </a:r>
            </a:p>
          </p:txBody>
        </p:sp>
        <p:sp>
          <p:nvSpPr>
            <p:cNvPr id="22" name="Pfeil: nach unten 52">
              <a:extLst>
                <a:ext uri="{FF2B5EF4-FFF2-40B4-BE49-F238E27FC236}">
                  <a16:creationId xmlns:a16="http://schemas.microsoft.com/office/drawing/2014/main" id="{1EB189AC-B7C9-4BA3-48E0-2D47E1A0B768}"/>
                </a:ext>
              </a:extLst>
            </p:cNvPr>
            <p:cNvSpPr/>
            <p:nvPr/>
          </p:nvSpPr>
          <p:spPr>
            <a:xfrm rot="16200000">
              <a:off x="7873923" y="8358042"/>
              <a:ext cx="1040390" cy="1954448"/>
            </a:xfrm>
            <a:prstGeom prst="downArrow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noProof="0"/>
            </a:p>
          </p:txBody>
        </p:sp>
        <p:sp>
          <p:nvSpPr>
            <p:cNvPr id="23" name="Pfeil: nach unten 59">
              <a:extLst>
                <a:ext uri="{FF2B5EF4-FFF2-40B4-BE49-F238E27FC236}">
                  <a16:creationId xmlns:a16="http://schemas.microsoft.com/office/drawing/2014/main" id="{E40003B2-9ECC-6BAB-D641-564D37B48869}"/>
                </a:ext>
              </a:extLst>
            </p:cNvPr>
            <p:cNvSpPr/>
            <p:nvPr/>
          </p:nvSpPr>
          <p:spPr>
            <a:xfrm rot="16200000">
              <a:off x="7916882" y="4420329"/>
              <a:ext cx="1040390" cy="1954448"/>
            </a:xfrm>
            <a:prstGeom prst="downArrow">
              <a:avLst/>
            </a:prstGeom>
            <a:solidFill>
              <a:srgbClr val="FFFFFF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noProof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9AD2B14E-76A8-AB4A-46B7-F912157F67D7}"/>
                </a:ext>
              </a:extLst>
            </p:cNvPr>
            <p:cNvSpPr txBox="1"/>
            <p:nvPr/>
          </p:nvSpPr>
          <p:spPr>
            <a:xfrm>
              <a:off x="3257575" y="5102936"/>
              <a:ext cx="4197919" cy="580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000" noProof="0" dirty="0"/>
                <a:t>45° collision angle</a:t>
              </a:r>
            </a:p>
          </p:txBody>
        </p:sp>
        <p:sp>
          <p:nvSpPr>
            <p:cNvPr id="25" name="Rechteck 24">
              <a:extLst>
                <a:ext uri="{FF2B5EF4-FFF2-40B4-BE49-F238E27FC236}">
                  <a16:creationId xmlns:a16="http://schemas.microsoft.com/office/drawing/2014/main" id="{47B9274A-DB4D-408D-4AFF-D29474A8A27F}"/>
                </a:ext>
              </a:extLst>
            </p:cNvPr>
            <p:cNvSpPr/>
            <p:nvPr/>
          </p:nvSpPr>
          <p:spPr>
            <a:xfrm>
              <a:off x="9969478" y="7550625"/>
              <a:ext cx="697616" cy="126444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C8BAD7A1-5BF6-7541-7161-3DA9C8E6F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7" r="21361"/>
            <a:stretch/>
          </p:blipFill>
          <p:spPr>
            <a:xfrm>
              <a:off x="17049212" y="8695453"/>
              <a:ext cx="2197648" cy="3576475"/>
            </a:xfrm>
            <a:prstGeom prst="rect">
              <a:avLst/>
            </a:prstGeom>
          </p:spPr>
        </p:pic>
        <p:sp>
          <p:nvSpPr>
            <p:cNvPr id="28" name="Rechteck 27">
              <a:extLst>
                <a:ext uri="{FF2B5EF4-FFF2-40B4-BE49-F238E27FC236}">
                  <a16:creationId xmlns:a16="http://schemas.microsoft.com/office/drawing/2014/main" id="{F5436530-B642-30A0-D4C4-2EE9FB47D813}"/>
                </a:ext>
              </a:extLst>
            </p:cNvPr>
            <p:cNvSpPr/>
            <p:nvPr/>
          </p:nvSpPr>
          <p:spPr>
            <a:xfrm>
              <a:off x="15797761" y="7030454"/>
              <a:ext cx="1144155" cy="178461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cxnSp>
          <p:nvCxnSpPr>
            <p:cNvPr id="30" name="Gerader Verbinder 9">
              <a:extLst>
                <a:ext uri="{FF2B5EF4-FFF2-40B4-BE49-F238E27FC236}">
                  <a16:creationId xmlns:a16="http://schemas.microsoft.com/office/drawing/2014/main" id="{04BC2DF6-F446-AF4F-B4E0-FDA805E2A767}"/>
                </a:ext>
              </a:extLst>
            </p:cNvPr>
            <p:cNvCxnSpPr>
              <a:cxnSpLocks/>
              <a:stCxn id="28" idx="2"/>
              <a:endCxn id="26" idx="1"/>
            </p:cNvCxnSpPr>
            <p:nvPr/>
          </p:nvCxnSpPr>
          <p:spPr>
            <a:xfrm>
              <a:off x="16369839" y="8815069"/>
              <a:ext cx="679372" cy="1668622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r Verbinder 12">
              <a:extLst>
                <a:ext uri="{FF2B5EF4-FFF2-40B4-BE49-F238E27FC236}">
                  <a16:creationId xmlns:a16="http://schemas.microsoft.com/office/drawing/2014/main" id="{C93F8F8E-CC95-A122-4B85-F8E699D72B47}"/>
                </a:ext>
              </a:extLst>
            </p:cNvPr>
            <p:cNvCxnSpPr>
              <a:cxnSpLocks/>
              <a:stCxn id="28" idx="3"/>
              <a:endCxn id="26" idx="0"/>
            </p:cNvCxnSpPr>
            <p:nvPr/>
          </p:nvCxnSpPr>
          <p:spPr>
            <a:xfrm>
              <a:off x="16941916" y="7922762"/>
              <a:ext cx="1206120" cy="77269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9F96E307-D69E-0C19-B846-867904204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78" r="19088"/>
            <a:stretch/>
          </p:blipFill>
          <p:spPr>
            <a:xfrm>
              <a:off x="17031021" y="8694707"/>
              <a:ext cx="2198566" cy="3577969"/>
            </a:xfrm>
            <a:prstGeom prst="rect">
              <a:avLst/>
            </a:prstGeom>
          </p:spPr>
        </p:pic>
      </p:grpSp>
      <p:sp>
        <p:nvSpPr>
          <p:cNvPr id="11" name="Textfeld 10">
            <a:extLst>
              <a:ext uri="{FF2B5EF4-FFF2-40B4-BE49-F238E27FC236}">
                <a16:creationId xmlns:a16="http://schemas.microsoft.com/office/drawing/2014/main" id="{111B8D00-EC04-367C-A7E3-1AF1C92C46C9}"/>
              </a:ext>
            </a:extLst>
          </p:cNvPr>
          <p:cNvSpPr txBox="1"/>
          <p:nvPr/>
        </p:nvSpPr>
        <p:spPr>
          <a:xfrm>
            <a:off x="19042787" y="2404382"/>
            <a:ext cx="54194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u="sng" dirty="0"/>
              <a:t>Maximum ion energy: </a:t>
            </a:r>
          </a:p>
          <a:p>
            <a:pPr algn="ctr"/>
            <a:endParaRPr lang="en-GB" sz="4000" noProof="0" dirty="0"/>
          </a:p>
          <a:p>
            <a:pPr algn="ctr"/>
            <a:r>
              <a:rPr lang="en-GB" sz="4000" dirty="0"/>
              <a:t>Daily:  </a:t>
            </a:r>
            <a:br>
              <a:rPr lang="en-GB" sz="4000" dirty="0"/>
            </a:br>
            <a:r>
              <a:rPr lang="en-GB" sz="4000" dirty="0"/>
              <a:t>20-25 MeV</a:t>
            </a:r>
          </a:p>
          <a:p>
            <a:pPr algn="ctr"/>
            <a:r>
              <a:rPr lang="en-GB" sz="4000" dirty="0"/>
              <a:t> </a:t>
            </a:r>
          </a:p>
          <a:p>
            <a:pPr algn="ctr"/>
            <a:r>
              <a:rPr lang="en-GB" sz="4000" noProof="0" dirty="0"/>
              <a:t>Best performance: </a:t>
            </a:r>
            <a:br>
              <a:rPr lang="en-GB" sz="4000" noProof="0" dirty="0"/>
            </a:br>
            <a:r>
              <a:rPr lang="en-GB" sz="4000" noProof="0" dirty="0"/>
              <a:t>42 MeV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F6D5B55-9CD3-7251-39FE-284F605374CE}"/>
              </a:ext>
            </a:extLst>
          </p:cNvPr>
          <p:cNvSpPr txBox="1"/>
          <p:nvPr/>
        </p:nvSpPr>
        <p:spPr>
          <a:xfrm>
            <a:off x="-4975340" y="2239860"/>
            <a:ext cx="12221306" cy="707886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4000" u="sng" dirty="0"/>
              <a:t>Setup:</a:t>
            </a:r>
          </a:p>
        </p:txBody>
      </p:sp>
    </p:spTree>
    <p:extLst>
      <p:ext uri="{BB962C8B-B14F-4D97-AF65-F5344CB8AC3E}">
        <p14:creationId xmlns:p14="http://schemas.microsoft.com/office/powerpoint/2010/main" val="307700563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7414E-E2E9-FCCF-5379-6041943D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761A0020-9EF7-E088-7A71-4F3C3D506D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dirty="0" err="1">
                <a:latin typeface="Carlito"/>
              </a:rPr>
              <a:t>Chromatic</a:t>
            </a:r>
            <a:r>
              <a:rPr lang="de-DE" dirty="0">
                <a:latin typeface="Carlito"/>
              </a:rPr>
              <a:t> F</a:t>
            </a:r>
            <a:r>
              <a:rPr lang="de-DE" dirty="0">
                <a:solidFill>
                  <a:srgbClr val="000000"/>
                </a:solidFill>
                <a:effectLst/>
                <a:latin typeface="Carlito"/>
              </a:rPr>
              <a:t>ocusing </a:t>
            </a:r>
            <a:r>
              <a:rPr lang="de-DE" dirty="0">
                <a:latin typeface="Carlito"/>
              </a:rPr>
              <a:t>L</a:t>
            </a:r>
            <a:r>
              <a:rPr lang="de-DE" dirty="0">
                <a:solidFill>
                  <a:srgbClr val="000000"/>
                </a:solidFill>
                <a:effectLst/>
                <a:latin typeface="Carlito"/>
              </a:rPr>
              <a:t>ens</a:t>
            </a: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56EE82AD-5E3B-41CB-BDD0-3868DBCA662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69A5494-DBEB-A588-B954-76964E724061}"/>
              </a:ext>
            </a:extLst>
          </p:cNvPr>
          <p:cNvSpPr txBox="1"/>
          <p:nvPr/>
        </p:nvSpPr>
        <p:spPr>
          <a:xfrm>
            <a:off x="310871" y="2159284"/>
            <a:ext cx="13985405" cy="4401205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000" u="sng" dirty="0"/>
              <a:t>Permanent </a:t>
            </a:r>
            <a:r>
              <a:rPr lang="de-DE" sz="4000" u="sng" dirty="0" err="1"/>
              <a:t>magnet</a:t>
            </a:r>
            <a:r>
              <a:rPr lang="de-DE" sz="4000" u="sng" dirty="0"/>
              <a:t> </a:t>
            </a:r>
            <a:r>
              <a:rPr lang="de-DE" sz="4000" u="sng" dirty="0" err="1"/>
              <a:t>quadrupoles</a:t>
            </a:r>
            <a:endParaRPr lang="de-DE" sz="4000" u="sng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/>
              <a:t>Duplet / </a:t>
            </a:r>
            <a:r>
              <a:rPr lang="de-DE" sz="4000" dirty="0" err="1"/>
              <a:t>quadruplet</a:t>
            </a:r>
            <a:r>
              <a:rPr lang="de-DE" sz="4000" dirty="0"/>
              <a:t> </a:t>
            </a:r>
            <a:r>
              <a:rPr lang="de-DE" sz="4000" dirty="0" err="1"/>
              <a:t>available</a:t>
            </a:r>
            <a:r>
              <a:rPr lang="de-DE" sz="4000" dirty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/>
              <a:t>Magnets </a:t>
            </a:r>
            <a:r>
              <a:rPr lang="de-DE" sz="4000" dirty="0" err="1"/>
              <a:t>motorized</a:t>
            </a:r>
            <a:r>
              <a:rPr lang="de-DE" sz="4000" dirty="0"/>
              <a:t> in x/</a:t>
            </a:r>
            <a:r>
              <a:rPr lang="de-DE" sz="4000" dirty="0" err="1"/>
              <a:t>y</a:t>
            </a:r>
            <a:r>
              <a:rPr lang="de-DE" sz="4000" dirty="0"/>
              <a:t> </a:t>
            </a:r>
            <a:r>
              <a:rPr lang="de-DE" sz="4000" dirty="0" err="1"/>
              <a:t>position</a:t>
            </a:r>
            <a:r>
              <a:rPr lang="de-DE" sz="4000" dirty="0"/>
              <a:t> &amp; </a:t>
            </a:r>
            <a:r>
              <a:rPr lang="de-DE" sz="4000" dirty="0" err="1"/>
              <a:t>rotation</a:t>
            </a:r>
            <a:endParaRPr lang="de-DE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/>
              <a:t>PMQ </a:t>
            </a:r>
            <a:r>
              <a:rPr lang="de-DE" sz="4000" dirty="0" err="1"/>
              <a:t>position</a:t>
            </a:r>
            <a:r>
              <a:rPr lang="de-DE" sz="4000" dirty="0"/>
              <a:t> </a:t>
            </a:r>
            <a:r>
              <a:rPr lang="de-DE" sz="4000" dirty="0" err="1"/>
              <a:t>defines</a:t>
            </a:r>
            <a:r>
              <a:rPr lang="de-DE" sz="4000" dirty="0"/>
              <a:t> </a:t>
            </a:r>
            <a:r>
              <a:rPr lang="de-DE" sz="4000" dirty="0" err="1"/>
              <a:t>transported</a:t>
            </a:r>
            <a:r>
              <a:rPr lang="de-DE" sz="4000" dirty="0"/>
              <a:t> </a:t>
            </a:r>
            <a:r>
              <a:rPr lang="de-DE" sz="4000" dirty="0" err="1"/>
              <a:t>proton</a:t>
            </a:r>
            <a:r>
              <a:rPr lang="de-DE" sz="4000" dirty="0"/>
              <a:t> </a:t>
            </a:r>
            <a:r>
              <a:rPr lang="de-DE" sz="4000" dirty="0" err="1"/>
              <a:t>energies</a:t>
            </a:r>
            <a:endParaRPr lang="de-DE" sz="40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/>
              <a:t>Lateral FWHM: ≈ 1 mm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4000" dirty="0"/>
              <a:t>Energy </a:t>
            </a:r>
            <a:r>
              <a:rPr lang="de-DE" sz="4000" dirty="0" err="1"/>
              <a:t>spread</a:t>
            </a:r>
            <a:r>
              <a:rPr lang="de-DE" sz="4000" dirty="0"/>
              <a:t>: ≈ 5 % (</a:t>
            </a:r>
            <a:r>
              <a:rPr lang="de-DE" sz="4000" dirty="0" err="1"/>
              <a:t>calculated</a:t>
            </a:r>
            <a:r>
              <a:rPr lang="de-DE" sz="4000" dirty="0"/>
              <a:t> &amp; </a:t>
            </a:r>
            <a:r>
              <a:rPr lang="de-DE" sz="4000" dirty="0" err="1"/>
              <a:t>experimentally</a:t>
            </a:r>
            <a:r>
              <a:rPr lang="de-DE" sz="4000" dirty="0"/>
              <a:t> </a:t>
            </a:r>
            <a:r>
              <a:rPr lang="de-DE" sz="4000" dirty="0" err="1"/>
              <a:t>confirmed</a:t>
            </a:r>
            <a:r>
              <a:rPr lang="de-DE" sz="4000" dirty="0"/>
              <a:t>)</a:t>
            </a:r>
          </a:p>
          <a:p>
            <a:endParaRPr lang="de-DE" sz="4000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9F6A5EE-1082-F58E-3C82-C1EFD7D98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776"/>
          <a:stretch/>
        </p:blipFill>
        <p:spPr>
          <a:xfrm>
            <a:off x="18875829" y="2191436"/>
            <a:ext cx="5508171" cy="5728096"/>
          </a:xfrm>
          <a:prstGeom prst="rect">
            <a:avLst/>
          </a:prstGeom>
          <a:effectLst/>
        </p:spPr>
      </p:pic>
      <p:pic>
        <p:nvPicPr>
          <p:cNvPr id="16" name="Grafik 15" descr="Ein Bild, das Text, Reihe, Diagramm, Screenshot enthält.&#10;&#10;Automatisch generierte Beschreibung">
            <a:extLst>
              <a:ext uri="{FF2B5EF4-FFF2-40B4-BE49-F238E27FC236}">
                <a16:creationId xmlns:a16="http://schemas.microsoft.com/office/drawing/2014/main" id="{A2460C99-3479-F345-E68C-747A9DD12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36"/>
          <a:stretch/>
        </p:blipFill>
        <p:spPr>
          <a:xfrm>
            <a:off x="712214" y="5809582"/>
            <a:ext cx="16338656" cy="6968552"/>
          </a:xfrm>
          <a:prstGeom prst="rect">
            <a:avLst/>
          </a:prstGeom>
        </p:spPr>
      </p:pic>
      <p:sp>
        <p:nvSpPr>
          <p:cNvPr id="27" name="Rechteck 26">
            <a:extLst>
              <a:ext uri="{FF2B5EF4-FFF2-40B4-BE49-F238E27FC236}">
                <a16:creationId xmlns:a16="http://schemas.microsoft.com/office/drawing/2014/main" id="{54D42692-8011-4091-4001-523FBE85110C}"/>
              </a:ext>
            </a:extLst>
          </p:cNvPr>
          <p:cNvSpPr/>
          <p:nvPr/>
        </p:nvSpPr>
        <p:spPr>
          <a:xfrm>
            <a:off x="14711822" y="6385970"/>
            <a:ext cx="2649086" cy="4580717"/>
          </a:xfrm>
          <a:prstGeom prst="rect">
            <a:avLst/>
          </a:prstGeom>
          <a:noFill/>
          <a:ln w="31750" cap="rnd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00066981-5920-F1D3-9A72-AAA4D74A22A0}"/>
              </a:ext>
            </a:extLst>
          </p:cNvPr>
          <p:cNvSpPr txBox="1"/>
          <p:nvPr/>
        </p:nvSpPr>
        <p:spPr>
          <a:xfrm>
            <a:off x="8018557" y="12166544"/>
            <a:ext cx="2465738" cy="738662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Range (mm)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AF7D34B-869E-9A43-4B84-F86DEED7817C}"/>
              </a:ext>
            </a:extLst>
          </p:cNvPr>
          <p:cNvSpPr txBox="1"/>
          <p:nvPr/>
        </p:nvSpPr>
        <p:spPr>
          <a:xfrm rot="16200000">
            <a:off x="-1310620" y="8721010"/>
            <a:ext cx="4464682" cy="738662"/>
          </a:xfrm>
          <a:prstGeom prst="rect">
            <a:avLst/>
          </a:prstGeom>
          <a:solidFill>
            <a:srgbClr val="FFFFFF"/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Normalized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Dose (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a.u</a:t>
            </a:r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.)</a:t>
            </a:r>
          </a:p>
        </p:txBody>
      </p:sp>
      <p:pic>
        <p:nvPicPr>
          <p:cNvPr id="3" name="Grafik 2" descr="Ein Bild, das Mond, Dunkelheit, Schwarz, Astronomisches Objekt enthält.&#10;&#10;Automatisch generierte Beschreibung">
            <a:extLst>
              <a:ext uri="{FF2B5EF4-FFF2-40B4-BE49-F238E27FC236}">
                <a16:creationId xmlns:a16="http://schemas.microsoft.com/office/drawing/2014/main" id="{F13D82CF-59AD-1FD3-4737-DF4CC28E9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3" t="28343" r="24115" b="49371"/>
          <a:stretch/>
        </p:blipFill>
        <p:spPr>
          <a:xfrm>
            <a:off x="18915707" y="7674429"/>
            <a:ext cx="5209105" cy="5168212"/>
          </a:xfrm>
          <a:prstGeom prst="rect">
            <a:avLst/>
          </a:prstGeom>
        </p:spPr>
      </p:pic>
      <p:cxnSp>
        <p:nvCxnSpPr>
          <p:cNvPr id="5" name="Gerade Verbindung 4">
            <a:extLst>
              <a:ext uri="{FF2B5EF4-FFF2-40B4-BE49-F238E27FC236}">
                <a16:creationId xmlns:a16="http://schemas.microsoft.com/office/drawing/2014/main" id="{F362F8B7-BF49-5714-C206-9CD0ABAC517C}"/>
              </a:ext>
            </a:extLst>
          </p:cNvPr>
          <p:cNvCxnSpPr>
            <a:cxnSpLocks/>
          </p:cNvCxnSpPr>
          <p:nvPr/>
        </p:nvCxnSpPr>
        <p:spPr>
          <a:xfrm>
            <a:off x="20002325" y="12290852"/>
            <a:ext cx="2641417" cy="0"/>
          </a:xfrm>
          <a:prstGeom prst="line">
            <a:avLst/>
          </a:prstGeom>
          <a:noFill/>
          <a:ln w="44450" cap="flat">
            <a:solidFill>
              <a:schemeClr val="bg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F839FA2A-E3AA-0DCD-5032-282F67218B35}"/>
              </a:ext>
            </a:extLst>
          </p:cNvPr>
          <p:cNvSpPr txBox="1"/>
          <p:nvPr/>
        </p:nvSpPr>
        <p:spPr>
          <a:xfrm>
            <a:off x="20073004" y="11369733"/>
            <a:ext cx="1186541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1 cm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5314503-4293-6F84-155F-94C83C27DD67}"/>
              </a:ext>
            </a:extLst>
          </p:cNvPr>
          <p:cNvSpPr txBox="1"/>
          <p:nvPr/>
        </p:nvSpPr>
        <p:spPr>
          <a:xfrm>
            <a:off x="18915707" y="8362923"/>
            <a:ext cx="1805300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4000" dirty="0">
                <a:solidFill>
                  <a:schemeClr val="bg1"/>
                </a:solidFill>
              </a:rPr>
              <a:t>18 MeV</a:t>
            </a:r>
            <a:endParaRPr kumimoji="0" lang="en-GB" sz="40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6D3BB7B-9E25-BDC8-701A-0830DC6AAD5C}"/>
              </a:ext>
            </a:extLst>
          </p:cNvPr>
          <p:cNvSpPr txBox="1"/>
          <p:nvPr/>
        </p:nvSpPr>
        <p:spPr>
          <a:xfrm>
            <a:off x="2057749" y="10953351"/>
            <a:ext cx="5625578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Target: formvar foils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36C8B9A-A618-542D-9E47-B15290916708}"/>
              </a:ext>
            </a:extLst>
          </p:cNvPr>
          <p:cNvSpPr txBox="1"/>
          <p:nvPr/>
        </p:nvSpPr>
        <p:spPr>
          <a:xfrm>
            <a:off x="18915707" y="7686920"/>
            <a:ext cx="4338188" cy="80021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40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Target: </a:t>
            </a:r>
            <a:r>
              <a:rPr lang="en-GB" sz="4000" dirty="0">
                <a:solidFill>
                  <a:schemeClr val="bg1"/>
                </a:solidFill>
              </a:rPr>
              <a:t>liquid leaf</a:t>
            </a:r>
            <a:endParaRPr kumimoji="0" lang="en-GB" sz="4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4701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62F72-80A3-0DB0-1D84-5972BEC089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entre for Advanced Laser Applications (CALA)">
            <a:extLst>
              <a:ext uri="{FF2B5EF4-FFF2-40B4-BE49-F238E27FC236}">
                <a16:creationId xmlns:a16="http://schemas.microsoft.com/office/drawing/2014/main" id="{867AB563-A65E-BE8D-B26E-BFA9284EAB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039546" y="281769"/>
            <a:ext cx="15962779" cy="1368235"/>
          </a:xfrm>
          <a:prstGeom prst="rect">
            <a:avLst/>
          </a:prstGeom>
        </p:spPr>
        <p:txBody>
          <a:bodyPr/>
          <a:lstStyle/>
          <a:p>
            <a:r>
              <a:rPr lang="de-DE" err="1">
                <a:latin typeface="Carlito"/>
              </a:rPr>
              <a:t>Particle</a:t>
            </a:r>
            <a:r>
              <a:rPr lang="de-DE">
                <a:latin typeface="Carlito"/>
              </a:rPr>
              <a:t> </a:t>
            </a:r>
            <a:r>
              <a:rPr lang="de-DE" err="1">
                <a:latin typeface="Carlito"/>
              </a:rPr>
              <a:t>Bunch</a:t>
            </a:r>
            <a:r>
              <a:rPr lang="de-DE">
                <a:latin typeface="Carlito"/>
              </a:rPr>
              <a:t> </a:t>
            </a:r>
            <a:r>
              <a:rPr lang="de-DE" err="1">
                <a:latin typeface="Carlito"/>
              </a:rPr>
              <a:t>Characterization</a:t>
            </a:r>
            <a:endParaRPr lang="de-DE">
              <a:solidFill>
                <a:srgbClr val="000000"/>
              </a:solidFill>
              <a:effectLst/>
              <a:latin typeface="Carlito"/>
            </a:endParaRPr>
          </a:p>
        </p:txBody>
      </p:sp>
      <p:sp>
        <p:nvSpPr>
          <p:cNvPr id="711" name="Foliennummer">
            <a:extLst>
              <a:ext uri="{FF2B5EF4-FFF2-40B4-BE49-F238E27FC236}">
                <a16:creationId xmlns:a16="http://schemas.microsoft.com/office/drawing/2014/main" id="{B79F90A9-FFC3-BEB4-E988-10D3794B4E2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49000" y="13082776"/>
            <a:ext cx="375812" cy="53619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B1D3DDB-388F-A77A-1990-8452DB6A63AE}"/>
              </a:ext>
            </a:extLst>
          </p:cNvPr>
          <p:cNvSpPr txBox="1"/>
          <p:nvPr/>
        </p:nvSpPr>
        <p:spPr>
          <a:xfrm>
            <a:off x="416379" y="2405467"/>
            <a:ext cx="13889556" cy="5016758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000" u="sng" dirty="0"/>
              <a:t>I-BEAT 3D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 err="1">
                <a:solidFill>
                  <a:srgbClr val="000000"/>
                </a:solidFill>
                <a:effectLst/>
              </a:rPr>
              <a:t>Measures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particle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bunch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properties</a:t>
            </a:r>
            <a:r>
              <a:rPr lang="de-DE" sz="4000" dirty="0">
                <a:solidFill>
                  <a:srgbClr val="000000"/>
                </a:solidFill>
                <a:effectLst/>
              </a:rPr>
              <a:t> such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as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energy</a:t>
            </a:r>
            <a:r>
              <a:rPr lang="de-DE" sz="4000" dirty="0">
                <a:solidFill>
                  <a:srgbClr val="000000"/>
                </a:solidFill>
                <a:effectLst/>
              </a:rPr>
              <a:t>,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position</a:t>
            </a:r>
            <a:r>
              <a:rPr lang="de-DE" sz="4000" dirty="0">
                <a:solidFill>
                  <a:srgbClr val="000000"/>
                </a:solidFill>
                <a:effectLst/>
              </a:rPr>
              <a:t> &amp;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particle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number</a:t>
            </a:r>
            <a:r>
              <a:rPr lang="de-DE" sz="4000" dirty="0">
                <a:solidFill>
                  <a:srgbClr val="000000"/>
                </a:solidFill>
                <a:effectLst/>
              </a:rPr>
              <a:t> at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the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ion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focus</a:t>
            </a:r>
            <a:br>
              <a:rPr lang="de-DE" sz="4000" dirty="0">
                <a:solidFill>
                  <a:srgbClr val="000000"/>
                </a:solidFill>
                <a:effectLst/>
              </a:rPr>
            </a:br>
            <a:endParaRPr lang="de-DE" sz="4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 err="1">
                <a:solidFill>
                  <a:srgbClr val="000000"/>
                </a:solidFill>
                <a:effectLst/>
              </a:rPr>
              <a:t>Electromagnetic</a:t>
            </a:r>
            <a:r>
              <a:rPr lang="de-DE" sz="4000" dirty="0">
                <a:solidFill>
                  <a:srgbClr val="000000"/>
                </a:solidFill>
                <a:effectLst/>
              </a:rPr>
              <a:t> pulse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resistant</a:t>
            </a:r>
            <a:r>
              <a:rPr lang="de-DE" sz="4000" dirty="0">
                <a:solidFill>
                  <a:srgbClr val="000000"/>
                </a:solidFill>
                <a:effectLst/>
              </a:rPr>
              <a:t> &amp;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cheap</a:t>
            </a:r>
            <a:br>
              <a:rPr lang="de-DE" sz="4000" dirty="0">
                <a:solidFill>
                  <a:srgbClr val="000000"/>
                </a:solidFill>
                <a:effectLst/>
              </a:rPr>
            </a:br>
            <a:endParaRPr lang="de-DE" sz="4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solidFill>
                  <a:srgbClr val="000000"/>
                </a:solidFill>
                <a:effectLst/>
              </a:rPr>
              <a:t>1 Hz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compatible</a:t>
            </a:r>
            <a:endParaRPr lang="de-DE" sz="4000" dirty="0">
              <a:solidFill>
                <a:srgbClr val="000000"/>
              </a:solidFill>
              <a:effectLst/>
            </a:endParaRPr>
          </a:p>
          <a:p>
            <a:endParaRPr lang="de-DE" sz="40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A9E07FF-F86F-9B09-D456-B42FAE5D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9275" y="2148706"/>
            <a:ext cx="7065537" cy="5237052"/>
          </a:xfrm>
          <a:prstGeom prst="rect">
            <a:avLst/>
          </a:prstGeom>
        </p:spPr>
      </p:pic>
      <p:pic>
        <p:nvPicPr>
          <p:cNvPr id="3" name="Übersicht.png" descr="Übersicht.png">
            <a:extLst>
              <a:ext uri="{FF2B5EF4-FFF2-40B4-BE49-F238E27FC236}">
                <a16:creationId xmlns:a16="http://schemas.microsoft.com/office/drawing/2014/main" id="{52DF51CD-152F-2EB0-3321-EA03C3A90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1307" y="7777900"/>
            <a:ext cx="8607693" cy="491273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482C04B-2553-5143-7901-4145D7D44865}"/>
              </a:ext>
            </a:extLst>
          </p:cNvPr>
          <p:cNvSpPr txBox="1"/>
          <p:nvPr/>
        </p:nvSpPr>
        <p:spPr>
          <a:xfrm>
            <a:off x="416379" y="7503120"/>
            <a:ext cx="13889556" cy="6247864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de-DE" sz="4000" u="sng" dirty="0"/>
              <a:t>Working </a:t>
            </a:r>
            <a:r>
              <a:rPr lang="de-DE" sz="4000" u="sng" dirty="0" err="1"/>
              <a:t>principle</a:t>
            </a:r>
            <a:endParaRPr lang="de-DE" sz="4000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/>
              <a:t> Ions </a:t>
            </a:r>
            <a:r>
              <a:rPr lang="de-DE" sz="4000" dirty="0" err="1"/>
              <a:t>deposit</a:t>
            </a:r>
            <a:r>
              <a:rPr lang="de-DE" sz="4000" dirty="0"/>
              <a:t> </a:t>
            </a:r>
            <a:r>
              <a:rPr lang="de-DE" sz="4000" dirty="0" err="1"/>
              <a:t>their</a:t>
            </a:r>
            <a:r>
              <a:rPr lang="de-DE" sz="4000" dirty="0"/>
              <a:t> </a:t>
            </a:r>
            <a:r>
              <a:rPr lang="de-DE" sz="4000" dirty="0" err="1"/>
              <a:t>energy</a:t>
            </a:r>
            <a:r>
              <a:rPr lang="de-DE" sz="4000" dirty="0"/>
              <a:t> in a </a:t>
            </a:r>
            <a:r>
              <a:rPr lang="de-DE" sz="4000" dirty="0" err="1"/>
              <a:t>water</a:t>
            </a:r>
            <a:r>
              <a:rPr lang="de-DE" sz="4000" dirty="0"/>
              <a:t> </a:t>
            </a:r>
            <a:r>
              <a:rPr lang="de-DE" sz="4000" dirty="0" err="1"/>
              <a:t>reservoir</a:t>
            </a:r>
            <a:br>
              <a:rPr lang="de-DE" sz="4000" dirty="0">
                <a:solidFill>
                  <a:srgbClr val="000000"/>
                </a:solidFill>
                <a:effectLst/>
              </a:rPr>
            </a:br>
            <a:endParaRPr lang="de-DE" sz="4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>
                <a:solidFill>
                  <a:srgbClr val="000000"/>
                </a:solidFill>
                <a:effectLst/>
              </a:rPr>
              <a:t> Energy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deposition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leads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to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localized</a:t>
            </a:r>
            <a:r>
              <a:rPr lang="de-DE" sz="4000" dirty="0">
                <a:solidFill>
                  <a:srgbClr val="000000"/>
                </a:solidFill>
                <a:effectLst/>
              </a:rPr>
              <a:t> </a:t>
            </a:r>
            <a:r>
              <a:rPr lang="de-DE" sz="4000" dirty="0" err="1">
                <a:solidFill>
                  <a:srgbClr val="000000"/>
                </a:solidFill>
                <a:effectLst/>
              </a:rPr>
              <a:t>heating</a:t>
            </a:r>
            <a:br>
              <a:rPr lang="de-DE" sz="4000" dirty="0">
                <a:solidFill>
                  <a:srgbClr val="000000"/>
                </a:solidFill>
                <a:effectLst/>
              </a:rPr>
            </a:br>
            <a:endParaRPr lang="de-DE" sz="4000" dirty="0">
              <a:solidFill>
                <a:srgbClr val="000000"/>
              </a:solidFill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/>
              <a:t> A </a:t>
            </a:r>
            <a:r>
              <a:rPr lang="de-DE" sz="4000" dirty="0" err="1"/>
              <a:t>pressure</a:t>
            </a:r>
            <a:r>
              <a:rPr lang="de-DE" sz="4000" dirty="0"/>
              <a:t> </a:t>
            </a:r>
            <a:r>
              <a:rPr lang="de-DE" sz="4000" dirty="0" err="1"/>
              <a:t>wave</a:t>
            </a:r>
            <a:r>
              <a:rPr lang="de-DE" sz="4000" dirty="0"/>
              <a:t> </a:t>
            </a:r>
            <a:r>
              <a:rPr lang="de-DE" sz="4000" dirty="0" err="1"/>
              <a:t>originates</a:t>
            </a:r>
            <a:r>
              <a:rPr lang="de-DE" sz="4000" dirty="0"/>
              <a:t> </a:t>
            </a:r>
            <a:r>
              <a:rPr lang="de-DE" sz="4000" dirty="0" err="1"/>
              <a:t>from</a:t>
            </a:r>
            <a:r>
              <a:rPr lang="de-DE" sz="4000" dirty="0"/>
              <a:t> </a:t>
            </a:r>
            <a:r>
              <a:rPr lang="de-DE" sz="4000" dirty="0" err="1"/>
              <a:t>gradients</a:t>
            </a:r>
            <a:r>
              <a:rPr lang="de-DE" sz="4000" dirty="0"/>
              <a:t> in thermal </a:t>
            </a:r>
            <a:r>
              <a:rPr lang="de-DE" sz="4000" dirty="0" err="1"/>
              <a:t>expansion</a:t>
            </a:r>
            <a:endParaRPr lang="de-DE" sz="4000" dirty="0"/>
          </a:p>
          <a:p>
            <a:pPr>
              <a:buFont typeface="Arial" panose="020B0604020202020204" pitchFamily="34" charset="0"/>
              <a:buChar char="•"/>
            </a:pPr>
            <a:endParaRPr lang="de-DE" sz="40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4000" dirty="0"/>
              <a:t> </a:t>
            </a:r>
            <a:r>
              <a:rPr lang="de-DE" sz="4000" dirty="0" err="1"/>
              <a:t>Ultrasonic</a:t>
            </a:r>
            <a:r>
              <a:rPr lang="de-DE" sz="4000" dirty="0"/>
              <a:t> </a:t>
            </a:r>
            <a:r>
              <a:rPr lang="de-DE" sz="4000" dirty="0" err="1"/>
              <a:t>signal</a:t>
            </a:r>
            <a:r>
              <a:rPr lang="de-DE" sz="4000" dirty="0"/>
              <a:t> </a:t>
            </a:r>
            <a:r>
              <a:rPr lang="de-DE" sz="4000" dirty="0" err="1"/>
              <a:t>is</a:t>
            </a:r>
            <a:r>
              <a:rPr lang="de-DE" sz="4000" dirty="0"/>
              <a:t> </a:t>
            </a:r>
            <a:r>
              <a:rPr lang="de-DE" sz="4000" dirty="0" err="1"/>
              <a:t>recorded</a:t>
            </a:r>
            <a:r>
              <a:rPr lang="de-DE" sz="4000" dirty="0"/>
              <a:t> </a:t>
            </a:r>
            <a:r>
              <a:rPr lang="de-DE" sz="4000" dirty="0" err="1"/>
              <a:t>by</a:t>
            </a:r>
            <a:r>
              <a:rPr lang="de-DE" sz="4000" dirty="0"/>
              <a:t> a </a:t>
            </a:r>
            <a:r>
              <a:rPr lang="de-DE" sz="4000" dirty="0" err="1"/>
              <a:t>transducer</a:t>
            </a:r>
            <a:endParaRPr lang="de-DE" sz="4000" dirty="0"/>
          </a:p>
          <a:p>
            <a:pPr>
              <a:buFont typeface="Arial" panose="020B0604020202020204" pitchFamily="34" charset="0"/>
              <a:buChar char="•"/>
            </a:pPr>
            <a:endParaRPr lang="de-DE" sz="4000" dirty="0"/>
          </a:p>
          <a:p>
            <a:pPr>
              <a:buFont typeface="Arial" panose="020B0604020202020204" pitchFamily="34" charset="0"/>
              <a:buChar char="•"/>
            </a:pPr>
            <a:endParaRPr lang="de-DE" sz="4000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3E239A5-BB85-8F4A-9450-9F29CC437FE8}"/>
              </a:ext>
            </a:extLst>
          </p:cNvPr>
          <p:cNvCxnSpPr>
            <a:cxnSpLocks/>
          </p:cNvCxnSpPr>
          <p:nvPr/>
        </p:nvCxnSpPr>
        <p:spPr>
          <a:xfrm>
            <a:off x="19271460" y="12117578"/>
            <a:ext cx="4980370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395BC893-9D69-63A9-7123-38A49BCB9D61}"/>
              </a:ext>
            </a:extLst>
          </p:cNvPr>
          <p:cNvSpPr txBox="1"/>
          <p:nvPr/>
        </p:nvSpPr>
        <p:spPr>
          <a:xfrm>
            <a:off x="19173489" y="12200234"/>
            <a:ext cx="4966422" cy="738662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9" tIns="91439" rIns="91439" bIns="9143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Gerlach et al, HPLSE 2023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86CDD7E-AC51-D2F8-BA11-6B2D2C7E28F4}"/>
              </a:ext>
            </a:extLst>
          </p:cNvPr>
          <p:cNvSpPr txBox="1"/>
          <p:nvPr/>
        </p:nvSpPr>
        <p:spPr>
          <a:xfrm>
            <a:off x="14305935" y="9732783"/>
            <a:ext cx="2064969" cy="646331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kumimoji="0" lang="de-DE" sz="3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Ion </a:t>
            </a:r>
            <a:r>
              <a:rPr kumimoji="0" lang="de-DE" sz="3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bunch</a:t>
            </a:r>
            <a:endParaRPr lang="en-GB" dirty="0"/>
          </a:p>
        </p:txBody>
      </p:sp>
      <p:sp>
        <p:nvSpPr>
          <p:cNvPr id="11" name="Linie">
            <a:extLst>
              <a:ext uri="{FF2B5EF4-FFF2-40B4-BE49-F238E27FC236}">
                <a16:creationId xmlns:a16="http://schemas.microsoft.com/office/drawing/2014/main" id="{B180F2C4-42EC-8AF5-30F6-74291200162F}"/>
              </a:ext>
            </a:extLst>
          </p:cNvPr>
          <p:cNvSpPr/>
          <p:nvPr/>
        </p:nvSpPr>
        <p:spPr>
          <a:xfrm flipV="1">
            <a:off x="14638477" y="10411624"/>
            <a:ext cx="1723861" cy="202802"/>
          </a:xfrm>
          <a:prstGeom prst="line">
            <a:avLst/>
          </a:prstGeom>
          <a:ln w="63500">
            <a:solidFill>
              <a:srgbClr val="941100"/>
            </a:solidFill>
            <a:miter/>
            <a:headEnd w="lg" len="lg"/>
            <a:tailEnd type="triangle" w="lg" len="lg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" name="Abgerundetes Rechteck 11">
            <a:extLst>
              <a:ext uri="{FF2B5EF4-FFF2-40B4-BE49-F238E27FC236}">
                <a16:creationId xmlns:a16="http://schemas.microsoft.com/office/drawing/2014/main" id="{1DD0D722-736F-D5DC-78FD-A20E24653CC0}"/>
              </a:ext>
            </a:extLst>
          </p:cNvPr>
          <p:cNvSpPr/>
          <p:nvPr/>
        </p:nvSpPr>
        <p:spPr>
          <a:xfrm>
            <a:off x="15083815" y="10652760"/>
            <a:ext cx="1278523" cy="365760"/>
          </a:xfrm>
          <a:prstGeom prst="roundRect">
            <a:avLst/>
          </a:prstGeom>
          <a:solidFill>
            <a:srgbClr val="FFFFFF"/>
          </a:solidFill>
          <a:ln w="254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6921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91439" tIns="91439" rIns="91439" bIns="9143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845</Words>
  <Application>Microsoft Macintosh PowerPoint</Application>
  <PresentationFormat>Benutzerdefiniert</PresentationFormat>
  <Paragraphs>142</Paragraphs>
  <Slides>13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Carlito</vt:lpstr>
      <vt:lpstr>LMU CompatilFact</vt:lpstr>
      <vt:lpstr>Office</vt:lpstr>
      <vt:lpstr> Towards a Stable and Application-Oriented Laser-Driven Proton Source at CALA</vt:lpstr>
      <vt:lpstr>Centre for Advanced Laser Applications (CALA)</vt:lpstr>
      <vt:lpstr>The ATLAS 3000 Laser</vt:lpstr>
      <vt:lpstr>Laser-ION acceleration (LION)</vt:lpstr>
      <vt:lpstr>Laser-ION acceleration (LION)</vt:lpstr>
      <vt:lpstr>Machine control via ‚Tango controls‘ </vt:lpstr>
      <vt:lpstr>Liquid Leaf Target</vt:lpstr>
      <vt:lpstr>Chromatic Focusing Lens</vt:lpstr>
      <vt:lpstr>Particle Bunch Characterization</vt:lpstr>
      <vt:lpstr>1 Hz studies @ LION</vt:lpstr>
      <vt:lpstr>1 Hz studies @ LION</vt:lpstr>
      <vt:lpstr>Summary</vt:lpstr>
      <vt:lpstr>Acknowledgements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>Gerlach, Sonja</cp:lastModifiedBy>
  <cp:revision>22</cp:revision>
  <dcterms:modified xsi:type="dcterms:W3CDTF">2025-09-23T09:17:48Z</dcterms:modified>
  <cp:category/>
</cp:coreProperties>
</file>