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70" r:id="rId2"/>
    <p:sldId id="290" r:id="rId3"/>
    <p:sldId id="315" r:id="rId4"/>
    <p:sldId id="271" r:id="rId5"/>
    <p:sldId id="324" r:id="rId6"/>
    <p:sldId id="317" r:id="rId7"/>
    <p:sldId id="323" r:id="rId8"/>
    <p:sldId id="325" r:id="rId9"/>
    <p:sldId id="279" r:id="rId10"/>
    <p:sldId id="275" r:id="rId11"/>
    <p:sldId id="322" r:id="rId12"/>
    <p:sldId id="321" r:id="rId13"/>
    <p:sldId id="319" r:id="rId14"/>
    <p:sldId id="33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D6B"/>
    <a:srgbClr val="A0B647"/>
    <a:srgbClr val="D4AB3C"/>
    <a:srgbClr val="7A97B7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4" autoAdjust="0"/>
    <p:restoredTop sz="94660"/>
  </p:normalViewPr>
  <p:slideViewPr>
    <p:cSldViewPr showGuides="1">
      <p:cViewPr varScale="1">
        <p:scale>
          <a:sx n="121" d="100"/>
          <a:sy n="121" d="100"/>
        </p:scale>
        <p:origin x="560" y="184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0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36.jpg"/><Relationship Id="rId4" Type="http://schemas.openxmlformats.org/officeDocument/2006/relationships/image" Target="../media/image32.pn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400" cap="none" dirty="0"/>
              <a:t>SPIN-POLARIZED BEAMS FROM PLASMA-BASED ACCELERATORS</a:t>
            </a:r>
            <a:br>
              <a:rPr lang="de-DE" sz="2400" cap="none" dirty="0"/>
            </a:br>
            <a:r>
              <a:rPr lang="de-DE" sz="2400" cap="none" dirty="0"/>
              <a:t>(AND PROSPECTS FOR NUCLEAR FUSION)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7" y="4911514"/>
            <a:ext cx="10908779" cy="360000"/>
          </a:xfrm>
        </p:spPr>
        <p:txBody>
          <a:bodyPr/>
          <a:lstStyle/>
          <a:p>
            <a:r>
              <a:rPr lang="de-DE" dirty="0"/>
              <a:t>23.09.2025  I</a:t>
            </a:r>
            <a:r>
              <a:rPr lang="de-DE" b="1" dirty="0"/>
              <a:t>  Lars Reichwein</a:t>
            </a:r>
            <a:r>
              <a:rPr lang="de-DE" dirty="0"/>
              <a:t>, Z gong (</a:t>
            </a:r>
            <a:r>
              <a:rPr lang="ja-JP" altLang="de-DE"/>
              <a:t>弓正</a:t>
            </a:r>
            <a:r>
              <a:rPr lang="de-DE" dirty="0"/>
              <a:t>), C Zheng (</a:t>
            </a:r>
            <a:r>
              <a:rPr lang="ja-JP" altLang="de-DE"/>
              <a:t>郑川</a:t>
            </a:r>
            <a:r>
              <a:rPr lang="de-DE" dirty="0"/>
              <a:t>), LL JI (</a:t>
            </a:r>
            <a:r>
              <a:rPr lang="ja-JP" altLang="de-DE"/>
              <a:t>吉亮亮</a:t>
            </a:r>
            <a:r>
              <a:rPr lang="de-DE" dirty="0"/>
              <a:t>), A Pukhov &amp; M Büscher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4538042"/>
            <a:ext cx="10728325" cy="373472"/>
          </a:xfrm>
        </p:spPr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sort</a:t>
            </a:r>
            <a:r>
              <a:rPr lang="de-DE" dirty="0"/>
              <a:t>-</a:t>
            </a:r>
            <a:r>
              <a:rPr lang="de-DE" dirty="0" err="1"/>
              <a:t>of</a:t>
            </a:r>
            <a:r>
              <a:rPr lang="de-DE" dirty="0"/>
              <a:t>-extensive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EE37A541-BBE0-2482-E81F-FE0CDD2A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7575" r="7553" b="13004"/>
          <a:stretch>
            <a:fillRect/>
          </a:stretch>
        </p:blipFill>
        <p:spPr>
          <a:xfrm>
            <a:off x="8112223" y="5589240"/>
            <a:ext cx="1800201" cy="1152128"/>
          </a:xfrm>
          <a:prstGeom prst="rect">
            <a:avLst/>
          </a:prstGeom>
        </p:spPr>
      </p:pic>
      <p:pic>
        <p:nvPicPr>
          <p:cNvPr id="8" name="Grafik 7" descr="Ein Bild, das Grafiken, Grafikdesign, Electric Blue (Farbe), Logo enthält.&#10;&#10;KI-generierte Inhalte können fehlerhaft sein.">
            <a:extLst>
              <a:ext uri="{FF2B5EF4-FFF2-40B4-BE49-F238E27FC236}">
                <a16:creationId xmlns:a16="http://schemas.microsoft.com/office/drawing/2014/main" id="{2A0D9600-A9AF-2A36-9D11-8896C2EA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723" y="5644986"/>
            <a:ext cx="1020485" cy="1020485"/>
          </a:xfrm>
          <a:prstGeom prst="rect">
            <a:avLst/>
          </a:prstGeom>
        </p:spPr>
      </p:pic>
      <p:pic>
        <p:nvPicPr>
          <p:cNvPr id="12" name="Grafik 11" descr="Ein Bild, das Symbol, Logo, Emblem, Markenzeichen enthält.&#10;&#10;KI-generierte Inhalte können fehlerhaft sein.">
            <a:extLst>
              <a:ext uri="{FF2B5EF4-FFF2-40B4-BE49-F238E27FC236}">
                <a16:creationId xmlns:a16="http://schemas.microsoft.com/office/drawing/2014/main" id="{ECA3281E-4A20-2729-B85F-40E5DC154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33" y="5623674"/>
            <a:ext cx="1062539" cy="1062539"/>
          </a:xfrm>
          <a:prstGeom prst="rect">
            <a:avLst/>
          </a:prstGeom>
        </p:spPr>
      </p:pic>
      <p:pic>
        <p:nvPicPr>
          <p:cNvPr id="13" name="Grafik 12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80EBAB0F-CC04-6889-3BAD-39224608F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t="36451" r="14438" b="38860"/>
          <a:stretch/>
        </p:blipFill>
        <p:spPr>
          <a:xfrm>
            <a:off x="353144" y="-2167"/>
            <a:ext cx="11449051" cy="34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7F02F-550D-80C2-2E29-14E66E5BF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 </a:t>
            </a:r>
            <a:r>
              <a:rPr lang="de-DE" dirty="0" err="1"/>
              <a:t>to</a:t>
            </a:r>
            <a:r>
              <a:rPr lang="de-DE" dirty="0"/>
              <a:t> Theory: </a:t>
            </a:r>
            <a:r>
              <a:rPr lang="de-DE" dirty="0" err="1"/>
              <a:t>Magnetic</a:t>
            </a:r>
            <a:r>
              <a:rPr lang="de-DE" dirty="0"/>
              <a:t> Vortex </a:t>
            </a:r>
            <a:r>
              <a:rPr lang="de-DE" dirty="0" err="1"/>
              <a:t>Acceleration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596EAB8-2FD9-388F-AC38-67B8C5354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563143"/>
                <a:ext cx="7036862" cy="4214255"/>
              </a:xfrm>
            </p:spPr>
            <p:txBody>
              <a:bodyPr/>
              <a:lstStyle/>
              <a:p>
                <a:r>
                  <a:rPr lang="de-DE" sz="2000" dirty="0" err="1"/>
                  <a:t>Increasing</a:t>
                </a:r>
                <a:r>
                  <a:rPr lang="de-DE" sz="2000" dirty="0"/>
                  <a:t> </a:t>
                </a:r>
                <a:r>
                  <a:rPr lang="de-DE" sz="2000" dirty="0" err="1"/>
                  <a:t>field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strength</a:t>
                </a:r>
                <a:r>
                  <a:rPr lang="de-DE" sz="2000" dirty="0"/>
                  <a:t> </a:t>
                </a:r>
                <a:r>
                  <a:rPr lang="de-DE" sz="2000" dirty="0" err="1"/>
                  <a:t>leads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higher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energy</a:t>
                </a:r>
                <a:r>
                  <a:rPr lang="de-DE" sz="2000" dirty="0"/>
                  <a:t>, but </a:t>
                </a:r>
                <a:r>
                  <a:rPr lang="de-DE" sz="2000" dirty="0" err="1"/>
                  <a:t>lower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polarization</a:t>
                </a:r>
                <a:endParaRPr lang="de-DE" sz="20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sz="2400" b="1">
                        <a:latin typeface="Cambria Math" panose="02040503050406030204" pitchFamily="18" charset="0"/>
                      </a:rPr>
                      <m:t>𝛀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𝑞𝑒</m:t>
                        </m:r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𝑚𝑐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de-DE" sz="24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b="1"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num>
                              <m:den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sz="2400" b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</m:d>
                        <m:f>
                          <m:f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1">
                                <a:latin typeface="Cambria Math" panose="02040503050406030204" pitchFamily="18" charset="0"/>
                              </a:rPr>
                              <m:t>𝐯</m:t>
                            </m:r>
                          </m:num>
                          <m:den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f>
                          <m:f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1">
                                <a:latin typeface="Cambria Math" panose="02040503050406030204" pitchFamily="18" charset="0"/>
                              </a:rPr>
                              <m:t>𝐯</m:t>
                            </m:r>
                          </m:num>
                          <m:den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de-DE" sz="24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</m:d>
                  </m:oMath>
                </a14:m>
                <a:r>
                  <a:rPr lang="de-DE" sz="2400" dirty="0"/>
                  <a:t>,</a:t>
                </a:r>
                <a:endParaRPr lang="de-DE" dirty="0"/>
              </a:p>
              <a:p>
                <a:r>
                  <a:rPr lang="de-DE" sz="2000" b="1" dirty="0"/>
                  <a:t>„Dual-pulse MVA“: </a:t>
                </a:r>
                <a:r>
                  <a:rPr lang="de-DE" sz="2000" dirty="0"/>
                  <a:t>CEP </a:t>
                </a:r>
                <a:r>
                  <a:rPr lang="de-DE" sz="2000" dirty="0" err="1"/>
                  <a:t>difference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enables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higher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polarization</a:t>
                </a:r>
                <a:endParaRPr lang="de-DE" sz="20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596EAB8-2FD9-388F-AC38-67B8C5354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563143"/>
                <a:ext cx="7036862" cy="4214255"/>
              </a:xfrm>
              <a:blipFill>
                <a:blip r:embed="rId2"/>
                <a:stretch>
                  <a:fillRect l="-2162" t="-89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85C4B6-8C51-9E15-9172-D91572593F3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165B90-3045-4520-A65D-2D1EAC8BFB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10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DE17A0D-9BBA-9BA6-C390-F9A54BE199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Feasible</a:t>
            </a:r>
            <a:r>
              <a:rPr lang="de-DE" dirty="0"/>
              <a:t> </a:t>
            </a:r>
            <a:r>
              <a:rPr lang="de-DE" dirty="0" err="1"/>
              <a:t>mechanism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shorter</a:t>
            </a:r>
            <a:r>
              <a:rPr lang="de-DE" dirty="0"/>
              <a:t> NCD </a:t>
            </a:r>
            <a:r>
              <a:rPr lang="de-DE" dirty="0" err="1"/>
              <a:t>targets</a:t>
            </a:r>
            <a:endParaRPr lang="de-DE" dirty="0"/>
          </a:p>
        </p:txBody>
      </p:sp>
      <p:pic>
        <p:nvPicPr>
          <p:cNvPr id="10" name="Grafik 9" descr="Ein Bild, das Reihe, Diagramm, Text, Schrift enthält.&#10;&#10;KI-generierte Inhalte können fehlerhaft sein.">
            <a:extLst>
              <a:ext uri="{FF2B5EF4-FFF2-40B4-BE49-F238E27FC236}">
                <a16:creationId xmlns:a16="http://schemas.microsoft.com/office/drawing/2014/main" id="{1BA0048A-3719-895E-0FFA-CD073EDC0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13" y="3837564"/>
            <a:ext cx="6197894" cy="2523361"/>
          </a:xfrm>
          <a:prstGeom prst="rect">
            <a:avLst/>
          </a:prstGeom>
        </p:spPr>
      </p:pic>
      <p:pic>
        <p:nvPicPr>
          <p:cNvPr id="8" name="Grafik 7" descr="Ein Bild, das Kinderkunst, Zeichnung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577EC6FB-85F5-765A-472D-49029110F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526" y="1484784"/>
            <a:ext cx="4795138" cy="3044316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EBE547A-DED1-001D-B809-F7771607CB5D}"/>
              </a:ext>
            </a:extLst>
          </p:cNvPr>
          <p:cNvCxnSpPr>
            <a:cxnSpLocks/>
          </p:cNvCxnSpPr>
          <p:nvPr/>
        </p:nvCxnSpPr>
        <p:spPr>
          <a:xfrm flipH="1" flipV="1">
            <a:off x="7515424" y="3947821"/>
            <a:ext cx="684274" cy="44622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1E2DB66-FC04-E62B-736C-9D6C50A69D27}"/>
                  </a:ext>
                </a:extLst>
              </p:cNvPr>
              <p:cNvSpPr txBox="1"/>
              <p:nvPr/>
            </p:nvSpPr>
            <p:spPr>
              <a:xfrm>
                <a:off x="7578227" y="4157819"/>
                <a:ext cx="335797" cy="263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1E2DB66-FC04-E62B-736C-9D6C50A69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227" y="4157819"/>
                <a:ext cx="335797" cy="263149"/>
              </a:xfrm>
              <a:prstGeom prst="rect">
                <a:avLst/>
              </a:prstGeom>
              <a:blipFill>
                <a:blip r:embed="rId5"/>
                <a:stretch>
                  <a:fillRect l="-10714" r="-10714" b="-3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270C187D-FA86-3EEE-27CF-151BCA604DF1}"/>
              </a:ext>
            </a:extLst>
          </p:cNvPr>
          <p:cNvSpPr txBox="1"/>
          <p:nvPr/>
        </p:nvSpPr>
        <p:spPr>
          <a:xfrm>
            <a:off x="8161041" y="5217245"/>
            <a:ext cx="3767607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L Jin, </a:t>
            </a:r>
            <a:r>
              <a:rPr lang="de-DE" sz="1600" i="1" dirty="0">
                <a:solidFill>
                  <a:srgbClr val="013D6B"/>
                </a:solidFill>
              </a:rPr>
              <a:t>PRE</a:t>
            </a:r>
            <a:r>
              <a:rPr lang="de-DE" sz="1600" dirty="0">
                <a:solidFill>
                  <a:srgbClr val="013D6B"/>
                </a:solidFill>
              </a:rPr>
              <a:t> </a:t>
            </a:r>
            <a:r>
              <a:rPr lang="de-DE" sz="1600" b="1" dirty="0">
                <a:solidFill>
                  <a:srgbClr val="013D6B"/>
                </a:solidFill>
              </a:rPr>
              <a:t>102</a:t>
            </a:r>
            <a:r>
              <a:rPr lang="de-DE" sz="1600" dirty="0">
                <a:solidFill>
                  <a:srgbClr val="013D6B"/>
                </a:solidFill>
              </a:rPr>
              <a:t>, 011201 (2020)</a:t>
            </a:r>
          </a:p>
          <a:p>
            <a:pPr algn="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L Reichwein, </a:t>
            </a:r>
            <a:r>
              <a:rPr lang="de-DE" sz="1600" i="1" dirty="0">
                <a:solidFill>
                  <a:srgbClr val="013D6B"/>
                </a:solidFill>
              </a:rPr>
              <a:t>PRAB</a:t>
            </a:r>
            <a:r>
              <a:rPr lang="de-DE" sz="1600" dirty="0">
                <a:solidFill>
                  <a:srgbClr val="013D6B"/>
                </a:solidFill>
              </a:rPr>
              <a:t> </a:t>
            </a:r>
            <a:r>
              <a:rPr lang="de-DE" sz="1600" b="1" dirty="0">
                <a:solidFill>
                  <a:srgbClr val="013D6B"/>
                </a:solidFill>
              </a:rPr>
              <a:t>25</a:t>
            </a:r>
            <a:r>
              <a:rPr lang="de-DE" sz="1600" dirty="0">
                <a:solidFill>
                  <a:srgbClr val="013D6B"/>
                </a:solidFill>
              </a:rPr>
              <a:t>, 081001 (2022)</a:t>
            </a:r>
          </a:p>
        </p:txBody>
      </p:sp>
    </p:spTree>
    <p:extLst>
      <p:ext uri="{BB962C8B-B14F-4D97-AF65-F5344CB8AC3E}">
        <p14:creationId xmlns:p14="http://schemas.microsoft.com/office/powerpoint/2010/main" val="142115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1DA78-47E1-E0CD-0C71-56DC3A00B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MVA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Laguerre-Gaussian</a:t>
            </a:r>
            <a:r>
              <a:rPr lang="de-DE" dirty="0"/>
              <a:t> </a:t>
            </a:r>
            <a:r>
              <a:rPr lang="de-DE" dirty="0" err="1"/>
              <a:t>pulses</a:t>
            </a:r>
            <a:endParaRPr lang="de-DE" dirty="0"/>
          </a:p>
        </p:txBody>
      </p:sp>
      <p:pic>
        <p:nvPicPr>
          <p:cNvPr id="9" name="Inhaltsplatzhalter 8" descr="Ein Bild, das Text, Diagramm, Reihe, Schrift enthält.&#10;&#10;KI-generierte Inhalte können fehlerhaft sein.">
            <a:extLst>
              <a:ext uri="{FF2B5EF4-FFF2-40B4-BE49-F238E27FC236}">
                <a16:creationId xmlns:a16="http://schemas.microsoft.com/office/drawing/2014/main" id="{21148D57-B6CB-3C77-5095-3FBC2A245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42" y="938787"/>
            <a:ext cx="3839514" cy="3066278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930D5A-5F3C-67DD-561B-7E5D799322F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2EF95E-4B1A-812F-06C5-6103095824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11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FC9C2AA-01D5-F102-A4CC-CB0706E2B3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Pulse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improves</a:t>
            </a:r>
            <a:r>
              <a:rPr lang="de-DE" dirty="0"/>
              <a:t> </a:t>
            </a:r>
            <a:r>
              <a:rPr lang="de-DE" dirty="0" err="1"/>
              <a:t>polarization</a:t>
            </a:r>
            <a:r>
              <a:rPr lang="de-DE" dirty="0"/>
              <a:t> </a:t>
            </a:r>
            <a:r>
              <a:rPr lang="de-DE" dirty="0" err="1"/>
              <a:t>degree</a:t>
            </a:r>
            <a:r>
              <a:rPr lang="de-DE" dirty="0"/>
              <a:t> on 90%-level</a:t>
            </a:r>
          </a:p>
        </p:txBody>
      </p:sp>
      <p:pic>
        <p:nvPicPr>
          <p:cNvPr id="7" name="Grafik 6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7EB69002-631D-7CD7-469F-120A5B87F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t="19780" r="14438" b="12862"/>
          <a:stretch/>
        </p:blipFill>
        <p:spPr>
          <a:xfrm>
            <a:off x="6096000" y="2586620"/>
            <a:ext cx="3167659" cy="2589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2">
                <a:extLst>
                  <a:ext uri="{FF2B5EF4-FFF2-40B4-BE49-F238E27FC236}">
                    <a16:creationId xmlns:a16="http://schemas.microsoft.com/office/drawing/2014/main" id="{DE9507B4-669D-FCDE-432F-F4B2A694D4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00" y="1563143"/>
                <a:ext cx="6600096" cy="4214255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Added benefit of good ion-beam collimation</a:t>
                </a:r>
              </a:p>
              <a:p>
                <a:endParaRPr lang="en-US" sz="1800" dirty="0"/>
              </a:p>
              <a:p>
                <a:r>
                  <a:rPr lang="de-DE" sz="1800" dirty="0"/>
                  <a:t>Target </a:t>
                </a:r>
                <a:r>
                  <a:rPr lang="de-DE" sz="1800" dirty="0" err="1"/>
                  <a:t>length</a:t>
                </a:r>
                <a:r>
                  <a:rPr lang="de-DE" sz="1800" dirty="0"/>
                  <a:t> </a:t>
                </a:r>
                <a:r>
                  <a:rPr lang="de-DE" sz="1800" dirty="0" err="1"/>
                  <a:t>restricts</a:t>
                </a:r>
                <a:r>
                  <a:rPr lang="de-DE" sz="1800" dirty="0"/>
                  <a:t> </a:t>
                </a:r>
                <a:r>
                  <a:rPr lang="de-DE" sz="1800" dirty="0" err="1"/>
                  <a:t>choice</a:t>
                </a:r>
                <a:r>
                  <a:rPr lang="de-DE" sz="1800" dirty="0"/>
                  <a:t> </a:t>
                </a:r>
                <a:r>
                  <a:rPr lang="de-DE" sz="1800" dirty="0" err="1"/>
                  <a:t>of</a:t>
                </a:r>
                <a:r>
                  <a:rPr lang="de-DE" sz="1800" dirty="0"/>
                  <a:t> </a:t>
                </a:r>
                <a:r>
                  <a:rPr lang="de-DE" sz="1800" dirty="0" err="1"/>
                  <a:t>laser</a:t>
                </a:r>
                <a:r>
                  <a:rPr lang="de-DE" sz="1800" dirty="0"/>
                  <a:t> </a:t>
                </a:r>
                <a:r>
                  <a:rPr lang="de-DE" sz="1800" dirty="0" err="1"/>
                  <a:t>parameters</a:t>
                </a:r>
                <a:r>
                  <a:rPr lang="de-DE" sz="1800" dirty="0"/>
                  <a:t> </a:t>
                </a:r>
                <a:r>
                  <a:rPr lang="de-DE" sz="1800" dirty="0" err="1"/>
                  <a:t>for</a:t>
                </a:r>
                <a:r>
                  <a:rPr lang="de-DE" sz="1800" dirty="0"/>
                  <a:t> „optimal </a:t>
                </a:r>
                <a:r>
                  <a:rPr lang="de-DE" sz="1800" dirty="0" err="1"/>
                  <a:t>acceleration</a:t>
                </a:r>
                <a:r>
                  <a:rPr lang="de-DE" sz="1800" dirty="0"/>
                  <a:t>“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800">
                                  <a:latin typeface="Cambria Math" panose="02040503050406030204" pitchFamily="18" charset="0"/>
                                </a:rPr>
                                <m:t>cr</m:t>
                              </m:r>
                            </m:sub>
                          </m:sSub>
                        </m:den>
                      </m:f>
                      <m:r>
                        <a:rPr lang="de-DE" sz="1800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de-DE" sz="1800" i="1">
                          <a:latin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1800">
                                          <a:latin typeface="Cambria Math" panose="02040503050406030204" pitchFamily="18" charset="0"/>
                                        </a:rPr>
                                        <m:t>cr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1800">
                                          <a:latin typeface="Cambria Math" panose="02040503050406030204" pitchFamily="18" charset="0"/>
                                        </a:rPr>
                                        <m:t>ch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sz="1800" dirty="0"/>
              </a:p>
              <a:p>
                <a:pPr marL="0" indent="0">
                  <a:buNone/>
                </a:pPr>
                <a:endParaRPr lang="de-DE" sz="1800" dirty="0"/>
              </a:p>
              <a:p>
                <a:r>
                  <a:rPr lang="de-DE" sz="1800" dirty="0"/>
                  <a:t>Density </a:t>
                </a:r>
                <a:r>
                  <a:rPr lang="de-DE" sz="1800" dirty="0" err="1"/>
                  <a:t>ramp</a:t>
                </a:r>
                <a:r>
                  <a:rPr lang="de-DE" sz="1800" dirty="0"/>
                  <a:t> at back </a:t>
                </a:r>
                <a:r>
                  <a:rPr lang="de-DE" sz="1800" dirty="0" err="1"/>
                  <a:t>edge</a:t>
                </a:r>
                <a:r>
                  <a:rPr lang="de-DE" sz="1800" dirty="0"/>
                  <a:t> </a:t>
                </a:r>
                <a:r>
                  <a:rPr lang="de-DE" sz="1800" dirty="0" err="1"/>
                  <a:t>affects</a:t>
                </a:r>
                <a:r>
                  <a:rPr lang="de-DE" sz="1800" dirty="0"/>
                  <a:t> maximum </a:t>
                </a:r>
                <a:r>
                  <a:rPr lang="de-DE" sz="1800" dirty="0" err="1"/>
                  <a:t>attainable</a:t>
                </a:r>
                <a:r>
                  <a:rPr lang="de-DE" sz="1800" dirty="0"/>
                  <a:t> </a:t>
                </a:r>
                <a:r>
                  <a:rPr lang="de-DE" sz="1800" dirty="0" err="1"/>
                  <a:t>acceleration</a:t>
                </a:r>
                <a:endParaRPr lang="de-DE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  <m:sub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de-DE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de-DE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0" name="Inhaltsplatzhalter 2">
                <a:extLst>
                  <a:ext uri="{FF2B5EF4-FFF2-40B4-BE49-F238E27FC236}">
                    <a16:creationId xmlns:a16="http://schemas.microsoft.com/office/drawing/2014/main" id="{DE9507B4-669D-FCDE-432F-F4B2A694D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563143"/>
                <a:ext cx="6600096" cy="4214255"/>
              </a:xfrm>
              <a:prstGeom prst="rect">
                <a:avLst/>
              </a:prstGeom>
              <a:blipFill>
                <a:blip r:embed="rId4"/>
                <a:stretch>
                  <a:fillRect l="-2111" t="-14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 descr="Ein Bild, das Emblem, Symbol, Logo, Markenzeichen enthält.&#10;&#10;KI-generierte Inhalte können fehlerhaft sein.">
            <a:extLst>
              <a:ext uri="{FF2B5EF4-FFF2-40B4-BE49-F238E27FC236}">
                <a16:creationId xmlns:a16="http://schemas.microsoft.com/office/drawing/2014/main" id="{88CBC6D4-4548-5A6F-8905-BB3BF632D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596" y="5962422"/>
            <a:ext cx="808705" cy="79806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57FD932-1DEC-4A40-E44B-418B003EC99A}"/>
              </a:ext>
            </a:extLst>
          </p:cNvPr>
          <p:cNvSpPr txBox="1"/>
          <p:nvPr/>
        </p:nvSpPr>
        <p:spPr>
          <a:xfrm>
            <a:off x="7845203" y="5142905"/>
            <a:ext cx="4128120" cy="80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  <a:latin typeface="Helvetica" pitchFamily="2" charset="0"/>
              </a:rPr>
              <a:t>J Park, </a:t>
            </a:r>
            <a:r>
              <a:rPr lang="de-DE" sz="1600" i="1" dirty="0" err="1">
                <a:solidFill>
                  <a:srgbClr val="013D6B"/>
                </a:solidFill>
                <a:latin typeface="Helvetica" pitchFamily="2" charset="0"/>
              </a:rPr>
              <a:t>PoP</a:t>
            </a:r>
            <a:r>
              <a:rPr lang="de-DE" sz="1600" dirty="0">
                <a:solidFill>
                  <a:srgbClr val="013D6B"/>
                </a:solidFill>
                <a:latin typeface="Helvetica" pitchFamily="2" charset="0"/>
              </a:rPr>
              <a:t> </a:t>
            </a:r>
            <a:r>
              <a:rPr lang="de-DE" sz="1600" b="1" dirty="0">
                <a:solidFill>
                  <a:srgbClr val="013D6B"/>
                </a:solidFill>
                <a:latin typeface="Helvetica" pitchFamily="2" charset="0"/>
              </a:rPr>
              <a:t>26</a:t>
            </a:r>
            <a:r>
              <a:rPr lang="de-DE" sz="1600" dirty="0">
                <a:solidFill>
                  <a:srgbClr val="013D6B"/>
                </a:solidFill>
                <a:latin typeface="Helvetica" pitchFamily="2" charset="0"/>
              </a:rPr>
              <a:t>, 103108 (2019)</a:t>
            </a:r>
          </a:p>
          <a:p>
            <a:pPr algn="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  <a:latin typeface="Helvetica" pitchFamily="2" charset="0"/>
              </a:rPr>
              <a:t>T Nakamura, </a:t>
            </a:r>
            <a:r>
              <a:rPr lang="de-DE" sz="1600" i="1" dirty="0">
                <a:solidFill>
                  <a:srgbClr val="013D6B"/>
                </a:solidFill>
                <a:latin typeface="Helvetica" pitchFamily="2" charset="0"/>
              </a:rPr>
              <a:t>PRL</a:t>
            </a:r>
            <a:r>
              <a:rPr lang="de-DE" sz="1600" dirty="0">
                <a:solidFill>
                  <a:srgbClr val="013D6B"/>
                </a:solidFill>
                <a:latin typeface="Helvetica" pitchFamily="2" charset="0"/>
              </a:rPr>
              <a:t> </a:t>
            </a:r>
            <a:r>
              <a:rPr lang="de-DE" sz="1600" b="1" dirty="0">
                <a:solidFill>
                  <a:srgbClr val="013D6B"/>
                </a:solidFill>
                <a:latin typeface="Helvetica" pitchFamily="2" charset="0"/>
              </a:rPr>
              <a:t>105</a:t>
            </a:r>
            <a:r>
              <a:rPr lang="de-DE" sz="1600" dirty="0">
                <a:solidFill>
                  <a:srgbClr val="013D6B"/>
                </a:solidFill>
                <a:latin typeface="Helvetica" pitchFamily="2" charset="0"/>
              </a:rPr>
              <a:t>, 135002 (2010)</a:t>
            </a:r>
            <a:endParaRPr lang="de-DE" sz="1600" dirty="0">
              <a:solidFill>
                <a:srgbClr val="013D6B"/>
              </a:solidFill>
            </a:endParaRPr>
          </a:p>
          <a:p>
            <a:pPr algn="r"/>
            <a:r>
              <a:rPr lang="de-DE" sz="1600" dirty="0">
                <a:solidFill>
                  <a:srgbClr val="013D6B"/>
                </a:solidFill>
              </a:rPr>
              <a:t>L Reichwein, </a:t>
            </a:r>
            <a:r>
              <a:rPr lang="de-DE" sz="1600" i="1" dirty="0">
                <a:solidFill>
                  <a:srgbClr val="013D6B"/>
                </a:solidFill>
              </a:rPr>
              <a:t>arXiv:2505.05337 </a:t>
            </a:r>
            <a:r>
              <a:rPr lang="de-DE" sz="1600" dirty="0">
                <a:solidFill>
                  <a:srgbClr val="013D6B"/>
                </a:solidFill>
              </a:rPr>
              <a:t>(2025)</a:t>
            </a:r>
          </a:p>
        </p:txBody>
      </p:sp>
    </p:spTree>
    <p:extLst>
      <p:ext uri="{BB962C8B-B14F-4D97-AF65-F5344CB8AC3E}">
        <p14:creationId xmlns:p14="http://schemas.microsoft.com/office/powerpoint/2010/main" val="104425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BB7C4-6F94-B714-D6C6-E6B19ABEA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Collisionless</a:t>
            </a:r>
            <a:r>
              <a:rPr lang="de-DE" dirty="0"/>
              <a:t> </a:t>
            </a:r>
            <a:r>
              <a:rPr lang="de-DE" dirty="0" err="1"/>
              <a:t>shocks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(CSA)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82B971-8C02-8655-88A9-1B50BFEEC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4"/>
            <a:ext cx="6600096" cy="3017984"/>
          </a:xfrm>
        </p:spPr>
        <p:txBody>
          <a:bodyPr/>
          <a:lstStyle/>
          <a:p>
            <a:r>
              <a:rPr lang="en-US" sz="1800" dirty="0"/>
              <a:t>Even for the optimized MVA schemes, the laser pulse interacts directly with pre-polarized plasma</a:t>
            </a:r>
          </a:p>
          <a:p>
            <a:pPr lvl="1"/>
            <a:r>
              <a:rPr lang="en-US" sz="1800" dirty="0"/>
              <a:t>Highly oscillating fields → strong depolarization</a:t>
            </a:r>
          </a:p>
          <a:p>
            <a:pPr lvl="1"/>
            <a:endParaRPr lang="en-US" sz="1800" dirty="0"/>
          </a:p>
          <a:p>
            <a:r>
              <a:rPr lang="en-US" sz="1800" b="1" dirty="0"/>
              <a:t>Alternative: </a:t>
            </a:r>
            <a:r>
              <a:rPr lang="en-US" sz="1800" dirty="0"/>
              <a:t>use shock acceleration, e.g., with additional foil for homogeneous accelerating field</a:t>
            </a:r>
          </a:p>
          <a:p>
            <a:pPr lvl="1"/>
            <a:r>
              <a:rPr lang="en-US" sz="1800" dirty="0"/>
              <a:t>Investigated for different targets, by us for </a:t>
            </a:r>
            <a:r>
              <a:rPr lang="en-US" sz="1800" baseline="30000" dirty="0"/>
              <a:t>3</a:t>
            </a:r>
            <a:r>
              <a:rPr lang="en-US" sz="1800" dirty="0"/>
              <a:t>He</a:t>
            </a:r>
          </a:p>
          <a:p>
            <a:pPr lvl="1"/>
            <a:r>
              <a:rPr lang="en-US" sz="1800" dirty="0"/>
              <a:t>Increased polarization degree even for a</a:t>
            </a:r>
            <a:r>
              <a:rPr lang="en-US" sz="1800" baseline="-25000" dirty="0"/>
              <a:t>0</a:t>
            </a:r>
            <a:r>
              <a:rPr lang="en-US" sz="1800" dirty="0"/>
              <a:t> = 200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1270A3-FEDC-AA8C-952C-7E89AC41D15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62B00A-C2C4-AF64-3263-15EEF422B77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12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4B657FA-B5E3-5C68-6D35-52D7D2E0E1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8">
            <a:extLst>
              <a:ext uri="{FF2B5EF4-FFF2-40B4-BE49-F238E27FC236}">
                <a16:creationId xmlns:a16="http://schemas.microsoft.com/office/drawing/2014/main" id="{E1DBE88B-1D1B-43DF-F743-3A564BA51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1" t="6014" r="6493" b="6172"/>
          <a:stretch>
            <a:fillRect/>
          </a:stretch>
        </p:blipFill>
        <p:spPr>
          <a:xfrm>
            <a:off x="8822620" y="868842"/>
            <a:ext cx="3369380" cy="3372353"/>
          </a:xfrm>
          <a:prstGeom prst="rect">
            <a:avLst/>
          </a:prstGeom>
          <a:solidFill>
            <a:schemeClr val="bg2">
              <a:lumMod val="100000"/>
            </a:schemeClr>
          </a:solidFill>
          <a:ln/>
        </p:spPr>
      </p:pic>
      <p:pic>
        <p:nvPicPr>
          <p:cNvPr id="8" name="Grafik 7" descr="Ein Bild, das Text, Reihe, Screenshot, Diagramm enthält.&#10;&#10;KI-generierte Inhalte können fehlerhaft sein.">
            <a:extLst>
              <a:ext uri="{FF2B5EF4-FFF2-40B4-BE49-F238E27FC236}">
                <a16:creationId xmlns:a16="http://schemas.microsoft.com/office/drawing/2014/main" id="{FC33653D-3A61-94DE-8ADD-3404B50DC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3469343"/>
            <a:ext cx="3600400" cy="27003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E116BAC-2E25-CF08-FA05-520968C3A7DD}"/>
              </a:ext>
            </a:extLst>
          </p:cNvPr>
          <p:cNvSpPr txBox="1"/>
          <p:nvPr/>
        </p:nvSpPr>
        <p:spPr>
          <a:xfrm>
            <a:off x="358774" y="529485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lvl="1" indent="0">
              <a:buNone/>
            </a:pPr>
            <a:r>
              <a:rPr lang="en-US" sz="1600" dirty="0">
                <a:solidFill>
                  <a:srgbClr val="013D6B"/>
                </a:solidFill>
              </a:rPr>
              <a:t>X Yan, </a:t>
            </a:r>
            <a:r>
              <a:rPr lang="en-US" sz="1600" i="1" dirty="0">
                <a:solidFill>
                  <a:srgbClr val="013D6B"/>
                </a:solidFill>
              </a:rPr>
              <a:t>PPCF</a:t>
            </a:r>
            <a:r>
              <a:rPr lang="en-US" sz="1600" dirty="0">
                <a:solidFill>
                  <a:srgbClr val="013D6B"/>
                </a:solidFill>
              </a:rPr>
              <a:t> </a:t>
            </a:r>
            <a:r>
              <a:rPr lang="en-US" sz="1600" b="1" dirty="0">
                <a:solidFill>
                  <a:srgbClr val="013D6B"/>
                </a:solidFill>
              </a:rPr>
              <a:t>65</a:t>
            </a:r>
            <a:r>
              <a:rPr lang="en-US" sz="1600" dirty="0">
                <a:solidFill>
                  <a:srgbClr val="013D6B"/>
                </a:solidFill>
              </a:rPr>
              <a:t>, 053101 (2023)</a:t>
            </a:r>
          </a:p>
          <a:p>
            <a:pPr marL="215900" lvl="1" indent="0">
              <a:buNone/>
            </a:pPr>
            <a:r>
              <a:rPr lang="en-US" sz="1600" dirty="0">
                <a:solidFill>
                  <a:srgbClr val="013D6B"/>
                </a:solidFill>
              </a:rPr>
              <a:t>L Reichwein, </a:t>
            </a:r>
            <a:r>
              <a:rPr lang="en-US" sz="1600" i="1" dirty="0">
                <a:solidFill>
                  <a:srgbClr val="013D6B"/>
                </a:solidFill>
              </a:rPr>
              <a:t>PPCF</a:t>
            </a:r>
            <a:r>
              <a:rPr lang="en-US" sz="1600" dirty="0">
                <a:solidFill>
                  <a:srgbClr val="013D6B"/>
                </a:solidFill>
              </a:rPr>
              <a:t> </a:t>
            </a:r>
            <a:r>
              <a:rPr lang="en-US" sz="1600" b="1" dirty="0">
                <a:solidFill>
                  <a:srgbClr val="013D6B"/>
                </a:solidFill>
              </a:rPr>
              <a:t>66</a:t>
            </a:r>
            <a:r>
              <a:rPr lang="en-US" sz="1600" dirty="0">
                <a:solidFill>
                  <a:srgbClr val="013D6B"/>
                </a:solidFill>
              </a:rPr>
              <a:t>, 055002 (2024)</a:t>
            </a:r>
          </a:p>
        </p:txBody>
      </p:sp>
    </p:spTree>
    <p:extLst>
      <p:ext uri="{BB962C8B-B14F-4D97-AF65-F5344CB8AC3E}">
        <p14:creationId xmlns:p14="http://schemas.microsoft.com/office/powerpoint/2010/main" val="280530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inderkunst, Zeichnung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095D7213-031C-CC04-D07B-4EC16AB53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85" y="273039"/>
            <a:ext cx="3493705" cy="2218068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24FF6869-54CF-61A8-46D5-6B5AF483E9EB}"/>
              </a:ext>
            </a:extLst>
          </p:cNvPr>
          <p:cNvSpPr/>
          <p:nvPr/>
        </p:nvSpPr>
        <p:spPr>
          <a:xfrm>
            <a:off x="0" y="5609276"/>
            <a:ext cx="12192000" cy="1280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ADA19F-3894-37C6-CAFD-97AAF4A9E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Summary &amp; Outlook</a:t>
            </a:r>
          </a:p>
        </p:txBody>
      </p:sp>
      <p:pic>
        <p:nvPicPr>
          <p:cNvPr id="10" name="Grafik 9" descr="Ein Bild, das Text, Screensho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F38D8025-C271-8739-8620-443EE496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993270"/>
            <a:ext cx="3312368" cy="1956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5D74A-E20B-3E97-603C-7F30ECDD4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684" y="3934574"/>
            <a:ext cx="1213860" cy="1816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7E1AE3E-9B49-DD51-BAF9-3B079E96A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159" y="3964218"/>
            <a:ext cx="1970561" cy="1975802"/>
          </a:xfrm>
          <a:prstGeom prst="rect">
            <a:avLst/>
          </a:prstGeom>
        </p:spPr>
      </p:pic>
      <p:pic>
        <p:nvPicPr>
          <p:cNvPr id="13" name="Grafik 12" descr="Ein Bild, das Muster, Quadrat, Grafiken, Pixel enthält.&#10;&#10;KI-generierte Inhalte können fehlerhaft sein.">
            <a:extLst>
              <a:ext uri="{FF2B5EF4-FFF2-40B4-BE49-F238E27FC236}">
                <a16:creationId xmlns:a16="http://schemas.microsoft.com/office/drawing/2014/main" id="{907ED0D4-C600-D61F-E3FF-D35C05CBB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11" y="2590362"/>
            <a:ext cx="1435755" cy="143575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8B11BE4-D913-41F3-F081-B20F64D5A1E8}"/>
              </a:ext>
            </a:extLst>
          </p:cNvPr>
          <p:cNvSpPr txBox="1"/>
          <p:nvPr/>
        </p:nvSpPr>
        <p:spPr>
          <a:xfrm>
            <a:off x="3791744" y="4013500"/>
            <a:ext cx="4104456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rgbClr val="013D6B"/>
                </a:solidFill>
              </a:rPr>
              <a:t>Review Paper</a:t>
            </a:r>
          </a:p>
          <a:p>
            <a:pPr algn="ctr">
              <a:lnSpc>
                <a:spcPct val="95000"/>
              </a:lnSpc>
            </a:pPr>
            <a:r>
              <a:rPr lang="de-DE" sz="1600" dirty="0"/>
              <a:t>L Reichwein, </a:t>
            </a:r>
            <a:r>
              <a:rPr lang="de-DE" sz="1600" i="1" dirty="0"/>
              <a:t>arXiv:2411.1162 </a:t>
            </a:r>
            <a:r>
              <a:rPr lang="de-DE" sz="1600" dirty="0"/>
              <a:t>(2024)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5980D2E-F264-81FC-663B-8D5BE0C54C5C}"/>
              </a:ext>
            </a:extLst>
          </p:cNvPr>
          <p:cNvSpPr txBox="1"/>
          <p:nvPr/>
        </p:nvSpPr>
        <p:spPr>
          <a:xfrm>
            <a:off x="191344" y="2852936"/>
            <a:ext cx="3815898" cy="589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rgbClr val="013D6B"/>
                </a:solidFill>
              </a:rPr>
              <a:t>Polarized</a:t>
            </a:r>
            <a:r>
              <a:rPr lang="de-DE" b="1" dirty="0">
                <a:solidFill>
                  <a:srgbClr val="013D6B"/>
                </a:solidFill>
              </a:rPr>
              <a:t> </a:t>
            </a:r>
            <a:r>
              <a:rPr lang="de-DE" b="1" dirty="0" err="1">
                <a:solidFill>
                  <a:srgbClr val="013D6B"/>
                </a:solidFill>
              </a:rPr>
              <a:t>electrons</a:t>
            </a:r>
            <a:endParaRPr lang="de-DE" b="1" dirty="0">
              <a:solidFill>
                <a:srgbClr val="013D6B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600" dirty="0"/>
              <a:t>D Sofikitis, </a:t>
            </a:r>
            <a:r>
              <a:rPr lang="de-DE" sz="1600" i="1" dirty="0"/>
              <a:t>PRA </a:t>
            </a:r>
            <a:r>
              <a:rPr lang="de-DE" sz="1600" b="1" dirty="0"/>
              <a:t>111</a:t>
            </a:r>
            <a:r>
              <a:rPr lang="de-DE" sz="1600" i="1" dirty="0"/>
              <a:t>, </a:t>
            </a:r>
            <a:r>
              <a:rPr lang="de-DE" sz="1600" dirty="0"/>
              <a:t>053119</a:t>
            </a:r>
            <a:r>
              <a:rPr lang="de-DE" sz="1600" i="1" dirty="0"/>
              <a:t> </a:t>
            </a:r>
            <a:r>
              <a:rPr lang="de-DE" sz="1600" dirty="0"/>
              <a:t>(2025)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703844B-4267-F290-F6E3-F4FC27DF156B}"/>
              </a:ext>
            </a:extLst>
          </p:cNvPr>
          <p:cNvSpPr txBox="1"/>
          <p:nvPr/>
        </p:nvSpPr>
        <p:spPr>
          <a:xfrm>
            <a:off x="47328" y="5940020"/>
            <a:ext cx="4002975" cy="589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rgbClr val="013D6B"/>
                </a:solidFill>
              </a:rPr>
              <a:t>Polarized</a:t>
            </a:r>
            <a:r>
              <a:rPr lang="de-DE" b="1" dirty="0">
                <a:solidFill>
                  <a:srgbClr val="013D6B"/>
                </a:solidFill>
              </a:rPr>
              <a:t> </a:t>
            </a:r>
            <a:r>
              <a:rPr lang="de-DE" b="1" dirty="0" err="1">
                <a:solidFill>
                  <a:srgbClr val="013D6B"/>
                </a:solidFill>
              </a:rPr>
              <a:t>ions</a:t>
            </a:r>
            <a:endParaRPr lang="de-DE" b="1" dirty="0">
              <a:solidFill>
                <a:srgbClr val="013D6B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600" dirty="0"/>
              <a:t>C Zheng, </a:t>
            </a:r>
            <a:r>
              <a:rPr lang="de-DE" sz="1600" i="1" dirty="0"/>
              <a:t>arXiv:2310.04184v2 </a:t>
            </a:r>
            <a:r>
              <a:rPr lang="de-DE" sz="1600" dirty="0"/>
              <a:t>(2024)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EB780DD-FC90-CFB8-2750-D16B185FD7C1}"/>
              </a:ext>
            </a:extLst>
          </p:cNvPr>
          <p:cNvSpPr txBox="1"/>
          <p:nvPr/>
        </p:nvSpPr>
        <p:spPr>
          <a:xfrm>
            <a:off x="7896200" y="2403204"/>
            <a:ext cx="429580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rgbClr val="013D6B"/>
                </a:solidFill>
              </a:rPr>
              <a:t>Towards</a:t>
            </a:r>
            <a:r>
              <a:rPr lang="de-DE" b="1" dirty="0">
                <a:solidFill>
                  <a:srgbClr val="013D6B"/>
                </a:solidFill>
              </a:rPr>
              <a:t> </a:t>
            </a:r>
            <a:r>
              <a:rPr lang="de-DE" b="1" dirty="0" err="1">
                <a:solidFill>
                  <a:srgbClr val="013D6B"/>
                </a:solidFill>
              </a:rPr>
              <a:t>higher</a:t>
            </a:r>
            <a:r>
              <a:rPr lang="de-DE" b="1" dirty="0">
                <a:solidFill>
                  <a:srgbClr val="013D6B"/>
                </a:solidFill>
              </a:rPr>
              <a:t> </a:t>
            </a:r>
            <a:r>
              <a:rPr lang="de-DE" b="1" dirty="0" err="1">
                <a:solidFill>
                  <a:srgbClr val="013D6B"/>
                </a:solidFill>
              </a:rPr>
              <a:t>energies</a:t>
            </a:r>
            <a:endParaRPr lang="de-DE" b="1" dirty="0">
              <a:solidFill>
                <a:srgbClr val="013D6B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600" dirty="0"/>
              <a:t>L Reichwein, </a:t>
            </a:r>
            <a:r>
              <a:rPr lang="de-DE" sz="1600" i="1" dirty="0"/>
              <a:t>PPCF</a:t>
            </a:r>
            <a:r>
              <a:rPr lang="de-DE" sz="1600" dirty="0"/>
              <a:t> </a:t>
            </a:r>
            <a:r>
              <a:rPr lang="de-DE" sz="1600" b="1" dirty="0"/>
              <a:t>66</a:t>
            </a:r>
            <a:r>
              <a:rPr lang="de-DE" sz="1600" dirty="0"/>
              <a:t>, 055002 (2024)</a:t>
            </a:r>
          </a:p>
          <a:p>
            <a:pPr algn="ctr">
              <a:lnSpc>
                <a:spcPct val="95000"/>
              </a:lnSpc>
            </a:pPr>
            <a:r>
              <a:rPr lang="de-DE" sz="1600" dirty="0"/>
              <a:t>Z Gong, </a:t>
            </a:r>
            <a:r>
              <a:rPr lang="de-DE" sz="1600" i="1" dirty="0"/>
              <a:t>PRL</a:t>
            </a:r>
            <a:r>
              <a:rPr lang="de-DE" sz="1600" dirty="0"/>
              <a:t> </a:t>
            </a:r>
            <a:r>
              <a:rPr lang="de-DE" sz="1600" b="1" dirty="0"/>
              <a:t>135</a:t>
            </a:r>
            <a:r>
              <a:rPr lang="de-DE" sz="1600" dirty="0"/>
              <a:t>, 045101 (2025)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BE32E8E-EC86-867A-7070-66D096D0F3C0}"/>
              </a:ext>
            </a:extLst>
          </p:cNvPr>
          <p:cNvSpPr txBox="1"/>
          <p:nvPr/>
        </p:nvSpPr>
        <p:spPr>
          <a:xfrm>
            <a:off x="7391081" y="5904377"/>
            <a:ext cx="4753591" cy="589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rgbClr val="013D6B"/>
                </a:solidFill>
              </a:rPr>
              <a:t>Applications</a:t>
            </a:r>
            <a:r>
              <a:rPr lang="de-DE" b="1" dirty="0">
                <a:solidFill>
                  <a:srgbClr val="013D6B"/>
                </a:solidFill>
              </a:rPr>
              <a:t>: DIS, Fusion, …</a:t>
            </a:r>
          </a:p>
          <a:p>
            <a:pPr algn="ctr">
              <a:lnSpc>
                <a:spcPct val="95000"/>
              </a:lnSpc>
            </a:pPr>
            <a:r>
              <a:rPr lang="de-DE" sz="1600" dirty="0"/>
              <a:t>W Heidbrink, </a:t>
            </a:r>
            <a:r>
              <a:rPr lang="de-DE" sz="1600" i="1" dirty="0"/>
              <a:t>Front </a:t>
            </a:r>
            <a:r>
              <a:rPr lang="de-DE" sz="1600" i="1" dirty="0" err="1"/>
              <a:t>Phys</a:t>
            </a:r>
            <a:r>
              <a:rPr lang="de-DE" sz="1600" i="1" dirty="0"/>
              <a:t> </a:t>
            </a:r>
            <a:r>
              <a:rPr lang="de-DE" sz="1600" b="1" dirty="0"/>
              <a:t>12</a:t>
            </a:r>
            <a:r>
              <a:rPr lang="de-DE" sz="1600" dirty="0"/>
              <a:t>,1355212 (2024)</a:t>
            </a:r>
          </a:p>
        </p:txBody>
      </p:sp>
      <p:pic>
        <p:nvPicPr>
          <p:cNvPr id="5" name="Grafik 4" descr="Ein Bild, das Emblem, Symbol, Logo, Markenzeichen enthält.&#10;&#10;KI-generierte Inhalte können fehlerhaft sein.">
            <a:extLst>
              <a:ext uri="{FF2B5EF4-FFF2-40B4-BE49-F238E27FC236}">
                <a16:creationId xmlns:a16="http://schemas.microsoft.com/office/drawing/2014/main" id="{51D43699-413A-6A6B-D451-543267ABD3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5614433"/>
            <a:ext cx="622879" cy="622879"/>
          </a:xfrm>
          <a:prstGeom prst="rect">
            <a:avLst/>
          </a:prstGeom>
        </p:spPr>
      </p:pic>
      <p:pic>
        <p:nvPicPr>
          <p:cNvPr id="21" name="Grafik 20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05DE5BE5-39A7-89C1-1A3A-F79F73B8DC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204704"/>
            <a:ext cx="979066" cy="608672"/>
          </a:xfrm>
          <a:prstGeom prst="rect">
            <a:avLst/>
          </a:prstGeom>
        </p:spPr>
      </p:pic>
      <p:pic>
        <p:nvPicPr>
          <p:cNvPr id="27" name="Grafik 26" descr="Ein Bild, das Screenshot, Diagramm, Design enthält.&#10;&#10;KI-generierte Inhalte können fehlerhaft sein.">
            <a:extLst>
              <a:ext uri="{FF2B5EF4-FFF2-40B4-BE49-F238E27FC236}">
                <a16:creationId xmlns:a16="http://schemas.microsoft.com/office/drawing/2014/main" id="{B92F5D54-9825-E103-3849-40A4079AFA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5" y="498887"/>
            <a:ext cx="2677154" cy="2373515"/>
          </a:xfrm>
          <a:prstGeom prst="rect">
            <a:avLst/>
          </a:prstGeom>
        </p:spPr>
      </p:pic>
      <p:pic>
        <p:nvPicPr>
          <p:cNvPr id="37" name="Grafik 36" descr="Ein Bild, das Text, Logo, Emblem, Symbol enthält.&#10;&#10;KI-generierte Inhalte können fehlerhaft sein.">
            <a:extLst>
              <a:ext uri="{FF2B5EF4-FFF2-40B4-BE49-F238E27FC236}">
                <a16:creationId xmlns:a16="http://schemas.microsoft.com/office/drawing/2014/main" id="{9AD7F3BA-2E60-3EED-5E2A-6A1E6B15A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140" b="1"/>
          <a:stretch>
            <a:fillRect/>
          </a:stretch>
        </p:blipFill>
        <p:spPr>
          <a:xfrm>
            <a:off x="7674636" y="2276872"/>
            <a:ext cx="579400" cy="589393"/>
          </a:xfrm>
          <a:prstGeom prst="rect">
            <a:avLst/>
          </a:prstGeom>
        </p:spPr>
      </p:pic>
      <p:pic>
        <p:nvPicPr>
          <p:cNvPr id="3" name="Grafik 2" descr="Ein Bild, das Symbol, Logo, Emblem, Markenzeichen enthält.&#10;&#10;KI-generierte Inhalte können fehlerhaft sein.">
            <a:extLst>
              <a:ext uri="{FF2B5EF4-FFF2-40B4-BE49-F238E27FC236}">
                <a16:creationId xmlns:a16="http://schemas.microsoft.com/office/drawing/2014/main" id="{86D52938-C46B-AF6B-7C59-0AB30F4259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2851223"/>
            <a:ext cx="501296" cy="5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38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26915-159C-D284-9B34-0D711BF0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r>
              <a:rPr lang="de-DE" dirty="0"/>
              <a:t>: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Fusion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56BCF5-E365-D14F-721D-12505B431D4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CCF55A-E7CF-4CB7-BDC7-D2AD61FFAB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14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E024A60-2194-A01D-945C-6BEDABC176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D-</a:t>
            </a:r>
            <a:r>
              <a:rPr lang="de-DE" baseline="30000" dirty="0"/>
              <a:t>3</a:t>
            </a:r>
            <a:r>
              <a:rPr lang="de-DE" dirty="0"/>
              <a:t>He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proxy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D-T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E69D6724-4DC8-775E-84EC-9EB1F0D664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588" y="1474209"/>
            <a:ext cx="3692633" cy="4778281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86D47F32-D8F2-72ED-88F6-4DCE7E655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278" y="1747082"/>
            <a:ext cx="792167" cy="71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60"/>
              </a:lnSpc>
            </a:pPr>
            <a:r>
              <a:rPr lang="de-DE" sz="1800" i="1">
                <a:latin typeface="Calibri"/>
                <a:cs typeface="Calibri"/>
              </a:rPr>
              <a:t>S</a:t>
            </a:r>
            <a:r>
              <a:rPr lang="de-DE" sz="1800">
                <a:latin typeface="Calibri"/>
                <a:cs typeface="Calibri"/>
              </a:rPr>
              <a:t> =1/2</a:t>
            </a:r>
          </a:p>
          <a:p>
            <a:pPr eaLnBrk="1" hangingPunct="1">
              <a:lnSpc>
                <a:spcPts val="2460"/>
              </a:lnSpc>
            </a:pPr>
            <a:r>
              <a:rPr lang="de-DE" sz="1800" i="1">
                <a:latin typeface="Calibri"/>
                <a:cs typeface="Calibri"/>
              </a:rPr>
              <a:t>S</a:t>
            </a:r>
            <a:r>
              <a:rPr lang="de-DE" sz="1800">
                <a:latin typeface="Calibri"/>
                <a:cs typeface="Calibri"/>
              </a:rPr>
              <a:t> = 1</a:t>
            </a: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625C6C5F-7876-BE8B-CCCF-BD3CBD7E8D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0506" y="1685342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6CDBC21F-759F-FA94-E6BA-F2FCB05A4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8995" y="1685342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31A7A22C-7C8F-FE33-36BE-563836338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8996" y="2261604"/>
            <a:ext cx="31128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id="{8B7F8910-10CC-CED6-961F-C5DEC33DA1DF}"/>
              </a:ext>
            </a:extLst>
          </p:cNvPr>
          <p:cNvSpPr>
            <a:spLocks/>
          </p:cNvSpPr>
          <p:nvPr/>
        </p:nvSpPr>
        <p:spPr bwMode="auto">
          <a:xfrm>
            <a:off x="7868451" y="1828219"/>
            <a:ext cx="156501" cy="649287"/>
          </a:xfrm>
          <a:prstGeom prst="rightBrace">
            <a:avLst>
              <a:gd name="adj1" fmla="val 3745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DF4F0386-A373-5310-D277-9C5662CC8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811" y="1315032"/>
            <a:ext cx="3193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>
                <a:latin typeface="Calibri"/>
                <a:cs typeface="Calibri"/>
              </a:rPr>
              <a:t>D  + T  →  </a:t>
            </a:r>
            <a:r>
              <a:rPr lang="de-DE" sz="1800" baseline="30000" dirty="0">
                <a:latin typeface="Calibri"/>
                <a:cs typeface="Calibri"/>
              </a:rPr>
              <a:t>5</a:t>
            </a:r>
            <a:r>
              <a:rPr lang="de-DE" sz="1800" dirty="0">
                <a:latin typeface="Calibri"/>
                <a:cs typeface="Calibri"/>
              </a:rPr>
              <a:t>He (3/2</a:t>
            </a:r>
            <a:r>
              <a:rPr lang="de-DE" sz="1800" baseline="30000" dirty="0">
                <a:latin typeface="Calibri"/>
                <a:cs typeface="Calibri"/>
              </a:rPr>
              <a:t>+</a:t>
            </a:r>
            <a:r>
              <a:rPr lang="de-DE" sz="1800" dirty="0">
                <a:latin typeface="Calibri"/>
                <a:cs typeface="Calibri"/>
              </a:rPr>
              <a:t>) →  </a:t>
            </a:r>
            <a:r>
              <a:rPr lang="de-DE" sz="1800" baseline="30000" dirty="0">
                <a:latin typeface="Calibri"/>
                <a:cs typeface="Calibri"/>
              </a:rPr>
              <a:t>4</a:t>
            </a:r>
            <a:r>
              <a:rPr lang="de-DE" sz="1800" dirty="0">
                <a:latin typeface="Calibri"/>
                <a:cs typeface="Calibri"/>
              </a:rPr>
              <a:t>He  + </a:t>
            </a:r>
            <a:r>
              <a:rPr lang="de-DE" sz="1800" i="1" dirty="0" err="1">
                <a:latin typeface="Calibri"/>
                <a:cs typeface="Calibri"/>
              </a:rPr>
              <a:t>n</a:t>
            </a:r>
            <a:endParaRPr lang="de-DE" sz="1800" i="1" dirty="0">
              <a:latin typeface="Calibri"/>
              <a:cs typeface="Calibri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314DC56F-7807-FE11-C51C-CEADE0B02E31}"/>
              </a:ext>
            </a:extLst>
          </p:cNvPr>
          <p:cNvSpPr/>
          <p:nvPr/>
        </p:nvSpPr>
        <p:spPr>
          <a:xfrm>
            <a:off x="8102355" y="1951595"/>
            <a:ext cx="122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de-DE" sz="1800" i="1">
                <a:latin typeface="Calibri"/>
                <a:cs typeface="Calibri"/>
              </a:rPr>
              <a:t>S</a:t>
            </a:r>
            <a:r>
              <a:rPr lang="de-DE" sz="1800">
                <a:latin typeface="Calibri"/>
                <a:cs typeface="Calibri"/>
              </a:rPr>
              <a:t> =1/2, 3/2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C52BE17C-4B3F-65DF-A210-86BEFCB13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304" y="3082422"/>
            <a:ext cx="844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i="1" dirty="0">
                <a:latin typeface="Calibri"/>
                <a:cs typeface="Calibri"/>
              </a:rPr>
              <a:t>S</a:t>
            </a:r>
            <a:r>
              <a:rPr lang="de-DE" sz="1800" dirty="0">
                <a:latin typeface="Calibri"/>
                <a:cs typeface="Calibri"/>
              </a:rPr>
              <a:t> = 3/2</a:t>
            </a:r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EF90D00A-4AF8-0683-0EF3-6BD4E81EC6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8119" y="2990347"/>
            <a:ext cx="4677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4F34D526-CD56-E074-16B3-A7AE973F7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8119" y="3206247"/>
            <a:ext cx="4677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A56D3FEE-FFED-3DD9-FA49-33681D846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8119" y="3638047"/>
            <a:ext cx="4677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A23B9AAD-0EB9-9C59-070B-313AB1DD1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8119" y="3422147"/>
            <a:ext cx="4677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F48FC26F-6A0B-D156-C796-BDF54AF28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935" y="2845887"/>
            <a:ext cx="4067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/>
                <a:cs typeface="Calibri"/>
              </a:rPr>
              <a:t>3/2</a:t>
            </a:r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id="{87EFB90C-9064-E33F-BEB1-40A9019EA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935" y="3061787"/>
            <a:ext cx="4067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/>
                <a:cs typeface="Calibri"/>
              </a:rPr>
              <a:t>1/2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27310DCD-B078-F708-644E-4553936F6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291" y="3277687"/>
            <a:ext cx="4834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/>
                <a:cs typeface="Calibri"/>
              </a:rPr>
              <a:t>−1/2</a:t>
            </a:r>
          </a:p>
        </p:txBody>
      </p:sp>
      <p:sp>
        <p:nvSpPr>
          <p:cNvPr id="28" name="Text Box 26">
            <a:extLst>
              <a:ext uri="{FF2B5EF4-FFF2-40B4-BE49-F238E27FC236}">
                <a16:creationId xmlns:a16="http://schemas.microsoft.com/office/drawing/2014/main" id="{6693B9D3-2714-D3A6-7FB7-15C01C3EF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291" y="3493585"/>
            <a:ext cx="4834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/>
                <a:cs typeface="Calibri"/>
              </a:rPr>
              <a:t>−3/2</a:t>
            </a:r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E7782977-6F49-93EC-B45E-1008400FA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941" y="4069847"/>
            <a:ext cx="844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i="1">
                <a:latin typeface="Calibri"/>
                <a:cs typeface="Calibri"/>
              </a:rPr>
              <a:t>S</a:t>
            </a:r>
            <a:r>
              <a:rPr lang="de-DE" sz="1800">
                <a:latin typeface="Calibri"/>
                <a:cs typeface="Calibri"/>
              </a:rPr>
              <a:t> = 1/2</a:t>
            </a:r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1484A210-BB22-CE64-1CA2-6712714CE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8119" y="4142872"/>
            <a:ext cx="4677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D85C9AE7-D084-747A-EECE-48378D83C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8119" y="4358772"/>
            <a:ext cx="4677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8D272927-C7B8-66BA-19C9-B9B01938D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935" y="3998412"/>
            <a:ext cx="4067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/>
                <a:cs typeface="Calibri"/>
              </a:rPr>
              <a:t>1/2</a:t>
            </a:r>
          </a:p>
        </p:txBody>
      </p:sp>
      <p:sp>
        <p:nvSpPr>
          <p:cNvPr id="33" name="Text Box 31">
            <a:extLst>
              <a:ext uri="{FF2B5EF4-FFF2-40B4-BE49-F238E27FC236}">
                <a16:creationId xmlns:a16="http://schemas.microsoft.com/office/drawing/2014/main" id="{29F62486-537B-295A-861D-7C323A730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291" y="4214312"/>
            <a:ext cx="4834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>
                <a:latin typeface="Calibri"/>
                <a:cs typeface="Calibri"/>
              </a:rPr>
              <a:t>−1/2</a:t>
            </a:r>
          </a:p>
        </p:txBody>
      </p:sp>
      <p:sp>
        <p:nvSpPr>
          <p:cNvPr id="34" name="AutoShape 32">
            <a:extLst>
              <a:ext uri="{FF2B5EF4-FFF2-40B4-BE49-F238E27FC236}">
                <a16:creationId xmlns:a16="http://schemas.microsoft.com/office/drawing/2014/main" id="{25F7E376-5AF7-00C0-9EF6-F03D9FFF7B33}"/>
              </a:ext>
            </a:extLst>
          </p:cNvPr>
          <p:cNvSpPr>
            <a:spLocks/>
          </p:cNvSpPr>
          <p:nvPr/>
        </p:nvSpPr>
        <p:spPr bwMode="auto">
          <a:xfrm>
            <a:off x="6800185" y="2917322"/>
            <a:ext cx="77391" cy="792162"/>
          </a:xfrm>
          <a:prstGeom prst="rightBrace">
            <a:avLst>
              <a:gd name="adj1" fmla="val 9240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5" name="AutoShape 33">
            <a:extLst>
              <a:ext uri="{FF2B5EF4-FFF2-40B4-BE49-F238E27FC236}">
                <a16:creationId xmlns:a16="http://schemas.microsoft.com/office/drawing/2014/main" id="{250411BF-C1F7-CC38-8CBB-9D0B54C1EB69}"/>
              </a:ext>
            </a:extLst>
          </p:cNvPr>
          <p:cNvSpPr>
            <a:spLocks/>
          </p:cNvSpPr>
          <p:nvPr/>
        </p:nvSpPr>
        <p:spPr bwMode="auto">
          <a:xfrm>
            <a:off x="6800185" y="3998412"/>
            <a:ext cx="77391" cy="503237"/>
          </a:xfrm>
          <a:prstGeom prst="rightBrace">
            <a:avLst>
              <a:gd name="adj1" fmla="val 587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6" name="Text Box 34">
            <a:extLst>
              <a:ext uri="{FF2B5EF4-FFF2-40B4-BE49-F238E27FC236}">
                <a16:creationId xmlns:a16="http://schemas.microsoft.com/office/drawing/2014/main" id="{8274E648-8DFA-731C-DD12-2644190A9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879" y="3082422"/>
            <a:ext cx="9040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>
                <a:latin typeface="Calibri"/>
                <a:cs typeface="Calibri"/>
              </a:rPr>
              <a:t>4 </a:t>
            </a:r>
            <a:r>
              <a:rPr lang="de-DE" sz="1800" dirty="0" err="1">
                <a:latin typeface="Calibri"/>
                <a:cs typeface="Calibri"/>
              </a:rPr>
              <a:t>states</a:t>
            </a:r>
            <a:endParaRPr lang="de-DE" sz="1800" dirty="0">
              <a:latin typeface="Calibri"/>
              <a:cs typeface="Calibri"/>
            </a:endParaRPr>
          </a:p>
        </p:txBody>
      </p:sp>
      <p:sp>
        <p:nvSpPr>
          <p:cNvPr id="37" name="Text Box 39">
            <a:extLst>
              <a:ext uri="{FF2B5EF4-FFF2-40B4-BE49-F238E27FC236}">
                <a16:creationId xmlns:a16="http://schemas.microsoft.com/office/drawing/2014/main" id="{15FEE6C1-328C-62F1-39AC-12EA9568D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236" y="4037692"/>
            <a:ext cx="9040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>
                <a:latin typeface="Calibri"/>
                <a:cs typeface="Calibri"/>
              </a:rPr>
              <a:t>2 </a:t>
            </a:r>
            <a:r>
              <a:rPr lang="de-DE" sz="1800" dirty="0" err="1">
                <a:latin typeface="Calibri"/>
                <a:cs typeface="Calibri"/>
              </a:rPr>
              <a:t>states</a:t>
            </a:r>
            <a:endParaRPr lang="de-DE" sz="1800" dirty="0">
              <a:latin typeface="Calibri"/>
              <a:cs typeface="Calibri"/>
            </a:endParaRPr>
          </a:p>
        </p:txBody>
      </p:sp>
      <p:sp>
        <p:nvSpPr>
          <p:cNvPr id="38" name="AutoShape 40">
            <a:extLst>
              <a:ext uri="{FF2B5EF4-FFF2-40B4-BE49-F238E27FC236}">
                <a16:creationId xmlns:a16="http://schemas.microsoft.com/office/drawing/2014/main" id="{CDFAF990-E899-9A8F-D823-8EE54F267240}"/>
              </a:ext>
            </a:extLst>
          </p:cNvPr>
          <p:cNvSpPr>
            <a:spLocks/>
          </p:cNvSpPr>
          <p:nvPr/>
        </p:nvSpPr>
        <p:spPr bwMode="auto">
          <a:xfrm>
            <a:off x="8184232" y="3133222"/>
            <a:ext cx="154781" cy="1225550"/>
          </a:xfrm>
          <a:prstGeom prst="rightBrace">
            <a:avLst>
              <a:gd name="adj1" fmla="val 7148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9" name="Text Box 41">
            <a:extLst>
              <a:ext uri="{FF2B5EF4-FFF2-40B4-BE49-F238E27FC236}">
                <a16:creationId xmlns:a16="http://schemas.microsoft.com/office/drawing/2014/main" id="{F8F87792-8C27-81D0-7B09-3C5F51F55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924" y="2858237"/>
            <a:ext cx="3366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>
                <a:latin typeface="Calibri"/>
                <a:cs typeface="Calibri"/>
              </a:rPr>
              <a:t>D and T </a:t>
            </a:r>
            <a:r>
              <a:rPr lang="de-DE" sz="1800" dirty="0" err="1">
                <a:latin typeface="Calibri"/>
                <a:cs typeface="Calibri"/>
              </a:rPr>
              <a:t>unpolarized</a:t>
            </a:r>
            <a:r>
              <a:rPr lang="de-DE" sz="1800" dirty="0">
                <a:latin typeface="Calibri"/>
                <a:cs typeface="Calibri"/>
              </a:rPr>
              <a:t>: </a:t>
            </a:r>
            <a:endParaRPr lang="de-DE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hangingPunct="1"/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2/3 </a:t>
            </a:r>
            <a:r>
              <a:rPr lang="de-DE" sz="1800" dirty="0" err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Calibri"/>
                <a:cs typeface="Calibri"/>
              </a:rPr>
              <a:t>interaction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Calibri"/>
                <a:cs typeface="Calibri"/>
              </a:rPr>
              <a:t>contribute</a:t>
            </a:r>
            <a:endParaRPr lang="de-DE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0" name="Rectangle 82">
            <a:extLst>
              <a:ext uri="{FF2B5EF4-FFF2-40B4-BE49-F238E27FC236}">
                <a16:creationId xmlns:a16="http://schemas.microsoft.com/office/drawing/2014/main" id="{0EDA94E6-DFA0-B9A4-63AD-B4B30AD3FBCC}"/>
              </a:ext>
            </a:extLst>
          </p:cNvPr>
          <p:cNvSpPr/>
          <p:nvPr/>
        </p:nvSpPr>
        <p:spPr>
          <a:xfrm>
            <a:off x="8593924" y="3853576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>
                <a:latin typeface="Calibri"/>
                <a:cs typeface="Calibri"/>
              </a:rPr>
              <a:t>D and T </a:t>
            </a:r>
            <a:r>
              <a:rPr lang="de-DE" sz="1800" u="sng" dirty="0" err="1">
                <a:latin typeface="Calibri"/>
                <a:cs typeface="Calibri"/>
              </a:rPr>
              <a:t>polarized</a:t>
            </a:r>
            <a:r>
              <a:rPr lang="de-DE" sz="1800" dirty="0">
                <a:latin typeface="Calibri"/>
                <a:cs typeface="Calibri"/>
              </a:rPr>
              <a:t>:</a:t>
            </a:r>
          </a:p>
          <a:p>
            <a:r>
              <a:rPr lang="de-DE" sz="1800" dirty="0">
                <a:latin typeface="Calibri"/>
                <a:cs typeface="Calibri"/>
              </a:rPr>
              <a:t> </a:t>
            </a:r>
            <a:r>
              <a:rPr lang="de-DE" sz="1800" u="sng" dirty="0">
                <a:latin typeface="Calibri"/>
                <a:cs typeface="Calibri"/>
              </a:rPr>
              <a:t>all</a:t>
            </a:r>
            <a:r>
              <a:rPr lang="de-DE" sz="1800" dirty="0">
                <a:latin typeface="Calibri"/>
                <a:cs typeface="Calibri"/>
              </a:rPr>
              <a:t> </a:t>
            </a:r>
            <a:r>
              <a:rPr lang="de-DE" sz="1800" dirty="0" err="1">
                <a:latin typeface="Calibri"/>
                <a:cs typeface="Calibri"/>
              </a:rPr>
              <a:t>interactions</a:t>
            </a:r>
            <a:r>
              <a:rPr lang="de-DE" sz="1800" dirty="0">
                <a:latin typeface="Calibri"/>
                <a:cs typeface="Calibri"/>
              </a:rPr>
              <a:t> </a:t>
            </a:r>
            <a:r>
              <a:rPr lang="de-DE" sz="1800" dirty="0" err="1">
                <a:latin typeface="Calibri"/>
                <a:cs typeface="Calibri"/>
              </a:rPr>
              <a:t>contribute</a:t>
            </a:r>
            <a:endParaRPr lang="de-DE" sz="1800" dirty="0">
              <a:latin typeface="Calibri"/>
              <a:cs typeface="Calibri"/>
            </a:endParaRPr>
          </a:p>
        </p:txBody>
      </p:sp>
      <p:sp>
        <p:nvSpPr>
          <p:cNvPr id="41" name="Rectangle 83">
            <a:extLst>
              <a:ext uri="{FF2B5EF4-FFF2-40B4-BE49-F238E27FC236}">
                <a16:creationId xmlns:a16="http://schemas.microsoft.com/office/drawing/2014/main" id="{6A506139-47EC-E7DF-17E8-9C2F9F3E095D}"/>
              </a:ext>
            </a:extLst>
          </p:cNvPr>
          <p:cNvSpPr/>
          <p:nvPr/>
        </p:nvSpPr>
        <p:spPr>
          <a:xfrm>
            <a:off x="5011660" y="5024187"/>
            <a:ext cx="6696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>
                <a:latin typeface="Calibri"/>
                <a:cs typeface="Calibri"/>
              </a:rPr>
              <a:t>→ 50% </a:t>
            </a:r>
            <a:r>
              <a:rPr lang="de-DE" sz="1800" dirty="0" err="1">
                <a:latin typeface="Calibri"/>
                <a:cs typeface="Calibri"/>
              </a:rPr>
              <a:t>increase</a:t>
            </a:r>
            <a:r>
              <a:rPr lang="de-DE" sz="1800" dirty="0">
                <a:latin typeface="Calibri"/>
                <a:cs typeface="Calibri"/>
              </a:rPr>
              <a:t> (</a:t>
            </a:r>
            <a:r>
              <a:rPr lang="de-DE" sz="1800" dirty="0" err="1">
                <a:latin typeface="Calibri"/>
                <a:cs typeface="Calibri"/>
              </a:rPr>
              <a:t>from</a:t>
            </a:r>
            <a:r>
              <a:rPr lang="de-DE" sz="1800" dirty="0">
                <a:latin typeface="Calibri"/>
                <a:cs typeface="Calibri"/>
              </a:rPr>
              <a:t> 4 </a:t>
            </a:r>
            <a:r>
              <a:rPr lang="de-DE" sz="1800" dirty="0" err="1">
                <a:latin typeface="Calibri"/>
                <a:cs typeface="Calibri"/>
              </a:rPr>
              <a:t>to</a:t>
            </a:r>
            <a:r>
              <a:rPr lang="de-DE" sz="1800" dirty="0">
                <a:latin typeface="Calibri"/>
                <a:cs typeface="Calibri"/>
              </a:rPr>
              <a:t> 6 </a:t>
            </a:r>
            <a:r>
              <a:rPr lang="de-DE" sz="1800" dirty="0" err="1">
                <a:latin typeface="Calibri"/>
                <a:cs typeface="Calibri"/>
              </a:rPr>
              <a:t>states</a:t>
            </a:r>
            <a:r>
              <a:rPr lang="de-DE" sz="1800" dirty="0">
                <a:latin typeface="Calibri"/>
                <a:cs typeface="Calibri"/>
              </a:rPr>
              <a:t>) in </a:t>
            </a:r>
            <a:r>
              <a:rPr lang="de-DE" sz="1800" dirty="0" err="1">
                <a:latin typeface="Calibri"/>
                <a:cs typeface="Calibri"/>
              </a:rPr>
              <a:t>the</a:t>
            </a:r>
            <a:r>
              <a:rPr lang="de-DE" sz="1800" dirty="0">
                <a:latin typeface="Calibri"/>
                <a:cs typeface="Calibri"/>
              </a:rPr>
              <a:t> </a:t>
            </a:r>
            <a:r>
              <a:rPr lang="de-DE" sz="1800" dirty="0" err="1">
                <a:latin typeface="Calibri"/>
                <a:cs typeface="Calibri"/>
              </a:rPr>
              <a:t>cross-section</a:t>
            </a:r>
            <a:endParaRPr lang="de-DE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551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D2BF8-4BD4-4CC1-8855-8E8EEB54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/>
          <a:p>
            <a:r>
              <a:rPr lang="de-DE" dirty="0"/>
              <a:t>Table </a:t>
            </a:r>
            <a:r>
              <a:rPr lang="de-DE" dirty="0" err="1"/>
              <a:t>of</a:t>
            </a:r>
            <a:r>
              <a:rPr lang="de-DE" dirty="0"/>
              <a:t> Contents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B8701E-9E7C-4D99-A53C-F6860FDA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105" y="6381328"/>
            <a:ext cx="1600508" cy="221109"/>
          </a:xfrm>
        </p:spPr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5DDE08-8E32-48EF-8DB5-15FFA46EF6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1F42703-E14D-45EA-948E-9C3919154C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/>
              <a:t>An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r>
              <a:rPr lang="de-DE" dirty="0"/>
              <a:t> in </a:t>
            </a:r>
            <a:r>
              <a:rPr lang="de-DE" dirty="0" err="1"/>
              <a:t>spin-polarized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beams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AEE7E99-450A-46FC-AD92-4E2307A1ACC7}"/>
              </a:ext>
            </a:extLst>
          </p:cNvPr>
          <p:cNvSpPr/>
          <p:nvPr/>
        </p:nvSpPr>
        <p:spPr>
          <a:xfrm>
            <a:off x="371475" y="1628775"/>
            <a:ext cx="11449050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pt-BR" b="1" dirty="0" err="1">
                <a:solidFill>
                  <a:schemeClr val="tx1"/>
                </a:solidFill>
              </a:rPr>
              <a:t>Applications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 err="1">
                <a:solidFill>
                  <a:schemeClr val="tx1"/>
                </a:solidFill>
              </a:rPr>
              <a:t>of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 err="1">
                <a:solidFill>
                  <a:schemeClr val="tx1"/>
                </a:solidFill>
              </a:rPr>
              <a:t>polarized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 err="1">
                <a:solidFill>
                  <a:schemeClr val="tx1"/>
                </a:solidFill>
              </a:rPr>
              <a:t>particle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 err="1">
                <a:solidFill>
                  <a:schemeClr val="tx1"/>
                </a:solidFill>
              </a:rPr>
              <a:t>beams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32703803-21CA-4FAD-A6D8-469CF9707724}"/>
              </a:ext>
            </a:extLst>
          </p:cNvPr>
          <p:cNvSpPr/>
          <p:nvPr/>
        </p:nvSpPr>
        <p:spPr>
          <a:xfrm>
            <a:off x="489505" y="1711302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6CD24DB-EBB6-4446-895D-FD49AB3BC9C5}"/>
              </a:ext>
            </a:extLst>
          </p:cNvPr>
          <p:cNvSpPr/>
          <p:nvPr/>
        </p:nvSpPr>
        <p:spPr>
          <a:xfrm>
            <a:off x="371475" y="2390580"/>
            <a:ext cx="11449050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pt-BR" b="1" dirty="0" err="1">
                <a:solidFill>
                  <a:schemeClr val="tx1"/>
                </a:solidFill>
              </a:rPr>
              <a:t>Electrons</a:t>
            </a:r>
            <a:r>
              <a:rPr lang="pt-BR" b="1" dirty="0">
                <a:solidFill>
                  <a:schemeClr val="tx1"/>
                </a:solidFill>
              </a:rPr>
              <a:t> (LWFA/PWFA)</a:t>
            </a:r>
          </a:p>
        </p:txBody>
      </p:sp>
      <p:sp>
        <p:nvSpPr>
          <p:cNvPr id="11" name="Grafik 6">
            <a:extLst>
              <a:ext uri="{FF2B5EF4-FFF2-40B4-BE49-F238E27FC236}">
                <a16:creationId xmlns:a16="http://schemas.microsoft.com/office/drawing/2014/main" id="{55B4FC3C-8271-4B89-801A-05F50F009BEE}"/>
              </a:ext>
            </a:extLst>
          </p:cNvPr>
          <p:cNvSpPr/>
          <p:nvPr/>
        </p:nvSpPr>
        <p:spPr>
          <a:xfrm>
            <a:off x="489505" y="2473107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7EE2AE9-3924-4812-99F6-F2AFB43CD6C9}"/>
              </a:ext>
            </a:extLst>
          </p:cNvPr>
          <p:cNvSpPr/>
          <p:nvPr/>
        </p:nvSpPr>
        <p:spPr>
          <a:xfrm>
            <a:off x="371475" y="3152385"/>
            <a:ext cx="11449050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pt-BR" b="1" dirty="0" err="1">
                <a:solidFill>
                  <a:schemeClr val="tx1"/>
                </a:solidFill>
              </a:rPr>
              <a:t>Protons</a:t>
            </a:r>
            <a:r>
              <a:rPr lang="pt-BR" b="1" dirty="0">
                <a:solidFill>
                  <a:schemeClr val="tx1"/>
                </a:solidFill>
              </a:rPr>
              <a:t> &amp; </a:t>
            </a:r>
            <a:r>
              <a:rPr lang="pt-BR" b="1" dirty="0" err="1">
                <a:solidFill>
                  <a:schemeClr val="tx1"/>
                </a:solidFill>
              </a:rPr>
              <a:t>ions</a:t>
            </a:r>
            <a:r>
              <a:rPr lang="pt-BR" b="1" dirty="0">
                <a:solidFill>
                  <a:schemeClr val="tx1"/>
                </a:solidFill>
              </a:rPr>
              <a:t> (MVA/CSA)</a:t>
            </a:r>
          </a:p>
        </p:txBody>
      </p:sp>
      <p:sp>
        <p:nvSpPr>
          <p:cNvPr id="14" name="Grafik 6">
            <a:extLst>
              <a:ext uri="{FF2B5EF4-FFF2-40B4-BE49-F238E27FC236}">
                <a16:creationId xmlns:a16="http://schemas.microsoft.com/office/drawing/2014/main" id="{7A29A741-3984-46F4-AAC1-C0B2C76B4C6F}"/>
              </a:ext>
            </a:extLst>
          </p:cNvPr>
          <p:cNvSpPr/>
          <p:nvPr/>
        </p:nvSpPr>
        <p:spPr>
          <a:xfrm>
            <a:off x="489505" y="3234912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0B1A2C0-C9A1-47CD-B0F8-9D01F95078FD}"/>
              </a:ext>
            </a:extLst>
          </p:cNvPr>
          <p:cNvSpPr/>
          <p:nvPr/>
        </p:nvSpPr>
        <p:spPr>
          <a:xfrm>
            <a:off x="371475" y="3914190"/>
            <a:ext cx="11449050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ct val="95000"/>
              </a:lnSpc>
            </a:pPr>
            <a:r>
              <a:rPr lang="pt-BR" b="1" dirty="0" err="1">
                <a:solidFill>
                  <a:schemeClr val="tx1"/>
                </a:solidFill>
              </a:rPr>
              <a:t>Summary</a:t>
            </a:r>
            <a:r>
              <a:rPr lang="pt-BR" b="1" dirty="0">
                <a:solidFill>
                  <a:schemeClr val="tx1"/>
                </a:solidFill>
              </a:rPr>
              <a:t> &amp; </a:t>
            </a:r>
            <a:r>
              <a:rPr lang="pt-BR" b="1" dirty="0" err="1">
                <a:solidFill>
                  <a:schemeClr val="tx1"/>
                </a:solidFill>
              </a:rPr>
              <a:t>outlook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7" name="Grafik 6">
            <a:extLst>
              <a:ext uri="{FF2B5EF4-FFF2-40B4-BE49-F238E27FC236}">
                <a16:creationId xmlns:a16="http://schemas.microsoft.com/office/drawing/2014/main" id="{78710907-16FB-4C32-9BDD-1E0421632695}"/>
              </a:ext>
            </a:extLst>
          </p:cNvPr>
          <p:cNvSpPr/>
          <p:nvPr/>
        </p:nvSpPr>
        <p:spPr>
          <a:xfrm>
            <a:off x="489505" y="3996717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69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1A62E-2A66-FC89-33D1-651658E8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Review Paper on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beams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7004AA-28E2-AC6A-7AA8-A5B62ACCE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84658"/>
            <a:ext cx="6178290" cy="184434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Covering the following topics:</a:t>
            </a:r>
          </a:p>
          <a:p>
            <a:pPr lvl="1"/>
            <a:r>
              <a:rPr lang="en-US" sz="1600" dirty="0"/>
              <a:t>Experimental techniques (targets &amp; polarimetry)</a:t>
            </a:r>
          </a:p>
          <a:p>
            <a:pPr lvl="1"/>
            <a:r>
              <a:rPr lang="en-US" sz="1600" dirty="0"/>
              <a:t>Pol. electrons &amp; positrons</a:t>
            </a:r>
          </a:p>
          <a:p>
            <a:pPr lvl="1"/>
            <a:r>
              <a:rPr lang="en-US" sz="1600" dirty="0"/>
              <a:t>Pol. ions</a:t>
            </a:r>
          </a:p>
          <a:p>
            <a:pPr lvl="1"/>
            <a:r>
              <a:rPr lang="en-US" sz="1600" dirty="0"/>
              <a:t>Pol. gamma quanta (incl. vortex states)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85B564-0510-F4CB-D401-B2E67525032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E2DD5E-8C9A-B260-1D7F-F086666158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3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62C6FDC-8D1A-71E2-910F-F49659425F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Submitted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Rep. Prog. Phys.</a:t>
            </a:r>
          </a:p>
        </p:txBody>
      </p:sp>
      <p:pic>
        <p:nvPicPr>
          <p:cNvPr id="8" name="Grafik 7" descr="Ein Bild, das Text, Schrift, Brief, Screenshot enthält.&#10;&#10;KI-generierte Inhalte können fehlerhaft sein.">
            <a:extLst>
              <a:ext uri="{FF2B5EF4-FFF2-40B4-BE49-F238E27FC236}">
                <a16:creationId xmlns:a16="http://schemas.microsoft.com/office/drawing/2014/main" id="{FE12796E-A391-F230-9732-A279F983B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018938"/>
            <a:ext cx="5082188" cy="4900276"/>
          </a:xfrm>
          <a:prstGeom prst="rect">
            <a:avLst/>
          </a:prstGeom>
        </p:spPr>
      </p:pic>
      <p:pic>
        <p:nvPicPr>
          <p:cNvPr id="9" name="Grafik 8" descr="Ein Bild, das Muster, Quadrat, Grafiken, Pixel enthält.&#10;&#10;KI-generierte Inhalte können fehlerhaft sein.">
            <a:extLst>
              <a:ext uri="{FF2B5EF4-FFF2-40B4-BE49-F238E27FC236}">
                <a16:creationId xmlns:a16="http://schemas.microsoft.com/office/drawing/2014/main" id="{5BE1CC60-35EB-7A6C-6FB4-50B4EBD82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645024"/>
            <a:ext cx="1772816" cy="17728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53A4FC-B2CC-C349-A18C-6CB45AA488FA}"/>
              </a:ext>
            </a:extLst>
          </p:cNvPr>
          <p:cNvSpPr txBox="1"/>
          <p:nvPr/>
        </p:nvSpPr>
        <p:spPr>
          <a:xfrm>
            <a:off x="1041748" y="5417840"/>
            <a:ext cx="41044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dirty="0">
                <a:solidFill>
                  <a:srgbClr val="013D6B"/>
                </a:solidFill>
              </a:rPr>
              <a:t>L Reichwein, </a:t>
            </a:r>
            <a:r>
              <a:rPr lang="de-DE" i="1" dirty="0">
                <a:solidFill>
                  <a:srgbClr val="013D6B"/>
                </a:solidFill>
              </a:rPr>
              <a:t>arXiv:2411.1162 </a:t>
            </a:r>
            <a:r>
              <a:rPr lang="de-DE" dirty="0">
                <a:solidFill>
                  <a:srgbClr val="013D6B"/>
                </a:solidFill>
              </a:rPr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202594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95CBE082-90A1-B585-646D-8494F997A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174" y="2022558"/>
            <a:ext cx="3600400" cy="36099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FCD114-91FD-B5CA-A077-4AEA6E3D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8F485B-0E27-F14F-5882-F3493D36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4E655B-BC32-9682-2E87-2ADF443EE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4F6505F-30B2-C14F-468F-286F1C4DA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3" y="1589883"/>
            <a:ext cx="5437187" cy="868722"/>
          </a:xfrm>
        </p:spPr>
        <p:txBody>
          <a:bodyPr/>
          <a:lstStyle/>
          <a:p>
            <a:pPr algn="ctr"/>
            <a:r>
              <a:rPr lang="de-DE" b="1" dirty="0">
                <a:solidFill>
                  <a:srgbClr val="013C6B"/>
                </a:solidFill>
              </a:rPr>
              <a:t>Deep-</a:t>
            </a:r>
            <a:r>
              <a:rPr lang="de-DE" b="1" dirty="0" err="1">
                <a:solidFill>
                  <a:srgbClr val="013C6B"/>
                </a:solidFill>
              </a:rPr>
              <a:t>inelastic</a:t>
            </a:r>
            <a:r>
              <a:rPr lang="de-DE" b="1" dirty="0">
                <a:solidFill>
                  <a:srgbClr val="013C6B"/>
                </a:solidFill>
              </a:rPr>
              <a:t> </a:t>
            </a:r>
            <a:r>
              <a:rPr lang="de-DE" b="1" dirty="0" err="1">
                <a:solidFill>
                  <a:srgbClr val="013C6B"/>
                </a:solidFill>
              </a:rPr>
              <a:t>scattering</a:t>
            </a:r>
            <a:endParaRPr lang="de-DE" b="1" dirty="0">
              <a:solidFill>
                <a:srgbClr val="013C6B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F87DC9-D434-6E17-EA65-B80D0DFD0B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4781" y="1589883"/>
            <a:ext cx="5437187" cy="868722"/>
          </a:xfrm>
        </p:spPr>
        <p:txBody>
          <a:bodyPr/>
          <a:lstStyle/>
          <a:p>
            <a:pPr algn="ctr"/>
            <a:r>
              <a:rPr lang="de-DE" b="1" dirty="0" err="1">
                <a:solidFill>
                  <a:srgbClr val="013C6B"/>
                </a:solidFill>
              </a:rPr>
              <a:t>Polarized</a:t>
            </a:r>
            <a:r>
              <a:rPr lang="de-DE" b="1" dirty="0">
                <a:solidFill>
                  <a:srgbClr val="013C6B"/>
                </a:solidFill>
              </a:rPr>
              <a:t> </a:t>
            </a:r>
            <a:r>
              <a:rPr lang="de-DE" b="1" dirty="0" err="1">
                <a:solidFill>
                  <a:srgbClr val="013C6B"/>
                </a:solidFill>
              </a:rPr>
              <a:t>nuclear</a:t>
            </a:r>
            <a:r>
              <a:rPr lang="de-DE" b="1" dirty="0">
                <a:solidFill>
                  <a:srgbClr val="013C6B"/>
                </a:solidFill>
              </a:rPr>
              <a:t> </a:t>
            </a:r>
            <a:r>
              <a:rPr lang="de-DE" b="1" dirty="0" err="1">
                <a:solidFill>
                  <a:srgbClr val="013C6B"/>
                </a:solidFill>
              </a:rPr>
              <a:t>fusion</a:t>
            </a:r>
            <a:endParaRPr lang="de-DE" b="1" dirty="0">
              <a:solidFill>
                <a:srgbClr val="013C6B"/>
              </a:solidFill>
            </a:endParaRPr>
          </a:p>
          <a:p>
            <a:pPr marL="215900" lvl="1" indent="0" algn="ctr">
              <a:buNone/>
            </a:pPr>
            <a:endParaRPr lang="de-DE" b="1" dirty="0">
              <a:solidFill>
                <a:srgbClr val="013C6B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A4B3118-24C6-FABC-DE1D-74170BDA45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consider</a:t>
            </a:r>
            <a:r>
              <a:rPr lang="de-DE" dirty="0"/>
              <a:t> </a:t>
            </a:r>
            <a:r>
              <a:rPr lang="de-DE" dirty="0" err="1"/>
              <a:t>spin-polarized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beams</a:t>
            </a:r>
            <a:r>
              <a:rPr lang="de-DE" dirty="0"/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ADD6295-2A6E-5858-1D05-690C5CDE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50" y="2022558"/>
            <a:ext cx="4413269" cy="343583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3C9E8CA-63AE-A75B-EF7E-9CB76AFAAD9C}"/>
              </a:ext>
            </a:extLst>
          </p:cNvPr>
          <p:cNvSpPr txBox="1"/>
          <p:nvPr/>
        </p:nvSpPr>
        <p:spPr>
          <a:xfrm>
            <a:off x="512367" y="5447868"/>
            <a:ext cx="526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M Burkardt, </a:t>
            </a:r>
            <a:r>
              <a:rPr lang="de-DE" i="1" dirty="0">
                <a:latin typeface="+mj-lt"/>
              </a:rPr>
              <a:t>Rep. Prog. Phys.</a:t>
            </a:r>
            <a:r>
              <a:rPr lang="de-DE" dirty="0">
                <a:latin typeface="+mj-lt"/>
              </a:rPr>
              <a:t> </a:t>
            </a:r>
            <a:r>
              <a:rPr lang="de-DE" b="1" dirty="0">
                <a:latin typeface="+mj-lt"/>
              </a:rPr>
              <a:t>73</a:t>
            </a:r>
            <a:r>
              <a:rPr lang="de-DE" dirty="0">
                <a:latin typeface="+mj-lt"/>
              </a:rPr>
              <a:t>, 016201 (2010)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61A5777-F49C-D629-EBD1-5FA11647F9C2}"/>
              </a:ext>
            </a:extLst>
          </p:cNvPr>
          <p:cNvSpPr txBox="1"/>
          <p:nvPr/>
        </p:nvSpPr>
        <p:spPr>
          <a:xfrm>
            <a:off x="7084673" y="5447868"/>
            <a:ext cx="399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RM Kulsrud, </a:t>
            </a:r>
            <a:r>
              <a:rPr lang="de-DE" i="1" dirty="0"/>
              <a:t>PRL</a:t>
            </a:r>
            <a:r>
              <a:rPr lang="de-DE" dirty="0"/>
              <a:t> </a:t>
            </a:r>
            <a:r>
              <a:rPr lang="de-DE" b="1" dirty="0"/>
              <a:t>49</a:t>
            </a:r>
            <a:r>
              <a:rPr lang="de-DE" dirty="0"/>
              <a:t>, 1248 (1982)</a:t>
            </a:r>
          </a:p>
        </p:txBody>
      </p:sp>
    </p:spTree>
    <p:extLst>
      <p:ext uri="{BB962C8B-B14F-4D97-AF65-F5344CB8AC3E}">
        <p14:creationId xmlns:p14="http://schemas.microsoft.com/office/powerpoint/2010/main" val="74795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Kreis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2759CDD8-A0BD-6421-3F46-E7A50807B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22" y="1969704"/>
            <a:ext cx="3792879" cy="2511550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679F20C4-FE91-F3F0-AE02-6121C424E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Spin-</a:t>
            </a:r>
            <a:r>
              <a:rPr lang="de-DE" dirty="0" err="1"/>
              <a:t>dependent</a:t>
            </a:r>
            <a:r>
              <a:rPr lang="de-DE" dirty="0"/>
              <a:t> </a:t>
            </a:r>
            <a:r>
              <a:rPr lang="de-DE" dirty="0" err="1"/>
              <a:t>Effects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Inhaltsplatzhalter 10">
                <a:extLst>
                  <a:ext uri="{FF2B5EF4-FFF2-40B4-BE49-F238E27FC236}">
                    <a16:creationId xmlns:a16="http://schemas.microsoft.com/office/drawing/2014/main" id="{C9B00AEA-37FD-ABD0-1398-615539B09D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563143"/>
                <a:ext cx="7775769" cy="4214255"/>
              </a:xfrm>
            </p:spPr>
            <p:txBody>
              <a:bodyPr/>
              <a:lstStyle/>
              <a:p>
                <a:r>
                  <a:rPr lang="de-DE" dirty="0"/>
                  <a:t>In </a:t>
                </a:r>
                <a:r>
                  <a:rPr lang="de-DE" dirty="0" err="1"/>
                  <a:t>classical</a:t>
                </a:r>
                <a:r>
                  <a:rPr lang="de-DE" dirty="0"/>
                  <a:t> </a:t>
                </a:r>
                <a:r>
                  <a:rPr lang="de-DE" dirty="0" err="1"/>
                  <a:t>regimes</a:t>
                </a:r>
                <a:r>
                  <a:rPr lang="de-DE" dirty="0"/>
                  <a:t>: </a:t>
                </a:r>
                <a:r>
                  <a:rPr lang="de-DE" dirty="0" err="1"/>
                  <a:t>spin</a:t>
                </a:r>
                <a:r>
                  <a:rPr lang="de-DE" dirty="0"/>
                  <a:t> </a:t>
                </a:r>
                <a:r>
                  <a:rPr lang="de-DE" dirty="0" err="1"/>
                  <a:t>motion</a:t>
                </a:r>
                <a:r>
                  <a:rPr lang="de-DE" dirty="0"/>
                  <a:t> </a:t>
                </a:r>
                <a:r>
                  <a:rPr lang="de-DE" dirty="0" err="1"/>
                  <a:t>determined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T-BMT </a:t>
                </a:r>
                <a:r>
                  <a:rPr lang="de-DE" dirty="0" err="1"/>
                  <a:t>eq</a:t>
                </a:r>
                <a:r>
                  <a:rPr lang="de-DE" dirty="0"/>
                  <a:t>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sz="2000" b="1">
                            <a:latin typeface="Cambria Math" panose="02040503050406030204" pitchFamily="18" charset="0"/>
                          </a:rPr>
                          <m:t>𝐬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de-DE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2000" b="1">
                        <a:latin typeface="Cambria Math" panose="02040503050406030204" pitchFamily="18" charset="0"/>
                      </a:rPr>
                      <m:t>𝛀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2000" b="1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de-DE" sz="2000" dirty="0"/>
                  <a:t> 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sz="2000" b="1">
                        <a:latin typeface="Cambria Math" panose="02040503050406030204" pitchFamily="18" charset="0"/>
                      </a:rPr>
                      <m:t>𝛀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𝑞𝑒</m:t>
                        </m:r>
                      </m:num>
                      <m:den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𝑚𝑐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de-DE" sz="2000" b="1"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d>
                          <m:d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000" b="1"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num>
                              <m:den>
                                <m:r>
                                  <a:rPr lang="de-DE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DE" sz="2000" b="1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</m:d>
                        <m:f>
                          <m:f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000" b="1">
                                <a:latin typeface="Cambria Math" panose="02040503050406030204" pitchFamily="18" charset="0"/>
                              </a:rPr>
                              <m:t>𝐯</m:t>
                            </m:r>
                          </m:num>
                          <m:den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f>
                          <m:f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000" b="1">
                                <a:latin typeface="Cambria Math" panose="02040503050406030204" pitchFamily="18" charset="0"/>
                              </a:rPr>
                              <m:t>𝐯</m:t>
                            </m:r>
                          </m:num>
                          <m:den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de-DE" sz="2000" b="1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</m:d>
                  </m:oMath>
                </a14:m>
                <a:r>
                  <a:rPr lang="de-DE" sz="2000" dirty="0"/>
                  <a:t> 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de-DE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de-DE" sz="2000" dirty="0"/>
                  <a:t> ,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de-DE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de-DE" sz="2000" dirty="0"/>
                  <a:t> 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de-DE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de-DE" dirty="0"/>
                  <a:t> </a:t>
                </a:r>
              </a:p>
              <a:p>
                <a:pPr marL="0" indent="0" algn="ctr">
                  <a:buNone/>
                </a:pPr>
                <a:endParaRPr lang="de-DE" dirty="0"/>
              </a:p>
              <a:p>
                <a:r>
                  <a:rPr lang="de-DE" dirty="0" err="1"/>
                  <a:t>Current</a:t>
                </a:r>
                <a:r>
                  <a:rPr lang="de-DE" dirty="0"/>
                  <a:t> </a:t>
                </a:r>
                <a:r>
                  <a:rPr lang="de-DE" dirty="0" err="1"/>
                  <a:t>challenge</a:t>
                </a:r>
                <a:r>
                  <a:rPr lang="de-DE" dirty="0"/>
                  <a:t>: (</a:t>
                </a:r>
                <a:r>
                  <a:rPr lang="de-DE" dirty="0" err="1"/>
                  <a:t>most</a:t>
                </a:r>
                <a:r>
                  <a:rPr lang="de-DE" dirty="0"/>
                  <a:t>) </a:t>
                </a:r>
                <a:r>
                  <a:rPr lang="de-DE" dirty="0" err="1"/>
                  <a:t>targets</a:t>
                </a:r>
                <a:r>
                  <a:rPr lang="de-DE" dirty="0"/>
                  <a:t> </a:t>
                </a:r>
                <a:r>
                  <a:rPr lang="de-DE" dirty="0" err="1"/>
                  <a:t>need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pre-polarized</a:t>
                </a:r>
                <a:endParaRPr lang="de-DE" dirty="0"/>
              </a:p>
              <a:p>
                <a:pPr lvl="1"/>
                <a:r>
                  <a:rPr lang="de-DE" dirty="0"/>
                  <a:t>Limited </a:t>
                </a:r>
                <a:r>
                  <a:rPr lang="de-DE" dirty="0" err="1"/>
                  <a:t>feasibility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different </a:t>
                </a:r>
                <a:r>
                  <a:rPr lang="de-DE" dirty="0" err="1"/>
                  <a:t>acceleration</a:t>
                </a:r>
                <a:r>
                  <a:rPr lang="de-DE" dirty="0"/>
                  <a:t> </a:t>
                </a:r>
                <a:r>
                  <a:rPr lang="de-DE" dirty="0" err="1"/>
                  <a:t>mechanisms</a:t>
                </a:r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Often</a:t>
                </a:r>
                <a:r>
                  <a:rPr lang="de-DE" dirty="0"/>
                  <a:t> trade-off </a:t>
                </a:r>
                <a:r>
                  <a:rPr lang="de-DE" dirty="0" err="1"/>
                  <a:t>between</a:t>
                </a:r>
                <a:r>
                  <a:rPr lang="de-DE" dirty="0"/>
                  <a:t> </a:t>
                </a:r>
                <a:r>
                  <a:rPr lang="de-DE" dirty="0" err="1"/>
                  <a:t>particle</a:t>
                </a:r>
                <a:r>
                  <a:rPr lang="de-DE" dirty="0"/>
                  <a:t> </a:t>
                </a:r>
                <a:r>
                  <a:rPr lang="de-DE" dirty="0" err="1"/>
                  <a:t>energy</a:t>
                </a:r>
                <a:r>
                  <a:rPr lang="de-DE" dirty="0"/>
                  <a:t> and </a:t>
                </a:r>
                <a:r>
                  <a:rPr lang="de-DE" dirty="0" err="1"/>
                  <a:t>polarization</a:t>
                </a:r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11" name="Inhaltsplatzhalter 10">
                <a:extLst>
                  <a:ext uri="{FF2B5EF4-FFF2-40B4-BE49-F238E27FC236}">
                    <a16:creationId xmlns:a16="http://schemas.microsoft.com/office/drawing/2014/main" id="{C9B00AEA-37FD-ABD0-1398-615539B09D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563143"/>
                <a:ext cx="7775769" cy="4214255"/>
              </a:xfrm>
              <a:blipFill>
                <a:blip r:embed="rId3"/>
                <a:stretch>
                  <a:fillRect l="-2284" t="-119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682A0E-0C49-5325-028E-BF8C262FEBE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B92137-3946-E8FC-B8BA-044E5110D7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5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AA585F3-B38B-417C-4454-460165B8AF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28275F9-8ACF-D19A-B059-4188D0FCFEF5}"/>
              </a:ext>
            </a:extLst>
          </p:cNvPr>
          <p:cNvSpPr txBox="1"/>
          <p:nvPr/>
        </p:nvSpPr>
        <p:spPr>
          <a:xfrm>
            <a:off x="8400256" y="5085184"/>
            <a:ext cx="352839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L Thomas Nature 117, 514 (1926)</a:t>
            </a:r>
          </a:p>
          <a:p>
            <a:pPr algn="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V Bargmann PRL 2, 435 (1959)</a:t>
            </a:r>
          </a:p>
          <a:p>
            <a:pPr algn="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J Thomas, </a:t>
            </a:r>
            <a:r>
              <a:rPr lang="de-DE" sz="1600" i="1" dirty="0">
                <a:solidFill>
                  <a:srgbClr val="013D6B"/>
                </a:solidFill>
              </a:rPr>
              <a:t>PRAB</a:t>
            </a:r>
            <a:r>
              <a:rPr lang="de-DE" sz="1600" dirty="0">
                <a:solidFill>
                  <a:srgbClr val="013D6B"/>
                </a:solidFill>
              </a:rPr>
              <a:t> </a:t>
            </a:r>
            <a:r>
              <a:rPr lang="de-DE" sz="1600" b="1" dirty="0">
                <a:solidFill>
                  <a:srgbClr val="013D6B"/>
                </a:solidFill>
              </a:rPr>
              <a:t>23</a:t>
            </a:r>
            <a:r>
              <a:rPr lang="de-DE" sz="1600" dirty="0">
                <a:solidFill>
                  <a:srgbClr val="013D6B"/>
                </a:solidFill>
              </a:rPr>
              <a:t>, 064401 (2020)</a:t>
            </a:r>
          </a:p>
        </p:txBody>
      </p:sp>
    </p:spTree>
    <p:extLst>
      <p:ext uri="{BB962C8B-B14F-4D97-AF65-F5344CB8AC3E}">
        <p14:creationId xmlns:p14="http://schemas.microsoft.com/office/powerpoint/2010/main" val="7750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3DFB-4287-B588-CD39-384404E7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: Wakefield </a:t>
            </a:r>
            <a:r>
              <a:rPr lang="de-DE" dirty="0" err="1"/>
              <a:t>acceleration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26D249-9835-86AC-5ECF-C1B8F692F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7824232" cy="4214255"/>
          </a:xfrm>
        </p:spPr>
        <p:txBody>
          <a:bodyPr/>
          <a:lstStyle/>
          <a:p>
            <a:r>
              <a:rPr lang="de-DE" sz="2000" dirty="0"/>
              <a:t>Both LWFA/PWFA </a:t>
            </a:r>
            <a:r>
              <a:rPr lang="de-DE" sz="2000" dirty="0" err="1"/>
              <a:t>usable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polarized</a:t>
            </a:r>
            <a:r>
              <a:rPr lang="de-DE" sz="2000" dirty="0"/>
              <a:t> </a:t>
            </a:r>
            <a:r>
              <a:rPr lang="de-DE" sz="2000" dirty="0" err="1"/>
              <a:t>electrons</a:t>
            </a:r>
            <a:endParaRPr lang="de-DE" sz="2000" dirty="0"/>
          </a:p>
          <a:p>
            <a:pPr lvl="1"/>
            <a:r>
              <a:rPr lang="de-DE" sz="1800" dirty="0" err="1"/>
              <a:t>Injection</a:t>
            </a:r>
            <a:r>
              <a:rPr lang="de-DE" sz="1800" dirty="0"/>
              <a:t> </a:t>
            </a:r>
            <a:r>
              <a:rPr lang="de-DE" sz="1800" dirty="0" err="1"/>
              <a:t>crucial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final </a:t>
            </a:r>
            <a:r>
              <a:rPr lang="de-DE" sz="1800" dirty="0" err="1"/>
              <a:t>polarization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First </a:t>
            </a:r>
            <a:r>
              <a:rPr lang="de-DE" sz="1800" dirty="0" err="1"/>
              <a:t>studies</a:t>
            </a:r>
            <a:r>
              <a:rPr lang="de-DE" sz="1800" dirty="0"/>
              <a:t> </a:t>
            </a:r>
            <a:r>
              <a:rPr lang="de-DE" sz="1800" dirty="0" err="1"/>
              <a:t>using</a:t>
            </a:r>
            <a:r>
              <a:rPr lang="de-DE" sz="1800" dirty="0"/>
              <a:t> </a:t>
            </a:r>
            <a:r>
              <a:rPr lang="de-DE" sz="1800" dirty="0" err="1"/>
              <a:t>density</a:t>
            </a:r>
            <a:r>
              <a:rPr lang="de-DE" sz="1800" dirty="0"/>
              <a:t> </a:t>
            </a:r>
            <a:r>
              <a:rPr lang="de-DE" sz="1800" dirty="0" err="1"/>
              <a:t>ramps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„Single-</a:t>
            </a:r>
            <a:r>
              <a:rPr lang="de-DE" sz="2000" dirty="0" err="1"/>
              <a:t>step</a:t>
            </a:r>
            <a:r>
              <a:rPr lang="de-DE" sz="2000" dirty="0"/>
              <a:t> </a:t>
            </a:r>
            <a:r>
              <a:rPr lang="de-DE" sz="2000" dirty="0" err="1"/>
              <a:t>method</a:t>
            </a:r>
            <a:r>
              <a:rPr lang="de-DE" sz="2000" dirty="0"/>
              <a:t>“ </a:t>
            </a:r>
            <a:r>
              <a:rPr lang="de-DE" sz="2000" dirty="0" err="1"/>
              <a:t>proposed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Nie </a:t>
            </a:r>
            <a:r>
              <a:rPr lang="de-DE" sz="2000" i="1" dirty="0"/>
              <a:t>et al </a:t>
            </a:r>
            <a:r>
              <a:rPr lang="de-DE" sz="2000" dirty="0"/>
              <a:t>(UCLA)</a:t>
            </a:r>
          </a:p>
          <a:p>
            <a:pPr lvl="1"/>
            <a:r>
              <a:rPr lang="de-DE" sz="1800" dirty="0" err="1"/>
              <a:t>no</a:t>
            </a:r>
            <a:r>
              <a:rPr lang="de-DE" sz="1800" dirty="0"/>
              <a:t> </a:t>
            </a:r>
            <a:r>
              <a:rPr lang="de-DE" sz="1800" dirty="0" err="1"/>
              <a:t>need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pre-polarization</a:t>
            </a:r>
            <a:endParaRPr lang="de-DE" sz="1800" dirty="0"/>
          </a:p>
          <a:p>
            <a:endParaRPr lang="de-DE" sz="2000" dirty="0"/>
          </a:p>
          <a:p>
            <a:r>
              <a:rPr lang="de-DE" sz="2000" dirty="0" err="1"/>
              <a:t>Currently</a:t>
            </a:r>
            <a:r>
              <a:rPr lang="de-DE" sz="2000" dirty="0"/>
              <a:t> </a:t>
            </a:r>
            <a:r>
              <a:rPr lang="de-DE" sz="2000" b="1" dirty="0" err="1"/>
              <a:t>no</a:t>
            </a:r>
            <a:r>
              <a:rPr lang="de-DE" sz="2000" dirty="0"/>
              <a:t> experimental </a:t>
            </a:r>
            <a:r>
              <a:rPr lang="de-DE" sz="2000" dirty="0" err="1"/>
              <a:t>results</a:t>
            </a:r>
            <a:r>
              <a:rPr lang="de-DE" sz="2000" dirty="0"/>
              <a:t> on pol. </a:t>
            </a:r>
            <a:r>
              <a:rPr lang="de-DE" sz="2000" dirty="0" err="1"/>
              <a:t>electrons</a:t>
            </a:r>
            <a:r>
              <a:rPr lang="de-DE" sz="2000" dirty="0"/>
              <a:t>!</a:t>
            </a:r>
          </a:p>
          <a:p>
            <a:pPr lvl="1"/>
            <a:r>
              <a:rPr lang="de-DE" sz="1800" dirty="0" err="1"/>
              <a:t>restrictive</a:t>
            </a:r>
            <a:r>
              <a:rPr lang="de-DE" sz="1800" dirty="0"/>
              <a:t> </a:t>
            </a:r>
            <a:r>
              <a:rPr lang="de-DE" sz="1800" dirty="0" err="1"/>
              <a:t>target</a:t>
            </a:r>
            <a:r>
              <a:rPr lang="de-DE" sz="1800" dirty="0"/>
              <a:t> </a:t>
            </a:r>
            <a:r>
              <a:rPr lang="de-DE" sz="1800" dirty="0" err="1"/>
              <a:t>parameters</a:t>
            </a: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EA8F5E-BDD0-7714-91DE-758341F2FF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B6A1E4-AAD2-5BD0-CBED-45B1C34C26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6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1DEDEC8-AD48-5258-F759-01DE3F1C1A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 descr="Ein Bild, das Kinderkuns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2EC43DCD-C6F8-C2C9-C9A5-B4BDF3528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6" b="51408"/>
          <a:stretch>
            <a:fillRect/>
          </a:stretch>
        </p:blipFill>
        <p:spPr>
          <a:xfrm>
            <a:off x="8472264" y="968036"/>
            <a:ext cx="3608849" cy="2302907"/>
          </a:xfrm>
          <a:prstGeom prst="rect">
            <a:avLst/>
          </a:prstGeom>
        </p:spPr>
      </p:pic>
      <p:pic>
        <p:nvPicPr>
          <p:cNvPr id="11" name="Grafik 10" descr="Ein Bild, das Text, Reih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E8D6A663-31BF-AF8B-D632-7E530F1A9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051" y="3173992"/>
            <a:ext cx="3173274" cy="2780803"/>
          </a:xfrm>
          <a:prstGeom prst="rect">
            <a:avLst/>
          </a:prstGeom>
        </p:spPr>
      </p:pic>
      <p:pic>
        <p:nvPicPr>
          <p:cNvPr id="5" name="Grafik 4" descr="Ein Bild, das Grafiken, Grafikdesign, Electric Blue (Farbe), Logo enthält.&#10;&#10;KI-generierte Inhalte können fehlerhaft sein.">
            <a:extLst>
              <a:ext uri="{FF2B5EF4-FFF2-40B4-BE49-F238E27FC236}">
                <a16:creationId xmlns:a16="http://schemas.microsoft.com/office/drawing/2014/main" id="{CD08B7FE-7406-3043-6F4E-7F0CFB2E9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6021328"/>
            <a:ext cx="720000" cy="720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4EFEA96-F742-7064-87C2-32AECE9FF32F}"/>
              </a:ext>
            </a:extLst>
          </p:cNvPr>
          <p:cNvSpPr/>
          <p:nvPr/>
        </p:nvSpPr>
        <p:spPr>
          <a:xfrm>
            <a:off x="8690051" y="968036"/>
            <a:ext cx="358277" cy="372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B853FE9-0F46-2E24-3171-562FE1AB2F00}"/>
              </a:ext>
            </a:extLst>
          </p:cNvPr>
          <p:cNvSpPr/>
          <p:nvPr/>
        </p:nvSpPr>
        <p:spPr>
          <a:xfrm>
            <a:off x="8690050" y="3360358"/>
            <a:ext cx="358277" cy="372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CB1CDC-3EEA-A637-D8E1-01BCC2B32E67}"/>
              </a:ext>
            </a:extLst>
          </p:cNvPr>
          <p:cNvSpPr txBox="1"/>
          <p:nvPr/>
        </p:nvSpPr>
        <p:spPr>
          <a:xfrm>
            <a:off x="4294250" y="2276872"/>
            <a:ext cx="3768080" cy="56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Y Wu, </a:t>
            </a:r>
            <a:r>
              <a:rPr lang="de-DE" sz="1600" i="1" dirty="0">
                <a:solidFill>
                  <a:srgbClr val="013D6B"/>
                </a:solidFill>
              </a:rPr>
              <a:t>NJP</a:t>
            </a:r>
            <a:r>
              <a:rPr lang="de-DE" sz="1600" dirty="0">
                <a:solidFill>
                  <a:srgbClr val="013D6B"/>
                </a:solidFill>
              </a:rPr>
              <a:t> </a:t>
            </a:r>
            <a:r>
              <a:rPr lang="de-DE" sz="1600" b="1" dirty="0">
                <a:solidFill>
                  <a:srgbClr val="013D6B"/>
                </a:solidFill>
              </a:rPr>
              <a:t>21</a:t>
            </a:r>
            <a:r>
              <a:rPr lang="de-DE" sz="1600" dirty="0">
                <a:solidFill>
                  <a:srgbClr val="013D6B"/>
                </a:solidFill>
              </a:rPr>
              <a:t>, 073052 (2019)</a:t>
            </a:r>
          </a:p>
          <a:p>
            <a:pPr algn="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Y Wu, </a:t>
            </a:r>
            <a:r>
              <a:rPr lang="de-DE" sz="1600" i="1" dirty="0">
                <a:solidFill>
                  <a:srgbClr val="013D6B"/>
                </a:solidFill>
              </a:rPr>
              <a:t>PRE </a:t>
            </a:r>
            <a:r>
              <a:rPr lang="de-DE" sz="1600" b="1" dirty="0">
                <a:solidFill>
                  <a:srgbClr val="013D6B"/>
                </a:solidFill>
              </a:rPr>
              <a:t>100</a:t>
            </a:r>
            <a:r>
              <a:rPr lang="de-DE" sz="1600" i="1" dirty="0">
                <a:solidFill>
                  <a:srgbClr val="013D6B"/>
                </a:solidFill>
              </a:rPr>
              <a:t>, </a:t>
            </a:r>
            <a:r>
              <a:rPr lang="de-DE" sz="1600" dirty="0">
                <a:solidFill>
                  <a:srgbClr val="013D6B"/>
                </a:solidFill>
              </a:rPr>
              <a:t>043202 (2019)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F22F295-FAA9-25FD-DF41-5FB8AE9AA44C}"/>
              </a:ext>
            </a:extLst>
          </p:cNvPr>
          <p:cNvSpPr txBox="1"/>
          <p:nvPr/>
        </p:nvSpPr>
        <p:spPr>
          <a:xfrm>
            <a:off x="4294250" y="3606813"/>
            <a:ext cx="3768080" cy="326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Z Nie, </a:t>
            </a:r>
            <a:r>
              <a:rPr lang="de-DE" sz="1600" i="1" dirty="0">
                <a:solidFill>
                  <a:srgbClr val="013D6B"/>
                </a:solidFill>
              </a:rPr>
              <a:t>PRL</a:t>
            </a:r>
            <a:r>
              <a:rPr lang="de-DE" sz="1600" dirty="0">
                <a:solidFill>
                  <a:srgbClr val="013D6B"/>
                </a:solidFill>
              </a:rPr>
              <a:t> </a:t>
            </a:r>
            <a:r>
              <a:rPr lang="de-DE" sz="1600" b="1" dirty="0">
                <a:solidFill>
                  <a:srgbClr val="013D6B"/>
                </a:solidFill>
              </a:rPr>
              <a:t>126</a:t>
            </a:r>
            <a:r>
              <a:rPr lang="de-DE" sz="1600" dirty="0">
                <a:solidFill>
                  <a:srgbClr val="013D6B"/>
                </a:solidFill>
              </a:rPr>
              <a:t>, 054801</a:t>
            </a:r>
            <a:r>
              <a:rPr lang="de-DE" sz="1600" b="1" dirty="0">
                <a:solidFill>
                  <a:srgbClr val="013D6B"/>
                </a:solidFill>
              </a:rPr>
              <a:t> </a:t>
            </a:r>
            <a:r>
              <a:rPr lang="de-DE" sz="1600" dirty="0">
                <a:solidFill>
                  <a:srgbClr val="013D6B"/>
                </a:solidFill>
              </a:rPr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1196068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F7EBD-6FC6-F157-367F-D7C35E29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realistic</a:t>
            </a:r>
            <a:r>
              <a:rPr lang="de-DE" dirty="0"/>
              <a:t> </a:t>
            </a:r>
            <a:r>
              <a:rPr lang="de-DE" dirty="0" err="1"/>
              <a:t>targets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4B134C-7189-49F9-D13B-93FBC973CAA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F083AB-EF89-E15B-DD0E-3822DCB79BD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990FCD-A4EA-3800-F55E-D224977405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Hydrogen </a:t>
            </a:r>
            <a:r>
              <a:rPr lang="de-DE" dirty="0" err="1"/>
              <a:t>halides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possible </a:t>
            </a:r>
            <a:r>
              <a:rPr lang="de-DE" dirty="0" err="1"/>
              <a:t>sources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pol. </a:t>
            </a:r>
            <a:r>
              <a:rPr lang="de-DE" dirty="0" err="1"/>
              <a:t>electrons</a:t>
            </a:r>
            <a:r>
              <a:rPr lang="de-DE" dirty="0"/>
              <a:t> (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ions</a:t>
            </a:r>
            <a:r>
              <a:rPr lang="de-DE" dirty="0"/>
              <a:t>)</a:t>
            </a:r>
          </a:p>
        </p:txBody>
      </p:sp>
      <p:pic>
        <p:nvPicPr>
          <p:cNvPr id="10" name="Grafik 9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C0105D53-5A92-02FD-BEFF-2703249D3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598829"/>
            <a:ext cx="4749276" cy="435299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1E3E293-3183-F7EF-38BD-4C153AAC7971}"/>
              </a:ext>
            </a:extLst>
          </p:cNvPr>
          <p:cNvSpPr txBox="1"/>
          <p:nvPr/>
        </p:nvSpPr>
        <p:spPr>
          <a:xfrm>
            <a:off x="1557352" y="5919214"/>
            <a:ext cx="376760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D Sofikitis, </a:t>
            </a:r>
            <a:r>
              <a:rPr lang="de-DE" sz="1600" i="1" dirty="0">
                <a:solidFill>
                  <a:srgbClr val="013D6B"/>
                </a:solidFill>
              </a:rPr>
              <a:t>PRA</a:t>
            </a:r>
            <a:r>
              <a:rPr lang="de-DE" sz="1600" dirty="0">
                <a:solidFill>
                  <a:srgbClr val="013D6B"/>
                </a:solidFill>
              </a:rPr>
              <a:t> </a:t>
            </a:r>
            <a:r>
              <a:rPr lang="de-DE" sz="1600" b="1" dirty="0">
                <a:solidFill>
                  <a:srgbClr val="013D6B"/>
                </a:solidFill>
              </a:rPr>
              <a:t>111</a:t>
            </a:r>
            <a:r>
              <a:rPr lang="de-DE" sz="1600" dirty="0">
                <a:solidFill>
                  <a:srgbClr val="013D6B"/>
                </a:solidFill>
              </a:rPr>
              <a:t>, 053119 (2025)</a:t>
            </a:r>
          </a:p>
        </p:txBody>
      </p:sp>
      <p:pic>
        <p:nvPicPr>
          <p:cNvPr id="7" name="Grafik 6" descr="Ein Bild, das Kreis, Zeichnung, Kunst, Grafiken enthält.&#10;&#10;KI-generierte Inhalte können fehlerhaft sein.">
            <a:extLst>
              <a:ext uri="{FF2B5EF4-FFF2-40B4-BE49-F238E27FC236}">
                <a16:creationId xmlns:a16="http://schemas.microsoft.com/office/drawing/2014/main" id="{578928AB-7DF0-0EE1-0D89-13B172690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5908555"/>
            <a:ext cx="900616" cy="819871"/>
          </a:xfrm>
          <a:prstGeom prst="rect">
            <a:avLst/>
          </a:prstGeom>
        </p:spPr>
      </p:pic>
      <p:pic>
        <p:nvPicPr>
          <p:cNvPr id="14" name="Grafik 13" descr="Ein Bild, das Screenshot, Diagramm, Design enthält.&#10;&#10;KI-generierte Inhalte können fehlerhaft sein.">
            <a:extLst>
              <a:ext uri="{FF2B5EF4-FFF2-40B4-BE49-F238E27FC236}">
                <a16:creationId xmlns:a16="http://schemas.microsoft.com/office/drawing/2014/main" id="{DD304C8E-715D-0802-7D16-84132282B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556792"/>
            <a:ext cx="4909865" cy="435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6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A253A-03EC-7887-0EB0-A4B3D658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realistic</a:t>
            </a:r>
            <a:r>
              <a:rPr lang="de-DE" dirty="0"/>
              <a:t> </a:t>
            </a:r>
            <a:r>
              <a:rPr lang="de-DE" dirty="0" err="1"/>
              <a:t>targets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A9AA6E-0E2E-9FCE-0D80-E88CEDE83EB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D8DD81-A82D-277B-40D2-68016E39E4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7B890E2-3FC0-D2D0-65F1-6ED3BCB7EA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Limited </a:t>
            </a:r>
            <a:r>
              <a:rPr lang="de-DE" dirty="0" err="1"/>
              <a:t>degree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pre-polarization</a:t>
            </a:r>
            <a:r>
              <a:rPr lang="de-DE" dirty="0"/>
              <a:t> </a:t>
            </a:r>
            <a:r>
              <a:rPr lang="de-DE" dirty="0" err="1"/>
              <a:t>depending</a:t>
            </a:r>
            <a:r>
              <a:rPr lang="de-DE" dirty="0"/>
              <a:t> on </a:t>
            </a:r>
            <a:r>
              <a:rPr lang="de-DE" dirty="0" err="1"/>
              <a:t>regime</a:t>
            </a:r>
            <a:endParaRPr lang="de-DE" dirty="0"/>
          </a:p>
        </p:txBody>
      </p:sp>
      <p:pic>
        <p:nvPicPr>
          <p:cNvPr id="11" name="Inhaltsplatzhalter 10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0A51621C-B03C-3348-4172-9CA411A05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8" y="1515585"/>
            <a:ext cx="5568952" cy="3909404"/>
          </a:xfrm>
        </p:spPr>
      </p:pic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A4E9B14D-BC06-B716-CBD2-8DDB50F661D2}"/>
              </a:ext>
            </a:extLst>
          </p:cNvPr>
          <p:cNvSpPr txBox="1">
            <a:spLocks/>
          </p:cNvSpPr>
          <p:nvPr/>
        </p:nvSpPr>
        <p:spPr>
          <a:xfrm>
            <a:off x="6777764" y="2063566"/>
            <a:ext cx="4934860" cy="39328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/>
              <a:t>Effective</a:t>
            </a:r>
            <a:r>
              <a:rPr lang="de-DE" sz="2000" dirty="0"/>
              <a:t> </a:t>
            </a:r>
            <a:r>
              <a:rPr lang="de-DE" sz="2000" dirty="0" err="1"/>
              <a:t>interaction</a:t>
            </a:r>
            <a:r>
              <a:rPr lang="de-DE" sz="2000" dirty="0"/>
              <a:t> </a:t>
            </a:r>
            <a:r>
              <a:rPr lang="de-DE" sz="2000" dirty="0" err="1"/>
              <a:t>volume</a:t>
            </a:r>
            <a:r>
              <a:rPr lang="de-DE" sz="2000" dirty="0"/>
              <a:t> </a:t>
            </a:r>
            <a:r>
              <a:rPr lang="de-DE" sz="2000" dirty="0" err="1"/>
              <a:t>limits</a:t>
            </a:r>
            <a:r>
              <a:rPr lang="de-DE" sz="2000" dirty="0"/>
              <a:t> </a:t>
            </a:r>
            <a:r>
              <a:rPr lang="de-DE" sz="2000" dirty="0" err="1"/>
              <a:t>choice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injection</a:t>
            </a:r>
            <a:r>
              <a:rPr lang="de-DE" sz="2000" dirty="0"/>
              <a:t> </a:t>
            </a:r>
            <a:r>
              <a:rPr lang="de-DE" sz="2000" dirty="0" err="1"/>
              <a:t>mechanisms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electrons</a:t>
            </a:r>
            <a:endParaRPr lang="de-DE" sz="2000" dirty="0"/>
          </a:p>
          <a:p>
            <a:pPr lvl="1"/>
            <a:r>
              <a:rPr lang="de-DE" sz="1800" dirty="0"/>
              <a:t>Many </a:t>
            </a:r>
            <a:r>
              <a:rPr lang="de-DE" sz="1800" dirty="0" err="1"/>
              <a:t>studies</a:t>
            </a:r>
            <a:r>
              <a:rPr lang="de-DE" sz="1800" dirty="0"/>
              <a:t> </a:t>
            </a:r>
            <a:r>
              <a:rPr lang="de-DE" sz="1800" dirty="0" err="1"/>
              <a:t>consider</a:t>
            </a:r>
            <a:r>
              <a:rPr lang="de-DE" sz="1800" dirty="0"/>
              <a:t> </a:t>
            </a:r>
            <a:r>
              <a:rPr lang="de-DE" sz="1800" dirty="0" err="1"/>
              <a:t>densities</a:t>
            </a:r>
            <a:r>
              <a:rPr lang="de-DE" sz="1800" dirty="0"/>
              <a:t> ~ 10</a:t>
            </a:r>
            <a:r>
              <a:rPr lang="de-DE" sz="1800" baseline="30000" dirty="0"/>
              <a:t>18</a:t>
            </a:r>
            <a:r>
              <a:rPr lang="de-DE" sz="1800" dirty="0"/>
              <a:t> cm</a:t>
            </a:r>
            <a:r>
              <a:rPr lang="de-DE" sz="1800" baseline="30000" dirty="0"/>
              <a:t>-3</a:t>
            </a:r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 err="1"/>
              <a:t>Restrictions</a:t>
            </a:r>
            <a:r>
              <a:rPr lang="de-DE" sz="2000" dirty="0"/>
              <a:t> </a:t>
            </a:r>
            <a:r>
              <a:rPr lang="de-DE" sz="2000" dirty="0" err="1"/>
              <a:t>concerning</a:t>
            </a:r>
            <a:r>
              <a:rPr lang="de-DE" sz="2000" dirty="0"/>
              <a:t> </a:t>
            </a:r>
            <a:r>
              <a:rPr lang="de-DE" sz="2000" dirty="0" err="1"/>
              <a:t>density</a:t>
            </a:r>
            <a:r>
              <a:rPr lang="de-DE" sz="2000" dirty="0"/>
              <a:t> and </a:t>
            </a:r>
            <a:r>
              <a:rPr lang="de-DE" sz="2000" dirty="0" err="1"/>
              <a:t>interaction</a:t>
            </a:r>
            <a:r>
              <a:rPr lang="de-DE" sz="2000" dirty="0"/>
              <a:t> </a:t>
            </a:r>
            <a:r>
              <a:rPr lang="de-DE" sz="2000" dirty="0" err="1"/>
              <a:t>volume</a:t>
            </a:r>
            <a:r>
              <a:rPr lang="de-DE" sz="2000" dirty="0"/>
              <a:t> also </a:t>
            </a:r>
            <a:r>
              <a:rPr lang="de-DE" sz="2000" dirty="0" err="1"/>
              <a:t>exist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other</a:t>
            </a:r>
            <a:r>
              <a:rPr lang="de-DE" sz="2000" dirty="0"/>
              <a:t> </a:t>
            </a:r>
            <a:r>
              <a:rPr lang="de-DE" sz="2000" dirty="0" err="1"/>
              <a:t>targets</a:t>
            </a:r>
            <a:r>
              <a:rPr lang="de-DE" sz="2000" dirty="0"/>
              <a:t> like </a:t>
            </a:r>
            <a:r>
              <a:rPr lang="de-DE" sz="2000" baseline="30000" dirty="0"/>
              <a:t>3</a:t>
            </a:r>
            <a:r>
              <a:rPr lang="de-DE" sz="2000" dirty="0"/>
              <a:t>He …</a:t>
            </a:r>
          </a:p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D28593D-13D4-6666-E910-7473F5110BC7}"/>
              </a:ext>
            </a:extLst>
          </p:cNvPr>
          <p:cNvSpPr txBox="1"/>
          <p:nvPr/>
        </p:nvSpPr>
        <p:spPr>
          <a:xfrm>
            <a:off x="2285382" y="3429000"/>
            <a:ext cx="114632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>
                <a:ln w="3175">
                  <a:solidFill>
                    <a:schemeClr val="tx1"/>
                  </a:solidFill>
                </a:ln>
                <a:solidFill>
                  <a:srgbClr val="A0B647"/>
                </a:solidFill>
              </a:rPr>
              <a:t>P = 70%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27A818C-A423-8E5D-EBB7-F9118F26A00D}"/>
              </a:ext>
            </a:extLst>
          </p:cNvPr>
          <p:cNvSpPr txBox="1"/>
          <p:nvPr/>
        </p:nvSpPr>
        <p:spPr>
          <a:xfrm>
            <a:off x="1559496" y="3717032"/>
            <a:ext cx="119393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>
                <a:ln w="3175">
                  <a:solidFill>
                    <a:schemeClr val="tx1"/>
                  </a:solidFill>
                </a:ln>
                <a:solidFill>
                  <a:srgbClr val="F26649"/>
                </a:solidFill>
              </a:rPr>
              <a:t>P = 90%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5906D5-AB22-EBC7-1F8E-32D73E6607B5}"/>
              </a:ext>
            </a:extLst>
          </p:cNvPr>
          <p:cNvSpPr txBox="1"/>
          <p:nvPr/>
        </p:nvSpPr>
        <p:spPr>
          <a:xfrm>
            <a:off x="2965006" y="3174765"/>
            <a:ext cx="101391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>
                <a:ln w="3175">
                  <a:solidFill>
                    <a:schemeClr val="tx1"/>
                  </a:solidFill>
                </a:ln>
                <a:solidFill>
                  <a:srgbClr val="D4AB3C"/>
                </a:solidFill>
              </a:rPr>
              <a:t>P = 50%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919367F-3832-322B-A825-F1D2A5C95503}"/>
              </a:ext>
            </a:extLst>
          </p:cNvPr>
          <p:cNvSpPr txBox="1"/>
          <p:nvPr/>
        </p:nvSpPr>
        <p:spPr>
          <a:xfrm>
            <a:off x="3725542" y="2996952"/>
            <a:ext cx="114632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>
                <a:ln w="3175">
                  <a:solidFill>
                    <a:schemeClr val="tx1"/>
                  </a:solidFill>
                </a:ln>
                <a:solidFill>
                  <a:srgbClr val="7A97B7"/>
                </a:solidFill>
              </a:rPr>
              <a:t>P = 40%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63B2CF4-2FA2-6149-9F1D-C8905640E627}"/>
              </a:ext>
            </a:extLst>
          </p:cNvPr>
          <p:cNvSpPr txBox="1"/>
          <p:nvPr/>
        </p:nvSpPr>
        <p:spPr>
          <a:xfrm>
            <a:off x="1557352" y="5919214"/>
            <a:ext cx="376760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D Sofikitis, </a:t>
            </a:r>
            <a:r>
              <a:rPr lang="de-DE" sz="1600" i="1" dirty="0">
                <a:solidFill>
                  <a:srgbClr val="013D6B"/>
                </a:solidFill>
              </a:rPr>
              <a:t>PRA</a:t>
            </a:r>
            <a:r>
              <a:rPr lang="de-DE" sz="1600" dirty="0">
                <a:solidFill>
                  <a:srgbClr val="013D6B"/>
                </a:solidFill>
              </a:rPr>
              <a:t> </a:t>
            </a:r>
            <a:r>
              <a:rPr lang="de-DE" sz="1600" b="1" dirty="0">
                <a:solidFill>
                  <a:srgbClr val="013D6B"/>
                </a:solidFill>
              </a:rPr>
              <a:t>111</a:t>
            </a:r>
            <a:r>
              <a:rPr lang="de-DE" sz="1600" dirty="0">
                <a:solidFill>
                  <a:srgbClr val="013D6B"/>
                </a:solidFill>
              </a:rPr>
              <a:t>, 053119 (2025)</a:t>
            </a:r>
          </a:p>
        </p:txBody>
      </p:sp>
      <p:pic>
        <p:nvPicPr>
          <p:cNvPr id="18" name="Grafik 17" descr="Ein Bild, das Kreis, Zeichnung, Kunst, Grafiken enthält.&#10;&#10;KI-generierte Inhalte können fehlerhaft sein.">
            <a:extLst>
              <a:ext uri="{FF2B5EF4-FFF2-40B4-BE49-F238E27FC236}">
                <a16:creationId xmlns:a16="http://schemas.microsoft.com/office/drawing/2014/main" id="{9C16EBD9-7914-0D3D-7EC1-4FAB9A8A1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5908555"/>
            <a:ext cx="900616" cy="81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24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80B34-A2F1-D439-CC13-42C46D78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Experimental </a:t>
            </a:r>
            <a:r>
              <a:rPr lang="de-DE" dirty="0" err="1"/>
              <a:t>results</a:t>
            </a:r>
            <a:r>
              <a:rPr lang="de-DE" dirty="0"/>
              <a:t> at PHELIX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280B13-ECA3-20F5-F7B5-CB08D3D22C6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23.09.25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448465-D422-C2D6-643F-DC6DF0D03D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A52F4D17-1AD6-42D9-B93A-EB002C62F438}" type="slidenum">
              <a:rPr lang="de-DE" smtClean="0"/>
              <a:pPr algn="ctr"/>
              <a:t>9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94939BB-1ABD-0D77-EA45-73B094384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successful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baseline="30000" dirty="0"/>
              <a:t>3</a:t>
            </a:r>
            <a:r>
              <a:rPr lang="de-DE" dirty="0"/>
              <a:t>He </a:t>
            </a:r>
            <a:r>
              <a:rPr lang="de-DE" dirty="0" err="1"/>
              <a:t>from</a:t>
            </a:r>
            <a:r>
              <a:rPr lang="de-DE" dirty="0"/>
              <a:t> laser-plasma</a:t>
            </a:r>
          </a:p>
        </p:txBody>
      </p:sp>
      <p:pic>
        <p:nvPicPr>
          <p:cNvPr id="8" name="Grafik 7" descr="Ein Bild, das Text, Screensho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72246A36-A009-CAFC-C392-CB71AB315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1" y="1312115"/>
            <a:ext cx="7249395" cy="4280893"/>
          </a:xfrm>
          <a:prstGeom prst="rect">
            <a:avLst/>
          </a:prstGeom>
        </p:spPr>
      </p:pic>
      <p:pic>
        <p:nvPicPr>
          <p:cNvPr id="10" name="Grafik 9" descr="Ein Bild, das Text, Diagramm, Reihe, Screenshot enthält.&#10;&#10;KI-generierte Inhalte können fehlerhaft sein.">
            <a:extLst>
              <a:ext uri="{FF2B5EF4-FFF2-40B4-BE49-F238E27FC236}">
                <a16:creationId xmlns:a16="http://schemas.microsoft.com/office/drawing/2014/main" id="{D6A395C9-4AA8-0BB6-222B-1B7042E63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9" y="3499197"/>
            <a:ext cx="4573816" cy="3325446"/>
          </a:xfrm>
          <a:prstGeom prst="rect">
            <a:avLst/>
          </a:prstGeom>
        </p:spPr>
      </p:pic>
      <p:pic>
        <p:nvPicPr>
          <p:cNvPr id="12" name="Grafik 11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5CAFFC13-EFF2-05EC-CA39-CF38B2864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86382"/>
            <a:ext cx="3085665" cy="336618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F14F3AA-8DF8-771A-DEF4-583A114F544B}"/>
              </a:ext>
            </a:extLst>
          </p:cNvPr>
          <p:cNvSpPr txBox="1"/>
          <p:nvPr/>
        </p:nvSpPr>
        <p:spPr>
          <a:xfrm>
            <a:off x="335360" y="5736330"/>
            <a:ext cx="5256584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C Zheng, </a:t>
            </a:r>
            <a:r>
              <a:rPr lang="de-DE" sz="1600" i="1" dirty="0">
                <a:solidFill>
                  <a:srgbClr val="013D6B"/>
                </a:solidFill>
              </a:rPr>
              <a:t>arXiv:2310.04184v2 </a:t>
            </a:r>
            <a:r>
              <a:rPr lang="de-DE" sz="1600" dirty="0">
                <a:solidFill>
                  <a:srgbClr val="013D6B"/>
                </a:solidFill>
              </a:rPr>
              <a:t>(2024)</a:t>
            </a:r>
          </a:p>
          <a:p>
            <a:pPr algn="l">
              <a:lnSpc>
                <a:spcPct val="95000"/>
              </a:lnSpc>
            </a:pPr>
            <a:r>
              <a:rPr lang="de-DE" sz="1600" dirty="0">
                <a:solidFill>
                  <a:srgbClr val="013D6B"/>
                </a:solidFill>
              </a:rPr>
              <a:t>I Engin, </a:t>
            </a:r>
            <a:r>
              <a:rPr lang="de-DE" sz="1600" i="1" dirty="0">
                <a:solidFill>
                  <a:srgbClr val="013D6B"/>
                </a:solidFill>
              </a:rPr>
              <a:t>PPCF</a:t>
            </a:r>
            <a:r>
              <a:rPr lang="de-DE" sz="1600" dirty="0">
                <a:solidFill>
                  <a:srgbClr val="013D6B"/>
                </a:solidFill>
              </a:rPr>
              <a:t> </a:t>
            </a:r>
            <a:r>
              <a:rPr lang="de-DE" sz="1600" b="1" dirty="0">
                <a:solidFill>
                  <a:srgbClr val="013D6B"/>
                </a:solidFill>
              </a:rPr>
              <a:t>61</a:t>
            </a:r>
            <a:r>
              <a:rPr lang="de-DE" sz="1600" dirty="0">
                <a:solidFill>
                  <a:srgbClr val="013D6B"/>
                </a:solidFill>
              </a:rPr>
              <a:t>, 115012 (2019)</a:t>
            </a:r>
          </a:p>
        </p:txBody>
      </p:sp>
    </p:spTree>
    <p:extLst>
      <p:ext uri="{BB962C8B-B14F-4D97-AF65-F5344CB8AC3E}">
        <p14:creationId xmlns:p14="http://schemas.microsoft.com/office/powerpoint/2010/main" val="776040845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Claim_16x9_2021-07-04" id="{1EC10000-5910-FF48-A9EF-B897D611AA51}" vid="{8A960050-5E58-0E4F-B491-738B13A8583F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Jülich</Template>
  <TotalTime>0</TotalTime>
  <Words>871</Words>
  <Application>Microsoft Macintosh PowerPoint</Application>
  <PresentationFormat>Breitbild</PresentationFormat>
  <Paragraphs>152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Helvetica</vt:lpstr>
      <vt:lpstr>Jülich</vt:lpstr>
      <vt:lpstr>SPIN-POLARIZED BEAMS FROM PLASMA-BASED ACCELERATORS (AND PROSPECTS FOR NUCLEAR FUSION)</vt:lpstr>
      <vt:lpstr>Table of Contents</vt:lpstr>
      <vt:lpstr>Review Paper on polarized particle beams</vt:lpstr>
      <vt:lpstr>Motivation</vt:lpstr>
      <vt:lpstr>Spin-dependent Effects</vt:lpstr>
      <vt:lpstr>Polarized electrons: Wakefield acceleration</vt:lpstr>
      <vt:lpstr>Towards realistic targets</vt:lpstr>
      <vt:lpstr>Towards realistic targets</vt:lpstr>
      <vt:lpstr>Experimental results at PHELIX</vt:lpstr>
      <vt:lpstr>Back to Theory: Magnetic Vortex Acceleration</vt:lpstr>
      <vt:lpstr>MVA with Laguerre-Gaussian pulses</vt:lpstr>
      <vt:lpstr>Collisionless shocks Acceleration (CSA)</vt:lpstr>
      <vt:lpstr>Summary &amp; Outlook</vt:lpstr>
      <vt:lpstr>Application: Polarized nuclear Fusion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Lars Reichwein</dc:creator>
  <cp:lastModifiedBy>Lars Reichwein</cp:lastModifiedBy>
  <cp:revision>90</cp:revision>
  <dcterms:created xsi:type="dcterms:W3CDTF">2025-06-09T12:30:20Z</dcterms:created>
  <dcterms:modified xsi:type="dcterms:W3CDTF">2025-09-22T21:29:18Z</dcterms:modified>
</cp:coreProperties>
</file>