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81" r:id="rId3"/>
    <p:sldMasterId id="2147483714" r:id="rId4"/>
    <p:sldMasterId id="2147483728" r:id="rId5"/>
  </p:sldMasterIdLst>
  <p:notesMasterIdLst>
    <p:notesMasterId r:id="rId24"/>
  </p:notesMasterIdLst>
  <p:sldIdLst>
    <p:sldId id="715" r:id="rId6"/>
    <p:sldId id="781" r:id="rId7"/>
    <p:sldId id="723" r:id="rId8"/>
    <p:sldId id="722" r:id="rId9"/>
    <p:sldId id="706" r:id="rId10"/>
    <p:sldId id="738" r:id="rId11"/>
    <p:sldId id="739" r:id="rId12"/>
    <p:sldId id="740" r:id="rId13"/>
    <p:sldId id="762" r:id="rId14"/>
    <p:sldId id="760" r:id="rId15"/>
    <p:sldId id="710" r:id="rId16"/>
    <p:sldId id="810" r:id="rId17"/>
    <p:sldId id="705" r:id="rId18"/>
    <p:sldId id="811" r:id="rId19"/>
    <p:sldId id="815" r:id="rId20"/>
    <p:sldId id="480" r:id="rId21"/>
    <p:sldId id="704" r:id="rId22"/>
    <p:sldId id="5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orient="horz" pos="3979">
          <p15:clr>
            <a:srgbClr val="A4A3A4"/>
          </p15:clr>
        </p15:guide>
        <p15:guide id="10" orient="horz" pos="3640">
          <p15:clr>
            <a:srgbClr val="A4A3A4"/>
          </p15:clr>
        </p15:guide>
        <p15:guide id="11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D1B"/>
    <a:srgbClr val="003088"/>
    <a:srgbClr val="000000"/>
    <a:srgbClr val="000033"/>
    <a:srgbClr val="1E5DF8"/>
    <a:srgbClr val="676767"/>
    <a:srgbClr val="2E2D62"/>
    <a:srgbClr val="222222"/>
    <a:srgbClr val="626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3" autoAdjust="0"/>
    <p:restoredTop sz="94007" autoAdjust="0"/>
  </p:normalViewPr>
  <p:slideViewPr>
    <p:cSldViewPr snapToGrid="0" snapToObjects="1">
      <p:cViewPr varScale="1">
        <p:scale>
          <a:sx n="75" d="100"/>
          <a:sy n="75" d="100"/>
        </p:scale>
        <p:origin x="67" y="31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  <p:guide orient="horz" pos="3979"/>
        <p:guide orient="horz" pos="36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9/23/2025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544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0152-B70E-639F-DE3B-E1EC05AEC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D77FE-83A0-1DAB-4C44-43B987F3B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5FFD2-CC91-5F40-2E75-94A81A4F1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B170B-7FA4-265E-545F-581D0F4FB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90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479F-0514-4C26-9AFC-E98528844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0FD1A1-1E74-760F-6564-6753E58E4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AC06EF-03A6-4B6E-F4F0-91A96633B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33CB0-9A3C-E202-B4EB-935C7A9BC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28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1352F-3098-A92E-D36F-C5BE17A2D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DF14EF-E305-54A2-C72E-456E7F3E8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332FE-17DE-D017-C22B-ED45BBE32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8AF74-67AF-CA6C-E2A3-246432FF4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18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2E24C-D988-3A75-916A-BC472D194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5A95B4-9F0A-4A6B-0B94-F54840173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CA11E-31EC-3E9E-396D-D9CED5528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825B6-46F4-9111-248B-D394C5AEA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2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D851C-F79D-9F2B-C752-B54FA6FF6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9680C3-C5C7-1B94-F31F-AFE49595D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138381-A99C-5EEA-94B5-9D1EECD55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CAD2D-841A-55E1-3056-A9BA1DEEE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08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49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40EAE-59A7-AC7D-1965-9B1B8EA34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4774DB-069B-0EC1-2462-C853D3FBF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59421-CBE0-5196-0089-1B4228B99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DE574-F7DF-52F3-25BD-A49754513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41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3594E-2BA2-BBDF-78C9-A1C06DB0D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9BF020-1248-ADA6-405E-29A180FD5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B6F12-E561-C48D-8838-E0162F69CF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3DA74-3D9C-1113-5DDD-0754C6777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0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1344613"/>
            <a:ext cx="6453187" cy="363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647D8-EDD1-C0F1-F2BA-F79449E3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CA443-9883-C2E1-B32F-BA6A1EC6A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25F915-3152-4FB3-F75A-567F1AB54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0DBF2-DEF5-4A7F-FACC-603B0FC29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6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17EF9-B3A3-7BAB-DD7D-59F6250CC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3BDD27-8D36-C83A-EAD7-4E0316CE8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E60E6F-C7FD-7E35-4C0E-2A7536BFD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8F36-85F6-A9B4-6D60-ED137D920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68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5D22-0470-CA55-E508-70132079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D7AD9-BFAF-2D55-A171-998B0AD82E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F6552-A34B-13A8-97A3-866ACD52D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E905F-B299-6C30-74AE-54F9A676B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40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D8385-9B9B-2DD8-5699-910A3D35A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5BF5B-1750-EC3F-EF32-C75110EC5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0EF536-1CC2-3921-47DD-14F0C3D66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D627E-4127-0063-CF52-55616CACD5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8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8F5F6-25AE-342A-B52D-A9C454A95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2221F-BBD1-AD6E-52A2-A862E8B07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3C0487-2351-CA6E-720D-5A0A1E4E4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B4883-0FC0-8FBE-23FB-1AD7BB66E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5AC6A-BE7C-59DE-483F-EB7CD32F9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B0552-9100-C7C1-E7F7-EF41BD0F0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1FB9E-EF89-7582-D9D7-CFD4BAA8B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2F79A-B876-38D8-774E-77B4BF3F8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8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308ED-8D68-C94B-8450-847D8E39F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40F29C-2F72-E65A-98BF-73848A205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85EE9-8663-9A8E-F834-1CF4423A4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41C7D-83C2-ADE5-0DAE-58AC2C98B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14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90152-B70E-639F-DE3B-E1EC05AEC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CD77FE-83A0-1DAB-4C44-43B987F3B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5FFD2-CC91-5F40-2E75-94A81A4F1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B170B-7FA4-265E-545F-581D0F4FB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1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29" y="166971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1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5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88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0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32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0E5AF-8F87-E546-A7B8-CEC2736C7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15928D-57E1-CB47-ADF1-F2EFDF2D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6" y="-14049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40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590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6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2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7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9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7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01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16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2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46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5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28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30" y="166972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985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402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9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4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6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1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84052" y="1827626"/>
            <a:ext cx="9006133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defRPr/>
            </a:pPr>
            <a:r>
              <a:rPr lang="en-GB" sz="4400" b="1" spc="-15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Wakefield Acceleration Experimental Area at the CLF Extreme Photonics</a:t>
            </a:r>
          </a:p>
          <a:p>
            <a:pPr lvl="0">
              <a:defRPr/>
            </a:pPr>
            <a:r>
              <a:rPr lang="en-GB" sz="4400" b="1" spc="-15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Centre</a:t>
            </a:r>
            <a:endParaRPr kumimoji="0" lang="en-GB" sz="4400" b="1" i="0" u="none" strike="noStrike" kern="1200" cap="none" spc="-150" normalizeH="0" baseline="0" noProof="0" dirty="0">
              <a:ln>
                <a:noFill/>
              </a:ln>
              <a:solidFill>
                <a:srgbClr val="00308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64245" y="4773200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Daniel Symes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Laser Facility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Rutherford Appleton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-2" y="6465840"/>
            <a:ext cx="9088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i="1" dirty="0">
                <a:solidFill>
                  <a:srgbClr val="676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7th European Advanced Accelerator Conference, September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33210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90ACD-B84D-6D87-483D-1FC5A224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E6A0FFC-B871-75A8-C7C2-97403E667342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003088"/>
                </a:solidFill>
              </a:rPr>
              <a:t>Plasma mirror for laser removal</a:t>
            </a:r>
            <a:endParaRPr lang="en-GB" sz="4400" b="1" spc="-150" dirty="0">
              <a:solidFill>
                <a:srgbClr val="003088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" y="1334049"/>
            <a:ext cx="5627391" cy="2755032"/>
          </a:xfrm>
          <a:prstGeom prst="rect">
            <a:avLst/>
          </a:prstGeom>
        </p:spPr>
      </p:pic>
      <p:pic>
        <p:nvPicPr>
          <p:cNvPr id="18" name="Picture 2" descr="C:\Users\xgs72462\Desktop\Scitech Logo CMYK H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03" y="5755013"/>
            <a:ext cx="2965377" cy="9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3480" y="4324038"/>
            <a:ext cx="5432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Tape drives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and high positional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 and debris protection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23759" b="44524"/>
          <a:stretch/>
        </p:blipFill>
        <p:spPr>
          <a:xfrm>
            <a:off x="6120430" y="5745697"/>
            <a:ext cx="2297327" cy="9552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810" t="36154" r="4504" b="36000"/>
          <a:stretch/>
        </p:blipFill>
        <p:spPr>
          <a:xfrm>
            <a:off x="8417757" y="5831366"/>
            <a:ext cx="3133532" cy="714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9078F4-32F8-DFBD-C6BD-5C7D871A1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9639" y="1444145"/>
            <a:ext cx="6016869" cy="2691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FE392-5281-D264-8915-2FC6F4D6F5B2}"/>
              </a:ext>
            </a:extLst>
          </p:cNvPr>
          <p:cNvSpPr txBox="1"/>
          <p:nvPr/>
        </p:nvSpPr>
        <p:spPr>
          <a:xfrm>
            <a:off x="5768195" y="4324038"/>
            <a:ext cx="633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Colliding streams (SLAC design)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considering Ohio liquid crystals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B6F872-AAC7-43DB-31EB-EC164C272BF6}"/>
              </a:ext>
            </a:extLst>
          </p:cNvPr>
          <p:cNvSpPr/>
          <p:nvPr/>
        </p:nvSpPr>
        <p:spPr>
          <a:xfrm>
            <a:off x="248217" y="5736566"/>
            <a:ext cx="2576315" cy="69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B3827-7735-9E9A-0EF5-5AEEAFCAC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579" y="5848184"/>
            <a:ext cx="2331832" cy="75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F9158-8B45-7DE5-6118-AA26B0AD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C4DB15-F7A4-76D3-AE34-14DE20D7F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9" y="3744162"/>
            <a:ext cx="4221313" cy="31138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4CB6AB-600C-3BF7-81A6-8E0129D4A164}"/>
              </a:ext>
            </a:extLst>
          </p:cNvPr>
          <p:cNvGrpSpPr/>
          <p:nvPr/>
        </p:nvGrpSpPr>
        <p:grpSpPr>
          <a:xfrm>
            <a:off x="0" y="1415214"/>
            <a:ext cx="12154943" cy="2626768"/>
            <a:chOff x="0" y="1240826"/>
            <a:chExt cx="12154943" cy="2626768"/>
          </a:xfrm>
        </p:grpSpPr>
        <p:pic>
          <p:nvPicPr>
            <p:cNvPr id="2" name="Picture 1" descr="Diagram&#10;&#10;Description automatically generated">
              <a:extLst>
                <a:ext uri="{FF2B5EF4-FFF2-40B4-BE49-F238E27FC236}">
                  <a16:creationId xmlns:a16="http://schemas.microsoft.com/office/drawing/2014/main" id="{A0A50F5E-4FEB-798A-2500-5B518B0B67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320" b="12139"/>
            <a:stretch/>
          </p:blipFill>
          <p:spPr>
            <a:xfrm>
              <a:off x="0" y="1589601"/>
              <a:ext cx="12154943" cy="22779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B99407-7847-93E1-3D1C-309A2AB0E75A}"/>
                </a:ext>
              </a:extLst>
            </p:cNvPr>
            <p:cNvSpPr txBox="1"/>
            <p:nvPr/>
          </p:nvSpPr>
          <p:spPr>
            <a:xfrm>
              <a:off x="175527" y="1240826"/>
              <a:ext cx="2941553" cy="707886"/>
            </a:xfrm>
            <a:prstGeom prst="rect">
              <a:avLst/>
            </a:prstGeom>
            <a:solidFill>
              <a:srgbClr val="FF9D1B"/>
            </a:solidFill>
            <a:ln w="12700">
              <a:solidFill>
                <a:srgbClr val="003088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Permanent </a:t>
              </a:r>
              <a:r>
                <a:rPr lang="fr-FR" sz="2000" dirty="0" err="1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quadrupoles</a:t>
              </a:r>
              <a:r>
                <a:rPr lang="fr-FR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capture </a:t>
              </a:r>
              <a:r>
                <a:rPr lang="fr-FR" sz="2000" dirty="0" err="1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array</a:t>
              </a:r>
              <a:endPara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D52CFB-A112-8FCE-14F7-2A73FC461EB0}"/>
                </a:ext>
              </a:extLst>
            </p:cNvPr>
            <p:cNvSpPr txBox="1"/>
            <p:nvPr/>
          </p:nvSpPr>
          <p:spPr>
            <a:xfrm>
              <a:off x="4222807" y="1240826"/>
              <a:ext cx="3025392" cy="707886"/>
            </a:xfrm>
            <a:prstGeom prst="rect">
              <a:avLst/>
            </a:prstGeom>
            <a:solidFill>
              <a:srgbClr val="FF9D1B"/>
            </a:solidFill>
            <a:ln w="12700">
              <a:solidFill>
                <a:srgbClr val="003088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Electro-magnet </a:t>
              </a:r>
              <a:r>
                <a:rPr lang="fr-FR" sz="2000" dirty="0" err="1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quadrupoles</a:t>
              </a:r>
              <a:r>
                <a:rPr lang="fr-FR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fr-FR" sz="2000" dirty="0" err="1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focusing</a:t>
              </a:r>
              <a:endPara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11ADB7-8A2B-36B0-98F3-C199071C500F}"/>
                </a:ext>
              </a:extLst>
            </p:cNvPr>
            <p:cNvSpPr txBox="1"/>
            <p:nvPr/>
          </p:nvSpPr>
          <p:spPr>
            <a:xfrm>
              <a:off x="8165341" y="1240826"/>
              <a:ext cx="3025392" cy="707886"/>
            </a:xfrm>
            <a:prstGeom prst="rect">
              <a:avLst/>
            </a:prstGeom>
            <a:solidFill>
              <a:srgbClr val="FF9D1B"/>
            </a:solidFill>
            <a:ln w="12700">
              <a:solidFill>
                <a:srgbClr val="003088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Electro-magnet </a:t>
              </a:r>
              <a:r>
                <a:rPr lang="fr-FR" sz="2000" dirty="0" err="1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dipoles</a:t>
              </a:r>
              <a:r>
                <a:rPr lang="fr-FR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</a:t>
              </a:r>
              <a:r>
                <a:rPr lang="fr-FR" sz="2000" dirty="0" err="1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measurement</a:t>
              </a:r>
              <a:endPara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55C77806-6B41-D254-BC73-A3F22FEEBC58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003088"/>
                </a:solidFill>
              </a:rPr>
              <a:t>Electron beamline</a:t>
            </a:r>
            <a:endParaRPr lang="en-GB" sz="4400" b="1" spc="-150" dirty="0">
              <a:solidFill>
                <a:srgbClr val="00308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691FF4-2657-B2A8-A124-D1F08056F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880" y="3707268"/>
            <a:ext cx="3374743" cy="3113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FC847E-3CF4-6EB3-2BE2-18F1058B10C3}"/>
              </a:ext>
            </a:extLst>
          </p:cNvPr>
          <p:cNvSpPr txBox="1"/>
          <p:nvPr/>
        </p:nvSpPr>
        <p:spPr>
          <a:xfrm>
            <a:off x="5735503" y="242194"/>
            <a:ext cx="4694231" cy="923330"/>
          </a:xfrm>
          <a:prstGeom prst="rect">
            <a:avLst/>
          </a:prstGeom>
          <a:noFill/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D. Muratori et al., </a:t>
            </a:r>
            <a:r>
              <a:rPr lang="en-GB" i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Modular Quadrupole Array Capture Line for Plasma-Accelerated Electrons</a:t>
            </a:r>
            <a:r>
              <a:rPr lang="en-GB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submitted to PRAB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336503-B07B-4146-22B6-C20D34D0C163}"/>
              </a:ext>
            </a:extLst>
          </p:cNvPr>
          <p:cNvGrpSpPr/>
          <p:nvPr/>
        </p:nvGrpSpPr>
        <p:grpSpPr>
          <a:xfrm>
            <a:off x="4842180" y="3765154"/>
            <a:ext cx="2750104" cy="3048851"/>
            <a:chOff x="4997456" y="3765154"/>
            <a:chExt cx="2750104" cy="30488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l="12072" t="20588" r="19111" b="36447"/>
            <a:stretch/>
          </p:blipFill>
          <p:spPr>
            <a:xfrm>
              <a:off x="4997456" y="3765154"/>
              <a:ext cx="2750104" cy="3048851"/>
            </a:xfrm>
            <a:prstGeom prst="rect">
              <a:avLst/>
            </a:prstGeom>
          </p:spPr>
        </p:pic>
        <p:pic>
          <p:nvPicPr>
            <p:cNvPr id="1026" name="Picture 2" descr="Paul Scherrer Institute (PSI) Unveils New Logo and Brand Identity">
              <a:extLst>
                <a:ext uri="{FF2B5EF4-FFF2-40B4-BE49-F238E27FC236}">
                  <a16:creationId xmlns:a16="http://schemas.microsoft.com/office/drawing/2014/main" id="{3374949E-BCCA-BEB4-E4C8-31032ABE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618" y="5721759"/>
              <a:ext cx="1782068" cy="1002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868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5FB03-2E55-670D-A002-68207825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B2E526B-44C9-DE96-B19E-B4A6A76D7D33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003088"/>
                </a:solidFill>
              </a:rPr>
              <a:t>Electron beamline</a:t>
            </a:r>
            <a:endParaRPr lang="en-GB" sz="4400" b="1" spc="-150" dirty="0">
              <a:solidFill>
                <a:srgbClr val="00308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27A9C2-40D5-9CFA-6CE5-D749E2935DAD}"/>
              </a:ext>
            </a:extLst>
          </p:cNvPr>
          <p:cNvSpPr txBox="1"/>
          <p:nvPr/>
        </p:nvSpPr>
        <p:spPr>
          <a:xfrm>
            <a:off x="5735503" y="242194"/>
            <a:ext cx="4694231" cy="923330"/>
          </a:xfrm>
          <a:prstGeom prst="rect">
            <a:avLst/>
          </a:prstGeom>
          <a:noFill/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D. Muratori et al., </a:t>
            </a:r>
            <a:r>
              <a:rPr lang="en-GB" i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Modular Quadrupole Array Capture Line for Plasma-Accelerated Electrons</a:t>
            </a:r>
            <a:r>
              <a:rPr lang="en-GB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submitted to PRAB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A39DD-5F14-7FA5-330F-F6B5838F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492" y="2130280"/>
            <a:ext cx="3718510" cy="2453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DE1AEE-4A40-5AE8-B2E8-DBA67D474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75" y="1972225"/>
            <a:ext cx="4109096" cy="2769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6A717-E54E-8F9F-9F77-FAEFA1B9A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79" y="1891690"/>
            <a:ext cx="3628931" cy="293047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21927CAC-775C-83A2-3FF0-9E277C6FCA29}"/>
              </a:ext>
            </a:extLst>
          </p:cNvPr>
          <p:cNvSpPr txBox="1"/>
          <p:nvPr/>
        </p:nvSpPr>
        <p:spPr>
          <a:xfrm>
            <a:off x="3660851" y="5103518"/>
            <a:ext cx="6768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Start with flat-top gas jet ~ 1 GeV electrons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x PMQs (~400 Tm</a:t>
            </a:r>
            <a:r>
              <a:rPr lang="en-GB" sz="2400" baseline="300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3 x EMQs (~40 Tm</a:t>
            </a:r>
            <a:r>
              <a:rPr lang="en-GB" sz="2400" baseline="300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 on spectrometer screen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Single-shot emittance with bow-tie method</a:t>
            </a:r>
            <a:endParaRPr lang="en-GB" sz="24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1EE36-E24D-028A-2188-4F3F3CCD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1D4B8802-BEDD-F3DA-2CFC-565C5E55551A}"/>
              </a:ext>
            </a:extLst>
          </p:cNvPr>
          <p:cNvSpPr txBox="1">
            <a:spLocks/>
          </p:cNvSpPr>
          <p:nvPr/>
        </p:nvSpPr>
        <p:spPr>
          <a:xfrm>
            <a:off x="170578" y="164826"/>
            <a:ext cx="111978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 smtClean="0">
                <a:solidFill>
                  <a:srgbClr val="003088"/>
                </a:solidFill>
              </a:rPr>
              <a:t>LWFA commissioning from Summer 2026 </a:t>
            </a:r>
            <a:endParaRPr lang="en-GB" sz="4400" b="1" spc="-150" dirty="0">
              <a:solidFill>
                <a:srgbClr val="003088"/>
              </a:solidFill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CF6B64D2-F637-5F40-549C-DF3BBA2688B4}"/>
              </a:ext>
            </a:extLst>
          </p:cNvPr>
          <p:cNvSpPr txBox="1"/>
          <p:nvPr/>
        </p:nvSpPr>
        <p:spPr>
          <a:xfrm>
            <a:off x="334550" y="1214032"/>
            <a:ext cx="913592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800" b="1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Stable electron and x-ray performance: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 stabilisation feedback routines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Machine-learning for stability &amp; LWFA optimisation</a:t>
            </a:r>
          </a:p>
          <a:p>
            <a:pPr>
              <a:spcBef>
                <a:spcPts val="600"/>
              </a:spcBef>
            </a:pPr>
            <a:r>
              <a:rPr lang="en-GB" sz="2800" b="1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Electron beam characterisation and control: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Diagnostic installation &amp; testing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E-beam focusing &amp; steering</a:t>
            </a:r>
          </a:p>
          <a:p>
            <a:pPr>
              <a:spcBef>
                <a:spcPts val="600"/>
              </a:spcBef>
            </a:pPr>
            <a:r>
              <a:rPr lang="en-GB" sz="2800" b="1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Proof-of-principle imaging: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10s keV phase contrast with </a:t>
            </a:r>
            <a:r>
              <a:rPr lang="en-GB" sz="2800" dirty="0" err="1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betatron</a:t>
            </a:r>
            <a:endParaRPr lang="en-GB" sz="28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&gt; MeV high resolution radiography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4DE6F2-507D-B40A-4A08-6F4B80F8205A}"/>
              </a:ext>
            </a:extLst>
          </p:cNvPr>
          <p:cNvSpPr txBox="1"/>
          <p:nvPr/>
        </p:nvSpPr>
        <p:spPr>
          <a:xfrm>
            <a:off x="3924170" y="5992717"/>
            <a:ext cx="7822353" cy="584775"/>
          </a:xfrm>
          <a:prstGeom prst="rect">
            <a:avLst/>
          </a:prstGeom>
          <a:solidFill>
            <a:srgbClr val="1E5DF8"/>
          </a:solidFill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to open for user </a:t>
            </a:r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</a:t>
            </a: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56C377-6777-79B3-90BA-F992C146E127}"/>
              </a:ext>
            </a:extLst>
          </p:cNvPr>
          <p:cNvSpPr/>
          <p:nvPr/>
        </p:nvSpPr>
        <p:spPr>
          <a:xfrm>
            <a:off x="10912415" y="60385"/>
            <a:ext cx="1207698" cy="1854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9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622C-3131-0384-0B17-24110CE86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EB5F0495-C048-1907-A4EA-6AABCC68B56D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088"/>
                </a:solidFill>
                <a:ea typeface="Times New Roman" panose="02020603050405020304" pitchFamily="18" charset="0"/>
              </a:rPr>
              <a:t>We are using Gemini TA2 as a </a:t>
            </a:r>
          </a:p>
          <a:p>
            <a:r>
              <a:rPr lang="en-GB" dirty="0">
                <a:solidFill>
                  <a:srgbClr val="003088"/>
                </a:solidFill>
                <a:ea typeface="Times New Roman" panose="02020603050405020304" pitchFamily="18" charset="0"/>
              </a:rPr>
              <a:t>5 Hz, 50 MeV LWFA test beamline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86419-F249-1675-1749-FF4E1BC95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1" t="20106" r="11387"/>
          <a:stretch/>
        </p:blipFill>
        <p:spPr>
          <a:xfrm>
            <a:off x="6586458" y="1490389"/>
            <a:ext cx="5335913" cy="4781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D85B1-5650-C275-4C6A-18BAEBFD8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4" y="3620248"/>
            <a:ext cx="6374423" cy="3022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B99407-7847-93E1-3D1C-309A2AB0E75A}"/>
              </a:ext>
            </a:extLst>
          </p:cNvPr>
          <p:cNvSpPr txBox="1"/>
          <p:nvPr/>
        </p:nvSpPr>
        <p:spPr>
          <a:xfrm>
            <a:off x="8066613" y="6333369"/>
            <a:ext cx="2470858" cy="461665"/>
          </a:xfrm>
          <a:prstGeom prst="rect">
            <a:avLst/>
          </a:prstGeom>
          <a:solidFill>
            <a:srgbClr val="FF9D1B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500 </a:t>
            </a:r>
            <a:r>
              <a:rPr lang="en-GB" sz="2400" dirty="0" err="1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mJ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40 fs</a:t>
            </a:r>
            <a:endParaRPr lang="en-GB" sz="24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A4D31B-78D3-2459-FFDB-F52FECFE9ED3}"/>
              </a:ext>
            </a:extLst>
          </p:cNvPr>
          <p:cNvSpPr txBox="1"/>
          <p:nvPr/>
        </p:nvSpPr>
        <p:spPr>
          <a:xfrm>
            <a:off x="170579" y="1475003"/>
            <a:ext cx="6413565" cy="193899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Building 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previous Bayesian 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optimisation 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 [Shalloo 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 Nature Comm. 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2020]</a:t>
            </a:r>
            <a:endParaRPr lang="en-GB" sz="24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Adapting code for robust multi-objective optimisation for EPAC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Looking at the SLAC </a:t>
            </a:r>
            <a:r>
              <a:rPr lang="en-GB" sz="2400" dirty="0" err="1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Xopt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</a:t>
            </a:r>
            <a:endParaRPr lang="en-GB" sz="24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5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-151" dirty="0" smtClean="0">
                <a:solidFill>
                  <a:srgbClr val="003088"/>
                </a:solidFill>
              </a:rPr>
              <a:t>Optimizing </a:t>
            </a:r>
            <a:r>
              <a:rPr lang="en-US" sz="4000" spc="-151" dirty="0" smtClean="0">
                <a:solidFill>
                  <a:srgbClr val="003088"/>
                </a:solidFill>
              </a:rPr>
              <a:t>image quality for XCT applications</a:t>
            </a:r>
            <a:endParaRPr lang="en-US" sz="4000" spc="-151" dirty="0">
              <a:solidFill>
                <a:srgbClr val="00308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A39D7-B309-3184-A87F-B16C59E6CE06}"/>
              </a:ext>
            </a:extLst>
          </p:cNvPr>
          <p:cNvSpPr/>
          <p:nvPr/>
        </p:nvSpPr>
        <p:spPr>
          <a:xfrm>
            <a:off x="248217" y="5736566"/>
            <a:ext cx="2576315" cy="69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91440" y="2661287"/>
            <a:ext cx="5674378" cy="4196713"/>
            <a:chOff x="254000" y="2661287"/>
            <a:chExt cx="5674378" cy="41967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A7A697-C291-A4BD-2781-8620DCED2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15"/>
            <a:stretch/>
          </p:blipFill>
          <p:spPr>
            <a:xfrm>
              <a:off x="254000" y="3069119"/>
              <a:ext cx="4525212" cy="3788881"/>
            </a:xfrm>
            <a:prstGeom prst="rect">
              <a:avLst/>
            </a:prstGeom>
          </p:spPr>
        </p:pic>
        <p:pic>
          <p:nvPicPr>
            <p:cNvPr id="16" name="Picture 15" descr="A blue and white circular object with a red square&#10;&#10;AI-generated content may be incorrect.">
              <a:extLst>
                <a:ext uri="{FF2B5EF4-FFF2-40B4-BE49-F238E27FC236}">
                  <a16:creationId xmlns:a16="http://schemas.microsoft.com/office/drawing/2014/main" id="{FBDD3D4B-38A4-4D9B-91C4-94DFD30C6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897"/>
            <a:stretch/>
          </p:blipFill>
          <p:spPr>
            <a:xfrm>
              <a:off x="2626063" y="2661287"/>
              <a:ext cx="2924236" cy="16859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0ED345-23D6-677C-72E2-8E987E749382}"/>
                </a:ext>
              </a:extLst>
            </p:cNvPr>
            <p:cNvSpPr/>
            <p:nvPr/>
          </p:nvSpPr>
          <p:spPr>
            <a:xfrm>
              <a:off x="2519716" y="4392172"/>
              <a:ext cx="3408662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fontAlgn="base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smtClean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FOV ~ </a:t>
              </a:r>
              <a:r>
                <a:rPr lang="en-GB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mm</a:t>
              </a:r>
              <a:r>
                <a:rPr lang="en-GB" sz="2000" dirty="0" smtClean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2000" dirty="0" smtClean="0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mm</a:t>
              </a:r>
              <a:endParaRPr lang="en-GB" sz="20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fontAlgn="base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smtClean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 </a:t>
              </a:r>
              <a:r>
                <a:rPr lang="en-GB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l-GR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GB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GB" sz="2000" dirty="0">
                  <a:solidFill>
                    <a:srgbClr val="0030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2000" dirty="0" smtClean="0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lang="el-GR" sz="2000" dirty="0" smtClean="0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GB" sz="2000" dirty="0" smtClean="0">
                  <a:solidFill>
                    <a:srgbClr val="CC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GB" sz="20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108858" y="1265814"/>
            <a:ext cx="5819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beamline length &amp; detector development to achieve hig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resolution with </a:t>
            </a:r>
            <a:r>
              <a:rPr lang="en-GB" sz="2400" dirty="0" err="1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– 100 </a:t>
            </a:r>
            <a:r>
              <a:rPr lang="en-GB" sz="2400" dirty="0" err="1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 smtClean="0">
              <a:solidFill>
                <a:srgbClr val="003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3A1D8E-A5D5-DED9-58DF-EB073D238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964" y="2901412"/>
            <a:ext cx="2346090" cy="3766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671" y="3139029"/>
            <a:ext cx="3479329" cy="3239598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182A92A1-0DF6-046A-6DCE-0E964E3A0678}"/>
              </a:ext>
            </a:extLst>
          </p:cNvPr>
          <p:cNvSpPr txBox="1"/>
          <p:nvPr/>
        </p:nvSpPr>
        <p:spPr>
          <a:xfrm>
            <a:off x="6256964" y="1262012"/>
            <a:ext cx="5819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over </a:t>
            </a:r>
            <a:r>
              <a:rPr lang="en-GB" sz="2400" dirty="0" err="1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Brems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ICS properties to improve contrast and resolution      (1 – 10 MeV)</a:t>
            </a:r>
            <a:endParaRPr lang="en-GB" sz="2400" dirty="0" smtClean="0">
              <a:solidFill>
                <a:srgbClr val="003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D8E49-7F65-1BE2-885E-8EEFD8815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90C25671-8F8F-AAC4-C271-716192A74093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50" dirty="0" smtClean="0">
                <a:solidFill>
                  <a:srgbClr val="003088"/>
                </a:solidFill>
              </a:rPr>
              <a:t>User access to EPAC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003088"/>
              </a:solidFill>
              <a:effectLst/>
              <a:uLnTx/>
              <a:uFillTx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0E3DBFDF-8CFB-B5FC-BA44-68FA8F7EA4CA}"/>
              </a:ext>
            </a:extLst>
          </p:cNvPr>
          <p:cNvSpPr txBox="1"/>
          <p:nvPr/>
        </p:nvSpPr>
        <p:spPr>
          <a:xfrm>
            <a:off x="248511" y="1303988"/>
            <a:ext cx="1156247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will run a certain number of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operational weeks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a </a:t>
            </a:r>
            <a:r>
              <a:rPr kumimoji="0" lang="en-GB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year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3088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 time is split between: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3088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Academic access </a:t>
            </a:r>
            <a:r>
              <a:rPr lang="en-GB" sz="28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(peer-reviewed through independent panel)</a:t>
            </a:r>
            <a:endParaRPr lang="en-GB" sz="28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Industrial access (collaborative or proprietary)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8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Expecting 3 weeks for academic experiments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Week 1:</a:t>
            </a:r>
            <a:r>
              <a:rPr lang="en-GB" sz="28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set up (no laser)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Week 2:</a:t>
            </a:r>
            <a:r>
              <a:rPr lang="en-GB" sz="28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shot preparations (alignment modes)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800" b="1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Week 3:</a:t>
            </a:r>
            <a:r>
              <a:rPr lang="en-GB" sz="28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data taking (~ 100k shots per day)</a:t>
            </a:r>
          </a:p>
        </p:txBody>
      </p:sp>
    </p:spTree>
    <p:extLst>
      <p:ext uri="{BB962C8B-B14F-4D97-AF65-F5344CB8AC3E}">
        <p14:creationId xmlns:p14="http://schemas.microsoft.com/office/powerpoint/2010/main" val="288362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A553B-719A-681A-40B8-E30E17E46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AA39D7-B309-3184-A87F-B16C59E6CE06}"/>
              </a:ext>
            </a:extLst>
          </p:cNvPr>
          <p:cNvSpPr/>
          <p:nvPr/>
        </p:nvSpPr>
        <p:spPr>
          <a:xfrm>
            <a:off x="248217" y="5736566"/>
            <a:ext cx="2576315" cy="69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A3A7710-4167-98F8-E18A-B7A6FFA36BB9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003088"/>
                </a:solidFill>
              </a:rPr>
              <a:t>EA1 future development</a:t>
            </a:r>
            <a:endParaRPr lang="en-GB" sz="4400" b="1" spc="-150" dirty="0">
              <a:solidFill>
                <a:srgbClr val="003088"/>
              </a:solidFill>
            </a:endParaRPr>
          </a:p>
        </p:txBody>
      </p:sp>
      <p:pic>
        <p:nvPicPr>
          <p:cNvPr id="2" name="Picture 1" descr="image002">
            <a:extLst>
              <a:ext uri="{FF2B5EF4-FFF2-40B4-BE49-F238E27FC236}">
                <a16:creationId xmlns:a16="http://schemas.microsoft.com/office/drawing/2014/main" id="{E4FD3E65-AA8D-0E82-9B5D-87D36061F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"/>
          <a:stretch/>
        </p:blipFill>
        <p:spPr bwMode="auto">
          <a:xfrm>
            <a:off x="0" y="1326183"/>
            <a:ext cx="12192000" cy="475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97906-EF09-493C-F3CF-78DD9F4493AE}"/>
              </a:ext>
            </a:extLst>
          </p:cNvPr>
          <p:cNvSpPr txBox="1"/>
          <p:nvPr/>
        </p:nvSpPr>
        <p:spPr>
          <a:xfrm>
            <a:off x="1004595" y="1328307"/>
            <a:ext cx="3668173" cy="1323439"/>
          </a:xfrm>
          <a:prstGeom prst="rect">
            <a:avLst/>
          </a:prstGeom>
          <a:solidFill>
            <a:srgbClr val="FF9D1B">
              <a:alpha val="80000"/>
            </a:srgbClr>
          </a:solidFill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auxiliary beams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HOFI / injection / collision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energy, long pulse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CA5EB-D01D-527F-33DE-52A3AC4A183F}"/>
              </a:ext>
            </a:extLst>
          </p:cNvPr>
          <p:cNvSpPr txBox="1"/>
          <p:nvPr/>
        </p:nvSpPr>
        <p:spPr>
          <a:xfrm>
            <a:off x="6592144" y="1326183"/>
            <a:ext cx="4334179" cy="1631216"/>
          </a:xfrm>
          <a:prstGeom prst="rect">
            <a:avLst/>
          </a:prstGeom>
          <a:solidFill>
            <a:srgbClr val="FF9D1B">
              <a:alpha val="80000"/>
            </a:srgbClr>
          </a:solidFill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combinations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SF-QED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Compton scattering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Staged LWFA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Pump-probe / bimodal imaging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A7B00-AA5E-AD58-418A-B04A35AD1574}"/>
              </a:ext>
            </a:extLst>
          </p:cNvPr>
          <p:cNvSpPr txBox="1"/>
          <p:nvPr/>
        </p:nvSpPr>
        <p:spPr>
          <a:xfrm>
            <a:off x="7609604" y="4793252"/>
            <a:ext cx="4334179" cy="1631216"/>
          </a:xfrm>
          <a:prstGeom prst="rect">
            <a:avLst/>
          </a:prstGeom>
          <a:solidFill>
            <a:srgbClr val="FF9D1B">
              <a:alpha val="80000"/>
            </a:srgbClr>
          </a:solidFill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beamlines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tomography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Femtosecond XAS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 experiments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irradiation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4FE058-365E-0739-B86A-2B964F8596F3}"/>
              </a:ext>
            </a:extLst>
          </p:cNvPr>
          <p:cNvSpPr txBox="1"/>
          <p:nvPr/>
        </p:nvSpPr>
        <p:spPr>
          <a:xfrm>
            <a:off x="1375402" y="4949351"/>
            <a:ext cx="3819559" cy="1323439"/>
          </a:xfrm>
          <a:prstGeom prst="rect">
            <a:avLst/>
          </a:prstGeom>
          <a:solidFill>
            <a:srgbClr val="FF9D1B">
              <a:alpha val="80000"/>
            </a:srgbClr>
          </a:solidFill>
          <a:ln w="12700">
            <a:solidFill>
              <a:srgbClr val="00308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high-power beamline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Duplicate 10 Hz, PW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Multi-PW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Hz, 100 TW</a:t>
            </a:r>
          </a:p>
        </p:txBody>
      </p:sp>
    </p:spTree>
    <p:extLst>
      <p:ext uri="{BB962C8B-B14F-4D97-AF65-F5344CB8AC3E}">
        <p14:creationId xmlns:p14="http://schemas.microsoft.com/office/powerpoint/2010/main" val="209464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id:image019.jpg@01D70B54.B8304AD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6" r="20497"/>
          <a:stretch/>
        </p:blipFill>
        <p:spPr bwMode="auto">
          <a:xfrm>
            <a:off x="1996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45627-5FA2-7021-FFE2-A3E252FCA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509" y="582578"/>
            <a:ext cx="6772903" cy="3634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D144C0-3192-0FF3-B7E0-95FBFE01C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88" y="1383086"/>
            <a:ext cx="4971884" cy="5105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8F1FA3-8CAD-8022-A461-496ED5211DAF}"/>
              </a:ext>
            </a:extLst>
          </p:cNvPr>
          <p:cNvSpPr/>
          <p:nvPr/>
        </p:nvSpPr>
        <p:spPr>
          <a:xfrm>
            <a:off x="6354704" y="5015303"/>
            <a:ext cx="4949112" cy="104464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094" b="1" spc="-8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www.clf.stfc.ac.uk</a:t>
            </a:r>
          </a:p>
          <a:p>
            <a:pPr algn="ctr"/>
            <a:r>
              <a:rPr lang="en-GB" sz="3094" b="1" spc="-8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CLFINDUSTRY@stfc.ac.uk</a:t>
            </a:r>
            <a:endParaRPr lang="en-US" sz="3094" b="1" spc="-8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5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F0BC1-DB72-1BBF-969B-DED352946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BD7423E-BFC7-431B-B880-ED605A635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64"/>
          <a:stretch/>
        </p:blipFill>
        <p:spPr bwMode="auto">
          <a:xfrm>
            <a:off x="6471827" y="1244693"/>
            <a:ext cx="5720173" cy="561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13" dirty="0">
                <a:solidFill>
                  <a:srgbClr val="003088"/>
                </a:solidFill>
              </a:rPr>
              <a:t>EPAC </a:t>
            </a:r>
            <a:r>
              <a:rPr lang="en-US" spc="-113" dirty="0" smtClean="0">
                <a:solidFill>
                  <a:srgbClr val="003088"/>
                </a:solidFill>
              </a:rPr>
              <a:t>is a major </a:t>
            </a:r>
            <a:r>
              <a:rPr lang="en-US" spc="-113" dirty="0">
                <a:solidFill>
                  <a:srgbClr val="003088"/>
                </a:solidFill>
              </a:rPr>
              <a:t>facility </a:t>
            </a:r>
            <a:r>
              <a:rPr lang="en-US" spc="-113" dirty="0" smtClean="0">
                <a:solidFill>
                  <a:srgbClr val="003088"/>
                </a:solidFill>
              </a:rPr>
              <a:t>development at the STFC Rutherford Appleton Laboratory</a:t>
            </a:r>
            <a:endParaRPr lang="en-US" spc="-113" dirty="0">
              <a:solidFill>
                <a:srgbClr val="00308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/>
          <a:stretch/>
        </p:blipFill>
        <p:spPr>
          <a:xfrm>
            <a:off x="510304" y="1470559"/>
            <a:ext cx="5231073" cy="23465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62907" y="2903290"/>
            <a:ext cx="553916" cy="571500"/>
          </a:xfrm>
          <a:prstGeom prst="rect">
            <a:avLst/>
          </a:prstGeom>
          <a:noFill/>
          <a:ln w="38100">
            <a:solidFill>
              <a:srgbClr val="FF9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>
            <a:stCxn id="2" idx="3"/>
          </p:cNvCxnSpPr>
          <p:nvPr/>
        </p:nvCxnSpPr>
        <p:spPr>
          <a:xfrm>
            <a:off x="2716823" y="3189040"/>
            <a:ext cx="3755004" cy="456708"/>
          </a:xfrm>
          <a:prstGeom prst="line">
            <a:avLst/>
          </a:prstGeom>
          <a:ln w="38100">
            <a:solidFill>
              <a:srgbClr val="FF9D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62C690-BEE6-C647-C814-0C73D31A062D}"/>
              </a:ext>
            </a:extLst>
          </p:cNvPr>
          <p:cNvSpPr txBox="1"/>
          <p:nvPr/>
        </p:nvSpPr>
        <p:spPr>
          <a:xfrm>
            <a:off x="278896" y="3874881"/>
            <a:ext cx="5585574" cy="19082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Hz PW laser based on </a:t>
            </a:r>
            <a:r>
              <a:rPr lang="en-GB" sz="2400" kern="0" dirty="0" err="1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en-GB" sz="2400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DPSSL technology</a:t>
            </a:r>
          </a:p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Laser </a:t>
            </a:r>
            <a:r>
              <a:rPr lang="en-GB" sz="2400" b="1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Facility</a:t>
            </a:r>
          </a:p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plasma accelerators for </a:t>
            </a:r>
            <a:r>
              <a:rPr lang="en-GB" sz="2400" b="1" kern="0" dirty="0" smtClean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GB" sz="2400" b="1" kern="0" dirty="0" smtClean="0">
              <a:solidFill>
                <a:srgbClr val="003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5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8A3D3-886A-622A-4092-CACF7F1D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61">
            <a:extLst>
              <a:ext uri="{FF2B5EF4-FFF2-40B4-BE49-F238E27FC236}">
                <a16:creationId xmlns:a16="http://schemas.microsoft.com/office/drawing/2014/main" id="{7AEEE3CA-BDF6-4F7C-66C2-FB74DD11D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2951"/>
            <a:ext cx="12188261" cy="6455049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D898A636-DD07-DEB0-4D10-54EFA1EE2D52}"/>
              </a:ext>
            </a:extLst>
          </p:cNvPr>
          <p:cNvSpPr txBox="1">
            <a:spLocks/>
          </p:cNvSpPr>
          <p:nvPr/>
        </p:nvSpPr>
        <p:spPr>
          <a:xfrm>
            <a:off x="6196164" y="0"/>
            <a:ext cx="5992096" cy="132556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b="1" spc="-15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10 Hz PW laser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674BF142-6B12-4AFF-BE1D-7830A8549A52}"/>
              </a:ext>
            </a:extLst>
          </p:cNvPr>
          <p:cNvSpPr/>
          <p:nvPr/>
        </p:nvSpPr>
        <p:spPr>
          <a:xfrm>
            <a:off x="248217" y="5736566"/>
            <a:ext cx="2576315" cy="69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462C690-BEE6-C647-C814-0C73D31A062D}"/>
              </a:ext>
            </a:extLst>
          </p:cNvPr>
          <p:cNvSpPr txBox="1"/>
          <p:nvPr/>
        </p:nvSpPr>
        <p:spPr>
          <a:xfrm>
            <a:off x="177428" y="4736420"/>
            <a:ext cx="3626824" cy="20621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1J OPCPA front end</a:t>
            </a:r>
          </a:p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 err="1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en-GB" sz="2400" kern="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DPSSL pump </a:t>
            </a:r>
          </a:p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 err="1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Ti:Sa</a:t>
            </a:r>
            <a:r>
              <a:rPr lang="en-GB" sz="2400" kern="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amplifier</a:t>
            </a:r>
          </a:p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and MLD gratings</a:t>
            </a:r>
          </a:p>
          <a:p>
            <a:pPr marL="214302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308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 J, ≤ 30 fs @ 10 Hz</a:t>
            </a:r>
            <a:endParaRPr lang="en-GB" sz="2800" kern="0" dirty="0">
              <a:solidFill>
                <a:srgbClr val="0030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creenshot of a room&#10;&#10;AI-generated content may be incorrect.">
            <a:extLst>
              <a:ext uri="{FF2B5EF4-FFF2-40B4-BE49-F238E27FC236}">
                <a16:creationId xmlns:a16="http://schemas.microsoft.com/office/drawing/2014/main" id="{AF06AC2C-2E2F-A493-7BA6-B38B5CEF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327" t="15209" b="49504"/>
          <a:stretch>
            <a:fillRect/>
          </a:stretch>
        </p:blipFill>
        <p:spPr>
          <a:xfrm>
            <a:off x="4480111" y="1089000"/>
            <a:ext cx="3873136" cy="23400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852A2ED0-22F6-8115-FDFC-26A5AA9E3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99" y="1996993"/>
            <a:ext cx="3855689" cy="23400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Picture 10" descr="A group of people in blue protective gear&#10;&#10;AI-generated content may be incorrect.">
            <a:extLst>
              <a:ext uri="{FF2B5EF4-FFF2-40B4-BE49-F238E27FC236}">
                <a16:creationId xmlns:a16="http://schemas.microsoft.com/office/drawing/2014/main" id="{5B9EF53F-5ACC-EC51-6D70-1027FE8B2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547" y="3936791"/>
            <a:ext cx="3454204" cy="255957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3" name="Picture 12" descr="A machine in a factory&#10;&#10;AI-generated content may be incorrect.">
            <a:extLst>
              <a:ext uri="{FF2B5EF4-FFF2-40B4-BE49-F238E27FC236}">
                <a16:creationId xmlns:a16="http://schemas.microsoft.com/office/drawing/2014/main" id="{65A7D92A-06A6-4030-240E-A95B199213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151" y="3718922"/>
            <a:ext cx="3543733" cy="23627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E3D5A0-4C99-C8AB-E14C-83206F7531FB}"/>
              </a:ext>
            </a:extLst>
          </p:cNvPr>
          <p:cNvSpPr txBox="1"/>
          <p:nvPr/>
        </p:nvSpPr>
        <p:spPr>
          <a:xfrm>
            <a:off x="2710232" y="290578"/>
            <a:ext cx="9199253" cy="1358321"/>
          </a:xfrm>
          <a:prstGeom prst="rect">
            <a:avLst/>
          </a:prstGeom>
          <a:solidFill>
            <a:srgbClr val="FFFF00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marL="133322" algn="ctr">
              <a:lnSpc>
                <a:spcPct val="90000"/>
              </a:lnSpc>
              <a:spcAft>
                <a:spcPts val="800"/>
              </a:spcAft>
            </a:pPr>
            <a:r>
              <a:rPr lang="en-GB" sz="2800" i="1" dirty="0">
                <a:solidFill>
                  <a:srgbClr val="00308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Development of high peak and high pulse rate drivers for accelerators: opportunities and challenges</a:t>
            </a:r>
          </a:p>
          <a:p>
            <a:pPr marL="133322" algn="ctr">
              <a:lnSpc>
                <a:spcPct val="90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308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Mariastefania De Vido, Thursday am plenary</a:t>
            </a:r>
          </a:p>
        </p:txBody>
      </p:sp>
    </p:spTree>
    <p:extLst>
      <p:ext uri="{BB962C8B-B14F-4D97-AF65-F5344CB8AC3E}">
        <p14:creationId xmlns:p14="http://schemas.microsoft.com/office/powerpoint/2010/main" val="41549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A7B0E-28E4-476B-E149-D927EB78C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D11306B6-95EB-CE57-F264-5662D2D90B2B}"/>
              </a:ext>
            </a:extLst>
          </p:cNvPr>
          <p:cNvSpPr txBox="1">
            <a:spLocks/>
          </p:cNvSpPr>
          <p:nvPr/>
        </p:nvSpPr>
        <p:spPr>
          <a:xfrm>
            <a:off x="170578" y="164826"/>
            <a:ext cx="11466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088"/>
                </a:solidFill>
              </a:rPr>
              <a:t>Ground Floor – experimental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7E2A32-8B33-1B98-D914-9607FC0F8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6091"/>
            <a:ext cx="12192000" cy="486798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CF616-E8B4-9E85-3DD1-D128F017DC98}"/>
              </a:ext>
            </a:extLst>
          </p:cNvPr>
          <p:cNvSpPr txBox="1"/>
          <p:nvPr/>
        </p:nvSpPr>
        <p:spPr>
          <a:xfrm>
            <a:off x="101566" y="1490389"/>
            <a:ext cx="3564660" cy="156350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marL="133322">
              <a:lnSpc>
                <a:spcPct val="90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Experimental Area 1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 m x 10 m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Long-focus configuration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Primarily gas targets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83507-E7A2-2CD7-43A5-86CCFC5215DE}"/>
              </a:ext>
            </a:extLst>
          </p:cNvPr>
          <p:cNvSpPr txBox="1"/>
          <p:nvPr/>
        </p:nvSpPr>
        <p:spPr>
          <a:xfrm>
            <a:off x="7772399" y="5129669"/>
            <a:ext cx="3976777" cy="156350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marL="133322">
              <a:lnSpc>
                <a:spcPct val="90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Experimental Area 2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m x 10 m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Short-focus (f/3) configuration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Primarily solid density targets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6B3F4-5B59-40FD-FF86-07FB116D0A76}"/>
              </a:ext>
            </a:extLst>
          </p:cNvPr>
          <p:cNvSpPr txBox="1"/>
          <p:nvPr/>
        </p:nvSpPr>
        <p:spPr>
          <a:xfrm>
            <a:off x="8817086" y="1451635"/>
            <a:ext cx="3273348" cy="1183914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marL="133322">
              <a:lnSpc>
                <a:spcPct val="90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Experimental Area 3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m x 7 m</a:t>
            </a:r>
          </a:p>
          <a:p>
            <a:pPr marL="438114" indent="-304792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10157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FC1E8-13B2-B999-D52D-E290C8D4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B1A3D0C6-F86F-C7DA-713B-CD18FC9E5016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003088"/>
                </a:solidFill>
              </a:rPr>
              <a:t>EPAC Experimental Area 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20A447-2D54-5EDA-4F35-8CE466134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9" b="23427"/>
          <a:stretch/>
        </p:blipFill>
        <p:spPr bwMode="auto">
          <a:xfrm>
            <a:off x="253706" y="1511365"/>
            <a:ext cx="11288424" cy="333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21927CAC-775C-83A2-3FF0-9E277C6FCA29}"/>
              </a:ext>
            </a:extLst>
          </p:cNvPr>
          <p:cNvSpPr txBox="1"/>
          <p:nvPr/>
        </p:nvSpPr>
        <p:spPr>
          <a:xfrm>
            <a:off x="4203917" y="5159205"/>
            <a:ext cx="67688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Off-axis parabola: focal length 10 m (</a:t>
            </a:r>
            <a:r>
              <a:rPr lang="en-GB" sz="2400" i="1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 45)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Intensity mid-10</a:t>
            </a:r>
            <a:r>
              <a:rPr lang="en-GB" sz="2400" baseline="300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 cm</a:t>
            </a:r>
            <a:r>
              <a:rPr lang="en-GB" sz="2400" baseline="300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GB" sz="2400" i="1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sz="2400" baseline="-250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~ 1 –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Hz and 10 Hz operating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Hz energy limited by gold gratings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99407-7847-93E1-3D1C-309A2AB0E75A}"/>
              </a:ext>
            </a:extLst>
          </p:cNvPr>
          <p:cNvSpPr txBox="1"/>
          <p:nvPr/>
        </p:nvSpPr>
        <p:spPr>
          <a:xfrm>
            <a:off x="170579" y="3710732"/>
            <a:ext cx="1377949" cy="707886"/>
          </a:xfrm>
          <a:prstGeom prst="rect">
            <a:avLst/>
          </a:prstGeom>
          <a:solidFill>
            <a:srgbClr val="FF9D1B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chamber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99407-7847-93E1-3D1C-309A2AB0E75A}"/>
              </a:ext>
            </a:extLst>
          </p:cNvPr>
          <p:cNvSpPr txBox="1"/>
          <p:nvPr/>
        </p:nvSpPr>
        <p:spPr>
          <a:xfrm>
            <a:off x="2327194" y="3937445"/>
            <a:ext cx="1377949" cy="707886"/>
          </a:xfrm>
          <a:prstGeom prst="rect">
            <a:avLst/>
          </a:prstGeom>
          <a:solidFill>
            <a:srgbClr val="FF9D1B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focusing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99407-7847-93E1-3D1C-309A2AB0E75A}"/>
              </a:ext>
            </a:extLst>
          </p:cNvPr>
          <p:cNvSpPr txBox="1"/>
          <p:nvPr/>
        </p:nvSpPr>
        <p:spPr>
          <a:xfrm>
            <a:off x="7524757" y="4200793"/>
            <a:ext cx="1377949" cy="707886"/>
          </a:xfrm>
          <a:prstGeom prst="rect">
            <a:avLst/>
          </a:prstGeom>
          <a:solidFill>
            <a:srgbClr val="FF9D1B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32086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7BA95-6F1B-08B2-0A43-9D0D1582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F9392F-051B-AE0D-CA71-48FF4309DB22}"/>
              </a:ext>
            </a:extLst>
          </p:cNvPr>
          <p:cNvSpPr/>
          <p:nvPr/>
        </p:nvSpPr>
        <p:spPr>
          <a:xfrm>
            <a:off x="10861964" y="164826"/>
            <a:ext cx="1200727" cy="1125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F76CEFE0-CA68-0789-7C4F-AB8648488A95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9365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003088"/>
                </a:solidFill>
              </a:rPr>
              <a:t>Focusing chamber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26C3A1D-8BD8-05DF-7EF5-053D0C79A198}"/>
              </a:ext>
            </a:extLst>
          </p:cNvPr>
          <p:cNvSpPr txBox="1"/>
          <p:nvPr/>
        </p:nvSpPr>
        <p:spPr>
          <a:xfrm>
            <a:off x="245505" y="4971759"/>
            <a:ext cx="652036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Installed on movable granite block</a:t>
            </a:r>
          </a:p>
          <a:p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(up to 14.5 m focal length)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Day-one 10 m focal length parabola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Adaptive optic from </a:t>
            </a:r>
            <a:r>
              <a:rPr lang="en-GB" sz="2400" dirty="0" smtClean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ISP-system</a:t>
            </a:r>
            <a:endParaRPr lang="en-GB" sz="2400" dirty="0">
              <a:solidFill>
                <a:srgbClr val="00308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10F4D-E349-73E0-FE61-DBA6F40F5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72" y="1378132"/>
            <a:ext cx="4635348" cy="3331353"/>
          </a:xfrm>
          <a:prstGeom prst="rect">
            <a:avLst/>
          </a:prstGeom>
        </p:spPr>
      </p:pic>
      <p:pic>
        <p:nvPicPr>
          <p:cNvPr id="8" name="Picture 7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156B9523-52BA-7AAE-86C2-8A9C2B464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92095" y="1182890"/>
            <a:ext cx="5989626" cy="44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E58A6-287F-8528-43F6-8B1CA342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4FF9C8-23B6-A945-1692-D134854AC360}"/>
              </a:ext>
            </a:extLst>
          </p:cNvPr>
          <p:cNvSpPr/>
          <p:nvPr/>
        </p:nvSpPr>
        <p:spPr>
          <a:xfrm>
            <a:off x="10861964" y="164826"/>
            <a:ext cx="1200727" cy="1125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08248322-289D-6879-BC6A-2B8996B3C66A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9365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003088"/>
                </a:solidFill>
              </a:rPr>
              <a:t>Interaction chamber</a:t>
            </a:r>
          </a:p>
        </p:txBody>
      </p:sp>
      <p:pic>
        <p:nvPicPr>
          <p:cNvPr id="30" name="Picture 29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EEE882F4-87F4-A1E3-A84E-173F6157B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63859" y="1129348"/>
            <a:ext cx="6358659" cy="4768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0" y="1219016"/>
            <a:ext cx="5639046" cy="3628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252778-5596-1CC9-0DE8-083A9E59EE9D}"/>
              </a:ext>
            </a:extLst>
          </p:cNvPr>
          <p:cNvSpPr txBox="1"/>
          <p:nvPr/>
        </p:nvSpPr>
        <p:spPr>
          <a:xfrm>
            <a:off x="261064" y="4611231"/>
            <a:ext cx="6007851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LWFA target (up to metre-scale)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Plasma optical diagnostics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Transition radiation diagnostics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Quadrupole magnets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Option for close-in spectrometer</a:t>
            </a:r>
          </a:p>
        </p:txBody>
      </p:sp>
    </p:spTree>
    <p:extLst>
      <p:ext uri="{BB962C8B-B14F-4D97-AF65-F5344CB8AC3E}">
        <p14:creationId xmlns:p14="http://schemas.microsoft.com/office/powerpoint/2010/main" val="6947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0213A-0C49-67D5-DEA4-C8D8E574F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AC8741-87BC-6996-4913-281576AE7D19}"/>
              </a:ext>
            </a:extLst>
          </p:cNvPr>
          <p:cNvSpPr/>
          <p:nvPr/>
        </p:nvSpPr>
        <p:spPr>
          <a:xfrm>
            <a:off x="10861964" y="164826"/>
            <a:ext cx="1200727" cy="1125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6F8C3DA8-B8D0-45FD-9548-0E3869442C4C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93653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003088"/>
                </a:solidFill>
              </a:rPr>
              <a:t>Exit mode chamber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BC91426-F3BF-D1CA-C4AD-0E2A77A6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49"/>
          <a:stretch/>
        </p:blipFill>
        <p:spPr>
          <a:xfrm>
            <a:off x="838561" y="1179373"/>
            <a:ext cx="4719589" cy="393938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0814F36B-96B2-0B7A-238D-4A0BCDBC45AC}"/>
              </a:ext>
            </a:extLst>
          </p:cNvPr>
          <p:cNvSpPr txBox="1"/>
          <p:nvPr/>
        </p:nvSpPr>
        <p:spPr>
          <a:xfrm>
            <a:off x="253707" y="5219379"/>
            <a:ext cx="603397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Optics to attenuate and collimate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Diagnostics for beam profile, wavefront, pulse shape, spectrum</a:t>
            </a:r>
          </a:p>
        </p:txBody>
      </p:sp>
      <p:pic>
        <p:nvPicPr>
          <p:cNvPr id="7" name="Picture 6" descr="A large metal box with a blue ladder&#10;&#10;AI-generated content may be incorrect.">
            <a:extLst>
              <a:ext uri="{FF2B5EF4-FFF2-40B4-BE49-F238E27FC236}">
                <a16:creationId xmlns:a16="http://schemas.microsoft.com/office/drawing/2014/main" id="{91309F63-209E-2F24-6117-390D4BAF87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40"/>
          <a:stretch/>
        </p:blipFill>
        <p:spPr>
          <a:xfrm rot="5400000">
            <a:off x="6061611" y="982436"/>
            <a:ext cx="5908301" cy="48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2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90ACD-B84D-6D87-483D-1FC5A2245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0E6A0FFC-B871-75A8-C7C2-97403E667342}"/>
              </a:ext>
            </a:extLst>
          </p:cNvPr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pc="-150" dirty="0">
                <a:solidFill>
                  <a:srgbClr val="003088"/>
                </a:solidFill>
              </a:rPr>
              <a:t>We are producing gas jet targets for EA1</a:t>
            </a:r>
            <a:endParaRPr lang="en-GB" sz="4400" b="1" spc="-150" dirty="0">
              <a:solidFill>
                <a:srgbClr val="003088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5615B-A6D8-8349-F6F7-89CF9F04D57B}"/>
              </a:ext>
            </a:extLst>
          </p:cNvPr>
          <p:cNvSpPr/>
          <p:nvPr/>
        </p:nvSpPr>
        <p:spPr>
          <a:xfrm>
            <a:off x="247176" y="1602533"/>
            <a:ext cx="4429599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Slot nozzles up to 100 mm in length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and manufactured in-house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Aiming to develop metre-scale targets based on Maryland designs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need J-level auxiliary beam for HOFI channels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E0C17-E314-C9EB-3BD0-DCB0171C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50" y="1602533"/>
            <a:ext cx="3192621" cy="2275990"/>
          </a:xfrm>
          <a:prstGeom prst="rect">
            <a:avLst/>
          </a:prstGeom>
        </p:spPr>
      </p:pic>
      <p:pic>
        <p:nvPicPr>
          <p:cNvPr id="5" name="Picture 4" descr="A metal piece of machinery&#10;&#10;AI-generated content may be incorrect.">
            <a:extLst>
              <a:ext uri="{FF2B5EF4-FFF2-40B4-BE49-F238E27FC236}">
                <a16:creationId xmlns:a16="http://schemas.microsoft.com/office/drawing/2014/main" id="{1BDEC69A-C782-B57B-8C91-20F3A6B49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608" y="1622268"/>
            <a:ext cx="2825941" cy="2256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596" y="3878523"/>
            <a:ext cx="3485785" cy="2735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99407-7847-93E1-3D1C-309A2AB0E75A}"/>
              </a:ext>
            </a:extLst>
          </p:cNvPr>
          <p:cNvSpPr txBox="1"/>
          <p:nvPr/>
        </p:nvSpPr>
        <p:spPr>
          <a:xfrm>
            <a:off x="8519527" y="4934616"/>
            <a:ext cx="3367674" cy="1015663"/>
          </a:xfrm>
          <a:prstGeom prst="rect">
            <a:avLst/>
          </a:prstGeom>
          <a:solidFill>
            <a:srgbClr val="FF9D1B"/>
          </a:solidFill>
          <a:ln w="12700">
            <a:solidFill>
              <a:srgbClr val="00308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Metre-scale gas jet</a:t>
            </a:r>
          </a:p>
          <a:p>
            <a:pPr algn="ctr"/>
            <a:r>
              <a:rPr lang="en-GB" sz="2000" dirty="0" err="1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Rockafellow</a:t>
            </a:r>
            <a:r>
              <a:rPr lang="en-GB" sz="2000" dirty="0">
                <a:solidFill>
                  <a:srgbClr val="0030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Phys. Plasmas 32, 053102 (2025)</a:t>
            </a:r>
          </a:p>
        </p:txBody>
      </p:sp>
    </p:spTree>
    <p:extLst>
      <p:ext uri="{BB962C8B-B14F-4D97-AF65-F5344CB8AC3E}">
        <p14:creationId xmlns:p14="http://schemas.microsoft.com/office/powerpoint/2010/main" val="61989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10095</TotalTime>
  <Words>957</Words>
  <Application>Microsoft Office PowerPoint</Application>
  <PresentationFormat>Widescreen</PresentationFormat>
  <Paragraphs>174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Regular</vt:lpstr>
      <vt:lpstr>Calibri</vt:lpstr>
      <vt:lpstr>Times New Roman</vt:lpstr>
      <vt:lpstr>Wingdings</vt:lpstr>
      <vt:lpstr>Office Theme</vt:lpstr>
      <vt:lpstr>MASTER 2 WHITE</vt:lpstr>
      <vt:lpstr>Font and logo master</vt:lpstr>
      <vt:lpstr>1_Font and logo 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Symes, Dan (STFC,RAL,CLF)</cp:lastModifiedBy>
  <cp:revision>676</cp:revision>
  <cp:lastPrinted>2019-10-02T08:27:37Z</cp:lastPrinted>
  <dcterms:created xsi:type="dcterms:W3CDTF">2019-09-17T08:04:08Z</dcterms:created>
  <dcterms:modified xsi:type="dcterms:W3CDTF">2025-09-23T06:50:09Z</dcterms:modified>
</cp:coreProperties>
</file>