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9" r:id="rId2"/>
    <p:sldId id="280" r:id="rId3"/>
    <p:sldId id="335" r:id="rId4"/>
    <p:sldId id="334" r:id="rId5"/>
    <p:sldId id="337" r:id="rId6"/>
    <p:sldId id="329" r:id="rId7"/>
    <p:sldId id="330" r:id="rId8"/>
    <p:sldId id="338" r:id="rId9"/>
    <p:sldId id="310" r:id="rId10"/>
    <p:sldId id="301" r:id="rId11"/>
    <p:sldId id="312" r:id="rId12"/>
    <p:sldId id="331" r:id="rId13"/>
    <p:sldId id="299" r:id="rId14"/>
    <p:sldId id="319" r:id="rId1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232" userDrawn="1">
          <p15:clr>
            <a:srgbClr val="A4A3A4"/>
          </p15:clr>
        </p15:guide>
        <p15:guide id="3" orient="horz" pos="744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050"/>
    <a:srgbClr val="0000FF"/>
    <a:srgbClr val="027D01"/>
    <a:srgbClr val="A6CAED"/>
    <a:srgbClr val="A02B93"/>
    <a:srgbClr val="465568"/>
    <a:srgbClr val="2C3846"/>
    <a:srgbClr val="8D9FB6"/>
    <a:srgbClr val="D1F2FF"/>
    <a:srgbClr val="F1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3"/>
    <p:restoredTop sz="89310"/>
  </p:normalViewPr>
  <p:slideViewPr>
    <p:cSldViewPr snapToGrid="0" showGuides="1">
      <p:cViewPr>
        <p:scale>
          <a:sx n="95" d="100"/>
          <a:sy n="95" d="100"/>
        </p:scale>
        <p:origin x="1328" y="1072"/>
      </p:cViewPr>
      <p:guideLst>
        <p:guide orient="horz" pos="2115"/>
        <p:guide pos="1232"/>
        <p:guide orient="horz" pos="744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AC680-C7B6-A64A-9F50-333D7AB9E62C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95A2-7DCA-F440-A714-1AD5DFD963A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8656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04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83852-2ABD-727F-D6BE-65555984B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0B9F2-F537-F1C4-504E-572F8C2D7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0D9F98-7CE9-1ADC-B5E5-7E770132D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66A3E-576F-CB30-391B-04E0B1186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4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6C015-E6F4-AF4A-8829-71BF92FE0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F2A966-9813-4DE1-EF9F-20F4DD90E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32215C-B17F-F240-EFB9-6869D938B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F78A3-44AB-8F48-96CF-4887238EC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8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6DFA4-A561-1ADA-FF48-0FF6F48F8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32A15-F443-4DEA-4C9C-04F1A4AD3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DB6CC-42DB-0633-8FE5-09BDDD258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C84E8-ABB7-319B-A9ED-8B77FF064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4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5017D-078D-C8D3-10CF-4CB1C77C1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F5054-8B64-7475-F97E-BC17AB696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83BA86-86AF-2087-D6F3-911DFFDE9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1E1B-7835-E577-82E3-5FB830330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8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6F73F-19EB-C51E-06CC-FB71285FD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E5AC6-AAF2-6DC0-51B3-A704C7ECD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9680D-76C7-1C16-EBB6-867EFF2A2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C0612-6561-A36A-F290-196DCC3B4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7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7015-6139-8331-0274-ADD64C949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52AB1-1428-1AB6-CEA6-33F888250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722C3-AB3D-CB8E-4C99-619333C94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E292-194F-C62C-EABE-35CFCCF1C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0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1F70C-9790-90B4-998C-1CB0CE539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66AAE-2664-3B94-7667-07C02537D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941883-C61A-CA4F-F407-8AB7B4F2A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67F02-B757-F175-A8B6-5C61383F7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F6C20-1E5B-E8C2-3270-C96A0B02A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6FCA7-14B1-28DE-1D02-284FA41A5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89F21-A8B7-B8D4-9BDB-DC3CD40C2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91426-ED3F-3664-007F-CB45594EB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9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7A179-B941-9430-6F62-0FC36D64D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844BF9-BDCB-98AA-F59F-E64B5FBF2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CC470-9242-15FD-A704-CCCD22B06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34D92-CB78-5CB2-AAAB-0E2BD835C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5C957-959F-9E23-199D-586C57456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B9168D-AC5E-A0A0-6EBE-842E2571D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EF5813-62AC-1805-DA9F-59ADFB871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CA873-D982-6D08-5D3E-C968CF35E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98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00E4A-BED1-6346-9395-727FB48DC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3E0F0A-0658-580F-AEE5-D692757C7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27A07-26C8-3455-AEB0-75A4A47A0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ADDC7-3B14-7D72-B0C8-887A4755F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90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6DCC4-DDB4-8875-609B-EA85DA3B9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A02594-D942-29CF-A9A8-D4AE7EDA8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AF3E3-A3E8-75DC-BB3A-C0310A747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9C107-C542-C41E-9437-693633EF5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5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8C692-CBA4-6DAE-E093-E9AB5833D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F4C20A-2AF5-DAA6-30D2-E411E7F13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E7B88-F455-970C-51BB-7BED15F1F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4B08C-0B0F-6946-C51F-2BD0AC8CD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F8F0-80E3-D741-A411-4E5A196ED6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D536-AD08-5A26-0DFC-A7D732447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EDD0D-CCB6-C486-3F51-5B51E869A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82276-50F6-4391-AFF4-75D1639C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57F9-31B6-B242-8273-E831C3A689FA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F735D-7885-56B6-A0D4-0E5B6F92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920EE-521B-365E-E972-20A8446C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EF86-F566-524F-98C4-335602AC663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764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AE4A-B1DC-8360-ADD4-A5A0EE71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9A09B-84DC-8C45-E38F-05E5DD30E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CF052-AB61-6708-1051-B07D5975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57F9-31B6-B242-8273-E831C3A689FA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52833-E8F0-93EC-5439-51A5BB72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A5515-18C1-02C4-6898-6853F006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EF86-F566-524F-98C4-335602AC663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4353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1BFD1-C1C0-24AC-342F-5A47918B5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87818-5E72-A44C-A062-55960B383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A227F-4747-432E-5FBC-0D37AF37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57F9-31B6-B242-8273-E831C3A689FA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29A5-FB3E-41AE-4773-D88A3D40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37809-3E80-051C-0A72-62CBD1E7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EF86-F566-524F-98C4-335602AC663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9935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EA6-D724-4DB2-0FFF-9E5219D0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530E-B755-C367-D543-059FC217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D30CA-C7B7-1E34-EE7F-7F41128D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57F9-31B6-B242-8273-E831C3A689FA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4D7CB-46BF-FC2C-3D02-49A7BCB1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AD12A-8199-ACBF-AA4B-BF29DD4B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EF86-F566-524F-98C4-335602AC663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038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A300-7E90-29F3-9F80-98E68B33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D9137-34A2-7213-0339-1CE23D8C4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5FE5C-1AAC-E66E-AB45-F58210C9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57F9-31B6-B242-8273-E831C3A689FA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A057B-A4AB-D6E1-7AE0-505D0A8D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15BE4-1612-F78F-D225-781E6D37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EF86-F566-524F-98C4-335602AC663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197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EA3E-44FA-013B-F2D4-C480B98C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95DC-1A62-DE6D-5485-C8ED3C535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33DC0-A7F2-AD81-1AA4-EDEAF42C5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D5CB1-D306-3AF8-A089-3EEFE8A2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57F9-31B6-B242-8273-E831C3A689FA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6190A-422D-5FBD-ADF5-C539D1B3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AAF2E-0987-1CDD-A2E6-EC66E66E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EF86-F566-524F-98C4-335602AC663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206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9C56-E2D4-6A6F-4082-A64CDF31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761A2-52F9-FDD9-3FB1-116F3F6F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F06CC-3F38-C5CA-E8BD-A3B9108AC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0AD36-3819-BC1D-399F-48524712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E7FE-2C33-AA9B-B26C-1FBAE6D5E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97EEB-B8DD-0674-AE26-1C4DFDCA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57F9-31B6-B242-8273-E831C3A689FA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7873F-D948-8323-EA2A-81046D988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0DB6B-D48E-67A8-C6DB-FA6F1F27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EF86-F566-524F-98C4-335602AC663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1197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52A2-C5E9-CC0C-AA3E-9C1DD2A9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180C6-64BC-FAF3-A99A-1E1384823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57F9-31B6-B242-8273-E831C3A689FA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573DB-EAF9-96EB-6252-A0392265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DE23C-9FD5-BCD1-E971-FBFF6B60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EF86-F566-524F-98C4-335602AC663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377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06AE6-885B-987D-D59A-AA080405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57F9-31B6-B242-8273-E831C3A689FA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168F7-8D3E-9C7A-4524-1B650E3B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3B68C-09FF-8229-5BD3-FFC588F3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EF86-F566-524F-98C4-335602AC663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2732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861C-2E01-7389-6F73-64A0C757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2363B-EA95-E673-9C34-30DA1ECB2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10CF9-1192-3AA2-4CB9-A023E18FC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062C7-9F59-F933-B88B-B598BB1A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57F9-31B6-B242-8273-E831C3A689FA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5DB4-D699-88F6-4EC8-5B6CB52B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A51EC-3E42-E822-4471-F9478E6E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EF86-F566-524F-98C4-335602AC663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7423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40A4-73A8-BCC0-3367-78C07F57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03A50B-3F07-3A64-261F-BFDE62349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3F1F8-7EF0-28EC-13CA-BBE4B5C1E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55212-2D9D-638E-C34F-E3E6E649F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57F9-31B6-B242-8273-E831C3A689FA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C9475-D81D-86E2-9E9C-8E5E9D7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0D96D-7652-DFC0-2FD6-5C04D0C1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EF86-F566-524F-98C4-335602AC663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3028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CCA380-3E76-FE84-F5CA-2625F303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62224-B91C-1C87-DB7C-76FEF83B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4CB58-E77E-E0A9-18C3-D1509289F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5357F9-31B6-B242-8273-E831C3A689FA}" type="datetimeFigureOut">
              <a:rPr lang="en-CH" smtClean="0"/>
              <a:t>21.09.2025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D8E06-F270-448D-5323-4810FC339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DAA80-489A-B204-CA6F-2D6D7DFEE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C4EF86-F566-524F-98C4-335602AC663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98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emf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gif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0.png"/><Relationship Id="rId5" Type="http://schemas.openxmlformats.org/officeDocument/2006/relationships/image" Target="../media/image1.png"/><Relationship Id="rId10" Type="http://schemas.openxmlformats.org/officeDocument/2006/relationships/image" Target="../media/image14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9939E538-B92D-0218-DFA1-42458B096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14000"/>
          </a:blip>
          <a:srcRect/>
          <a:stretch>
            <a:fillRect/>
          </a:stretch>
        </p:blipFill>
        <p:spPr bwMode="auto">
          <a:xfrm>
            <a:off x="1527704" y="614742"/>
            <a:ext cx="10160000" cy="511244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3E6FA0-4DCF-4E43-9CDF-15B2417CCE57}"/>
              </a:ext>
            </a:extLst>
          </p:cNvPr>
          <p:cNvSpPr txBox="1"/>
          <p:nvPr/>
        </p:nvSpPr>
        <p:spPr>
          <a:xfrm>
            <a:off x="352414" y="1181100"/>
            <a:ext cx="114269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Design and challenges of the witness electron beam injection for AWAKE Run2c</a:t>
            </a:r>
          </a:p>
        </p:txBody>
      </p:sp>
      <p:pic>
        <p:nvPicPr>
          <p:cNvPr id="5" name="Picture 2" descr="C:\Octavio\CERN\cern_logo_white.gif">
            <a:extLst>
              <a:ext uri="{FF2B5EF4-FFF2-40B4-BE49-F238E27FC236}">
                <a16:creationId xmlns:a16="http://schemas.microsoft.com/office/drawing/2014/main" id="{3DAF4777-B1C5-D14C-859D-F4D9192B1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4341" y="5915108"/>
            <a:ext cx="952200" cy="91945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B5D8BD-D0AD-D443-8DB6-AAA9942758F4}"/>
              </a:ext>
            </a:extLst>
          </p:cNvPr>
          <p:cNvSpPr txBox="1"/>
          <p:nvPr/>
        </p:nvSpPr>
        <p:spPr>
          <a:xfrm>
            <a:off x="16041" y="6033200"/>
            <a:ext cx="1216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7</a:t>
            </a:r>
            <a:r>
              <a:rPr lang="en-US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th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 European Advanced Accelerator Conference</a:t>
            </a:r>
          </a:p>
          <a:p>
            <a:pPr algn="ctr"/>
            <a:r>
              <a:rPr lang="en-US" i="1" dirty="0"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21-27 Sept 2025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164498-4C41-7B41-B1D9-8170266D3C9D}"/>
              </a:ext>
            </a:extLst>
          </p:cNvPr>
          <p:cNvCxnSpPr>
            <a:cxnSpLocks/>
          </p:cNvCxnSpPr>
          <p:nvPr/>
        </p:nvCxnSpPr>
        <p:spPr>
          <a:xfrm>
            <a:off x="344299" y="6338575"/>
            <a:ext cx="68093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95F52-BD40-5447-8E39-81D3ABDDB704}"/>
              </a:ext>
            </a:extLst>
          </p:cNvPr>
          <p:cNvCxnSpPr>
            <a:cxnSpLocks/>
          </p:cNvCxnSpPr>
          <p:nvPr/>
        </p:nvCxnSpPr>
        <p:spPr>
          <a:xfrm>
            <a:off x="10515434" y="6340787"/>
            <a:ext cx="126263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DAA391-601F-2648-A1A4-F183B126ED2E}"/>
              </a:ext>
            </a:extLst>
          </p:cNvPr>
          <p:cNvCxnSpPr>
            <a:cxnSpLocks/>
          </p:cNvCxnSpPr>
          <p:nvPr/>
        </p:nvCxnSpPr>
        <p:spPr>
          <a:xfrm flipV="1">
            <a:off x="345019" y="503574"/>
            <a:ext cx="0" cy="583649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25AEEC-C52F-AA43-934C-1FC70E641748}"/>
              </a:ext>
            </a:extLst>
          </p:cNvPr>
          <p:cNvCxnSpPr>
            <a:cxnSpLocks/>
          </p:cNvCxnSpPr>
          <p:nvPr/>
        </p:nvCxnSpPr>
        <p:spPr>
          <a:xfrm>
            <a:off x="337625" y="501230"/>
            <a:ext cx="1143703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CBE75-C2E9-BA48-9DB2-4FD5866435E9}"/>
              </a:ext>
            </a:extLst>
          </p:cNvPr>
          <p:cNvCxnSpPr>
            <a:cxnSpLocks/>
          </p:cNvCxnSpPr>
          <p:nvPr/>
        </p:nvCxnSpPr>
        <p:spPr>
          <a:xfrm flipV="1">
            <a:off x="11774658" y="501230"/>
            <a:ext cx="0" cy="583649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60613" y="3727396"/>
            <a:ext cx="104241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E. Belli, M. Bergamaschi, P. Burrows, E. Gschwendtner, P. </a:t>
            </a:r>
            <a:r>
              <a:rPr lang="en-US" sz="2400" b="1" dirty="0" err="1">
                <a:latin typeface="Garamond" panose="02020404030301010803" pitchFamily="18" charset="0"/>
              </a:rPr>
              <a:t>Muggli</a:t>
            </a:r>
            <a:r>
              <a:rPr lang="en-US" sz="2400" b="1" dirty="0">
                <a:latin typeface="Garamond" panose="02020404030301010803" pitchFamily="18" charset="0"/>
              </a:rPr>
              <a:t>, </a:t>
            </a:r>
          </a:p>
          <a:p>
            <a:pPr algn="ctr"/>
            <a:r>
              <a:rPr lang="en-US" sz="2400" b="1" dirty="0">
                <a:latin typeface="Garamond" panose="02020404030301010803" pitchFamily="18" charset="0"/>
              </a:rPr>
              <a:t>M. Turner, F. </a:t>
            </a:r>
            <a:r>
              <a:rPr lang="en-US" sz="2400" b="1" dirty="0" err="1">
                <a:latin typeface="Garamond" panose="02020404030301010803" pitchFamily="18" charset="0"/>
              </a:rPr>
              <a:t>M.Velotti</a:t>
            </a:r>
            <a:r>
              <a:rPr lang="en-US" sz="2400" b="1" dirty="0">
                <a:latin typeface="Garamond" panose="02020404030301010803" pitchFamily="18" charset="0"/>
              </a:rPr>
              <a:t> and the AWAKE collaboration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6479FD-050B-0B31-9F33-A5674ED68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45" y="5901116"/>
            <a:ext cx="933445" cy="933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E17D9-BA1D-168A-A0A5-C181213BE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7" y="5849204"/>
            <a:ext cx="812801" cy="9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6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476EB-A1D8-7CE2-F1EA-B44CBE126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17D13F-AA8A-A522-72D0-CFE8349F7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3" y="1404876"/>
            <a:ext cx="3113861" cy="2268000"/>
          </a:xfrm>
          <a:prstGeom prst="rect">
            <a:avLst/>
          </a:prstGeom>
        </p:spPr>
      </p:pic>
      <p:sp>
        <p:nvSpPr>
          <p:cNvPr id="19" name="TextBox 1023">
            <a:extLst>
              <a:ext uri="{FF2B5EF4-FFF2-40B4-BE49-F238E27FC236}">
                <a16:creationId xmlns:a16="http://schemas.microsoft.com/office/drawing/2014/main" id="{40719BEB-7EA7-7F4D-194B-7DC3F7B20373}"/>
              </a:ext>
            </a:extLst>
          </p:cNvPr>
          <p:cNvSpPr txBox="1"/>
          <p:nvPr/>
        </p:nvSpPr>
        <p:spPr>
          <a:xfrm rot="16200000">
            <a:off x="-2920653" y="3677775"/>
            <a:ext cx="60988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E. Belli – 150 MeV electron line : design summary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7C568F-DC56-1DEC-C850-B2DD7FE6DD36}"/>
              </a:ext>
            </a:extLst>
          </p:cNvPr>
          <p:cNvSpPr/>
          <p:nvPr/>
        </p:nvSpPr>
        <p:spPr>
          <a:xfrm>
            <a:off x="-1" y="0"/>
            <a:ext cx="12180850" cy="761893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59000">
                <a:srgbClr val="B0BCCC"/>
              </a:gs>
              <a:gs pos="43000">
                <a:srgbClr val="8397AF"/>
              </a:gs>
              <a:gs pos="25000">
                <a:srgbClr val="313D4D"/>
              </a:gs>
              <a:gs pos="8000">
                <a:srgbClr val="212A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latin typeface="Garamond" panose="02020404030301010803" pitchFamily="18" charset="0"/>
              </a:rPr>
              <a:t>   Errors and alignment procedure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FF120-9FA5-4332-19FD-139DEC64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00" y="0"/>
            <a:ext cx="756000" cy="756000"/>
          </a:xfrm>
          <a:prstGeom prst="rect">
            <a:avLst/>
          </a:prstGeom>
        </p:spPr>
      </p:pic>
      <p:pic>
        <p:nvPicPr>
          <p:cNvPr id="11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3844D2C1-F438-34FD-23B4-BC8D6A35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59642" y="0"/>
            <a:ext cx="1516893" cy="7632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759021-29EF-38AD-C9D1-0B6EB217B3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7" y="0"/>
            <a:ext cx="632624" cy="756000"/>
          </a:xfrm>
          <a:prstGeom prst="rect">
            <a:avLst/>
          </a:prstGeom>
        </p:spPr>
      </p:pic>
      <p:pic>
        <p:nvPicPr>
          <p:cNvPr id="21" name="Picture 2" descr="C:\Octavio\CERN\cern_logo_white.gif">
            <a:extLst>
              <a:ext uri="{FF2B5EF4-FFF2-40B4-BE49-F238E27FC236}">
                <a16:creationId xmlns:a16="http://schemas.microsoft.com/office/drawing/2014/main" id="{870AAD8E-10BF-8BAF-0144-EB8BAAED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9054" y="-1398"/>
            <a:ext cx="782926" cy="756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8F42BF-394D-658A-79F0-480A4AF00B1D}"/>
              </a:ext>
            </a:extLst>
          </p:cNvPr>
          <p:cNvSpPr txBox="1"/>
          <p:nvPr/>
        </p:nvSpPr>
        <p:spPr>
          <a:xfrm>
            <a:off x="374820" y="837649"/>
            <a:ext cx="754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GB" b="1" dirty="0">
                <a:latin typeface="Garamond" panose="02020404030301010803" pitchFamily="18" charset="0"/>
              </a:rPr>
              <a:t>To reach beam pointing specifications</a:t>
            </a:r>
            <a:r>
              <a:rPr lang="en-GB" dirty="0">
                <a:latin typeface="Garamond" panose="02020404030301010803" pitchFamily="18" charset="0"/>
              </a:rPr>
              <a:t>, magnets need to be installed on </a:t>
            </a:r>
            <a:r>
              <a:rPr lang="en-GB" b="1" dirty="0">
                <a:solidFill>
                  <a:srgbClr val="00B050"/>
                </a:solidFill>
                <a:latin typeface="Garamond" panose="02020404030301010803" pitchFamily="18" charset="0"/>
              </a:rPr>
              <a:t>movers</a:t>
            </a:r>
            <a:r>
              <a:rPr lang="en-GB" dirty="0">
                <a:latin typeface="Garamond" panose="02020404030301010803" pitchFamily="18" charset="0"/>
              </a:rPr>
              <a:t> (vertical and radial adjustment at um-level)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811575C1-457F-517E-2028-D7035EE10F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2569264"/>
                  </p:ext>
                </p:extLst>
              </p:nvPr>
            </p:nvGraphicFramePr>
            <p:xfrm>
              <a:off x="8027732" y="1630680"/>
              <a:ext cx="3931285" cy="359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0605">
                      <a:extLst>
                        <a:ext uri="{9D8B030D-6E8A-4147-A177-3AD203B41FA5}">
                          <a16:colId xmlns:a16="http://schemas.microsoft.com/office/drawing/2014/main" val="4058767248"/>
                        </a:ext>
                      </a:extLst>
                    </a:gridCol>
                    <a:gridCol w="1630680">
                      <a:extLst>
                        <a:ext uri="{9D8B030D-6E8A-4147-A177-3AD203B41FA5}">
                          <a16:colId xmlns:a16="http://schemas.microsoft.com/office/drawing/2014/main" val="1463714238"/>
                        </a:ext>
                      </a:extLst>
                    </a:gridCol>
                  </a:tblGrid>
                  <a:tr h="251422">
                    <a:tc>
                      <a:txBody>
                        <a:bodyPr/>
                        <a:lstStyle/>
                        <a:p>
                          <a:r>
                            <a:rPr lang="en-CH" sz="1600" dirty="0">
                              <a:latin typeface="Garamond" panose="02020404030301010803" pitchFamily="18" charset="0"/>
                            </a:rPr>
                            <a:t>Parameter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sz="1600" dirty="0">
                              <a:latin typeface="Garamond" panose="02020404030301010803" pitchFamily="18" charset="0"/>
                            </a:rPr>
                            <a:t>Error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7385123"/>
                      </a:ext>
                    </a:extLst>
                  </a:tr>
                  <a:tr h="2514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BTV resolution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600" dirty="0" smtClean="0">
                                  <a:latin typeface="Garamond" panose="02020404030301010803" pitchFamily="18" charset="0"/>
                                  <a:ea typeface="Cambria Math" panose="02040503050406030204" pitchFamily="18" charset="0"/>
                                </a:rPr>
                                <m:t>µ</m:t>
                              </m:r>
                              <m:r>
                                <m:rPr>
                                  <m:nor/>
                                </m:rPr>
                                <a:rPr lang="en-GB" sz="1600" dirty="0" smtClean="0">
                                  <a:latin typeface="Garamond" panose="02020404030301010803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oMath>
                          </a14:m>
                          <a:endParaRPr lang="en-CH" sz="1600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716737"/>
                      </a:ext>
                    </a:extLst>
                  </a:tr>
                  <a:tr h="2514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Magnet mover position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600" dirty="0" smtClean="0">
                                  <a:latin typeface="Garamond" panose="02020404030301010803" pitchFamily="18" charset="0"/>
                                  <a:ea typeface="Cambria Math" panose="02040503050406030204" pitchFamily="18" charset="0"/>
                                </a:rPr>
                                <m:t>µ</m:t>
                              </m:r>
                              <m:r>
                                <m:rPr>
                                  <m:nor/>
                                </m:rPr>
                                <a:rPr lang="en-GB" sz="1600" dirty="0" smtClean="0">
                                  <a:latin typeface="Garamond" panose="02020404030301010803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oMath>
                          </a14:m>
                          <a:endParaRPr lang="en-CH" sz="1600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8724669"/>
                      </a:ext>
                    </a:extLst>
                  </a:tr>
                  <a:tr h="2514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Corrector kick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600" dirty="0" smtClean="0">
                                  <a:latin typeface="Garamond" panose="02020404030301010803" pitchFamily="18" charset="0"/>
                                  <a:ea typeface="Cambria Math" panose="02040503050406030204" pitchFamily="18" charset="0"/>
                                </a:rPr>
                                <m:t>µ</m:t>
                              </m:r>
                            </m:oMath>
                          </a14:m>
                          <a:r>
                            <a:rPr lang="en-CH" sz="1600" dirty="0">
                              <a:latin typeface="Garamond" panose="02020404030301010803" pitchFamily="18" charset="0"/>
                            </a:rPr>
                            <a:t>rad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9488122"/>
                      </a:ext>
                    </a:extLst>
                  </a:tr>
                  <a:tr h="2514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BPM resolution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Garamond" panose="02020404030301010803" pitchFamily="18" charset="0"/>
                            </a:rPr>
                            <a:t>10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600" dirty="0" smtClean="0">
                                  <a:latin typeface="Garamond" panose="02020404030301010803" pitchFamily="18" charset="0"/>
                                  <a:ea typeface="Cambria Math" panose="02040503050406030204" pitchFamily="18" charset="0"/>
                                </a:rPr>
                                <m:t>µ</m:t>
                              </m:r>
                              <m:r>
                                <m:rPr>
                                  <m:nor/>
                                </m:rPr>
                                <a:rPr lang="en-GB" sz="1600" dirty="0" smtClean="0">
                                  <a:latin typeface="Garamond" panose="02020404030301010803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oMath>
                          </a14:m>
                          <a:endParaRPr lang="en-CH" sz="1600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26825498"/>
                      </a:ext>
                    </a:extLst>
                  </a:tr>
                  <a:tr h="2514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Magnets’ misalignment</a:t>
                          </a:r>
                          <a:endParaRPr lang="en-GB" sz="1600" dirty="0">
                            <a:latin typeface="Garamond" panose="02020404030301010803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600" dirty="0" smtClean="0">
                                  <a:latin typeface="Garamond" panose="02020404030301010803" pitchFamily="18" charset="0"/>
                                  <a:ea typeface="Cambria Math" panose="02040503050406030204" pitchFamily="18" charset="0"/>
                                </a:rPr>
                                <m:t>µ</m:t>
                              </m:r>
                              <m:r>
                                <m:rPr>
                                  <m:nor/>
                                </m:rPr>
                                <a:rPr lang="en-GB" sz="1600" dirty="0" smtClean="0">
                                  <a:latin typeface="Garamond" panose="02020404030301010803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 RMS</a:t>
                          </a:r>
                          <a:endParaRPr lang="en-CH" sz="1600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13551106"/>
                      </a:ext>
                    </a:extLst>
                  </a:tr>
                  <a:tr h="2514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Power converters ripple </a:t>
                          </a:r>
                          <a:endParaRPr lang="en-GB" sz="1600" dirty="0">
                            <a:latin typeface="Garamond" panose="02020404030301010803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7 ppm </a:t>
                          </a:r>
                          <a:endParaRPr lang="en-CH" sz="1600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30194004"/>
                      </a:ext>
                    </a:extLst>
                  </a:tr>
                  <a:tr h="2514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Momentum jitter </a:t>
                          </a:r>
                          <a:endParaRPr lang="en-GB" sz="1600" dirty="0">
                            <a:latin typeface="Garamond" panose="02020404030301010803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1e-3</a:t>
                          </a:r>
                          <a:endParaRPr lang="en-CH" sz="1600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3616699"/>
                      </a:ext>
                    </a:extLst>
                  </a:tr>
                  <a:tr h="2514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Input beam position jitter </a:t>
                          </a:r>
                          <a:endParaRPr lang="en-GB" sz="1600" dirty="0">
                            <a:latin typeface="Garamond" panose="02020404030301010803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10 µm</a:t>
                          </a:r>
                          <a:endParaRPr lang="en-CH" sz="1600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4382492"/>
                      </a:ext>
                    </a:extLst>
                  </a:tr>
                  <a:tr h="4274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Proton beam jitter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sz="1600" dirty="0">
                              <a:latin typeface="Garamond" panose="02020404030301010803" pitchFamily="18" charset="0"/>
                            </a:rPr>
                            <a:t>34.2 </a:t>
                          </a:r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µm RMS (x) </a:t>
                          </a:r>
                        </a:p>
                        <a:p>
                          <a:pPr algn="ctr"/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5.4 µm RMS (y)</a:t>
                          </a:r>
                          <a:endParaRPr lang="en-CH" sz="1600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31674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811575C1-457F-517E-2028-D7035EE10F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2569264"/>
                  </p:ext>
                </p:extLst>
              </p:nvPr>
            </p:nvGraphicFramePr>
            <p:xfrm>
              <a:off x="8027732" y="1630680"/>
              <a:ext cx="3931285" cy="359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0605">
                      <a:extLst>
                        <a:ext uri="{9D8B030D-6E8A-4147-A177-3AD203B41FA5}">
                          <a16:colId xmlns:a16="http://schemas.microsoft.com/office/drawing/2014/main" val="4058767248"/>
                        </a:ext>
                      </a:extLst>
                    </a:gridCol>
                    <a:gridCol w="1630680">
                      <a:extLst>
                        <a:ext uri="{9D8B030D-6E8A-4147-A177-3AD203B41FA5}">
                          <a16:colId xmlns:a16="http://schemas.microsoft.com/office/drawing/2014/main" val="146371423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CH" sz="1600" dirty="0">
                              <a:latin typeface="Garamond" panose="02020404030301010803" pitchFamily="18" charset="0"/>
                            </a:rPr>
                            <a:t>Parameter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sz="1600" dirty="0">
                              <a:latin typeface="Garamond" panose="02020404030301010803" pitchFamily="18" charset="0"/>
                            </a:rPr>
                            <a:t>Error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738512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BTV resolution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41085" t="-100000" r="-1550" b="-8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71673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Magnet mover position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41085" t="-207692" r="-1550" b="-8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7246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Corrector kick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41085" t="-296296" r="-1550" b="-68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948812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BPM resolution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41085" t="-411538" r="-1550" b="-6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682549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Magnets’ misalignment</a:t>
                          </a:r>
                          <a:endParaRPr lang="en-GB" sz="1600" dirty="0">
                            <a:latin typeface="Garamond" panose="02020404030301010803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41085" t="-492593" r="-1550" b="-4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35511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Power converters ripple </a:t>
                          </a:r>
                          <a:endParaRPr lang="en-GB" sz="1600" dirty="0">
                            <a:latin typeface="Garamond" panose="02020404030301010803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7 ppm </a:t>
                          </a:r>
                          <a:endParaRPr lang="en-CH" sz="1600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30194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Momentum jitter </a:t>
                          </a:r>
                          <a:endParaRPr lang="en-GB" sz="1600" dirty="0">
                            <a:latin typeface="Garamond" panose="02020404030301010803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1e-3</a:t>
                          </a:r>
                          <a:endParaRPr lang="en-CH" sz="1600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36166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Garamond" panose="02020404030301010803" pitchFamily="18" charset="0"/>
                            </a:rPr>
                            <a:t>Input beam position jitter </a:t>
                          </a:r>
                          <a:endParaRPr lang="en-GB" sz="1600" dirty="0">
                            <a:latin typeface="Garamond" panose="02020404030301010803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10 µm</a:t>
                          </a:r>
                          <a:endParaRPr lang="en-CH" sz="1600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43824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Proton beam jitter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sz="1600" dirty="0">
                              <a:latin typeface="Garamond" panose="02020404030301010803" pitchFamily="18" charset="0"/>
                            </a:rPr>
                            <a:t>34.2 </a:t>
                          </a:r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µm RMS (x) </a:t>
                          </a:r>
                        </a:p>
                        <a:p>
                          <a:pPr algn="ctr"/>
                          <a:r>
                            <a:rPr lang="en-GB" sz="1600" dirty="0">
                              <a:latin typeface="Garamond" panose="02020404030301010803" pitchFamily="18" charset="0"/>
                              <a:ea typeface="Cambria Math" panose="02040503050406030204" pitchFamily="18" charset="0"/>
                            </a:rPr>
                            <a:t>5.4 µm RMS (y)</a:t>
                          </a:r>
                          <a:endParaRPr lang="en-CH" sz="1600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31674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DFAF86B-0A97-AE7B-DB0E-4A06C1B8FE3A}"/>
              </a:ext>
            </a:extLst>
          </p:cNvPr>
          <p:cNvSpPr txBox="1"/>
          <p:nvPr/>
        </p:nvSpPr>
        <p:spPr>
          <a:xfrm>
            <a:off x="-1" y="6583859"/>
            <a:ext cx="25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399055-510F-8160-E2B9-EF269BD14E39}"/>
                  </a:ext>
                </a:extLst>
              </p:cNvPr>
              <p:cNvSpPr txBox="1"/>
              <p:nvPr/>
            </p:nvSpPr>
            <p:spPr>
              <a:xfrm>
                <a:off x="365394" y="3782915"/>
                <a:ext cx="11826606" cy="290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GB" b="1" dirty="0">
                    <a:solidFill>
                      <a:srgbClr val="00B050"/>
                    </a:solidFill>
                    <a:latin typeface="Garamond" panose="02020404030301010803" pitchFamily="18" charset="0"/>
                  </a:rPr>
                  <a:t>Active alignment procedure</a:t>
                </a:r>
              </a:p>
              <a:p>
                <a:pPr marL="800100" lvl="1" indent="-3429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GB" b="1" dirty="0">
                    <a:latin typeface="Garamond" panose="02020404030301010803" pitchFamily="18" charset="0"/>
                  </a:rPr>
                  <a:t>Quadrupole shunt: </a:t>
                </a:r>
                <a:r>
                  <a:rPr lang="en-GB" dirty="0">
                    <a:latin typeface="Garamond" panose="02020404030301010803" pitchFamily="18" charset="0"/>
                  </a:rPr>
                  <a:t>centre quadrupoles </a:t>
                </a:r>
                <a:r>
                  <a:rPr lang="en-GB" dirty="0" err="1">
                    <a:latin typeface="Garamond" panose="02020404030301010803" pitchFamily="18" charset="0"/>
                  </a:rPr>
                  <a:t>w.r.t.</a:t>
                </a:r>
                <a:r>
                  <a:rPr lang="en-GB" dirty="0">
                    <a:latin typeface="Garamond" panose="02020404030301010803" pitchFamily="18" charset="0"/>
                  </a:rPr>
                  <a:t> beam orbit</a:t>
                </a:r>
              </a:p>
              <a:p>
                <a:pPr marL="1200150" lvl="2" indent="-285750">
                  <a:buClr>
                    <a:schemeClr val="tx1"/>
                  </a:buClr>
                  <a:buFont typeface="Wingdings" pitchFamily="2" charset="2"/>
                  <a:buChar char="q"/>
                </a:pPr>
                <a:r>
                  <a:rPr lang="en-GB" dirty="0">
                    <a:latin typeface="Garamond" panose="02020404030301010803" pitchFamily="18" charset="0"/>
                  </a:rPr>
                  <a:t>Change quad strength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 and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𝐵𝑃𝑀</m:t>
                        </m:r>
                      </m:sub>
                    </m:sSub>
                  </m:oMath>
                </a14:m>
                <a:endParaRPr lang="en-US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pPr marL="1200150" lvl="2" indent="-285750">
                  <a:buClr>
                    <a:schemeClr val="tx1"/>
                  </a:buClr>
                  <a:buFont typeface="Wingdings" pitchFamily="2" charset="2"/>
                  <a:buChar char="q"/>
                </a:pPr>
                <a:r>
                  <a:rPr lang="en-GB" dirty="0">
                    <a:latin typeface="Garamond" panose="02020404030301010803" pitchFamily="18" charset="0"/>
                  </a:rPr>
                  <a:t>Compute quad-beam offset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𝑄𝑈𝐴𝐷</m:t>
                        </m:r>
                      </m:sub>
                    </m:sSub>
                  </m:oMath>
                </a14:m>
                <a:endParaRPr lang="en-GB" dirty="0">
                  <a:latin typeface="Garamond" panose="02020404030301010803" pitchFamily="18" charset="0"/>
                </a:endParaRPr>
              </a:p>
              <a:p>
                <a:pPr marL="1200150" lvl="2" indent="-285750">
                  <a:buClr>
                    <a:schemeClr val="tx1"/>
                  </a:buClr>
                  <a:buFont typeface="Wingdings" pitchFamily="2" charset="2"/>
                  <a:buChar char="q"/>
                </a:pPr>
                <a:r>
                  <a:rPr lang="en-GB" dirty="0">
                    <a:latin typeface="Garamond" panose="02020404030301010803" pitchFamily="18" charset="0"/>
                  </a:rPr>
                  <a:t>Move quadrupole of -</a:t>
                </a:r>
                <a:r>
                  <a:rPr lang="en-US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𝑄𝑈𝐴𝐷</m:t>
                        </m:r>
                      </m:sub>
                    </m:sSub>
                  </m:oMath>
                </a14:m>
                <a:endParaRPr lang="en-GB" dirty="0">
                  <a:latin typeface="Garamond" panose="02020404030301010803" pitchFamily="18" charset="0"/>
                </a:endParaRPr>
              </a:p>
              <a:p>
                <a:pPr marL="800100" lvl="1" indent="-3429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GB" b="1" dirty="0">
                    <a:latin typeface="Garamond" panose="02020404030301010803" pitchFamily="18" charset="0"/>
                  </a:rPr>
                  <a:t>DFS: </a:t>
                </a:r>
                <a:r>
                  <a:rPr lang="en-GB" dirty="0">
                    <a:latin typeface="Garamond" panose="02020404030301010803" pitchFamily="18" charset="0"/>
                  </a:rPr>
                  <a:t>minimize parasitic dispersion and orbit</a:t>
                </a:r>
              </a:p>
              <a:p>
                <a:pPr marL="1200150" lvl="2" indent="-285750">
                  <a:buClr>
                    <a:schemeClr val="tx1"/>
                  </a:buClr>
                  <a:buFont typeface="Wingdings" pitchFamily="2" charset="2"/>
                  <a:buChar char="q"/>
                </a:pPr>
                <a:r>
                  <a:rPr lang="en-GB" dirty="0">
                    <a:latin typeface="Garamond" panose="02020404030301010803" pitchFamily="18" charset="0"/>
                  </a:rPr>
                  <a:t>Change beam energy and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𝐵𝑃𝑀</m:t>
                        </m:r>
                      </m:sub>
                    </m:sSub>
                  </m:oMath>
                </a14:m>
                <a:endParaRPr lang="en-GB" dirty="0">
                  <a:latin typeface="Garamond" panose="02020404030301010803" pitchFamily="18" charset="0"/>
                </a:endParaRPr>
              </a:p>
              <a:p>
                <a:pPr marL="1200150" lvl="2" indent="-285750">
                  <a:buClr>
                    <a:schemeClr val="tx1"/>
                  </a:buClr>
                  <a:buFont typeface="Wingdings" pitchFamily="2" charset="2"/>
                  <a:buChar char="q"/>
                </a:pPr>
                <a:r>
                  <a:rPr lang="en-GB" dirty="0">
                    <a:latin typeface="Garamond" panose="02020404030301010803" pitchFamily="18" charset="0"/>
                  </a:rPr>
                  <a:t>Use correctors to minimise beam offset </a:t>
                </a:r>
              </a:p>
              <a:p>
                <a:pPr marL="800100" lvl="1" indent="-3429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GB" b="1" dirty="0">
                    <a:latin typeface="Garamond" panose="02020404030301010803" pitchFamily="18" charset="0"/>
                  </a:rPr>
                  <a:t>Numerical optimisation </a:t>
                </a:r>
              </a:p>
              <a:p>
                <a:pPr marL="1200150" lvl="2" indent="-285750">
                  <a:buClr>
                    <a:schemeClr val="tx1"/>
                  </a:buClr>
                  <a:buFont typeface="Wingdings" pitchFamily="2" charset="2"/>
                  <a:buChar char="q"/>
                </a:pPr>
                <a:r>
                  <a:rPr lang="en-US" dirty="0">
                    <a:latin typeface="Garamond" panose="02020404030301010803" pitchFamily="18" charset="0"/>
                  </a:rPr>
                  <a:t>Align </a:t>
                </a:r>
                <a:r>
                  <a:rPr lang="en-US" dirty="0" err="1">
                    <a:latin typeface="Garamond" panose="02020404030301010803" pitchFamily="18" charset="0"/>
                  </a:rPr>
                  <a:t>sextupoles</a:t>
                </a:r>
                <a:r>
                  <a:rPr lang="en-US" dirty="0">
                    <a:latin typeface="Garamond" panose="02020404030301010803" pitchFamily="18" charset="0"/>
                  </a:rPr>
                  <a:t> and octupoles by minimizing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baseline="-25000" dirty="0" err="1">
                    <a:latin typeface="Garamond" panose="02020404030301010803" pitchFamily="18" charset="0"/>
                  </a:rPr>
                  <a:t>inj</a:t>
                </a:r>
                <a:r>
                  <a:rPr lang="en-GB" dirty="0">
                    <a:latin typeface="Garamond" panose="02020404030301010803" pitchFamily="18" charset="0"/>
                  </a:rPr>
                  <a:t> (BTV)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399055-510F-8160-E2B9-EF269BD14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4" y="3782915"/>
                <a:ext cx="11826606" cy="2901435"/>
              </a:xfrm>
              <a:prstGeom prst="rect">
                <a:avLst/>
              </a:prstGeom>
              <a:blipFill>
                <a:blip r:embed="rId9"/>
                <a:stretch>
                  <a:fillRect l="-322" t="-1310" b="-218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38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E7CE1-3C58-30BE-A224-7B5ED0839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23">
            <a:extLst>
              <a:ext uri="{FF2B5EF4-FFF2-40B4-BE49-F238E27FC236}">
                <a16:creationId xmlns:a16="http://schemas.microsoft.com/office/drawing/2014/main" id="{71DC3FD8-AC73-922E-A4D7-779D2CD09ED7}"/>
              </a:ext>
            </a:extLst>
          </p:cNvPr>
          <p:cNvSpPr txBox="1"/>
          <p:nvPr/>
        </p:nvSpPr>
        <p:spPr>
          <a:xfrm rot="16200000">
            <a:off x="-2920653" y="3677775"/>
            <a:ext cx="60988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E. Belli – 150 MeV electron line : injection region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9C2D1-B713-8D76-271A-E978D4962FF2}"/>
              </a:ext>
            </a:extLst>
          </p:cNvPr>
          <p:cNvSpPr/>
          <p:nvPr/>
        </p:nvSpPr>
        <p:spPr>
          <a:xfrm>
            <a:off x="-1" y="0"/>
            <a:ext cx="12180850" cy="761893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59000">
                <a:srgbClr val="B0BCCC"/>
              </a:gs>
              <a:gs pos="43000">
                <a:srgbClr val="8397AF"/>
              </a:gs>
              <a:gs pos="25000">
                <a:srgbClr val="313D4D"/>
              </a:gs>
              <a:gs pos="8000">
                <a:srgbClr val="212A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latin typeface="Garamond" panose="02020404030301010803" pitchFamily="18" charset="0"/>
              </a:rPr>
              <a:t>  Injection region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2A2FC-4EBD-14D2-BD5A-63971D9D6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00" y="0"/>
            <a:ext cx="756000" cy="756000"/>
          </a:xfrm>
          <a:prstGeom prst="rect">
            <a:avLst/>
          </a:prstGeom>
        </p:spPr>
      </p:pic>
      <p:pic>
        <p:nvPicPr>
          <p:cNvPr id="11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D19C8F86-85F5-B5EC-37D4-D6C6D042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9642" y="0"/>
            <a:ext cx="1516893" cy="7632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C3AE41-64C5-B9F0-839A-2F90EB6DF9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7" y="0"/>
            <a:ext cx="632624" cy="756000"/>
          </a:xfrm>
          <a:prstGeom prst="rect">
            <a:avLst/>
          </a:prstGeom>
        </p:spPr>
      </p:pic>
      <p:pic>
        <p:nvPicPr>
          <p:cNvPr id="21" name="Picture 2" descr="C:\Octavio\CERN\cern_logo_white.gif">
            <a:extLst>
              <a:ext uri="{FF2B5EF4-FFF2-40B4-BE49-F238E27FC236}">
                <a16:creationId xmlns:a16="http://schemas.microsoft.com/office/drawing/2014/main" id="{B9872A11-9657-E566-67EA-38C6F6F7D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9054" y="-1398"/>
            <a:ext cx="782926" cy="756000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C6C665C-7B01-1620-4790-2D34C0BD92F7}"/>
              </a:ext>
            </a:extLst>
          </p:cNvPr>
          <p:cNvSpPr txBox="1"/>
          <p:nvPr/>
        </p:nvSpPr>
        <p:spPr>
          <a:xfrm>
            <a:off x="-65220" y="658385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8B2B1-5D3D-4004-64EC-1D50D2647258}"/>
              </a:ext>
            </a:extLst>
          </p:cNvPr>
          <p:cNvSpPr txBox="1"/>
          <p:nvPr/>
        </p:nvSpPr>
        <p:spPr>
          <a:xfrm>
            <a:off x="322754" y="894569"/>
            <a:ext cx="11628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Integration challenge due to experimental needs and limited space</a:t>
            </a:r>
          </a:p>
        </p:txBody>
      </p:sp>
      <p:pic>
        <p:nvPicPr>
          <p:cNvPr id="15" name="Picture 14" descr="A close-up of a machine&#10;&#10;Description automatically generated">
            <a:extLst>
              <a:ext uri="{FF2B5EF4-FFF2-40B4-BE49-F238E27FC236}">
                <a16:creationId xmlns:a16="http://schemas.microsoft.com/office/drawing/2014/main" id="{5951FA2C-8643-923E-FDBB-05C8B5A0CE1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7996"/>
          <a:stretch/>
        </p:blipFill>
        <p:spPr>
          <a:xfrm rot="10800000">
            <a:off x="405788" y="1270489"/>
            <a:ext cx="11628846" cy="2715965"/>
          </a:xfrm>
          <a:prstGeom prst="rect">
            <a:avLst/>
          </a:prstGeom>
        </p:spPr>
      </p:pic>
      <p:pic>
        <p:nvPicPr>
          <p:cNvPr id="52" name="Picture 51" descr="A blueprint of a machine&#10;&#10;Description automatically generated">
            <a:extLst>
              <a:ext uri="{FF2B5EF4-FFF2-40B4-BE49-F238E27FC236}">
                <a16:creationId xmlns:a16="http://schemas.microsoft.com/office/drawing/2014/main" id="{4535B6DB-F07C-953D-FB9A-21333E28E3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9682" r="2624" b="22514"/>
          <a:stretch/>
        </p:blipFill>
        <p:spPr>
          <a:xfrm>
            <a:off x="333145" y="2840087"/>
            <a:ext cx="8009597" cy="3528000"/>
          </a:xfrm>
          <a:prstGeom prst="rect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68A4F7A8-F224-19E2-09BD-C36BD593ADCD}"/>
              </a:ext>
            </a:extLst>
          </p:cNvPr>
          <p:cNvGrpSpPr/>
          <p:nvPr/>
        </p:nvGrpSpPr>
        <p:grpSpPr>
          <a:xfrm>
            <a:off x="311805" y="3993042"/>
            <a:ext cx="2004551" cy="1981273"/>
            <a:chOff x="1474839" y="2408903"/>
            <a:chExt cx="2223169" cy="198127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08F7A7C-5774-5F42-03AE-E940F9ADD094}"/>
                </a:ext>
              </a:extLst>
            </p:cNvPr>
            <p:cNvSpPr/>
            <p:nvPr/>
          </p:nvSpPr>
          <p:spPr>
            <a:xfrm>
              <a:off x="1474839" y="2408903"/>
              <a:ext cx="2223169" cy="167349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1BECF7-7F29-80DC-56C5-3F5BC490D742}"/>
                </a:ext>
              </a:extLst>
            </p:cNvPr>
            <p:cNvSpPr txBox="1"/>
            <p:nvPr/>
          </p:nvSpPr>
          <p:spPr>
            <a:xfrm>
              <a:off x="1877530" y="4082399"/>
              <a:ext cx="174561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C000"/>
                  </a:solidFill>
                  <a:latin typeface="Garamond" panose="02020404030301010803" pitchFamily="18" charset="0"/>
                </a:rPr>
                <a:t>1</a:t>
              </a:r>
              <a:r>
                <a:rPr lang="en-US" sz="1400" b="1" baseline="30000" dirty="0">
                  <a:solidFill>
                    <a:srgbClr val="FFC000"/>
                  </a:solidFill>
                  <a:latin typeface="Garamond" panose="02020404030301010803" pitchFamily="18" charset="0"/>
                </a:rPr>
                <a:t>st</a:t>
              </a:r>
              <a:r>
                <a:rPr lang="en-US" sz="1400" b="1" dirty="0">
                  <a:solidFill>
                    <a:srgbClr val="FFC000"/>
                  </a:solidFill>
                  <a:latin typeface="Garamond" panose="02020404030301010803" pitchFamily="18" charset="0"/>
                </a:rPr>
                <a:t> plasma source</a:t>
              </a:r>
              <a:endParaRPr lang="en-CH" sz="1400" dirty="0">
                <a:solidFill>
                  <a:srgbClr val="FFC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91DA087-BEE0-1EED-3B82-548E9628C8F0}"/>
              </a:ext>
            </a:extLst>
          </p:cNvPr>
          <p:cNvSpPr txBox="1"/>
          <p:nvPr/>
        </p:nvSpPr>
        <p:spPr>
          <a:xfrm>
            <a:off x="8288316" y="4715605"/>
            <a:ext cx="1587328" cy="30777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  <a:latin typeface="Garamond" panose="02020404030301010803" pitchFamily="18" charset="0"/>
              </a:rPr>
              <a:t>2</a:t>
            </a:r>
            <a:r>
              <a:rPr lang="en-US" sz="1400" b="1" baseline="30000" dirty="0">
                <a:solidFill>
                  <a:srgbClr val="FFC000"/>
                </a:solidFill>
                <a:latin typeface="Garamond" panose="02020404030301010803" pitchFamily="18" charset="0"/>
              </a:rPr>
              <a:t>nd</a:t>
            </a:r>
            <a:r>
              <a:rPr lang="en-US" sz="1400" b="1" dirty="0">
                <a:solidFill>
                  <a:srgbClr val="FFC000"/>
                </a:solidFill>
                <a:latin typeface="Garamond" panose="02020404030301010803" pitchFamily="18" charset="0"/>
              </a:rPr>
              <a:t>  plasma source</a:t>
            </a:r>
            <a:endParaRPr lang="en-CH" sz="1400" dirty="0">
              <a:solidFill>
                <a:srgbClr val="FFC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6FA8DB1-D3D7-5DD3-CD85-D5DF2B14D006}"/>
              </a:ext>
            </a:extLst>
          </p:cNvPr>
          <p:cNvSpPr/>
          <p:nvPr/>
        </p:nvSpPr>
        <p:spPr>
          <a:xfrm>
            <a:off x="2337696" y="4846884"/>
            <a:ext cx="2490052" cy="100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C86CB4-74C1-081B-9515-DACB44B66846}"/>
              </a:ext>
            </a:extLst>
          </p:cNvPr>
          <p:cNvSpPr/>
          <p:nvPr/>
        </p:nvSpPr>
        <p:spPr>
          <a:xfrm>
            <a:off x="7341481" y="4841453"/>
            <a:ext cx="714157" cy="1168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261ABA-DB19-33D6-1741-412EAF474986}"/>
              </a:ext>
            </a:extLst>
          </p:cNvPr>
          <p:cNvGrpSpPr/>
          <p:nvPr/>
        </p:nvGrpSpPr>
        <p:grpSpPr>
          <a:xfrm>
            <a:off x="4934609" y="4844892"/>
            <a:ext cx="2291881" cy="102792"/>
            <a:chOff x="6568185" y="3108682"/>
            <a:chExt cx="2291881" cy="10279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8EDD51-BE56-F5FB-EBE7-7B07706AFEA0}"/>
                </a:ext>
              </a:extLst>
            </p:cNvPr>
            <p:cNvSpPr/>
            <p:nvPr/>
          </p:nvSpPr>
          <p:spPr>
            <a:xfrm>
              <a:off x="6568185" y="3117015"/>
              <a:ext cx="2291881" cy="94459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B704909-D036-80FC-FF72-AE8A236C2FB2}"/>
                </a:ext>
              </a:extLst>
            </p:cNvPr>
            <p:cNvSpPr/>
            <p:nvPr/>
          </p:nvSpPr>
          <p:spPr>
            <a:xfrm rot="906946">
              <a:off x="6759410" y="3108682"/>
              <a:ext cx="1582292" cy="9566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C62ED81-DBF9-4D20-2391-A6374F61975F}"/>
              </a:ext>
            </a:extLst>
          </p:cNvPr>
          <p:cNvGrpSpPr/>
          <p:nvPr/>
        </p:nvGrpSpPr>
        <p:grpSpPr>
          <a:xfrm>
            <a:off x="5623746" y="4322021"/>
            <a:ext cx="824039" cy="1053968"/>
            <a:chOff x="7276585" y="2535606"/>
            <a:chExt cx="901249" cy="127425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9EA5B81-7C32-38A4-8CA5-3F7D79900EF1}"/>
                </a:ext>
              </a:extLst>
            </p:cNvPr>
            <p:cNvSpPr/>
            <p:nvPr/>
          </p:nvSpPr>
          <p:spPr>
            <a:xfrm rot="449078">
              <a:off x="7276585" y="2535606"/>
              <a:ext cx="748896" cy="127425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9AE2529-3431-4A05-D61C-96A132900A71}"/>
                </a:ext>
              </a:extLst>
            </p:cNvPr>
            <p:cNvSpPr txBox="1"/>
            <p:nvPr/>
          </p:nvSpPr>
          <p:spPr>
            <a:xfrm>
              <a:off x="7288642" y="3016278"/>
              <a:ext cx="8891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Garamond" panose="02020404030301010803" pitchFamily="18" charset="0"/>
                </a:rPr>
                <a:t>Dipole</a:t>
              </a:r>
              <a:endParaRPr lang="en-CH" sz="14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0D44086-6BC9-F6D2-6F9A-B1F57A39981E}"/>
              </a:ext>
            </a:extLst>
          </p:cNvPr>
          <p:cNvGrpSpPr/>
          <p:nvPr/>
        </p:nvGrpSpPr>
        <p:grpSpPr>
          <a:xfrm>
            <a:off x="8690517" y="2504209"/>
            <a:ext cx="2866193" cy="1487553"/>
            <a:chOff x="8690517" y="2504209"/>
            <a:chExt cx="2866193" cy="148755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C685C39-0EAE-EAB0-EA6E-2229C36941E4}"/>
                </a:ext>
              </a:extLst>
            </p:cNvPr>
            <p:cNvSpPr/>
            <p:nvPr/>
          </p:nvSpPr>
          <p:spPr>
            <a:xfrm>
              <a:off x="8690517" y="2504209"/>
              <a:ext cx="2853783" cy="1482246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801D2DE-68E9-34BC-2EEE-427F30604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76535" y="3341563"/>
              <a:ext cx="0" cy="4087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EBD3216-3971-BC46-97C7-5CE88FF08893}"/>
                </a:ext>
              </a:extLst>
            </p:cNvPr>
            <p:cNvSpPr txBox="1"/>
            <p:nvPr/>
          </p:nvSpPr>
          <p:spPr>
            <a:xfrm>
              <a:off x="9875644" y="3653208"/>
              <a:ext cx="16810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Garamond" panose="02020404030301010803" pitchFamily="18" charset="0"/>
                </a:rPr>
                <a:t>injection point </a:t>
              </a:r>
              <a:endParaRPr lang="en-CH" sz="1600" dirty="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1C101229-75B1-272B-DF10-1B846FB343E4}"/>
              </a:ext>
            </a:extLst>
          </p:cNvPr>
          <p:cNvSpPr txBox="1"/>
          <p:nvPr/>
        </p:nvSpPr>
        <p:spPr>
          <a:xfrm>
            <a:off x="1239371" y="6337060"/>
            <a:ext cx="5208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Garamond" panose="02020404030301010803" pitchFamily="18" charset="0"/>
              </a:rPr>
              <a:t>7.5 cm clearance around the proton beam required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DB340F6-E4C4-8A8B-1BE9-67437EA7987F}"/>
              </a:ext>
            </a:extLst>
          </p:cNvPr>
          <p:cNvGrpSpPr/>
          <p:nvPr/>
        </p:nvGrpSpPr>
        <p:grpSpPr>
          <a:xfrm>
            <a:off x="7709049" y="5019364"/>
            <a:ext cx="1854126" cy="827165"/>
            <a:chOff x="9896119" y="4146014"/>
            <a:chExt cx="1854126" cy="827165"/>
          </a:xfrm>
        </p:grpSpPr>
        <p:cxnSp>
          <p:nvCxnSpPr>
            <p:cNvPr id="72" name="Elbow Connector 71">
              <a:extLst>
                <a:ext uri="{FF2B5EF4-FFF2-40B4-BE49-F238E27FC236}">
                  <a16:creationId xmlns:a16="http://schemas.microsoft.com/office/drawing/2014/main" id="{737484AA-0D02-350B-EC03-F782D6AAC52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9896119" y="4146014"/>
              <a:ext cx="521524" cy="504000"/>
            </a:xfrm>
            <a:prstGeom prst="bentConnector3">
              <a:avLst>
                <a:gd name="adj1" fmla="val 3266"/>
              </a:avLst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38994D5-AD1E-F1D2-E0FB-3D3841BB2235}"/>
                </a:ext>
              </a:extLst>
            </p:cNvPr>
            <p:cNvSpPr txBox="1"/>
            <p:nvPr/>
          </p:nvSpPr>
          <p:spPr>
            <a:xfrm>
              <a:off x="10334229" y="4326848"/>
              <a:ext cx="14160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Garamond" panose="02020404030301010803" pitchFamily="18" charset="0"/>
                </a:rPr>
                <a:t>Diagnostics </a:t>
              </a:r>
            </a:p>
            <a:p>
              <a:pPr algn="ctr"/>
              <a:r>
                <a:rPr lang="en-US" b="1" dirty="0">
                  <a:solidFill>
                    <a:srgbClr val="00B050"/>
                  </a:solidFill>
                  <a:latin typeface="Garamond" panose="02020404030301010803" pitchFamily="18" charset="0"/>
                </a:rPr>
                <a:t>installation </a:t>
              </a:r>
              <a:endParaRPr lang="en-CH" b="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8DE9239-311D-90B2-58CC-6E83D10AF16D}"/>
              </a:ext>
            </a:extLst>
          </p:cNvPr>
          <p:cNvCxnSpPr/>
          <p:nvPr/>
        </p:nvCxnSpPr>
        <p:spPr>
          <a:xfrm>
            <a:off x="3556000" y="4974169"/>
            <a:ext cx="0" cy="1400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53D520-6E18-0346-551E-EA6CA814506C}"/>
              </a:ext>
            </a:extLst>
          </p:cNvPr>
          <p:cNvGrpSpPr/>
          <p:nvPr/>
        </p:nvGrpSpPr>
        <p:grpSpPr>
          <a:xfrm>
            <a:off x="5222240" y="3407029"/>
            <a:ext cx="2455529" cy="1238808"/>
            <a:chOff x="5222240" y="3407029"/>
            <a:chExt cx="2455529" cy="1238808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7E6BB4D-5D4A-DED3-E65C-518FFB582FDA}"/>
                </a:ext>
              </a:extLst>
            </p:cNvPr>
            <p:cNvCxnSpPr>
              <a:cxnSpLocks/>
            </p:cNvCxnSpPr>
            <p:nvPr/>
          </p:nvCxnSpPr>
          <p:spPr>
            <a:xfrm>
              <a:off x="5222240" y="3750304"/>
              <a:ext cx="0" cy="895533"/>
            </a:xfrm>
            <a:prstGeom prst="straightConnector1">
              <a:avLst/>
            </a:prstGeom>
            <a:ln>
              <a:solidFill>
                <a:srgbClr val="A6CAE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22A3D96-366B-8101-E2A6-EBFAA333964D}"/>
                </a:ext>
              </a:extLst>
            </p:cNvPr>
            <p:cNvCxnSpPr/>
            <p:nvPr/>
          </p:nvCxnSpPr>
          <p:spPr>
            <a:xfrm>
              <a:off x="5232400" y="3750304"/>
              <a:ext cx="1141813" cy="0"/>
            </a:xfrm>
            <a:prstGeom prst="line">
              <a:avLst/>
            </a:prstGeom>
            <a:ln w="12700">
              <a:solidFill>
                <a:srgbClr val="A6CA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4D1FF69-8EFA-2585-3A8A-D74CD56A09D8}"/>
                </a:ext>
              </a:extLst>
            </p:cNvPr>
            <p:cNvSpPr txBox="1"/>
            <p:nvPr/>
          </p:nvSpPr>
          <p:spPr>
            <a:xfrm>
              <a:off x="6261753" y="3407029"/>
              <a:ext cx="14160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A6CAED"/>
                  </a:solidFill>
                  <a:latin typeface="Garamond" panose="02020404030301010803" pitchFamily="18" charset="0"/>
                </a:rPr>
                <a:t>Expansion volume </a:t>
              </a:r>
              <a:endParaRPr lang="en-CH" b="1" dirty="0">
                <a:solidFill>
                  <a:srgbClr val="A6CAED"/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60266E0-ACF6-E634-1809-535F852DF49B}"/>
              </a:ext>
            </a:extLst>
          </p:cNvPr>
          <p:cNvGrpSpPr/>
          <p:nvPr/>
        </p:nvGrpSpPr>
        <p:grpSpPr>
          <a:xfrm>
            <a:off x="805179" y="4888559"/>
            <a:ext cx="4532748" cy="261610"/>
            <a:chOff x="805179" y="4888559"/>
            <a:chExt cx="4532748" cy="261610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20006F3-4CAA-C571-4800-776B4527AC39}"/>
                </a:ext>
              </a:extLst>
            </p:cNvPr>
            <p:cNvCxnSpPr>
              <a:cxnSpLocks/>
            </p:cNvCxnSpPr>
            <p:nvPr/>
          </p:nvCxnSpPr>
          <p:spPr>
            <a:xfrm>
              <a:off x="805179" y="4892723"/>
              <a:ext cx="4532748" cy="7161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C920402-4F90-9DC3-8F52-FC5888EFDBE4}"/>
                </a:ext>
              </a:extLst>
            </p:cNvPr>
            <p:cNvSpPr txBox="1"/>
            <p:nvPr/>
          </p:nvSpPr>
          <p:spPr>
            <a:xfrm>
              <a:off x="2961007" y="4888559"/>
              <a:ext cx="165159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  <a:latin typeface="Garamond" panose="02020404030301010803" pitchFamily="18" charset="0"/>
                </a:rPr>
                <a:t>Proton beam</a:t>
              </a:r>
              <a:endParaRPr lang="en-CH" sz="1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7076AA-C0DC-D62C-438B-75CBCB8264A8}"/>
              </a:ext>
            </a:extLst>
          </p:cNvPr>
          <p:cNvGrpSpPr/>
          <p:nvPr/>
        </p:nvGrpSpPr>
        <p:grpSpPr>
          <a:xfrm>
            <a:off x="902577" y="4142046"/>
            <a:ext cx="4532748" cy="387636"/>
            <a:chOff x="902577" y="4142046"/>
            <a:chExt cx="4532748" cy="3876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7F4928E-1621-3FE8-FAAC-CEA133AD20D8}"/>
                </a:ext>
              </a:extLst>
            </p:cNvPr>
            <p:cNvSpPr txBox="1"/>
            <p:nvPr/>
          </p:nvSpPr>
          <p:spPr>
            <a:xfrm rot="900000">
              <a:off x="3017515" y="4268072"/>
              <a:ext cx="165159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  <a:latin typeface="Garamond" panose="02020404030301010803" pitchFamily="18" charset="0"/>
                </a:rPr>
                <a:t>Electron beam</a:t>
              </a:r>
              <a:endParaRPr lang="en-CH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D45C847-AF99-F71F-8C0F-85A568B0D841}"/>
                </a:ext>
              </a:extLst>
            </p:cNvPr>
            <p:cNvCxnSpPr>
              <a:cxnSpLocks/>
            </p:cNvCxnSpPr>
            <p:nvPr/>
          </p:nvCxnSpPr>
          <p:spPr>
            <a:xfrm rot="900000">
              <a:off x="902577" y="4142046"/>
              <a:ext cx="4532748" cy="716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56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AABF6-C8EC-1150-3531-8DE9C627C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23">
            <a:extLst>
              <a:ext uri="{FF2B5EF4-FFF2-40B4-BE49-F238E27FC236}">
                <a16:creationId xmlns:a16="http://schemas.microsoft.com/office/drawing/2014/main" id="{92C37CD3-1B9B-DF60-5C8E-B73DB146836E}"/>
              </a:ext>
            </a:extLst>
          </p:cNvPr>
          <p:cNvSpPr txBox="1"/>
          <p:nvPr/>
        </p:nvSpPr>
        <p:spPr>
          <a:xfrm rot="16200000">
            <a:off x="-2920653" y="3677775"/>
            <a:ext cx="60988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E. Belli – 150 MeV electron line : injection region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15376-59BB-7FAC-6115-C2164DF1723F}"/>
              </a:ext>
            </a:extLst>
          </p:cNvPr>
          <p:cNvSpPr/>
          <p:nvPr/>
        </p:nvSpPr>
        <p:spPr>
          <a:xfrm>
            <a:off x="-1" y="0"/>
            <a:ext cx="12180850" cy="761893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59000">
                <a:srgbClr val="B0BCCC"/>
              </a:gs>
              <a:gs pos="43000">
                <a:srgbClr val="8397AF"/>
              </a:gs>
              <a:gs pos="25000">
                <a:srgbClr val="313D4D"/>
              </a:gs>
              <a:gs pos="8000">
                <a:srgbClr val="212A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latin typeface="Garamond" panose="02020404030301010803" pitchFamily="18" charset="0"/>
              </a:rPr>
              <a:t>  Injection region design</a:t>
            </a:r>
            <a:endParaRPr lang="en-US" sz="3400" b="1" baseline="30000" dirty="0"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5A2C6-BE94-90CA-20EB-C029A01B4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00" y="0"/>
            <a:ext cx="756000" cy="756000"/>
          </a:xfrm>
          <a:prstGeom prst="rect">
            <a:avLst/>
          </a:prstGeom>
        </p:spPr>
      </p:pic>
      <p:pic>
        <p:nvPicPr>
          <p:cNvPr id="11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675F7D75-88F9-CFE9-0D8F-56D386117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9642" y="0"/>
            <a:ext cx="1516893" cy="7632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F00144-706C-E091-3721-898905F405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7" y="0"/>
            <a:ext cx="632624" cy="756000"/>
          </a:xfrm>
          <a:prstGeom prst="rect">
            <a:avLst/>
          </a:prstGeom>
        </p:spPr>
      </p:pic>
      <p:pic>
        <p:nvPicPr>
          <p:cNvPr id="21" name="Picture 2" descr="C:\Octavio\CERN\cern_logo_white.gif">
            <a:extLst>
              <a:ext uri="{FF2B5EF4-FFF2-40B4-BE49-F238E27FC236}">
                <a16:creationId xmlns:a16="http://schemas.microsoft.com/office/drawing/2014/main" id="{FE67CDF3-042D-B945-B641-0CE204E80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9054" y="-1398"/>
            <a:ext cx="782926" cy="756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D7F25D-C443-7B4A-1AC5-203CFC2274DA}"/>
                  </a:ext>
                </a:extLst>
              </p:cNvPr>
              <p:cNvSpPr txBox="1"/>
              <p:nvPr/>
            </p:nvSpPr>
            <p:spPr>
              <a:xfrm>
                <a:off x="259573" y="777283"/>
                <a:ext cx="11786852" cy="88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dirty="0">
                    <a:latin typeface="Garamond" panose="02020404030301010803" pitchFamily="18" charset="0"/>
                  </a:rPr>
                  <a:t>Rb vapor from the entrance of the 1</a:t>
                </a:r>
                <a:r>
                  <a:rPr lang="en-US" baseline="30000" dirty="0">
                    <a:latin typeface="Garamond" panose="02020404030301010803" pitchFamily="18" charset="0"/>
                  </a:rPr>
                  <a:t>st</a:t>
                </a:r>
                <a:r>
                  <a:rPr lang="en-US" dirty="0">
                    <a:latin typeface="Garamond" panose="02020404030301010803" pitchFamily="18" charset="0"/>
                  </a:rPr>
                  <a:t> plasma cell to the exit of the 2</a:t>
                </a:r>
                <a:r>
                  <a:rPr lang="en-US" baseline="30000" dirty="0">
                    <a:latin typeface="Garamond" panose="02020404030301010803" pitchFamily="18" charset="0"/>
                  </a:rPr>
                  <a:t>nd</a:t>
                </a:r>
                <a:r>
                  <a:rPr lang="en-US" dirty="0">
                    <a:latin typeface="Garamond" panose="02020404030301010803" pitchFamily="18" charset="0"/>
                  </a:rPr>
                  <a:t> one </a:t>
                </a:r>
                <a:r>
                  <a:rPr lang="en-US" dirty="0">
                    <a:solidFill>
                      <a:schemeClr val="tx1"/>
                    </a:solidFill>
                    <a:latin typeface="Garamond" panose="02020404030301010803" pitchFamily="18" charset="0"/>
                    <a:sym typeface="Wingdings" pitchFamily="2" charset="2"/>
                  </a:rPr>
                  <a:t> e</a:t>
                </a:r>
                <a:r>
                  <a:rPr lang="en-US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ntire structure at 200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C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rgbClr val="00B0F0"/>
                    </a:solidFill>
                    <a:latin typeface="Garamond" panose="02020404030301010803" pitchFamily="18" charset="0"/>
                  </a:rPr>
                  <a:t>Cooling system design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D7F25D-C443-7B4A-1AC5-203CFC227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3" y="777283"/>
                <a:ext cx="11786852" cy="884216"/>
              </a:xfrm>
              <a:prstGeom prst="rect">
                <a:avLst/>
              </a:prstGeom>
              <a:blipFill>
                <a:blip r:embed="rId7"/>
                <a:stretch>
                  <a:fillRect l="-323" b="-985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BF3CAF0-1E83-F768-70B2-E454B7D663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573" y="3066635"/>
            <a:ext cx="5332281" cy="2880000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029E0AC4-1C01-45D2-1AB4-14FF85F945E4}"/>
              </a:ext>
            </a:extLst>
          </p:cNvPr>
          <p:cNvSpPr/>
          <p:nvPr/>
        </p:nvSpPr>
        <p:spPr>
          <a:xfrm>
            <a:off x="1119003" y="4777449"/>
            <a:ext cx="2291711" cy="626445"/>
          </a:xfrm>
          <a:prstGeom prst="wedgeRoundRectCallout">
            <a:avLst>
              <a:gd name="adj1" fmla="val 66833"/>
              <a:gd name="adj2" fmla="val -15830"/>
              <a:gd name="adj3" fmla="val 16667"/>
            </a:avLst>
          </a:prstGeom>
          <a:solidFill>
            <a:srgbClr val="FFFD78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Gradient reduction of about 50% for 1 m gap</a:t>
            </a:r>
            <a:r>
              <a:rPr lang="en-US" sz="1600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6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endParaRPr lang="en-CH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F043B-3672-4368-32B3-C60384342ED6}"/>
              </a:ext>
            </a:extLst>
          </p:cNvPr>
          <p:cNvSpPr txBox="1"/>
          <p:nvPr/>
        </p:nvSpPr>
        <p:spPr>
          <a:xfrm>
            <a:off x="232507" y="6540553"/>
            <a:ext cx="11902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aseline="30000" dirty="0">
                <a:solidFill>
                  <a:srgbClr val="222222"/>
                </a:solidFill>
                <a:latin typeface="Garamond" panose="02020404030301010803" pitchFamily="18" charset="0"/>
              </a:rPr>
              <a:t>6</a:t>
            </a:r>
            <a:r>
              <a:rPr lang="en-GB" sz="1400" i="0" baseline="30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GB" sz="140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Adli, Erik. "Towards AWAKE applications: Electron beam acceleration in a proton driven plasma wake." Proceedings of IPAC2016, Busan, Korea  WEPMY008.</a:t>
            </a:r>
            <a:endParaRPr lang="en-CH" sz="1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E5C5076-DBDC-697D-F86D-790916829F03}"/>
                  </a:ext>
                </a:extLst>
              </p:cNvPr>
              <p:cNvSpPr txBox="1"/>
              <p:nvPr/>
            </p:nvSpPr>
            <p:spPr>
              <a:xfrm>
                <a:off x="259573" y="1650988"/>
                <a:ext cx="11495547" cy="881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GB" dirty="0">
                    <a:solidFill>
                      <a:srgbClr val="212121"/>
                    </a:solidFill>
                    <a:latin typeface="Garamond" panose="02020404030301010803" pitchFamily="18" charset="0"/>
                    <a:sym typeface="Wingdings" pitchFamily="2" charset="2"/>
                  </a:rPr>
                  <a:t>IR dipole will bend e</a:t>
                </a:r>
                <a:r>
                  <a:rPr lang="en-GB" baseline="30000" dirty="0">
                    <a:solidFill>
                      <a:srgbClr val="212121"/>
                    </a:solidFill>
                    <a:latin typeface="Garamond" panose="02020404030301010803" pitchFamily="18" charset="0"/>
                    <a:sym typeface="Wingdings" pitchFamily="2" charset="2"/>
                  </a:rPr>
                  <a:t>-</a:t>
                </a:r>
                <a:r>
                  <a:rPr lang="en-GB" dirty="0">
                    <a:solidFill>
                      <a:srgbClr val="212121"/>
                    </a:solidFill>
                    <a:latin typeface="Garamond" panose="02020404030301010803" pitchFamily="18" charset="0"/>
                    <a:sym typeface="Wingdings" pitchFamily="2" charset="2"/>
                  </a:rPr>
                  <a:t> beam and p</a:t>
                </a:r>
                <a:r>
                  <a:rPr lang="en-GB" baseline="30000" dirty="0">
                    <a:solidFill>
                      <a:srgbClr val="212121"/>
                    </a:solidFill>
                    <a:latin typeface="Garamond" panose="02020404030301010803" pitchFamily="18" charset="0"/>
                    <a:sym typeface="Wingdings" pitchFamily="2" charset="2"/>
                  </a:rPr>
                  <a:t>+</a:t>
                </a:r>
                <a:r>
                  <a:rPr lang="en-GB" dirty="0">
                    <a:solidFill>
                      <a:srgbClr val="212121"/>
                    </a:solidFill>
                    <a:latin typeface="Garamond" panose="02020404030301010803" pitchFamily="18" charset="0"/>
                    <a:sym typeface="Wingdings" pitchFamily="2" charset="2"/>
                  </a:rPr>
                  <a:t> beam in two opposite directions 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GB" dirty="0">
                    <a:solidFill>
                      <a:srgbClr val="212121"/>
                    </a:solidFill>
                    <a:latin typeface="Garamond" panose="02020404030301010803" pitchFamily="18" charset="0"/>
                    <a:sym typeface="Wingdings" pitchFamily="2" charset="2"/>
                  </a:rPr>
                  <a:t>Bending angle for a 400 GeV p+ beam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≈</m:t>
                    </m:r>
                  </m:oMath>
                </a14:m>
                <a:r>
                  <a:rPr lang="en-GB" dirty="0">
                    <a:solidFill>
                      <a:srgbClr val="212121"/>
                    </a:solidFill>
                    <a:latin typeface="Garamond" panose="02020404030301010803" pitchFamily="18" charset="0"/>
                    <a:sym typeface="Wingdings" pitchFamily="2" charset="2"/>
                  </a:rPr>
                  <a:t> 0.1 </a:t>
                </a:r>
                <a:r>
                  <a:rPr lang="en-GB" dirty="0" err="1">
                    <a:solidFill>
                      <a:srgbClr val="212121"/>
                    </a:solidFill>
                    <a:latin typeface="Garamond" panose="02020404030301010803" pitchFamily="18" charset="0"/>
                    <a:sym typeface="Wingdings" pitchFamily="2" charset="2"/>
                  </a:rPr>
                  <a:t>mrad</a:t>
                </a:r>
                <a:r>
                  <a:rPr lang="en-GB" dirty="0">
                    <a:solidFill>
                      <a:srgbClr val="212121"/>
                    </a:solidFill>
                    <a:latin typeface="Garamond" panose="02020404030301010803" pitchFamily="18" charset="0"/>
                    <a:sym typeface="Wingdings" pitchFamily="2" charset="2"/>
                  </a:rPr>
                  <a:t>  </a:t>
                </a:r>
                <a:r>
                  <a:rPr lang="en-GB" dirty="0">
                    <a:solidFill>
                      <a:srgbClr val="00B0F0"/>
                    </a:solidFill>
                    <a:latin typeface="Garamond" panose="02020404030301010803" pitchFamily="18" charset="0"/>
                    <a:sym typeface="Wingdings" pitchFamily="2" charset="2"/>
                  </a:rPr>
                  <a:t>the t</a:t>
                </a:r>
                <a:r>
                  <a:rPr lang="en-GB" dirty="0">
                    <a:solidFill>
                      <a:srgbClr val="00B0F0"/>
                    </a:solidFill>
                    <a:latin typeface="Garamond" panose="02020404030301010803" pitchFamily="18" charset="0"/>
                  </a:rPr>
                  <a:t>wo vapor sources will be angled</a:t>
                </a:r>
                <a:endParaRPr lang="en-GB" b="1" dirty="0">
                  <a:solidFill>
                    <a:srgbClr val="00B0F0"/>
                  </a:solidFill>
                  <a:latin typeface="Garamond" panose="02020404030301010803" pitchFamily="18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E5C5076-DBDC-697D-F86D-790916829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3" y="1650988"/>
                <a:ext cx="11495547" cy="881523"/>
              </a:xfrm>
              <a:prstGeom prst="rect">
                <a:avLst/>
              </a:prstGeom>
              <a:blipFill>
                <a:blip r:embed="rId9"/>
                <a:stretch>
                  <a:fillRect l="-331" b="-1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415E1444-2756-8AAB-00B4-ABF258D387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8112" y="3099265"/>
            <a:ext cx="4048329" cy="2628000"/>
          </a:xfrm>
          <a:prstGeom prst="rect">
            <a:avLst/>
          </a:prstGeom>
        </p:spPr>
      </p:pic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D0933046-F386-716A-F219-204BA1F4D8E6}"/>
              </a:ext>
            </a:extLst>
          </p:cNvPr>
          <p:cNvSpPr/>
          <p:nvPr/>
        </p:nvSpPr>
        <p:spPr>
          <a:xfrm>
            <a:off x="9215674" y="3745255"/>
            <a:ext cx="994015" cy="528320"/>
          </a:xfrm>
          <a:prstGeom prst="wedgeRoundRectCallout">
            <a:avLst>
              <a:gd name="adj1" fmla="val -99837"/>
              <a:gd name="adj2" fmla="val 13063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dirty="0">
                <a:solidFill>
                  <a:schemeClr val="tx1"/>
                </a:solidFill>
                <a:latin typeface="Garamond" panose="02020404030301010803" pitchFamily="18" charset="0"/>
              </a:rPr>
              <a:t>Original waist</a:t>
            </a:r>
          </a:p>
        </p:txBody>
      </p: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3E94C082-65F7-D9AE-FDCF-303534D29660}"/>
              </a:ext>
            </a:extLst>
          </p:cNvPr>
          <p:cNvSpPr/>
          <p:nvPr/>
        </p:nvSpPr>
        <p:spPr>
          <a:xfrm>
            <a:off x="7736031" y="3018411"/>
            <a:ext cx="994015" cy="528320"/>
          </a:xfrm>
          <a:prstGeom prst="wedgeRoundRectCallout">
            <a:avLst>
              <a:gd name="adj1" fmla="val -99837"/>
              <a:gd name="adj2" fmla="val 13063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dirty="0">
                <a:solidFill>
                  <a:schemeClr val="tx1"/>
                </a:solidFill>
                <a:latin typeface="Garamond" panose="02020404030301010803" pitchFamily="18" charset="0"/>
              </a:rPr>
              <a:t>New waist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5FC34E-C52B-A995-54BB-3FCADA5127B5}"/>
              </a:ext>
            </a:extLst>
          </p:cNvPr>
          <p:cNvSpPr txBox="1"/>
          <p:nvPr/>
        </p:nvSpPr>
        <p:spPr>
          <a:xfrm>
            <a:off x="631006" y="6030933"/>
            <a:ext cx="11282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Garamond" panose="02020404030301010803" pitchFamily="18" charset="0"/>
              </a:rPr>
              <a:t>Waist has been moved 25 cm upstream the original one </a:t>
            </a:r>
            <a:r>
              <a:rPr lang="en-US" dirty="0">
                <a:latin typeface="Garamond" panose="02020404030301010803" pitchFamily="18" charset="0"/>
                <a:sym typeface="Wingdings" pitchFamily="2" charset="2"/>
              </a:rPr>
              <a:t> n</a:t>
            </a:r>
            <a:r>
              <a:rPr lang="en-US" dirty="0">
                <a:latin typeface="Garamond" panose="02020404030301010803" pitchFamily="18" charset="0"/>
              </a:rPr>
              <a:t>ew optics 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Full design validation needed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A6CE2CA-5E33-6CAA-B7CB-E7827956BCD2}"/>
              </a:ext>
            </a:extLst>
          </p:cNvPr>
          <p:cNvSpPr txBox="1"/>
          <p:nvPr/>
        </p:nvSpPr>
        <p:spPr>
          <a:xfrm>
            <a:off x="259573" y="2525191"/>
            <a:ext cx="11354393" cy="468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B0F0"/>
                </a:solidFill>
                <a:latin typeface="Garamond" panose="02020404030301010803" pitchFamily="18" charset="0"/>
              </a:rPr>
              <a:t>30 cm gap between plasma sections </a:t>
            </a:r>
            <a:r>
              <a:rPr lang="en-US" dirty="0">
                <a:latin typeface="Garamond" panose="02020404030301010803" pitchFamily="18" charset="0"/>
              </a:rPr>
              <a:t>defined as the distance between the laser beam dump and the focal point</a:t>
            </a: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FDE5E2-3196-A6E9-942C-238679B60807}"/>
              </a:ext>
            </a:extLst>
          </p:cNvPr>
          <p:cNvSpPr txBox="1"/>
          <p:nvPr/>
        </p:nvSpPr>
        <p:spPr>
          <a:xfrm>
            <a:off x="-65220" y="658385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10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35" grpId="0"/>
      <p:bldP spid="37" grpId="0" animBg="1"/>
      <p:bldP spid="40" grpId="0" animBg="1"/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DAA9F-8371-65F2-E104-6B7DD380A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23">
            <a:extLst>
              <a:ext uri="{FF2B5EF4-FFF2-40B4-BE49-F238E27FC236}">
                <a16:creationId xmlns:a16="http://schemas.microsoft.com/office/drawing/2014/main" id="{B7E9487E-B6A3-812E-03DC-2F750BAAE26D}"/>
              </a:ext>
            </a:extLst>
          </p:cNvPr>
          <p:cNvSpPr txBox="1"/>
          <p:nvPr/>
        </p:nvSpPr>
        <p:spPr>
          <a:xfrm rot="16200000">
            <a:off x="-2920653" y="3677775"/>
            <a:ext cx="60988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E. Belli – Conclusions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0FE8E-226E-B604-C3F3-D9E95D2D9C72}"/>
              </a:ext>
            </a:extLst>
          </p:cNvPr>
          <p:cNvSpPr/>
          <p:nvPr/>
        </p:nvSpPr>
        <p:spPr>
          <a:xfrm>
            <a:off x="-1" y="0"/>
            <a:ext cx="12180850" cy="761893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59000">
                <a:srgbClr val="B0BCCC"/>
              </a:gs>
              <a:gs pos="43000">
                <a:srgbClr val="8397AF"/>
              </a:gs>
              <a:gs pos="25000">
                <a:srgbClr val="313D4D"/>
              </a:gs>
              <a:gs pos="8000">
                <a:srgbClr val="212A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latin typeface="Garamond" panose="02020404030301010803" pitchFamily="18" charset="0"/>
              </a:rPr>
              <a:t>  Conclusions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62C64-CB33-62FE-9CBD-175BA133D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00" y="0"/>
            <a:ext cx="756000" cy="756000"/>
          </a:xfrm>
          <a:prstGeom prst="rect">
            <a:avLst/>
          </a:prstGeom>
        </p:spPr>
      </p:pic>
      <p:pic>
        <p:nvPicPr>
          <p:cNvPr id="11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A1F34B85-8D27-5345-8430-A055D450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9642" y="0"/>
            <a:ext cx="1516893" cy="7632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7A6A68-2D22-1E8E-7AA9-C26D1BC22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7" y="0"/>
            <a:ext cx="632624" cy="756000"/>
          </a:xfrm>
          <a:prstGeom prst="rect">
            <a:avLst/>
          </a:prstGeom>
        </p:spPr>
      </p:pic>
      <p:pic>
        <p:nvPicPr>
          <p:cNvPr id="21" name="Picture 2" descr="C:\Octavio\CERN\cern_logo_white.gif">
            <a:extLst>
              <a:ext uri="{FF2B5EF4-FFF2-40B4-BE49-F238E27FC236}">
                <a16:creationId xmlns:a16="http://schemas.microsoft.com/office/drawing/2014/main" id="{F2668174-48E4-D6BE-D75E-04BA4389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9054" y="-1398"/>
            <a:ext cx="782926" cy="756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A51BE9-489E-AD5D-C8CE-0D8F20851A2E}"/>
              </a:ext>
            </a:extLst>
          </p:cNvPr>
          <p:cNvSpPr txBox="1"/>
          <p:nvPr/>
        </p:nvSpPr>
        <p:spPr>
          <a:xfrm>
            <a:off x="-65220" y="658385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12</a:t>
            </a: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83562-B478-3220-E305-B88AD728032A}"/>
              </a:ext>
            </a:extLst>
          </p:cNvPr>
          <p:cNvSpPr txBox="1"/>
          <p:nvPr/>
        </p:nvSpPr>
        <p:spPr>
          <a:xfrm>
            <a:off x="369478" y="1042460"/>
            <a:ext cx="8321039" cy="500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CH" dirty="0">
                <a:latin typeface="Garamond" panose="02020404030301010803" pitchFamily="18" charset="0"/>
              </a:rPr>
              <a:t>Previous AWAKE experimental phases were successful and promising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CH" dirty="0">
                <a:latin typeface="Garamond" panose="02020404030301010803" pitchFamily="18" charset="0"/>
              </a:rPr>
              <a:t>Run 2c introduces a </a:t>
            </a:r>
            <a:r>
              <a:rPr lang="en-CH" b="1" dirty="0">
                <a:latin typeface="Garamond" panose="02020404030301010803" pitchFamily="18" charset="0"/>
              </a:rPr>
              <a:t>new </a:t>
            </a:r>
            <a:r>
              <a:rPr lang="en-GB" b="1" dirty="0">
                <a:latin typeface="Garamond" panose="02020404030301010803" pitchFamily="18" charset="0"/>
              </a:rPr>
              <a:t>modular two-stage configuration</a:t>
            </a:r>
            <a:endParaRPr lang="en-CH" b="1" dirty="0">
              <a:latin typeface="Garamond" panose="02020404030301010803" pitchFamily="18" charset="0"/>
            </a:endParaRP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CH" dirty="0">
                <a:latin typeface="Garamond" panose="02020404030301010803" pitchFamily="18" charset="0"/>
              </a:rPr>
              <a:t>Independent optimisation of each stage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CH" dirty="0">
                <a:latin typeface="Garamond" panose="02020404030301010803" pitchFamily="18" charset="0"/>
              </a:rPr>
              <a:t>Challenges in beam transport, alignment and synchronisation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CH" b="1" dirty="0">
                <a:latin typeface="Garamond" panose="02020404030301010803" pitchFamily="18" charset="0"/>
              </a:rPr>
              <a:t>New 150 MeV electron line designed 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CH" dirty="0">
                <a:latin typeface="Garamond" panose="02020404030301010803" pitchFamily="18" charset="0"/>
              </a:rPr>
              <a:t>Experimental requirements within specifications, even in presence of errors 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CH" dirty="0">
                <a:latin typeface="Garamond" panose="02020404030301010803" pitchFamily="18" charset="0"/>
              </a:rPr>
              <a:t>Complete 3D integration studies revealed several complex challenges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CH" dirty="0">
                <a:latin typeface="Garamond" panose="02020404030301010803" pitchFamily="18" charset="0"/>
              </a:rPr>
              <a:t>Several open points still under review 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CH" dirty="0">
                <a:solidFill>
                  <a:srgbClr val="05B050"/>
                </a:solidFill>
                <a:latin typeface="Garamond" panose="02020404030301010803" pitchFamily="18" charset="0"/>
              </a:rPr>
              <a:t>No showstopper for operational restart in 2029!</a:t>
            </a:r>
          </a:p>
        </p:txBody>
      </p:sp>
    </p:spTree>
    <p:extLst>
      <p:ext uri="{BB962C8B-B14F-4D97-AF65-F5344CB8AC3E}">
        <p14:creationId xmlns:p14="http://schemas.microsoft.com/office/powerpoint/2010/main" val="205793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FA2E4-6209-CE39-27E3-0E92AF36D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154AE138-B17B-8E06-B0CE-9AF177A5B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14000"/>
          </a:blip>
          <a:srcRect/>
          <a:stretch>
            <a:fillRect/>
          </a:stretch>
        </p:blipFill>
        <p:spPr bwMode="auto">
          <a:xfrm>
            <a:off x="1527704" y="614742"/>
            <a:ext cx="10160000" cy="511244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3630E7-32F0-AEA7-60F5-2E525F0EC833}"/>
              </a:ext>
            </a:extLst>
          </p:cNvPr>
          <p:cNvSpPr txBox="1"/>
          <p:nvPr/>
        </p:nvSpPr>
        <p:spPr>
          <a:xfrm>
            <a:off x="0" y="2663133"/>
            <a:ext cx="1219199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Thank you for listening </a:t>
            </a:r>
          </a:p>
        </p:txBody>
      </p:sp>
      <p:pic>
        <p:nvPicPr>
          <p:cNvPr id="5" name="Picture 2" descr="C:\Octavio\CERN\cern_logo_white.gif">
            <a:extLst>
              <a:ext uri="{FF2B5EF4-FFF2-40B4-BE49-F238E27FC236}">
                <a16:creationId xmlns:a16="http://schemas.microsoft.com/office/drawing/2014/main" id="{109DD32F-6ADB-74FB-FF6F-237C3A5F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4341" y="5915108"/>
            <a:ext cx="952200" cy="919453"/>
          </a:xfrm>
          <a:prstGeom prst="rect">
            <a:avLst/>
          </a:prstGeom>
          <a:noFill/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76AA64-E976-6103-37D5-84BAD74055C0}"/>
              </a:ext>
            </a:extLst>
          </p:cNvPr>
          <p:cNvCxnSpPr>
            <a:cxnSpLocks/>
          </p:cNvCxnSpPr>
          <p:nvPr/>
        </p:nvCxnSpPr>
        <p:spPr>
          <a:xfrm>
            <a:off x="344299" y="6338575"/>
            <a:ext cx="68093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D52D1D-8C8B-78ED-9C07-DB44B3E503A8}"/>
              </a:ext>
            </a:extLst>
          </p:cNvPr>
          <p:cNvCxnSpPr>
            <a:cxnSpLocks/>
          </p:cNvCxnSpPr>
          <p:nvPr/>
        </p:nvCxnSpPr>
        <p:spPr>
          <a:xfrm>
            <a:off x="10515434" y="6340787"/>
            <a:ext cx="126263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C848DB-D0FA-D817-B793-6369976EE339}"/>
              </a:ext>
            </a:extLst>
          </p:cNvPr>
          <p:cNvCxnSpPr>
            <a:cxnSpLocks/>
          </p:cNvCxnSpPr>
          <p:nvPr/>
        </p:nvCxnSpPr>
        <p:spPr>
          <a:xfrm flipV="1">
            <a:off x="345019" y="503574"/>
            <a:ext cx="0" cy="583649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7B7FE0-EA36-CD3A-8A7A-0A1204BAA799}"/>
              </a:ext>
            </a:extLst>
          </p:cNvPr>
          <p:cNvCxnSpPr>
            <a:cxnSpLocks/>
          </p:cNvCxnSpPr>
          <p:nvPr/>
        </p:nvCxnSpPr>
        <p:spPr>
          <a:xfrm>
            <a:off x="337625" y="501230"/>
            <a:ext cx="1143703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36D1F5-421F-ABE7-6115-3FC285E355B7}"/>
              </a:ext>
            </a:extLst>
          </p:cNvPr>
          <p:cNvCxnSpPr>
            <a:cxnSpLocks/>
          </p:cNvCxnSpPr>
          <p:nvPr/>
        </p:nvCxnSpPr>
        <p:spPr>
          <a:xfrm flipV="1">
            <a:off x="11774658" y="501230"/>
            <a:ext cx="0" cy="583649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025CA-6201-1B70-6D15-3FF44DF0C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45" y="5901116"/>
            <a:ext cx="933445" cy="933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4FFF20-2F79-45ED-00BE-5F59B19CD6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7" y="5849204"/>
            <a:ext cx="812801" cy="97131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3F1BF4-0F2B-5DBC-C062-461D25DE5AB0}"/>
              </a:ext>
            </a:extLst>
          </p:cNvPr>
          <p:cNvCxnSpPr>
            <a:cxnSpLocks/>
          </p:cNvCxnSpPr>
          <p:nvPr/>
        </p:nvCxnSpPr>
        <p:spPr>
          <a:xfrm flipV="1">
            <a:off x="3112002" y="6337722"/>
            <a:ext cx="6116219" cy="816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76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2873E-2BAA-64EB-C189-A6CF880BF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23">
            <a:extLst>
              <a:ext uri="{FF2B5EF4-FFF2-40B4-BE49-F238E27FC236}">
                <a16:creationId xmlns:a16="http://schemas.microsoft.com/office/drawing/2014/main" id="{EC10606B-C48A-D535-0DBB-ECC7B7110CCA}"/>
              </a:ext>
            </a:extLst>
          </p:cNvPr>
          <p:cNvSpPr txBox="1"/>
          <p:nvPr/>
        </p:nvSpPr>
        <p:spPr>
          <a:xfrm rot="16200000">
            <a:off x="-2920653" y="3677775"/>
            <a:ext cx="60988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E. Belli – 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AE7A2-7BF2-9D1E-DCBC-3C69E66FA758}"/>
              </a:ext>
            </a:extLst>
          </p:cNvPr>
          <p:cNvSpPr txBox="1"/>
          <p:nvPr/>
        </p:nvSpPr>
        <p:spPr>
          <a:xfrm>
            <a:off x="-11656" y="658385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53396-3C59-8295-39C4-B24B74728685}"/>
              </a:ext>
            </a:extLst>
          </p:cNvPr>
          <p:cNvSpPr/>
          <p:nvPr/>
        </p:nvSpPr>
        <p:spPr>
          <a:xfrm>
            <a:off x="-1" y="0"/>
            <a:ext cx="12180850" cy="761893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59000">
                <a:srgbClr val="B0BCCC"/>
              </a:gs>
              <a:gs pos="43000">
                <a:srgbClr val="8397AF"/>
              </a:gs>
              <a:gs pos="25000">
                <a:srgbClr val="313D4D"/>
              </a:gs>
              <a:gs pos="8000">
                <a:srgbClr val="212A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latin typeface="Garamond" panose="02020404030301010803" pitchFamily="18" charset="0"/>
              </a:rPr>
              <a:t>   Outline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CDD182-A380-18DC-DF3D-6F5CD0A0F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00" y="0"/>
            <a:ext cx="756000" cy="756000"/>
          </a:xfrm>
          <a:prstGeom prst="rect">
            <a:avLst/>
          </a:prstGeom>
        </p:spPr>
      </p:pic>
      <p:pic>
        <p:nvPicPr>
          <p:cNvPr id="11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089F2B3F-6B17-70BD-1F51-DC9D68A4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9642" y="0"/>
            <a:ext cx="1516893" cy="7632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8F6724-F6F5-8C5C-53CB-37D7B7C73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7" y="0"/>
            <a:ext cx="632624" cy="756000"/>
          </a:xfrm>
          <a:prstGeom prst="rect">
            <a:avLst/>
          </a:prstGeom>
        </p:spPr>
      </p:pic>
      <p:pic>
        <p:nvPicPr>
          <p:cNvPr id="21" name="Picture 2" descr="C:\Octavio\CERN\cern_logo_white.gif">
            <a:extLst>
              <a:ext uri="{FF2B5EF4-FFF2-40B4-BE49-F238E27FC236}">
                <a16:creationId xmlns:a16="http://schemas.microsoft.com/office/drawing/2014/main" id="{993E0BBF-AF65-C4B7-7A62-9F0B185B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9054" y="-1398"/>
            <a:ext cx="782926" cy="756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0FBA83-E856-67F1-A71A-415509D0937A}"/>
              </a:ext>
            </a:extLst>
          </p:cNvPr>
          <p:cNvSpPr txBox="1"/>
          <p:nvPr/>
        </p:nvSpPr>
        <p:spPr>
          <a:xfrm>
            <a:off x="614533" y="1301919"/>
            <a:ext cx="9359199" cy="46722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CH" sz="2200" dirty="0">
                <a:latin typeface="Garamond" panose="02020404030301010803" pitchFamily="18" charset="0"/>
              </a:rPr>
              <a:t>The AWAKE experiment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CH" sz="2200" dirty="0">
                <a:latin typeface="Garamond" panose="02020404030301010803" pitchFamily="18" charset="0"/>
              </a:rPr>
              <a:t>AWAKE Run 2c program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CH" sz="2200" dirty="0">
                <a:latin typeface="Garamond" panose="02020404030301010803" pitchFamily="18" charset="0"/>
              </a:rPr>
              <a:t>A new 150 Mev electron line for external injection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dirty="0">
                <a:latin typeface="Garamond" panose="02020404030301010803" pitchFamily="18" charset="0"/>
              </a:rPr>
              <a:t>Optics</a:t>
            </a:r>
            <a:r>
              <a:rPr lang="en-CH" sz="2200" dirty="0">
                <a:latin typeface="Garamond" panose="02020404030301010803" pitchFamily="18" charset="0"/>
              </a:rPr>
              <a:t> design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dirty="0">
                <a:latin typeface="Garamond" panose="02020404030301010803" pitchFamily="18" charset="0"/>
              </a:rPr>
              <a:t>Operational challenges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dirty="0">
                <a:latin typeface="Garamond" panose="02020404030301010803" pitchFamily="18" charset="0"/>
              </a:rPr>
              <a:t>Injection system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200" dirty="0">
                <a:latin typeface="Garamond" panose="02020404030301010803" pitchFamily="18" charset="0"/>
              </a:rPr>
              <a:t>Conclusion </a:t>
            </a:r>
            <a:endParaRPr lang="en-CH" sz="2200" dirty="0">
              <a:latin typeface="Garamond" panose="02020404030301010803" pitchFamily="18" charset="0"/>
            </a:endParaRPr>
          </a:p>
          <a:p>
            <a:pPr>
              <a:lnSpc>
                <a:spcPct val="120000"/>
              </a:lnSpc>
            </a:pP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246185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F2BE2-ED1A-CC83-ACC5-E95FC6FCF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E45A325-3117-9307-3C68-2BC51081C1D6}"/>
              </a:ext>
            </a:extLst>
          </p:cNvPr>
          <p:cNvGrpSpPr/>
          <p:nvPr/>
        </p:nvGrpSpPr>
        <p:grpSpPr>
          <a:xfrm>
            <a:off x="6196834" y="1030316"/>
            <a:ext cx="6095000" cy="3600000"/>
            <a:chOff x="6173586" y="1491228"/>
            <a:chExt cx="6095000" cy="3600000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2A9667CD-E5A4-B8D7-6F61-0379ECDE3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586" y="1491228"/>
              <a:ext cx="6095000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543AC24-9FFE-7787-3879-53BC374CDF07}"/>
                </a:ext>
              </a:extLst>
            </p:cNvPr>
            <p:cNvSpPr/>
            <p:nvPr/>
          </p:nvSpPr>
          <p:spPr>
            <a:xfrm>
              <a:off x="6173586" y="1976504"/>
              <a:ext cx="337217" cy="108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744D8B05-BDF2-F85F-2B8F-6A7458FC17DD}"/>
                </a:ext>
              </a:extLst>
            </p:cNvPr>
            <p:cNvSpPr/>
            <p:nvPr/>
          </p:nvSpPr>
          <p:spPr>
            <a:xfrm>
              <a:off x="6876560" y="2317195"/>
              <a:ext cx="638565" cy="242661"/>
            </a:xfrm>
            <a:prstGeom prst="roundRect">
              <a:avLst/>
            </a:prstGeom>
            <a:solidFill>
              <a:srgbClr val="A02B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Waves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DC4A561-C7A9-3FFC-ED78-F099CA613649}"/>
                </a:ext>
              </a:extLst>
            </p:cNvPr>
            <p:cNvSpPr/>
            <p:nvPr/>
          </p:nvSpPr>
          <p:spPr>
            <a:xfrm>
              <a:off x="10664749" y="2735226"/>
              <a:ext cx="1444144" cy="242661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Drive beam (boat)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638A4A5E-36F6-45DB-F577-2391918C2E6B}"/>
                </a:ext>
              </a:extLst>
            </p:cNvPr>
            <p:cNvSpPr/>
            <p:nvPr/>
          </p:nvSpPr>
          <p:spPr>
            <a:xfrm>
              <a:off x="8906060" y="4368845"/>
              <a:ext cx="1103246" cy="24266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Plasma (lake)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A85F0D13-8969-75B3-45FA-EA7E9BAC2890}"/>
                </a:ext>
              </a:extLst>
            </p:cNvPr>
            <p:cNvSpPr/>
            <p:nvPr/>
          </p:nvSpPr>
          <p:spPr>
            <a:xfrm>
              <a:off x="9067198" y="2173059"/>
              <a:ext cx="1950239" cy="39751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b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Accelerated witness beam (surfers)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8C4BBA7-603E-29F4-5958-2E6B98FCB3C6}"/>
                </a:ext>
              </a:extLst>
            </p:cNvPr>
            <p:cNvCxnSpPr/>
            <p:nvPr/>
          </p:nvCxnSpPr>
          <p:spPr>
            <a:xfrm flipH="1">
              <a:off x="8542694" y="2578013"/>
              <a:ext cx="655504" cy="4593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4C2321F-7260-4F05-6B4A-9B8D878FF8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81701" y="2977887"/>
              <a:ext cx="435737" cy="4248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FD9E092-13AA-24FD-8717-FF7EA3F292FE}"/>
                </a:ext>
              </a:extLst>
            </p:cNvPr>
            <p:cNvSpPr/>
            <p:nvPr/>
          </p:nvSpPr>
          <p:spPr>
            <a:xfrm>
              <a:off x="7381472" y="2695575"/>
              <a:ext cx="2041928" cy="1216025"/>
            </a:xfrm>
            <a:custGeom>
              <a:avLst/>
              <a:gdLst>
                <a:gd name="connsiteX0" fmla="*/ 28978 w 2041928"/>
                <a:gd name="connsiteY0" fmla="*/ 0 h 1216025"/>
                <a:gd name="connsiteX1" fmla="*/ 403 w 2041928"/>
                <a:gd name="connsiteY1" fmla="*/ 146050 h 1216025"/>
                <a:gd name="connsiteX2" fmla="*/ 16278 w 2041928"/>
                <a:gd name="connsiteY2" fmla="*/ 273050 h 1216025"/>
                <a:gd name="connsiteX3" fmla="*/ 70253 w 2041928"/>
                <a:gd name="connsiteY3" fmla="*/ 419100 h 1216025"/>
                <a:gd name="connsiteX4" fmla="*/ 165503 w 2041928"/>
                <a:gd name="connsiteY4" fmla="*/ 568325 h 1216025"/>
                <a:gd name="connsiteX5" fmla="*/ 289328 w 2041928"/>
                <a:gd name="connsiteY5" fmla="*/ 704850 h 1216025"/>
                <a:gd name="connsiteX6" fmla="*/ 419503 w 2041928"/>
                <a:gd name="connsiteY6" fmla="*/ 815975 h 1216025"/>
                <a:gd name="connsiteX7" fmla="*/ 565553 w 2041928"/>
                <a:gd name="connsiteY7" fmla="*/ 917575 h 1216025"/>
                <a:gd name="connsiteX8" fmla="*/ 711603 w 2041928"/>
                <a:gd name="connsiteY8" fmla="*/ 1000125 h 1216025"/>
                <a:gd name="connsiteX9" fmla="*/ 908453 w 2041928"/>
                <a:gd name="connsiteY9" fmla="*/ 1092200 h 1216025"/>
                <a:gd name="connsiteX10" fmla="*/ 1089428 w 2041928"/>
                <a:gd name="connsiteY10" fmla="*/ 1152525 h 1216025"/>
                <a:gd name="connsiteX11" fmla="*/ 1289453 w 2041928"/>
                <a:gd name="connsiteY11" fmla="*/ 1196975 h 1216025"/>
                <a:gd name="connsiteX12" fmla="*/ 1505353 w 2041928"/>
                <a:gd name="connsiteY12" fmla="*/ 1216025 h 1216025"/>
                <a:gd name="connsiteX13" fmla="*/ 1714903 w 2041928"/>
                <a:gd name="connsiteY13" fmla="*/ 1196975 h 1216025"/>
                <a:gd name="connsiteX14" fmla="*/ 1857778 w 2041928"/>
                <a:gd name="connsiteY14" fmla="*/ 1149350 h 1216025"/>
                <a:gd name="connsiteX15" fmla="*/ 1978428 w 2041928"/>
                <a:gd name="connsiteY15" fmla="*/ 1076325 h 1216025"/>
                <a:gd name="connsiteX16" fmla="*/ 2041928 w 2041928"/>
                <a:gd name="connsiteY16" fmla="*/ 1006475 h 1216025"/>
                <a:gd name="connsiteX17" fmla="*/ 2041928 w 2041928"/>
                <a:gd name="connsiteY17" fmla="*/ 1006475 h 121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1928" h="1216025">
                  <a:moveTo>
                    <a:pt x="28978" y="0"/>
                  </a:moveTo>
                  <a:cubicBezTo>
                    <a:pt x="15749" y="50271"/>
                    <a:pt x="2520" y="100542"/>
                    <a:pt x="403" y="146050"/>
                  </a:cubicBezTo>
                  <a:cubicBezTo>
                    <a:pt x="-1714" y="191558"/>
                    <a:pt x="4636" y="227542"/>
                    <a:pt x="16278" y="273050"/>
                  </a:cubicBezTo>
                  <a:cubicBezTo>
                    <a:pt x="27920" y="318558"/>
                    <a:pt x="45382" y="369888"/>
                    <a:pt x="70253" y="419100"/>
                  </a:cubicBezTo>
                  <a:cubicBezTo>
                    <a:pt x="95124" y="468312"/>
                    <a:pt x="128991" y="520700"/>
                    <a:pt x="165503" y="568325"/>
                  </a:cubicBezTo>
                  <a:cubicBezTo>
                    <a:pt x="202016" y="615950"/>
                    <a:pt x="246995" y="663575"/>
                    <a:pt x="289328" y="704850"/>
                  </a:cubicBezTo>
                  <a:cubicBezTo>
                    <a:pt x="331661" y="746125"/>
                    <a:pt x="373466" y="780521"/>
                    <a:pt x="419503" y="815975"/>
                  </a:cubicBezTo>
                  <a:cubicBezTo>
                    <a:pt x="465540" y="851429"/>
                    <a:pt x="516870" y="886883"/>
                    <a:pt x="565553" y="917575"/>
                  </a:cubicBezTo>
                  <a:cubicBezTo>
                    <a:pt x="614236" y="948267"/>
                    <a:pt x="654453" y="971021"/>
                    <a:pt x="711603" y="1000125"/>
                  </a:cubicBezTo>
                  <a:cubicBezTo>
                    <a:pt x="768753" y="1029229"/>
                    <a:pt x="845482" y="1066800"/>
                    <a:pt x="908453" y="1092200"/>
                  </a:cubicBezTo>
                  <a:cubicBezTo>
                    <a:pt x="971424" y="1117600"/>
                    <a:pt x="1025928" y="1135063"/>
                    <a:pt x="1089428" y="1152525"/>
                  </a:cubicBezTo>
                  <a:cubicBezTo>
                    <a:pt x="1152928" y="1169987"/>
                    <a:pt x="1220132" y="1186392"/>
                    <a:pt x="1289453" y="1196975"/>
                  </a:cubicBezTo>
                  <a:cubicBezTo>
                    <a:pt x="1358774" y="1207558"/>
                    <a:pt x="1434445" y="1216025"/>
                    <a:pt x="1505353" y="1216025"/>
                  </a:cubicBezTo>
                  <a:cubicBezTo>
                    <a:pt x="1576261" y="1216025"/>
                    <a:pt x="1656166" y="1208087"/>
                    <a:pt x="1714903" y="1196975"/>
                  </a:cubicBezTo>
                  <a:cubicBezTo>
                    <a:pt x="1773640" y="1185863"/>
                    <a:pt x="1813857" y="1169458"/>
                    <a:pt x="1857778" y="1149350"/>
                  </a:cubicBezTo>
                  <a:cubicBezTo>
                    <a:pt x="1901699" y="1129242"/>
                    <a:pt x="1947736" y="1100137"/>
                    <a:pt x="1978428" y="1076325"/>
                  </a:cubicBezTo>
                  <a:cubicBezTo>
                    <a:pt x="2009120" y="1052513"/>
                    <a:pt x="2041928" y="1006475"/>
                    <a:pt x="2041928" y="1006475"/>
                  </a:cubicBezTo>
                  <a:lnTo>
                    <a:pt x="2041928" y="1006475"/>
                  </a:lnTo>
                </a:path>
              </a:pathLst>
            </a:custGeom>
            <a:noFill/>
            <a:ln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27118385-8AD3-0997-4524-1506088EB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" b="3878"/>
          <a:stretch/>
        </p:blipFill>
        <p:spPr bwMode="auto">
          <a:xfrm>
            <a:off x="1108228" y="1500812"/>
            <a:ext cx="4105212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023">
            <a:extLst>
              <a:ext uri="{FF2B5EF4-FFF2-40B4-BE49-F238E27FC236}">
                <a16:creationId xmlns:a16="http://schemas.microsoft.com/office/drawing/2014/main" id="{A2972829-28A0-F04D-F1E0-9467D57ECBBD}"/>
              </a:ext>
            </a:extLst>
          </p:cNvPr>
          <p:cNvSpPr txBox="1"/>
          <p:nvPr/>
        </p:nvSpPr>
        <p:spPr>
          <a:xfrm rot="16200000">
            <a:off x="-2920653" y="3677775"/>
            <a:ext cx="60988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E. Belli – The AWAKE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68AA6-4CF4-C8C4-84A3-5B876C69A6FF}"/>
              </a:ext>
            </a:extLst>
          </p:cNvPr>
          <p:cNvSpPr txBox="1"/>
          <p:nvPr/>
        </p:nvSpPr>
        <p:spPr>
          <a:xfrm>
            <a:off x="-11656" y="659660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E9914-B943-064D-BC29-455FB5B7625A}"/>
              </a:ext>
            </a:extLst>
          </p:cNvPr>
          <p:cNvSpPr/>
          <p:nvPr/>
        </p:nvSpPr>
        <p:spPr>
          <a:xfrm>
            <a:off x="-1" y="0"/>
            <a:ext cx="12180850" cy="761893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59000">
                <a:srgbClr val="B0BCCC"/>
              </a:gs>
              <a:gs pos="43000">
                <a:srgbClr val="8397AF"/>
              </a:gs>
              <a:gs pos="25000">
                <a:srgbClr val="313D4D"/>
              </a:gs>
              <a:gs pos="8000">
                <a:srgbClr val="212A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latin typeface="Garamond" panose="02020404030301010803" pitchFamily="18" charset="0"/>
              </a:rPr>
              <a:t>   AWAKE: Advanced Wakefield Experiment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08D18-F09E-8766-507F-B9A37639B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00" y="0"/>
            <a:ext cx="756000" cy="756000"/>
          </a:xfrm>
          <a:prstGeom prst="rect">
            <a:avLst/>
          </a:prstGeom>
        </p:spPr>
      </p:pic>
      <p:pic>
        <p:nvPicPr>
          <p:cNvPr id="11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FAA0F957-55A9-D005-871B-F897ADA5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59642" y="0"/>
            <a:ext cx="1516893" cy="7632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BF0248-7FC3-C549-4EB7-09D4BEAE75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7" y="0"/>
            <a:ext cx="632624" cy="756000"/>
          </a:xfrm>
          <a:prstGeom prst="rect">
            <a:avLst/>
          </a:prstGeom>
        </p:spPr>
      </p:pic>
      <p:pic>
        <p:nvPicPr>
          <p:cNvPr id="21" name="Picture 2" descr="C:\Octavio\CERN\cern_logo_white.gif">
            <a:extLst>
              <a:ext uri="{FF2B5EF4-FFF2-40B4-BE49-F238E27FC236}">
                <a16:creationId xmlns:a16="http://schemas.microsoft.com/office/drawing/2014/main" id="{87BE306A-B645-A5AF-116B-3FFD8CE0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99054" y="-1398"/>
            <a:ext cx="782926" cy="756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C527D5-C1AE-3CAE-AA58-67172AEFA528}"/>
              </a:ext>
            </a:extLst>
          </p:cNvPr>
          <p:cNvSpPr txBox="1"/>
          <p:nvPr/>
        </p:nvSpPr>
        <p:spPr>
          <a:xfrm>
            <a:off x="362091" y="769307"/>
            <a:ext cx="11818758" cy="1105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Accelerator R&amp;D experiment at CERN based on </a:t>
            </a:r>
            <a:r>
              <a:rPr lang="en-US" b="1" dirty="0">
                <a:solidFill>
                  <a:srgbClr val="C00000"/>
                </a:solidFill>
                <a:latin typeface="Garamond" panose="02020404030301010803" pitchFamily="18" charset="0"/>
              </a:rPr>
              <a:t>plasma </a:t>
            </a:r>
            <a:r>
              <a:rPr lang="en-US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wakefield</a:t>
            </a:r>
            <a:r>
              <a:rPr lang="en-US" b="1" dirty="0">
                <a:solidFill>
                  <a:srgbClr val="C00000"/>
                </a:solidFill>
                <a:latin typeface="Garamond" panose="02020404030301010803" pitchFamily="18" charset="0"/>
              </a:rPr>
              <a:t> acceleration</a:t>
            </a:r>
            <a:r>
              <a:rPr lang="en-US" dirty="0">
                <a:latin typeface="Garamond" panose="02020404030301010803" pitchFamily="18" charset="0"/>
              </a:rPr>
              <a:t>,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a novel technology where electron acceleration can be compared with</a:t>
            </a:r>
            <a:r>
              <a:rPr lang="en-US" b="1" dirty="0">
                <a:solidFill>
                  <a:srgbClr val="00B0F0"/>
                </a:solidFill>
                <a:latin typeface="Garamond" panose="02020404030301010803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Garamond" panose="02020404030301010803" pitchFamily="18" charset="0"/>
              </a:rPr>
              <a:t>surfing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endParaRPr lang="en-CH" b="1" baseline="30000" dirty="0">
              <a:latin typeface="Garamond" panose="02020404030301010803" pitchFamily="18" charset="0"/>
            </a:endParaRPr>
          </a:p>
          <a:p>
            <a:pPr>
              <a:lnSpc>
                <a:spcPct val="120000"/>
              </a:lnSpc>
            </a:pPr>
            <a:endParaRPr lang="en-CH" sz="2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6BB281-5F85-20A0-06A3-D61C5AC417A4}"/>
              </a:ext>
            </a:extLst>
          </p:cNvPr>
          <p:cNvSpPr txBox="1"/>
          <p:nvPr/>
        </p:nvSpPr>
        <p:spPr>
          <a:xfrm>
            <a:off x="553102" y="5579473"/>
            <a:ext cx="11263596" cy="738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In AWAKE, we accelerate </a:t>
            </a:r>
            <a:r>
              <a:rPr lang="en-US" b="1" dirty="0">
                <a:solidFill>
                  <a:schemeClr val="accent6"/>
                </a:solidFill>
                <a:latin typeface="Garamond" panose="02020404030301010803" pitchFamily="18" charset="0"/>
              </a:rPr>
              <a:t>electrons</a:t>
            </a:r>
            <a:r>
              <a:rPr lang="en-US" dirty="0">
                <a:latin typeface="Garamond" panose="02020404030301010803" pitchFamily="18" charset="0"/>
              </a:rPr>
              <a:t> in a </a:t>
            </a:r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10 m long Rubidium plasma cell </a:t>
            </a:r>
            <a:r>
              <a:rPr lang="en-US" dirty="0">
                <a:latin typeface="Garamond" panose="02020404030301010803" pitchFamily="18" charset="0"/>
              </a:rPr>
              <a:t>using as </a:t>
            </a:r>
            <a:r>
              <a:rPr lang="en-US" dirty="0" err="1">
                <a:latin typeface="Garamond" panose="02020404030301010803" pitchFamily="18" charset="0"/>
              </a:rPr>
              <a:t>wakefield</a:t>
            </a:r>
            <a:r>
              <a:rPr lang="en-US" dirty="0">
                <a:latin typeface="Garamond" panose="02020404030301010803" pitchFamily="18" charset="0"/>
              </a:rPr>
              <a:t> driver the </a:t>
            </a:r>
            <a:r>
              <a:rPr lang="en-US" b="1" dirty="0">
                <a:solidFill>
                  <a:srgbClr val="A02B93"/>
                </a:solidFill>
                <a:latin typeface="Garamond" panose="02020404030301010803" pitchFamily="18" charset="0"/>
              </a:rPr>
              <a:t>400 GeV proton beam</a:t>
            </a:r>
            <a:r>
              <a:rPr lang="en-US" dirty="0">
                <a:latin typeface="Garamond" panose="02020404030301010803" pitchFamily="18" charset="0"/>
              </a:rPr>
              <a:t> extracted from the CERN SPS 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05BFCB52-FE8F-94B3-65D5-B3CFD50E5F82}"/>
              </a:ext>
            </a:extLst>
          </p:cNvPr>
          <p:cNvSpPr/>
          <p:nvPr/>
        </p:nvSpPr>
        <p:spPr>
          <a:xfrm>
            <a:off x="5529942" y="2859613"/>
            <a:ext cx="658425" cy="389170"/>
          </a:xfrm>
          <a:prstGeom prst="leftRightArrow">
            <a:avLst/>
          </a:prstGeom>
          <a:solidFill>
            <a:srgbClr val="465568"/>
          </a:solidFill>
          <a:ln>
            <a:solidFill>
              <a:srgbClr val="2C38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C4AAC-61A3-6633-56E4-9175786B5136}"/>
              </a:ext>
            </a:extLst>
          </p:cNvPr>
          <p:cNvSpPr txBox="1"/>
          <p:nvPr/>
        </p:nvSpPr>
        <p:spPr>
          <a:xfrm>
            <a:off x="362091" y="6261153"/>
            <a:ext cx="11546513" cy="406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en-US" b="1" dirty="0">
                <a:latin typeface="Garamond" panose="02020404030301010803" pitchFamily="18" charset="0"/>
              </a:rPr>
              <a:t>It is the first plasma </a:t>
            </a:r>
            <a:r>
              <a:rPr lang="en-US" b="1" dirty="0" err="1">
                <a:latin typeface="Garamond" panose="02020404030301010803" pitchFamily="18" charset="0"/>
              </a:rPr>
              <a:t>wakefield</a:t>
            </a:r>
            <a:r>
              <a:rPr lang="en-US" b="1" dirty="0">
                <a:latin typeface="Garamond" panose="02020404030301010803" pitchFamily="18" charset="0"/>
              </a:rPr>
              <a:t> acceleration experiment worldwide to use a proton beam as a drive beam!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E72641-9FEE-D2CC-6D5B-C403F5BE25CE}"/>
              </a:ext>
            </a:extLst>
          </p:cNvPr>
          <p:cNvSpPr txBox="1"/>
          <p:nvPr/>
        </p:nvSpPr>
        <p:spPr>
          <a:xfrm>
            <a:off x="92385" y="4894398"/>
            <a:ext cx="11546513" cy="738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Accelerating gradients limited to 100 MV/m in conventional accelerators 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Plasma can sustain very high accelerating fields </a:t>
            </a:r>
            <a:r>
              <a:rPr lang="en-US" dirty="0">
                <a:latin typeface="Garamond" panose="02020404030301010803" pitchFamily="18" charset="0"/>
                <a:sym typeface="Wingdings" pitchFamily="2" charset="2"/>
              </a:rPr>
              <a:t> </a:t>
            </a:r>
            <a:r>
              <a:rPr lang="en-US" b="1" dirty="0">
                <a:latin typeface="Garamond" panose="02020404030301010803" pitchFamily="18" charset="0"/>
                <a:sym typeface="Wingdings" pitchFamily="2" charset="2"/>
              </a:rPr>
              <a:t>1000x stronger acceleration in the same machine size!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" grpId="0" animBg="1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B403E-C4B2-FF31-036A-F60C61D10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23">
            <a:extLst>
              <a:ext uri="{FF2B5EF4-FFF2-40B4-BE49-F238E27FC236}">
                <a16:creationId xmlns:a16="http://schemas.microsoft.com/office/drawing/2014/main" id="{8BD19AE7-4FA2-B3DD-003C-B2D4475986C5}"/>
              </a:ext>
            </a:extLst>
          </p:cNvPr>
          <p:cNvSpPr txBox="1"/>
          <p:nvPr/>
        </p:nvSpPr>
        <p:spPr>
          <a:xfrm rot="16200000">
            <a:off x="-2920653" y="3677775"/>
            <a:ext cx="60988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E. Belli – The AWAKE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B0959-E54A-581D-843D-48BCB4D4082D}"/>
              </a:ext>
            </a:extLst>
          </p:cNvPr>
          <p:cNvSpPr txBox="1"/>
          <p:nvPr/>
        </p:nvSpPr>
        <p:spPr>
          <a:xfrm>
            <a:off x="-11656" y="659660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47A28-1170-455B-590D-1C168EC747D3}"/>
              </a:ext>
            </a:extLst>
          </p:cNvPr>
          <p:cNvSpPr/>
          <p:nvPr/>
        </p:nvSpPr>
        <p:spPr>
          <a:xfrm>
            <a:off x="-1" y="0"/>
            <a:ext cx="12180850" cy="761893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59000">
                <a:srgbClr val="B0BCCC"/>
              </a:gs>
              <a:gs pos="43000">
                <a:srgbClr val="8397AF"/>
              </a:gs>
              <a:gs pos="25000">
                <a:srgbClr val="313D4D"/>
              </a:gs>
              <a:gs pos="8000">
                <a:srgbClr val="212A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latin typeface="Garamond" panose="02020404030301010803" pitchFamily="18" charset="0"/>
              </a:rPr>
              <a:t>  Self-modulation of the proton beam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F440A6-D3E4-54BA-D74D-803ABB371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00" y="0"/>
            <a:ext cx="756000" cy="756000"/>
          </a:xfrm>
          <a:prstGeom prst="rect">
            <a:avLst/>
          </a:prstGeom>
        </p:spPr>
      </p:pic>
      <p:pic>
        <p:nvPicPr>
          <p:cNvPr id="11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0B297700-9B5C-D928-A7C0-D5DDE337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9642" y="0"/>
            <a:ext cx="1516893" cy="7632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CFAC10-9EA6-B9A9-659D-2DD55C5714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7" y="0"/>
            <a:ext cx="632624" cy="756000"/>
          </a:xfrm>
          <a:prstGeom prst="rect">
            <a:avLst/>
          </a:prstGeom>
        </p:spPr>
      </p:pic>
      <p:pic>
        <p:nvPicPr>
          <p:cNvPr id="21" name="Picture 2" descr="C:\Octavio\CERN\cern_logo_white.gif">
            <a:extLst>
              <a:ext uri="{FF2B5EF4-FFF2-40B4-BE49-F238E27FC236}">
                <a16:creationId xmlns:a16="http://schemas.microsoft.com/office/drawing/2014/main" id="{537CBA77-3BB1-C8FB-6C6E-CB8415126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9054" y="-1398"/>
            <a:ext cx="782926" cy="756000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CC0254-E37E-32E1-5455-772F5B30D4CD}"/>
              </a:ext>
            </a:extLst>
          </p:cNvPr>
          <p:cNvSpPr txBox="1"/>
          <p:nvPr/>
        </p:nvSpPr>
        <p:spPr>
          <a:xfrm>
            <a:off x="269190" y="761893"/>
            <a:ext cx="11818758" cy="295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GB" dirty="0">
                <a:latin typeface="Garamond" panose="02020404030301010803" pitchFamily="18" charset="0"/>
              </a:rPr>
              <a:t>CERN proton bunches are not ideal for driving </a:t>
            </a:r>
            <a:r>
              <a:rPr lang="en-GB" dirty="0" err="1">
                <a:latin typeface="Garamond" panose="02020404030301010803" pitchFamily="18" charset="0"/>
              </a:rPr>
              <a:t>wakefields</a:t>
            </a:r>
            <a:endParaRPr lang="en-GB" dirty="0">
              <a:latin typeface="Garamond" panose="02020404030301010803" pitchFamily="18" charset="0"/>
            </a:endParaRP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q"/>
            </a:pPr>
            <a:r>
              <a:rPr lang="en-GB" dirty="0">
                <a:latin typeface="Garamond" panose="02020404030301010803" pitchFamily="18" charset="0"/>
              </a:rPr>
              <a:t>To effectively excite </a:t>
            </a:r>
            <a:r>
              <a:rPr lang="en-GB" dirty="0" err="1">
                <a:latin typeface="Garamond" panose="02020404030301010803" pitchFamily="18" charset="0"/>
              </a:rPr>
              <a:t>wakefields</a:t>
            </a:r>
            <a:r>
              <a:rPr lang="en-GB" dirty="0">
                <a:latin typeface="Garamond" panose="02020404030301010803" pitchFamily="18" charset="0"/>
              </a:rPr>
              <a:t>:</a:t>
            </a:r>
          </a:p>
          <a:p>
            <a:pPr marL="1200150" lvl="2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Transverse size</a:t>
            </a:r>
            <a:r>
              <a:rPr lang="el-GR" b="0" i="0" u="none" strike="noStrike" kern="1200" cap="none" spc="0" baseline="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 σ</a:t>
            </a:r>
            <a:r>
              <a:rPr lang="en-US" b="0" i="0" u="none" strike="noStrike" kern="1200" cap="none" spc="0" baseline="-2500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r</a:t>
            </a:r>
            <a:r>
              <a:rPr lang="el-GR" b="0" i="0" u="none" strike="noStrike" kern="1200" cap="none" spc="0" baseline="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 </a:t>
            </a: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~</a:t>
            </a:r>
            <a:r>
              <a:rPr lang="el-GR" b="0" i="0" u="none" strike="noStrike" kern="1200" cap="none" spc="0" baseline="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 λ</a:t>
            </a:r>
            <a:r>
              <a:rPr lang="en-US" b="0" i="0" u="none" strike="noStrike" kern="1200" cap="none" spc="0" baseline="-2500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pe</a:t>
            </a: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Garamond" panose="02020404030301010803" pitchFamily="18" charset="0"/>
              <a:cs typeface="Arial" pitchFamily="34"/>
            </a:endParaRPr>
          </a:p>
          <a:p>
            <a:pPr marL="1200150" lvl="2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en-US" b="0" i="0" u="none" strike="noStrike" kern="1200" cap="none" spc="0" baseline="0" dirty="0">
                <a:uFillTx/>
                <a:latin typeface="Garamond" panose="02020404030301010803" pitchFamily="18" charset="0"/>
                <a:cs typeface="Arial" pitchFamily="34"/>
              </a:rPr>
              <a:t>Bunch length </a:t>
            </a:r>
            <a:r>
              <a:rPr lang="el-GR" b="0" i="0" u="none" strike="noStrike" kern="1200" cap="none" spc="0" baseline="0" dirty="0">
                <a:uFillTx/>
                <a:latin typeface="Garamond" panose="02020404030301010803" pitchFamily="18" charset="0"/>
                <a:cs typeface="Arial" pitchFamily="34"/>
              </a:rPr>
              <a:t>σ</a:t>
            </a:r>
            <a:r>
              <a:rPr lang="en-US" baseline="-25000" dirty="0">
                <a:latin typeface="Garamond" panose="02020404030301010803" pitchFamily="18" charset="0"/>
                <a:cs typeface="Arial" pitchFamily="34"/>
              </a:rPr>
              <a:t>z</a:t>
            </a:r>
            <a:r>
              <a:rPr lang="el-GR" b="0" i="0" u="none" strike="noStrike" kern="1200" cap="none" spc="0" baseline="0" dirty="0">
                <a:uFillTx/>
                <a:latin typeface="Garamond" panose="02020404030301010803" pitchFamily="18" charset="0"/>
                <a:cs typeface="Arial" pitchFamily="34"/>
              </a:rPr>
              <a:t> </a:t>
            </a:r>
            <a:r>
              <a:rPr lang="en-US" b="0" i="0" u="none" strike="noStrike" kern="1200" cap="none" spc="0" baseline="0" dirty="0">
                <a:uFillTx/>
                <a:latin typeface="Garamond" panose="02020404030301010803" pitchFamily="18" charset="0"/>
                <a:cs typeface="Arial" pitchFamily="34"/>
              </a:rPr>
              <a:t>~</a:t>
            </a:r>
            <a:r>
              <a:rPr lang="el-GR" b="0" i="0" u="none" strike="noStrike" kern="1200" cap="none" spc="0" baseline="0" dirty="0">
                <a:uFillTx/>
                <a:latin typeface="Garamond" panose="02020404030301010803" pitchFamily="18" charset="0"/>
                <a:cs typeface="Arial" pitchFamily="34"/>
              </a:rPr>
              <a:t> λ</a:t>
            </a:r>
            <a:r>
              <a:rPr lang="en-US" b="0" i="0" u="none" strike="noStrike" kern="1200" cap="none" spc="0" baseline="-25000" dirty="0">
                <a:uFillTx/>
                <a:latin typeface="Garamond" panose="02020404030301010803" pitchFamily="18" charset="0"/>
                <a:cs typeface="Arial" pitchFamily="34"/>
              </a:rPr>
              <a:t>pe 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  <a:cs typeface="Arial" pitchFamily="34"/>
                <a:sym typeface="Wingdings" pitchFamily="2" charset="2"/>
              </a:rPr>
              <a:t> </a:t>
            </a:r>
            <a:r>
              <a:rPr lang="en-US" b="0" i="0" u="none" strike="noStrike" kern="1200" cap="none" spc="0" dirty="0">
                <a:solidFill>
                  <a:srgbClr val="FF0000"/>
                </a:solidFill>
                <a:uFillTx/>
                <a:latin typeface="Garamond" panose="02020404030301010803" pitchFamily="18" charset="0"/>
                <a:cs typeface="Arial" pitchFamily="34"/>
              </a:rPr>
              <a:t>CERN proton bunches very long (</a:t>
            </a:r>
            <a:r>
              <a:rPr lang="el-GR" b="0" i="0" u="none" strike="noStrike" kern="1200" cap="none" spc="0" baseline="0" dirty="0">
                <a:solidFill>
                  <a:srgbClr val="FF0000"/>
                </a:solidFill>
                <a:uFillTx/>
                <a:latin typeface="Garamond" panose="02020404030301010803" pitchFamily="18" charset="0"/>
                <a:cs typeface="Arial" pitchFamily="34"/>
              </a:rPr>
              <a:t>σ</a:t>
            </a:r>
            <a:r>
              <a:rPr lang="en-US" baseline="-25000" dirty="0">
                <a:solidFill>
                  <a:srgbClr val="FF0000"/>
                </a:solidFill>
                <a:latin typeface="Garamond" panose="02020404030301010803" pitchFamily="18" charset="0"/>
                <a:cs typeface="Arial" pitchFamily="34"/>
              </a:rPr>
              <a:t>z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  <a:cs typeface="Arial" pitchFamily="34"/>
              </a:rPr>
              <a:t>=12cm</a:t>
            </a:r>
            <a:r>
              <a:rPr lang="en-US" b="0" i="0" u="none" strike="noStrike" kern="1200" cap="none" spc="0" dirty="0">
                <a:solidFill>
                  <a:srgbClr val="FF0000"/>
                </a:solidFill>
                <a:uFillTx/>
                <a:latin typeface="Garamond" panose="02020404030301010803" pitchFamily="18" charset="0"/>
                <a:cs typeface="Arial" pitchFamily="34"/>
              </a:rPr>
              <a:t>) compared to plasma wavelength (</a:t>
            </a:r>
            <a:r>
              <a:rPr lang="el-GR" b="0" i="0" u="none" strike="noStrike" kern="1200" cap="none" spc="0" baseline="0" dirty="0">
                <a:solidFill>
                  <a:srgbClr val="FF0000"/>
                </a:solidFill>
                <a:uFillTx/>
                <a:latin typeface="Garamond" panose="02020404030301010803" pitchFamily="18" charset="0"/>
                <a:cs typeface="Arial" pitchFamily="34"/>
              </a:rPr>
              <a:t>λ</a:t>
            </a:r>
            <a:r>
              <a:rPr lang="en-US" b="0" i="0" u="none" strike="noStrike" kern="1200" cap="none" spc="0" baseline="-25000" dirty="0">
                <a:solidFill>
                  <a:srgbClr val="FF0000"/>
                </a:solidFill>
                <a:uFillTx/>
                <a:latin typeface="Garamond" panose="02020404030301010803" pitchFamily="18" charset="0"/>
                <a:cs typeface="Arial" pitchFamily="34"/>
              </a:rPr>
              <a:t>pe </a:t>
            </a:r>
            <a:r>
              <a:rPr lang="en-US" b="0" i="0" u="none" strike="noStrike" kern="1200" cap="none" spc="0" dirty="0">
                <a:solidFill>
                  <a:srgbClr val="FF0000"/>
                </a:solidFill>
                <a:uFillTx/>
                <a:latin typeface="Garamond" panose="02020404030301010803" pitchFamily="18" charset="0"/>
                <a:cs typeface="Arial" pitchFamily="34"/>
              </a:rPr>
              <a:t>= 1mm)</a:t>
            </a:r>
            <a:endParaRPr lang="en-US" b="0" i="0" u="none" strike="noStrike" kern="1200" cap="none" spc="0" baseline="0" dirty="0">
              <a:solidFill>
                <a:srgbClr val="FF0000"/>
              </a:solidFill>
              <a:uFillTx/>
              <a:latin typeface="Garamond" panose="02020404030301010803" pitchFamily="18" charset="0"/>
              <a:cs typeface="Arial" pitchFamily="34"/>
            </a:endParaRPr>
          </a:p>
          <a:p>
            <a:pPr marL="1200150" lvl="2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Density </a:t>
            </a:r>
            <a:r>
              <a:rPr lang="en-US" b="0" i="0" u="none" strike="noStrike" kern="1200" cap="none" spc="0" baseline="0" dirty="0" err="1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n</a:t>
            </a:r>
            <a:r>
              <a:rPr lang="en-US" b="0" i="0" u="none" strike="noStrike" kern="1200" cap="none" spc="0" baseline="-25000" dirty="0" err="1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b</a:t>
            </a:r>
            <a:r>
              <a:rPr lang="en-US" b="0" i="0" u="none" strike="noStrike" kern="1200" cap="none" spc="0" baseline="-2500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 </a:t>
            </a: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~ </a:t>
            </a:r>
            <a:r>
              <a:rPr lang="en-US" b="0" i="0" u="none" strike="noStrike" kern="1200" cap="none" spc="0" baseline="0" dirty="0" err="1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n</a:t>
            </a:r>
            <a:r>
              <a:rPr lang="en-US" b="0" i="0" u="none" strike="noStrike" kern="1200" cap="none" spc="0" baseline="-25000" dirty="0" err="1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pe</a:t>
            </a:r>
            <a:endParaRPr lang="en-US" b="0" i="0" u="none" strike="noStrike" kern="1200" cap="none" spc="0" baseline="-25000" dirty="0">
              <a:solidFill>
                <a:srgbClr val="000000"/>
              </a:solidFill>
              <a:uFillTx/>
              <a:latin typeface="Garamond" panose="02020404030301010803" pitchFamily="18" charset="0"/>
              <a:cs typeface="Arial" pitchFamily="34"/>
            </a:endParaRPr>
          </a:p>
          <a:p>
            <a:pPr marL="1200150" lvl="2" indent="-285750">
              <a:lnSpc>
                <a:spcPct val="120000"/>
              </a:lnSpc>
              <a:buFont typeface="Wingdings" pitchFamily="2" charset="2"/>
              <a:buChar char="v"/>
            </a:pPr>
            <a:endParaRPr lang="en-US" baseline="-25000" dirty="0">
              <a:solidFill>
                <a:srgbClr val="000000"/>
              </a:solidFill>
              <a:latin typeface="Garamond" panose="02020404030301010803" pitchFamily="18" charset="0"/>
              <a:cs typeface="Arial" pitchFamily="34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cs typeface="Arial" pitchFamily="34"/>
              </a:rPr>
              <a:t>S</a:t>
            </a:r>
            <a:r>
              <a:rPr lang="en-US" b="0" i="0" u="none" strike="noStrike" kern="1200" cap="none" spc="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elf-modulation instability transforms a long bunch into a series of </a:t>
            </a:r>
            <a:r>
              <a:rPr lang="en-US" b="0" i="0" u="none" strike="noStrike" kern="1200" cap="none" spc="0" dirty="0" err="1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microbunches</a:t>
            </a:r>
            <a:r>
              <a:rPr lang="en-US" b="0" i="0" u="none" strike="noStrike" kern="1200" cap="none" spc="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 separated by </a:t>
            </a:r>
            <a:r>
              <a:rPr lang="el-GR" b="0" i="0" u="none" strike="noStrike" kern="1200" cap="none" spc="0" baseline="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λ</a:t>
            </a:r>
            <a:r>
              <a:rPr lang="en-US" b="0" i="0" u="none" strike="noStrike" kern="1200" cap="none" spc="0" baseline="-25000" dirty="0">
                <a:solidFill>
                  <a:srgbClr val="000000"/>
                </a:solidFill>
                <a:uFillTx/>
                <a:latin typeface="Garamond" panose="02020404030301010803" pitchFamily="18" charset="0"/>
                <a:cs typeface="Arial" pitchFamily="34"/>
              </a:rPr>
              <a:t>pe</a:t>
            </a:r>
            <a:endParaRPr lang="en-GB" b="0" i="0" u="none" strike="noStrike" kern="1200" cap="none" spc="0" dirty="0">
              <a:solidFill>
                <a:srgbClr val="000000"/>
              </a:solidFill>
              <a:uFillTx/>
              <a:latin typeface="Garamond" panose="02020404030301010803" pitchFamily="18" charset="0"/>
              <a:cs typeface="Arial" pitchFamily="34"/>
            </a:endParaRP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Ø"/>
            </a:pPr>
            <a:endParaRPr lang="en-GB" dirty="0">
              <a:latin typeface="Garamond" panose="02020404030301010803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AC4C165-34DD-EF64-8CD7-E544FB8E222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20" t="4270" r="666" b="8719"/>
          <a:stretch>
            <a:fillRect/>
          </a:stretch>
        </p:blipFill>
        <p:spPr>
          <a:xfrm>
            <a:off x="2211648" y="3364441"/>
            <a:ext cx="8542549" cy="2520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AEA6705-B595-CB10-FF60-F12CDB421C5A}"/>
              </a:ext>
            </a:extLst>
          </p:cNvPr>
          <p:cNvSpPr txBox="1"/>
          <p:nvPr/>
        </p:nvSpPr>
        <p:spPr>
          <a:xfrm>
            <a:off x="2211648" y="3340697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Plasma OFF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D463DD-FF02-33B0-19E8-FB513124A93F}"/>
              </a:ext>
            </a:extLst>
          </p:cNvPr>
          <p:cNvSpPr txBox="1"/>
          <p:nvPr/>
        </p:nvSpPr>
        <p:spPr>
          <a:xfrm>
            <a:off x="2211648" y="4478569"/>
            <a:ext cx="120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Plasma 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85FB70-4EF5-0E36-56A2-1EA0AF89859A}"/>
              </a:ext>
            </a:extLst>
          </p:cNvPr>
          <p:cNvSpPr/>
          <p:nvPr/>
        </p:nvSpPr>
        <p:spPr>
          <a:xfrm>
            <a:off x="1203767" y="1794076"/>
            <a:ext cx="10695008" cy="35881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709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2C3FD-0F7D-47C3-9AAF-1B0B0040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1C1077DC-0DC6-F67B-0814-FBE70F88C409}"/>
              </a:ext>
            </a:extLst>
          </p:cNvPr>
          <p:cNvGrpSpPr/>
          <p:nvPr/>
        </p:nvGrpSpPr>
        <p:grpSpPr>
          <a:xfrm>
            <a:off x="3547683" y="902151"/>
            <a:ext cx="4390124" cy="3797407"/>
            <a:chOff x="3547683" y="1064199"/>
            <a:chExt cx="4390124" cy="3797407"/>
          </a:xfrm>
        </p:grpSpPr>
        <p:pic>
          <p:nvPicPr>
            <p:cNvPr id="38" name="Picture 37" descr="A close-up of several different types of waves&#10;&#10;Description automatically generated">
              <a:extLst>
                <a:ext uri="{FF2B5EF4-FFF2-40B4-BE49-F238E27FC236}">
                  <a16:creationId xmlns:a16="http://schemas.microsoft.com/office/drawing/2014/main" id="{9266133A-7E32-FFBD-1FAD-6D9E9847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7479" y="2701606"/>
              <a:ext cx="3700328" cy="2160000"/>
            </a:xfrm>
            <a:prstGeom prst="rect">
              <a:avLst/>
            </a:prstGeom>
          </p:spPr>
        </p:pic>
        <p:sp>
          <p:nvSpPr>
            <p:cNvPr id="33" name="Notched Right Arrow 32">
              <a:extLst>
                <a:ext uri="{FF2B5EF4-FFF2-40B4-BE49-F238E27FC236}">
                  <a16:creationId xmlns:a16="http://schemas.microsoft.com/office/drawing/2014/main" id="{6DFEB331-B2A1-E290-59C7-8FA025E41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7555" y="1064199"/>
              <a:ext cx="2112009" cy="941817"/>
            </a:xfrm>
            <a:prstGeom prst="notchedRightArrow">
              <a:avLst>
                <a:gd name="adj1" fmla="val 100000"/>
                <a:gd name="adj2" fmla="val 51286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Garamond" charset="0"/>
                  <a:ea typeface="Garamond" charset="0"/>
                  <a:cs typeface="Garamond" charset="0"/>
                </a:rPr>
                <a:t>Run 2a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8751BC9-8847-29D5-1E3E-56A51DD11984}"/>
                </a:ext>
              </a:extLst>
            </p:cNvPr>
            <p:cNvGrpSpPr/>
            <p:nvPr/>
          </p:nvGrpSpPr>
          <p:grpSpPr>
            <a:xfrm>
              <a:off x="6211756" y="1920701"/>
              <a:ext cx="154959" cy="398942"/>
              <a:chOff x="1294438" y="3827336"/>
              <a:chExt cx="154959" cy="398942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38BC75A-D571-2153-A984-4D33354E4820}"/>
                  </a:ext>
                </a:extLst>
              </p:cNvPr>
              <p:cNvCxnSpPr>
                <a:cxnSpLocks/>
                <a:stCxn id="36" idx="0"/>
                <a:endCxn id="37" idx="0"/>
              </p:cNvCxnSpPr>
              <p:nvPr/>
            </p:nvCxnSpPr>
            <p:spPr>
              <a:xfrm>
                <a:off x="1371917" y="3996020"/>
                <a:ext cx="0" cy="230258"/>
              </a:xfrm>
              <a:prstGeom prst="line">
                <a:avLst/>
              </a:prstGeom>
              <a:ln w="9525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42F280D-2C7D-3580-1216-6D2810DD9C83}"/>
                  </a:ext>
                </a:extLst>
              </p:cNvPr>
              <p:cNvSpPr/>
              <p:nvPr/>
            </p:nvSpPr>
            <p:spPr>
              <a:xfrm rot="10800000">
                <a:off x="1294438" y="3827336"/>
                <a:ext cx="154959" cy="1686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5B4A3B-F942-0573-1F27-AE0775D143EA}"/>
                </a:ext>
              </a:extLst>
            </p:cNvPr>
            <p:cNvSpPr txBox="1"/>
            <p:nvPr/>
          </p:nvSpPr>
          <p:spPr>
            <a:xfrm>
              <a:off x="4911952" y="2319643"/>
              <a:ext cx="2754566" cy="37151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latin typeface="Garamond" panose="02020404030301010803" pitchFamily="18" charset="0"/>
                </a:rPr>
                <a:t>Electron-bunch seeding</a:t>
              </a:r>
              <a:r>
                <a:rPr lang="en-US" sz="1600" baseline="30000" dirty="0">
                  <a:latin typeface="Garamond" panose="02020404030301010803" pitchFamily="18" charset="0"/>
                </a:rPr>
                <a:t>3</a:t>
              </a:r>
              <a:endParaRPr lang="en-US" sz="1600" baseline="30000" dirty="0">
                <a:solidFill>
                  <a:srgbClr val="7030A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F3D9D32-35FF-08E6-F375-730E9E791F61}"/>
                </a:ext>
              </a:extLst>
            </p:cNvPr>
            <p:cNvCxnSpPr>
              <a:cxnSpLocks/>
              <a:stCxn id="14" idx="3"/>
              <a:endCxn id="33" idx="1"/>
            </p:cNvCxnSpPr>
            <p:nvPr/>
          </p:nvCxnSpPr>
          <p:spPr>
            <a:xfrm>
              <a:off x="3547683" y="1523533"/>
              <a:ext cx="2302892" cy="1157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023">
            <a:extLst>
              <a:ext uri="{FF2B5EF4-FFF2-40B4-BE49-F238E27FC236}">
                <a16:creationId xmlns:a16="http://schemas.microsoft.com/office/drawing/2014/main" id="{A3995A4E-8D5C-9C01-CC83-7DE22497FEBF}"/>
              </a:ext>
            </a:extLst>
          </p:cNvPr>
          <p:cNvSpPr txBox="1"/>
          <p:nvPr/>
        </p:nvSpPr>
        <p:spPr>
          <a:xfrm rot="16200000">
            <a:off x="-2920653" y="3677775"/>
            <a:ext cx="60988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E. Belli – The AWAKE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D779D-0F9B-F5E5-0138-26929EDCB0F5}"/>
              </a:ext>
            </a:extLst>
          </p:cNvPr>
          <p:cNvSpPr txBox="1"/>
          <p:nvPr/>
        </p:nvSpPr>
        <p:spPr>
          <a:xfrm>
            <a:off x="-11656" y="659660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99A0CF-2BA4-0D9F-17E4-2869CE665F04}"/>
              </a:ext>
            </a:extLst>
          </p:cNvPr>
          <p:cNvSpPr/>
          <p:nvPr/>
        </p:nvSpPr>
        <p:spPr>
          <a:xfrm>
            <a:off x="-1" y="0"/>
            <a:ext cx="12180850" cy="761893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59000">
                <a:srgbClr val="B0BCCC"/>
              </a:gs>
              <a:gs pos="43000">
                <a:srgbClr val="8397AF"/>
              </a:gs>
              <a:gs pos="25000">
                <a:srgbClr val="313D4D"/>
              </a:gs>
              <a:gs pos="8000">
                <a:srgbClr val="212A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latin typeface="Garamond" panose="02020404030301010803" pitchFamily="18" charset="0"/>
              </a:rPr>
              <a:t>  AWAKE program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FFC820-2D35-6C02-909B-5DDDE351C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00" y="0"/>
            <a:ext cx="756000" cy="756000"/>
          </a:xfrm>
          <a:prstGeom prst="rect">
            <a:avLst/>
          </a:prstGeom>
        </p:spPr>
      </p:pic>
      <p:pic>
        <p:nvPicPr>
          <p:cNvPr id="11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C7E3057D-C8C5-B6B1-9D34-322F42B3C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59642" y="0"/>
            <a:ext cx="1516893" cy="7632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0D8283-C1A3-9D7E-89D2-B30195B9DC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7" y="0"/>
            <a:ext cx="632624" cy="756000"/>
          </a:xfrm>
          <a:prstGeom prst="rect">
            <a:avLst/>
          </a:prstGeom>
        </p:spPr>
      </p:pic>
      <p:pic>
        <p:nvPicPr>
          <p:cNvPr id="21" name="Picture 2" descr="C:\Octavio\CERN\cern_logo_white.gif">
            <a:extLst>
              <a:ext uri="{FF2B5EF4-FFF2-40B4-BE49-F238E27FC236}">
                <a16:creationId xmlns:a16="http://schemas.microsoft.com/office/drawing/2014/main" id="{8717F9CE-B479-7AAE-612E-3CE8F1AE0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9054" y="-1398"/>
            <a:ext cx="782926" cy="756000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2A3D20B-E7D5-02E2-34E9-6454B032D758}"/>
              </a:ext>
            </a:extLst>
          </p:cNvPr>
          <p:cNvGrpSpPr>
            <a:grpSpLocks noChangeAspect="1"/>
          </p:cNvGrpSpPr>
          <p:nvPr/>
        </p:nvGrpSpPr>
        <p:grpSpPr>
          <a:xfrm>
            <a:off x="331307" y="2883485"/>
            <a:ext cx="4055444" cy="1224000"/>
            <a:chOff x="0" y="935633"/>
            <a:chExt cx="12192000" cy="3860968"/>
          </a:xfrm>
        </p:grpSpPr>
        <p:pic>
          <p:nvPicPr>
            <p:cNvPr id="4" name="Shape 581">
              <a:extLst>
                <a:ext uri="{FF2B5EF4-FFF2-40B4-BE49-F238E27FC236}">
                  <a16:creationId xmlns:a16="http://schemas.microsoft.com/office/drawing/2014/main" id="{EB7A697E-EEF6-0F2F-E7A0-FCB3589D5893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0" y="1089034"/>
              <a:ext cx="12192000" cy="3707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582">
              <a:extLst>
                <a:ext uri="{FF2B5EF4-FFF2-40B4-BE49-F238E27FC236}">
                  <a16:creationId xmlns:a16="http://schemas.microsoft.com/office/drawing/2014/main" id="{F6CB7557-62D8-F955-FD5D-D22243711ABA}"/>
                </a:ext>
              </a:extLst>
            </p:cNvPr>
            <p:cNvPicPr preferRelativeResize="0"/>
            <p:nvPr/>
          </p:nvPicPr>
          <p:blipFill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66700" y="935633"/>
              <a:ext cx="1606248" cy="406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C2C4A7-EA04-17A1-C015-EB308520E3F5}"/>
              </a:ext>
            </a:extLst>
          </p:cNvPr>
          <p:cNvSpPr txBox="1"/>
          <p:nvPr/>
        </p:nvSpPr>
        <p:spPr>
          <a:xfrm>
            <a:off x="259573" y="6146695"/>
            <a:ext cx="11002594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aseline="30000" dirty="0">
                <a:latin typeface="Garamond" panose="02020404030301010803" pitchFamily="18" charset="0"/>
              </a:rPr>
              <a:t>1 </a:t>
            </a:r>
            <a:r>
              <a:rPr lang="en-GB" sz="1400" dirty="0">
                <a:latin typeface="Garamond" panose="02020404030301010803" pitchFamily="18" charset="0"/>
              </a:rPr>
              <a:t>L. Verra et al. (AWAKE Collaboration), Phys. Rev. Lett. 129, 024802 (2022) G. Zevi Della Porta, for the AWAKE Collaboration</a:t>
            </a:r>
          </a:p>
          <a:p>
            <a:r>
              <a:rPr lang="en-GB" sz="1400" baseline="30000" dirty="0">
                <a:latin typeface="Garamond" panose="02020404030301010803" pitchFamily="18" charset="0"/>
              </a:rPr>
              <a:t>2</a:t>
            </a:r>
            <a:r>
              <a:rPr lang="en-GB" sz="1400" dirty="0">
                <a:latin typeface="Garamond" panose="02020404030301010803" pitchFamily="18" charset="0"/>
              </a:rPr>
              <a:t> Adli, E., Ahuja, A., </a:t>
            </a:r>
            <a:r>
              <a:rPr lang="en-GB" sz="1400" dirty="0" err="1">
                <a:latin typeface="Garamond" panose="02020404030301010803" pitchFamily="18" charset="0"/>
              </a:rPr>
              <a:t>Apsimon</a:t>
            </a:r>
            <a:r>
              <a:rPr lang="en-GB" sz="1400" dirty="0">
                <a:latin typeface="Garamond" panose="02020404030301010803" pitchFamily="18" charset="0"/>
              </a:rPr>
              <a:t>, O. et al. Acceleration of electrons in the plasma </a:t>
            </a:r>
            <a:r>
              <a:rPr lang="en-GB" sz="1400" dirty="0" err="1">
                <a:latin typeface="Garamond" panose="02020404030301010803" pitchFamily="18" charset="0"/>
              </a:rPr>
              <a:t>wakefield</a:t>
            </a:r>
            <a:r>
              <a:rPr lang="en-GB" sz="1400" dirty="0">
                <a:latin typeface="Garamond" panose="02020404030301010803" pitchFamily="18" charset="0"/>
              </a:rPr>
              <a:t> of a proton bunch. Nature 561, 363–367 (2018)</a:t>
            </a:r>
          </a:p>
          <a:p>
            <a:r>
              <a:rPr lang="en-GB" sz="1400" baseline="30000" dirty="0">
                <a:latin typeface="Garamond" panose="02020404030301010803" pitchFamily="18" charset="0"/>
              </a:rPr>
              <a:t>3</a:t>
            </a:r>
            <a:r>
              <a:rPr lang="en-GB" sz="1400" dirty="0">
                <a:latin typeface="Garamond" panose="02020404030301010803" pitchFamily="18" charset="0"/>
              </a:rPr>
              <a:t> L. Verra et al. "Techniques to seed the self-modulation instability of a long proton bunch in plasma." </a:t>
            </a:r>
            <a:r>
              <a:rPr lang="en-GB" sz="1400" dirty="0" err="1">
                <a:latin typeface="Garamond" panose="02020404030301010803" pitchFamily="18" charset="0"/>
              </a:rPr>
              <a:t>arXiv</a:t>
            </a:r>
            <a:r>
              <a:rPr lang="en-GB" sz="1400" dirty="0">
                <a:latin typeface="Garamond" panose="02020404030301010803" pitchFamily="18" charset="0"/>
              </a:rPr>
              <a:t> preprint arXiv:2305.00431 (2023).</a:t>
            </a:r>
          </a:p>
          <a:p>
            <a:endParaRPr lang="en-CH" sz="1400" baseline="30000" dirty="0">
              <a:latin typeface="Garamond" panose="020204040303010108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61D8-055B-D076-2702-62A4C260D279}"/>
              </a:ext>
            </a:extLst>
          </p:cNvPr>
          <p:cNvSpPr txBox="1"/>
          <p:nvPr/>
        </p:nvSpPr>
        <p:spPr>
          <a:xfrm>
            <a:off x="6863738" y="5450188"/>
            <a:ext cx="610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H" dirty="0"/>
          </a:p>
        </p:txBody>
      </p:sp>
      <p:sp>
        <p:nvSpPr>
          <p:cNvPr id="14" name="Notched Right Arrow 13">
            <a:extLst>
              <a:ext uri="{FF2B5EF4-FFF2-40B4-BE49-F238E27FC236}">
                <a16:creationId xmlns:a16="http://schemas.microsoft.com/office/drawing/2014/main" id="{E7E8537E-5CD8-F4F2-72DA-1477CED6B6A5}"/>
              </a:ext>
            </a:extLst>
          </p:cNvPr>
          <p:cNvSpPr>
            <a:spLocks noChangeAspect="1"/>
          </p:cNvSpPr>
          <p:nvPr/>
        </p:nvSpPr>
        <p:spPr>
          <a:xfrm>
            <a:off x="1435674" y="902151"/>
            <a:ext cx="2112009" cy="941817"/>
          </a:xfrm>
          <a:prstGeom prst="notchedRightArrow">
            <a:avLst>
              <a:gd name="adj1" fmla="val 100000"/>
              <a:gd name="adj2" fmla="val 51286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charset="0"/>
                <a:ea typeface="Garamond" charset="0"/>
                <a:cs typeface="Garamond" charset="0"/>
              </a:rPr>
              <a:t>Run 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77E66C-A9C3-52DB-CF2A-90A6CFCF843F}"/>
              </a:ext>
            </a:extLst>
          </p:cNvPr>
          <p:cNvGrpSpPr/>
          <p:nvPr/>
        </p:nvGrpSpPr>
        <p:grpSpPr>
          <a:xfrm>
            <a:off x="2279875" y="1758653"/>
            <a:ext cx="154959" cy="400236"/>
            <a:chOff x="1294438" y="3827336"/>
            <a:chExt cx="154959" cy="40023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0FD5B20-AA7C-B926-732E-2D403B1F6756}"/>
                </a:ext>
              </a:extLst>
            </p:cNvPr>
            <p:cNvCxnSpPr>
              <a:cxnSpLocks/>
              <a:stCxn id="22" idx="0"/>
              <a:endCxn id="31" idx="0"/>
            </p:cNvCxnSpPr>
            <p:nvPr/>
          </p:nvCxnSpPr>
          <p:spPr>
            <a:xfrm>
              <a:off x="1371917" y="3996020"/>
              <a:ext cx="0" cy="231552"/>
            </a:xfrm>
            <a:prstGeom prst="line">
              <a:avLst/>
            </a:prstGeom>
            <a:ln w="952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227AE55-8980-26E2-317B-04E35A0A87BD}"/>
                </a:ext>
              </a:extLst>
            </p:cNvPr>
            <p:cNvSpPr/>
            <p:nvPr/>
          </p:nvSpPr>
          <p:spPr>
            <a:xfrm rot="10800000">
              <a:off x="1294438" y="3827336"/>
              <a:ext cx="154959" cy="1686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83774D6-FF00-0F79-28BA-689D8AA13D3D}"/>
              </a:ext>
            </a:extLst>
          </p:cNvPr>
          <p:cNvSpPr txBox="1"/>
          <p:nvPr/>
        </p:nvSpPr>
        <p:spPr>
          <a:xfrm>
            <a:off x="461547" y="2158889"/>
            <a:ext cx="3791614" cy="6669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7030A0"/>
                </a:solidFill>
                <a:latin typeface="Garamond" panose="02020404030301010803" pitchFamily="18" charset="0"/>
              </a:rPr>
              <a:t>Seeded self-modulation of proton beam</a:t>
            </a:r>
            <a:r>
              <a:rPr lang="en-US" sz="1600" baseline="30000" dirty="0">
                <a:solidFill>
                  <a:srgbClr val="7030A0"/>
                </a:solidFill>
                <a:latin typeface="Garamond" panose="02020404030301010803" pitchFamily="18" charset="0"/>
              </a:rPr>
              <a:t>1</a:t>
            </a:r>
            <a:r>
              <a:rPr lang="en-US" sz="1600" dirty="0">
                <a:solidFill>
                  <a:srgbClr val="7030A0"/>
                </a:solidFill>
                <a:latin typeface="Garamond" panose="02020404030301010803" pitchFamily="18" charset="0"/>
              </a:rPr>
              <a:t> and electron acceleration in plasma</a:t>
            </a:r>
            <a:r>
              <a:rPr lang="en-US" sz="1600" baseline="30000" dirty="0">
                <a:solidFill>
                  <a:srgbClr val="7030A0"/>
                </a:solidFill>
                <a:latin typeface="Garamond" panose="02020404030301010803" pitchFamily="18" charset="0"/>
              </a:rPr>
              <a:t>2</a:t>
            </a:r>
            <a:r>
              <a:rPr lang="en-US" sz="1600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C34B00A-6EE7-D92B-B10B-932D5EA95FD2}"/>
              </a:ext>
            </a:extLst>
          </p:cNvPr>
          <p:cNvGrpSpPr/>
          <p:nvPr/>
        </p:nvGrpSpPr>
        <p:grpSpPr>
          <a:xfrm>
            <a:off x="7479564" y="901981"/>
            <a:ext cx="4360527" cy="3981641"/>
            <a:chOff x="7479564" y="1064029"/>
            <a:chExt cx="4360527" cy="3981641"/>
          </a:xfrm>
        </p:grpSpPr>
        <p:pic>
          <p:nvPicPr>
            <p:cNvPr id="20" name="Picture 19" descr="A graph of a graph showing a number of steps&#10;&#10;Description automatically generated">
              <a:extLst>
                <a:ext uri="{FF2B5EF4-FFF2-40B4-BE49-F238E27FC236}">
                  <a16:creationId xmlns:a16="http://schemas.microsoft.com/office/drawing/2014/main" id="{66A02A29-2782-BE9E-B4A8-D1C3A9041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21989" y="3029670"/>
              <a:ext cx="3918102" cy="2016000"/>
            </a:xfrm>
            <a:prstGeom prst="rect">
              <a:avLst/>
            </a:prstGeom>
          </p:spPr>
        </p:pic>
        <p:sp>
          <p:nvSpPr>
            <p:cNvPr id="39" name="Notched Right Arrow 38">
              <a:extLst>
                <a:ext uri="{FF2B5EF4-FFF2-40B4-BE49-F238E27FC236}">
                  <a16:creationId xmlns:a16="http://schemas.microsoft.com/office/drawing/2014/main" id="{24C0E9CA-17CA-AA7A-16B2-3D5B4BC608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34555" y="1064029"/>
              <a:ext cx="2112009" cy="941817"/>
            </a:xfrm>
            <a:prstGeom prst="notchedRightArrow">
              <a:avLst>
                <a:gd name="adj1" fmla="val 100000"/>
                <a:gd name="adj2" fmla="val 51286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Garamond" charset="0"/>
                  <a:ea typeface="Garamond" charset="0"/>
                  <a:cs typeface="Garamond" charset="0"/>
                </a:rPr>
                <a:t>Run 2b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A7F108B-4806-F959-D9CA-6427A94F2C59}"/>
                </a:ext>
              </a:extLst>
            </p:cNvPr>
            <p:cNvGrpSpPr/>
            <p:nvPr/>
          </p:nvGrpSpPr>
          <p:grpSpPr>
            <a:xfrm>
              <a:off x="9899538" y="1920531"/>
              <a:ext cx="154959" cy="440330"/>
              <a:chOff x="1294438" y="3827336"/>
              <a:chExt cx="154959" cy="440330"/>
            </a:xfrm>
            <a:solidFill>
              <a:srgbClr val="FFC000"/>
            </a:solidFill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9EA7C24-54E8-B956-CF06-BA8C3D5EE801}"/>
                  </a:ext>
                </a:extLst>
              </p:cNvPr>
              <p:cNvCxnSpPr>
                <a:cxnSpLocks/>
                <a:stCxn id="42" idx="0"/>
              </p:cNvCxnSpPr>
              <p:nvPr/>
            </p:nvCxnSpPr>
            <p:spPr>
              <a:xfrm>
                <a:off x="1371917" y="3996020"/>
                <a:ext cx="0" cy="271646"/>
              </a:xfrm>
              <a:prstGeom prst="line">
                <a:avLst/>
              </a:prstGeom>
              <a:grpFill/>
              <a:ln w="9525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0836673-7D92-A676-AB8B-64B548828BCA}"/>
                  </a:ext>
                </a:extLst>
              </p:cNvPr>
              <p:cNvSpPr/>
              <p:nvPr/>
            </p:nvSpPr>
            <p:spPr>
              <a:xfrm rot="10800000">
                <a:off x="1294438" y="3827336"/>
                <a:ext cx="154959" cy="1686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BD4686-D7B7-07DA-9B80-3822E7AAF600}"/>
                </a:ext>
              </a:extLst>
            </p:cNvPr>
            <p:cNvSpPr txBox="1"/>
            <p:nvPr/>
          </p:nvSpPr>
          <p:spPr>
            <a:xfrm>
              <a:off x="8706709" y="2320772"/>
              <a:ext cx="2754566" cy="66697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err="1">
                  <a:latin typeface="Garamond" panose="02020404030301010803" pitchFamily="18" charset="0"/>
                </a:rPr>
                <a:t>Stabilisation</a:t>
              </a:r>
              <a:r>
                <a:rPr lang="en-US" sz="1600" dirty="0">
                  <a:latin typeface="Garamond" panose="02020404030301010803" pitchFamily="18" charset="0"/>
                </a:rPr>
                <a:t> of the </a:t>
              </a:r>
              <a:r>
                <a:rPr lang="en-US" sz="1600" dirty="0" err="1">
                  <a:latin typeface="Garamond" panose="02020404030301010803" pitchFamily="18" charset="0"/>
                </a:rPr>
                <a:t>wakefields</a:t>
              </a:r>
              <a:r>
                <a:rPr lang="en-US" sz="1600" dirty="0">
                  <a:latin typeface="Garamond" panose="02020404030301010803" pitchFamily="18" charset="0"/>
                </a:rPr>
                <a:t> with a density step</a:t>
              </a:r>
              <a:endParaRPr lang="en-US" sz="1600" dirty="0">
                <a:solidFill>
                  <a:srgbClr val="7030A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FAD2F4-E7A3-042A-B542-401619C4C364}"/>
                </a:ext>
              </a:extLst>
            </p:cNvPr>
            <p:cNvCxnSpPr>
              <a:cxnSpLocks/>
              <a:stCxn id="33" idx="3"/>
              <a:endCxn id="39" idx="1"/>
            </p:cNvCxnSpPr>
            <p:nvPr/>
          </p:nvCxnSpPr>
          <p:spPr>
            <a:xfrm>
              <a:off x="7479564" y="1523533"/>
              <a:ext cx="2038011" cy="1140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e-plot.png">
            <a:extLst>
              <a:ext uri="{FF2B5EF4-FFF2-40B4-BE49-F238E27FC236}">
                <a16:creationId xmlns:a16="http://schemas.microsoft.com/office/drawing/2014/main" id="{DC19992F-78CB-99EB-3D15-5328AF3E3F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46" y="4102681"/>
            <a:ext cx="320553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51CE-4832-DB4F-0B50-0786D1411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23">
            <a:extLst>
              <a:ext uri="{FF2B5EF4-FFF2-40B4-BE49-F238E27FC236}">
                <a16:creationId xmlns:a16="http://schemas.microsoft.com/office/drawing/2014/main" id="{6FEF54CF-9189-D001-0F30-4F12255630E7}"/>
              </a:ext>
            </a:extLst>
          </p:cNvPr>
          <p:cNvSpPr txBox="1"/>
          <p:nvPr/>
        </p:nvSpPr>
        <p:spPr>
          <a:xfrm rot="16200000">
            <a:off x="-2920653" y="3677775"/>
            <a:ext cx="60988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E. Belli – `awake Run 2c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B6EC3-BE67-E4B0-30EA-F35F18E890EC}"/>
              </a:ext>
            </a:extLst>
          </p:cNvPr>
          <p:cNvSpPr txBox="1"/>
          <p:nvPr/>
        </p:nvSpPr>
        <p:spPr>
          <a:xfrm>
            <a:off x="-11656" y="659660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48DB5-17C5-6886-488B-9766D5746F69}"/>
              </a:ext>
            </a:extLst>
          </p:cNvPr>
          <p:cNvSpPr/>
          <p:nvPr/>
        </p:nvSpPr>
        <p:spPr>
          <a:xfrm>
            <a:off x="-1" y="0"/>
            <a:ext cx="12180850" cy="761893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59000">
                <a:srgbClr val="B0BCCC"/>
              </a:gs>
              <a:gs pos="43000">
                <a:srgbClr val="8397AF"/>
              </a:gs>
              <a:gs pos="25000">
                <a:srgbClr val="313D4D"/>
              </a:gs>
              <a:gs pos="8000">
                <a:srgbClr val="212A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latin typeface="Garamond" panose="02020404030301010803" pitchFamily="18" charset="0"/>
              </a:rPr>
              <a:t>   Run 2c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95C91-CD1B-5C65-BB07-823869392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00" y="0"/>
            <a:ext cx="756000" cy="756000"/>
          </a:xfrm>
          <a:prstGeom prst="rect">
            <a:avLst/>
          </a:prstGeom>
        </p:spPr>
      </p:pic>
      <p:pic>
        <p:nvPicPr>
          <p:cNvPr id="11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448D1E11-DB98-4ACE-215E-04D361CDE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9642" y="0"/>
            <a:ext cx="1516893" cy="7632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21E6CF-44B4-7645-8A32-21711489AD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7" y="0"/>
            <a:ext cx="632624" cy="756000"/>
          </a:xfrm>
          <a:prstGeom prst="rect">
            <a:avLst/>
          </a:prstGeom>
        </p:spPr>
      </p:pic>
      <p:pic>
        <p:nvPicPr>
          <p:cNvPr id="21" name="Picture 2" descr="C:\Octavio\CERN\cern_logo_white.gif">
            <a:extLst>
              <a:ext uri="{FF2B5EF4-FFF2-40B4-BE49-F238E27FC236}">
                <a16:creationId xmlns:a16="http://schemas.microsoft.com/office/drawing/2014/main" id="{439BFEC7-AD83-C3B8-8D83-30633F6CA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9054" y="-1398"/>
            <a:ext cx="782926" cy="756000"/>
          </a:xfrm>
          <a:prstGeom prst="rect">
            <a:avLst/>
          </a:prstGeom>
          <a:noFill/>
        </p:spPr>
      </p:pic>
      <p:pic>
        <p:nvPicPr>
          <p:cNvPr id="3" name="Picture 2" descr="A diagram of a network&#10;&#10;Description automatically generated">
            <a:extLst>
              <a:ext uri="{FF2B5EF4-FFF2-40B4-BE49-F238E27FC236}">
                <a16:creationId xmlns:a16="http://schemas.microsoft.com/office/drawing/2014/main" id="{25FE5C87-5760-1F5C-3DB6-926D034748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12" y="2082385"/>
            <a:ext cx="9557844" cy="46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B74336-86E3-868C-D6E2-620BD532391B}"/>
              </a:ext>
            </a:extLst>
          </p:cNvPr>
          <p:cNvSpPr txBox="1"/>
          <p:nvPr/>
        </p:nvSpPr>
        <p:spPr>
          <a:xfrm>
            <a:off x="362091" y="897077"/>
            <a:ext cx="11818758" cy="127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CH" b="1" dirty="0">
                <a:latin typeface="Garamond" panose="02020404030301010803" pitchFamily="18" charset="0"/>
              </a:rPr>
              <a:t>Goal: </a:t>
            </a:r>
            <a:r>
              <a:rPr lang="en-CH" dirty="0">
                <a:latin typeface="Garamond" panose="02020404030301010803" pitchFamily="18" charset="0"/>
              </a:rPr>
              <a:t>achieve electron energies up to 10 GeV while preserving the quality of the accelerated electron beam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>
                <a:latin typeface="Garamond" panose="02020404030301010803" pitchFamily="18" charset="0"/>
              </a:rPr>
              <a:t>New modular two-stage configuration:</a:t>
            </a:r>
            <a:r>
              <a:rPr lang="en-CH" dirty="0">
                <a:latin typeface="Garamond" panose="02020404030301010803" pitchFamily="18" charset="0"/>
              </a:rPr>
              <a:t> p</a:t>
            </a:r>
            <a:r>
              <a:rPr lang="en-CH" baseline="30000" dirty="0">
                <a:latin typeface="Garamond" panose="02020404030301010803" pitchFamily="18" charset="0"/>
              </a:rPr>
              <a:t>+</a:t>
            </a:r>
            <a:r>
              <a:rPr lang="en-CH" dirty="0">
                <a:latin typeface="Garamond" panose="02020404030301010803" pitchFamily="18" charset="0"/>
              </a:rPr>
              <a:t> self-modulation and e</a:t>
            </a:r>
            <a:r>
              <a:rPr lang="en-CH" baseline="30000" dirty="0">
                <a:latin typeface="Garamond" panose="02020404030301010803" pitchFamily="18" charset="0"/>
              </a:rPr>
              <a:t>- </a:t>
            </a:r>
            <a:r>
              <a:rPr lang="en-CH" dirty="0">
                <a:latin typeface="Garamond" panose="02020404030301010803" pitchFamily="18" charset="0"/>
              </a:rPr>
              <a:t>acceleration will occur in two separate plasma cells</a:t>
            </a:r>
          </a:p>
          <a:p>
            <a:pPr>
              <a:lnSpc>
                <a:spcPct val="120000"/>
              </a:lnSpc>
            </a:pPr>
            <a:endParaRPr lang="en-CH" sz="2000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420F554-5D64-F036-135A-74375314CE7A}"/>
              </a:ext>
            </a:extLst>
          </p:cNvPr>
          <p:cNvSpPr/>
          <p:nvPr/>
        </p:nvSpPr>
        <p:spPr>
          <a:xfrm>
            <a:off x="412198" y="3808580"/>
            <a:ext cx="2381109" cy="612648"/>
          </a:xfrm>
          <a:prstGeom prst="wedgeRoundRectCallout">
            <a:avLst>
              <a:gd name="adj1" fmla="val 31846"/>
              <a:gd name="adj2" fmla="val -150421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Proton beamline from SPS to AWAKE </a:t>
            </a:r>
            <a:endParaRPr lang="en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6B2D8B7-A834-50AB-5598-1A6DDD400220}"/>
              </a:ext>
            </a:extLst>
          </p:cNvPr>
          <p:cNvSpPr/>
          <p:nvPr/>
        </p:nvSpPr>
        <p:spPr>
          <a:xfrm>
            <a:off x="4967199" y="2042668"/>
            <a:ext cx="2381109" cy="625731"/>
          </a:xfrm>
          <a:prstGeom prst="wedgeRoundRectCallout">
            <a:avLst>
              <a:gd name="adj1" fmla="val -128117"/>
              <a:gd name="adj2" fmla="val 124410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18 MeV electron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seeding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beamline</a:t>
            </a:r>
            <a:endParaRPr lang="en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9BF9715-AEB5-C878-F61A-9FC393BB61B9}"/>
              </a:ext>
            </a:extLst>
          </p:cNvPr>
          <p:cNvSpPr/>
          <p:nvPr/>
        </p:nvSpPr>
        <p:spPr>
          <a:xfrm>
            <a:off x="7732793" y="2668399"/>
            <a:ext cx="3021404" cy="981394"/>
          </a:xfrm>
          <a:prstGeom prst="wedgeRoundRectCallout">
            <a:avLst>
              <a:gd name="adj1" fmla="val -124485"/>
              <a:gd name="adj2" fmla="val 57711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Installation of a new  150 MeV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witness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electron beamline for external injection </a:t>
            </a:r>
            <a:endParaRPr lang="en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8E2D5-28E2-1A72-7E8B-88BA46F70712}"/>
              </a:ext>
            </a:extLst>
          </p:cNvPr>
          <p:cNvGrpSpPr/>
          <p:nvPr/>
        </p:nvGrpSpPr>
        <p:grpSpPr>
          <a:xfrm>
            <a:off x="3108124" y="3213463"/>
            <a:ext cx="2142308" cy="1201002"/>
            <a:chOff x="3448595" y="3213463"/>
            <a:chExt cx="2142308" cy="120100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71B6129-93C1-54B9-3F70-5A49C9B671F0}"/>
                </a:ext>
              </a:extLst>
            </p:cNvPr>
            <p:cNvSpPr/>
            <p:nvPr/>
          </p:nvSpPr>
          <p:spPr>
            <a:xfrm>
              <a:off x="3518263" y="3213463"/>
              <a:ext cx="2002971" cy="899750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021866-8F73-7B5E-D2EF-2566BBFAFFD2}"/>
                </a:ext>
              </a:extLst>
            </p:cNvPr>
            <p:cNvSpPr txBox="1"/>
            <p:nvPr/>
          </p:nvSpPr>
          <p:spPr>
            <a:xfrm>
              <a:off x="3448595" y="4075911"/>
              <a:ext cx="2142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rgbClr val="7030A0"/>
                  </a:solidFill>
                  <a:latin typeface="Garamond" panose="02020404030301010803" pitchFamily="18" charset="0"/>
                </a:rPr>
                <a:t>SELF-MODULATOR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2BF552-40CA-99CA-CBB7-71FFA0B25DE8}"/>
              </a:ext>
            </a:extLst>
          </p:cNvPr>
          <p:cNvGrpSpPr/>
          <p:nvPr/>
        </p:nvGrpSpPr>
        <p:grpSpPr>
          <a:xfrm>
            <a:off x="5302593" y="3941978"/>
            <a:ext cx="2142308" cy="1200995"/>
            <a:chOff x="3448595" y="3213463"/>
            <a:chExt cx="2142308" cy="120099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8645799-0BE3-ECEA-3480-E137A2C17254}"/>
                </a:ext>
              </a:extLst>
            </p:cNvPr>
            <p:cNvSpPr/>
            <p:nvPr/>
          </p:nvSpPr>
          <p:spPr>
            <a:xfrm>
              <a:off x="3518263" y="3213463"/>
              <a:ext cx="2002971" cy="899750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81B931-F1F5-3101-2C4E-46BB87DE4ABA}"/>
                </a:ext>
              </a:extLst>
            </p:cNvPr>
            <p:cNvSpPr txBox="1"/>
            <p:nvPr/>
          </p:nvSpPr>
          <p:spPr>
            <a:xfrm>
              <a:off x="3448595" y="4075904"/>
              <a:ext cx="2142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rgbClr val="7030A0"/>
                  </a:solidFill>
                  <a:latin typeface="Garamond" panose="02020404030301010803" pitchFamily="18" charset="0"/>
                </a:rPr>
                <a:t>ACCELERATOR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A00A98-5BAB-A5F7-3DA0-A1992FEB5031}"/>
              </a:ext>
            </a:extLst>
          </p:cNvPr>
          <p:cNvSpPr txBox="1"/>
          <p:nvPr/>
        </p:nvSpPr>
        <p:spPr>
          <a:xfrm>
            <a:off x="128767" y="5617335"/>
            <a:ext cx="8495688" cy="884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CH" dirty="0">
                <a:solidFill>
                  <a:srgbClr val="00B050"/>
                </a:solidFill>
                <a:latin typeface="Garamond" panose="02020404030301010803" pitchFamily="18" charset="0"/>
              </a:rPr>
              <a:t>Independent optimisation of each stage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CH" dirty="0">
                <a:solidFill>
                  <a:srgbClr val="C00000"/>
                </a:solidFill>
                <a:latin typeface="Garamond" panose="02020404030301010803" pitchFamily="18" charset="0"/>
              </a:rPr>
              <a:t>Very challenging in terms of beam transport, alignment and synchronisation  </a:t>
            </a:r>
          </a:p>
        </p:txBody>
      </p:sp>
    </p:spTree>
    <p:extLst>
      <p:ext uri="{BB962C8B-B14F-4D97-AF65-F5344CB8AC3E}">
        <p14:creationId xmlns:p14="http://schemas.microsoft.com/office/powerpoint/2010/main" val="4813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FD48-63AB-1576-151D-9E69110E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23">
            <a:extLst>
              <a:ext uri="{FF2B5EF4-FFF2-40B4-BE49-F238E27FC236}">
                <a16:creationId xmlns:a16="http://schemas.microsoft.com/office/drawing/2014/main" id="{026222F8-606B-68E4-3902-983F54C90E2E}"/>
              </a:ext>
            </a:extLst>
          </p:cNvPr>
          <p:cNvSpPr txBox="1"/>
          <p:nvPr/>
        </p:nvSpPr>
        <p:spPr>
          <a:xfrm rot="16200000">
            <a:off x="-2920653" y="3677774"/>
            <a:ext cx="60988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E. Belli – A new 150 MeV electron line for external injection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88DCB-7B38-6DA4-48AA-AB40873768AA}"/>
              </a:ext>
            </a:extLst>
          </p:cNvPr>
          <p:cNvSpPr txBox="1"/>
          <p:nvPr/>
        </p:nvSpPr>
        <p:spPr>
          <a:xfrm>
            <a:off x="-11656" y="658385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C3AA22-22B8-D59D-8D99-C84CF9638EAD}"/>
              </a:ext>
            </a:extLst>
          </p:cNvPr>
          <p:cNvSpPr/>
          <p:nvPr/>
        </p:nvSpPr>
        <p:spPr>
          <a:xfrm>
            <a:off x="-1" y="0"/>
            <a:ext cx="12180850" cy="761893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59000">
                <a:srgbClr val="B0BCCC"/>
              </a:gs>
              <a:gs pos="43000">
                <a:srgbClr val="8397AF"/>
              </a:gs>
              <a:gs pos="25000">
                <a:srgbClr val="313D4D"/>
              </a:gs>
              <a:gs pos="8000">
                <a:srgbClr val="212A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latin typeface="Garamond" panose="02020404030301010803" pitchFamily="18" charset="0"/>
              </a:rPr>
              <a:t>   150 MeV electron line</a:t>
            </a:r>
          </a:p>
        </p:txBody>
      </p:sp>
      <p:pic>
        <p:nvPicPr>
          <p:cNvPr id="7" name="Picture 2" descr="C:\Octavio\CERN\cern_logo_white.gif">
            <a:extLst>
              <a:ext uri="{FF2B5EF4-FFF2-40B4-BE49-F238E27FC236}">
                <a16:creationId xmlns:a16="http://schemas.microsoft.com/office/drawing/2014/main" id="{78A8EF03-9D95-0D63-A7ED-EE1BE014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</a:blip>
          <a:srcRect/>
          <a:stretch>
            <a:fillRect/>
          </a:stretch>
        </p:blipFill>
        <p:spPr bwMode="auto">
          <a:xfrm>
            <a:off x="6550496" y="2364509"/>
            <a:ext cx="782926" cy="7560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2C7C6-C23A-ACB1-2230-210149900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00" y="0"/>
            <a:ext cx="756000" cy="756000"/>
          </a:xfrm>
          <a:prstGeom prst="rect">
            <a:avLst/>
          </a:prstGeom>
        </p:spPr>
      </p:pic>
      <p:pic>
        <p:nvPicPr>
          <p:cNvPr id="11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EC62C7D4-41FD-10A4-9731-9272F676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59642" y="0"/>
            <a:ext cx="1516893" cy="7632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8FAF61-4F4C-BE3D-B114-CB70B80A3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7" y="0"/>
            <a:ext cx="632624" cy="756000"/>
          </a:xfrm>
          <a:prstGeom prst="rect">
            <a:avLst/>
          </a:prstGeom>
        </p:spPr>
      </p:pic>
      <p:pic>
        <p:nvPicPr>
          <p:cNvPr id="21" name="Picture 2" descr="C:\Octavio\CERN\cern_logo_white.gif">
            <a:extLst>
              <a:ext uri="{FF2B5EF4-FFF2-40B4-BE49-F238E27FC236}">
                <a16:creationId xmlns:a16="http://schemas.microsoft.com/office/drawing/2014/main" id="{28FED0AE-413A-3E5A-3514-AF148D049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054" y="-1398"/>
            <a:ext cx="782926" cy="756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82CAB9-4925-12F9-7F47-B07764485258}"/>
              </a:ext>
            </a:extLst>
          </p:cNvPr>
          <p:cNvSpPr txBox="1"/>
          <p:nvPr/>
        </p:nvSpPr>
        <p:spPr>
          <a:xfrm>
            <a:off x="308751" y="771001"/>
            <a:ext cx="11078069" cy="77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CH" dirty="0">
                <a:latin typeface="Garamond" panose="02020404030301010803" pitchFamily="18" charset="0"/>
              </a:rPr>
              <a:t>New witness electron beamline to perform </a:t>
            </a:r>
            <a:r>
              <a:rPr lang="en-CH" b="1" dirty="0">
                <a:latin typeface="Garamond" panose="02020404030301010803" pitchFamily="18" charset="0"/>
              </a:rPr>
              <a:t>external on-axis injection </a:t>
            </a:r>
            <a:r>
              <a:rPr lang="en-CH" dirty="0">
                <a:latin typeface="Garamond" panose="02020404030301010803" pitchFamily="18" charset="0"/>
              </a:rPr>
              <a:t>into the 2</a:t>
            </a:r>
            <a:r>
              <a:rPr lang="en-CH" baseline="30000" dirty="0">
                <a:latin typeface="Garamond" panose="02020404030301010803" pitchFamily="18" charset="0"/>
              </a:rPr>
              <a:t>nd</a:t>
            </a:r>
            <a:r>
              <a:rPr lang="en-CH" dirty="0">
                <a:latin typeface="Garamond" panose="02020404030301010803" pitchFamily="18" charset="0"/>
              </a:rPr>
              <a:t> plasma cell</a:t>
            </a:r>
          </a:p>
          <a:p>
            <a:pPr>
              <a:lnSpc>
                <a:spcPct val="120000"/>
              </a:lnSpc>
            </a:pPr>
            <a:r>
              <a:rPr lang="en-CH" sz="2000" dirty="0"/>
              <a:t>	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4E78F0A1-07BE-1D0C-30D6-37143A30FC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91" y="1243786"/>
            <a:ext cx="9884291" cy="1584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E1962A-B941-4BA2-E5A5-9EA411485BBA}"/>
              </a:ext>
            </a:extLst>
          </p:cNvPr>
          <p:cNvSpPr/>
          <p:nvPr/>
        </p:nvSpPr>
        <p:spPr>
          <a:xfrm>
            <a:off x="4791808" y="1157357"/>
            <a:ext cx="6278701" cy="180242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D6F69BF-3E09-E3B7-2672-79217241C3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6638718"/>
                  </p:ext>
                </p:extLst>
              </p:nvPr>
            </p:nvGraphicFramePr>
            <p:xfrm>
              <a:off x="2292504" y="3938071"/>
              <a:ext cx="4221263" cy="2355978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3051112">
                      <a:extLst>
                        <a:ext uri="{9D8B030D-6E8A-4147-A177-3AD203B41FA5}">
                          <a16:colId xmlns:a16="http://schemas.microsoft.com/office/drawing/2014/main" val="2161351277"/>
                        </a:ext>
                      </a:extLst>
                    </a:gridCol>
                    <a:gridCol w="1170151">
                      <a:extLst>
                        <a:ext uri="{9D8B030D-6E8A-4147-A177-3AD203B41FA5}">
                          <a16:colId xmlns:a16="http://schemas.microsoft.com/office/drawing/2014/main" val="219907139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bg1"/>
                              </a:solidFill>
                              <a:effectLst/>
                              <a:latin typeface="Garamond" panose="02020404030301010803" pitchFamily="18" charset="0"/>
                            </a:rPr>
                            <a:t>Parameter</a:t>
                          </a:r>
                          <a:endParaRPr lang="en-CH" sz="1400" dirty="0">
                            <a:solidFill>
                              <a:schemeClr val="bg1"/>
                            </a:solidFill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E3B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bg1"/>
                              </a:solidFill>
                              <a:effectLst/>
                              <a:latin typeface="Garamond" panose="02020404030301010803" pitchFamily="18" charset="0"/>
                            </a:rPr>
                            <a:t>Value</a:t>
                          </a:r>
                          <a:endParaRPr lang="en-CH" sz="1400" dirty="0">
                            <a:solidFill>
                              <a:schemeClr val="bg1"/>
                            </a:solidFill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E3B4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6346627"/>
                      </a:ext>
                    </a:extLst>
                  </a:tr>
                  <a:tr h="232789">
                    <a:tc>
                      <a:txBody>
                        <a:bodyPr/>
                        <a:lstStyle/>
                        <a:p>
                          <a:pPr marL="36195" marR="36195" algn="l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Momentum (MeV/c)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150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36249626"/>
                      </a:ext>
                    </a:extLst>
                  </a:tr>
                  <a:tr h="232789">
                    <a:tc>
                      <a:txBody>
                        <a:bodyPr/>
                        <a:lstStyle/>
                        <a:p>
                          <a:pPr marL="36195" marR="36195" algn="l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Garamond" panose="02020404030301010803" pitchFamily="18" charset="0"/>
                            </a:rPr>
                            <a:t>Bunch length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sz="14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r>
                                <a:rPr lang="en-US" sz="1400" b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b="1" dirty="0">
                              <a:effectLst/>
                              <a:latin typeface="Garamond" panose="02020404030301010803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smtClean="0">
                                  <a:effectLst/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sz="1400" b="1" dirty="0">
                              <a:effectLst/>
                              <a:latin typeface="Garamond" panose="02020404030301010803" pitchFamily="18" charset="0"/>
                            </a:rPr>
                            <a:t>m)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60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16275857"/>
                      </a:ext>
                    </a:extLst>
                  </a:tr>
                  <a:tr h="232789">
                    <a:tc>
                      <a:txBody>
                        <a:bodyPr/>
                        <a:lstStyle/>
                        <a:p>
                          <a:pPr marL="36195" marR="36195" algn="l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Relative energy spread </a:t>
                          </a:r>
                          <a:r>
                            <a:rPr lang="en-GB" sz="1400" dirty="0" err="1">
                              <a:effectLst/>
                              <a:latin typeface="Garamond" panose="02020404030301010803" pitchFamily="18" charset="0"/>
                            </a:rPr>
                            <a:t>Δp</a:t>
                          </a: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/p (%)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>
                              <a:effectLst/>
                              <a:latin typeface="Garamond" panose="02020404030301010803" pitchFamily="18" charset="0"/>
                            </a:rPr>
                            <a:t>0.2</a:t>
                          </a:r>
                          <a:endParaRPr lang="en-CH" sz="140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563148"/>
                      </a:ext>
                    </a:extLst>
                  </a:tr>
                  <a:tr h="232789">
                    <a:tc>
                      <a:txBody>
                        <a:bodyPr/>
                        <a:lstStyle/>
                        <a:p>
                          <a:pPr marL="36195" marR="36195" algn="l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Normalised emittance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>
                              <a:effectLst/>
                              <a:latin typeface="Garamond" panose="02020404030301010803" pitchFamily="18" charset="0"/>
                            </a:rPr>
                            <a:t> (mm </a:t>
                          </a:r>
                          <a:r>
                            <a:rPr lang="en-US" sz="1400" b="1" dirty="0" err="1">
                              <a:effectLst/>
                              <a:latin typeface="Garamond" panose="02020404030301010803" pitchFamily="18" charset="0"/>
                            </a:rPr>
                            <a:t>mrad</a:t>
                          </a:r>
                          <a:r>
                            <a:rPr lang="en-US" sz="1400" b="1" dirty="0">
                              <a:effectLst/>
                              <a:latin typeface="Garamond" panose="02020404030301010803" pitchFamily="18" charset="0"/>
                            </a:rPr>
                            <a:t>)</a:t>
                          </a:r>
                          <a:endParaRPr lang="en-US" sz="1400" b="1" dirty="0">
                            <a:effectLst/>
                            <a:latin typeface="Garamond" panose="02020404030301010803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2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98075410"/>
                      </a:ext>
                    </a:extLst>
                  </a:tr>
                  <a:tr h="232789">
                    <a:tc>
                      <a:txBody>
                        <a:bodyPr/>
                        <a:lstStyle/>
                        <a:p>
                          <a:pPr marL="36195" marR="36195" lvl="0" indent="0" algn="l" defTabSz="914400" rtl="0" eaLnBrk="1" fontAlgn="auto" latinLnBrk="0" hangingPunct="1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  <a:latin typeface="Garamond" panose="02020404030301010803" pitchFamily="18" charset="0"/>
                            </a:rPr>
                            <a:t>Beam size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sz="14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1400" b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b="1" dirty="0">
                              <a:effectLst/>
                              <a:latin typeface="Garamond" panose="02020404030301010803" pitchFamily="18" charset="0"/>
                            </a:rPr>
                            <a:t>at focal point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sz="1400" b="1" dirty="0">
                              <a:effectLst/>
                              <a:latin typeface="Garamond" panose="02020404030301010803" pitchFamily="18" charset="0"/>
                            </a:rPr>
                            <a:t>m)</a:t>
                          </a:r>
                          <a:endParaRPr lang="en-US" sz="1400" b="1" i="0" dirty="0">
                            <a:effectLst/>
                            <a:latin typeface="Garamond" panose="02020404030301010803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5.75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73017612"/>
                      </a:ext>
                    </a:extLst>
                  </a:tr>
                  <a:tr h="232789">
                    <a:tc>
                      <a:txBody>
                        <a:bodyPr/>
                        <a:lstStyle/>
                        <a:p>
                          <a:pPr marL="36195" marR="36195" algn="l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Dispersion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 at focal point (m)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0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74447916"/>
                      </a:ext>
                    </a:extLst>
                  </a:tr>
                  <a:tr h="232789">
                    <a:tc>
                      <a:txBody>
                        <a:bodyPr/>
                        <a:lstStyle/>
                        <a:p>
                          <a:pPr marL="36195" marR="36195" algn="l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effectLst/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-function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 at focal point 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0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62248737"/>
                      </a:ext>
                    </a:extLst>
                  </a:tr>
                  <a:tr h="232789">
                    <a:tc>
                      <a:txBody>
                        <a:bodyPr/>
                        <a:lstStyle/>
                        <a:p>
                          <a:pPr marL="36195" marR="36195" algn="l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CH" sz="1400" dirty="0">
                              <a:effectLst/>
                              <a:latin typeface="Garamond" panose="02020404030301010803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Relative e</a:t>
                          </a:r>
                          <a:r>
                            <a:rPr lang="en-CH" sz="1400" baseline="30000" dirty="0">
                              <a:effectLst/>
                              <a:latin typeface="Garamond" panose="02020404030301010803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CH" sz="1400" baseline="0" dirty="0">
                              <a:effectLst/>
                              <a:latin typeface="Garamond" panose="02020404030301010803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p</a:t>
                          </a:r>
                          <a:r>
                            <a:rPr lang="en-CH" sz="1400" baseline="30000" dirty="0">
                              <a:effectLst/>
                              <a:latin typeface="Garamond" panose="02020404030301010803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CH" sz="1400" baseline="0" dirty="0">
                              <a:effectLst/>
                              <a:latin typeface="Garamond" panose="02020404030301010803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offset </a:t>
                          </a:r>
                          <a:r>
                            <a:rPr lang="en-US" sz="1400" b="1" dirty="0">
                              <a:effectLst/>
                              <a:latin typeface="Garamond" panose="02020404030301010803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smtClean="0">
                                  <a:effectLst/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sz="1400" b="1" dirty="0">
                              <a:effectLst/>
                              <a:latin typeface="Garamond" panose="02020404030301010803" pitchFamily="18" charset="0"/>
                            </a:rPr>
                            <a:t>m)</a:t>
                          </a:r>
                          <a:endParaRPr lang="en-CH" sz="1400" baseline="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CH" sz="1400" dirty="0">
                              <a:effectLst/>
                              <a:latin typeface="Garamond" panose="02020404030301010803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10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49073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D6F69BF-3E09-E3B7-2672-79217241C3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6638718"/>
                  </p:ext>
                </p:extLst>
              </p:nvPr>
            </p:nvGraphicFramePr>
            <p:xfrm>
              <a:off x="2292504" y="3938071"/>
              <a:ext cx="4221263" cy="2355978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3051112">
                      <a:extLst>
                        <a:ext uri="{9D8B030D-6E8A-4147-A177-3AD203B41FA5}">
                          <a16:colId xmlns:a16="http://schemas.microsoft.com/office/drawing/2014/main" val="2161351277"/>
                        </a:ext>
                      </a:extLst>
                    </a:gridCol>
                    <a:gridCol w="1170151">
                      <a:extLst>
                        <a:ext uri="{9D8B030D-6E8A-4147-A177-3AD203B41FA5}">
                          <a16:colId xmlns:a16="http://schemas.microsoft.com/office/drawing/2014/main" val="2199071397"/>
                        </a:ext>
                      </a:extLst>
                    </a:gridCol>
                  </a:tblGrid>
                  <a:tr h="24993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bg1"/>
                              </a:solidFill>
                              <a:effectLst/>
                              <a:latin typeface="Garamond" panose="02020404030301010803" pitchFamily="18" charset="0"/>
                            </a:rPr>
                            <a:t>Parameter</a:t>
                          </a:r>
                          <a:endParaRPr lang="en-CH" sz="1400" dirty="0">
                            <a:solidFill>
                              <a:schemeClr val="bg1"/>
                            </a:solidFill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E3B4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bg1"/>
                              </a:solidFill>
                              <a:effectLst/>
                              <a:latin typeface="Garamond" panose="02020404030301010803" pitchFamily="18" charset="0"/>
                            </a:rPr>
                            <a:t>Value</a:t>
                          </a:r>
                          <a:endParaRPr lang="en-CH" sz="1400" dirty="0">
                            <a:solidFill>
                              <a:schemeClr val="bg1"/>
                            </a:solidFill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E3B4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6346627"/>
                      </a:ext>
                    </a:extLst>
                  </a:tr>
                  <a:tr h="249936">
                    <a:tc>
                      <a:txBody>
                        <a:bodyPr/>
                        <a:lstStyle/>
                        <a:p>
                          <a:pPr marL="36195" marR="36195" algn="l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Momentum (MeV/c)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150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36249626"/>
                      </a:ext>
                    </a:extLst>
                  </a:tr>
                  <a:tr h="249873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205000" r="-38589" b="-6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60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16275857"/>
                      </a:ext>
                    </a:extLst>
                  </a:tr>
                  <a:tr h="249936">
                    <a:tc>
                      <a:txBody>
                        <a:bodyPr/>
                        <a:lstStyle/>
                        <a:p>
                          <a:pPr marL="36195" marR="36195" algn="l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Relative energy spread </a:t>
                          </a:r>
                          <a:r>
                            <a:rPr lang="en-GB" sz="1400" dirty="0" err="1">
                              <a:effectLst/>
                              <a:latin typeface="Garamond" panose="02020404030301010803" pitchFamily="18" charset="0"/>
                            </a:rPr>
                            <a:t>Δp</a:t>
                          </a: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/p (%)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>
                              <a:effectLst/>
                              <a:latin typeface="Garamond" panose="02020404030301010803" pitchFamily="18" charset="0"/>
                            </a:rPr>
                            <a:t>0.2</a:t>
                          </a:r>
                          <a:endParaRPr lang="en-CH" sz="140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563148"/>
                      </a:ext>
                    </a:extLst>
                  </a:tr>
                  <a:tr h="276606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368182" r="-38589" b="-4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2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98075410"/>
                      </a:ext>
                    </a:extLst>
                  </a:tr>
                  <a:tr h="276606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468182" r="-38589" b="-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5.75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73017612"/>
                      </a:ext>
                    </a:extLst>
                  </a:tr>
                  <a:tr h="276606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595238" r="-38589" b="-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0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74447916"/>
                      </a:ext>
                    </a:extLst>
                  </a:tr>
                  <a:tr h="276606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663636" r="-38589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Garamond" panose="02020404030301010803" pitchFamily="18" charset="0"/>
                            </a:rPr>
                            <a:t>0</a:t>
                          </a:r>
                          <a:endParaRPr lang="en-CH" sz="1400" dirty="0">
                            <a:effectLst/>
                            <a:latin typeface="Garamond" panose="02020404030301010803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62248737"/>
                      </a:ext>
                    </a:extLst>
                  </a:tr>
                  <a:tr h="249873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840000" r="-38589" b="-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195" marR="36195" algn="ctr">
                            <a:lnSpc>
                              <a:spcPct val="12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CH" sz="1400" dirty="0">
                              <a:effectLst/>
                              <a:latin typeface="Garamond" panose="02020404030301010803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10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490737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73FEBC6-917C-4DF2-DE7A-7B0B203A3449}"/>
              </a:ext>
            </a:extLst>
          </p:cNvPr>
          <p:cNvGrpSpPr/>
          <p:nvPr/>
        </p:nvGrpSpPr>
        <p:grpSpPr>
          <a:xfrm>
            <a:off x="2292504" y="4010087"/>
            <a:ext cx="10813186" cy="2300679"/>
            <a:chOff x="3494190" y="4643272"/>
            <a:chExt cx="10813186" cy="230067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09C9AB-887F-C00D-129A-FF9544542D1D}"/>
                </a:ext>
              </a:extLst>
            </p:cNvPr>
            <p:cNvSpPr/>
            <p:nvPr/>
          </p:nvSpPr>
          <p:spPr>
            <a:xfrm>
              <a:off x="3494190" y="5840369"/>
              <a:ext cx="4221263" cy="11035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6063A4-B4F0-11DE-22F7-E1B7F81F6D92}"/>
                </a:ext>
              </a:extLst>
            </p:cNvPr>
            <p:cNvSpPr txBox="1"/>
            <p:nvPr/>
          </p:nvSpPr>
          <p:spPr>
            <a:xfrm>
              <a:off x="7999984" y="4643272"/>
              <a:ext cx="4585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600" dirty="0">
                  <a:latin typeface="Garamond" panose="02020404030301010803" pitchFamily="18" charset="0"/>
                </a:rPr>
                <a:t>Bunch matched to the plasma wakefield bubble: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8A79902-7473-60A5-B55B-90D6D0AF48A5}"/>
                    </a:ext>
                  </a:extLst>
                </p:cNvPr>
                <p:cNvSpPr txBox="1"/>
                <p:nvPr/>
              </p:nvSpPr>
              <p:spPr>
                <a:xfrm>
                  <a:off x="8785644" y="5091123"/>
                  <a:ext cx="1813381" cy="7275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𝑝𝑒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CH" sz="1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2153E55-C9BC-437E-FABF-86B762A33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5644" y="5091123"/>
                  <a:ext cx="1813381" cy="727507"/>
                </a:xfrm>
                <a:prstGeom prst="rect">
                  <a:avLst/>
                </a:prstGeom>
                <a:blipFill>
                  <a:blip r:embed="rId10"/>
                  <a:stretch>
                    <a:fillRect l="-694" r="-694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D6711B4-886E-8EFD-7BF4-4D728A1A67E4}"/>
                    </a:ext>
                  </a:extLst>
                </p:cNvPr>
                <p:cNvSpPr txBox="1"/>
                <p:nvPr/>
              </p:nvSpPr>
              <p:spPr>
                <a:xfrm>
                  <a:off x="7999984" y="5983674"/>
                  <a:ext cx="6307392" cy="3575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600" dirty="0">
                      <a:latin typeface="Garamond" panose="02020404030301010803" pitchFamily="18" charset="0"/>
                    </a:rPr>
                    <a:t>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𝑝𝑒</m:t>
                          </m:r>
                        </m:sub>
                      </m:sSub>
                    </m:oMath>
                  </a14:m>
                  <a:r>
                    <a:rPr lang="en-CH" sz="1600" dirty="0"/>
                    <a:t> </a:t>
                  </a:r>
                  <a:r>
                    <a:rPr lang="en-CH" sz="1600" dirty="0">
                      <a:latin typeface="Garamond" panose="02020404030301010803" pitchFamily="18" charset="0"/>
                    </a:rPr>
                    <a:t>= 7 x 10</a:t>
                  </a:r>
                  <a:r>
                    <a:rPr lang="en-CH" sz="1600" baseline="30000" dirty="0">
                      <a:latin typeface="Garamond" panose="02020404030301010803" pitchFamily="18" charset="0"/>
                    </a:rPr>
                    <a:t>14</a:t>
                  </a:r>
                  <a:r>
                    <a:rPr lang="en-CH" sz="1600" dirty="0">
                      <a:latin typeface="Garamond" panose="02020404030301010803" pitchFamily="18" charset="0"/>
                    </a:rPr>
                    <a:t> cm</a:t>
                  </a:r>
                  <a:r>
                    <a:rPr lang="en-CH" sz="1600" baseline="30000" dirty="0">
                      <a:latin typeface="Garamond" panose="02020404030301010803" pitchFamily="18" charset="0"/>
                    </a:rPr>
                    <a:t>-3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7F2B5BD-81AE-54F9-18DB-B965F4D0A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9984" y="5983674"/>
                  <a:ext cx="6307392" cy="357534"/>
                </a:xfrm>
                <a:prstGeom prst="rect">
                  <a:avLst/>
                </a:prstGeom>
                <a:blipFill>
                  <a:blip r:embed="rId11"/>
                  <a:stretch>
                    <a:fillRect l="-402" t="-6897" b="-1379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2BCE1A-FAAC-9219-7926-A3F4AAF830BB}"/>
                </a:ext>
              </a:extLst>
            </p:cNvPr>
            <p:cNvSpPr/>
            <p:nvPr/>
          </p:nvSpPr>
          <p:spPr>
            <a:xfrm>
              <a:off x="8691716" y="5068827"/>
              <a:ext cx="2258354" cy="8335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CE25AC8-CC3C-4E1E-C4ED-DF30A93699D4}"/>
                  </a:ext>
                </a:extLst>
              </p:cNvPr>
              <p:cNvSpPr txBox="1"/>
              <p:nvPr/>
            </p:nvSpPr>
            <p:spPr>
              <a:xfrm>
                <a:off x="6771812" y="5660616"/>
                <a:ext cx="4005203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𝒊𝒏𝒋</m:t>
                        </m:r>
                      </m:sub>
                    </m:sSub>
                  </m:oMath>
                </a14:m>
                <a:r>
                  <a:rPr lang="en-CH" sz="1600" b="1" dirty="0">
                    <a:latin typeface="Garamond" panose="02020404030301010803" pitchFamily="18" charset="0"/>
                  </a:rPr>
                  <a:t>&lt; 1.5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H" sz="1600" dirty="0">
                    <a:latin typeface="Garamond" panose="02020404030301010803" pitchFamily="18" charset="0"/>
                  </a:rPr>
                  <a:t>(8.6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1600" dirty="0">
                    <a:latin typeface="Garamond" panose="02020404030301010803" pitchFamily="18" charset="0"/>
                  </a:rPr>
                  <a:t>m</a:t>
                </a:r>
                <a:r>
                  <a:rPr lang="en-CH" sz="1600" dirty="0">
                    <a:latin typeface="Garamond" panose="02020404030301010803" pitchFamily="18" charset="0"/>
                  </a:rPr>
                  <a:t>) to keep emittance growth within acceptable limits</a:t>
                </a:r>
                <a:r>
                  <a:rPr lang="en-CH" sz="1600" baseline="30000" dirty="0">
                    <a:latin typeface="Garamond" panose="02020404030301010803" pitchFamily="18" charset="0"/>
                  </a:rPr>
                  <a:t>4</a:t>
                </a:r>
                <a:endParaRPr lang="en-CH" sz="16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CE25AC8-CC3C-4E1E-C4ED-DF30A9369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12" y="5660616"/>
                <a:ext cx="4005203" cy="630942"/>
              </a:xfrm>
              <a:prstGeom prst="rect">
                <a:avLst/>
              </a:prstGeom>
              <a:blipFill>
                <a:blip r:embed="rId12"/>
                <a:stretch>
                  <a:fillRect l="-633" t="-1961" b="-784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A810811-37A0-A4EA-93ED-8D6B78935E29}"/>
              </a:ext>
            </a:extLst>
          </p:cNvPr>
          <p:cNvSpPr txBox="1"/>
          <p:nvPr/>
        </p:nvSpPr>
        <p:spPr>
          <a:xfrm>
            <a:off x="267990" y="6562858"/>
            <a:ext cx="11356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aseline="30000" dirty="0">
                <a:solidFill>
                  <a:srgbClr val="222222"/>
                </a:solidFill>
                <a:latin typeface="Garamond" panose="02020404030301010803" pitchFamily="18" charset="0"/>
              </a:rPr>
              <a:t>4</a:t>
            </a:r>
            <a:r>
              <a:rPr lang="en-GB" sz="1400" i="0" baseline="30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GB" sz="140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Farmer, John P., et al. "Injection tolerances and self-matching in a quasilinear </a:t>
            </a:r>
            <a:r>
              <a:rPr lang="en-GB" sz="1400" i="0" dirty="0" err="1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wakefield</a:t>
            </a:r>
            <a:r>
              <a:rPr lang="en-GB" sz="140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 accelerator." </a:t>
            </a:r>
            <a:r>
              <a:rPr lang="en-GB" sz="1400" i="1" dirty="0" err="1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arXiv</a:t>
            </a:r>
            <a:r>
              <a:rPr lang="en-GB" sz="1400" i="1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 preprint arXiv:2203.11622</a:t>
            </a:r>
            <a:r>
              <a:rPr lang="en-GB" sz="140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 (2022).</a:t>
            </a:r>
            <a:endParaRPr lang="en-CH" sz="1400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92BCE-C32C-66E5-3014-BDC5D2C37EDF}"/>
              </a:ext>
            </a:extLst>
          </p:cNvPr>
          <p:cNvSpPr txBox="1"/>
          <p:nvPr/>
        </p:nvSpPr>
        <p:spPr>
          <a:xfrm>
            <a:off x="308751" y="3167185"/>
            <a:ext cx="11061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GB" dirty="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b="0" i="0" u="none" strike="noStrike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lectrons must be injected into the second plasma stage with micron-level precision in both position and beam size to ensure proper matching with the accelerating and focusing regions of the </a:t>
            </a:r>
            <a:r>
              <a:rPr lang="en-GB" b="0" i="0" u="none" strike="noStrike" dirty="0" err="1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wakefields</a:t>
            </a:r>
            <a:endParaRPr lang="en-CH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5A398-E3DD-42C2-0F37-A7C7C69FF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23">
            <a:extLst>
              <a:ext uri="{FF2B5EF4-FFF2-40B4-BE49-F238E27FC236}">
                <a16:creationId xmlns:a16="http://schemas.microsoft.com/office/drawing/2014/main" id="{AB1C68C5-1E69-BFD3-702A-19A1AB313D96}"/>
              </a:ext>
            </a:extLst>
          </p:cNvPr>
          <p:cNvSpPr txBox="1"/>
          <p:nvPr/>
        </p:nvSpPr>
        <p:spPr>
          <a:xfrm rot="16200000">
            <a:off x="-2920653" y="3677775"/>
            <a:ext cx="60988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E. Belli – 150 MeV electron line : design summary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9023E-12D8-F910-78A1-C3EFDA64BE34}"/>
              </a:ext>
            </a:extLst>
          </p:cNvPr>
          <p:cNvSpPr/>
          <p:nvPr/>
        </p:nvSpPr>
        <p:spPr>
          <a:xfrm>
            <a:off x="-1" y="0"/>
            <a:ext cx="12180850" cy="761893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59000">
                <a:srgbClr val="B0BCCC"/>
              </a:gs>
              <a:gs pos="43000">
                <a:srgbClr val="8397AF"/>
              </a:gs>
              <a:gs pos="25000">
                <a:srgbClr val="313D4D"/>
              </a:gs>
              <a:gs pos="8000">
                <a:srgbClr val="212A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latin typeface="Garamond" panose="02020404030301010803" pitchFamily="18" charset="0"/>
              </a:rPr>
              <a:t>   Beamline layout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EFFA0-8AF2-678A-4060-CA61CDC6A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00" y="0"/>
            <a:ext cx="756000" cy="756000"/>
          </a:xfrm>
          <a:prstGeom prst="rect">
            <a:avLst/>
          </a:prstGeom>
        </p:spPr>
      </p:pic>
      <p:pic>
        <p:nvPicPr>
          <p:cNvPr id="11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E36FF55D-E941-C7A8-C79C-AC15BBB6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9642" y="0"/>
            <a:ext cx="1516893" cy="7632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419636-7BCB-1A9C-4414-8ADE65D8F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7" y="0"/>
            <a:ext cx="632624" cy="756000"/>
          </a:xfrm>
          <a:prstGeom prst="rect">
            <a:avLst/>
          </a:prstGeom>
        </p:spPr>
      </p:pic>
      <p:pic>
        <p:nvPicPr>
          <p:cNvPr id="21" name="Picture 2" descr="C:\Octavio\CERN\cern_logo_white.gif">
            <a:extLst>
              <a:ext uri="{FF2B5EF4-FFF2-40B4-BE49-F238E27FC236}">
                <a16:creationId xmlns:a16="http://schemas.microsoft.com/office/drawing/2014/main" id="{7AC1F886-127B-13B2-06FB-BF66AD30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9054" y="-1398"/>
            <a:ext cx="782926" cy="756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62BD65-D1E9-BBDD-55B9-76F1A38EBCE4}"/>
              </a:ext>
            </a:extLst>
          </p:cNvPr>
          <p:cNvSpPr txBox="1"/>
          <p:nvPr/>
        </p:nvSpPr>
        <p:spPr>
          <a:xfrm>
            <a:off x="-11656" y="658385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0D40D-016D-B37C-D304-DA69C65333A4}"/>
              </a:ext>
            </a:extLst>
          </p:cNvPr>
          <p:cNvSpPr txBox="1"/>
          <p:nvPr/>
        </p:nvSpPr>
        <p:spPr>
          <a:xfrm>
            <a:off x="457863" y="4972469"/>
            <a:ext cx="11786852" cy="150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>
                <a:latin typeface="Garamond" panose="02020404030301010803" pitchFamily="18" charset="0"/>
              </a:rPr>
              <a:t>Quadrupoles</a:t>
            </a:r>
            <a:r>
              <a:rPr lang="en-US" dirty="0">
                <a:latin typeface="Garamond" panose="02020404030301010803" pitchFamily="18" charset="0"/>
              </a:rPr>
              <a:t> for matching, achromaticity and focusing 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Sextupoles</a:t>
            </a:r>
            <a:r>
              <a:rPr lang="en-US" dirty="0">
                <a:latin typeface="Garamond" panose="02020404030301010803" pitchFamily="18" charset="0"/>
              </a:rPr>
              <a:t> to combat chromatic effects due to strong focusing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Octupoles</a:t>
            </a:r>
            <a:r>
              <a:rPr lang="en-US" dirty="0">
                <a:latin typeface="Garamond" panose="02020404030301010803" pitchFamily="18" charset="0"/>
              </a:rPr>
              <a:t> to mitigate remaining non-linear effects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Tracking simulations essential to model the line </a:t>
            </a:r>
            <a:r>
              <a:rPr lang="en-US" dirty="0" err="1">
                <a:latin typeface="Garamond" panose="02020404030301010803" pitchFamily="18" charset="0"/>
              </a:rPr>
              <a:t>behaviour</a:t>
            </a:r>
            <a:r>
              <a:rPr lang="en-US" dirty="0">
                <a:latin typeface="Garamond" panose="02020404030301010803" pitchFamily="18" charset="0"/>
              </a:rPr>
              <a:t> in presence of non-linear effects </a:t>
            </a:r>
            <a:r>
              <a:rPr lang="en-CH" dirty="0"/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DDD9E-2230-6D7E-A34B-4C2003572EE5}"/>
              </a:ext>
            </a:extLst>
          </p:cNvPr>
          <p:cNvSpPr txBox="1"/>
          <p:nvPr/>
        </p:nvSpPr>
        <p:spPr>
          <a:xfrm rot="16200000">
            <a:off x="10218286" y="2000107"/>
            <a:ext cx="115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0" b="1" dirty="0">
                <a:solidFill>
                  <a:srgbClr val="FF0000"/>
                </a:solidFill>
                <a:latin typeface="Garamond" panose="02020404030301010803" pitchFamily="18" charset="0"/>
              </a:rPr>
              <a:t>Injection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A519BC-9D08-A841-B628-2F3D99E7C563}"/>
                  </a:ext>
                </a:extLst>
              </p:cNvPr>
              <p:cNvSpPr txBox="1"/>
              <p:nvPr/>
            </p:nvSpPr>
            <p:spPr>
              <a:xfrm>
                <a:off x="457863" y="802875"/>
                <a:ext cx="9790398" cy="404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dirty="0">
                    <a:latin typeface="Garamond" panose="02020404030301010803" pitchFamily="18" charset="0"/>
                  </a:rPr>
                  <a:t>Spatial constraints given by the tunnel  (</a:t>
                </a:r>
                <a:r>
                  <a:rPr lang="en-US" b="1" dirty="0">
                    <a:latin typeface="Garamond" panose="02020404030301010803" pitchFamily="18" charset="0"/>
                  </a:rPr>
                  <a:t>dog-leg with 15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="1" dirty="0">
                    <a:latin typeface="Garamond" panose="02020404030301010803" pitchFamily="18" charset="0"/>
                  </a:rPr>
                  <a:t> bending </a:t>
                </a:r>
                <a:r>
                  <a:rPr lang="en-US" b="1" dirty="0">
                    <a:solidFill>
                      <a:srgbClr val="027D01"/>
                    </a:solidFill>
                    <a:latin typeface="Garamond" panose="02020404030301010803" pitchFamily="18" charset="0"/>
                  </a:rPr>
                  <a:t>dipoles</a:t>
                </a:r>
                <a:r>
                  <a:rPr lang="en-US" dirty="0">
                    <a:latin typeface="Garamond" panose="02020404030301010803" pitchFamily="18" charset="0"/>
                  </a:rPr>
                  <a:t>)</a:t>
                </a:r>
                <a:endParaRPr lang="en-CH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A519BC-9D08-A841-B628-2F3D99E7C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63" y="802875"/>
                <a:ext cx="9790398" cy="404791"/>
              </a:xfrm>
              <a:prstGeom prst="rect">
                <a:avLst/>
              </a:prstGeom>
              <a:blipFill>
                <a:blip r:embed="rId7"/>
                <a:stretch>
                  <a:fillRect l="-389" t="-3030" b="-2121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4BD0B1E-77A7-4381-DF1C-8D74A3E03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38" y="1331330"/>
            <a:ext cx="955355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B934F50-0079-188B-E40D-83650B12D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11" y="1331810"/>
            <a:ext cx="973178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3A11BD-4D37-C9B5-6FFA-5481CDA2AE00}"/>
              </a:ext>
            </a:extLst>
          </p:cNvPr>
          <p:cNvSpPr txBox="1"/>
          <p:nvPr/>
        </p:nvSpPr>
        <p:spPr>
          <a:xfrm>
            <a:off x="321155" y="6562858"/>
            <a:ext cx="11356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aseline="30000" dirty="0">
                <a:solidFill>
                  <a:srgbClr val="222222"/>
                </a:solidFill>
                <a:latin typeface="Garamond" panose="02020404030301010803" pitchFamily="18" charset="0"/>
              </a:rPr>
              <a:t>5</a:t>
            </a:r>
            <a:r>
              <a:rPr lang="en-GB" sz="1400" dirty="0">
                <a:solidFill>
                  <a:srgbClr val="222222"/>
                </a:solidFill>
                <a:latin typeface="Garamond" panose="02020404030301010803" pitchFamily="18" charset="0"/>
              </a:rPr>
              <a:t> </a:t>
            </a:r>
            <a:r>
              <a:rPr lang="en-GB" sz="1400" dirty="0" err="1">
                <a:solidFill>
                  <a:srgbClr val="222222"/>
                </a:solidFill>
                <a:latin typeface="Garamond" panose="02020404030301010803" pitchFamily="18" charset="0"/>
              </a:rPr>
              <a:t>Ramjiawan</a:t>
            </a:r>
            <a:r>
              <a:rPr lang="en-GB" sz="1400" dirty="0">
                <a:solidFill>
                  <a:srgbClr val="222222"/>
                </a:solidFill>
                <a:latin typeface="Garamond" panose="02020404030301010803" pitchFamily="18" charset="0"/>
              </a:rPr>
              <a:t>, Rebecca, et al. "Design of the AWAKE Run 2c transfer lines using numerical optimizers." </a:t>
            </a:r>
            <a:r>
              <a:rPr lang="en-GB" sz="1400" dirty="0" err="1">
                <a:solidFill>
                  <a:srgbClr val="222222"/>
                </a:solidFill>
                <a:latin typeface="Garamond" panose="02020404030301010803" pitchFamily="18" charset="0"/>
              </a:rPr>
              <a:t>arXiv</a:t>
            </a:r>
            <a:r>
              <a:rPr lang="en-GB" sz="1400" dirty="0">
                <a:solidFill>
                  <a:srgbClr val="222222"/>
                </a:solidFill>
                <a:latin typeface="Garamond" panose="02020404030301010803" pitchFamily="18" charset="0"/>
              </a:rPr>
              <a:t> preprint arXiv:2203.01605 (2022).</a:t>
            </a:r>
          </a:p>
          <a:p>
            <a:endParaRPr lang="en-CH" sz="1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E8751-24CB-244F-0FF5-36141A068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23">
            <a:extLst>
              <a:ext uri="{FF2B5EF4-FFF2-40B4-BE49-F238E27FC236}">
                <a16:creationId xmlns:a16="http://schemas.microsoft.com/office/drawing/2014/main" id="{4A3C6519-16E8-8857-4EC0-A5F43A9D07D8}"/>
              </a:ext>
            </a:extLst>
          </p:cNvPr>
          <p:cNvSpPr txBox="1"/>
          <p:nvPr/>
        </p:nvSpPr>
        <p:spPr>
          <a:xfrm rot="16200000">
            <a:off x="-2920653" y="3677775"/>
            <a:ext cx="60988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ookman Old Style" charset="0"/>
                <a:cs typeface="Bookman Old Style" charset="0"/>
              </a:rPr>
              <a:t>E. Belli – 150 MeV electron line : design summary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401EA8-5B00-31A5-5BC5-C4A884A256E0}"/>
              </a:ext>
            </a:extLst>
          </p:cNvPr>
          <p:cNvSpPr/>
          <p:nvPr/>
        </p:nvSpPr>
        <p:spPr>
          <a:xfrm>
            <a:off x="-1" y="0"/>
            <a:ext cx="12180850" cy="761893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59000">
                <a:srgbClr val="B0BCCC"/>
              </a:gs>
              <a:gs pos="43000">
                <a:srgbClr val="8397AF"/>
              </a:gs>
              <a:gs pos="25000">
                <a:srgbClr val="313D4D"/>
              </a:gs>
              <a:gs pos="8000">
                <a:srgbClr val="212A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latin typeface="Garamond" panose="02020404030301010803" pitchFamily="18" charset="0"/>
              </a:rPr>
              <a:t>   Beam at injection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FE2889-1C77-71E8-AE32-1B7B1ED30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00" y="0"/>
            <a:ext cx="756000" cy="756000"/>
          </a:xfrm>
          <a:prstGeom prst="rect">
            <a:avLst/>
          </a:prstGeom>
        </p:spPr>
      </p:pic>
      <p:pic>
        <p:nvPicPr>
          <p:cNvPr id="11" name="Picture 7" descr="C:\Users\Public\Documents\Uni\MPP\Bachelorarbeit\AWAKElogo3.png">
            <a:extLst>
              <a:ext uri="{FF2B5EF4-FFF2-40B4-BE49-F238E27FC236}">
                <a16:creationId xmlns:a16="http://schemas.microsoft.com/office/drawing/2014/main" id="{6EFC4125-2EDA-1FAE-5F83-7CBF15C0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9642" y="0"/>
            <a:ext cx="1516893" cy="7632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D3D744-D81D-8F32-4735-78911B88E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7" y="0"/>
            <a:ext cx="632624" cy="756000"/>
          </a:xfrm>
          <a:prstGeom prst="rect">
            <a:avLst/>
          </a:prstGeom>
        </p:spPr>
      </p:pic>
      <p:pic>
        <p:nvPicPr>
          <p:cNvPr id="21" name="Picture 2" descr="C:\Octavio\CERN\cern_logo_white.gif">
            <a:extLst>
              <a:ext uri="{FF2B5EF4-FFF2-40B4-BE49-F238E27FC236}">
                <a16:creationId xmlns:a16="http://schemas.microsoft.com/office/drawing/2014/main" id="{09D1E25F-D983-9D17-562F-BC8E6792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9054" y="-1398"/>
            <a:ext cx="782926" cy="756000"/>
          </a:xfrm>
          <a:prstGeom prst="rect">
            <a:avLst/>
          </a:prstGeom>
          <a:noFill/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2DABAA9-3E94-4149-0BE8-07138CD2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6" y="1964523"/>
            <a:ext cx="5308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hevron 42">
            <a:extLst>
              <a:ext uri="{FF2B5EF4-FFF2-40B4-BE49-F238E27FC236}">
                <a16:creationId xmlns:a16="http://schemas.microsoft.com/office/drawing/2014/main" id="{F9016DC3-9D15-E644-48F5-47853188BC81}"/>
              </a:ext>
            </a:extLst>
          </p:cNvPr>
          <p:cNvSpPr/>
          <p:nvPr/>
        </p:nvSpPr>
        <p:spPr>
          <a:xfrm>
            <a:off x="5965474" y="3726687"/>
            <a:ext cx="390937" cy="311407"/>
          </a:xfrm>
          <a:prstGeom prst="chevron">
            <a:avLst/>
          </a:prstGeom>
          <a:solidFill>
            <a:srgbClr val="303D4D"/>
          </a:solidFill>
          <a:ln>
            <a:solidFill>
              <a:srgbClr val="303D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DE486-5DE3-2984-FCDD-D273F9B6ED87}"/>
              </a:ext>
            </a:extLst>
          </p:cNvPr>
          <p:cNvSpPr txBox="1"/>
          <p:nvPr/>
        </p:nvSpPr>
        <p:spPr>
          <a:xfrm>
            <a:off x="331836" y="815249"/>
            <a:ext cx="10268101" cy="4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Input beam from simulations of electron injector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CFD2A-B216-4F81-A314-9FD4B74D35E7}"/>
              </a:ext>
            </a:extLst>
          </p:cNvPr>
          <p:cNvSpPr txBox="1"/>
          <p:nvPr/>
        </p:nvSpPr>
        <p:spPr>
          <a:xfrm>
            <a:off x="331836" y="1221875"/>
            <a:ext cx="7249693" cy="468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B050"/>
                </a:solidFill>
                <a:latin typeface="Garamond" panose="02020404030301010803" pitchFamily="18" charset="0"/>
              </a:rPr>
              <a:t>Beam size at injection meets experimental requirements</a:t>
            </a:r>
            <a:r>
              <a:rPr lang="en-CH" b="1" dirty="0">
                <a:solidFill>
                  <a:srgbClr val="00B050"/>
                </a:solidFill>
              </a:rPr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AEBBD-A183-BB37-6970-6A6543668F04}"/>
              </a:ext>
            </a:extLst>
          </p:cNvPr>
          <p:cNvSpPr txBox="1"/>
          <p:nvPr/>
        </p:nvSpPr>
        <p:spPr>
          <a:xfrm>
            <a:off x="-11656" y="658385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8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BCD8F0D-0CBF-BFE3-B60A-D0E1AC4F1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37" y="1918370"/>
            <a:ext cx="5351663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BD79DB-C4FD-261A-A38B-89B3C823B7A4}"/>
              </a:ext>
            </a:extLst>
          </p:cNvPr>
          <p:cNvSpPr/>
          <p:nvPr/>
        </p:nvSpPr>
        <p:spPr>
          <a:xfrm>
            <a:off x="7849354" y="1865014"/>
            <a:ext cx="2904843" cy="334978"/>
          </a:xfrm>
          <a:prstGeom prst="rect">
            <a:avLst/>
          </a:prstGeom>
          <a:noFill/>
          <a:ln>
            <a:solidFill>
              <a:srgbClr val="05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868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39235</TotalTime>
  <Words>1308</Words>
  <Application>Microsoft Macintosh PowerPoint</Application>
  <PresentationFormat>Widescreen</PresentationFormat>
  <Paragraphs>196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Bookman Old Style</vt:lpstr>
      <vt:lpstr>Cambria Math</vt:lpstr>
      <vt:lpstr>Garamond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Eleonora Belli</dc:creator>
  <cp:lastModifiedBy>Eleonora Belli</cp:lastModifiedBy>
  <cp:revision>151</cp:revision>
  <dcterms:created xsi:type="dcterms:W3CDTF">2025-01-29T12:26:49Z</dcterms:created>
  <dcterms:modified xsi:type="dcterms:W3CDTF">2025-09-22T10:29:53Z</dcterms:modified>
</cp:coreProperties>
</file>