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media1.mov" ContentType="video/unknown"/>
  <Override PartName="/ppt/media/media2.mov" ContentType="video/unknown"/>
  <Override PartName="/ppt/media/media3.mov" ContentType="video/unknown"/>
  <Override PartName="/ppt/media/media1.mp4" ContentType="video/unknown"/>
  <Override PartName="/ppt/media/media2.mp4" ContentType="video/unknown"/>
  <Override PartName="/ppt/media/media3.mp4" ContentType="video/unknown"/>
  <Override PartName="/ppt/media/media4.mov" ContentType="video/unknown"/>
  <Override PartName="/ppt/media/media4.mp4" ContentType="video/unknown"/>
  <Override PartName="/ppt/media/media5.mp4" ContentType="video/unknown"/>
  <Override PartName="/ppt/media/media5.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1" name="Shape 241"/>
          <p:cNvSpPr/>
          <p:nvPr>
            <p:ph type="sldImg"/>
          </p:nvPr>
        </p:nvSpPr>
        <p:spPr>
          <a:xfrm>
            <a:off x="1143000" y="685800"/>
            <a:ext cx="4572000" cy="3429000"/>
          </a:xfrm>
          <a:prstGeom prst="rect">
            <a:avLst/>
          </a:prstGeom>
        </p:spPr>
        <p:txBody>
          <a:bodyPr/>
          <a:lstStyle/>
          <a:p>
            <a:pPr/>
          </a:p>
        </p:txBody>
      </p:sp>
      <p:sp>
        <p:nvSpPr>
          <p:cNvPr id="242" name="Shape 2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3000">
        <a:latin typeface="Lucida Grande"/>
        <a:ea typeface="Lucida Grande"/>
        <a:cs typeface="Lucida Grande"/>
        <a:sym typeface="Lucida Grande"/>
      </a:defRPr>
    </a:lvl1pPr>
    <a:lvl2pPr indent="228600" defTabSz="584200" latinLnBrk="0">
      <a:defRPr sz="3000">
        <a:latin typeface="Lucida Grande"/>
        <a:ea typeface="Lucida Grande"/>
        <a:cs typeface="Lucida Grande"/>
        <a:sym typeface="Lucida Grande"/>
      </a:defRPr>
    </a:lvl2pPr>
    <a:lvl3pPr indent="457200" defTabSz="584200" latinLnBrk="0">
      <a:defRPr sz="3000">
        <a:latin typeface="Lucida Grande"/>
        <a:ea typeface="Lucida Grande"/>
        <a:cs typeface="Lucida Grande"/>
        <a:sym typeface="Lucida Grande"/>
      </a:defRPr>
    </a:lvl3pPr>
    <a:lvl4pPr indent="685800" defTabSz="584200" latinLnBrk="0">
      <a:defRPr sz="3000">
        <a:latin typeface="Lucida Grande"/>
        <a:ea typeface="Lucida Grande"/>
        <a:cs typeface="Lucida Grande"/>
        <a:sym typeface="Lucida Grande"/>
      </a:defRPr>
    </a:lvl4pPr>
    <a:lvl5pPr indent="914400" defTabSz="584200" latinLnBrk="0">
      <a:defRPr sz="3000">
        <a:latin typeface="Lucida Grande"/>
        <a:ea typeface="Lucida Grande"/>
        <a:cs typeface="Lucida Grande"/>
        <a:sym typeface="Lucida Grande"/>
      </a:defRPr>
    </a:lvl5pPr>
    <a:lvl6pPr indent="1143000" defTabSz="584200" latinLnBrk="0">
      <a:defRPr sz="3000">
        <a:latin typeface="Lucida Grande"/>
        <a:ea typeface="Lucida Grande"/>
        <a:cs typeface="Lucida Grande"/>
        <a:sym typeface="Lucida Grande"/>
      </a:defRPr>
    </a:lvl6pPr>
    <a:lvl7pPr indent="1371600" defTabSz="584200" latinLnBrk="0">
      <a:defRPr sz="3000">
        <a:latin typeface="Lucida Grande"/>
        <a:ea typeface="Lucida Grande"/>
        <a:cs typeface="Lucida Grande"/>
        <a:sym typeface="Lucida Grande"/>
      </a:defRPr>
    </a:lvl7pPr>
    <a:lvl8pPr indent="1600200" defTabSz="584200" latinLnBrk="0">
      <a:defRPr sz="3000">
        <a:latin typeface="Lucida Grande"/>
        <a:ea typeface="Lucida Grande"/>
        <a:cs typeface="Lucida Grande"/>
        <a:sym typeface="Lucida Grande"/>
      </a:defRPr>
    </a:lvl8pPr>
    <a:lvl9pPr indent="1828800" defTabSz="584200" latinLnBrk="0">
      <a:defRPr sz="30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solidFill>
          <a:srgbClr val="0F4B93"/>
        </a:solidFill>
      </p:bgPr>
    </p:bg>
    <p:spTree>
      <p:nvGrpSpPr>
        <p:cNvPr id="1" name=""/>
        <p:cNvGrpSpPr/>
        <p:nvPr/>
      </p:nvGrpSpPr>
      <p:grpSpPr>
        <a:xfrm>
          <a:off x="0" y="0"/>
          <a:ext cx="0" cy="0"/>
          <a:chOff x="0" y="0"/>
          <a:chExt cx="0" cy="0"/>
        </a:xfrm>
      </p:grpSpPr>
      <p:pic>
        <p:nvPicPr>
          <p:cNvPr id="11" name="bnulogo02.png" descr="bnulogo02.png"/>
          <p:cNvPicPr>
            <a:picLocks noChangeAspect="1"/>
          </p:cNvPicPr>
          <p:nvPr/>
        </p:nvPicPr>
        <p:blipFill>
          <a:blip r:embed="rId2">
            <a:alphaModFix amt="24000"/>
            <a:extLst/>
          </a:blip>
          <a:stretch>
            <a:fillRect/>
          </a:stretch>
        </p:blipFill>
        <p:spPr>
          <a:xfrm>
            <a:off x="-2118536" y="5144614"/>
            <a:ext cx="13093701" cy="13030201"/>
          </a:xfrm>
          <a:prstGeom prst="rect">
            <a:avLst/>
          </a:prstGeom>
          <a:ln w="12700">
            <a:miter lim="400000"/>
          </a:ln>
        </p:spPr>
      </p:pic>
      <p:sp>
        <p:nvSpPr>
          <p:cNvPr id="12" name="Title Text"/>
          <p:cNvSpPr txBox="1"/>
          <p:nvPr>
            <p:ph type="title"/>
          </p:nvPr>
        </p:nvSpPr>
        <p:spPr>
          <a:xfrm>
            <a:off x="4833937" y="2303859"/>
            <a:ext cx="14716126" cy="4643438"/>
          </a:xfrm>
          <a:prstGeom prst="rect">
            <a:avLst/>
          </a:prstGeom>
        </p:spPr>
        <p:txBody>
          <a:bodyPr anchor="b"/>
          <a:lstStyle>
            <a:lvl1pPr>
              <a:defRPr sz="11800"/>
            </a:lvl1pPr>
          </a:lstStyle>
          <a:p>
            <a:pPr/>
            <a:r>
              <a:t>Title Text</a:t>
            </a:r>
          </a:p>
        </p:txBody>
      </p:sp>
      <p:sp>
        <p:nvSpPr>
          <p:cNvPr id="13"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1" name="Image"/>
          <p:cNvSpPr/>
          <p:nvPr>
            <p:ph type="pic" sz="quarter" idx="21"/>
          </p:nvPr>
        </p:nvSpPr>
        <p:spPr>
          <a:xfrm>
            <a:off x="13067109" y="2268140"/>
            <a:ext cx="5929313" cy="8899794"/>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2" name="Title Text"/>
          <p:cNvSpPr txBox="1"/>
          <p:nvPr>
            <p:ph type="title"/>
          </p:nvPr>
        </p:nvSpPr>
        <p:spPr>
          <a:xfrm>
            <a:off x="3940968" y="1982390"/>
            <a:ext cx="8251032" cy="4643439"/>
          </a:xfrm>
          <a:prstGeom prst="rect">
            <a:avLst/>
          </a:prstGeom>
        </p:spPr>
        <p:txBody>
          <a:bodyPr anchor="b"/>
          <a:lstStyle>
            <a:lvl1pPr>
              <a:defRPr sz="9800"/>
            </a:lvl1pPr>
          </a:lstStyle>
          <a:p>
            <a:pPr/>
            <a:r>
              <a:t>Title Text</a:t>
            </a:r>
          </a:p>
        </p:txBody>
      </p:sp>
      <p:sp>
        <p:nvSpPr>
          <p:cNvPr id="93" name="Body Level One…"/>
          <p:cNvSpPr txBox="1"/>
          <p:nvPr>
            <p:ph type="body" sz="quarter" idx="1"/>
          </p:nvPr>
        </p:nvSpPr>
        <p:spPr>
          <a:xfrm>
            <a:off x="3940968" y="6732984"/>
            <a:ext cx="8251032" cy="4643438"/>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1" name="Image"/>
          <p:cNvSpPr/>
          <p:nvPr>
            <p:ph type="pic" sz="quarter" idx="21"/>
          </p:nvPr>
        </p:nvSpPr>
        <p:spPr>
          <a:xfrm>
            <a:off x="13138546" y="3571875"/>
            <a:ext cx="5768579" cy="8658535"/>
          </a:xfrm>
          <a:prstGeom prst="rect">
            <a:avLst/>
          </a:prstGeom>
        </p:spPr>
        <p:txBody>
          <a:bodyPr lIns="91439" tIns="45719" rIns="91439" bIns="45719" anchor="t"/>
          <a:lstStyle/>
          <a:p>
            <a:pPr/>
          </a:p>
        </p:txBody>
      </p:sp>
      <p:sp>
        <p:nvSpPr>
          <p:cNvPr id="102" name="Title Text"/>
          <p:cNvSpPr txBox="1"/>
          <p:nvPr>
            <p:ph type="title"/>
          </p:nvPr>
        </p:nvSpPr>
        <p:spPr>
          <a:xfrm>
            <a:off x="4833937" y="357187"/>
            <a:ext cx="14716126" cy="3429001"/>
          </a:xfrm>
          <a:prstGeom prst="rect">
            <a:avLst/>
          </a:prstGeom>
        </p:spPr>
        <p:txBody>
          <a:bodyPr/>
          <a:lstStyle>
            <a:lvl1pPr>
              <a:defRPr sz="11800"/>
            </a:lvl1pPr>
          </a:lstStyle>
          <a:p>
            <a:pPr/>
            <a:r>
              <a:t>Title Text</a:t>
            </a:r>
          </a:p>
        </p:txBody>
      </p:sp>
      <p:sp>
        <p:nvSpPr>
          <p:cNvPr id="103" name="Body Level One…"/>
          <p:cNvSpPr txBox="1"/>
          <p:nvPr>
            <p:ph type="body" sz="quarter" idx="1"/>
          </p:nvPr>
        </p:nvSpPr>
        <p:spPr>
          <a:xfrm>
            <a:off x="4833937" y="3893343"/>
            <a:ext cx="7090173" cy="8036720"/>
          </a:xfrm>
          <a:prstGeom prst="rect">
            <a:avLst/>
          </a:prstGeom>
        </p:spPr>
        <p:txBody>
          <a:bodyPr/>
          <a:lstStyle>
            <a:lvl1pPr marL="997603" indent="-680103">
              <a:spcBef>
                <a:spcPts val="3800"/>
              </a:spcBef>
              <a:defRPr sz="4400"/>
            </a:lvl1pPr>
            <a:lvl2pPr marL="1442103" indent="-680103">
              <a:spcBef>
                <a:spcPts val="3800"/>
              </a:spcBef>
              <a:defRPr sz="4400"/>
            </a:lvl2pPr>
            <a:lvl3pPr marL="1886603" indent="-680103">
              <a:spcBef>
                <a:spcPts val="3800"/>
              </a:spcBef>
              <a:defRPr sz="4400"/>
            </a:lvl3pPr>
            <a:lvl4pPr marL="2331103" indent="-680103">
              <a:spcBef>
                <a:spcPts val="3800"/>
              </a:spcBef>
              <a:defRPr sz="4400"/>
            </a:lvl4pPr>
            <a:lvl5pPr marL="2775603" indent="-680103">
              <a:spcBef>
                <a:spcPts val="38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1" name="Title Text"/>
          <p:cNvSpPr txBox="1"/>
          <p:nvPr>
            <p:ph type="title"/>
          </p:nvPr>
        </p:nvSpPr>
        <p:spPr>
          <a:xfrm>
            <a:off x="4833937" y="357187"/>
            <a:ext cx="14716126" cy="3429001"/>
          </a:xfrm>
          <a:prstGeom prst="rect">
            <a:avLst/>
          </a:prstGeom>
        </p:spPr>
        <p:txBody>
          <a:bodyPr/>
          <a:lstStyle>
            <a:lvl1pPr>
              <a:defRPr sz="11800"/>
            </a:lvl1pPr>
          </a:lstStyle>
          <a:p>
            <a:pPr/>
            <a:r>
              <a:t>Title Text</a:t>
            </a:r>
          </a:p>
        </p:txBody>
      </p:sp>
      <p:sp>
        <p:nvSpPr>
          <p:cNvPr id="112" name="Body Level One…"/>
          <p:cNvSpPr txBox="1"/>
          <p:nvPr>
            <p:ph type="body" sz="quarter" idx="1"/>
          </p:nvPr>
        </p:nvSpPr>
        <p:spPr>
          <a:xfrm>
            <a:off x="4833937" y="3893343"/>
            <a:ext cx="7090173" cy="8036720"/>
          </a:xfrm>
          <a:prstGeom prst="rect">
            <a:avLst/>
          </a:prstGeom>
        </p:spPr>
        <p:txBody>
          <a:bodyPr/>
          <a:lstStyle>
            <a:lvl1pPr marL="997603" indent="-680103">
              <a:spcBef>
                <a:spcPts val="3800"/>
              </a:spcBef>
              <a:defRPr sz="4400"/>
            </a:lvl1pPr>
            <a:lvl2pPr marL="1442103" indent="-680103">
              <a:spcBef>
                <a:spcPts val="3800"/>
              </a:spcBef>
              <a:defRPr sz="4400"/>
            </a:lvl2pPr>
            <a:lvl3pPr marL="1886603" indent="-680103">
              <a:spcBef>
                <a:spcPts val="3800"/>
              </a:spcBef>
              <a:defRPr sz="4400"/>
            </a:lvl3pPr>
            <a:lvl4pPr marL="2331103" indent="-680103">
              <a:spcBef>
                <a:spcPts val="3800"/>
              </a:spcBef>
              <a:defRPr sz="4400"/>
            </a:lvl4pPr>
            <a:lvl5pPr marL="2775603" indent="-680103">
              <a:spcBef>
                <a:spcPts val="38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0" name="Title Text"/>
          <p:cNvSpPr txBox="1"/>
          <p:nvPr>
            <p:ph type="title"/>
          </p:nvPr>
        </p:nvSpPr>
        <p:spPr>
          <a:xfrm>
            <a:off x="4833937" y="357187"/>
            <a:ext cx="14716126" cy="3429001"/>
          </a:xfrm>
          <a:prstGeom prst="rect">
            <a:avLst/>
          </a:prstGeom>
        </p:spPr>
        <p:txBody>
          <a:bodyPr/>
          <a:lstStyle>
            <a:lvl1pPr>
              <a:defRPr sz="11800"/>
            </a:lvl1pPr>
          </a:lstStyle>
          <a:p>
            <a:pPr/>
            <a:r>
              <a:t>Title Text</a:t>
            </a:r>
          </a:p>
        </p:txBody>
      </p:sp>
      <p:sp>
        <p:nvSpPr>
          <p:cNvPr id="121" name="Body Level One…"/>
          <p:cNvSpPr txBox="1"/>
          <p:nvPr>
            <p:ph type="body" sz="quarter" idx="1"/>
          </p:nvPr>
        </p:nvSpPr>
        <p:spPr>
          <a:xfrm>
            <a:off x="13977937" y="3893343"/>
            <a:ext cx="5572126" cy="8036720"/>
          </a:xfrm>
          <a:prstGeom prst="rect">
            <a:avLst/>
          </a:prstGeom>
        </p:spPr>
        <p:txBody>
          <a:bodyPr/>
          <a:lstStyle>
            <a:lvl1pPr marL="997603" indent="-680103">
              <a:spcBef>
                <a:spcPts val="3800"/>
              </a:spcBef>
              <a:defRPr sz="4400"/>
            </a:lvl1pPr>
            <a:lvl2pPr marL="1442103" indent="-680103">
              <a:spcBef>
                <a:spcPts val="3800"/>
              </a:spcBef>
              <a:defRPr sz="4400"/>
            </a:lvl2pPr>
            <a:lvl3pPr marL="1886603" indent="-680103">
              <a:spcBef>
                <a:spcPts val="3800"/>
              </a:spcBef>
              <a:defRPr sz="4400"/>
            </a:lvl3pPr>
            <a:lvl4pPr marL="2331103" indent="-680103">
              <a:spcBef>
                <a:spcPts val="3800"/>
              </a:spcBef>
              <a:defRPr sz="4400"/>
            </a:lvl4pPr>
            <a:lvl5pPr marL="2775603" indent="-680103">
              <a:spcBef>
                <a:spcPts val="38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29" name="Title Text"/>
          <p:cNvSpPr txBox="1"/>
          <p:nvPr>
            <p:ph type="title"/>
          </p:nvPr>
        </p:nvSpPr>
        <p:spPr>
          <a:xfrm>
            <a:off x="4833937" y="357187"/>
            <a:ext cx="14716126" cy="1339454"/>
          </a:xfrm>
          <a:prstGeom prst="rect">
            <a:avLst/>
          </a:prstGeom>
        </p:spPr>
        <p:txBody>
          <a:bodyPr/>
          <a:lstStyle>
            <a:lvl1pPr>
              <a:defRPr sz="5000"/>
            </a:lvl1pPr>
          </a:lstStyle>
          <a:p>
            <a:pPr/>
            <a:r>
              <a:t>Title Text</a:t>
            </a:r>
          </a:p>
        </p:txBody>
      </p:sp>
      <p:sp>
        <p:nvSpPr>
          <p:cNvPr id="130"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pic>
        <p:nvPicPr>
          <p:cNvPr id="138" name="droppedImage.pdf" descr="droppedImage.pdf"/>
          <p:cNvPicPr>
            <a:picLocks noChangeAspect="1"/>
          </p:cNvPicPr>
          <p:nvPr/>
        </p:nvPicPr>
        <p:blipFill>
          <a:blip r:embed="rId2">
            <a:extLst/>
          </a:blip>
          <a:stretch>
            <a:fillRect/>
          </a:stretch>
        </p:blipFill>
        <p:spPr>
          <a:xfrm>
            <a:off x="3012281" y="11715750"/>
            <a:ext cx="3929063" cy="1946672"/>
          </a:xfrm>
          <a:prstGeom prst="rect">
            <a:avLst/>
          </a:prstGeom>
          <a:ln w="12700">
            <a:miter lim="400000"/>
          </a:ln>
        </p:spPr>
      </p:pic>
      <p:sp>
        <p:nvSpPr>
          <p:cNvPr id="139" name="Title Text"/>
          <p:cNvSpPr txBox="1"/>
          <p:nvPr>
            <p:ph type="title"/>
          </p:nvPr>
        </p:nvSpPr>
        <p:spPr>
          <a:xfrm>
            <a:off x="3315890" y="339328"/>
            <a:ext cx="17734360" cy="1214438"/>
          </a:xfrm>
          <a:prstGeom prst="rect">
            <a:avLst/>
          </a:prstGeom>
        </p:spPr>
        <p:txBody>
          <a:bodyPr/>
          <a:lstStyle>
            <a:lvl1pPr>
              <a:defRPr sz="6600">
                <a:solidFill>
                  <a:srgbClr val="011993"/>
                </a:solidFill>
              </a:defRPr>
            </a:lvl1pPr>
          </a:lstStyle>
          <a:p>
            <a:pPr/>
            <a:r>
              <a:t>Title Text</a:t>
            </a:r>
          </a:p>
        </p:txBody>
      </p:sp>
      <p:sp>
        <p:nvSpPr>
          <p:cNvPr id="140"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3">
    <p:spTree>
      <p:nvGrpSpPr>
        <p:cNvPr id="1" name=""/>
        <p:cNvGrpSpPr/>
        <p:nvPr/>
      </p:nvGrpSpPr>
      <p:grpSpPr>
        <a:xfrm>
          <a:off x="0" y="0"/>
          <a:ext cx="0" cy="0"/>
          <a:chOff x="0" y="0"/>
          <a:chExt cx="0" cy="0"/>
        </a:xfrm>
      </p:grpSpPr>
      <p:pic>
        <p:nvPicPr>
          <p:cNvPr id="148" name="droppedImage.pdf" descr="droppedImage.pdf"/>
          <p:cNvPicPr>
            <a:picLocks noChangeAspect="1"/>
          </p:cNvPicPr>
          <p:nvPr/>
        </p:nvPicPr>
        <p:blipFill>
          <a:blip r:embed="rId2">
            <a:extLst/>
          </a:blip>
          <a:stretch>
            <a:fillRect/>
          </a:stretch>
        </p:blipFill>
        <p:spPr>
          <a:xfrm>
            <a:off x="3101578" y="11733609"/>
            <a:ext cx="3929063" cy="1946673"/>
          </a:xfrm>
          <a:prstGeom prst="rect">
            <a:avLst/>
          </a:prstGeom>
          <a:ln w="12700">
            <a:miter lim="400000"/>
          </a:ln>
        </p:spPr>
      </p:pic>
      <p:sp>
        <p:nvSpPr>
          <p:cNvPr id="149" name="Title Text"/>
          <p:cNvSpPr txBox="1"/>
          <p:nvPr>
            <p:ph type="title"/>
          </p:nvPr>
        </p:nvSpPr>
        <p:spPr>
          <a:xfrm>
            <a:off x="4833937" y="357187"/>
            <a:ext cx="14716126" cy="1214438"/>
          </a:xfrm>
          <a:prstGeom prst="rect">
            <a:avLst/>
          </a:prstGeom>
        </p:spPr>
        <p:txBody>
          <a:bodyPr/>
          <a:lstStyle>
            <a:lvl1pPr>
              <a:defRPr sz="6600">
                <a:solidFill>
                  <a:srgbClr val="011993"/>
                </a:solidFill>
              </a:defRPr>
            </a:lvl1pPr>
          </a:lstStyle>
          <a:p>
            <a:pPr/>
            <a:r>
              <a:t>Title Text</a:t>
            </a:r>
          </a:p>
        </p:txBody>
      </p:sp>
      <p:sp>
        <p:nvSpPr>
          <p:cNvPr id="150"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158" name="Rectangle"/>
          <p:cNvSpPr/>
          <p:nvPr/>
        </p:nvSpPr>
        <p:spPr>
          <a:xfrm>
            <a:off x="4027799" y="71437"/>
            <a:ext cx="20340863" cy="1910954"/>
          </a:xfrm>
          <a:prstGeom prst="rect">
            <a:avLst/>
          </a:prstGeom>
          <a:solidFill>
            <a:srgbClr val="657DA6"/>
          </a:solidFill>
          <a:ln w="12700">
            <a:miter lim="400000"/>
          </a:ln>
        </p:spPr>
        <p:txBody>
          <a:bodyPr lIns="71437" tIns="71437" rIns="71437" bIns="71437" anchor="ctr"/>
          <a:lstStyle/>
          <a:p>
            <a:pPr>
              <a:defRPr sz="5600">
                <a:solidFill>
                  <a:srgbClr val="657DA6"/>
                </a:solidFill>
                <a:effectLst>
                  <a:outerShdw sx="100000" sy="100000" kx="0" ky="0" algn="b" rotWithShape="0" blurRad="38100" dist="12700" dir="5400000">
                    <a:srgbClr val="000000">
                      <a:alpha val="50000"/>
                    </a:srgbClr>
                  </a:outerShdw>
                </a:effectLst>
              </a:defRPr>
            </a:pPr>
          </a:p>
        </p:txBody>
      </p:sp>
      <p:pic>
        <p:nvPicPr>
          <p:cNvPr id="159" name="ucla_cw.jpg" descr="ucla_cw.jpg"/>
          <p:cNvPicPr>
            <a:picLocks noChangeAspect="1"/>
          </p:cNvPicPr>
          <p:nvPr/>
        </p:nvPicPr>
        <p:blipFill>
          <a:blip r:embed="rId2">
            <a:extLst/>
          </a:blip>
          <a:stretch>
            <a:fillRect/>
          </a:stretch>
        </p:blipFill>
        <p:spPr>
          <a:xfrm>
            <a:off x="-31579" y="70175"/>
            <a:ext cx="4143377" cy="1913478"/>
          </a:xfrm>
          <a:prstGeom prst="rect">
            <a:avLst/>
          </a:prstGeom>
          <a:ln w="12700">
            <a:miter lim="400000"/>
          </a:ln>
        </p:spPr>
      </p:pic>
      <p:sp>
        <p:nvSpPr>
          <p:cNvPr id="160" name="Title Text"/>
          <p:cNvSpPr txBox="1"/>
          <p:nvPr>
            <p:ph type="title"/>
          </p:nvPr>
        </p:nvSpPr>
        <p:spPr>
          <a:xfrm>
            <a:off x="4027906" y="71437"/>
            <a:ext cx="20340649" cy="1910954"/>
          </a:xfrm>
          <a:prstGeom prst="rect">
            <a:avLst/>
          </a:prstGeom>
        </p:spPr>
        <p:txBody>
          <a:bodyPr/>
          <a:lstStyle>
            <a:lvl1pPr>
              <a:defRPr sz="6600">
                <a:solidFill>
                  <a:srgbClr val="FFFFFF"/>
                </a:solidFill>
              </a:defRPr>
            </a:lvl1pPr>
          </a:lstStyle>
          <a:p>
            <a:pPr/>
            <a:r>
              <a:t>Title Text</a:t>
            </a:r>
          </a:p>
        </p:txBody>
      </p:sp>
      <p:sp>
        <p:nvSpPr>
          <p:cNvPr id="161"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4">
    <p:spTree>
      <p:nvGrpSpPr>
        <p:cNvPr id="1" name=""/>
        <p:cNvGrpSpPr/>
        <p:nvPr/>
      </p:nvGrpSpPr>
      <p:grpSpPr>
        <a:xfrm>
          <a:off x="0" y="0"/>
          <a:ext cx="0" cy="0"/>
          <a:chOff x="0" y="0"/>
          <a:chExt cx="0" cy="0"/>
        </a:xfrm>
      </p:grpSpPr>
      <p:sp>
        <p:nvSpPr>
          <p:cNvPr id="169" name="Rectangle"/>
          <p:cNvSpPr/>
          <p:nvPr/>
        </p:nvSpPr>
        <p:spPr>
          <a:xfrm>
            <a:off x="4065984" y="71437"/>
            <a:ext cx="20377548" cy="1910954"/>
          </a:xfrm>
          <a:prstGeom prst="rect">
            <a:avLst/>
          </a:prstGeom>
          <a:solidFill>
            <a:srgbClr val="657DA6"/>
          </a:solidFill>
          <a:ln w="12700">
            <a:miter lim="400000"/>
          </a:ln>
        </p:spPr>
        <p:txBody>
          <a:bodyPr lIns="71437" tIns="71437" rIns="71437" bIns="71437" anchor="ctr"/>
          <a:lstStyle/>
          <a:p>
            <a:pPr>
              <a:defRPr sz="5600">
                <a:solidFill>
                  <a:srgbClr val="657DA6"/>
                </a:solidFill>
                <a:effectLst>
                  <a:outerShdw sx="100000" sy="100000" kx="0" ky="0" algn="b" rotWithShape="0" blurRad="38100" dist="12700" dir="5400000">
                    <a:srgbClr val="000000">
                      <a:alpha val="50000"/>
                    </a:srgbClr>
                  </a:outerShdw>
                </a:effectLst>
              </a:defRPr>
            </a:pPr>
          </a:p>
        </p:txBody>
      </p:sp>
      <p:pic>
        <p:nvPicPr>
          <p:cNvPr id="170" name="ucla_cw.jpg" descr="ucla_cw.jpg"/>
          <p:cNvPicPr>
            <a:picLocks noChangeAspect="1"/>
          </p:cNvPicPr>
          <p:nvPr/>
        </p:nvPicPr>
        <p:blipFill>
          <a:blip r:embed="rId2">
            <a:extLst/>
          </a:blip>
          <a:stretch>
            <a:fillRect/>
          </a:stretch>
        </p:blipFill>
        <p:spPr>
          <a:xfrm>
            <a:off x="29175" y="70175"/>
            <a:ext cx="4143377" cy="1913478"/>
          </a:xfrm>
          <a:prstGeom prst="rect">
            <a:avLst/>
          </a:prstGeom>
          <a:ln w="12700">
            <a:miter lim="400000"/>
          </a:ln>
        </p:spPr>
      </p:pic>
      <p:sp>
        <p:nvSpPr>
          <p:cNvPr id="171" name="Title Text"/>
          <p:cNvSpPr txBox="1"/>
          <p:nvPr>
            <p:ph type="title"/>
          </p:nvPr>
        </p:nvSpPr>
        <p:spPr>
          <a:xfrm>
            <a:off x="4142140" y="71437"/>
            <a:ext cx="20225235" cy="1910954"/>
          </a:xfrm>
          <a:prstGeom prst="rect">
            <a:avLst/>
          </a:prstGeom>
        </p:spPr>
        <p:txBody>
          <a:bodyPr/>
          <a:lstStyle>
            <a:lvl1pPr>
              <a:defRPr sz="6600">
                <a:solidFill>
                  <a:srgbClr val="FFFFFF"/>
                </a:solidFill>
              </a:defRPr>
            </a:lvl1pPr>
          </a:lstStyle>
          <a:p>
            <a:pPr/>
            <a:r>
              <a:t>Title Text</a:t>
            </a:r>
          </a:p>
        </p:txBody>
      </p:sp>
      <p:sp>
        <p:nvSpPr>
          <p:cNvPr id="172"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5">
    <p:spTree>
      <p:nvGrpSpPr>
        <p:cNvPr id="1" name=""/>
        <p:cNvGrpSpPr/>
        <p:nvPr/>
      </p:nvGrpSpPr>
      <p:grpSpPr>
        <a:xfrm>
          <a:off x="0" y="0"/>
          <a:ext cx="0" cy="0"/>
          <a:chOff x="0" y="0"/>
          <a:chExt cx="0" cy="0"/>
        </a:xfrm>
      </p:grpSpPr>
      <p:pic>
        <p:nvPicPr>
          <p:cNvPr id="180" name="droppedImage.pdf" descr="droppedImage.pdf"/>
          <p:cNvPicPr>
            <a:picLocks noChangeAspect="1"/>
          </p:cNvPicPr>
          <p:nvPr/>
        </p:nvPicPr>
        <p:blipFill>
          <a:blip r:embed="rId2">
            <a:extLst/>
          </a:blip>
          <a:stretch>
            <a:fillRect/>
          </a:stretch>
        </p:blipFill>
        <p:spPr>
          <a:xfrm>
            <a:off x="3012281" y="11715750"/>
            <a:ext cx="3929063" cy="1946672"/>
          </a:xfrm>
          <a:prstGeom prst="rect">
            <a:avLst/>
          </a:prstGeom>
          <a:ln w="12700">
            <a:miter lim="400000"/>
          </a:ln>
        </p:spPr>
      </p:pic>
      <p:sp>
        <p:nvSpPr>
          <p:cNvPr id="181" name="Title Text"/>
          <p:cNvSpPr txBox="1"/>
          <p:nvPr>
            <p:ph type="title"/>
          </p:nvPr>
        </p:nvSpPr>
        <p:spPr>
          <a:xfrm>
            <a:off x="3315890" y="339328"/>
            <a:ext cx="17734360" cy="1214438"/>
          </a:xfrm>
          <a:prstGeom prst="rect">
            <a:avLst/>
          </a:prstGeom>
        </p:spPr>
        <p:txBody>
          <a:bodyPr/>
          <a:lstStyle>
            <a:lvl1pPr>
              <a:defRPr sz="6600">
                <a:solidFill>
                  <a:srgbClr val="011993"/>
                </a:solidFill>
              </a:defRPr>
            </a:lvl1pPr>
          </a:lstStyle>
          <a:p>
            <a:pPr/>
            <a:r>
              <a:t>Title Text</a:t>
            </a:r>
          </a:p>
        </p:txBody>
      </p:sp>
      <p:sp>
        <p:nvSpPr>
          <p:cNvPr id="182"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Title Text"/>
          <p:cNvSpPr txBox="1"/>
          <p:nvPr>
            <p:ph type="title"/>
          </p:nvPr>
        </p:nvSpPr>
        <p:spPr>
          <a:prstGeom prst="rect">
            <a:avLst/>
          </a:prstGeom>
        </p:spPr>
        <p:txBody>
          <a:bodyPr/>
          <a:lstStyle/>
          <a:p>
            <a:pPr/>
            <a:r>
              <a:t>Title Text</a:t>
            </a:r>
          </a:p>
        </p:txBody>
      </p:sp>
      <p:sp>
        <p:nvSpPr>
          <p:cNvPr id="2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0A509F"/>
        </a:solidFill>
      </p:bgPr>
    </p:bg>
    <p:spTree>
      <p:nvGrpSpPr>
        <p:cNvPr id="1" name=""/>
        <p:cNvGrpSpPr/>
        <p:nvPr/>
      </p:nvGrpSpPr>
      <p:grpSpPr>
        <a:xfrm>
          <a:off x="0" y="0"/>
          <a:ext cx="0" cy="0"/>
          <a:chOff x="0" y="0"/>
          <a:chExt cx="0" cy="0"/>
        </a:xfrm>
      </p:grpSpPr>
      <p:sp>
        <p:nvSpPr>
          <p:cNvPr id="190" name="Title Text"/>
          <p:cNvSpPr txBox="1"/>
          <p:nvPr>
            <p:ph type="title"/>
          </p:nvPr>
        </p:nvSpPr>
        <p:spPr>
          <a:xfrm>
            <a:off x="2685465" y="17859"/>
            <a:ext cx="21717629" cy="2734192"/>
          </a:xfrm>
          <a:prstGeom prst="rect">
            <a:avLst/>
          </a:prstGeom>
        </p:spPr>
        <p:txBody>
          <a:bodyPr/>
          <a:lstStyle>
            <a:lvl1pPr>
              <a:defRPr sz="10400">
                <a:solidFill>
                  <a:srgbClr val="FFFFE5"/>
                </a:solidFill>
                <a:latin typeface="Avenir Next Regular"/>
                <a:ea typeface="Avenir Next Regular"/>
                <a:cs typeface="Avenir Next Regular"/>
                <a:sym typeface="Avenir Next Regular"/>
              </a:defRPr>
            </a:lvl1pPr>
          </a:lstStyle>
          <a:p>
            <a:pPr/>
            <a:r>
              <a:t>Title Text</a:t>
            </a:r>
          </a:p>
        </p:txBody>
      </p:sp>
      <p:sp>
        <p:nvSpPr>
          <p:cNvPr id="191" name="Body Level One…"/>
          <p:cNvSpPr txBox="1"/>
          <p:nvPr>
            <p:ph type="body" sz="half" idx="1"/>
          </p:nvPr>
        </p:nvSpPr>
        <p:spPr>
          <a:xfrm>
            <a:off x="4833937" y="3893343"/>
            <a:ext cx="14716126" cy="8036720"/>
          </a:xfrm>
          <a:prstGeom prst="rect">
            <a:avLst/>
          </a:prstGeom>
        </p:spPr>
        <p:txBody>
          <a:bodyPr/>
          <a:lstStyle>
            <a:lvl1pPr marL="1106714" indent="-789214">
              <a:defRPr sz="5800">
                <a:solidFill>
                  <a:srgbClr val="EBEBEB"/>
                </a:solidFill>
              </a:defRPr>
            </a:lvl1pPr>
            <a:lvl2pPr marL="1551214" indent="-789214">
              <a:defRPr sz="5800">
                <a:solidFill>
                  <a:srgbClr val="EBEBEB"/>
                </a:solidFill>
              </a:defRPr>
            </a:lvl2pPr>
            <a:lvl3pPr marL="1995714" indent="-789214">
              <a:defRPr sz="5800">
                <a:solidFill>
                  <a:srgbClr val="EBEBEB"/>
                </a:solidFill>
              </a:defRPr>
            </a:lvl3pPr>
            <a:lvl4pPr marL="2440214" indent="-789214">
              <a:defRPr sz="5800">
                <a:solidFill>
                  <a:srgbClr val="EBEBEB"/>
                </a:solidFill>
              </a:defRPr>
            </a:lvl4pPr>
            <a:lvl5pPr marL="2884714" indent="-789214">
              <a:defRPr sz="5800">
                <a:solidFill>
                  <a:srgbClr val="EBEBEB"/>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2" name="bnulogo02.png" descr="bnulogo02.png"/>
          <p:cNvPicPr>
            <a:picLocks noChangeAspect="1"/>
          </p:cNvPicPr>
          <p:nvPr/>
        </p:nvPicPr>
        <p:blipFill>
          <a:blip r:embed="rId2">
            <a:extLst/>
          </a:blip>
          <a:stretch>
            <a:fillRect/>
          </a:stretch>
        </p:blipFill>
        <p:spPr>
          <a:xfrm>
            <a:off x="89854" y="106104"/>
            <a:ext cx="2747516" cy="2734192"/>
          </a:xfrm>
          <a:prstGeom prst="rect">
            <a:avLst/>
          </a:prstGeom>
          <a:ln w="12700">
            <a:miter lim="400000"/>
          </a:ln>
        </p:spPr>
      </p:pic>
      <p:sp>
        <p:nvSpPr>
          <p:cNvPr id="1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pic>
        <p:nvPicPr>
          <p:cNvPr id="200" name="droppedImage.pdf" descr="droppedImage.pdf"/>
          <p:cNvPicPr>
            <a:picLocks noChangeAspect="1"/>
          </p:cNvPicPr>
          <p:nvPr/>
        </p:nvPicPr>
        <p:blipFill>
          <a:blip r:embed="rId2">
            <a:extLst/>
          </a:blip>
          <a:stretch>
            <a:fillRect/>
          </a:stretch>
        </p:blipFill>
        <p:spPr>
          <a:xfrm>
            <a:off x="3012281" y="11715750"/>
            <a:ext cx="3929063" cy="1946672"/>
          </a:xfrm>
          <a:prstGeom prst="rect">
            <a:avLst/>
          </a:prstGeom>
          <a:ln w="12700">
            <a:miter lim="400000"/>
          </a:ln>
        </p:spPr>
      </p:pic>
      <p:sp>
        <p:nvSpPr>
          <p:cNvPr id="201" name="Title Text"/>
          <p:cNvSpPr txBox="1"/>
          <p:nvPr>
            <p:ph type="title"/>
          </p:nvPr>
        </p:nvSpPr>
        <p:spPr>
          <a:xfrm>
            <a:off x="3315890" y="339328"/>
            <a:ext cx="17734360" cy="1214438"/>
          </a:xfrm>
          <a:prstGeom prst="rect">
            <a:avLst/>
          </a:prstGeom>
        </p:spPr>
        <p:txBody>
          <a:bodyPr/>
          <a:lstStyle>
            <a:lvl1pPr>
              <a:defRPr sz="6600">
                <a:solidFill>
                  <a:srgbClr val="011993"/>
                </a:solidFill>
              </a:defRPr>
            </a:lvl1pPr>
          </a:lstStyle>
          <a:p>
            <a:pPr/>
            <a:r>
              <a:t>Title Text</a:t>
            </a:r>
          </a:p>
        </p:txBody>
      </p:sp>
      <p:sp>
        <p:nvSpPr>
          <p:cNvPr id="202"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210" name="Rectangle"/>
          <p:cNvSpPr/>
          <p:nvPr/>
        </p:nvSpPr>
        <p:spPr>
          <a:xfrm>
            <a:off x="3065859" y="-17860"/>
            <a:ext cx="18305860" cy="2000251"/>
          </a:xfrm>
          <a:prstGeom prst="rect">
            <a:avLst/>
          </a:prstGeom>
          <a:solidFill>
            <a:srgbClr val="657DA6"/>
          </a:solidFill>
          <a:ln w="12700">
            <a:miter lim="400000"/>
          </a:ln>
        </p:spPr>
        <p:txBody>
          <a:bodyPr lIns="71437" tIns="71437" rIns="71437" bIns="71437" anchor="ctr"/>
          <a:lstStyle/>
          <a:p>
            <a:pPr>
              <a:defRPr sz="5600">
                <a:solidFill>
                  <a:srgbClr val="657DA6"/>
                </a:solidFill>
                <a:effectLst>
                  <a:outerShdw sx="100000" sy="100000" kx="0" ky="0" algn="b" rotWithShape="0" blurRad="38100" dist="12700" dir="5400000">
                    <a:srgbClr val="000000">
                      <a:alpha val="50000"/>
                    </a:srgbClr>
                  </a:outerShdw>
                </a:effectLst>
              </a:defRPr>
            </a:pPr>
          </a:p>
        </p:txBody>
      </p:sp>
      <p:pic>
        <p:nvPicPr>
          <p:cNvPr id="211" name="ucla_cw.jpg" descr="ucla_cw.jpg"/>
          <p:cNvPicPr>
            <a:picLocks noChangeAspect="1"/>
          </p:cNvPicPr>
          <p:nvPr/>
        </p:nvPicPr>
        <p:blipFill>
          <a:blip r:embed="rId2">
            <a:extLst/>
          </a:blip>
          <a:stretch>
            <a:fillRect/>
          </a:stretch>
        </p:blipFill>
        <p:spPr>
          <a:xfrm>
            <a:off x="2931914" y="-35719"/>
            <a:ext cx="4375548" cy="2020698"/>
          </a:xfrm>
          <a:prstGeom prst="rect">
            <a:avLst/>
          </a:prstGeom>
          <a:ln w="12700">
            <a:miter lim="400000"/>
          </a:ln>
        </p:spPr>
      </p:pic>
      <p:sp>
        <p:nvSpPr>
          <p:cNvPr id="212" name="Title Text"/>
          <p:cNvSpPr txBox="1"/>
          <p:nvPr>
            <p:ph type="title"/>
          </p:nvPr>
        </p:nvSpPr>
        <p:spPr>
          <a:xfrm>
            <a:off x="7298531" y="17859"/>
            <a:ext cx="14037469" cy="1964532"/>
          </a:xfrm>
          <a:prstGeom prst="rect">
            <a:avLst/>
          </a:prstGeom>
        </p:spPr>
        <p:txBody>
          <a:bodyPr/>
          <a:lstStyle>
            <a:lvl1pPr>
              <a:defRPr sz="6600">
                <a:solidFill>
                  <a:srgbClr val="FFFFFF"/>
                </a:solidFill>
                <a:latin typeface="Avenir Book"/>
                <a:ea typeface="Avenir Book"/>
                <a:cs typeface="Avenir Book"/>
                <a:sym typeface="Avenir Book"/>
              </a:defRPr>
            </a:lvl1pPr>
          </a:lstStyle>
          <a:p>
            <a:pPr/>
            <a:r>
              <a:t>Title Text</a:t>
            </a:r>
          </a:p>
        </p:txBody>
      </p:sp>
      <p:sp>
        <p:nvSpPr>
          <p:cNvPr id="213" name="Body Level One…"/>
          <p:cNvSpPr txBox="1"/>
          <p:nvPr>
            <p:ph type="body" sz="half" idx="1"/>
          </p:nvPr>
        </p:nvSpPr>
        <p:spPr>
          <a:xfrm>
            <a:off x="4833937" y="3893343"/>
            <a:ext cx="14716126" cy="8036720"/>
          </a:xfrm>
          <a:prstGeom prst="rect">
            <a:avLst/>
          </a:prstGeom>
        </p:spPr>
        <p:txBody>
          <a:bodyPr/>
          <a:lstStyle>
            <a:lvl1pPr marL="1106714" indent="-789214">
              <a:defRPr sz="5800">
                <a:solidFill>
                  <a:srgbClr val="001E57"/>
                </a:solidFill>
                <a:latin typeface="Avenir Book"/>
                <a:ea typeface="Avenir Book"/>
                <a:cs typeface="Avenir Book"/>
                <a:sym typeface="Avenir Book"/>
              </a:defRPr>
            </a:lvl1pPr>
            <a:lvl2pPr marL="1551214" indent="-789214">
              <a:defRPr sz="5800">
                <a:solidFill>
                  <a:srgbClr val="001E57"/>
                </a:solidFill>
                <a:latin typeface="Avenir Book"/>
                <a:ea typeface="Avenir Book"/>
                <a:cs typeface="Avenir Book"/>
                <a:sym typeface="Avenir Book"/>
              </a:defRPr>
            </a:lvl2pPr>
            <a:lvl3pPr marL="1995714" indent="-789214">
              <a:defRPr sz="5800">
                <a:solidFill>
                  <a:srgbClr val="001E57"/>
                </a:solidFill>
                <a:latin typeface="Avenir Book"/>
                <a:ea typeface="Avenir Book"/>
                <a:cs typeface="Avenir Book"/>
                <a:sym typeface="Avenir Book"/>
              </a:defRPr>
            </a:lvl3pPr>
            <a:lvl4pPr marL="2440214" indent="-789214">
              <a:defRPr sz="5800">
                <a:solidFill>
                  <a:srgbClr val="001E57"/>
                </a:solidFill>
                <a:latin typeface="Avenir Book"/>
                <a:ea typeface="Avenir Book"/>
                <a:cs typeface="Avenir Book"/>
                <a:sym typeface="Avenir Book"/>
              </a:defRPr>
            </a:lvl4pPr>
            <a:lvl5pPr marL="2884714" indent="-789214">
              <a:defRPr sz="5800">
                <a:solidFill>
                  <a:srgbClr val="001E57"/>
                </a:solidFill>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221" name="Rectangle"/>
          <p:cNvSpPr/>
          <p:nvPr/>
        </p:nvSpPr>
        <p:spPr>
          <a:xfrm>
            <a:off x="3065859" y="71437"/>
            <a:ext cx="18234423" cy="1910954"/>
          </a:xfrm>
          <a:prstGeom prst="rect">
            <a:avLst/>
          </a:prstGeom>
          <a:solidFill>
            <a:srgbClr val="657DA6"/>
          </a:solidFill>
          <a:ln w="12700">
            <a:miter lim="400000"/>
          </a:ln>
        </p:spPr>
        <p:txBody>
          <a:bodyPr lIns="71437" tIns="71437" rIns="71437" bIns="71437" anchor="ctr"/>
          <a:lstStyle/>
          <a:p>
            <a:pPr>
              <a:defRPr sz="5600">
                <a:solidFill>
                  <a:srgbClr val="657DA6"/>
                </a:solidFill>
                <a:effectLst>
                  <a:outerShdw sx="100000" sy="100000" kx="0" ky="0" algn="b" rotWithShape="0" blurRad="38100" dist="12700" dir="5400000">
                    <a:srgbClr val="000000">
                      <a:alpha val="50000"/>
                    </a:srgbClr>
                  </a:outerShdw>
                </a:effectLst>
              </a:defRPr>
            </a:pPr>
          </a:p>
        </p:txBody>
      </p:sp>
      <p:pic>
        <p:nvPicPr>
          <p:cNvPr id="222" name="ucla_cw.jpg" descr="ucla_cw.jpg"/>
          <p:cNvPicPr>
            <a:picLocks noChangeAspect="1"/>
          </p:cNvPicPr>
          <p:nvPr/>
        </p:nvPicPr>
        <p:blipFill>
          <a:blip r:embed="rId2">
            <a:extLst/>
          </a:blip>
          <a:stretch>
            <a:fillRect/>
          </a:stretch>
        </p:blipFill>
        <p:spPr>
          <a:xfrm>
            <a:off x="3048000" y="68914"/>
            <a:ext cx="4143376" cy="1913477"/>
          </a:xfrm>
          <a:prstGeom prst="rect">
            <a:avLst/>
          </a:prstGeom>
          <a:ln w="12700">
            <a:miter lim="400000"/>
          </a:ln>
        </p:spPr>
      </p:pic>
      <p:sp>
        <p:nvSpPr>
          <p:cNvPr id="223" name="Title Text"/>
          <p:cNvSpPr txBox="1"/>
          <p:nvPr>
            <p:ph type="title"/>
          </p:nvPr>
        </p:nvSpPr>
        <p:spPr>
          <a:xfrm>
            <a:off x="7209234" y="71437"/>
            <a:ext cx="14091048" cy="1910954"/>
          </a:xfrm>
          <a:prstGeom prst="rect">
            <a:avLst/>
          </a:prstGeom>
        </p:spPr>
        <p:txBody>
          <a:bodyPr/>
          <a:lstStyle>
            <a:lvl1pPr>
              <a:defRPr sz="6600">
                <a:solidFill>
                  <a:srgbClr val="FFFFFF"/>
                </a:solidFill>
              </a:defRPr>
            </a:lvl1pPr>
          </a:lstStyle>
          <a:p>
            <a:pPr/>
            <a:r>
              <a:t>Title Text</a:t>
            </a:r>
          </a:p>
        </p:txBody>
      </p:sp>
      <p:sp>
        <p:nvSpPr>
          <p:cNvPr id="224" name="Body Level One…"/>
          <p:cNvSpPr txBox="1"/>
          <p:nvPr>
            <p:ph type="body" sz="half" idx="1"/>
          </p:nvPr>
        </p:nvSpPr>
        <p:spPr>
          <a:xfrm>
            <a:off x="4833937" y="3893343"/>
            <a:ext cx="14716126" cy="8036720"/>
          </a:xfrm>
          <a:prstGeom prst="rect">
            <a:avLst/>
          </a:prstGeom>
        </p:spPr>
        <p:txBody>
          <a:bodyPr/>
          <a:lstStyle>
            <a:lvl1pPr marL="1106714" indent="-789214">
              <a:defRPr sz="5800"/>
            </a:lvl1pPr>
            <a:lvl2pPr marL="1551214" indent="-789214">
              <a:defRPr sz="5800"/>
            </a:lvl2pPr>
            <a:lvl3pPr marL="1995714" indent="-789214">
              <a:defRPr sz="5800"/>
            </a:lvl3pPr>
            <a:lvl4pPr marL="2440214" indent="-789214">
              <a:defRPr sz="5800"/>
            </a:lvl4pPr>
            <a:lvl5pPr marL="2884714" indent="-789214">
              <a:defRPr sz="5800"/>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000000"/>
        </a:solidFill>
      </p:bgPr>
    </p:bg>
    <p:spTree>
      <p:nvGrpSpPr>
        <p:cNvPr id="1" name=""/>
        <p:cNvGrpSpPr/>
        <p:nvPr/>
      </p:nvGrpSpPr>
      <p:grpSpPr>
        <a:xfrm>
          <a:off x="0" y="0"/>
          <a:ext cx="0" cy="0"/>
          <a:chOff x="0" y="0"/>
          <a:chExt cx="0" cy="0"/>
        </a:xfrm>
      </p:grpSpPr>
      <p:sp>
        <p:nvSpPr>
          <p:cNvPr id="232" name="Title Text"/>
          <p:cNvSpPr txBox="1"/>
          <p:nvPr>
            <p:ph type="title"/>
          </p:nvPr>
        </p:nvSpPr>
        <p:spPr>
          <a:xfrm>
            <a:off x="6665005" y="121515"/>
            <a:ext cx="14685316" cy="1784562"/>
          </a:xfrm>
          <a:prstGeom prst="rect">
            <a:avLst/>
          </a:prstGeom>
        </p:spPr>
        <p:txBody>
          <a:bodyPr lIns="53578" tIns="53578" rIns="53578" bIns="53578"/>
          <a:lstStyle>
            <a:lvl1pPr defTabSz="821531">
              <a:defRPr sz="8000">
                <a:solidFill>
                  <a:srgbClr val="FFBF00"/>
                </a:solidFill>
                <a:latin typeface="Avenir Next Regular"/>
                <a:ea typeface="Avenir Next Regular"/>
                <a:cs typeface="Avenir Next Regular"/>
                <a:sym typeface="Avenir Next Regular"/>
              </a:defRPr>
            </a:lvl1pPr>
          </a:lstStyle>
          <a:p>
            <a:pPr/>
            <a:r>
              <a:t>Title Text</a:t>
            </a:r>
          </a:p>
        </p:txBody>
      </p:sp>
      <p:sp>
        <p:nvSpPr>
          <p:cNvPr id="233" name="Body Level One…"/>
          <p:cNvSpPr txBox="1"/>
          <p:nvPr>
            <p:ph type="body" sz="quarter" idx="1"/>
          </p:nvPr>
        </p:nvSpPr>
        <p:spPr>
          <a:xfrm>
            <a:off x="6673453" y="4634507"/>
            <a:ext cx="11037095" cy="6027541"/>
          </a:xfrm>
          <a:prstGeom prst="rect">
            <a:avLst/>
          </a:prstGeom>
        </p:spPr>
        <p:txBody>
          <a:bodyPr lIns="53578" tIns="53578" rIns="53578" bIns="53578"/>
          <a:lstStyle>
            <a:lvl1pPr marL="1079500" indent="-762000" defTabSz="821531">
              <a:spcBef>
                <a:spcPts val="3300"/>
              </a:spcBef>
              <a:defRPr sz="5600">
                <a:solidFill>
                  <a:srgbClr val="00FA99"/>
                </a:solidFill>
              </a:defRPr>
            </a:lvl1pPr>
            <a:lvl2pPr marL="1524000" indent="-762000" defTabSz="821531">
              <a:spcBef>
                <a:spcPts val="3300"/>
              </a:spcBef>
              <a:defRPr sz="5600">
                <a:solidFill>
                  <a:srgbClr val="00FA99"/>
                </a:solidFill>
              </a:defRPr>
            </a:lvl2pPr>
            <a:lvl3pPr marL="1968500" indent="-762000" defTabSz="821531">
              <a:spcBef>
                <a:spcPts val="3300"/>
              </a:spcBef>
              <a:defRPr sz="5600">
                <a:solidFill>
                  <a:srgbClr val="00FA99"/>
                </a:solidFill>
              </a:defRPr>
            </a:lvl3pPr>
            <a:lvl4pPr marL="2413000" indent="-762000" defTabSz="821531">
              <a:spcBef>
                <a:spcPts val="3300"/>
              </a:spcBef>
              <a:defRPr sz="5600">
                <a:solidFill>
                  <a:srgbClr val="00FA99"/>
                </a:solidFill>
              </a:defRPr>
            </a:lvl4pPr>
            <a:lvl5pPr marL="2857500" indent="-762000" defTabSz="821531">
              <a:spcBef>
                <a:spcPts val="3300"/>
              </a:spcBef>
              <a:defRPr sz="5600">
                <a:solidFill>
                  <a:srgbClr val="00FA99"/>
                </a:solidFill>
              </a:defRPr>
            </a:lvl5pPr>
          </a:lstStyle>
          <a:p>
            <a:pPr/>
            <a:r>
              <a:t>Body Level One</a:t>
            </a:r>
          </a:p>
          <a:p>
            <a:pPr lvl="1"/>
            <a:r>
              <a:t>Body Level Two</a:t>
            </a:r>
          </a:p>
          <a:p>
            <a:pPr lvl="2"/>
            <a:r>
              <a:t>Body Level Three</a:t>
            </a:r>
          </a:p>
          <a:p>
            <a:pPr lvl="3"/>
            <a:r>
              <a:t>Body Level Four</a:t>
            </a:r>
          </a:p>
          <a:p>
            <a:pPr lvl="4"/>
            <a:r>
              <a:t>Body Level Five</a:t>
            </a:r>
          </a:p>
        </p:txBody>
      </p:sp>
      <p:sp>
        <p:nvSpPr>
          <p:cNvPr id="234" name="Slide Number"/>
          <p:cNvSpPr txBox="1"/>
          <p:nvPr>
            <p:ph type="sldNum" sz="quarter" idx="2"/>
          </p:nvPr>
        </p:nvSpPr>
        <p:spPr>
          <a:xfrm>
            <a:off x="11985674" y="11479113"/>
            <a:ext cx="399257" cy="424657"/>
          </a:xfrm>
          <a:prstGeom prst="rect">
            <a:avLst/>
          </a:prstGeom>
        </p:spPr>
        <p:txBody>
          <a:bodyPr lIns="53578" tIns="53578" rIns="53578" bIns="53578"/>
          <a:lstStyle>
            <a:lvl1pPr defTabSz="821531">
              <a:defRPr sz="2200"/>
            </a:lvl1pPr>
          </a:lstStyle>
          <a:p>
            <a:pPr/>
            <a:fld id="{86CB4B4D-7CA3-9044-876B-883B54F8677D}" type="slidenum"/>
          </a:p>
        </p:txBody>
      </p:sp>
      <p:pic>
        <p:nvPicPr>
          <p:cNvPr id="235" name="ucla-std-blu-rgb.pdf" descr="ucla-std-blu-rgb.pdf"/>
          <p:cNvPicPr>
            <a:picLocks noChangeAspect="1"/>
          </p:cNvPicPr>
          <p:nvPr/>
        </p:nvPicPr>
        <p:blipFill>
          <a:blip r:embed="rId2">
            <a:extLst/>
          </a:blip>
          <a:stretch>
            <a:fillRect/>
          </a:stretch>
        </p:blipFill>
        <p:spPr>
          <a:xfrm>
            <a:off x="3515464" y="542251"/>
            <a:ext cx="2913101" cy="943091"/>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30" name="Title Text"/>
          <p:cNvSpPr txBox="1"/>
          <p:nvPr>
            <p:ph type="title"/>
          </p:nvPr>
        </p:nvSpPr>
        <p:spPr>
          <a:xfrm>
            <a:off x="4833937" y="357187"/>
            <a:ext cx="14716126" cy="3429001"/>
          </a:xfrm>
          <a:prstGeom prst="rect">
            <a:avLst/>
          </a:prstGeom>
        </p:spPr>
        <p:txBody>
          <a:bodyPr/>
          <a:lstStyle>
            <a:lvl1pPr>
              <a:defRPr sz="11800"/>
            </a:lvl1pPr>
          </a:lstStyle>
          <a:p>
            <a:pPr/>
            <a:r>
              <a:t>Title Text</a:t>
            </a:r>
          </a:p>
        </p:txBody>
      </p:sp>
      <p:sp>
        <p:nvSpPr>
          <p:cNvPr id="31" name="Body Level One…"/>
          <p:cNvSpPr txBox="1"/>
          <p:nvPr>
            <p:ph type="body" sz="half" idx="1"/>
          </p:nvPr>
        </p:nvSpPr>
        <p:spPr>
          <a:xfrm>
            <a:off x="4833937" y="3893343"/>
            <a:ext cx="14716126" cy="8036720"/>
          </a:xfrm>
          <a:prstGeom prst="rect">
            <a:avLst/>
          </a:prstGeom>
        </p:spPr>
        <p:txBody>
          <a:bodyPr numCol="2" spcCol="735806" anchor="t"/>
          <a:lstStyle>
            <a:lvl1pPr marL="997603" indent="-680103">
              <a:spcBef>
                <a:spcPts val="3800"/>
              </a:spcBef>
              <a:defRPr sz="4400"/>
            </a:lvl1pPr>
            <a:lvl2pPr marL="1442103" indent="-680103">
              <a:spcBef>
                <a:spcPts val="3800"/>
              </a:spcBef>
              <a:defRPr sz="4400"/>
            </a:lvl2pPr>
            <a:lvl3pPr marL="1886603" indent="-680103">
              <a:spcBef>
                <a:spcPts val="3800"/>
              </a:spcBef>
              <a:defRPr sz="4400"/>
            </a:lvl3pPr>
            <a:lvl4pPr marL="2331103" indent="-680103">
              <a:spcBef>
                <a:spcPts val="3800"/>
              </a:spcBef>
              <a:defRPr sz="4400"/>
            </a:lvl4pPr>
            <a:lvl5pPr marL="2775603" indent="-680103">
              <a:spcBef>
                <a:spcPts val="38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9" name="Body Level One…"/>
          <p:cNvSpPr txBox="1"/>
          <p:nvPr>
            <p:ph type="body" idx="1"/>
          </p:nvPr>
        </p:nvSpPr>
        <p:spPr>
          <a:xfrm>
            <a:off x="4833937" y="1785937"/>
            <a:ext cx="14716126" cy="10144126"/>
          </a:xfrm>
          <a:prstGeom prst="rect">
            <a:avLst/>
          </a:prstGeom>
        </p:spPr>
        <p:txBody>
          <a:bodyPr/>
          <a:lstStyle>
            <a:lvl1pPr marL="1106714" indent="-789214">
              <a:spcBef>
                <a:spcPts val="4800"/>
              </a:spcBef>
              <a:defRPr sz="5800"/>
            </a:lvl1pPr>
            <a:lvl2pPr marL="1551214" indent="-789214">
              <a:spcBef>
                <a:spcPts val="4800"/>
              </a:spcBef>
              <a:defRPr sz="5800"/>
            </a:lvl2pPr>
            <a:lvl3pPr marL="1995714" indent="-789214">
              <a:spcBef>
                <a:spcPts val="4800"/>
              </a:spcBef>
              <a:defRPr sz="5800"/>
            </a:lvl3pPr>
            <a:lvl4pPr marL="2440214" indent="-789214">
              <a:spcBef>
                <a:spcPts val="4800"/>
              </a:spcBef>
              <a:defRPr sz="5800"/>
            </a:lvl4pPr>
            <a:lvl5pPr marL="2884714" indent="-789214">
              <a:spcBef>
                <a:spcPts val="4800"/>
              </a:spcBef>
              <a:defRPr sz="5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xfrm>
            <a:off x="4833937" y="357187"/>
            <a:ext cx="14716126" cy="3429001"/>
          </a:xfrm>
          <a:prstGeom prst="rect">
            <a:avLst/>
          </a:prstGeom>
        </p:spPr>
        <p:txBody>
          <a:bodyPr/>
          <a:lstStyle>
            <a:lvl1pPr>
              <a:defRPr sz="11800"/>
            </a:lvl1p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55" name="Title Text"/>
          <p:cNvSpPr txBox="1"/>
          <p:nvPr>
            <p:ph type="title"/>
          </p:nvPr>
        </p:nvSpPr>
        <p:spPr>
          <a:xfrm>
            <a:off x="4833937" y="4179093"/>
            <a:ext cx="14716126" cy="5357814"/>
          </a:xfrm>
          <a:prstGeom prst="rect">
            <a:avLst/>
          </a:prstGeom>
        </p:spPr>
        <p:txBody>
          <a:bodyPr/>
          <a:lstStyle>
            <a:lvl1pPr>
              <a:defRPr sz="11800"/>
            </a:lvl1pPr>
          </a:lstStyle>
          <a:p>
            <a:pPr/>
            <a:r>
              <a:t>Title Text</a:t>
            </a: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3" name="Image"/>
          <p:cNvSpPr/>
          <p:nvPr>
            <p:ph type="pic" sz="half" idx="21"/>
          </p:nvPr>
        </p:nvSpPr>
        <p:spPr>
          <a:xfrm>
            <a:off x="6477000" y="2303859"/>
            <a:ext cx="11430000" cy="7090603"/>
          </a:xfrm>
          <a:prstGeom prst="rect">
            <a:avLst/>
          </a:prstGeom>
        </p:spPr>
        <p:txBody>
          <a:bodyPr lIns="91439" tIns="45719" rIns="91439" bIns="45719" anchor="t"/>
          <a:lstStyle/>
          <a:p>
            <a:pPr/>
          </a:p>
        </p:txBody>
      </p:sp>
      <p:sp>
        <p:nvSpPr>
          <p:cNvPr id="64" name="Title Text"/>
          <p:cNvSpPr txBox="1"/>
          <p:nvPr>
            <p:ph type="title"/>
          </p:nvPr>
        </p:nvSpPr>
        <p:spPr>
          <a:xfrm>
            <a:off x="4833937" y="10358437"/>
            <a:ext cx="14716126" cy="2393157"/>
          </a:xfrm>
          <a:prstGeom prst="rect">
            <a:avLst/>
          </a:prstGeom>
        </p:spPr>
        <p:txBody>
          <a:bodyPr/>
          <a:lstStyle>
            <a:lvl1pPr>
              <a:defRPr sz="118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2" name="Image"/>
          <p:cNvSpPr/>
          <p:nvPr>
            <p:ph type="pic" sz="half" idx="21"/>
          </p:nvPr>
        </p:nvSpPr>
        <p:spPr>
          <a:xfrm>
            <a:off x="6477000" y="2303859"/>
            <a:ext cx="11430000" cy="7090603"/>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3" name="Title Text"/>
          <p:cNvSpPr txBox="1"/>
          <p:nvPr>
            <p:ph type="title"/>
          </p:nvPr>
        </p:nvSpPr>
        <p:spPr>
          <a:xfrm>
            <a:off x="4833937" y="10358437"/>
            <a:ext cx="14716126" cy="2393157"/>
          </a:xfrm>
          <a:prstGeom prst="rect">
            <a:avLst/>
          </a:prstGeom>
        </p:spPr>
        <p:txBody>
          <a:bodyPr/>
          <a:lstStyle>
            <a:lvl1pPr>
              <a:defRPr sz="11800"/>
            </a:lvl1pPr>
          </a:lstStyle>
          <a:p>
            <a:pPr/>
            <a:r>
              <a:t>Title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1" name="Image"/>
          <p:cNvSpPr/>
          <p:nvPr>
            <p:ph type="pic" sz="quarter" idx="21"/>
          </p:nvPr>
        </p:nvSpPr>
        <p:spPr>
          <a:xfrm>
            <a:off x="13067109" y="2268140"/>
            <a:ext cx="5929313" cy="8899794"/>
          </a:xfrm>
          <a:prstGeom prst="rect">
            <a:avLst/>
          </a:prstGeom>
        </p:spPr>
        <p:txBody>
          <a:bodyPr lIns="91439" tIns="45719" rIns="91439" bIns="45719" anchor="t"/>
          <a:lstStyle/>
          <a:p>
            <a:pPr/>
          </a:p>
        </p:txBody>
      </p:sp>
      <p:sp>
        <p:nvSpPr>
          <p:cNvPr id="82" name="Title Text"/>
          <p:cNvSpPr txBox="1"/>
          <p:nvPr>
            <p:ph type="title"/>
          </p:nvPr>
        </p:nvSpPr>
        <p:spPr>
          <a:xfrm>
            <a:off x="3940968" y="1982390"/>
            <a:ext cx="8251032" cy="4643439"/>
          </a:xfrm>
          <a:prstGeom prst="rect">
            <a:avLst/>
          </a:prstGeom>
        </p:spPr>
        <p:txBody>
          <a:bodyPr anchor="b"/>
          <a:lstStyle>
            <a:lvl1pPr>
              <a:defRPr sz="9800"/>
            </a:lvl1pPr>
          </a:lstStyle>
          <a:p>
            <a:pPr/>
            <a:r>
              <a:t>Title Text</a:t>
            </a:r>
          </a:p>
        </p:txBody>
      </p:sp>
      <p:sp>
        <p:nvSpPr>
          <p:cNvPr id="83" name="Body Level One…"/>
          <p:cNvSpPr txBox="1"/>
          <p:nvPr>
            <p:ph type="body" sz="quarter" idx="1"/>
          </p:nvPr>
        </p:nvSpPr>
        <p:spPr>
          <a:xfrm>
            <a:off x="3940968" y="6732984"/>
            <a:ext cx="8251032" cy="4643438"/>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833937" y="357187"/>
            <a:ext cx="14716126" cy="112514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Title Text</a:t>
            </a:r>
          </a:p>
        </p:txBody>
      </p:sp>
      <p:sp>
        <p:nvSpPr>
          <p:cNvPr id="3" name="Body Level One…"/>
          <p:cNvSpPr txBox="1"/>
          <p:nvPr>
            <p:ph type="body" idx="1"/>
          </p:nvPr>
        </p:nvSpPr>
        <p:spPr>
          <a:xfrm>
            <a:off x="4833937" y="2482453"/>
            <a:ext cx="14716126" cy="94476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2882" y="13019484"/>
            <a:ext cx="460376" cy="4984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200" u="none">
          <a:solidFill>
            <a:srgbClr val="000000"/>
          </a:solidFill>
          <a:uFillTx/>
          <a:latin typeface="+mn-lt"/>
          <a:ea typeface="+mn-ea"/>
          <a:cs typeface="+mn-cs"/>
          <a:sym typeface="Gill Sans"/>
        </a:defRPr>
      </a:lvl9pPr>
    </p:titleStyle>
    <p:bodyStyle>
      <a:lvl1pPr marL="10907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1pPr>
      <a:lvl2pPr marL="15352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2pPr>
      <a:lvl3pPr marL="19797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3pPr>
      <a:lvl4pPr marL="24242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4pPr>
      <a:lvl5pPr marL="28687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5pPr>
      <a:lvl6pPr marL="32243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6pPr>
      <a:lvl7pPr marL="35799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7pPr>
      <a:lvl8pPr marL="39355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8pPr>
      <a:lvl9pPr marL="4291105" marR="0" indent="-773205" algn="l" defTabSz="584200" latinLnBrk="0">
        <a:lnSpc>
          <a:spcPct val="100000"/>
        </a:lnSpc>
        <a:spcBef>
          <a:spcPts val="2400"/>
        </a:spcBef>
        <a:spcAft>
          <a:spcPts val="0"/>
        </a:spcAft>
        <a:buClrTx/>
        <a:buSzPct val="171000"/>
        <a:buFontTx/>
        <a:buChar char="•"/>
        <a:tabLst/>
        <a:defRPr b="0" baseline="0" cap="none" i="0" spc="0" strike="noStrike" sz="46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nweiming@ucla.edu" TargetMode="External"/><Relationship Id="rId3"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28.png"/><Relationship Id="rId5" Type="http://schemas.openxmlformats.org/officeDocument/2006/relationships/image" Target="../media/image2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video" Target="../media/media4.mov"/><Relationship Id="rId3" Type="http://schemas.microsoft.com/office/2007/relationships/media" Target="../media/media4.mov"/><Relationship Id="rId4" Type="http://schemas.openxmlformats.org/officeDocument/2006/relationships/image" Target="../media/image30.png"/><Relationship Id="rId5" Type="http://schemas.openxmlformats.org/officeDocument/2006/relationships/video" Target="../media/media4.mp4"/><Relationship Id="rId6" Type="http://schemas.microsoft.com/office/2007/relationships/media" Target="../media/media4.mp4"/><Relationship Id="rId7" Type="http://schemas.openxmlformats.org/officeDocument/2006/relationships/image" Target="../media/image31.png"/><Relationship Id="rId8" Type="http://schemas.openxmlformats.org/officeDocument/2006/relationships/video" Target="../media/media5.mp4"/><Relationship Id="rId9" Type="http://schemas.microsoft.com/office/2007/relationships/media" Target="../media/media5.mp4"/><Relationship Id="rId10" Type="http://schemas.openxmlformats.org/officeDocument/2006/relationships/image" Target="../media/image32.png"/><Relationship Id="rId11" Type="http://schemas.openxmlformats.org/officeDocument/2006/relationships/video" Target="../media/media5.mov"/><Relationship Id="rId12" Type="http://schemas.microsoft.com/office/2007/relationships/media" Target="../media/media5.mov"/><Relationship Id="rId13" Type="http://schemas.openxmlformats.org/officeDocument/2006/relationships/image" Target="../media/image3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5.png"/><Relationship Id="rId3" Type="http://schemas.openxmlformats.org/officeDocument/2006/relationships/image" Target="../media/image3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7.png"/><Relationship Id="rId3" Type="http://schemas.openxmlformats.org/officeDocument/2006/relationships/image" Target="../media/image3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2.png"/><Relationship Id="rId3" Type="http://schemas.openxmlformats.org/officeDocument/2006/relationships/image" Target="../media/image5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jpeg"/><Relationship Id="rId3" Type="http://schemas.openxmlformats.org/officeDocument/2006/relationships/image" Target="../media/image8.png"/><Relationship Id="rId4"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8.png"/><Relationship Id="rId3" Type="http://schemas.openxmlformats.org/officeDocument/2006/relationships/hyperlink" Target="mailto:anweiming@ucla.edu" TargetMode="External"/><Relationship Id="rId4"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png"/><Relationship Id="rId3"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https://github.com/UCLA-Plasma-Simulation-Group/QuickPIC-OpenSource"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15.png"/><Relationship Id="rId6" Type="http://schemas.openxmlformats.org/officeDocument/2006/relationships/video" Target="../media/media3.mov"/><Relationship Id="rId7" Type="http://schemas.microsoft.com/office/2007/relationships/media" Target="../media/media3.mov"/><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6.png"/><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Weiming An…"/>
          <p:cNvSpPr/>
          <p:nvPr/>
        </p:nvSpPr>
        <p:spPr>
          <a:xfrm>
            <a:off x="6865698" y="6096163"/>
            <a:ext cx="10652603" cy="4551965"/>
          </a:xfrm>
          <a:prstGeom prst="roundRect">
            <a:avLst>
              <a:gd name="adj" fmla="val 18468"/>
            </a:avLst>
          </a:prstGeom>
          <a:solidFill>
            <a:srgbClr val="3D97CB"/>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5600">
                <a:solidFill>
                  <a:srgbClr val="FFFFFF"/>
                </a:solidFill>
                <a:latin typeface="Kaiti SC Bold"/>
                <a:ea typeface="Kaiti SC Bold"/>
                <a:cs typeface="Kaiti SC Bold"/>
                <a:sym typeface="Kaiti SC Bold"/>
              </a:defRPr>
            </a:pPr>
            <a:r>
              <a:t>Weiming An</a:t>
            </a:r>
          </a:p>
          <a:p>
            <a:pPr>
              <a:defRPr sz="5600">
                <a:solidFill>
                  <a:schemeClr val="accent1">
                    <a:hueOff val="47394"/>
                    <a:satOff val="-25753"/>
                    <a:lumOff val="-7544"/>
                  </a:schemeClr>
                </a:solidFill>
                <a:latin typeface="Kaiti SC Bold"/>
                <a:ea typeface="Kaiti SC Bold"/>
                <a:cs typeface="Kaiti SC Bold"/>
                <a:sym typeface="Kaiti SC Bold"/>
              </a:defRPr>
            </a:pPr>
            <a:r>
              <a:rPr>
                <a:solidFill>
                  <a:srgbClr val="FFFFFF"/>
                </a:solidFill>
              </a:rPr>
              <a:t>Beijing Normal University</a:t>
            </a:r>
            <a:endParaRPr>
              <a:solidFill>
                <a:srgbClr val="FFFFFF"/>
              </a:solidFill>
            </a:endParaRPr>
          </a:p>
          <a:p>
            <a:pPr>
              <a:defRPr sz="5000">
                <a:solidFill>
                  <a:srgbClr val="FFFFFF"/>
                </a:solidFill>
                <a:latin typeface="Kaiti SC Bold"/>
                <a:ea typeface="Kaiti SC Bold"/>
                <a:cs typeface="Kaiti SC Bold"/>
                <a:sym typeface="Kaiti SC Bold"/>
              </a:defRPr>
            </a:pPr>
            <a:r>
              <a:rPr u="sng">
                <a:hlinkClick r:id="rId2" invalidUrl="" action="" tgtFrame="" tooltip="" history="1" highlightClick="0" endSnd="0"/>
              </a:rPr>
              <a:t>anweiming@bnu.edu.cn</a:t>
            </a:r>
          </a:p>
          <a:p>
            <a:pPr>
              <a:defRPr sz="5000">
                <a:solidFill>
                  <a:srgbClr val="FFFFFF"/>
                </a:solidFill>
                <a:latin typeface="Kaiti SC Bold"/>
                <a:ea typeface="Kaiti SC Bold"/>
                <a:cs typeface="Kaiti SC Bold"/>
                <a:sym typeface="Kaiti SC Bold"/>
              </a:defRPr>
            </a:pPr>
            <a:r>
              <a:t>Sep 23rd, 2025</a:t>
            </a:r>
          </a:p>
        </p:txBody>
      </p:sp>
      <p:sp>
        <p:nvSpPr>
          <p:cNvPr id="245" name="Recent Progress on…"/>
          <p:cNvSpPr txBox="1"/>
          <p:nvPr>
            <p:ph type="ctrTitle"/>
          </p:nvPr>
        </p:nvSpPr>
        <p:spPr>
          <a:xfrm>
            <a:off x="364942" y="1244947"/>
            <a:ext cx="21940937" cy="5363940"/>
          </a:xfrm>
          <a:prstGeom prst="rect">
            <a:avLst/>
          </a:prstGeom>
        </p:spPr>
        <p:txBody>
          <a:bodyPr anchor="ctr"/>
          <a:lstStyle/>
          <a:p>
            <a:pPr>
              <a:lnSpc>
                <a:spcPct val="130000"/>
              </a:lnSpc>
              <a:defRPr b="1" sz="9000">
                <a:solidFill>
                  <a:srgbClr val="FFC645"/>
                </a:solidFill>
              </a:defRPr>
            </a:pPr>
            <a:r>
              <a:t>Recent Progress on </a:t>
            </a:r>
          </a:p>
          <a:p>
            <a:pPr>
              <a:lnSpc>
                <a:spcPct val="130000"/>
              </a:lnSpc>
              <a:defRPr b="1" sz="9000">
                <a:solidFill>
                  <a:srgbClr val="FFC645"/>
                </a:solidFill>
              </a:defRPr>
            </a:pPr>
            <a:r>
              <a:t>QuickPIC and QPAD</a:t>
            </a:r>
          </a:p>
        </p:txBody>
      </p:sp>
      <p:pic>
        <p:nvPicPr>
          <p:cNvPr id="246" name="Screenshot 2025-09-23 at 15.55.20.png" descr="Screenshot 2025-09-23 at 15.55.20.png"/>
          <p:cNvPicPr>
            <a:picLocks noChangeAspect="1"/>
          </p:cNvPicPr>
          <p:nvPr/>
        </p:nvPicPr>
        <p:blipFill>
          <a:blip r:embed="rId3">
            <a:extLst/>
          </a:blip>
          <a:stretch>
            <a:fillRect/>
          </a:stretch>
        </p:blipFill>
        <p:spPr>
          <a:xfrm>
            <a:off x="13308230" y="11947452"/>
            <a:ext cx="11087101" cy="17653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Laser Module in QuickPIC"/>
          <p:cNvSpPr txBox="1"/>
          <p:nvPr>
            <p:ph type="title"/>
          </p:nvPr>
        </p:nvSpPr>
        <p:spPr>
          <a:prstGeom prst="rect">
            <a:avLst/>
          </a:prstGeom>
        </p:spPr>
        <p:txBody>
          <a:bodyPr/>
          <a:lstStyle/>
          <a:p>
            <a:pPr/>
            <a:r>
              <a:t>Laser Module in QuickPIC</a:t>
            </a:r>
          </a:p>
        </p:txBody>
      </p:sp>
      <p:sp>
        <p:nvSpPr>
          <p:cNvPr id="331" name="QuickPIC vs Osiris vs Qpad"/>
          <p:cNvSpPr txBox="1"/>
          <p:nvPr/>
        </p:nvSpPr>
        <p:spPr>
          <a:xfrm>
            <a:off x="14635362" y="10717414"/>
            <a:ext cx="8592177" cy="281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2400"/>
              </a:spcBef>
              <a:defRPr>
                <a:solidFill>
                  <a:srgbClr val="00FA99"/>
                </a:solidFill>
              </a:defRPr>
            </a:lvl1pPr>
          </a:lstStyle>
          <a:p>
            <a:pPr/>
            <a:r>
              <a:t>QuickPIC vs Osiris vs Qpad</a:t>
            </a:r>
          </a:p>
        </p:txBody>
      </p:sp>
      <p:sp>
        <p:nvSpPr>
          <p:cNvPr id="332" name="*Weiyu Meng et. al., in preparation."/>
          <p:cNvSpPr txBox="1"/>
          <p:nvPr/>
        </p:nvSpPr>
        <p:spPr>
          <a:xfrm>
            <a:off x="4616026" y="2138620"/>
            <a:ext cx="6981255"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DCDEE0"/>
                </a:solidFill>
              </a:defRPr>
            </a:lvl1pPr>
          </a:lstStyle>
          <a:p>
            <a:pPr/>
            <a:r>
              <a:t>*Weiyu Meng et. al., in preparation.</a:t>
            </a:r>
          </a:p>
        </p:txBody>
      </p:sp>
      <p:sp>
        <p:nvSpPr>
          <p:cNvPr id="333" name="QuickPIC with…"/>
          <p:cNvSpPr txBox="1"/>
          <p:nvPr/>
        </p:nvSpPr>
        <p:spPr>
          <a:xfrm>
            <a:off x="813777" y="10613372"/>
            <a:ext cx="8592177" cy="28127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spcBef>
                <a:spcPts val="2400"/>
              </a:spcBef>
              <a:defRPr>
                <a:solidFill>
                  <a:srgbClr val="00FA99"/>
                </a:solidFill>
              </a:defRPr>
            </a:pPr>
            <a:r>
              <a:t>QuickPIC with </a:t>
            </a:r>
          </a:p>
          <a:p>
            <a:pPr>
              <a:spcBef>
                <a:spcPts val="2400"/>
              </a:spcBef>
              <a:defRPr>
                <a:solidFill>
                  <a:srgbClr val="00FA99"/>
                </a:solidFill>
              </a:defRPr>
            </a:pPr>
            <a:r>
              <a:t>FD Laser Sovler</a:t>
            </a:r>
          </a:p>
        </p:txBody>
      </p:sp>
      <p:sp>
        <p:nvSpPr>
          <p:cNvPr id="334" name="a0=4.0, k0/kp=34, kpw0=4.0, ωp τFWHM=2.26"/>
          <p:cNvSpPr txBox="1"/>
          <p:nvPr/>
        </p:nvSpPr>
        <p:spPr>
          <a:xfrm>
            <a:off x="1464200" y="3240085"/>
            <a:ext cx="7230795"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457200">
              <a:defRPr sz="3166">
                <a:solidFill>
                  <a:srgbClr val="FFC645"/>
                </a:solidFill>
                <a:latin typeface="Times Roman"/>
                <a:ea typeface="Times Roman"/>
                <a:cs typeface="Times Roman"/>
                <a:sym typeface="Times Roman"/>
              </a:defRPr>
            </a:pPr>
            <a:r>
              <a:t>a</a:t>
            </a:r>
            <a:r>
              <a:rPr baseline="-5999"/>
              <a:t>0</a:t>
            </a:r>
            <a:r>
              <a:t>=4.0, k</a:t>
            </a:r>
            <a:r>
              <a:rPr baseline="-5999"/>
              <a:t>0</a:t>
            </a:r>
            <a:r>
              <a:t>/k</a:t>
            </a:r>
            <a:r>
              <a:rPr baseline="-5999"/>
              <a:t>p</a:t>
            </a:r>
            <a:r>
              <a:t>=34,</a:t>
            </a:r>
            <a:r>
              <a:rPr sz="1700"/>
              <a:t> </a:t>
            </a:r>
            <a:r>
              <a:t>k</a:t>
            </a:r>
            <a:r>
              <a:rPr baseline="-5999"/>
              <a:t>p</a:t>
            </a:r>
            <a:r>
              <a:t>w</a:t>
            </a:r>
            <a:r>
              <a:rPr baseline="-5999"/>
              <a:t>0</a:t>
            </a:r>
            <a:r>
              <a:t>=4.0, ω</a:t>
            </a:r>
            <a:r>
              <a:rPr baseline="-5999"/>
              <a:t>p</a:t>
            </a:r>
            <a:r>
              <a:t> τ</a:t>
            </a:r>
            <a:r>
              <a:rPr baseline="-5999"/>
              <a:t>FWHM</a:t>
            </a:r>
            <a:r>
              <a:t>=2.26</a:t>
            </a:r>
            <a:r>
              <a:rPr sz="1700"/>
              <a:t>  </a:t>
            </a:r>
          </a:p>
        </p:txBody>
      </p:sp>
      <p:pic>
        <p:nvPicPr>
          <p:cNvPr id="335" name="charge2.mp4" descr="charge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21863" y="4265350"/>
            <a:ext cx="9758579" cy="6505719"/>
          </a:xfrm>
          <a:prstGeom prst="rect">
            <a:avLst/>
          </a:prstGeom>
          <a:ln w="12700">
            <a:miter lim="400000"/>
          </a:ln>
        </p:spPr>
      </p:pic>
      <p:pic>
        <p:nvPicPr>
          <p:cNvPr id="336" name="pasted-movie.png" descr="pasted-movie.png"/>
          <p:cNvPicPr>
            <a:picLocks noChangeAspect="1"/>
          </p:cNvPicPr>
          <p:nvPr/>
        </p:nvPicPr>
        <p:blipFill>
          <a:blip r:embed="rId5">
            <a:extLst/>
          </a:blip>
          <a:stretch>
            <a:fillRect/>
          </a:stretch>
        </p:blipFill>
        <p:spPr>
          <a:xfrm>
            <a:off x="14552980" y="4582615"/>
            <a:ext cx="8320174" cy="681791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100" fill="hold"/>
                                        <p:tgtEl>
                                          <p:spTgt spid="3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35"/>
                </p:tgtEl>
              </p:cMediaNode>
            </p:video>
            <p:seq concurrent="1" prevAc="none" nextAc="seek">
              <p:cTn id="8" evtFilter="cancelBubble" nodeType="interactiveSeq" restart="whenNotActive" fill="hold">
                <p:stCondLst>
                  <p:cond delay="0" evt="onClick">
                    <p:tgtEl>
                      <p:spTgt spid="33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35"/>
                                        </p:tgtEl>
                                      </p:cBhvr>
                                    </p:cmd>
                                  </p:childTnLst>
                                </p:cTn>
                              </p:par>
                            </p:childTnLst>
                          </p:cTn>
                        </p:par>
                      </p:childTnLst>
                    </p:cTn>
                  </p:par>
                </p:childTnLst>
              </p:cTn>
              <p:nextCondLst>
                <p:cond delay="0" evt="onClick">
                  <p:tgtEl>
                    <p:spTgt spid="33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Weiyu Meng et. al., in preparation."/>
          <p:cNvSpPr txBox="1"/>
          <p:nvPr/>
        </p:nvSpPr>
        <p:spPr>
          <a:xfrm>
            <a:off x="4616026" y="2138620"/>
            <a:ext cx="6981255"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DCDEE0"/>
                </a:solidFill>
              </a:defRPr>
            </a:lvl1pPr>
          </a:lstStyle>
          <a:p>
            <a:pPr/>
            <a:r>
              <a:t>*Weiyu Meng et. al., in preparation.</a:t>
            </a:r>
          </a:p>
        </p:txBody>
      </p:sp>
      <p:sp>
        <p:nvSpPr>
          <p:cNvPr id="339" name="Laser Pulse without Initial Chirp"/>
          <p:cNvSpPr txBox="1"/>
          <p:nvPr/>
        </p:nvSpPr>
        <p:spPr>
          <a:xfrm>
            <a:off x="657636" y="11680334"/>
            <a:ext cx="8592177" cy="281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2400"/>
              </a:spcBef>
              <a:defRPr sz="5000">
                <a:solidFill>
                  <a:srgbClr val="00FA99"/>
                </a:solidFill>
              </a:defRPr>
            </a:lvl1pPr>
          </a:lstStyle>
          <a:p>
            <a:pPr/>
            <a:r>
              <a:t>Laser Pulse without Initial Chirp</a:t>
            </a:r>
          </a:p>
        </p:txBody>
      </p:sp>
      <p:sp>
        <p:nvSpPr>
          <p:cNvPr id="340" name="Laser Module in QuickPIC"/>
          <p:cNvSpPr txBox="1"/>
          <p:nvPr/>
        </p:nvSpPr>
        <p:spPr>
          <a:xfrm>
            <a:off x="2657571" y="29904"/>
            <a:ext cx="21717629" cy="27341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10400">
                <a:solidFill>
                  <a:srgbClr val="FFFFE5"/>
                </a:solidFill>
                <a:latin typeface="Avenir Next Regular"/>
                <a:ea typeface="Avenir Next Regular"/>
                <a:cs typeface="Avenir Next Regular"/>
                <a:sym typeface="Avenir Next Regular"/>
              </a:defRPr>
            </a:lvl1pPr>
          </a:lstStyle>
          <a:p>
            <a:pPr/>
            <a:r>
              <a:t>Laser Module in QuickPIC</a:t>
            </a:r>
          </a:p>
        </p:txBody>
      </p:sp>
      <p:pic>
        <p:nvPicPr>
          <p:cNvPr id="341" name="a.mov" descr="a.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958642" y="7812400"/>
            <a:ext cx="5990165" cy="4880349"/>
          </a:xfrm>
          <a:prstGeom prst="rect">
            <a:avLst/>
          </a:prstGeom>
          <a:ln w="12700">
            <a:miter lim="400000"/>
          </a:ln>
        </p:spPr>
      </p:pic>
      <p:pic>
        <p:nvPicPr>
          <p:cNvPr id="342" name="b.mp4" descr="b.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3375937" y="3172120"/>
            <a:ext cx="6981255" cy="4654171"/>
          </a:xfrm>
          <a:prstGeom prst="rect">
            <a:avLst/>
          </a:prstGeom>
          <a:ln w="12700">
            <a:miter lim="400000"/>
          </a:ln>
        </p:spPr>
      </p:pic>
      <p:pic>
        <p:nvPicPr>
          <p:cNvPr id="343" name="c.mp4" descr="c.mp4"/>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1293463" y="3185925"/>
            <a:ext cx="7320523" cy="4880350"/>
          </a:xfrm>
          <a:prstGeom prst="rect">
            <a:avLst/>
          </a:prstGeom>
          <a:ln w="12700">
            <a:miter lim="400000"/>
          </a:ln>
        </p:spPr>
      </p:pic>
      <p:pic>
        <p:nvPicPr>
          <p:cNvPr id="344" name="d.mov" descr="d.mov"/>
          <p:cNvPicPr>
            <a:picLocks noChangeAspect="0"/>
          </p:cNvPicPr>
          <p:nvPr>
            <a:videoFile r:link="rId11"/>
            <p:extLst>
              <p:ext uri="{DAA4B4D4-6D71-4841-9C94-3DE7FCFB9230}">
                <p14:media xmlns:p14="http://schemas.microsoft.com/office/powerpoint/2010/main" r:embed="rId12"/>
              </p:ext>
            </p:extLst>
          </p:nvPr>
        </p:nvPicPr>
        <p:blipFill>
          <a:blip r:embed="rId13">
            <a:extLst/>
          </a:blip>
          <a:stretch>
            <a:fillRect/>
          </a:stretch>
        </p:blipFill>
        <p:spPr>
          <a:xfrm>
            <a:off x="13701493" y="7673906"/>
            <a:ext cx="6330143" cy="5157337"/>
          </a:xfrm>
          <a:prstGeom prst="rect">
            <a:avLst/>
          </a:prstGeom>
          <a:ln w="12700">
            <a:miter lim="400000"/>
          </a:ln>
        </p:spPr>
      </p:pic>
      <p:sp>
        <p:nvSpPr>
          <p:cNvPr id="345" name="Laser Pulse with Initial Chirp"/>
          <p:cNvSpPr txBox="1"/>
          <p:nvPr/>
        </p:nvSpPr>
        <p:spPr>
          <a:xfrm>
            <a:off x="13406024" y="11859382"/>
            <a:ext cx="8592176" cy="28127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2400"/>
              </a:spcBef>
              <a:defRPr sz="5000">
                <a:solidFill>
                  <a:srgbClr val="00FA99"/>
                </a:solidFill>
              </a:defRPr>
            </a:lvl1pPr>
          </a:lstStyle>
          <a:p>
            <a:pPr/>
            <a:r>
              <a:t>Laser Pulse with Initial Chirp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600" fill="hold"/>
                                        <p:tgtEl>
                                          <p:spTgt spid="341"/>
                                        </p:tgtEl>
                                      </p:cBhvr>
                                    </p:cmd>
                                  </p:childTnLst>
                                </p:cTn>
                              </p:par>
                            </p:childTnLst>
                          </p:cTn>
                        </p:par>
                        <p:par>
                          <p:cTn id="7" fill="hold">
                            <p:stCondLst>
                              <p:cond delay="9600"/>
                            </p:stCondLst>
                            <p:childTnLst>
                              <p:par>
                                <p:cTn id="8" presetClass="mediacall" nodeType="afterEffect" presetSubtype="0" presetID="1" grpId="2" fill="hold">
                                  <p:stCondLst>
                                    <p:cond delay="0"/>
                                  </p:stCondLst>
                                  <p:childTnLst>
                                    <p:cmd type="call" cmd="playFrom(0.0)">
                                      <p:cBhvr>
                                        <p:cTn id="9" dur="10100" fill="hold"/>
                                        <p:tgtEl>
                                          <p:spTgt spid="342"/>
                                        </p:tgtEl>
                                      </p:cBhvr>
                                    </p:cmd>
                                  </p:childTnLst>
                                </p:cTn>
                              </p:par>
                            </p:childTnLst>
                          </p:cTn>
                        </p:par>
                        <p:par>
                          <p:cTn id="10" fill="hold">
                            <p:stCondLst>
                              <p:cond delay="19700"/>
                            </p:stCondLst>
                            <p:childTnLst>
                              <p:par>
                                <p:cTn id="11" presetClass="mediacall" nodeType="afterEffect" presetSubtype="0" presetID="1" grpId="3" fill="hold">
                                  <p:stCondLst>
                                    <p:cond delay="0"/>
                                  </p:stCondLst>
                                  <p:childTnLst>
                                    <p:cmd type="call" cmd="playFrom(0.0)">
                                      <p:cBhvr>
                                        <p:cTn id="12" dur="10100" fill="hold"/>
                                        <p:tgtEl>
                                          <p:spTgt spid="343"/>
                                        </p:tgtEl>
                                      </p:cBhvr>
                                    </p:cmd>
                                  </p:childTnLst>
                                </p:cTn>
                              </p:par>
                            </p:childTnLst>
                          </p:cTn>
                        </p:par>
                        <p:par>
                          <p:cTn id="13" fill="hold">
                            <p:stCondLst>
                              <p:cond delay="29800"/>
                            </p:stCondLst>
                            <p:childTnLst>
                              <p:par>
                                <p:cTn id="14" presetClass="mediacall" nodeType="afterEffect" presetSubtype="0" presetID="1" grpId="4" fill="hold">
                                  <p:stCondLst>
                                    <p:cond delay="0"/>
                                  </p:stCondLst>
                                  <p:childTnLst>
                                    <p:cmd type="call" cmd="playFrom(0.0)">
                                      <p:cBhvr>
                                        <p:cTn id="15" dur="10100" fill="hold"/>
                                        <p:tgtEl>
                                          <p:spTgt spid="34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6" fill="hold" display="0">
                  <p:stCondLst>
                    <p:cond delay="indefinite"/>
                  </p:stCondLst>
                </p:cTn>
                <p:tgtEl>
                  <p:spTgt spid="341"/>
                </p:tgtEl>
              </p:cMediaNode>
            </p:video>
            <p:seq concurrent="1" prevAc="none" nextAc="seek">
              <p:cTn id="17" evtFilter="cancelBubble" nodeType="interactiveSeq" restart="whenNotActive" fill="hold">
                <p:stCondLst>
                  <p:cond delay="0" evt="onClick">
                    <p:tgtEl>
                      <p:spTgt spid="341"/>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341"/>
                                        </p:tgtEl>
                                      </p:cBhvr>
                                    </p:cmd>
                                  </p:childTnLst>
                                </p:cTn>
                              </p:par>
                            </p:childTnLst>
                          </p:cTn>
                        </p:par>
                      </p:childTnLst>
                    </p:cTn>
                  </p:par>
                </p:childTnLst>
              </p:cTn>
              <p:nextCondLst>
                <p:cond delay="0" evt="onClick">
                  <p:tgtEl>
                    <p:spTgt spid="341"/>
                  </p:tgtEl>
                </p:cond>
              </p:nextCondLst>
            </p:seq>
            <p:video fullScrn="0">
              <p:cMediaNode mute="0" showWhenStopped="1" numSld="1" vol="100000">
                <p:cTn id="22" fill="hold" display="0">
                  <p:stCondLst>
                    <p:cond delay="indefinite"/>
                  </p:stCondLst>
                </p:cTn>
                <p:tgtEl>
                  <p:spTgt spid="342"/>
                </p:tgtEl>
              </p:cMediaNode>
            </p:video>
            <p:seq concurrent="1" prevAc="none" nextAc="seek">
              <p:cTn id="23" evtFilter="cancelBubble" nodeType="interactiveSeq" restart="whenNotActive" fill="hold">
                <p:stCondLst>
                  <p:cond delay="0" evt="onClick">
                    <p:tgtEl>
                      <p:spTgt spid="342"/>
                    </p:tgtEl>
                  </p:cond>
                </p:stCondLst>
                <p:endSync delay="0" evt="end">
                  <p:rtn val="all"/>
                </p:endSync>
                <p:childTnLst>
                  <p:par>
                    <p:cTn id="24" fill="hold">
                      <p:stCondLst>
                        <p:cond delay="0"/>
                      </p:stCondLst>
                      <p:childTnLst>
                        <p:par>
                          <p:cTn id="25" fill="hold">
                            <p:stCondLst>
                              <p:cond delay="0"/>
                            </p:stCondLst>
                            <p:childTnLst>
                              <p:par>
                                <p:cTn id="26" presetClass="mediacall" nodeType="clickEffect" presetSubtype="0" presetID="2" fill="hold">
                                  <p:stCondLst>
                                    <p:cond delay="0"/>
                                  </p:stCondLst>
                                  <p:childTnLst>
                                    <p:cmd type="call" cmd="togglePause">
                                      <p:cBhvr>
                                        <p:cTn id="27" dur="1" fill="hold"/>
                                        <p:tgtEl>
                                          <p:spTgt spid="342"/>
                                        </p:tgtEl>
                                      </p:cBhvr>
                                    </p:cmd>
                                  </p:childTnLst>
                                </p:cTn>
                              </p:par>
                            </p:childTnLst>
                          </p:cTn>
                        </p:par>
                      </p:childTnLst>
                    </p:cTn>
                  </p:par>
                </p:childTnLst>
              </p:cTn>
              <p:nextCondLst>
                <p:cond delay="0" evt="onClick">
                  <p:tgtEl>
                    <p:spTgt spid="342"/>
                  </p:tgtEl>
                </p:cond>
              </p:nextCondLst>
            </p:seq>
            <p:video fullScrn="0">
              <p:cMediaNode mute="0" showWhenStopped="1" numSld="1" vol="100000">
                <p:cTn id="28" fill="hold" display="0">
                  <p:stCondLst>
                    <p:cond delay="indefinite"/>
                  </p:stCondLst>
                </p:cTn>
                <p:tgtEl>
                  <p:spTgt spid="343"/>
                </p:tgtEl>
              </p:cMediaNode>
            </p:video>
            <p:seq concurrent="1" prevAc="none" nextAc="seek">
              <p:cTn id="29" evtFilter="cancelBubble" nodeType="interactiveSeq" restart="whenNotActive" fill="hold">
                <p:stCondLst>
                  <p:cond delay="0" evt="onClick">
                    <p:tgtEl>
                      <p:spTgt spid="343"/>
                    </p:tgtEl>
                  </p:cond>
                </p:stCondLst>
                <p:endSync delay="0" evt="end">
                  <p:rtn val="all"/>
                </p:endSync>
                <p:childTnLst>
                  <p:par>
                    <p:cTn id="30" fill="hold">
                      <p:stCondLst>
                        <p:cond delay="0"/>
                      </p:stCondLst>
                      <p:childTnLst>
                        <p:par>
                          <p:cTn id="31" fill="hold">
                            <p:stCondLst>
                              <p:cond delay="0"/>
                            </p:stCondLst>
                            <p:childTnLst>
                              <p:par>
                                <p:cTn id="32" presetClass="mediacall" nodeType="clickEffect" presetSubtype="0" presetID="2" fill="hold">
                                  <p:stCondLst>
                                    <p:cond delay="0"/>
                                  </p:stCondLst>
                                  <p:childTnLst>
                                    <p:cmd type="call" cmd="togglePause">
                                      <p:cBhvr>
                                        <p:cTn id="33" dur="1" fill="hold"/>
                                        <p:tgtEl>
                                          <p:spTgt spid="343"/>
                                        </p:tgtEl>
                                      </p:cBhvr>
                                    </p:cmd>
                                  </p:childTnLst>
                                </p:cTn>
                              </p:par>
                            </p:childTnLst>
                          </p:cTn>
                        </p:par>
                      </p:childTnLst>
                    </p:cTn>
                  </p:par>
                </p:childTnLst>
              </p:cTn>
              <p:nextCondLst>
                <p:cond delay="0" evt="onClick">
                  <p:tgtEl>
                    <p:spTgt spid="343"/>
                  </p:tgtEl>
                </p:cond>
              </p:nextCondLst>
            </p:seq>
            <p:video fullScrn="0">
              <p:cMediaNode mute="0" showWhenStopped="1" numSld="1" vol="100000">
                <p:cTn id="34" fill="hold" display="0">
                  <p:stCondLst>
                    <p:cond delay="indefinite"/>
                  </p:stCondLst>
                </p:cTn>
                <p:tgtEl>
                  <p:spTgt spid="344"/>
                </p:tgtEl>
              </p:cMediaNode>
            </p:video>
            <p:seq concurrent="1" prevAc="none" nextAc="seek">
              <p:cTn id="35" evtFilter="cancelBubble" nodeType="interactiveSeq" restart="whenNotActive" fill="hold">
                <p:stCondLst>
                  <p:cond delay="0" evt="onClick">
                    <p:tgtEl>
                      <p:spTgt spid="344"/>
                    </p:tgtEl>
                  </p:cond>
                </p:stCondLst>
                <p:endSync delay="0" evt="end">
                  <p:rtn val="all"/>
                </p:endSync>
                <p:childTnLst>
                  <p:par>
                    <p:cTn id="36" fill="hold">
                      <p:stCondLst>
                        <p:cond delay="0"/>
                      </p:stCondLst>
                      <p:childTnLst>
                        <p:par>
                          <p:cTn id="37" fill="hold">
                            <p:stCondLst>
                              <p:cond delay="0"/>
                            </p:stCondLst>
                            <p:childTnLst>
                              <p:par>
                                <p:cTn id="38" presetClass="mediacall" nodeType="clickEffect" presetSubtype="0" presetID="2" fill="hold">
                                  <p:stCondLst>
                                    <p:cond delay="0"/>
                                  </p:stCondLst>
                                  <p:childTnLst>
                                    <p:cmd type="call" cmd="togglePause">
                                      <p:cBhvr>
                                        <p:cTn id="39" dur="1" fill="hold"/>
                                        <p:tgtEl>
                                          <p:spTgt spid="344"/>
                                        </p:tgtEl>
                                      </p:cBhvr>
                                    </p:cmd>
                                  </p:childTnLst>
                                </p:cTn>
                              </p:par>
                            </p:childTnLst>
                          </p:cTn>
                        </p:par>
                      </p:childTnLst>
                    </p:cTn>
                  </p:par>
                </p:childTnLst>
              </p:cTn>
              <p:nextCondLst>
                <p:cond delay="0" evt="onClick">
                  <p:tgtEl>
                    <p:spTgt spid="34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he explicit solver in QuickPIC/QPAD"/>
          <p:cNvSpPr txBox="1"/>
          <p:nvPr>
            <p:ph type="title"/>
          </p:nvPr>
        </p:nvSpPr>
        <p:spPr>
          <a:prstGeom prst="rect">
            <a:avLst/>
          </a:prstGeom>
        </p:spPr>
        <p:txBody>
          <a:bodyPr/>
          <a:lstStyle>
            <a:lvl1pPr>
              <a:defRPr sz="9800"/>
            </a:lvl1pPr>
          </a:lstStyle>
          <a:p>
            <a:pPr/>
            <a:r>
              <a:t>The explicit solver in QuickPIC/QPAD</a:t>
            </a:r>
          </a:p>
        </p:txBody>
      </p:sp>
      <p:pic>
        <p:nvPicPr>
          <p:cNvPr id="348" name="截屏2024-05-19 17.05.27.png" descr="截屏2024-05-19 17.05.27.png"/>
          <p:cNvPicPr>
            <a:picLocks noChangeAspect="1"/>
          </p:cNvPicPr>
          <p:nvPr/>
        </p:nvPicPr>
        <p:blipFill>
          <a:blip r:embed="rId2">
            <a:extLst/>
          </a:blip>
          <a:stretch>
            <a:fillRect/>
          </a:stretch>
        </p:blipFill>
        <p:spPr>
          <a:xfrm>
            <a:off x="15784566" y="2358842"/>
            <a:ext cx="8021088" cy="4452016"/>
          </a:xfrm>
          <a:prstGeom prst="rect">
            <a:avLst/>
          </a:prstGeom>
          <a:ln w="12700">
            <a:miter lim="400000"/>
          </a:ln>
        </p:spPr>
      </p:pic>
      <p:sp>
        <p:nvSpPr>
          <p:cNvPr id="349" name="Iterative Solution"/>
          <p:cNvSpPr txBox="1"/>
          <p:nvPr/>
        </p:nvSpPr>
        <p:spPr>
          <a:xfrm>
            <a:off x="414723" y="3290988"/>
            <a:ext cx="4653739" cy="892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100">
                <a:solidFill>
                  <a:srgbClr val="FFFFFF"/>
                </a:solidFill>
              </a:defRPr>
            </a:lvl1pPr>
          </a:lstStyle>
          <a:p>
            <a:pPr/>
            <a:r>
              <a:t>Iterative Solution</a:t>
            </a:r>
          </a:p>
        </p:txBody>
      </p:sp>
      <p:sp>
        <p:nvSpPr>
          <p:cNvPr id="350" name="Explicit Solution*"/>
          <p:cNvSpPr txBox="1"/>
          <p:nvPr/>
        </p:nvSpPr>
        <p:spPr>
          <a:xfrm>
            <a:off x="410928" y="6041161"/>
            <a:ext cx="4661329" cy="892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100">
                <a:solidFill>
                  <a:srgbClr val="FFFFFF"/>
                </a:solidFill>
              </a:defRPr>
            </a:lvl1pPr>
          </a:lstStyle>
          <a:p>
            <a:pPr/>
            <a:r>
              <a:t>Explicit Solution*</a:t>
            </a:r>
          </a:p>
        </p:txBody>
      </p:sp>
      <p:sp>
        <p:nvSpPr>
          <p:cNvPr id="351" name="Text"/>
          <p:cNvSpPr txBox="1"/>
          <p:nvPr/>
        </p:nvSpPr>
        <p:spPr>
          <a:xfrm>
            <a:off x="5981084" y="4421085"/>
            <a:ext cx="9053884" cy="11602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FFFFFF"/>
                </a:solidFill>
                <a:latin typeface="微软雅黑"/>
                <a:ea typeface="微软雅黑"/>
                <a:cs typeface="微软雅黑"/>
                <a:sym typeface="微软雅黑"/>
              </a:defRPr>
            </a:lvl1pPr>
          </a:lstStyle>
          <a:p>
            <a:pPr/>
            <a14:m>
              <m:oMathPara>
                <m:oMathParaPr>
                  <m:jc m:val="left"/>
                </m:oMathParaPr>
                <m:oMath>
                  <m:sSubSup>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up>
                      <m:r>
                        <a:rPr xmlns:a="http://schemas.openxmlformats.org/drawingml/2006/main" sz="3400" i="1">
                          <a:solidFill>
                            <a:srgbClr val="FEFFFE"/>
                          </a:solidFill>
                          <a:latin typeface="Cambria Math" panose="02040503050406030204" pitchFamily="18" charset="0"/>
                        </a:rPr>
                        <m:t>2</m:t>
                      </m:r>
                    </m:sup>
                  </m:sSubSup>
                  <m:sSubSup>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up>
                      <m:r>
                        <m:rPr>
                          <m:nor/>
                        </m:rPr>
                        <a:rPr xmlns:a="http://schemas.openxmlformats.org/drawingml/2006/main" sz="3400" i="1">
                          <a:solidFill>
                            <a:srgbClr val="FEFFFE"/>
                          </a:solidFill>
                          <a:latin typeface="Cambria Math" panose="02040503050406030204" pitchFamily="18" charset="0"/>
                        </a:rPr>
                        <m:t>new</m:t>
                      </m:r>
                    </m:sup>
                  </m:sSubSup>
                  <m:r>
                    <a:rPr xmlns:a="http://schemas.openxmlformats.org/drawingml/2006/main" sz="3400" i="1">
                      <a:solidFill>
                        <a:srgbClr val="FEFFFE"/>
                      </a:solidFill>
                      <a:latin typeface="Cambria Math" panose="02040503050406030204" pitchFamily="18" charset="0"/>
                    </a:rPr>
                    <m:t>-</m:t>
                  </m:r>
                  <m:sSubSup>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up>
                      <m:r>
                        <m:rPr>
                          <m:nor/>
                        </m:rPr>
                        <a:rPr xmlns:a="http://schemas.openxmlformats.org/drawingml/2006/main" sz="3400" i="1">
                          <a:solidFill>
                            <a:srgbClr val="FEFFFE"/>
                          </a:solidFill>
                          <a:latin typeface="Cambria Math" panose="02040503050406030204" pitchFamily="18" charset="0"/>
                        </a:rPr>
                        <m:t>new</m:t>
                      </m:r>
                    </m:sup>
                  </m:sSubSup>
                  <m:r>
                    <a:rPr xmlns:a="http://schemas.openxmlformats.org/drawingml/2006/main" sz="3400" i="1">
                      <a:solidFill>
                        <a:srgbClr val="FEFFFE"/>
                      </a:solidFill>
                      <a:latin typeface="Cambria Math" panose="02040503050406030204" pitchFamily="18" charset="0"/>
                    </a:rPr>
                    <m:t>=</m:t>
                  </m:r>
                  <m:limUpp>
                    <m:e>
                      <m:r>
                        <a:rPr xmlns:a="http://schemas.openxmlformats.org/drawingml/2006/main" sz="3400" i="1">
                          <a:solidFill>
                            <a:srgbClr val="FEFFFE"/>
                          </a:solidFill>
                          <a:latin typeface="Cambria Math" panose="02040503050406030204" pitchFamily="18" charset="0"/>
                        </a:rPr>
                        <m:t>z</m:t>
                      </m:r>
                    </m:e>
                    <m:lim>
                      <m:r>
                        <a:rPr xmlns:a="http://schemas.openxmlformats.org/drawingml/2006/main" sz="3400" i="1">
                          <a:solidFill>
                            <a:srgbClr val="FEFFFE"/>
                          </a:solidFill>
                          <a:latin typeface="Cambria Math" panose="02040503050406030204" pitchFamily="18" charset="0"/>
                        </a:rPr>
                        <m:t>̂</m:t>
                      </m:r>
                    </m:lim>
                  </m:limUpp>
                  <m:r>
                    <a:rPr xmlns:a="http://schemas.openxmlformats.org/drawingml/2006/main" sz="3400" i="1">
                      <a:solidFill>
                        <a:srgbClr val="FEFFFE"/>
                      </a:solidFill>
                      <a:latin typeface="Cambria Math" panose="02040503050406030204" pitchFamily="18" charset="0"/>
                    </a:rPr>
                    <m:t>×</m:t>
                  </m:r>
                  <m:d>
                    <m:dPr>
                      <m:ctrlPr>
                        <a:rPr xmlns:a="http://schemas.openxmlformats.org/drawingml/2006/main" sz="3400" i="1">
                          <a:solidFill>
                            <a:srgbClr val="FEFFFE"/>
                          </a:solidFill>
                          <a:latin typeface="Cambria Math" panose="02040503050406030204" pitchFamily="18" charset="0"/>
                        </a:rPr>
                      </m:ctrlPr>
                    </m:dPr>
                    <m:e>
                      <m:f>
                        <m:fPr>
                          <m:ctrlPr>
                            <a:rPr xmlns:a="http://schemas.openxmlformats.org/drawingml/2006/main" sz="3400" i="1">
                              <a:solidFill>
                                <a:srgbClr val="FEFFFE"/>
                              </a:solidFill>
                              <a:latin typeface="Cambria Math" panose="02040503050406030204" pitchFamily="18" charset="0"/>
                            </a:rPr>
                          </m:ctrlPr>
                          <m:type m:val="bar"/>
                        </m:fPr>
                        <m:num>
                          <m:r>
                            <m:rPr>
                              <m:sty m:val="p"/>
                            </m:rPr>
                            <a:rPr xmlns:a="http://schemas.openxmlformats.org/drawingml/2006/main" sz="3400" i="1">
                              <a:solidFill>
                                <a:srgbClr val="FEFFFE"/>
                              </a:solidFill>
                              <a:latin typeface="Cambria Math" panose="02040503050406030204" pitchFamily="18" charset="0"/>
                            </a:rPr>
                            <m:t>∂</m:t>
                          </m:r>
                        </m:num>
                        <m:den>
                          <m:r>
                            <m:rPr>
                              <m:sty m:val="p"/>
                            </m:rP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ξ</m:t>
                          </m:r>
                        </m:den>
                      </m:f>
                      <m:sSub>
                        <m:e>
                          <m:limUpp>
                            <m:e>
                              <m:r>
                                <a:rPr xmlns:a="http://schemas.openxmlformats.org/drawingml/2006/main" sz="3400" i="1">
                                  <a:solidFill>
                                    <a:srgbClr val="FEFFFE"/>
                                  </a:solidFill>
                                  <a:latin typeface="Cambria Math" panose="02040503050406030204" pitchFamily="18" charset="0"/>
                                </a:rPr>
                                <m:t>J</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Sub>
                      <m:sSub>
                        <m:e>
                          <m:r>
                            <a:rPr xmlns:a="http://schemas.openxmlformats.org/drawingml/2006/main" sz="3400" i="1">
                              <a:solidFill>
                                <a:srgbClr val="FEFFFE"/>
                              </a:solidFill>
                              <a:latin typeface="Cambria Math" panose="02040503050406030204" pitchFamily="18" charset="0"/>
                            </a:rPr>
                            <m:t>J</m:t>
                          </m:r>
                        </m:e>
                        <m:sub>
                          <m:r>
                            <a:rPr xmlns:a="http://schemas.openxmlformats.org/drawingml/2006/main" sz="3400" i="1">
                              <a:solidFill>
                                <a:srgbClr val="FEFFFE"/>
                              </a:solidFill>
                              <a:latin typeface="Cambria Math" panose="02040503050406030204" pitchFamily="18" charset="0"/>
                            </a:rPr>
                            <m:t>z</m:t>
                          </m:r>
                        </m:sub>
                      </m:sSub>
                    </m:e>
                  </m:d>
                  <m:r>
                    <a:rPr xmlns:a="http://schemas.openxmlformats.org/drawingml/2006/main" sz="3400" i="1">
                      <a:solidFill>
                        <a:srgbClr val="FEFFFE"/>
                      </a:solidFill>
                      <a:latin typeface="Cambria Math" panose="02040503050406030204" pitchFamily="18" charset="0"/>
                    </a:rPr>
                    <m:t>-</m:t>
                  </m:r>
                  <m:sSubSup>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up>
                      <m:r>
                        <m:rPr>
                          <m:nor/>
                        </m:rPr>
                        <a:rPr xmlns:a="http://schemas.openxmlformats.org/drawingml/2006/main" sz="3400" i="1">
                          <a:solidFill>
                            <a:srgbClr val="FEFFFE"/>
                          </a:solidFill>
                          <a:latin typeface="Cambria Math" panose="02040503050406030204" pitchFamily="18" charset="0"/>
                        </a:rPr>
                        <m:t>old</m:t>
                      </m:r>
                    </m:sup>
                  </m:sSubSup>
                </m:oMath>
              </m:oMathPara>
            </a14:m>
          </a:p>
        </p:txBody>
      </p:sp>
      <p:sp>
        <p:nvSpPr>
          <p:cNvPr id="352" name="Text"/>
          <p:cNvSpPr txBox="1"/>
          <p:nvPr/>
        </p:nvSpPr>
        <p:spPr>
          <a:xfrm>
            <a:off x="2084405" y="6755955"/>
            <a:ext cx="20215189" cy="630393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sz="2800">
                <a:solidFill>
                  <a:srgbClr val="FFFFFF"/>
                </a:solidFill>
                <a:latin typeface="微软雅黑"/>
                <a:ea typeface="微软雅黑"/>
                <a:cs typeface="微软雅黑"/>
                <a:sym typeface="微软雅黑"/>
              </a:defRPr>
            </a:pPr>
            <a14:m>
              <m:oMathPara>
                <m:oMathParaPr>
                  <m:jc m:val="left"/>
                </m:oMathParaPr>
                <m:oMath>
                  <m:sSubSup>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up>
                      <m:r>
                        <a:rPr xmlns:a="http://schemas.openxmlformats.org/drawingml/2006/main" sz="3400" i="1">
                          <a:solidFill>
                            <a:srgbClr val="FEFFFE"/>
                          </a:solidFill>
                          <a:latin typeface="Cambria Math" panose="02040503050406030204" pitchFamily="18" charset="0"/>
                        </a:rPr>
                        <m:t>2</m:t>
                      </m:r>
                    </m:sup>
                  </m:sSubSup>
                  <m:sSub>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p</m:t>
                      </m:r>
                      <m:r>
                        <a:rPr xmlns:a="http://schemas.openxmlformats.org/drawingml/2006/main" sz="3400" i="1">
                          <a:solidFill>
                            <a:srgbClr val="FEFFFE"/>
                          </a:solidFill>
                          <a:latin typeface="Cambria Math" panose="02040503050406030204" pitchFamily="18" charset="0"/>
                        </a:rPr>
                        <m:t>l</m:t>
                      </m:r>
                      <m:r>
                        <a:rPr xmlns:a="http://schemas.openxmlformats.org/drawingml/2006/main" sz="3400" i="1">
                          <a:solidFill>
                            <a:srgbClr val="FEFFFE"/>
                          </a:solidFill>
                          <a:latin typeface="Cambria Math" panose="02040503050406030204" pitchFamily="18" charset="0"/>
                        </a:rPr>
                        <m:t>a</m:t>
                      </m:r>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m:t>
                      </m:r>
                      <m:r>
                        <a:rPr xmlns:a="http://schemas.openxmlformats.org/drawingml/2006/main" sz="3400" i="1">
                          <a:solidFill>
                            <a:srgbClr val="FEFFFE"/>
                          </a:solidFill>
                          <a:latin typeface="Cambria Math" panose="02040503050406030204" pitchFamily="18" charset="0"/>
                        </a:rPr>
                        <m:t>a</m:t>
                      </m:r>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e</m:t>
                          </m:r>
                        </m:sub>
                      </m:sSub>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ρ</m:t>
                      </m:r>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J</m:t>
                          </m:r>
                        </m:e>
                        <m:sub>
                          <m:r>
                            <a:rPr xmlns:a="http://schemas.openxmlformats.org/drawingml/2006/main" sz="3400" i="1">
                              <a:solidFill>
                                <a:srgbClr val="FEFFFE"/>
                              </a:solidFill>
                              <a:latin typeface="Cambria Math" panose="02040503050406030204" pitchFamily="18" charset="0"/>
                            </a:rPr>
                            <m:t>z</m:t>
                          </m:r>
                        </m:sub>
                      </m:sSub>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e</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e</m:t>
                          </m:r>
                        </m:sub>
                      </m:sSub>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e</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e</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e</m:t>
                          </m:r>
                        </m:sub>
                      </m:sSub>
                      <m:r>
                        <a:rPr xmlns:a="http://schemas.openxmlformats.org/drawingml/2006/main" sz="3400" i="1">
                          <a:solidFill>
                            <a:srgbClr val="FEFFFE"/>
                          </a:solidFill>
                          <a:latin typeface="Cambria Math" panose="02040503050406030204" pitchFamily="18" charset="0"/>
                        </a:rPr>
                        <m:t>)</m:t>
                      </m:r>
                    </m:den>
                  </m:f>
                  <m:sSub>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e</m:t>
                      </m:r>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i</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i</m:t>
                          </m:r>
                        </m:sub>
                      </m:sSub>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ρ</m:t>
                      </m:r>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J</m:t>
                          </m:r>
                        </m:e>
                        <m:sub>
                          <m:r>
                            <a:rPr xmlns:a="http://schemas.openxmlformats.org/drawingml/2006/main" sz="3400" i="1">
                              <a:solidFill>
                                <a:srgbClr val="FEFFFE"/>
                              </a:solidFill>
                              <a:latin typeface="Cambria Math" panose="02040503050406030204" pitchFamily="18" charset="0"/>
                            </a:rPr>
                            <m:t>z</m:t>
                          </m:r>
                        </m:sub>
                      </m:sSub>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i</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i</m:t>
                          </m:r>
                        </m:sub>
                      </m:sSub>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i</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i</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i</m:t>
                          </m:r>
                        </m:sub>
                      </m:sSub>
                      <m:r>
                        <a:rPr xmlns:a="http://schemas.openxmlformats.org/drawingml/2006/main" sz="3400" i="1">
                          <a:solidFill>
                            <a:srgbClr val="FEFFFE"/>
                          </a:solidFill>
                          <a:latin typeface="Cambria Math" panose="02040503050406030204" pitchFamily="18" charset="0"/>
                        </a:rPr>
                        <m:t>)</m:t>
                      </m:r>
                    </m:den>
                  </m:f>
                  <m:sSub>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i</m:t>
                      </m:r>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i</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oMath>
              </m:oMathPara>
            </a14:m>
          </a:p>
          <a:p>
            <a:pPr algn="l" defTabSz="914400">
              <a:defRPr sz="2800">
                <a:solidFill>
                  <a:srgbClr val="FFFFFF"/>
                </a:solidFill>
                <a:latin typeface="微软雅黑"/>
                <a:ea typeface="微软雅黑"/>
                <a:cs typeface="微软雅黑"/>
                <a:sym typeface="微软雅黑"/>
              </a:defRPr>
            </a:pPr>
            <a14:m>
              <m:oMathPara>
                <m:oMathParaPr>
                  <m:jc m:val="left"/>
                </m:oMathParaPr>
                <m:oMath>
                  <m:r>
                    <a:rPr xmlns:a="http://schemas.openxmlformats.org/drawingml/2006/main" sz="3400" i="1">
                      <a:solidFill>
                        <a:srgbClr val="FEFFFE"/>
                      </a:solidFill>
                      <a:latin typeface="Cambria Math" panose="02040503050406030204" pitchFamily="18" charset="0"/>
                    </a:rPr>
                    <m:t>=</m:t>
                  </m:r>
                  <m:limUpp>
                    <m:e>
                      <m:r>
                        <a:rPr xmlns:a="http://schemas.openxmlformats.org/drawingml/2006/main" sz="3400" i="1">
                          <a:solidFill>
                            <a:srgbClr val="FEFFFE"/>
                          </a:solidFill>
                          <a:latin typeface="Cambria Math" panose="02040503050406030204" pitchFamily="18" charset="0"/>
                        </a:rPr>
                        <m:t>z</m:t>
                      </m:r>
                    </m:e>
                    <m:lim>
                      <m:r>
                        <a:rPr xmlns:a="http://schemas.openxmlformats.org/drawingml/2006/main" sz="3400" i="1">
                          <a:solidFill>
                            <a:srgbClr val="FEFFFE"/>
                          </a:solidFill>
                          <a:latin typeface="Cambria Math" panose="02040503050406030204" pitchFamily="18" charset="0"/>
                        </a:rPr>
                        <m:t>̂</m:t>
                      </m:r>
                    </m:lim>
                  </m:limUpp>
                  <m:r>
                    <a:rPr xmlns:a="http://schemas.openxmlformats.org/drawingml/2006/main" sz="3400" i="1">
                      <a:solidFill>
                        <a:srgbClr val="FEFFFE"/>
                      </a:solidFill>
                      <a:latin typeface="Cambria Math" panose="02040503050406030204" pitchFamily="18" charset="0"/>
                    </a:rPr>
                    <m:t>×</m:t>
                  </m:r>
                  <m:d>
                    <m:dPr>
                      <m:ctrlPr>
                        <a:rPr xmlns:a="http://schemas.openxmlformats.org/drawingml/2006/main" sz="3400" i="1">
                          <a:solidFill>
                            <a:srgbClr val="FEFFFE"/>
                          </a:solidFill>
                          <a:latin typeface="Cambria Math" panose="02040503050406030204" pitchFamily="18" charset="0"/>
                        </a:rPr>
                      </m:ctrlPr>
                      <m:begChr m:val="{"/>
                      <m:endChr m:val="}"/>
                    </m:dPr>
                    <m:e>
                      <m:f>
                        <m:fPr>
                          <m:ctrlPr>
                            <a:rPr xmlns:a="http://schemas.openxmlformats.org/drawingml/2006/main" sz="3400" i="1">
                              <a:solidFill>
                                <a:srgbClr val="FEFFFE"/>
                              </a:solidFill>
                              <a:latin typeface="Cambria Math" panose="02040503050406030204" pitchFamily="18" charset="0"/>
                            </a:rPr>
                          </m:ctrlPr>
                          <m:type m:val="bar"/>
                        </m:fPr>
                        <m:num>
                          <m:r>
                            <a:rPr xmlns:a="http://schemas.openxmlformats.org/drawingml/2006/main" sz="3400" i="1">
                              <a:solidFill>
                                <a:srgbClr val="FEFFFE"/>
                              </a:solidFill>
                              <a:latin typeface="Cambria Math" panose="02040503050406030204" pitchFamily="18" charset="0"/>
                            </a:rPr>
                            <m:t>q</m:t>
                          </m:r>
                        </m:num>
                        <m:den>
                          <m:r>
                            <m:rPr>
                              <m:nor/>
                            </m:rPr>
                            <a:rPr xmlns:a="http://schemas.openxmlformats.org/drawingml/2006/main" sz="3400" i="1">
                              <a:solidFill>
                                <a:srgbClr val="FEFFFE"/>
                              </a:solidFill>
                              <a:latin typeface="Cambria Math" panose="02040503050406030204" pitchFamily="18" charset="0"/>
                            </a:rPr>
                            <m:t>Volume</m:t>
                          </m:r>
                        </m:den>
                      </m:f>
                      <m:limLow>
                        <m:e>
                          <m:r>
                            <a:rPr xmlns:a="http://schemas.openxmlformats.org/drawingml/2006/main" sz="3400" i="1">
                              <a:solidFill>
                                <a:srgbClr val="FEFFFE"/>
                              </a:solidFill>
                              <a:latin typeface="Cambria Math" panose="02040503050406030204" pitchFamily="18" charset="0"/>
                            </a:rPr>
                            <m:t>∑</m:t>
                          </m:r>
                        </m:e>
                        <m:lim>
                          <m:r>
                            <a:rPr xmlns:a="http://schemas.openxmlformats.org/drawingml/2006/main" sz="3400" i="1">
                              <a:solidFill>
                                <a:srgbClr val="FEFFFE"/>
                              </a:solidFill>
                              <a:latin typeface="Cambria Math" panose="02040503050406030204" pitchFamily="18" charset="0"/>
                            </a:rPr>
                            <m:t>s</m:t>
                          </m:r>
                        </m:lim>
                      </m:limLow>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r>
                            <a:rPr xmlns:a="http://schemas.openxmlformats.org/drawingml/2006/main" sz="3400" i="1">
                              <a:solidFill>
                                <a:srgbClr val="FEFFFE"/>
                              </a:solidFill>
                              <a:latin typeface="Cambria Math" panose="02040503050406030204" pitchFamily="18" charset="0"/>
                            </a:rPr>
                            <m:t>m</m:t>
                          </m:r>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s</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r>
                            <a:rPr xmlns:a="http://schemas.openxmlformats.org/drawingml/2006/main" sz="3400" i="1">
                              <a:solidFill>
                                <a:srgbClr val="FEFFFE"/>
                              </a:solidFill>
                              <a:latin typeface="Cambria Math" panose="02040503050406030204" pitchFamily="18" charset="0"/>
                            </a:rPr>
                            <m:t>)</m:t>
                          </m:r>
                        </m:den>
                      </m:f>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γ</m:t>
                              </m:r>
                            </m:e>
                            <m:sub>
                              <m:r>
                                <a:rPr xmlns:a="http://schemas.openxmlformats.org/drawingml/2006/main" sz="3400" i="1">
                                  <a:solidFill>
                                    <a:srgbClr val="FEFFFE"/>
                                  </a:solidFill>
                                  <a:latin typeface="Cambria Math" panose="02040503050406030204" pitchFamily="18" charset="0"/>
                                </a:rPr>
                                <m:t>s</m:t>
                              </m:r>
                            </m:sub>
                          </m:sSub>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Sub>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num>
                        <m:den>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s</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den>
                      </m:f>
                      <m:r>
                        <a:rPr xmlns:a="http://schemas.openxmlformats.org/drawingml/2006/main" sz="3400" i="1">
                          <a:solidFill>
                            <a:srgbClr val="FEFFFE"/>
                          </a:solidFill>
                          <a:latin typeface="Cambria Math" panose="02040503050406030204" pitchFamily="18" charset="0"/>
                        </a:rPr>
                        <m:t>-</m:t>
                      </m:r>
                      <m:limUpp>
                        <m:e>
                          <m:r>
                            <a:rPr xmlns:a="http://schemas.openxmlformats.org/drawingml/2006/main" sz="3400" i="1">
                              <a:solidFill>
                                <a:srgbClr val="FEFFFE"/>
                              </a:solidFill>
                              <a:latin typeface="Cambria Math" panose="02040503050406030204" pitchFamily="18" charset="0"/>
                            </a:rPr>
                            <m:t>z</m:t>
                          </m:r>
                        </m:e>
                        <m:lim>
                          <m:r>
                            <a:rPr xmlns:a="http://schemas.openxmlformats.org/drawingml/2006/main" sz="3400" i="1">
                              <a:solidFill>
                                <a:srgbClr val="FEFFFE"/>
                              </a:solidFill>
                              <a:latin typeface="Cambria Math" panose="02040503050406030204" pitchFamily="18" charset="0"/>
                            </a:rPr>
                            <m:t>̂</m:t>
                          </m:r>
                        </m:lim>
                      </m:limUpp>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B</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b</m:t>
                          </m:r>
                          <m:r>
                            <a:rPr xmlns:a="http://schemas.openxmlformats.org/drawingml/2006/main" sz="3400" i="1">
                              <a:solidFill>
                                <a:srgbClr val="FEFFFE"/>
                              </a:solidFill>
                              <a:latin typeface="Cambria Math" panose="02040503050406030204" pitchFamily="18" charset="0"/>
                            </a:rPr>
                            <m:t>e</m:t>
                          </m:r>
                          <m:r>
                            <a:rPr xmlns:a="http://schemas.openxmlformats.org/drawingml/2006/main" sz="3400" i="1">
                              <a:solidFill>
                                <a:srgbClr val="FEFFFE"/>
                              </a:solidFill>
                              <a:latin typeface="Cambria Math" panose="02040503050406030204" pitchFamily="18" charset="0"/>
                            </a:rPr>
                            <m:t>a</m:t>
                          </m:r>
                          <m:r>
                            <a:rPr xmlns:a="http://schemas.openxmlformats.org/drawingml/2006/main" sz="3400" i="1">
                              <a:solidFill>
                                <a:srgbClr val="FEFFFE"/>
                              </a:solidFill>
                              <a:latin typeface="Cambria Math" panose="02040503050406030204" pitchFamily="18" charset="0"/>
                            </a:rPr>
                            <m:t>m</m:t>
                          </m:r>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limUpp>
                                <m:e>
                                  <m:r>
                                    <a:rPr xmlns:a="http://schemas.openxmlformats.org/drawingml/2006/main" sz="3400" i="1">
                                      <a:solidFill>
                                        <a:srgbClr val="FEFFFE"/>
                                      </a:solidFill>
                                      <a:latin typeface="Cambria Math" panose="02040503050406030204" pitchFamily="18" charset="0"/>
                                    </a:rPr>
                                    <m:t>p</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B</m:t>
                              </m:r>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z</m:t>
                              </m:r>
                            </m:sub>
                          </m:sSub>
                          <m:limUpp>
                            <m:e>
                              <m:r>
                                <a:rPr xmlns:a="http://schemas.openxmlformats.org/drawingml/2006/main" sz="3400" i="1">
                                  <a:solidFill>
                                    <a:srgbClr val="FEFFFE"/>
                                  </a:solidFill>
                                  <a:latin typeface="Cambria Math" panose="02040503050406030204" pitchFamily="18" charset="0"/>
                                </a:rPr>
                                <m:t>z</m:t>
                              </m:r>
                            </m:e>
                            <m:lim>
                              <m:r>
                                <a:rPr xmlns:a="http://schemas.openxmlformats.org/drawingml/2006/main" sz="3400" i="1">
                                  <a:solidFill>
                                    <a:srgbClr val="FEFFFE"/>
                                  </a:solidFill>
                                  <a:latin typeface="Cambria Math" panose="02040503050406030204" pitchFamily="18" charset="0"/>
                                </a:rPr>
                                <m:t>̂</m:t>
                              </m:r>
                            </m:lim>
                          </m:limUpp>
                        </m:num>
                        <m:den>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s</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den>
                      </m:f>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limUpp>
                                <m:e>
                                  <m:r>
                                    <a:rPr xmlns:a="http://schemas.openxmlformats.org/drawingml/2006/main" sz="3400" i="1">
                                      <a:solidFill>
                                        <a:srgbClr val="FEFFFE"/>
                                      </a:solidFill>
                                      <a:latin typeface="Cambria Math" panose="02040503050406030204" pitchFamily="18" charset="0"/>
                                    </a:rPr>
                                    <m:t>p</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E</m:t>
                              </m:r>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z</m:t>
                              </m:r>
                            </m:sub>
                          </m:sSub>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Sub>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limUpp>
                                    <m:e>
                                      <m:r>
                                        <a:rPr xmlns:a="http://schemas.openxmlformats.org/drawingml/2006/main" sz="3400" i="1">
                                          <a:solidFill>
                                            <a:srgbClr val="FEFFFE"/>
                                          </a:solidFill>
                                          <a:latin typeface="Cambria Math" panose="02040503050406030204" pitchFamily="18" charset="0"/>
                                        </a:rPr>
                                        <m:t>p</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num>
                            <m:den>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s</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den>
                          </m:f>
                          <m:r>
                            <a:rPr xmlns:a="http://schemas.openxmlformats.org/drawingml/2006/main" sz="3400" i="1">
                              <a:solidFill>
                                <a:srgbClr val="FEFFFE"/>
                              </a:solidFill>
                              <a:latin typeface="Cambria Math" panose="02040503050406030204" pitchFamily="18" charset="0"/>
                            </a:rPr>
                            <m:t>)</m:t>
                          </m:r>
                        </m:num>
                        <m:den>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s</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den>
                      </m:f>
                      <m:r>
                        <a:rPr xmlns:a="http://schemas.openxmlformats.org/drawingml/2006/main" sz="3400" i="1">
                          <a:solidFill>
                            <a:srgbClr val="FEFFFE"/>
                          </a:solidFill>
                          <a:latin typeface="Cambria Math" panose="02040503050406030204" pitchFamily="18" charset="0"/>
                        </a:rPr>
                        <m:t>)</m:t>
                      </m:r>
                      <m:r>
                        <a:rPr xmlns:a="http://schemas.openxmlformats.org/drawingml/2006/main" sz="3400" i="1">
                          <a:solidFill>
                            <a:srgbClr val="FEFFFE"/>
                          </a:solidFill>
                          <a:latin typeface="Cambria Math" panose="02040503050406030204" pitchFamily="18" charset="0"/>
                        </a:rPr>
                        <m:t>S</m:t>
                      </m:r>
                      <m:d>
                        <m:dPr>
                          <m:ctrlPr>
                            <a:rPr xmlns:a="http://schemas.openxmlformats.org/drawingml/2006/main" sz="3400" i="1">
                              <a:solidFill>
                                <a:srgbClr val="FEFFFE"/>
                              </a:solidFill>
                              <a:latin typeface="Cambria Math" panose="02040503050406030204" pitchFamily="18" charset="0"/>
                            </a:rPr>
                          </m:ctrlPr>
                        </m:dPr>
                        <m:e>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e>
                      </m:d>
                    </m:e>
                  </m:d>
                </m:oMath>
              </m:oMathPara>
            </a14:m>
          </a:p>
          <a:p>
            <a:pPr algn="l" defTabSz="914400">
              <a:defRPr sz="2800">
                <a:solidFill>
                  <a:srgbClr val="FFFFFF"/>
                </a:solidFill>
                <a:latin typeface="微软雅黑"/>
                <a:ea typeface="微软雅黑"/>
                <a:cs typeface="微软雅黑"/>
                <a:sym typeface="微软雅黑"/>
              </a:defRPr>
            </a:pPr>
            <a:r>
              <a:t>      </a:t>
            </a:r>
            <a14:m>
              <m:oMath>
                <m:r>
                  <a:rPr xmlns:a="http://schemas.openxmlformats.org/drawingml/2006/main" sz="3400" i="1">
                    <a:solidFill>
                      <a:srgbClr val="FEFFFE"/>
                    </a:solidFill>
                    <a:latin typeface="Cambria Math" panose="02040503050406030204" pitchFamily="18" charset="0"/>
                  </a:rPr>
                  <m:t>-</m:t>
                </m:r>
                <m:limUpp>
                  <m:e>
                    <m:r>
                      <a:rPr xmlns:a="http://schemas.openxmlformats.org/drawingml/2006/main" sz="3400" i="1">
                        <a:solidFill>
                          <a:srgbClr val="FEFFFE"/>
                        </a:solidFill>
                        <a:latin typeface="Cambria Math" panose="02040503050406030204" pitchFamily="18" charset="0"/>
                      </a:rPr>
                      <m:t>z</m:t>
                    </m:r>
                  </m:e>
                  <m:lim>
                    <m:r>
                      <a:rPr xmlns:a="http://schemas.openxmlformats.org/drawingml/2006/main" sz="3400" i="1">
                        <a:solidFill>
                          <a:srgbClr val="FEFFFE"/>
                        </a:solidFill>
                        <a:latin typeface="Cambria Math" panose="02040503050406030204" pitchFamily="18" charset="0"/>
                      </a:rPr>
                      <m:t>̂</m:t>
                    </m:r>
                  </m:lim>
                </m:limUpp>
                <m:r>
                  <a:rPr xmlns:a="http://schemas.openxmlformats.org/drawingml/2006/main" sz="3400" i="1">
                    <a:solidFill>
                      <a:srgbClr val="FEFFFE"/>
                    </a:solidFill>
                    <a:latin typeface="Cambria Math" panose="02040503050406030204" pitchFamily="18" charset="0"/>
                  </a:rPr>
                  <m:t>×</m:t>
                </m:r>
                <m:d>
                  <m:dPr>
                    <m:ctrlPr>
                      <a:rPr xmlns:a="http://schemas.openxmlformats.org/drawingml/2006/main" sz="3400" i="1">
                        <a:solidFill>
                          <a:srgbClr val="FEFFFE"/>
                        </a:solidFill>
                        <a:latin typeface="Cambria Math" panose="02040503050406030204" pitchFamily="18" charset="0"/>
                      </a:rPr>
                    </m:ctrlPr>
                    <m:begChr m:val="["/>
                    <m:endChr m:val="]"/>
                  </m:dPr>
                  <m:e>
                    <m:f>
                      <m:fPr>
                        <m:ctrlPr>
                          <a:rPr xmlns:a="http://schemas.openxmlformats.org/drawingml/2006/main" sz="3400" i="1">
                            <a:solidFill>
                              <a:srgbClr val="FEFFFE"/>
                            </a:solidFill>
                            <a:latin typeface="Cambria Math" panose="02040503050406030204" pitchFamily="18" charset="0"/>
                          </a:rPr>
                        </m:ctrlPr>
                        <m:type m:val="bar"/>
                      </m:fPr>
                      <m:num>
                        <m:r>
                          <a:rPr xmlns:a="http://schemas.openxmlformats.org/drawingml/2006/main" sz="3400" i="1">
                            <a:solidFill>
                              <a:srgbClr val="FEFFFE"/>
                            </a:solidFill>
                            <a:latin typeface="Cambria Math" panose="02040503050406030204" pitchFamily="18" charset="0"/>
                          </a:rPr>
                          <m:t>q</m:t>
                        </m:r>
                      </m:num>
                      <m:den>
                        <m:r>
                          <m:rPr>
                            <m:nor/>
                          </m:rPr>
                          <a:rPr xmlns:a="http://schemas.openxmlformats.org/drawingml/2006/main" sz="3400" i="1">
                            <a:solidFill>
                              <a:srgbClr val="FEFFFE"/>
                            </a:solidFill>
                            <a:latin typeface="Cambria Math" panose="02040503050406030204" pitchFamily="18" charset="0"/>
                          </a:rPr>
                          <m:t>Volume</m:t>
                        </m:r>
                      </m:den>
                    </m:f>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limLow>
                      <m:e>
                        <m:r>
                          <a:rPr xmlns:a="http://schemas.openxmlformats.org/drawingml/2006/main" sz="3400" i="1">
                            <a:solidFill>
                              <a:srgbClr val="FEFFFE"/>
                            </a:solidFill>
                            <a:latin typeface="Cambria Math" panose="02040503050406030204" pitchFamily="18" charset="0"/>
                          </a:rPr>
                          <m:t>∑</m:t>
                        </m:r>
                      </m:e>
                      <m:lim>
                        <m:r>
                          <a:rPr xmlns:a="http://schemas.openxmlformats.org/drawingml/2006/main" sz="3400" i="1">
                            <a:solidFill>
                              <a:srgbClr val="FEFFFE"/>
                            </a:solidFill>
                            <a:latin typeface="Cambria Math" panose="02040503050406030204" pitchFamily="18" charset="0"/>
                          </a:rPr>
                          <m:t>s</m:t>
                        </m:r>
                      </m:lim>
                    </m:limLow>
                    <m:f>
                      <m:fPr>
                        <m:ctrlPr>
                          <a:rPr xmlns:a="http://schemas.openxmlformats.org/drawingml/2006/main" sz="3400" i="1">
                            <a:solidFill>
                              <a:srgbClr val="FEFFFE"/>
                            </a:solidFill>
                            <a:latin typeface="Cambria Math" panose="02040503050406030204" pitchFamily="18" charset="0"/>
                          </a:rPr>
                        </m:ctrlPr>
                        <m:type m:val="bar"/>
                      </m:fPr>
                      <m:num>
                        <m:sSub>
                          <m:e>
                            <m:limUpp>
                              <m:e>
                                <m:r>
                                  <a:rPr xmlns:a="http://schemas.openxmlformats.org/drawingml/2006/main" sz="3400" i="1">
                                    <a:solidFill>
                                      <a:srgbClr val="FEFFFE"/>
                                    </a:solidFill>
                                    <a:latin typeface="Cambria Math" panose="02040503050406030204" pitchFamily="18" charset="0"/>
                                  </a:rPr>
                                  <m:t>p</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sSub>
                          <m:e>
                            <m:limUpp>
                              <m:e>
                                <m:r>
                                  <a:rPr xmlns:a="http://schemas.openxmlformats.org/drawingml/2006/main" sz="3400" i="1">
                                    <a:solidFill>
                                      <a:srgbClr val="FEFFFE"/>
                                    </a:solidFill>
                                    <a:latin typeface="Cambria Math" panose="02040503050406030204" pitchFamily="18" charset="0"/>
                                  </a:rPr>
                                  <m:t>p</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num>
                      <m:den>
                        <m:sSup>
                          <m:e>
                            <m:d>
                              <m:dPr>
                                <m:ctrlPr>
                                  <a:rPr xmlns:a="http://schemas.openxmlformats.org/drawingml/2006/main" sz="3400" i="1">
                                    <a:solidFill>
                                      <a:srgbClr val="FEFFFE"/>
                                    </a:solidFill>
                                    <a:latin typeface="Cambria Math" panose="02040503050406030204" pitchFamily="18" charset="0"/>
                                  </a:rPr>
                                </m:ctrlPr>
                              </m:dPr>
                              <m:e>
                                <m:r>
                                  <a:rPr xmlns:a="http://schemas.openxmlformats.org/drawingml/2006/main" sz="3400" i="1">
                                    <a:solidFill>
                                      <a:srgbClr val="FEFFFE"/>
                                    </a:solidFill>
                                    <a:latin typeface="Cambria Math" panose="02040503050406030204" pitchFamily="18" charset="0"/>
                                  </a:rPr>
                                  <m:t>1</m:t>
                                </m:r>
                                <m:r>
                                  <a:rPr xmlns:a="http://schemas.openxmlformats.org/drawingml/2006/main" sz="3400" i="1">
                                    <a:solidFill>
                                      <a:srgbClr val="FEFFFE"/>
                                    </a:solidFill>
                                    <a:latin typeface="Cambria Math" panose="02040503050406030204" pitchFamily="18" charset="0"/>
                                  </a:rPr>
                                  <m:t>-</m:t>
                                </m:r>
                                <m:f>
                                  <m:fPr>
                                    <m:ctrlPr>
                                      <a:rPr xmlns:a="http://schemas.openxmlformats.org/drawingml/2006/main" sz="3400" i="1">
                                        <a:solidFill>
                                          <a:srgbClr val="FEFFFE"/>
                                        </a:solidFill>
                                        <a:latin typeface="Cambria Math" panose="02040503050406030204" pitchFamily="18" charset="0"/>
                                      </a:rPr>
                                    </m:ctrlPr>
                                    <m:type m:val="bar"/>
                                  </m:fPr>
                                  <m:num>
                                    <m:sSub>
                                      <m:e>
                                        <m:r>
                                          <a:rPr xmlns:a="http://schemas.openxmlformats.org/drawingml/2006/main" sz="3400" i="1">
                                            <a:solidFill>
                                              <a:srgbClr val="FEFFFE"/>
                                            </a:solidFill>
                                            <a:latin typeface="Cambria Math" panose="02040503050406030204" pitchFamily="18" charset="0"/>
                                          </a:rPr>
                                          <m:t>q</m:t>
                                        </m:r>
                                      </m:e>
                                      <m:sub>
                                        <m:r>
                                          <a:rPr xmlns:a="http://schemas.openxmlformats.org/drawingml/2006/main" sz="3400" i="1">
                                            <a:solidFill>
                                              <a:srgbClr val="FEFFFE"/>
                                            </a:solidFill>
                                            <a:latin typeface="Cambria Math" panose="02040503050406030204" pitchFamily="18" charset="0"/>
                                          </a:rPr>
                                          <m:t>s</m:t>
                                        </m:r>
                                      </m:sub>
                                    </m:sSub>
                                  </m:num>
                                  <m:den>
                                    <m:sSub>
                                      <m:e>
                                        <m:r>
                                          <a:rPr xmlns:a="http://schemas.openxmlformats.org/drawingml/2006/main" sz="3400" i="1">
                                            <a:solidFill>
                                              <a:srgbClr val="FEFFFE"/>
                                            </a:solidFill>
                                            <a:latin typeface="Cambria Math" panose="02040503050406030204" pitchFamily="18" charset="0"/>
                                          </a:rPr>
                                          <m:t>m</m:t>
                                        </m:r>
                                      </m:e>
                                      <m:sub>
                                        <m:r>
                                          <a:rPr xmlns:a="http://schemas.openxmlformats.org/drawingml/2006/main" sz="3400" i="1">
                                            <a:solidFill>
                                              <a:srgbClr val="FEFFFE"/>
                                            </a:solidFill>
                                            <a:latin typeface="Cambria Math" panose="02040503050406030204" pitchFamily="18" charset="0"/>
                                          </a:rPr>
                                          <m:t>s</m:t>
                                        </m:r>
                                      </m:sub>
                                    </m:sSub>
                                  </m:den>
                                </m:f>
                                <m:sSub>
                                  <m:e>
                                    <m:r>
                                      <a:rPr xmlns:a="http://schemas.openxmlformats.org/drawingml/2006/main" sz="3400" i="1">
                                        <a:solidFill>
                                          <a:srgbClr val="FEFFFE"/>
                                        </a:solidFill>
                                        <a:latin typeface="Cambria Math" panose="02040503050406030204" pitchFamily="18" charset="0"/>
                                      </a:rPr>
                                      <m:t>ψ</m:t>
                                    </m:r>
                                  </m:e>
                                  <m:sub>
                                    <m:r>
                                      <a:rPr xmlns:a="http://schemas.openxmlformats.org/drawingml/2006/main" sz="3400" i="1">
                                        <a:solidFill>
                                          <a:srgbClr val="FEFFFE"/>
                                        </a:solidFill>
                                        <a:latin typeface="Cambria Math" panose="02040503050406030204" pitchFamily="18" charset="0"/>
                                      </a:rPr>
                                      <m:t>s</m:t>
                                    </m:r>
                                  </m:sub>
                                </m:sSub>
                              </m:e>
                            </m:d>
                          </m:e>
                          <m:sup>
                            <m:r>
                              <a:rPr xmlns:a="http://schemas.openxmlformats.org/drawingml/2006/main" sz="3400" i="1">
                                <a:solidFill>
                                  <a:srgbClr val="FEFFFE"/>
                                </a:solidFill>
                                <a:latin typeface="Cambria Math" panose="02040503050406030204" pitchFamily="18" charset="0"/>
                              </a:rPr>
                              <m:t>2</m:t>
                            </m:r>
                          </m:sup>
                        </m:sSup>
                      </m:den>
                    </m:f>
                    <m:r>
                      <a:rPr xmlns:a="http://schemas.openxmlformats.org/drawingml/2006/main" sz="3400" i="1">
                        <a:solidFill>
                          <a:srgbClr val="FEFFFE"/>
                        </a:solidFill>
                        <a:latin typeface="Cambria Math" panose="02040503050406030204" pitchFamily="18" charset="0"/>
                      </a:rPr>
                      <m:t>S</m:t>
                    </m:r>
                    <m:d>
                      <m:dPr>
                        <m:ctrlPr>
                          <a:rPr xmlns:a="http://schemas.openxmlformats.org/drawingml/2006/main" sz="3400" i="1">
                            <a:solidFill>
                              <a:srgbClr val="FEFFFE"/>
                            </a:solidFill>
                            <a:latin typeface="Cambria Math" panose="02040503050406030204" pitchFamily="18" charset="0"/>
                          </a:rPr>
                        </m:ctrlPr>
                      </m:dPr>
                      <m:e>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m:t>
                            </m:r>
                          </m:sub>
                        </m:sSub>
                        <m:r>
                          <a:rPr xmlns:a="http://schemas.openxmlformats.org/drawingml/2006/main" sz="3400" i="1">
                            <a:solidFill>
                              <a:srgbClr val="FEFFFE"/>
                            </a:solidFill>
                            <a:latin typeface="Cambria Math" panose="02040503050406030204" pitchFamily="18" charset="0"/>
                          </a:rPr>
                          <m:t>-</m:t>
                        </m:r>
                        <m:sSub>
                          <m:e>
                            <m:limUpp>
                              <m:e>
                                <m:r>
                                  <a:rPr xmlns:a="http://schemas.openxmlformats.org/drawingml/2006/main" sz="3400" i="1">
                                    <a:solidFill>
                                      <a:srgbClr val="FEFFFE"/>
                                    </a:solidFill>
                                    <a:latin typeface="Cambria Math" panose="02040503050406030204" pitchFamily="18" charset="0"/>
                                  </a:rPr>
                                  <m:t>x</m:t>
                                </m:r>
                              </m:e>
                              <m:lim>
                                <m:r>
                                  <a:rPr xmlns:a="http://schemas.openxmlformats.org/drawingml/2006/main" sz="3400" i="1">
                                    <a:solidFill>
                                      <a:srgbClr val="FEFFFE"/>
                                    </a:solidFill>
                                    <a:latin typeface="Cambria Math" panose="02040503050406030204" pitchFamily="18" charset="0"/>
                                  </a:rPr>
                                  <m:t>⃗</m:t>
                                </m:r>
                              </m:lim>
                            </m:limUpp>
                          </m:e>
                          <m:sub>
                            <m:r>
                              <a:rPr xmlns:a="http://schemas.openxmlformats.org/drawingml/2006/main" sz="3400" i="1">
                                <a:solidFill>
                                  <a:srgbClr val="FEFFFE"/>
                                </a:solidFill>
                                <a:latin typeface="Cambria Math" panose="02040503050406030204" pitchFamily="18" charset="0"/>
                              </a:rPr>
                              <m:t>s</m:t>
                            </m:r>
                            <m:r>
                              <a:rPr xmlns:a="http://schemas.openxmlformats.org/drawingml/2006/main" sz="3400" i="1">
                                <a:solidFill>
                                  <a:srgbClr val="FEFFFE"/>
                                </a:solidFill>
                                <a:latin typeface="Cambria Math" panose="02040503050406030204" pitchFamily="18" charset="0"/>
                              </a:rPr>
                              <m:t>⊥</m:t>
                            </m:r>
                          </m:sub>
                        </m:sSub>
                      </m:e>
                    </m:d>
                  </m:e>
                </m:d>
                <m:r>
                  <a:rPr xmlns:a="http://schemas.openxmlformats.org/drawingml/2006/main" sz="3400" i="1">
                    <a:solidFill>
                      <a:srgbClr val="FEFFFE"/>
                    </a:solidFill>
                    <a:latin typeface="Cambria Math" panose="02040503050406030204" pitchFamily="18" charset="0"/>
                  </a:rPr>
                  <m:t>+</m:t>
                </m:r>
                <m:limUpp>
                  <m:e>
                    <m:r>
                      <a:rPr xmlns:a="http://schemas.openxmlformats.org/drawingml/2006/main" sz="3400" i="1">
                        <a:solidFill>
                          <a:srgbClr val="FEFFFE"/>
                        </a:solidFill>
                        <a:latin typeface="Cambria Math" panose="02040503050406030204" pitchFamily="18" charset="0"/>
                      </a:rPr>
                      <m:t>z</m:t>
                    </m:r>
                  </m:e>
                  <m:lim>
                    <m:r>
                      <a:rPr xmlns:a="http://schemas.openxmlformats.org/drawingml/2006/main" sz="3400" i="1">
                        <a:solidFill>
                          <a:srgbClr val="FEFFFE"/>
                        </a:solidFill>
                        <a:latin typeface="Cambria Math" panose="02040503050406030204" pitchFamily="18" charset="0"/>
                      </a:rPr>
                      <m:t>̂</m:t>
                    </m:r>
                  </m:lim>
                </m:limUpp>
                <m:r>
                  <a:rPr xmlns:a="http://schemas.openxmlformats.org/drawingml/2006/main" sz="3400" i="1">
                    <a:solidFill>
                      <a:srgbClr val="FEFFFE"/>
                    </a:solidFill>
                    <a:latin typeface="Cambria Math" panose="02040503050406030204" pitchFamily="18" charset="0"/>
                  </a:rPr>
                  <m:t>×</m:t>
                </m:r>
                <m:sSub>
                  <m:e>
                    <m:r>
                      <a:rPr xmlns:a="http://schemas.openxmlformats.org/drawingml/2006/main" sz="3400" i="1">
                        <a:solidFill>
                          <a:srgbClr val="FEFFFE"/>
                        </a:solidFill>
                        <a:latin typeface="Cambria Math" panose="02040503050406030204" pitchFamily="18" charset="0"/>
                      </a:rPr>
                      <m:t>∇</m:t>
                    </m:r>
                  </m:e>
                  <m:sub>
                    <m:r>
                      <a:rPr xmlns:a="http://schemas.openxmlformats.org/drawingml/2006/main" sz="3400" i="1">
                        <a:solidFill>
                          <a:srgbClr val="FEFFFE"/>
                        </a:solidFill>
                        <a:latin typeface="Cambria Math" panose="02040503050406030204" pitchFamily="18" charset="0"/>
                      </a:rPr>
                      <m:t>⊥</m:t>
                    </m:r>
                  </m:sub>
                </m:sSub>
                <m:sSub>
                  <m:e>
                    <m:r>
                      <a:rPr xmlns:a="http://schemas.openxmlformats.org/drawingml/2006/main" sz="3400" i="1">
                        <a:solidFill>
                          <a:srgbClr val="FEFFFE"/>
                        </a:solidFill>
                        <a:latin typeface="Cambria Math" panose="02040503050406030204" pitchFamily="18" charset="0"/>
                      </a:rPr>
                      <m:t>J</m:t>
                    </m:r>
                  </m:e>
                  <m:sub>
                    <m:r>
                      <a:rPr xmlns:a="http://schemas.openxmlformats.org/drawingml/2006/main" sz="3400" i="1">
                        <a:solidFill>
                          <a:srgbClr val="FEFFFE"/>
                        </a:solidFill>
                        <a:latin typeface="Cambria Math" panose="02040503050406030204" pitchFamily="18" charset="0"/>
                      </a:rPr>
                      <m:t>z</m:t>
                    </m:r>
                  </m:sub>
                </m:sSub>
              </m:oMath>
            </a14:m>
          </a:p>
        </p:txBody>
      </p:sp>
      <p:sp>
        <p:nvSpPr>
          <p:cNvPr id="353" name="solved with finite difference method"/>
          <p:cNvSpPr txBox="1"/>
          <p:nvPr/>
        </p:nvSpPr>
        <p:spPr>
          <a:xfrm>
            <a:off x="14211572" y="11202091"/>
            <a:ext cx="8021088" cy="181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rPr>
                <a:solidFill>
                  <a:schemeClr val="accent5"/>
                </a:solidFill>
              </a:rPr>
              <a:t>solved</a:t>
            </a:r>
            <a:r>
              <a:t> </a:t>
            </a:r>
            <a:r>
              <a:rPr>
                <a:solidFill>
                  <a:schemeClr val="accent5"/>
                </a:solidFill>
              </a:rPr>
              <a:t>with</a:t>
            </a:r>
            <a:r>
              <a:t> </a:t>
            </a:r>
            <a:r>
              <a:rPr>
                <a:solidFill>
                  <a:schemeClr val="accent5"/>
                </a:solidFill>
              </a:rPr>
              <a:t>finite</a:t>
            </a:r>
            <a:r>
              <a:t> </a:t>
            </a:r>
            <a:r>
              <a:rPr>
                <a:solidFill>
                  <a:schemeClr val="accent5"/>
                </a:solidFill>
              </a:rPr>
              <a:t>difference</a:t>
            </a:r>
            <a:r>
              <a:t> </a:t>
            </a:r>
            <a:r>
              <a:rPr>
                <a:solidFill>
                  <a:schemeClr val="accent5"/>
                </a:solidFill>
              </a:rPr>
              <a:t>method</a:t>
            </a:r>
          </a:p>
        </p:txBody>
      </p:sp>
      <p:sp>
        <p:nvSpPr>
          <p:cNvPr id="354" name="* Wang, Tianhong, et al. , Physical Review Accelerators and Beams 25.10 (2022): 104603."/>
          <p:cNvSpPr txBox="1"/>
          <p:nvPr/>
        </p:nvSpPr>
        <p:spPr>
          <a:xfrm>
            <a:off x="-99255" y="12838626"/>
            <a:ext cx="25210895" cy="1093215"/>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4200">
                <a:solidFill>
                  <a:srgbClr val="73FA79"/>
                </a:solidFill>
              </a:defRPr>
            </a:lvl1pPr>
          </a:lstStyle>
          <a:p>
            <a:pPr/>
            <a:r>
              <a:t>* Wang, Tianhong, et al. , Physical Review Accelerators and Beams 25.10 (2022): 104603.</a:t>
            </a:r>
          </a:p>
        </p:txBody>
      </p:sp>
      <p:sp>
        <p:nvSpPr>
          <p:cNvPr id="355" name="POSTER on Monday and Tuesday"/>
          <p:cNvSpPr txBox="1"/>
          <p:nvPr/>
        </p:nvSpPr>
        <p:spPr>
          <a:xfrm>
            <a:off x="4739565" y="2544820"/>
            <a:ext cx="6575476"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FFC645"/>
                </a:solidFill>
              </a:defRPr>
            </a:lvl1pPr>
          </a:lstStyle>
          <a:p>
            <a:pPr/>
            <a:r>
              <a:t>POSTER on Monday and Tuesday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he explicit solver in QuickPIC/QPAD"/>
          <p:cNvSpPr txBox="1"/>
          <p:nvPr>
            <p:ph type="title"/>
          </p:nvPr>
        </p:nvSpPr>
        <p:spPr>
          <a:prstGeom prst="rect">
            <a:avLst/>
          </a:prstGeom>
        </p:spPr>
        <p:txBody>
          <a:bodyPr/>
          <a:lstStyle>
            <a:lvl1pPr>
              <a:defRPr sz="9800"/>
            </a:lvl1pPr>
          </a:lstStyle>
          <a:p>
            <a:pPr/>
            <a:r>
              <a:t>The explicit solver in QuickPIC/QPAD</a:t>
            </a:r>
          </a:p>
        </p:txBody>
      </p:sp>
      <p:sp>
        <p:nvSpPr>
          <p:cNvPr id="358" name="In QPAD, we need to perform a Fourier expansion of the field quantities.…"/>
          <p:cNvSpPr txBox="1"/>
          <p:nvPr>
            <p:ph type="body" idx="1"/>
          </p:nvPr>
        </p:nvSpPr>
        <p:spPr>
          <a:xfrm>
            <a:off x="2608508" y="1379950"/>
            <a:ext cx="20951403" cy="8036720"/>
          </a:xfrm>
          <a:prstGeom prst="rect">
            <a:avLst/>
          </a:prstGeom>
        </p:spPr>
        <p:txBody>
          <a:bodyPr/>
          <a:lstStyle/>
          <a:p>
            <a:pPr/>
            <a:r>
              <a:t>In QPAD, we need to perform a Fourier expansion of the field quantities.</a:t>
            </a:r>
          </a:p>
          <a:p>
            <a:pPr/>
          </a:p>
          <a:p>
            <a:pPr/>
          </a:p>
          <a:p>
            <a:pPr/>
            <a:r>
              <a:t>The transverse magnetic field equation for each mode :</a:t>
            </a:r>
          </a:p>
        </p:txBody>
      </p:sp>
      <p:sp>
        <p:nvSpPr>
          <p:cNvPr id="359" name="Equation"/>
          <p:cNvSpPr txBox="1"/>
          <p:nvPr/>
        </p:nvSpPr>
        <p:spPr>
          <a:xfrm>
            <a:off x="5264740" y="4856486"/>
            <a:ext cx="15638939" cy="1790397"/>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f>
                    <m:fPr>
                      <m:ctrlPr>
                        <a:rPr xmlns:a="http://schemas.openxmlformats.org/drawingml/2006/main" sz="3300" i="1">
                          <a:solidFill>
                            <a:srgbClr val="FEFFFE"/>
                          </a:solidFill>
                          <a:latin typeface="Cambria Math" panose="02040503050406030204" pitchFamily="18" charset="0"/>
                        </a:rPr>
                      </m:ctrlPr>
                      <m:type m:val="bar"/>
                    </m:fPr>
                    <m:num>
                      <m:f>
                        <m:fPr>
                          <m:ctrlPr>
                            <a:rPr xmlns:a="http://schemas.openxmlformats.org/drawingml/2006/main" sz="3300" i="1">
                              <a:solidFill>
                                <a:srgbClr val="FEFFFE"/>
                              </a:solidFill>
                              <a:latin typeface="Cambria Math" panose="02040503050406030204" pitchFamily="18" charset="0"/>
                            </a:rPr>
                          </m:ctrlPr>
                          <m:type m:val="bar"/>
                        </m:fPr>
                        <m:num>
                          <m:r>
                            <a:rPr xmlns:a="http://schemas.openxmlformats.org/drawingml/2006/main" sz="3300" i="1">
                              <a:solidFill>
                                <a:srgbClr val="FEFFFE"/>
                              </a:solidFill>
                              <a:latin typeface="Cambria Math" panose="02040503050406030204" pitchFamily="18" charset="0"/>
                            </a:rPr>
                            <m:t>q</m:t>
                          </m:r>
                        </m:num>
                        <m:den>
                          <m:r>
                            <a:rPr xmlns:a="http://schemas.openxmlformats.org/drawingml/2006/main" sz="3300" i="1">
                              <a:solidFill>
                                <a:srgbClr val="FEFFFE"/>
                              </a:solidFill>
                              <a:latin typeface="Cambria Math" panose="02040503050406030204" pitchFamily="18" charset="0"/>
                            </a:rPr>
                            <m:t>m</m:t>
                          </m:r>
                        </m:den>
                      </m:f>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ρ</m:t>
                      </m:r>
                      <m:r>
                        <a:rPr xmlns:a="http://schemas.openxmlformats.org/drawingml/2006/main" sz="3300" i="1">
                          <a:solidFill>
                            <a:srgbClr val="FEFFFE"/>
                          </a:solidFill>
                          <a:latin typeface="Cambria Math" panose="02040503050406030204" pitchFamily="18" charset="0"/>
                        </a:rPr>
                        <m:t>-</m:t>
                      </m:r>
                      <m:sSub>
                        <m:e>
                          <m:r>
                            <a:rPr xmlns:a="http://schemas.openxmlformats.org/drawingml/2006/main" sz="3300" i="1">
                              <a:solidFill>
                                <a:srgbClr val="FEFFFE"/>
                              </a:solidFill>
                              <a:latin typeface="Cambria Math" panose="02040503050406030204" pitchFamily="18" charset="0"/>
                            </a:rPr>
                            <m:t>J</m:t>
                          </m:r>
                        </m:e>
                        <m:sub>
                          <m:r>
                            <a:rPr xmlns:a="http://schemas.openxmlformats.org/drawingml/2006/main" sz="3300" i="1">
                              <a:solidFill>
                                <a:srgbClr val="FEFFFE"/>
                              </a:solidFill>
                              <a:latin typeface="Cambria Math" panose="02040503050406030204" pitchFamily="18" charset="0"/>
                            </a:rPr>
                            <m:t>z</m:t>
                          </m:r>
                        </m:sub>
                      </m:sSub>
                      <m:r>
                        <a:rPr xmlns:a="http://schemas.openxmlformats.org/drawingml/2006/main" sz="3300" i="1">
                          <a:solidFill>
                            <a:srgbClr val="FEFFFE"/>
                          </a:solidFill>
                          <a:latin typeface="Cambria Math" panose="02040503050406030204" pitchFamily="18" charset="0"/>
                        </a:rPr>
                        <m:t>)</m:t>
                      </m:r>
                    </m:num>
                    <m:den>
                      <m:r>
                        <a:rPr xmlns:a="http://schemas.openxmlformats.org/drawingml/2006/main" sz="3300" i="1">
                          <a:solidFill>
                            <a:srgbClr val="FEFFFE"/>
                          </a:solidFill>
                          <a:latin typeface="Cambria Math" panose="02040503050406030204" pitchFamily="18" charset="0"/>
                        </a:rPr>
                        <m:t>1</m:t>
                      </m:r>
                      <m:r>
                        <a:rPr xmlns:a="http://schemas.openxmlformats.org/drawingml/2006/main" sz="3300" i="1">
                          <a:solidFill>
                            <a:srgbClr val="FEFFFE"/>
                          </a:solidFill>
                          <a:latin typeface="Cambria Math" panose="02040503050406030204" pitchFamily="18" charset="0"/>
                        </a:rPr>
                        <m:t>-</m:t>
                      </m:r>
                      <m:f>
                        <m:fPr>
                          <m:ctrlPr>
                            <a:rPr xmlns:a="http://schemas.openxmlformats.org/drawingml/2006/main" sz="3300" i="1">
                              <a:solidFill>
                                <a:srgbClr val="FEFFFE"/>
                              </a:solidFill>
                              <a:latin typeface="Cambria Math" panose="02040503050406030204" pitchFamily="18" charset="0"/>
                            </a:rPr>
                          </m:ctrlPr>
                          <m:type m:val="bar"/>
                        </m:fPr>
                        <m:num>
                          <m:r>
                            <a:rPr xmlns:a="http://schemas.openxmlformats.org/drawingml/2006/main" sz="3300" i="1">
                              <a:solidFill>
                                <a:srgbClr val="FEFFFE"/>
                              </a:solidFill>
                              <a:latin typeface="Cambria Math" panose="02040503050406030204" pitchFamily="18" charset="0"/>
                            </a:rPr>
                            <m:t>q</m:t>
                          </m:r>
                        </m:num>
                        <m:den>
                          <m:r>
                            <a:rPr xmlns:a="http://schemas.openxmlformats.org/drawingml/2006/main" sz="3300" i="1">
                              <a:solidFill>
                                <a:srgbClr val="FEFFFE"/>
                              </a:solidFill>
                              <a:latin typeface="Cambria Math" panose="02040503050406030204" pitchFamily="18" charset="0"/>
                            </a:rPr>
                            <m:t>m</m:t>
                          </m:r>
                        </m:den>
                      </m:f>
                      <m:r>
                        <a:rPr xmlns:a="http://schemas.openxmlformats.org/drawingml/2006/main" sz="3300" i="1">
                          <a:solidFill>
                            <a:srgbClr val="FEFFFE"/>
                          </a:solidFill>
                          <a:latin typeface="Cambria Math" panose="02040503050406030204" pitchFamily="18" charset="0"/>
                        </a:rPr>
                        <m:t>ψ</m:t>
                      </m:r>
                    </m:den>
                  </m:f>
                  <m:sSub>
                    <m:e>
                      <m:r>
                        <a:rPr xmlns:a="http://schemas.openxmlformats.org/drawingml/2006/main" sz="3300" i="1">
                          <a:solidFill>
                            <a:srgbClr val="FEFFFE"/>
                          </a:solidFill>
                          <a:latin typeface="Cambria Math" panose="02040503050406030204" pitchFamily="18" charset="0"/>
                        </a:rPr>
                        <m:t>B</m:t>
                      </m:r>
                    </m:e>
                    <m:sub>
                      <m:r>
                        <a:rPr xmlns:a="http://schemas.openxmlformats.org/drawingml/2006/main" sz="3300" i="1">
                          <a:solidFill>
                            <a:srgbClr val="FEFFFE"/>
                          </a:solidFill>
                          <a:latin typeface="Cambria Math" panose="02040503050406030204" pitchFamily="18" charset="0"/>
                        </a:rPr>
                        <m:t>⊥</m:t>
                      </m:r>
                    </m:sub>
                  </m:sSub>
                  <m:r>
                    <a:rPr xmlns:a="http://schemas.openxmlformats.org/drawingml/2006/main" sz="3300" i="1">
                      <a:solidFill>
                        <a:srgbClr val="FEFFFE"/>
                      </a:solidFill>
                      <a:latin typeface="Cambria Math" panose="02040503050406030204" pitchFamily="18" charset="0"/>
                    </a:rPr>
                    <m:t>=</m:t>
                  </m:r>
                  <m:f>
                    <m:fPr>
                      <m:ctrlPr>
                        <a:rPr xmlns:a="http://schemas.openxmlformats.org/drawingml/2006/main" sz="3300" i="1">
                          <a:solidFill>
                            <a:srgbClr val="FEFFFE"/>
                          </a:solidFill>
                          <a:latin typeface="Cambria Math" panose="02040503050406030204" pitchFamily="18" charset="0"/>
                        </a:rPr>
                      </m:ctrlPr>
                      <m:type m:val="bar"/>
                    </m:fPr>
                    <m:num>
                      <m:sSubSup>
                        <m:e>
                          <m:r>
                            <a:rPr xmlns:a="http://schemas.openxmlformats.org/drawingml/2006/main" sz="3300" i="1">
                              <a:solidFill>
                                <a:srgbClr val="FEFFFE"/>
                              </a:solidFill>
                              <a:latin typeface="Cambria Math" panose="02040503050406030204" pitchFamily="18" charset="0"/>
                            </a:rPr>
                            <m:t>∑</m:t>
                          </m:r>
                        </m:e>
                        <m:sub>
                          <m:r>
                            <a:rPr xmlns:a="http://schemas.openxmlformats.org/drawingml/2006/main" sz="3300" i="1">
                              <a:solidFill>
                                <a:srgbClr val="FEFFFE"/>
                              </a:solidFill>
                              <a:latin typeface="Cambria Math" panose="02040503050406030204" pitchFamily="18" charset="0"/>
                            </a:rPr>
                            <m:t>n</m:t>
                          </m:r>
                          <m:r>
                            <a:rPr xmlns:a="http://schemas.openxmlformats.org/drawingml/2006/main" sz="3300" i="1">
                              <a:solidFill>
                                <a:srgbClr val="FEFFFE"/>
                              </a:solidFill>
                              <a:latin typeface="Cambria Math" panose="02040503050406030204" pitchFamily="18" charset="0"/>
                            </a:rPr>
                            <m:t>1</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sub>
                        <m:sup>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sup>
                      </m:sSubSup>
                      <m:sSub>
                        <m:e>
                          <m:r>
                            <a:rPr xmlns:a="http://schemas.openxmlformats.org/drawingml/2006/main" sz="3300" i="1">
                              <a:solidFill>
                                <a:srgbClr val="FEFFFE"/>
                              </a:solidFill>
                              <a:latin typeface="Cambria Math" panose="02040503050406030204" pitchFamily="18" charset="0"/>
                            </a:rPr>
                            <m:t>a</m:t>
                          </m:r>
                        </m:e>
                        <m:sub>
                          <m:r>
                            <a:rPr xmlns:a="http://schemas.openxmlformats.org/drawingml/2006/main" sz="3300" i="1">
                              <a:solidFill>
                                <a:srgbClr val="FEFFFE"/>
                              </a:solidFill>
                              <a:latin typeface="Cambria Math" panose="02040503050406030204" pitchFamily="18" charset="0"/>
                            </a:rPr>
                            <m:t>n</m:t>
                          </m:r>
                          <m:r>
                            <a:rPr xmlns:a="http://schemas.openxmlformats.org/drawingml/2006/main" sz="3300" i="1">
                              <a:solidFill>
                                <a:srgbClr val="FEFFFE"/>
                              </a:solidFill>
                              <a:latin typeface="Cambria Math" panose="02040503050406030204" pitchFamily="18" charset="0"/>
                            </a:rPr>
                            <m:t>1</m:t>
                          </m:r>
                        </m:sub>
                      </m:sSub>
                      <m:sSup>
                        <m:e>
                          <m:r>
                            <a:rPr xmlns:a="http://schemas.openxmlformats.org/drawingml/2006/main" sz="3300" i="1">
                              <a:solidFill>
                                <a:srgbClr val="FEFFFE"/>
                              </a:solidFill>
                              <a:latin typeface="Cambria Math" panose="02040503050406030204" pitchFamily="18" charset="0"/>
                            </a:rPr>
                            <m:t>e</m:t>
                          </m:r>
                        </m:e>
                        <m:sup>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i</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1</m:t>
                              </m:r>
                            </m:sub>
                          </m:sSub>
                          <m:r>
                            <a:rPr xmlns:a="http://schemas.openxmlformats.org/drawingml/2006/main" sz="3300" i="1">
                              <a:solidFill>
                                <a:srgbClr val="FEFFFE"/>
                              </a:solidFill>
                              <a:latin typeface="Cambria Math" panose="02040503050406030204" pitchFamily="18" charset="0"/>
                            </a:rPr>
                            <m:t>ϕ</m:t>
                          </m:r>
                        </m:sup>
                      </m:sSup>
                    </m:num>
                    <m:den>
                      <m:r>
                        <a:rPr xmlns:a="http://schemas.openxmlformats.org/drawingml/2006/main" sz="3300" i="1">
                          <a:solidFill>
                            <a:srgbClr val="FEFFFE"/>
                          </a:solidFill>
                          <a:latin typeface="Cambria Math" panose="02040503050406030204" pitchFamily="18" charset="0"/>
                        </a:rPr>
                        <m:t>1</m:t>
                      </m:r>
                      <m:r>
                        <a:rPr xmlns:a="http://schemas.openxmlformats.org/drawingml/2006/main" sz="3300" i="1">
                          <a:solidFill>
                            <a:srgbClr val="FEFFFE"/>
                          </a:solidFill>
                          <a:latin typeface="Cambria Math" panose="02040503050406030204" pitchFamily="18" charset="0"/>
                        </a:rPr>
                        <m:t>+</m:t>
                      </m:r>
                      <m:sSubSup>
                        <m:e>
                          <m:r>
                            <a:rPr xmlns:a="http://schemas.openxmlformats.org/drawingml/2006/main" sz="3300" i="1">
                              <a:solidFill>
                                <a:srgbClr val="FEFFFE"/>
                              </a:solidFill>
                              <a:latin typeface="Cambria Math" panose="02040503050406030204" pitchFamily="18" charset="0"/>
                            </a:rPr>
                            <m:t>∑</m:t>
                          </m:r>
                        </m:e>
                        <m:sub>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2</m:t>
                              </m:r>
                            </m:sub>
                          </m:s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sub>
                        <m:sup>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sup>
                      </m:sSubSup>
                      <m:sSub>
                        <m:e>
                          <m:r>
                            <a:rPr xmlns:a="http://schemas.openxmlformats.org/drawingml/2006/main" sz="3300" i="1">
                              <a:solidFill>
                                <a:srgbClr val="FEFFFE"/>
                              </a:solidFill>
                              <a:latin typeface="Cambria Math" panose="02040503050406030204" pitchFamily="18" charset="0"/>
                            </a:rPr>
                            <m:t>b</m:t>
                          </m:r>
                        </m:e>
                        <m:sub>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2</m:t>
                              </m:r>
                            </m:sub>
                          </m:sSub>
                        </m:sub>
                      </m:sSub>
                      <m:sSup>
                        <m:e>
                          <m:r>
                            <a:rPr xmlns:a="http://schemas.openxmlformats.org/drawingml/2006/main" sz="3300" i="1">
                              <a:solidFill>
                                <a:srgbClr val="FEFFFE"/>
                              </a:solidFill>
                              <a:latin typeface="Cambria Math" panose="02040503050406030204" pitchFamily="18" charset="0"/>
                            </a:rPr>
                            <m:t>e</m:t>
                          </m:r>
                        </m:e>
                        <m:sup>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i</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2</m:t>
                              </m:r>
                            </m:sub>
                          </m:sSub>
                          <m:r>
                            <a:rPr xmlns:a="http://schemas.openxmlformats.org/drawingml/2006/main" sz="3300" i="1">
                              <a:solidFill>
                                <a:srgbClr val="FEFFFE"/>
                              </a:solidFill>
                              <a:latin typeface="Cambria Math" panose="02040503050406030204" pitchFamily="18" charset="0"/>
                            </a:rPr>
                            <m:t>ϕ</m:t>
                          </m:r>
                        </m:sup>
                      </m:sSup>
                    </m:den>
                  </m:f>
                  <m:sSub>
                    <m:e>
                      <m:r>
                        <a:rPr xmlns:a="http://schemas.openxmlformats.org/drawingml/2006/main" sz="3300" i="1">
                          <a:solidFill>
                            <a:srgbClr val="FEFFFE"/>
                          </a:solidFill>
                          <a:latin typeface="Cambria Math" panose="02040503050406030204" pitchFamily="18" charset="0"/>
                        </a:rPr>
                        <m:t>B</m:t>
                      </m:r>
                    </m:e>
                    <m:sub>
                      <m:r>
                        <a:rPr xmlns:a="http://schemas.openxmlformats.org/drawingml/2006/main" sz="3300" i="1">
                          <a:solidFill>
                            <a:srgbClr val="FEFFFE"/>
                          </a:solidFill>
                          <a:latin typeface="Cambria Math" panose="02040503050406030204" pitchFamily="18" charset="0"/>
                        </a:rPr>
                        <m:t>⊥</m:t>
                      </m:r>
                    </m:sub>
                  </m:sSub>
                  <m:r>
                    <a:rPr xmlns:a="http://schemas.openxmlformats.org/drawingml/2006/main" sz="3300" i="1">
                      <a:solidFill>
                        <a:srgbClr val="FEFFFE"/>
                      </a:solidFill>
                      <a:latin typeface="Cambria Math" panose="02040503050406030204" pitchFamily="18" charset="0"/>
                    </a:rPr>
                    <m:t>=</m:t>
                  </m:r>
                  <m:limUpp>
                    <m:e>
                      <m:limLow>
                        <m:e>
                          <m:r>
                            <a:rPr xmlns:a="http://schemas.openxmlformats.org/drawingml/2006/main" sz="3300" i="1">
                              <a:solidFill>
                                <a:srgbClr val="FEFFFE"/>
                              </a:solidFill>
                              <a:latin typeface="Cambria Math" panose="02040503050406030204" pitchFamily="18" charset="0"/>
                            </a:rPr>
                            <m:t>∑</m:t>
                          </m:r>
                        </m:e>
                        <m:lim>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3</m:t>
                              </m:r>
                            </m:sub>
                          </m:s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lim>
                      </m:limLow>
                    </m:e>
                    <m:lim>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lim>
                  </m:limUpp>
                  <m:sSub>
                    <m:e>
                      <m:r>
                        <a:rPr xmlns:a="http://schemas.openxmlformats.org/drawingml/2006/main" sz="3300" i="1">
                          <a:solidFill>
                            <a:srgbClr val="FEFFFE"/>
                          </a:solidFill>
                          <a:latin typeface="Cambria Math" panose="02040503050406030204" pitchFamily="18" charset="0"/>
                        </a:rPr>
                        <m:t>u</m:t>
                      </m:r>
                    </m:e>
                    <m:sub>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3</m:t>
                          </m:r>
                        </m:sub>
                      </m:sSub>
                    </m:sub>
                  </m:sSub>
                  <m:sSup>
                    <m:e>
                      <m:r>
                        <a:rPr xmlns:a="http://schemas.openxmlformats.org/drawingml/2006/main" sz="3300" i="1">
                          <a:solidFill>
                            <a:srgbClr val="FEFFFE"/>
                          </a:solidFill>
                          <a:latin typeface="Cambria Math" panose="02040503050406030204" pitchFamily="18" charset="0"/>
                        </a:rPr>
                        <m:t>e</m:t>
                      </m:r>
                    </m:e>
                    <m:sup>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i</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3</m:t>
                          </m:r>
                        </m:sub>
                      </m:sSub>
                      <m:r>
                        <a:rPr xmlns:a="http://schemas.openxmlformats.org/drawingml/2006/main" sz="3300" i="1">
                          <a:solidFill>
                            <a:srgbClr val="FEFFFE"/>
                          </a:solidFill>
                          <a:latin typeface="Cambria Math" panose="02040503050406030204" pitchFamily="18" charset="0"/>
                        </a:rPr>
                        <m:t>ϕ</m:t>
                      </m:r>
                    </m:sup>
                  </m:sSup>
                  <m:limUpp>
                    <m:e>
                      <m:limLow>
                        <m:e>
                          <m:r>
                            <a:rPr xmlns:a="http://schemas.openxmlformats.org/drawingml/2006/main" sz="3300" i="1">
                              <a:solidFill>
                                <a:srgbClr val="FEFFFE"/>
                              </a:solidFill>
                              <a:latin typeface="Cambria Math" panose="02040503050406030204" pitchFamily="18" charset="0"/>
                            </a:rPr>
                            <m:t>∑</m:t>
                          </m:r>
                        </m:e>
                        <m:lim>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4</m:t>
                              </m:r>
                            </m:sub>
                          </m:s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lim>
                      </m:limLow>
                    </m:e>
                    <m:lim>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lim>
                  </m:limUpp>
                  <m:sSub>
                    <m:e>
                      <m:r>
                        <a:rPr xmlns:a="http://schemas.openxmlformats.org/drawingml/2006/main" sz="3300" i="1">
                          <a:solidFill>
                            <a:srgbClr val="FEFFFE"/>
                          </a:solidFill>
                          <a:latin typeface="Cambria Math" panose="02040503050406030204" pitchFamily="18" charset="0"/>
                        </a:rPr>
                        <m:t>B</m:t>
                      </m:r>
                    </m:e>
                    <m: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4</m:t>
                          </m:r>
                        </m:sub>
                      </m:sSub>
                    </m:sub>
                  </m:sSub>
                  <m:sSup>
                    <m:e>
                      <m:r>
                        <a:rPr xmlns:a="http://schemas.openxmlformats.org/drawingml/2006/main" sz="3300" i="1">
                          <a:solidFill>
                            <a:srgbClr val="FEFFFE"/>
                          </a:solidFill>
                          <a:latin typeface="Cambria Math" panose="02040503050406030204" pitchFamily="18" charset="0"/>
                        </a:rPr>
                        <m:t>e</m:t>
                      </m:r>
                    </m:e>
                    <m:sup>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i</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4</m:t>
                          </m:r>
                        </m:sub>
                      </m:sSub>
                      <m:r>
                        <a:rPr xmlns:a="http://schemas.openxmlformats.org/drawingml/2006/main" sz="3300" i="1">
                          <a:solidFill>
                            <a:srgbClr val="FEFFFE"/>
                          </a:solidFill>
                          <a:latin typeface="Cambria Math" panose="02040503050406030204" pitchFamily="18" charset="0"/>
                        </a:rPr>
                        <m:t>ϕ</m:t>
                      </m:r>
                    </m:sup>
                  </m:sSup>
                  <m:r>
                    <a:rPr xmlns:a="http://schemas.openxmlformats.org/drawingml/2006/main" sz="3300" i="1">
                      <a:solidFill>
                        <a:srgbClr val="FEFFFE"/>
                      </a:solidFill>
                      <a:latin typeface="Cambria Math" panose="02040503050406030204" pitchFamily="18" charset="0"/>
                    </a:rPr>
                    <m:t>=</m:t>
                  </m:r>
                  <m:limUpp>
                    <m:e>
                      <m:limLow>
                        <m:e>
                          <m:r>
                            <a:rPr xmlns:a="http://schemas.openxmlformats.org/drawingml/2006/main" sz="3300" i="1">
                              <a:solidFill>
                                <a:srgbClr val="FEFFFE"/>
                              </a:solidFill>
                              <a:latin typeface="Cambria Math" panose="02040503050406030204" pitchFamily="18" charset="0"/>
                            </a:rPr>
                            <m:t>∑</m:t>
                          </m:r>
                        </m:e>
                        <m:lim>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5</m:t>
                              </m:r>
                            </m:sub>
                          </m:s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lim>
                      </m:limLow>
                    </m:e>
                    <m:lim>
                      <m:r>
                        <a:rPr xmlns:a="http://schemas.openxmlformats.org/drawingml/2006/main" sz="3300" i="1">
                          <a:solidFill>
                            <a:srgbClr val="FEFFFE"/>
                          </a:solidFill>
                          <a:latin typeface="Cambria Math" panose="02040503050406030204" pitchFamily="18" charset="0"/>
                        </a:rPr>
                        <m:t>+</m:t>
                      </m:r>
                      <m:r>
                        <m:rPr>
                          <m:sty m:val="p"/>
                        </m:rPr>
                        <a:rPr xmlns:a="http://schemas.openxmlformats.org/drawingml/2006/main" sz="3300" i="1">
                          <a:solidFill>
                            <a:srgbClr val="FEFFFE"/>
                          </a:solidFill>
                          <a:latin typeface="Cambria Math" panose="02040503050406030204" pitchFamily="18" charset="0"/>
                        </a:rPr>
                        <m:t>∞</m:t>
                      </m:r>
                    </m:lim>
                  </m:limUpp>
                  <m:sSub>
                    <m:e>
                      <m:r>
                        <a:rPr xmlns:a="http://schemas.openxmlformats.org/drawingml/2006/main" sz="3300" i="1">
                          <a:solidFill>
                            <a:srgbClr val="FEFFFE"/>
                          </a:solidFill>
                          <a:latin typeface="Cambria Math" panose="02040503050406030204" pitchFamily="18" charset="0"/>
                        </a:rPr>
                        <m:t>X</m:t>
                      </m:r>
                    </m:e>
                    <m: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5</m:t>
                          </m:r>
                        </m:sub>
                      </m:sSub>
                    </m:sub>
                  </m:sSub>
                  <m:sSup>
                    <m:e>
                      <m:r>
                        <a:rPr xmlns:a="http://schemas.openxmlformats.org/drawingml/2006/main" sz="3300" i="1">
                          <a:solidFill>
                            <a:srgbClr val="FEFFFE"/>
                          </a:solidFill>
                          <a:latin typeface="Cambria Math" panose="02040503050406030204" pitchFamily="18" charset="0"/>
                        </a:rPr>
                        <m:t>e</m:t>
                      </m:r>
                    </m:e>
                    <m:sup>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i</m:t>
                      </m:r>
                      <m:sSub>
                        <m:e>
                          <m:r>
                            <a:rPr xmlns:a="http://schemas.openxmlformats.org/drawingml/2006/main" sz="3300" i="1">
                              <a:solidFill>
                                <a:srgbClr val="FEFFFE"/>
                              </a:solidFill>
                              <a:latin typeface="Cambria Math" panose="02040503050406030204" pitchFamily="18" charset="0"/>
                            </a:rPr>
                            <m:t>n</m:t>
                          </m:r>
                        </m:e>
                        <m:sub>
                          <m:r>
                            <a:rPr xmlns:a="http://schemas.openxmlformats.org/drawingml/2006/main" sz="3300" i="1">
                              <a:solidFill>
                                <a:srgbClr val="FEFFFE"/>
                              </a:solidFill>
                              <a:latin typeface="Cambria Math" panose="02040503050406030204" pitchFamily="18" charset="0"/>
                            </a:rPr>
                            <m:t>5</m:t>
                          </m:r>
                        </m:sub>
                      </m:sSub>
                      <m:r>
                        <a:rPr xmlns:a="http://schemas.openxmlformats.org/drawingml/2006/main" sz="3300" i="1">
                          <a:solidFill>
                            <a:srgbClr val="FEFFFE"/>
                          </a:solidFill>
                          <a:latin typeface="Cambria Math" panose="02040503050406030204" pitchFamily="18" charset="0"/>
                        </a:rPr>
                        <m:t>ϕ</m:t>
                      </m:r>
                    </m:sup>
                  </m:sSup>
                </m:oMath>
              </m:oMathPara>
            </a14:m>
            <a:endParaRPr sz="3300">
              <a:solidFill>
                <a:srgbClr val="FFFFFF"/>
              </a:solidFill>
            </a:endParaRPr>
          </a:p>
        </p:txBody>
      </p:sp>
      <p:sp>
        <p:nvSpPr>
          <p:cNvPr id="360" name="Equation"/>
          <p:cNvSpPr txBox="1"/>
          <p:nvPr/>
        </p:nvSpPr>
        <p:spPr>
          <a:xfrm>
            <a:off x="5541817" y="8751318"/>
            <a:ext cx="13300365" cy="128873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d>
                    <m:dPr>
                      <m:ctrlPr>
                        <a:rPr xmlns:a="http://schemas.openxmlformats.org/drawingml/2006/main" sz="3300" i="1">
                          <a:solidFill>
                            <a:srgbClr val="FEFFFE"/>
                          </a:solidFill>
                          <a:latin typeface="Cambria Math" panose="02040503050406030204" pitchFamily="18" charset="0"/>
                        </a:rPr>
                      </m:ctrlPr>
                    </m:dPr>
                    <m:e>
                      <m:f>
                        <m:fPr>
                          <m:ctrlPr>
                            <a:rPr xmlns:a="http://schemas.openxmlformats.org/drawingml/2006/main" sz="3300" i="1">
                              <a:solidFill>
                                <a:srgbClr val="FEFFFE"/>
                              </a:solidFill>
                              <a:latin typeface="Cambria Math" panose="02040503050406030204" pitchFamily="18" charset="0"/>
                            </a:rPr>
                          </m:ctrlPr>
                          <m:type m:val="bar"/>
                        </m:fPr>
                        <m:num>
                          <m:sSup>
                            <m:e>
                              <m:r>
                                <m:rPr>
                                  <m:sty m:val="p"/>
                                </m:rPr>
                                <a:rPr xmlns:a="http://schemas.openxmlformats.org/drawingml/2006/main" sz="3300" i="1">
                                  <a:solidFill>
                                    <a:srgbClr val="FEFFFE"/>
                                  </a:solidFill>
                                  <a:latin typeface="Cambria Math" panose="02040503050406030204" pitchFamily="18" charset="0"/>
                                </a:rPr>
                                <m:t>∂</m:t>
                              </m:r>
                            </m:e>
                            <m:sup>
                              <m:r>
                                <a:rPr xmlns:a="http://schemas.openxmlformats.org/drawingml/2006/main" sz="3300" i="1">
                                  <a:solidFill>
                                    <a:srgbClr val="FEFFFE"/>
                                  </a:solidFill>
                                  <a:latin typeface="Cambria Math" panose="02040503050406030204" pitchFamily="18" charset="0"/>
                                </a:rPr>
                                <m:t>2</m:t>
                              </m:r>
                            </m:sup>
                          </m:sSup>
                        </m:num>
                        <m:den>
                          <m:r>
                            <m:rPr>
                              <m:sty m:val="p"/>
                            </m:rPr>
                            <a:rPr xmlns:a="http://schemas.openxmlformats.org/drawingml/2006/main" sz="3300" i="1">
                              <a:solidFill>
                                <a:srgbClr val="FEFFFE"/>
                              </a:solidFill>
                              <a:latin typeface="Cambria Math" panose="02040503050406030204" pitchFamily="18" charset="0"/>
                            </a:rPr>
                            <m:t>∂</m:t>
                          </m:r>
                          <m:sSup>
                            <m:e>
                              <m:r>
                                <a:rPr xmlns:a="http://schemas.openxmlformats.org/drawingml/2006/main" sz="3300" i="1">
                                  <a:solidFill>
                                    <a:srgbClr val="FEFFFE"/>
                                  </a:solidFill>
                                  <a:latin typeface="Cambria Math" panose="02040503050406030204" pitchFamily="18" charset="0"/>
                                </a:rPr>
                                <m:t>r</m:t>
                              </m:r>
                            </m:e>
                            <m:sup>
                              <m:r>
                                <a:rPr xmlns:a="http://schemas.openxmlformats.org/drawingml/2006/main" sz="3300" i="1">
                                  <a:solidFill>
                                    <a:srgbClr val="FEFFFE"/>
                                  </a:solidFill>
                                  <a:latin typeface="Cambria Math" panose="02040503050406030204" pitchFamily="18" charset="0"/>
                                </a:rPr>
                                <m:t>2</m:t>
                              </m:r>
                            </m:sup>
                          </m:sSup>
                        </m:den>
                      </m:f>
                      <m:r>
                        <a:rPr xmlns:a="http://schemas.openxmlformats.org/drawingml/2006/main" sz="3300" i="1">
                          <a:solidFill>
                            <a:srgbClr val="FEFFFE"/>
                          </a:solidFill>
                          <a:latin typeface="Cambria Math" panose="02040503050406030204" pitchFamily="18" charset="0"/>
                        </a:rPr>
                        <m:t>+</m:t>
                      </m:r>
                      <m:f>
                        <m:fPr>
                          <m:ctrlPr>
                            <a:rPr xmlns:a="http://schemas.openxmlformats.org/drawingml/2006/main" sz="3300" i="1">
                              <a:solidFill>
                                <a:srgbClr val="FEFFFE"/>
                              </a:solidFill>
                              <a:latin typeface="Cambria Math" panose="02040503050406030204" pitchFamily="18" charset="0"/>
                            </a:rPr>
                          </m:ctrlPr>
                          <m:type m:val="bar"/>
                        </m:fPr>
                        <m:num>
                          <m:r>
                            <a:rPr xmlns:a="http://schemas.openxmlformats.org/drawingml/2006/main" sz="3300" i="1">
                              <a:solidFill>
                                <a:srgbClr val="FEFFFE"/>
                              </a:solidFill>
                              <a:latin typeface="Cambria Math" panose="02040503050406030204" pitchFamily="18" charset="0"/>
                            </a:rPr>
                            <m:t>1</m:t>
                          </m:r>
                        </m:num>
                        <m:den>
                          <m:r>
                            <a:rPr xmlns:a="http://schemas.openxmlformats.org/drawingml/2006/main" sz="3300" i="1">
                              <a:solidFill>
                                <a:srgbClr val="FEFFFE"/>
                              </a:solidFill>
                              <a:latin typeface="Cambria Math" panose="02040503050406030204" pitchFamily="18" charset="0"/>
                            </a:rPr>
                            <m:t>r</m:t>
                          </m:r>
                        </m:den>
                      </m:f>
                      <m:f>
                        <m:fPr>
                          <m:ctrlPr>
                            <a:rPr xmlns:a="http://schemas.openxmlformats.org/drawingml/2006/main" sz="3300" i="1">
                              <a:solidFill>
                                <a:srgbClr val="FEFFFE"/>
                              </a:solidFill>
                              <a:latin typeface="Cambria Math" panose="02040503050406030204" pitchFamily="18" charset="0"/>
                            </a:rPr>
                          </m:ctrlPr>
                          <m:type m:val="bar"/>
                        </m:fPr>
                        <m:num>
                          <m:r>
                            <m:rPr>
                              <m:sty m:val="p"/>
                            </m:rPr>
                            <a:rPr xmlns:a="http://schemas.openxmlformats.org/drawingml/2006/main" sz="3300" i="1">
                              <a:solidFill>
                                <a:srgbClr val="FEFFFE"/>
                              </a:solidFill>
                              <a:latin typeface="Cambria Math" panose="02040503050406030204" pitchFamily="18" charset="0"/>
                            </a:rPr>
                            <m:t>∂</m:t>
                          </m:r>
                        </m:num>
                        <m:den>
                          <m:r>
                            <m:rPr>
                              <m:sty m:val="p"/>
                            </m:rP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r</m:t>
                          </m:r>
                        </m:den>
                      </m:f>
                      <m:r>
                        <a:rPr xmlns:a="http://schemas.openxmlformats.org/drawingml/2006/main" sz="3300" i="1">
                          <a:solidFill>
                            <a:srgbClr val="FEFFFE"/>
                          </a:solidFill>
                          <a:latin typeface="Cambria Math" panose="02040503050406030204" pitchFamily="18" charset="0"/>
                        </a:rPr>
                        <m:t>-</m:t>
                      </m:r>
                      <m:f>
                        <m:fPr>
                          <m:ctrlPr>
                            <a:rPr xmlns:a="http://schemas.openxmlformats.org/drawingml/2006/main" sz="3300" i="1">
                              <a:solidFill>
                                <a:srgbClr val="FEFFFE"/>
                              </a:solidFill>
                              <a:latin typeface="Cambria Math" panose="02040503050406030204" pitchFamily="18" charset="0"/>
                            </a:rPr>
                          </m:ctrlPr>
                          <m:type m:val="bar"/>
                        </m:fPr>
                        <m:num>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k</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1</m:t>
                          </m:r>
                          <m:sSup>
                            <m:e>
                              <m:r>
                                <a:rPr xmlns:a="http://schemas.openxmlformats.org/drawingml/2006/main" sz="3300" i="1">
                                  <a:solidFill>
                                    <a:srgbClr val="FEFFFE"/>
                                  </a:solidFill>
                                  <a:latin typeface="Cambria Math" panose="02040503050406030204" pitchFamily="18" charset="0"/>
                                </a:rPr>
                                <m:t>)</m:t>
                              </m:r>
                            </m:e>
                            <m:sup>
                              <m:r>
                                <a:rPr xmlns:a="http://schemas.openxmlformats.org/drawingml/2006/main" sz="3300" i="1">
                                  <a:solidFill>
                                    <a:srgbClr val="FEFFFE"/>
                                  </a:solidFill>
                                  <a:latin typeface="Cambria Math" panose="02040503050406030204" pitchFamily="18" charset="0"/>
                                </a:rPr>
                                <m:t>2</m:t>
                              </m:r>
                            </m:sup>
                          </m:sSup>
                        </m:num>
                        <m:den>
                          <m:sSup>
                            <m:e>
                              <m:r>
                                <a:rPr xmlns:a="http://schemas.openxmlformats.org/drawingml/2006/main" sz="3300" i="1">
                                  <a:solidFill>
                                    <a:srgbClr val="FEFFFE"/>
                                  </a:solidFill>
                                  <a:latin typeface="Cambria Math" panose="02040503050406030204" pitchFamily="18" charset="0"/>
                                </a:rPr>
                                <m:t>r</m:t>
                              </m:r>
                            </m:e>
                            <m:sup>
                              <m:r>
                                <a:rPr xmlns:a="http://schemas.openxmlformats.org/drawingml/2006/main" sz="3300" i="1">
                                  <a:solidFill>
                                    <a:srgbClr val="FEFFFE"/>
                                  </a:solidFill>
                                  <a:latin typeface="Cambria Math" panose="02040503050406030204" pitchFamily="18" charset="0"/>
                                </a:rPr>
                                <m:t>2</m:t>
                              </m:r>
                            </m:sup>
                          </m:sSup>
                        </m:den>
                      </m:f>
                    </m:e>
                  </m:d>
                  <m:sSub>
                    <m:e>
                      <m:r>
                        <a:rPr xmlns:a="http://schemas.openxmlformats.org/drawingml/2006/main" sz="3300" i="1">
                          <a:solidFill>
                            <a:srgbClr val="FEFFFE"/>
                          </a:solidFill>
                          <a:latin typeface="Cambria Math" panose="02040503050406030204" pitchFamily="18" charset="0"/>
                        </a:rPr>
                        <m:t>B</m:t>
                      </m:r>
                    </m:e>
                    <m: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k</m:t>
                      </m:r>
                    </m:sub>
                  </m:sSub>
                  <m:r>
                    <a:rPr xmlns:a="http://schemas.openxmlformats.org/drawingml/2006/main" sz="3300" i="1">
                      <a:solidFill>
                        <a:srgbClr val="FEFFFE"/>
                      </a:solidFill>
                      <a:latin typeface="Cambria Math" panose="02040503050406030204" pitchFamily="18" charset="0"/>
                    </a:rPr>
                    <m:t>+</m:t>
                  </m:r>
                  <m:sSub>
                    <m:e>
                      <m:r>
                        <a:rPr xmlns:a="http://schemas.openxmlformats.org/drawingml/2006/main" sz="3300" i="1">
                          <a:solidFill>
                            <a:srgbClr val="FEFFFE"/>
                          </a:solidFill>
                          <a:latin typeface="Cambria Math" panose="02040503050406030204" pitchFamily="18" charset="0"/>
                        </a:rPr>
                        <m:t>X</m:t>
                      </m:r>
                    </m:e>
                    <m:sub>
                      <m:r>
                        <a:rPr xmlns:a="http://schemas.openxmlformats.org/drawingml/2006/main" sz="3300" i="1">
                          <a:solidFill>
                            <a:srgbClr val="FEFFFE"/>
                          </a:solidFill>
                          <a:latin typeface="Cambria Math" panose="02040503050406030204" pitchFamily="18" charset="0"/>
                        </a:rPr>
                        <m:t>k</m:t>
                      </m:r>
                    </m:sub>
                  </m:sSub>
                  <m:r>
                    <a:rPr xmlns:a="http://schemas.openxmlformats.org/drawingml/2006/main" sz="3300" i="1">
                      <a:solidFill>
                        <a:srgbClr val="FEFFFE"/>
                      </a:solidFill>
                      <a:latin typeface="Cambria Math" panose="02040503050406030204" pitchFamily="18" charset="0"/>
                    </a:rPr>
                    <m:t>=</m:t>
                  </m:r>
                  <m:sSub>
                    <m:e>
                      <m:r>
                        <a:rPr xmlns:a="http://schemas.openxmlformats.org/drawingml/2006/main" sz="3300" i="1">
                          <a:solidFill>
                            <a:srgbClr val="FEFFFE"/>
                          </a:solidFill>
                          <a:latin typeface="Cambria Math" panose="02040503050406030204" pitchFamily="18" charset="0"/>
                        </a:rPr>
                        <m:t>S</m:t>
                      </m:r>
                    </m:e>
                    <m: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k</m:t>
                      </m:r>
                    </m:sub>
                  </m:sSub>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k</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t>
                  </m:r>
                  <m:sSub>
                    <m:e>
                      <m:r>
                        <a:rPr xmlns:a="http://schemas.openxmlformats.org/drawingml/2006/main" sz="3300" i="1">
                          <a:solidFill>
                            <a:srgbClr val="FEFFFE"/>
                          </a:solidFill>
                          <a:latin typeface="Cambria Math" panose="02040503050406030204" pitchFamily="18" charset="0"/>
                        </a:rPr>
                        <m:t>X</m:t>
                      </m:r>
                    </m:e>
                    <m:sub>
                      <m:r>
                        <a:rPr xmlns:a="http://schemas.openxmlformats.org/drawingml/2006/main" sz="3300" i="1">
                          <a:solidFill>
                            <a:srgbClr val="FEFFFE"/>
                          </a:solidFill>
                          <a:latin typeface="Cambria Math" panose="02040503050406030204" pitchFamily="18" charset="0"/>
                        </a:rPr>
                        <m:t>k</m:t>
                      </m:r>
                    </m:sub>
                  </m:sSub>
                  <m:r>
                    <a:rPr xmlns:a="http://schemas.openxmlformats.org/drawingml/2006/main" sz="3300" i="1">
                      <a:solidFill>
                        <a:srgbClr val="FEFFFE"/>
                      </a:solidFill>
                      <a:latin typeface="Cambria Math" panose="02040503050406030204" pitchFamily="18" charset="0"/>
                    </a:rPr>
                    <m:t>=</m:t>
                  </m:r>
                  <m:limLow>
                    <m:e>
                      <m:r>
                        <a:rPr xmlns:a="http://schemas.openxmlformats.org/drawingml/2006/main" sz="3300" i="1">
                          <a:solidFill>
                            <a:srgbClr val="FEFFFE"/>
                          </a:solidFill>
                          <a:latin typeface="Cambria Math" panose="02040503050406030204" pitchFamily="18" charset="0"/>
                        </a:rPr>
                        <m:t>∑</m:t>
                      </m:r>
                    </m:e>
                    <m:lim>
                      <m:r>
                        <a:rPr xmlns:a="http://schemas.openxmlformats.org/drawingml/2006/main" sz="3300" i="1">
                          <a:solidFill>
                            <a:srgbClr val="FEFFFE"/>
                          </a:solidFill>
                          <a:latin typeface="Cambria Math" panose="02040503050406030204" pitchFamily="18" charset="0"/>
                        </a:rPr>
                        <m:t>n</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k</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m</m:t>
                      </m:r>
                    </m:lim>
                  </m:limLow>
                  <m:sSub>
                    <m:e>
                      <m:r>
                        <a:rPr xmlns:a="http://schemas.openxmlformats.org/drawingml/2006/main" sz="3300" i="1">
                          <a:solidFill>
                            <a:srgbClr val="FEFFFE"/>
                          </a:solidFill>
                          <a:latin typeface="Cambria Math" panose="02040503050406030204" pitchFamily="18" charset="0"/>
                        </a:rPr>
                        <m:t>B</m:t>
                      </m:r>
                    </m:e>
                    <m:sub>
                      <m:r>
                        <a:rPr xmlns:a="http://schemas.openxmlformats.org/drawingml/2006/main" sz="3300" i="1">
                          <a:solidFill>
                            <a:srgbClr val="FEFFFE"/>
                          </a:solidFill>
                          <a:latin typeface="Cambria Math" panose="02040503050406030204" pitchFamily="18" charset="0"/>
                        </a:rPr>
                        <m:t>n</m:t>
                      </m:r>
                    </m:sub>
                  </m:sSub>
                  <m:sSub>
                    <m:e>
                      <m:r>
                        <a:rPr xmlns:a="http://schemas.openxmlformats.org/drawingml/2006/main" sz="3300" i="1">
                          <a:solidFill>
                            <a:srgbClr val="FEFFFE"/>
                          </a:solidFill>
                          <a:latin typeface="Cambria Math" panose="02040503050406030204" pitchFamily="18" charset="0"/>
                        </a:rPr>
                        <m:t>U</m:t>
                      </m:r>
                    </m:e>
                    <m:sub>
                      <m:r>
                        <a:rPr xmlns:a="http://schemas.openxmlformats.org/drawingml/2006/main" sz="3300" i="1">
                          <a:solidFill>
                            <a:srgbClr val="FEFFFE"/>
                          </a:solidFill>
                          <a:latin typeface="Cambria Math" panose="02040503050406030204" pitchFamily="18" charset="0"/>
                        </a:rPr>
                        <m:t>k</m:t>
                      </m:r>
                      <m:r>
                        <a:rPr xmlns:a="http://schemas.openxmlformats.org/drawingml/2006/main" sz="3300" i="1">
                          <a:solidFill>
                            <a:srgbClr val="FEFFFE"/>
                          </a:solidFill>
                          <a:latin typeface="Cambria Math" panose="02040503050406030204" pitchFamily="18" charset="0"/>
                        </a:rPr>
                        <m:t>-</m:t>
                      </m:r>
                      <m:r>
                        <a:rPr xmlns:a="http://schemas.openxmlformats.org/drawingml/2006/main" sz="3300" i="1">
                          <a:solidFill>
                            <a:srgbClr val="FEFFFE"/>
                          </a:solidFill>
                          <a:latin typeface="Cambria Math" panose="02040503050406030204" pitchFamily="18" charset="0"/>
                        </a:rPr>
                        <m:t>n</m:t>
                      </m:r>
                    </m:sub>
                  </m:sSub>
                </m:oMath>
              </m:oMathPara>
            </a14:m>
            <a:endParaRPr sz="3300">
              <a:solidFill>
                <a:srgbClr val="FFFFFF"/>
              </a:solidFill>
            </a:endParaRPr>
          </a:p>
        </p:txBody>
      </p:sp>
      <p:sp>
        <p:nvSpPr>
          <p:cNvPr id="361" name="We use Hypre[1,2] to solve these linear equations."/>
          <p:cNvSpPr txBox="1"/>
          <p:nvPr/>
        </p:nvSpPr>
        <p:spPr>
          <a:xfrm>
            <a:off x="6878190" y="10699247"/>
            <a:ext cx="10627619" cy="727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FFFFFF"/>
                </a:solidFill>
              </a:defRPr>
            </a:lvl1pPr>
          </a:lstStyle>
          <a:p>
            <a:pPr/>
            <a:r>
              <a:t>We use Hypre[1,2] to solve these linear equations.</a:t>
            </a:r>
          </a:p>
        </p:txBody>
      </p:sp>
      <p:sp>
        <p:nvSpPr>
          <p:cNvPr id="362" name="[1] https://github.com/hypre-space/hypre/tags…"/>
          <p:cNvSpPr txBox="1"/>
          <p:nvPr/>
        </p:nvSpPr>
        <p:spPr>
          <a:xfrm>
            <a:off x="457553" y="12012014"/>
            <a:ext cx="18243496" cy="1438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4500">
                <a:solidFill>
                  <a:srgbClr val="FFFFFF"/>
                </a:solidFill>
              </a:defRPr>
            </a:pPr>
            <a:r>
              <a:t>[1] https://github.com/hypre-space/hypre/tags</a:t>
            </a:r>
          </a:p>
          <a:p>
            <a:pPr algn="l">
              <a:defRPr sz="4500">
                <a:solidFill>
                  <a:srgbClr val="FFFFFF"/>
                </a:solidFill>
              </a:defRPr>
            </a:pPr>
            <a:r>
              <a:t>[2] Falgout R D, Jones J E, Yang U M. Springer Berlin Heidelberg, 2006: 267-294.</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he explicit solver in QuickPIC/QPAD"/>
          <p:cNvSpPr txBox="1"/>
          <p:nvPr>
            <p:ph type="title"/>
          </p:nvPr>
        </p:nvSpPr>
        <p:spPr>
          <a:prstGeom prst="rect">
            <a:avLst/>
          </a:prstGeom>
        </p:spPr>
        <p:txBody>
          <a:bodyPr/>
          <a:lstStyle>
            <a:lvl1pPr>
              <a:defRPr sz="9800"/>
            </a:lvl1pPr>
          </a:lstStyle>
          <a:p>
            <a:pPr/>
            <a:r>
              <a:t>The explicit solver in QuickPIC/QPAD</a:t>
            </a:r>
          </a:p>
        </p:txBody>
      </p:sp>
      <p:pic>
        <p:nvPicPr>
          <p:cNvPr id="365" name="Screenshot 2025-09-23 at 15.46.08.png" descr="Screenshot 2025-09-23 at 15.46.08.png"/>
          <p:cNvPicPr>
            <a:picLocks noChangeAspect="1"/>
          </p:cNvPicPr>
          <p:nvPr/>
        </p:nvPicPr>
        <p:blipFill>
          <a:blip r:embed="rId2">
            <a:extLst/>
          </a:blip>
          <a:srcRect l="2584" t="0" r="50592" b="0"/>
          <a:stretch>
            <a:fillRect/>
          </a:stretch>
        </p:blipFill>
        <p:spPr>
          <a:xfrm>
            <a:off x="3285769" y="2847379"/>
            <a:ext cx="6566823" cy="5557445"/>
          </a:xfrm>
          <a:prstGeom prst="rect">
            <a:avLst/>
          </a:prstGeom>
          <a:ln w="12700">
            <a:miter lim="400000"/>
          </a:ln>
        </p:spPr>
      </p:pic>
      <p:pic>
        <p:nvPicPr>
          <p:cNvPr id="366" name="Screenshot 2025-09-23 at 15.46.15.png" descr="Screenshot 2025-09-23 at 15.46.15.png"/>
          <p:cNvPicPr>
            <a:picLocks noChangeAspect="1"/>
          </p:cNvPicPr>
          <p:nvPr/>
        </p:nvPicPr>
        <p:blipFill>
          <a:blip r:embed="rId3">
            <a:extLst/>
          </a:blip>
          <a:stretch>
            <a:fillRect/>
          </a:stretch>
        </p:blipFill>
        <p:spPr>
          <a:xfrm>
            <a:off x="10451319" y="3923236"/>
            <a:ext cx="13551293" cy="7174215"/>
          </a:xfrm>
          <a:prstGeom prst="rect">
            <a:avLst/>
          </a:prstGeom>
          <a:ln w="12700">
            <a:miter lim="400000"/>
          </a:ln>
        </p:spPr>
      </p:pic>
      <p:pic>
        <p:nvPicPr>
          <p:cNvPr id="367" name="Screenshot 2025-09-23 at 15.46.08.png" descr="Screenshot 2025-09-23 at 15.46.08.png"/>
          <p:cNvPicPr>
            <a:picLocks noChangeAspect="1"/>
          </p:cNvPicPr>
          <p:nvPr/>
        </p:nvPicPr>
        <p:blipFill>
          <a:blip r:embed="rId2">
            <a:extLst/>
          </a:blip>
          <a:srcRect l="51595" t="0" r="4208" b="0"/>
          <a:stretch>
            <a:fillRect/>
          </a:stretch>
        </p:blipFill>
        <p:spPr>
          <a:xfrm>
            <a:off x="3293297" y="8319649"/>
            <a:ext cx="6631961" cy="594613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Mesh Refinement in QuickPIC"/>
          <p:cNvSpPr txBox="1"/>
          <p:nvPr>
            <p:ph type="title"/>
          </p:nvPr>
        </p:nvSpPr>
        <p:spPr>
          <a:prstGeom prst="rect">
            <a:avLst/>
          </a:prstGeom>
        </p:spPr>
        <p:txBody>
          <a:bodyPr/>
          <a:lstStyle/>
          <a:p>
            <a:pPr/>
            <a:r>
              <a:t>Mesh Refinement in QuickPIC</a:t>
            </a:r>
          </a:p>
        </p:txBody>
      </p:sp>
      <p:pic>
        <p:nvPicPr>
          <p:cNvPr id="370" name="Image" descr="Image"/>
          <p:cNvPicPr>
            <a:picLocks noChangeAspect="1"/>
          </p:cNvPicPr>
          <p:nvPr/>
        </p:nvPicPr>
        <p:blipFill>
          <a:blip r:embed="rId2">
            <a:extLst/>
          </a:blip>
          <a:stretch>
            <a:fillRect/>
          </a:stretch>
        </p:blipFill>
        <p:spPr>
          <a:xfrm>
            <a:off x="582152" y="3284571"/>
            <a:ext cx="10368424" cy="5723609"/>
          </a:xfrm>
          <a:prstGeom prst="rect">
            <a:avLst/>
          </a:prstGeom>
          <a:ln w="12700">
            <a:miter lim="400000"/>
          </a:ln>
        </p:spPr>
      </p:pic>
      <p:sp>
        <p:nvSpPr>
          <p:cNvPr id="371" name="Interpolate field on coarse grid 𝜙_𝑙 onto the boundary of 𝜙_(𝑙+1)…"/>
          <p:cNvSpPr txBox="1"/>
          <p:nvPr>
            <p:ph type="body" sz="quarter" idx="1"/>
          </p:nvPr>
        </p:nvSpPr>
        <p:spPr>
          <a:xfrm>
            <a:off x="-232926" y="9452456"/>
            <a:ext cx="11998579" cy="4082577"/>
          </a:xfrm>
          <a:prstGeom prst="rect">
            <a:avLst/>
          </a:prstGeom>
        </p:spPr>
        <p:txBody>
          <a:bodyPr/>
          <a:lstStyle/>
          <a:p>
            <a:pPr marL="0" indent="0" algn="ctr">
              <a:buSzTx/>
              <a:buNone/>
              <a:defRPr sz="4700">
                <a:solidFill>
                  <a:srgbClr val="00FA99"/>
                </a:solidFill>
              </a:defRPr>
            </a:pPr>
            <a:r>
              <a:t>Interpolate field on coarse grid 𝜙_𝑙 onto the boundary of 𝜙_(𝑙+1)</a:t>
            </a:r>
          </a:p>
          <a:p>
            <a:pPr marL="0" indent="0" algn="ctr">
              <a:buSzTx/>
              <a:buNone/>
              <a:defRPr sz="4700">
                <a:solidFill>
                  <a:srgbClr val="00FA99"/>
                </a:solidFill>
              </a:defRPr>
            </a:pPr>
            <a:r>
              <a:t>Use FFT solver to solve  𝜙_1, multigrid algorithm to solve 𝜙_(𝑙&gt;1)</a:t>
            </a:r>
          </a:p>
        </p:txBody>
      </p:sp>
      <p:sp>
        <p:nvSpPr>
          <p:cNvPr id="372" name="Fast fine mesh solver:…"/>
          <p:cNvSpPr txBox="1"/>
          <p:nvPr/>
        </p:nvSpPr>
        <p:spPr>
          <a:xfrm>
            <a:off x="14083487" y="9452456"/>
            <a:ext cx="11998579" cy="408257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a:spcBef>
                <a:spcPts val="2400"/>
              </a:spcBef>
              <a:defRPr sz="4700">
                <a:solidFill>
                  <a:srgbClr val="00FA99"/>
                </a:solidFill>
              </a:defRPr>
            </a:pPr>
            <a:r>
              <a:t>Fast fine mesh solver: </a:t>
            </a:r>
          </a:p>
          <a:p>
            <a:pPr lvl="1" marL="1306285" indent="-544285" algn="l">
              <a:spcBef>
                <a:spcPts val="2400"/>
              </a:spcBef>
              <a:buSzPct val="171000"/>
              <a:buChar char="•"/>
              <a:defRPr sz="4000">
                <a:solidFill>
                  <a:srgbClr val="00FA99"/>
                </a:solidFill>
              </a:defRPr>
            </a:pPr>
            <a:r>
              <a:t>Parallelized with MPI + OpenMP</a:t>
            </a:r>
          </a:p>
          <a:p>
            <a:pPr lvl="1" marL="1306285" indent="-544285" algn="l">
              <a:spcBef>
                <a:spcPts val="2400"/>
              </a:spcBef>
              <a:buSzPct val="171000"/>
              <a:buChar char="•"/>
              <a:defRPr sz="4000">
                <a:solidFill>
                  <a:srgbClr val="00FA99"/>
                </a:solidFill>
              </a:defRPr>
            </a:pPr>
            <a:r>
              <a:t>Scatter fine grid to other mpi ranks</a:t>
            </a:r>
          </a:p>
          <a:p>
            <a:pPr algn="l">
              <a:spcBef>
                <a:spcPts val="2400"/>
              </a:spcBef>
              <a:defRPr sz="4700">
                <a:solidFill>
                  <a:srgbClr val="00FA99"/>
                </a:solidFill>
              </a:defRPr>
            </a:pPr>
            <a:r>
              <a:t>Load balanced pipelining parallelization</a:t>
            </a:r>
          </a:p>
        </p:txBody>
      </p:sp>
      <p:sp>
        <p:nvSpPr>
          <p:cNvPr id="373" name="*Qianqian Su, et. al., JCP 539, 114225(2025)"/>
          <p:cNvSpPr txBox="1"/>
          <p:nvPr/>
        </p:nvSpPr>
        <p:spPr>
          <a:xfrm>
            <a:off x="3824142" y="2138620"/>
            <a:ext cx="8565022"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DCDEE0"/>
                </a:solidFill>
              </a:defRPr>
            </a:lvl1pPr>
          </a:lstStyle>
          <a:p>
            <a:pPr/>
            <a:r>
              <a:t>*Qianqian Su, et. al., JCP 539, 114225(2025)</a:t>
            </a:r>
          </a:p>
        </p:txBody>
      </p:sp>
      <p:pic>
        <p:nvPicPr>
          <p:cNvPr id="374" name="Screenshot 2025-03-30 at 00.15.32.png" descr="Screenshot 2025-03-30 at 00.15.32.png"/>
          <p:cNvPicPr>
            <a:picLocks noChangeAspect="1"/>
          </p:cNvPicPr>
          <p:nvPr/>
        </p:nvPicPr>
        <p:blipFill>
          <a:blip r:embed="rId3">
            <a:extLst/>
          </a:blip>
          <a:stretch>
            <a:fillRect/>
          </a:stretch>
        </p:blipFill>
        <p:spPr>
          <a:xfrm>
            <a:off x="13437750" y="2934899"/>
            <a:ext cx="10207661" cy="6422953"/>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QuickPIC with GPU"/>
          <p:cNvSpPr txBox="1"/>
          <p:nvPr>
            <p:ph type="title"/>
          </p:nvPr>
        </p:nvSpPr>
        <p:spPr>
          <a:prstGeom prst="rect">
            <a:avLst/>
          </a:prstGeom>
        </p:spPr>
        <p:txBody>
          <a:bodyPr/>
          <a:lstStyle/>
          <a:p>
            <a:pPr/>
            <a:r>
              <a:t>QuickPIC with GPU</a:t>
            </a:r>
          </a:p>
        </p:txBody>
      </p:sp>
      <p:sp>
        <p:nvSpPr>
          <p:cNvPr id="377" name="CPU only"/>
          <p:cNvSpPr txBox="1"/>
          <p:nvPr/>
        </p:nvSpPr>
        <p:spPr>
          <a:xfrm>
            <a:off x="1827864" y="8166815"/>
            <a:ext cx="3335980" cy="219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spcBef>
                <a:spcPts val="2400"/>
              </a:spcBef>
              <a:defRPr>
                <a:solidFill>
                  <a:srgbClr val="FFBF00"/>
                </a:solidFill>
              </a:defRPr>
            </a:lvl1pPr>
          </a:lstStyle>
          <a:p>
            <a:pPr/>
            <a:r>
              <a:t>CPU only</a:t>
            </a:r>
          </a:p>
        </p:txBody>
      </p:sp>
      <p:sp>
        <p:nvSpPr>
          <p:cNvPr id="378" name="CPU with GPU"/>
          <p:cNvSpPr txBox="1"/>
          <p:nvPr/>
        </p:nvSpPr>
        <p:spPr>
          <a:xfrm>
            <a:off x="7115060" y="8166815"/>
            <a:ext cx="5994266" cy="219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spcBef>
                <a:spcPts val="2400"/>
              </a:spcBef>
              <a:defRPr>
                <a:solidFill>
                  <a:srgbClr val="FFBF00"/>
                </a:solidFill>
              </a:defRPr>
            </a:lvl1pPr>
          </a:lstStyle>
          <a:p>
            <a:pPr/>
            <a:r>
              <a:t>CPU with GPU</a:t>
            </a:r>
          </a:p>
        </p:txBody>
      </p:sp>
      <p:sp>
        <p:nvSpPr>
          <p:cNvPr id="379" name="*Yueran Tian, et. al., in preparation."/>
          <p:cNvSpPr txBox="1"/>
          <p:nvPr/>
        </p:nvSpPr>
        <p:spPr>
          <a:xfrm>
            <a:off x="4675172" y="2138620"/>
            <a:ext cx="6862962"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DCDEE0"/>
                </a:solidFill>
              </a:defRPr>
            </a:lvl1pPr>
          </a:lstStyle>
          <a:p>
            <a:pPr/>
            <a:r>
              <a:t>*Yueran Tian, et. al., in preparation.</a:t>
            </a:r>
          </a:p>
        </p:txBody>
      </p:sp>
      <p:pic>
        <p:nvPicPr>
          <p:cNvPr id="380" name="Screenshot 2025-08-27 at 13.12.09.png" descr="Screenshot 2025-08-27 at 13.12.09.png"/>
          <p:cNvPicPr>
            <a:picLocks noChangeAspect="1"/>
          </p:cNvPicPr>
          <p:nvPr/>
        </p:nvPicPr>
        <p:blipFill>
          <a:blip r:embed="rId2">
            <a:extLst/>
          </a:blip>
          <a:stretch>
            <a:fillRect/>
          </a:stretch>
        </p:blipFill>
        <p:spPr>
          <a:xfrm>
            <a:off x="672000" y="3940863"/>
            <a:ext cx="12151047" cy="4601316"/>
          </a:xfrm>
          <a:prstGeom prst="rect">
            <a:avLst/>
          </a:prstGeom>
          <a:ln w="12700">
            <a:miter lim="400000"/>
          </a:ln>
        </p:spPr>
      </p:pic>
      <p:pic>
        <p:nvPicPr>
          <p:cNvPr id="381" name="Screenshot 2025-08-27 at 13.12.02.png" descr="Screenshot 2025-08-27 at 13.12.02.png"/>
          <p:cNvPicPr>
            <a:picLocks noChangeAspect="1"/>
          </p:cNvPicPr>
          <p:nvPr/>
        </p:nvPicPr>
        <p:blipFill>
          <a:blip r:embed="rId3">
            <a:extLst/>
          </a:blip>
          <a:stretch>
            <a:fillRect/>
          </a:stretch>
        </p:blipFill>
        <p:spPr>
          <a:xfrm>
            <a:off x="1278992" y="9730992"/>
            <a:ext cx="5448301" cy="3810001"/>
          </a:xfrm>
          <a:prstGeom prst="rect">
            <a:avLst/>
          </a:prstGeom>
          <a:ln w="12700">
            <a:miter lim="400000"/>
          </a:ln>
        </p:spPr>
      </p:pic>
      <p:sp>
        <p:nvSpPr>
          <p:cNvPr id="382" name="Lineouts Comparison"/>
          <p:cNvSpPr txBox="1"/>
          <p:nvPr/>
        </p:nvSpPr>
        <p:spPr>
          <a:xfrm>
            <a:off x="7115060" y="10713998"/>
            <a:ext cx="5994266" cy="219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spcBef>
                <a:spcPts val="2400"/>
              </a:spcBef>
              <a:defRPr sz="5100">
                <a:solidFill>
                  <a:srgbClr val="FFBF00"/>
                </a:solidFill>
              </a:defRPr>
            </a:lvl1pPr>
          </a:lstStyle>
          <a:p>
            <a:pPr/>
            <a:r>
              <a:t>Lineouts Comparison</a:t>
            </a:r>
          </a:p>
        </p:txBody>
      </p:sp>
      <p:pic>
        <p:nvPicPr>
          <p:cNvPr id="383" name="Screenshot 2025-08-27 at 13.15.01.png" descr="Screenshot 2025-08-27 at 13.15.01.png"/>
          <p:cNvPicPr>
            <a:picLocks noChangeAspect="1"/>
          </p:cNvPicPr>
          <p:nvPr/>
        </p:nvPicPr>
        <p:blipFill>
          <a:blip r:embed="rId4">
            <a:extLst/>
          </a:blip>
          <a:stretch>
            <a:fillRect/>
          </a:stretch>
        </p:blipFill>
        <p:spPr>
          <a:xfrm>
            <a:off x="14188014" y="3282093"/>
            <a:ext cx="9472217" cy="9450931"/>
          </a:xfrm>
          <a:prstGeom prst="rect">
            <a:avLst/>
          </a:prstGeom>
          <a:ln w="12700">
            <a:miter lim="400000"/>
          </a:ln>
        </p:spPr>
      </p:pic>
      <p:sp>
        <p:nvSpPr>
          <p:cNvPr id="384" name="POSTER on Tuesday"/>
          <p:cNvSpPr txBox="1"/>
          <p:nvPr/>
        </p:nvSpPr>
        <p:spPr>
          <a:xfrm>
            <a:off x="11501452" y="2138620"/>
            <a:ext cx="4085655"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FFC645"/>
                </a:solidFill>
              </a:defRPr>
            </a:lvl1pPr>
          </a:lstStyle>
          <a:p>
            <a:pPr/>
            <a:r>
              <a:t>POSTER on Tuesday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Radiation Module in QuickPIC"/>
          <p:cNvSpPr txBox="1"/>
          <p:nvPr>
            <p:ph type="title"/>
          </p:nvPr>
        </p:nvSpPr>
        <p:spPr>
          <a:prstGeom prst="rect">
            <a:avLst/>
          </a:prstGeom>
        </p:spPr>
        <p:txBody>
          <a:bodyPr/>
          <a:lstStyle/>
          <a:p>
            <a:pPr/>
            <a:r>
              <a:t>Radiation Module in QuickPIC</a:t>
            </a:r>
          </a:p>
        </p:txBody>
      </p:sp>
      <p:pic>
        <p:nvPicPr>
          <p:cNvPr id="387" name="pasted-movie.png" descr="pasted-movie.png"/>
          <p:cNvPicPr>
            <a:picLocks noChangeAspect="1"/>
          </p:cNvPicPr>
          <p:nvPr/>
        </p:nvPicPr>
        <p:blipFill>
          <a:blip r:embed="rId2">
            <a:extLst/>
          </a:blip>
          <a:stretch>
            <a:fillRect/>
          </a:stretch>
        </p:blipFill>
        <p:spPr>
          <a:xfrm>
            <a:off x="2416063" y="8432077"/>
            <a:ext cx="6979443" cy="4985317"/>
          </a:xfrm>
          <a:prstGeom prst="rect">
            <a:avLst/>
          </a:prstGeom>
          <a:ln w="12700">
            <a:miter lim="400000"/>
          </a:ln>
        </p:spPr>
      </p:pic>
      <p:pic>
        <p:nvPicPr>
          <p:cNvPr id="388" name="pasted-movie.png" descr="pasted-movie.png"/>
          <p:cNvPicPr>
            <a:picLocks noChangeAspect="1"/>
          </p:cNvPicPr>
          <p:nvPr/>
        </p:nvPicPr>
        <p:blipFill>
          <a:blip r:embed="rId3">
            <a:extLst/>
          </a:blip>
          <a:stretch>
            <a:fillRect/>
          </a:stretch>
        </p:blipFill>
        <p:spPr>
          <a:xfrm>
            <a:off x="2470434" y="3881189"/>
            <a:ext cx="6870701" cy="4254501"/>
          </a:xfrm>
          <a:prstGeom prst="rect">
            <a:avLst/>
          </a:prstGeom>
          <a:ln w="12700">
            <a:miter lim="400000"/>
          </a:ln>
        </p:spPr>
      </p:pic>
      <p:sp>
        <p:nvSpPr>
          <p:cNvPr id="389" name="BETATRON RADIATION"/>
          <p:cNvSpPr txBox="1"/>
          <p:nvPr/>
        </p:nvSpPr>
        <p:spPr>
          <a:xfrm>
            <a:off x="1847276" y="2547550"/>
            <a:ext cx="8117016" cy="969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700">
                <a:solidFill>
                  <a:srgbClr val="F6C85E"/>
                </a:solidFill>
                <a:latin typeface="Helvetica Neue"/>
                <a:ea typeface="Helvetica Neue"/>
                <a:cs typeface="Helvetica Neue"/>
                <a:sym typeface="Helvetica Neue"/>
              </a:defRPr>
            </a:lvl1pPr>
          </a:lstStyle>
          <a:p>
            <a:pPr/>
            <a:r>
              <a:t>BETATRON RADIATION</a:t>
            </a:r>
          </a:p>
        </p:txBody>
      </p:sp>
      <p:pic>
        <p:nvPicPr>
          <p:cNvPr id="390" name="pasted-movie.png" descr="pasted-movie.png"/>
          <p:cNvPicPr>
            <a:picLocks noChangeAspect="1"/>
          </p:cNvPicPr>
          <p:nvPr/>
        </p:nvPicPr>
        <p:blipFill>
          <a:blip r:embed="rId4">
            <a:extLst/>
          </a:blip>
          <a:stretch>
            <a:fillRect/>
          </a:stretch>
        </p:blipFill>
        <p:spPr>
          <a:xfrm>
            <a:off x="12741912" y="3714332"/>
            <a:ext cx="8909889" cy="3823536"/>
          </a:xfrm>
          <a:prstGeom prst="rect">
            <a:avLst/>
          </a:prstGeom>
          <a:ln w="12700">
            <a:miter lim="400000"/>
          </a:ln>
        </p:spPr>
      </p:pic>
      <p:sp>
        <p:nvSpPr>
          <p:cNvPr id="391" name="PLASMA RADIATION"/>
          <p:cNvSpPr txBox="1"/>
          <p:nvPr/>
        </p:nvSpPr>
        <p:spPr>
          <a:xfrm>
            <a:off x="13547353" y="2547550"/>
            <a:ext cx="7299008" cy="969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700">
                <a:solidFill>
                  <a:srgbClr val="F6C85E"/>
                </a:solidFill>
                <a:latin typeface="Helvetica Neue"/>
                <a:ea typeface="Helvetica Neue"/>
                <a:cs typeface="Helvetica Neue"/>
                <a:sym typeface="Helvetica Neue"/>
              </a:defRPr>
            </a:lvl1pPr>
          </a:lstStyle>
          <a:p>
            <a:pPr/>
            <a:r>
              <a:t>PLASMA RADIATION</a:t>
            </a:r>
          </a:p>
        </p:txBody>
      </p:sp>
      <p:pic>
        <p:nvPicPr>
          <p:cNvPr id="392" name="pasted-movie.png" descr="pasted-movie.png"/>
          <p:cNvPicPr>
            <a:picLocks noChangeAspect="1"/>
          </p:cNvPicPr>
          <p:nvPr/>
        </p:nvPicPr>
        <p:blipFill>
          <a:blip r:embed="rId5">
            <a:extLst/>
          </a:blip>
          <a:stretch>
            <a:fillRect/>
          </a:stretch>
        </p:blipFill>
        <p:spPr>
          <a:xfrm>
            <a:off x="11940588" y="8500150"/>
            <a:ext cx="4121214" cy="3364788"/>
          </a:xfrm>
          <a:prstGeom prst="rect">
            <a:avLst/>
          </a:prstGeom>
          <a:ln w="12700">
            <a:miter lim="400000"/>
          </a:ln>
        </p:spPr>
      </p:pic>
      <p:pic>
        <p:nvPicPr>
          <p:cNvPr id="393" name="pasted-movie.png" descr="pasted-movie.png"/>
          <p:cNvPicPr>
            <a:picLocks noChangeAspect="1"/>
          </p:cNvPicPr>
          <p:nvPr/>
        </p:nvPicPr>
        <p:blipFill>
          <a:blip r:embed="rId6">
            <a:extLst/>
          </a:blip>
          <a:stretch>
            <a:fillRect/>
          </a:stretch>
        </p:blipFill>
        <p:spPr>
          <a:xfrm>
            <a:off x="16048578" y="8500150"/>
            <a:ext cx="4354431" cy="3364788"/>
          </a:xfrm>
          <a:prstGeom prst="rect">
            <a:avLst/>
          </a:prstGeom>
          <a:ln w="12700">
            <a:miter lim="400000"/>
          </a:ln>
        </p:spPr>
      </p:pic>
      <p:pic>
        <p:nvPicPr>
          <p:cNvPr id="394" name="pasted-movie.png" descr="pasted-movie.png"/>
          <p:cNvPicPr>
            <a:picLocks noChangeAspect="1"/>
          </p:cNvPicPr>
          <p:nvPr/>
        </p:nvPicPr>
        <p:blipFill>
          <a:blip r:embed="rId7">
            <a:extLst/>
          </a:blip>
          <a:stretch>
            <a:fillRect/>
          </a:stretch>
        </p:blipFill>
        <p:spPr>
          <a:xfrm>
            <a:off x="20331503" y="8500150"/>
            <a:ext cx="4254943" cy="3364788"/>
          </a:xfrm>
          <a:prstGeom prst="rect">
            <a:avLst/>
          </a:prstGeom>
          <a:ln w="12700">
            <a:miter lim="400000"/>
          </a:ln>
        </p:spPr>
      </p:pic>
      <p:sp>
        <p:nvSpPr>
          <p:cNvPr id="395" name="[1] H. Peng, T. W. Huang, et. al, Physical Review Letters, 131, 145003 (2023).…"/>
          <p:cNvSpPr txBox="1"/>
          <p:nvPr/>
        </p:nvSpPr>
        <p:spPr>
          <a:xfrm>
            <a:off x="11603166" y="12235879"/>
            <a:ext cx="12890787"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just">
              <a:defRPr sz="3200">
                <a:solidFill>
                  <a:srgbClr val="EBEBEB"/>
                </a:solidFill>
              </a:defRPr>
            </a:pPr>
            <a:r>
              <a:t>[1] H. Peng, T. W. Huang, et. al, Physical Review Letters, 131, 145003 (2023).</a:t>
            </a:r>
          </a:p>
          <a:p>
            <a:pPr algn="just">
              <a:defRPr sz="3200">
                <a:solidFill>
                  <a:srgbClr val="EBEBEB"/>
                </a:solidFill>
              </a:defRPr>
            </a:pPr>
            <a:r>
              <a:t>[2] B. Malaca, M. Pardal, et. al, Nat. Photon. 18, 39 (2024).</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Find the Optimal Beam Loading"/>
          <p:cNvSpPr txBox="1"/>
          <p:nvPr>
            <p:ph type="title"/>
          </p:nvPr>
        </p:nvSpPr>
        <p:spPr>
          <a:prstGeom prst="rect">
            <a:avLst/>
          </a:prstGeom>
        </p:spPr>
        <p:txBody>
          <a:bodyPr/>
          <a:lstStyle/>
          <a:p>
            <a:pPr/>
            <a:r>
              <a:t>Find the Optimal Beam Loading</a:t>
            </a:r>
          </a:p>
        </p:txBody>
      </p:sp>
      <p:pic>
        <p:nvPicPr>
          <p:cNvPr id="398" name="Screen Shot 2022-10-27 at 09.38.36.png" descr="Screen Shot 2022-10-27 at 09.38.36.png"/>
          <p:cNvPicPr>
            <a:picLocks noChangeAspect="1"/>
          </p:cNvPicPr>
          <p:nvPr/>
        </p:nvPicPr>
        <p:blipFill>
          <a:blip r:embed="rId2">
            <a:extLst/>
          </a:blip>
          <a:stretch>
            <a:fillRect/>
          </a:stretch>
        </p:blipFill>
        <p:spPr>
          <a:xfrm>
            <a:off x="2686702" y="3047547"/>
            <a:ext cx="9686885" cy="5893706"/>
          </a:xfrm>
          <a:prstGeom prst="rect">
            <a:avLst/>
          </a:prstGeom>
          <a:ln w="12700">
            <a:miter lim="400000"/>
          </a:ln>
        </p:spPr>
      </p:pic>
      <p:pic>
        <p:nvPicPr>
          <p:cNvPr id="399" name="Screen Shot 2022-10-27 at 09.39.36.png" descr="Screen Shot 2022-10-27 at 09.39.36.png"/>
          <p:cNvPicPr>
            <a:picLocks noChangeAspect="1"/>
          </p:cNvPicPr>
          <p:nvPr/>
        </p:nvPicPr>
        <p:blipFill>
          <a:blip r:embed="rId3">
            <a:extLst/>
          </a:blip>
          <a:stretch>
            <a:fillRect/>
          </a:stretch>
        </p:blipFill>
        <p:spPr>
          <a:xfrm>
            <a:off x="14809277" y="2853054"/>
            <a:ext cx="7588711" cy="5039682"/>
          </a:xfrm>
          <a:prstGeom prst="rect">
            <a:avLst/>
          </a:prstGeom>
          <a:ln w="12700">
            <a:miter lim="400000"/>
          </a:ln>
        </p:spPr>
      </p:pic>
      <p:pic>
        <p:nvPicPr>
          <p:cNvPr id="400" name="Screen Shot 2022-10-27 at 09.39.52.png" descr="Screen Shot 2022-10-27 at 09.39.52.png"/>
          <p:cNvPicPr>
            <a:picLocks noChangeAspect="1"/>
          </p:cNvPicPr>
          <p:nvPr/>
        </p:nvPicPr>
        <p:blipFill>
          <a:blip r:embed="rId4">
            <a:extLst/>
          </a:blip>
          <a:stretch>
            <a:fillRect/>
          </a:stretch>
        </p:blipFill>
        <p:spPr>
          <a:xfrm>
            <a:off x="14822000" y="8079973"/>
            <a:ext cx="7563264" cy="4205581"/>
          </a:xfrm>
          <a:prstGeom prst="rect">
            <a:avLst/>
          </a:prstGeom>
          <a:ln w="12700">
            <a:miter lim="400000"/>
          </a:ln>
        </p:spPr>
      </p:pic>
      <p:pic>
        <p:nvPicPr>
          <p:cNvPr id="401" name="Screen Shot 2022-10-27 at 09.40.13.png" descr="Screen Shot 2022-10-27 at 09.40.13.png"/>
          <p:cNvPicPr>
            <a:picLocks noChangeAspect="1"/>
          </p:cNvPicPr>
          <p:nvPr/>
        </p:nvPicPr>
        <p:blipFill>
          <a:blip r:embed="rId5">
            <a:extLst/>
          </a:blip>
          <a:stretch>
            <a:fillRect/>
          </a:stretch>
        </p:blipFill>
        <p:spPr>
          <a:xfrm>
            <a:off x="3200421" y="10107968"/>
            <a:ext cx="8659446" cy="2027939"/>
          </a:xfrm>
          <a:prstGeom prst="rect">
            <a:avLst/>
          </a:prstGeom>
          <a:ln w="12700">
            <a:miter lim="400000"/>
          </a:ln>
        </p:spPr>
      </p:pic>
      <p:sp>
        <p:nvSpPr>
          <p:cNvPr id="402" name="BFGS Method"/>
          <p:cNvSpPr txBox="1"/>
          <p:nvPr/>
        </p:nvSpPr>
        <p:spPr>
          <a:xfrm>
            <a:off x="16770270" y="12766774"/>
            <a:ext cx="4326646"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rgbClr val="EBEBEB"/>
                </a:solidFill>
              </a:defRPr>
            </a:lvl1pPr>
          </a:lstStyle>
          <a:p>
            <a:pPr/>
            <a:r>
              <a:t>BFGS Method</a:t>
            </a:r>
          </a:p>
        </p:txBody>
      </p:sp>
      <p:sp>
        <p:nvSpPr>
          <p:cNvPr id="403" name="The Object Function"/>
          <p:cNvSpPr txBox="1"/>
          <p:nvPr/>
        </p:nvSpPr>
        <p:spPr>
          <a:xfrm>
            <a:off x="4953384" y="9280591"/>
            <a:ext cx="4765961" cy="765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300">
                <a:solidFill>
                  <a:srgbClr val="EBEBEB"/>
                </a:solidFill>
              </a:defRPr>
            </a:lvl1pPr>
          </a:lstStyle>
          <a:p>
            <a:pPr/>
            <a:r>
              <a:t>The Object Function</a:t>
            </a:r>
          </a:p>
        </p:txBody>
      </p:sp>
      <p:sp>
        <p:nvSpPr>
          <p:cNvPr id="404" name="*Xiaoning Wang, et. al., Plasma Phys. Control. Fusion 64, 065007 (2022)."/>
          <p:cNvSpPr txBox="1"/>
          <p:nvPr/>
        </p:nvSpPr>
        <p:spPr>
          <a:xfrm>
            <a:off x="2989689" y="2171633"/>
            <a:ext cx="12435584"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just" defTabSz="457200">
              <a:defRPr sz="2966">
                <a:solidFill>
                  <a:srgbClr val="EBEBEB"/>
                </a:solidFill>
                <a:latin typeface="Helvetica"/>
                <a:ea typeface="Helvetica"/>
                <a:cs typeface="Helvetica"/>
                <a:sym typeface="Helvetica"/>
              </a:defRPr>
            </a:lvl1pPr>
          </a:lstStyle>
          <a:p>
            <a:pPr/>
            <a:r>
              <a:t>*Xiaoning Wang, et. al., Plasma Phys. Control. Fusion 64, 065007 (2022).</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Neural-network-based longitudinal electric field prediction in nonlinear plasma wakefield accelerators"/>
          <p:cNvSpPr txBox="1"/>
          <p:nvPr>
            <p:ph type="title"/>
          </p:nvPr>
        </p:nvSpPr>
        <p:spPr>
          <a:prstGeom prst="rect">
            <a:avLst/>
          </a:prstGeom>
        </p:spPr>
        <p:txBody>
          <a:bodyPr/>
          <a:lstStyle>
            <a:lvl1pPr>
              <a:defRPr sz="7000"/>
            </a:lvl1pPr>
          </a:lstStyle>
          <a:p>
            <a:pPr/>
            <a:r>
              <a:t>Neural-network-based longitudinal electric field prediction in nonlinear plasma wakefield accelerators</a:t>
            </a:r>
          </a:p>
        </p:txBody>
      </p:sp>
      <p:sp>
        <p:nvSpPr>
          <p:cNvPr id="407" name="*Xiaoning Wang, et. al., Plasma Phys. Control. Fusion 67, 055038 (2025)."/>
          <p:cNvSpPr txBox="1"/>
          <p:nvPr/>
        </p:nvSpPr>
        <p:spPr>
          <a:xfrm>
            <a:off x="2963665" y="2379821"/>
            <a:ext cx="12435585"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just" defTabSz="457200">
              <a:defRPr sz="2966">
                <a:solidFill>
                  <a:srgbClr val="EBEBEB"/>
                </a:solidFill>
                <a:latin typeface="Helvetica"/>
                <a:ea typeface="Helvetica"/>
                <a:cs typeface="Helvetica"/>
                <a:sym typeface="Helvetica"/>
              </a:defRPr>
            </a:lvl1pPr>
          </a:lstStyle>
          <a:p>
            <a:pPr/>
            <a:r>
              <a:t>*Xiaoning Wang, et. al., Plasma Phys. Control. Fusion 67, 055038 (2025).</a:t>
            </a:r>
          </a:p>
        </p:txBody>
      </p:sp>
      <p:pic>
        <p:nvPicPr>
          <p:cNvPr id="408" name="Screenshot 2025-08-27 at 13.21.27.png" descr="Screenshot 2025-08-27 at 13.21.27.png"/>
          <p:cNvPicPr>
            <a:picLocks noChangeAspect="1"/>
          </p:cNvPicPr>
          <p:nvPr/>
        </p:nvPicPr>
        <p:blipFill>
          <a:blip r:embed="rId2">
            <a:extLst/>
          </a:blip>
          <a:stretch>
            <a:fillRect/>
          </a:stretch>
        </p:blipFill>
        <p:spPr>
          <a:xfrm>
            <a:off x="11557433" y="3720155"/>
            <a:ext cx="11881357" cy="8541284"/>
          </a:xfrm>
          <a:prstGeom prst="rect">
            <a:avLst/>
          </a:prstGeom>
          <a:ln w="12700">
            <a:miter lim="400000"/>
          </a:ln>
        </p:spPr>
      </p:pic>
      <p:pic>
        <p:nvPicPr>
          <p:cNvPr id="409" name="Screenshot 2025-08-27 at 13.22.57.png" descr="Screenshot 2025-08-27 at 13.22.57.png"/>
          <p:cNvPicPr>
            <a:picLocks noChangeAspect="1"/>
          </p:cNvPicPr>
          <p:nvPr/>
        </p:nvPicPr>
        <p:blipFill>
          <a:blip r:embed="rId3">
            <a:extLst/>
          </a:blip>
          <a:stretch>
            <a:fillRect/>
          </a:stretch>
        </p:blipFill>
        <p:spPr>
          <a:xfrm>
            <a:off x="1425775" y="4412819"/>
            <a:ext cx="9000504" cy="715595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QuickPIC/QPAD Collaboration"/>
          <p:cNvSpPr txBox="1"/>
          <p:nvPr>
            <p:ph type="title"/>
          </p:nvPr>
        </p:nvSpPr>
        <p:spPr>
          <a:prstGeom prst="rect">
            <a:avLst/>
          </a:prstGeom>
        </p:spPr>
        <p:txBody>
          <a:bodyPr/>
          <a:lstStyle/>
          <a:p>
            <a:pPr/>
            <a:r>
              <a:t>QuickPIC/QPAD Collaboration</a:t>
            </a:r>
          </a:p>
        </p:txBody>
      </p:sp>
      <p:sp>
        <p:nvSpPr>
          <p:cNvPr id="249" name="Weiming An, Weiyu Meng, Rong Tang, Hainan Wang, Yueran Tian, Zhihao Xu…"/>
          <p:cNvSpPr txBox="1"/>
          <p:nvPr>
            <p:ph type="body" idx="1"/>
          </p:nvPr>
        </p:nvSpPr>
        <p:spPr>
          <a:xfrm>
            <a:off x="657529" y="3374535"/>
            <a:ext cx="18917157" cy="8036719"/>
          </a:xfrm>
          <a:prstGeom prst="rect">
            <a:avLst/>
          </a:prstGeom>
        </p:spPr>
        <p:txBody>
          <a:bodyPr/>
          <a:lstStyle/>
          <a:p>
            <a:pPr>
              <a:lnSpc>
                <a:spcPct val="150000"/>
              </a:lnSpc>
            </a:pPr>
            <a:r>
              <a:t>Weiming An, Weiyu Meng, Rong Tang, Hainan Wang, Yueran Tian, Zhihao Xu</a:t>
            </a:r>
          </a:p>
          <a:p>
            <a:pPr>
              <a:lnSpc>
                <a:spcPct val="150000"/>
              </a:lnSpc>
            </a:pPr>
            <a:r>
              <a:t>Qianqian Su, Viktor Decyk, Lance Hildebrand, Yujian Zhao, Thamine Dalichaouch, Warren Mori</a:t>
            </a:r>
          </a:p>
          <a:p>
            <a:pPr>
              <a:lnSpc>
                <a:spcPct val="150000"/>
              </a:lnSpc>
            </a:pPr>
            <a:r>
              <a:t>Fei Li</a:t>
            </a:r>
          </a:p>
        </p:txBody>
      </p:sp>
      <p:pic>
        <p:nvPicPr>
          <p:cNvPr id="250" name="标志负形.jpg" descr="标志负形.jpg"/>
          <p:cNvPicPr>
            <a:picLocks noChangeAspect="1"/>
          </p:cNvPicPr>
          <p:nvPr/>
        </p:nvPicPr>
        <p:blipFill>
          <a:blip r:embed="rId2">
            <a:extLst/>
          </a:blip>
          <a:stretch>
            <a:fillRect/>
          </a:stretch>
        </p:blipFill>
        <p:spPr>
          <a:xfrm>
            <a:off x="20344001" y="3006048"/>
            <a:ext cx="3055221" cy="3063708"/>
          </a:xfrm>
          <a:prstGeom prst="rect">
            <a:avLst/>
          </a:prstGeom>
          <a:ln w="12700">
            <a:miter lim="400000"/>
          </a:ln>
        </p:spPr>
      </p:pic>
      <p:pic>
        <p:nvPicPr>
          <p:cNvPr id="251" name="Screen Shot 2018-08-17 at 9.02.42 AM.png" descr="Screen Shot 2018-08-17 at 9.02.42 AM.png"/>
          <p:cNvPicPr>
            <a:picLocks noChangeAspect="1"/>
          </p:cNvPicPr>
          <p:nvPr/>
        </p:nvPicPr>
        <p:blipFill>
          <a:blip r:embed="rId3">
            <a:extLst/>
          </a:blip>
          <a:stretch>
            <a:fillRect/>
          </a:stretch>
        </p:blipFill>
        <p:spPr>
          <a:xfrm>
            <a:off x="18988609" y="6436738"/>
            <a:ext cx="5299059" cy="1870256"/>
          </a:xfrm>
          <a:prstGeom prst="rect">
            <a:avLst/>
          </a:prstGeom>
          <a:ln w="12700">
            <a:miter lim="400000"/>
          </a:ln>
        </p:spPr>
      </p:pic>
      <p:pic>
        <p:nvPicPr>
          <p:cNvPr id="252" name="R.47b535e03654b043d16a4144949682ef.jpeg" descr="R.47b535e03654b043d16a4144949682ef.jpeg"/>
          <p:cNvPicPr>
            <a:picLocks noChangeAspect="1"/>
          </p:cNvPicPr>
          <p:nvPr/>
        </p:nvPicPr>
        <p:blipFill>
          <a:blip r:embed="rId4">
            <a:extLst/>
          </a:blip>
          <a:stretch>
            <a:fillRect/>
          </a:stretch>
        </p:blipFill>
        <p:spPr>
          <a:xfrm>
            <a:off x="20344001" y="8703436"/>
            <a:ext cx="3055221" cy="3036908"/>
          </a:xfrm>
          <a:prstGeom prst="rect">
            <a:avLst/>
          </a:prstGeom>
          <a:ln w="12700">
            <a:miter lim="400000"/>
          </a:ln>
        </p:spPr>
      </p:pic>
      <p:sp>
        <p:nvSpPr>
          <p:cNvPr id="253" name="Work supported by Strategic Priority Research Program of the Chinese Academy of Sciences, Grant No. XDB0530000, NSFC Grant 12075030, and Beijing Normal University Scientific Research Initiation Fund for Introducing Talents 310432104"/>
          <p:cNvSpPr txBox="1"/>
          <p:nvPr/>
        </p:nvSpPr>
        <p:spPr>
          <a:xfrm>
            <a:off x="422069" y="12136967"/>
            <a:ext cx="23727821" cy="110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sz="3200">
                <a:solidFill>
                  <a:srgbClr val="73FA79"/>
                </a:solidFill>
                <a:latin typeface="Times Roman"/>
                <a:ea typeface="Times Roman"/>
                <a:cs typeface="Times Roman"/>
                <a:sym typeface="Times Roman"/>
              </a:defRPr>
            </a:pPr>
            <a:r>
              <a:t>Work supported by Strategic Priority Research Program of the Chinese Academy of Sciences, Grant No. XDB0530000, NSFC Grant 12075030, and Beijing Normal University Scientific Research Initiation Fund for Introducing Talents 310432104</a:t>
            </a:r>
            <a:r>
              <a:rPr sz="1200"/>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PWFA Optimization Framework: PAOF"/>
          <p:cNvSpPr txBox="1"/>
          <p:nvPr>
            <p:ph type="title"/>
          </p:nvPr>
        </p:nvSpPr>
        <p:spPr>
          <a:prstGeom prst="rect">
            <a:avLst/>
          </a:prstGeom>
        </p:spPr>
        <p:txBody>
          <a:bodyPr/>
          <a:lstStyle>
            <a:lvl1pPr>
              <a:defRPr sz="9300"/>
            </a:lvl1pPr>
          </a:lstStyle>
          <a:p>
            <a:pPr/>
            <a:r>
              <a:t>PWFA Optimization Framework: PAOF</a:t>
            </a:r>
          </a:p>
        </p:txBody>
      </p:sp>
      <p:pic>
        <p:nvPicPr>
          <p:cNvPr id="412" name="pasted-movie.png" descr="pasted-movie.png"/>
          <p:cNvPicPr>
            <a:picLocks noChangeAspect="1"/>
          </p:cNvPicPr>
          <p:nvPr/>
        </p:nvPicPr>
        <p:blipFill>
          <a:blip r:embed="rId2">
            <a:extLst/>
          </a:blip>
          <a:stretch>
            <a:fillRect/>
          </a:stretch>
        </p:blipFill>
        <p:spPr>
          <a:xfrm>
            <a:off x="15569203" y="4427353"/>
            <a:ext cx="8891903" cy="5979419"/>
          </a:xfrm>
          <a:prstGeom prst="rect">
            <a:avLst/>
          </a:prstGeom>
          <a:ln w="12700">
            <a:miter lim="400000"/>
          </a:ln>
        </p:spPr>
      </p:pic>
      <p:grpSp>
        <p:nvGrpSpPr>
          <p:cNvPr id="431" name="Group"/>
          <p:cNvGrpSpPr/>
          <p:nvPr/>
        </p:nvGrpSpPr>
        <p:grpSpPr>
          <a:xfrm>
            <a:off x="236089" y="2691347"/>
            <a:ext cx="17270953" cy="6464744"/>
            <a:chOff x="0" y="0"/>
            <a:chExt cx="17270951" cy="6464742"/>
          </a:xfrm>
        </p:grpSpPr>
        <p:sp>
          <p:nvSpPr>
            <p:cNvPr id="413" name="Python"/>
            <p:cNvSpPr/>
            <p:nvPr/>
          </p:nvSpPr>
          <p:spPr>
            <a:xfrm>
              <a:off x="0" y="0"/>
              <a:ext cx="17270429" cy="1393094"/>
            </a:xfrm>
            <a:prstGeom prst="roundRect">
              <a:avLst>
                <a:gd name="adj" fmla="val 15000"/>
              </a:avLst>
            </a:prstGeom>
            <a:solidFill>
              <a:srgbClr val="EED2D3"/>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6400">
                  <a:solidFill>
                    <a:srgbClr val="53585F"/>
                  </a:solidFill>
                  <a:latin typeface="Graphik Light"/>
                  <a:ea typeface="Graphik Light"/>
                  <a:cs typeface="Graphik Light"/>
                  <a:sym typeface="Graphik Light"/>
                </a:defRPr>
              </a:lvl1pPr>
            </a:lstStyle>
            <a:p>
              <a:pPr/>
              <a:r>
                <a:t>Python</a:t>
              </a:r>
            </a:p>
          </p:txBody>
        </p:sp>
        <p:sp>
          <p:nvSpPr>
            <p:cNvPr id="414" name="ASTRA"/>
            <p:cNvSpPr/>
            <p:nvPr/>
          </p:nvSpPr>
          <p:spPr>
            <a:xfrm>
              <a:off x="17215" y="2725717"/>
              <a:ext cx="3001311" cy="1393094"/>
            </a:xfrm>
            <a:prstGeom prst="roundRect">
              <a:avLst>
                <a:gd name="adj" fmla="val 15000"/>
              </a:avLst>
            </a:prstGeom>
            <a:solidFill>
              <a:srgbClr val="C6DBC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53585F"/>
                  </a:solidFill>
                  <a:latin typeface="Graphik Light"/>
                  <a:ea typeface="Graphik Light"/>
                  <a:cs typeface="Graphik Light"/>
                  <a:sym typeface="Graphik Light"/>
                </a:defRPr>
              </a:lvl1pPr>
            </a:lstStyle>
            <a:p>
              <a:pPr/>
              <a:r>
                <a:t>ASTRA</a:t>
              </a:r>
            </a:p>
          </p:txBody>
        </p:sp>
        <p:sp>
          <p:nvSpPr>
            <p:cNvPr id="415" name="ELEGANT.so"/>
            <p:cNvSpPr/>
            <p:nvPr/>
          </p:nvSpPr>
          <p:spPr>
            <a:xfrm>
              <a:off x="5061307" y="2721843"/>
              <a:ext cx="3001311" cy="1393094"/>
            </a:xfrm>
            <a:prstGeom prst="roundRect">
              <a:avLst>
                <a:gd name="adj" fmla="val 15000"/>
              </a:avLst>
            </a:prstGeom>
            <a:solidFill>
              <a:srgbClr val="C6DBC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53585F"/>
                  </a:solidFill>
                  <a:latin typeface="Graphik Light"/>
                  <a:ea typeface="Graphik Light"/>
                  <a:cs typeface="Graphik Light"/>
                  <a:sym typeface="Graphik Light"/>
                </a:defRPr>
              </a:lvl1pPr>
            </a:lstStyle>
            <a:p>
              <a:pPr/>
              <a:r>
                <a:t>ELEGANT.so</a:t>
              </a:r>
            </a:p>
          </p:txBody>
        </p:sp>
        <p:sp>
          <p:nvSpPr>
            <p:cNvPr id="416" name="QuickPIC.so…"/>
            <p:cNvSpPr/>
            <p:nvPr/>
          </p:nvSpPr>
          <p:spPr>
            <a:xfrm>
              <a:off x="10088184" y="2723081"/>
              <a:ext cx="3001311" cy="1393094"/>
            </a:xfrm>
            <a:prstGeom prst="roundRect">
              <a:avLst>
                <a:gd name="adj" fmla="val 15000"/>
              </a:avLst>
            </a:prstGeom>
            <a:solidFill>
              <a:srgbClr val="C6DBC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825500">
                <a:defRPr sz="2800">
                  <a:solidFill>
                    <a:srgbClr val="53585F"/>
                  </a:solidFill>
                  <a:latin typeface="Graphik Light"/>
                  <a:ea typeface="Graphik Light"/>
                  <a:cs typeface="Graphik Light"/>
                  <a:sym typeface="Graphik Light"/>
                </a:defRPr>
              </a:pPr>
              <a:r>
                <a:t>QuickPIC.so</a:t>
              </a:r>
            </a:p>
            <a:p>
              <a:pPr defTabSz="825500">
                <a:defRPr sz="2800">
                  <a:solidFill>
                    <a:srgbClr val="53585F"/>
                  </a:solidFill>
                  <a:latin typeface="Graphik Light"/>
                  <a:ea typeface="Graphik Light"/>
                  <a:cs typeface="Graphik Light"/>
                  <a:sym typeface="Graphik Light"/>
                </a:defRPr>
              </a:pPr>
              <a:r>
                <a:t>QPAD.so</a:t>
              </a:r>
            </a:p>
          </p:txBody>
        </p:sp>
        <p:sp>
          <p:nvSpPr>
            <p:cNvPr id="417" name="Optimization"/>
            <p:cNvSpPr/>
            <p:nvPr/>
          </p:nvSpPr>
          <p:spPr>
            <a:xfrm>
              <a:off x="15115059" y="1387296"/>
              <a:ext cx="2155894" cy="2774688"/>
            </a:xfrm>
            <a:prstGeom prst="roundRect">
              <a:avLst>
                <a:gd name="adj" fmla="val 9693"/>
              </a:avLst>
            </a:prstGeom>
            <a:solidFill>
              <a:srgbClr val="C6DBC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500">
                  <a:solidFill>
                    <a:srgbClr val="53585F"/>
                  </a:solidFill>
                  <a:latin typeface="Graphik Light"/>
                  <a:ea typeface="Graphik Light"/>
                  <a:cs typeface="Graphik Light"/>
                  <a:sym typeface="Graphik Light"/>
                </a:defRPr>
              </a:lvl1pPr>
            </a:lstStyle>
            <a:p>
              <a:pPr/>
              <a:r>
                <a:t>Optimization</a:t>
              </a:r>
            </a:p>
          </p:txBody>
        </p:sp>
        <p:sp>
          <p:nvSpPr>
            <p:cNvPr id="418" name="ctypes"/>
            <p:cNvSpPr/>
            <p:nvPr/>
          </p:nvSpPr>
          <p:spPr>
            <a:xfrm>
              <a:off x="5068999" y="1382925"/>
              <a:ext cx="8012802" cy="1339565"/>
            </a:xfrm>
            <a:prstGeom prst="roundRect">
              <a:avLst>
                <a:gd name="adj" fmla="val 15000"/>
              </a:avLst>
            </a:prstGeom>
            <a:solidFill>
              <a:srgbClr val="F0BE5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4700">
                  <a:solidFill>
                    <a:srgbClr val="53585F"/>
                  </a:solidFill>
                  <a:latin typeface="Graphik Light"/>
                  <a:ea typeface="Graphik Light"/>
                  <a:cs typeface="Graphik Light"/>
                  <a:sym typeface="Graphik Light"/>
                </a:defRPr>
              </a:lvl1pPr>
            </a:lstStyle>
            <a:p>
              <a:pPr/>
              <a:r>
                <a:t>ctypes</a:t>
              </a:r>
            </a:p>
          </p:txBody>
        </p:sp>
        <p:sp>
          <p:nvSpPr>
            <p:cNvPr id="419" name="BEAM…"/>
            <p:cNvSpPr/>
            <p:nvPr/>
          </p:nvSpPr>
          <p:spPr>
            <a:xfrm>
              <a:off x="3069303" y="2752481"/>
              <a:ext cx="1941226" cy="1339566"/>
            </a:xfrm>
            <a:prstGeom prst="rightArrow">
              <a:avLst>
                <a:gd name="adj1" fmla="val 60996"/>
                <a:gd name="adj2" fmla="val 112183"/>
              </a:avLst>
            </a:prstGeom>
            <a:solidFill>
              <a:srgbClr val="84698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825500">
                <a:defRPr sz="1700">
                  <a:solidFill>
                    <a:srgbClr val="FFFFFF"/>
                  </a:solidFill>
                  <a:latin typeface="Graphik Light"/>
                  <a:ea typeface="Graphik Light"/>
                  <a:cs typeface="Graphik Light"/>
                  <a:sym typeface="Graphik Light"/>
                </a:defRPr>
              </a:pPr>
              <a:r>
                <a:t>BEAM</a:t>
              </a:r>
            </a:p>
            <a:p>
              <a:pPr defTabSz="825500">
                <a:defRPr sz="1700">
                  <a:solidFill>
                    <a:srgbClr val="FFFFFF"/>
                  </a:solidFill>
                  <a:latin typeface="Graphik Light"/>
                  <a:ea typeface="Graphik Light"/>
                  <a:cs typeface="Graphik Light"/>
                  <a:sym typeface="Graphik Light"/>
                </a:defRPr>
              </a:pPr>
              <a:r>
                <a:t>DATA</a:t>
              </a:r>
            </a:p>
          </p:txBody>
        </p:sp>
        <p:sp>
          <p:nvSpPr>
            <p:cNvPr id="420" name="BEAM…"/>
            <p:cNvSpPr/>
            <p:nvPr/>
          </p:nvSpPr>
          <p:spPr>
            <a:xfrm>
              <a:off x="8104787" y="2752481"/>
              <a:ext cx="1941226" cy="1339566"/>
            </a:xfrm>
            <a:prstGeom prst="rightArrow">
              <a:avLst>
                <a:gd name="adj1" fmla="val 60996"/>
                <a:gd name="adj2" fmla="val 112183"/>
              </a:avLst>
            </a:prstGeom>
            <a:solidFill>
              <a:srgbClr val="84698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825500">
                <a:defRPr sz="1700">
                  <a:solidFill>
                    <a:srgbClr val="FFFFFF"/>
                  </a:solidFill>
                  <a:latin typeface="Graphik Light"/>
                  <a:ea typeface="Graphik Light"/>
                  <a:cs typeface="Graphik Light"/>
                  <a:sym typeface="Graphik Light"/>
                </a:defRPr>
              </a:pPr>
              <a:r>
                <a:t>BEAM</a:t>
              </a:r>
            </a:p>
            <a:p>
              <a:pPr defTabSz="825500">
                <a:defRPr sz="1700">
                  <a:solidFill>
                    <a:srgbClr val="FFFFFF"/>
                  </a:solidFill>
                  <a:latin typeface="Graphik Light"/>
                  <a:ea typeface="Graphik Light"/>
                  <a:cs typeface="Graphik Light"/>
                  <a:sym typeface="Graphik Light"/>
                </a:defRPr>
              </a:pPr>
              <a:r>
                <a:t>DATA</a:t>
              </a:r>
            </a:p>
          </p:txBody>
        </p:sp>
        <p:sp>
          <p:nvSpPr>
            <p:cNvPr id="421" name="BEAM…"/>
            <p:cNvSpPr/>
            <p:nvPr/>
          </p:nvSpPr>
          <p:spPr>
            <a:xfrm>
              <a:off x="13131663" y="2752481"/>
              <a:ext cx="1941226" cy="1339566"/>
            </a:xfrm>
            <a:prstGeom prst="rightArrow">
              <a:avLst>
                <a:gd name="adj1" fmla="val 60996"/>
                <a:gd name="adj2" fmla="val 112183"/>
              </a:avLst>
            </a:prstGeom>
            <a:solidFill>
              <a:srgbClr val="84698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825500">
                <a:defRPr sz="1700">
                  <a:solidFill>
                    <a:srgbClr val="FFFFFF"/>
                  </a:solidFill>
                  <a:latin typeface="Graphik Light"/>
                  <a:ea typeface="Graphik Light"/>
                  <a:cs typeface="Graphik Light"/>
                  <a:sym typeface="Graphik Light"/>
                </a:defRPr>
              </a:pPr>
              <a:r>
                <a:t>BEAM</a:t>
              </a:r>
            </a:p>
            <a:p>
              <a:pPr defTabSz="825500">
                <a:defRPr sz="1700">
                  <a:solidFill>
                    <a:srgbClr val="FFFFFF"/>
                  </a:solidFill>
                  <a:latin typeface="Graphik Light"/>
                  <a:ea typeface="Graphik Light"/>
                  <a:cs typeface="Graphik Light"/>
                  <a:sym typeface="Graphik Light"/>
                </a:defRPr>
              </a:pPr>
              <a:r>
                <a:t>DATA</a:t>
              </a:r>
            </a:p>
          </p:txBody>
        </p:sp>
        <p:sp>
          <p:nvSpPr>
            <p:cNvPr id="422" name="Rounded Rectangle"/>
            <p:cNvSpPr/>
            <p:nvPr/>
          </p:nvSpPr>
          <p:spPr>
            <a:xfrm>
              <a:off x="1039965" y="5704849"/>
              <a:ext cx="15816475" cy="759894"/>
            </a:xfrm>
            <a:prstGeom prst="roundRect">
              <a:avLst>
                <a:gd name="adj" fmla="val 50000"/>
              </a:avLst>
            </a:prstGeom>
            <a:solidFill>
              <a:srgbClr val="C5D1E0"/>
            </a:solidFill>
            <a:ln w="12700" cap="flat">
              <a:noFill/>
              <a:miter lim="400000"/>
            </a:ln>
            <a:effectLst/>
          </p:spPr>
          <p:txBody>
            <a:bodyPr wrap="square" lIns="50800" tIns="50800" rIns="50800" bIns="50800" numCol="1" anchor="ctr">
              <a:noAutofit/>
            </a:bodyPr>
            <a:lstStyle/>
            <a:p>
              <a:pPr defTabSz="825500">
                <a:defRPr sz="3200">
                  <a:solidFill>
                    <a:srgbClr val="53585F"/>
                  </a:solidFill>
                  <a:latin typeface="Graphik Light"/>
                  <a:ea typeface="Graphik Light"/>
                  <a:cs typeface="Graphik Light"/>
                  <a:sym typeface="Graphik Light"/>
                </a:defRPr>
              </a:pPr>
            </a:p>
          </p:txBody>
        </p:sp>
        <p:sp>
          <p:nvSpPr>
            <p:cNvPr id="423" name="Rounded Rectangle"/>
            <p:cNvSpPr/>
            <p:nvPr/>
          </p:nvSpPr>
          <p:spPr>
            <a:xfrm>
              <a:off x="15634385" y="4164955"/>
              <a:ext cx="1228405" cy="2200868"/>
            </a:xfrm>
            <a:prstGeom prst="roundRect">
              <a:avLst>
                <a:gd name="adj" fmla="val 19401"/>
              </a:avLst>
            </a:prstGeom>
            <a:solidFill>
              <a:srgbClr val="C5D1E0"/>
            </a:solidFill>
            <a:ln w="12700" cap="flat">
              <a:noFill/>
              <a:miter lim="400000"/>
            </a:ln>
            <a:effectLst/>
          </p:spPr>
          <p:txBody>
            <a:bodyPr wrap="square" lIns="50800" tIns="50800" rIns="50800" bIns="50800" numCol="1" anchor="ctr">
              <a:noAutofit/>
            </a:bodyPr>
            <a:lstStyle/>
            <a:p>
              <a:pPr defTabSz="825500">
                <a:defRPr sz="3200">
                  <a:solidFill>
                    <a:srgbClr val="53585F"/>
                  </a:solidFill>
                  <a:latin typeface="Graphik Light"/>
                  <a:ea typeface="Graphik Light"/>
                  <a:cs typeface="Graphik Light"/>
                  <a:sym typeface="Graphik Light"/>
                </a:defRPr>
              </a:pPr>
            </a:p>
          </p:txBody>
        </p:sp>
        <p:sp>
          <p:nvSpPr>
            <p:cNvPr id="424" name="Arrow"/>
            <p:cNvSpPr/>
            <p:nvPr/>
          </p:nvSpPr>
          <p:spPr>
            <a:xfrm rot="16200000">
              <a:off x="596018" y="4181094"/>
              <a:ext cx="1924078" cy="1812515"/>
            </a:xfrm>
            <a:prstGeom prst="rightArrow">
              <a:avLst>
                <a:gd name="adj1" fmla="val 58135"/>
                <a:gd name="adj2" fmla="val 61747"/>
              </a:avLst>
            </a:prstGeom>
            <a:solidFill>
              <a:srgbClr val="C5D1E0"/>
            </a:solidFill>
            <a:ln w="12700" cap="flat">
              <a:noFill/>
              <a:miter lim="400000"/>
            </a:ln>
            <a:effectLst/>
          </p:spPr>
          <p:txBody>
            <a:bodyPr wrap="square" lIns="50800" tIns="50800" rIns="50800" bIns="50800" numCol="1" anchor="ctr">
              <a:noAutofit/>
            </a:bodyPr>
            <a:lstStyle/>
            <a:p>
              <a:pPr defTabSz="825500">
                <a:defRPr sz="3200">
                  <a:solidFill>
                    <a:srgbClr val="53585F"/>
                  </a:solidFill>
                  <a:latin typeface="Graphik Light"/>
                  <a:ea typeface="Graphik Light"/>
                  <a:cs typeface="Graphik Light"/>
                  <a:sym typeface="Graphik Light"/>
                </a:defRPr>
              </a:pPr>
            </a:p>
          </p:txBody>
        </p:sp>
        <p:sp>
          <p:nvSpPr>
            <p:cNvPr id="425" name="Arrow"/>
            <p:cNvSpPr/>
            <p:nvPr/>
          </p:nvSpPr>
          <p:spPr>
            <a:xfrm rot="16200000">
              <a:off x="5509980" y="4251966"/>
              <a:ext cx="2103964" cy="1812515"/>
            </a:xfrm>
            <a:prstGeom prst="rightArrow">
              <a:avLst>
                <a:gd name="adj1" fmla="val 58135"/>
                <a:gd name="adj2" fmla="val 61747"/>
              </a:avLst>
            </a:prstGeom>
            <a:solidFill>
              <a:srgbClr val="C5D1E0"/>
            </a:solidFill>
            <a:ln w="12700" cap="flat">
              <a:noFill/>
              <a:miter lim="400000"/>
            </a:ln>
            <a:effectLst/>
          </p:spPr>
          <p:txBody>
            <a:bodyPr wrap="square" lIns="50800" tIns="50800" rIns="50800" bIns="50800" numCol="1" anchor="ctr">
              <a:noAutofit/>
            </a:bodyPr>
            <a:lstStyle/>
            <a:p>
              <a:pPr defTabSz="825500">
                <a:defRPr sz="3200">
                  <a:solidFill>
                    <a:srgbClr val="53585F"/>
                  </a:solidFill>
                  <a:latin typeface="Graphik Light"/>
                  <a:ea typeface="Graphik Light"/>
                  <a:cs typeface="Graphik Light"/>
                  <a:sym typeface="Graphik Light"/>
                </a:defRPr>
              </a:pPr>
            </a:p>
          </p:txBody>
        </p:sp>
        <p:sp>
          <p:nvSpPr>
            <p:cNvPr id="426" name="Arrow"/>
            <p:cNvSpPr/>
            <p:nvPr/>
          </p:nvSpPr>
          <p:spPr>
            <a:xfrm rot="16200000">
              <a:off x="10536856" y="4238571"/>
              <a:ext cx="2103964" cy="1812515"/>
            </a:xfrm>
            <a:prstGeom prst="rightArrow">
              <a:avLst>
                <a:gd name="adj1" fmla="val 58135"/>
                <a:gd name="adj2" fmla="val 61747"/>
              </a:avLst>
            </a:prstGeom>
            <a:solidFill>
              <a:srgbClr val="C5D1E0"/>
            </a:solidFill>
            <a:ln w="12700" cap="flat">
              <a:noFill/>
              <a:miter lim="400000"/>
            </a:ln>
            <a:effectLst/>
          </p:spPr>
          <p:txBody>
            <a:bodyPr wrap="square" lIns="50800" tIns="50800" rIns="50800" bIns="50800" numCol="1" anchor="ctr">
              <a:noAutofit/>
            </a:bodyPr>
            <a:lstStyle/>
            <a:p>
              <a:pPr defTabSz="825500">
                <a:defRPr sz="3200">
                  <a:solidFill>
                    <a:srgbClr val="53585F"/>
                  </a:solidFill>
                  <a:latin typeface="Graphik Light"/>
                  <a:ea typeface="Graphik Light"/>
                  <a:cs typeface="Graphik Light"/>
                  <a:sym typeface="Graphik Light"/>
                </a:defRPr>
              </a:pPr>
            </a:p>
          </p:txBody>
        </p:sp>
        <p:sp>
          <p:nvSpPr>
            <p:cNvPr id="427" name="Input"/>
            <p:cNvSpPr txBox="1"/>
            <p:nvPr/>
          </p:nvSpPr>
          <p:spPr>
            <a:xfrm>
              <a:off x="991528" y="4812080"/>
              <a:ext cx="1133059" cy="6654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53585F"/>
                  </a:solidFill>
                  <a:latin typeface="Graphik Light"/>
                  <a:ea typeface="Graphik Light"/>
                  <a:cs typeface="Graphik Light"/>
                  <a:sym typeface="Graphik Light"/>
                </a:defRPr>
              </a:lvl1pPr>
            </a:lstStyle>
            <a:p>
              <a:pPr/>
              <a:r>
                <a:t>Input</a:t>
              </a:r>
            </a:p>
          </p:txBody>
        </p:sp>
        <p:sp>
          <p:nvSpPr>
            <p:cNvPr id="428" name="Input"/>
            <p:cNvSpPr txBox="1"/>
            <p:nvPr/>
          </p:nvSpPr>
          <p:spPr>
            <a:xfrm>
              <a:off x="5995434" y="4844547"/>
              <a:ext cx="1133058" cy="665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53585F"/>
                  </a:solidFill>
                  <a:latin typeface="Graphik Light"/>
                  <a:ea typeface="Graphik Light"/>
                  <a:cs typeface="Graphik Light"/>
                  <a:sym typeface="Graphik Light"/>
                </a:defRPr>
              </a:lvl1pPr>
            </a:lstStyle>
            <a:p>
              <a:pPr/>
              <a:r>
                <a:t>Input</a:t>
              </a:r>
            </a:p>
          </p:txBody>
        </p:sp>
        <p:sp>
          <p:nvSpPr>
            <p:cNvPr id="429" name="Input"/>
            <p:cNvSpPr txBox="1"/>
            <p:nvPr/>
          </p:nvSpPr>
          <p:spPr>
            <a:xfrm>
              <a:off x="11022309" y="4844547"/>
              <a:ext cx="1133058" cy="665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53585F"/>
                  </a:solidFill>
                  <a:latin typeface="Graphik Light"/>
                  <a:ea typeface="Graphik Light"/>
                  <a:cs typeface="Graphik Light"/>
                  <a:sym typeface="Graphik Light"/>
                </a:defRPr>
              </a:lvl1pPr>
            </a:lstStyle>
            <a:p>
              <a:pPr/>
              <a:r>
                <a:t>Input</a:t>
              </a:r>
            </a:p>
          </p:txBody>
        </p:sp>
        <p:sp>
          <p:nvSpPr>
            <p:cNvPr id="430" name="Lume-astra or…"/>
            <p:cNvSpPr/>
            <p:nvPr/>
          </p:nvSpPr>
          <p:spPr>
            <a:xfrm>
              <a:off x="36421" y="1389609"/>
              <a:ext cx="3001311" cy="1339566"/>
            </a:xfrm>
            <a:prstGeom prst="roundRect">
              <a:avLst>
                <a:gd name="adj" fmla="val 15000"/>
              </a:avLst>
            </a:prstGeom>
            <a:solidFill>
              <a:srgbClr val="F0BE5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825500">
                <a:defRPr sz="2700">
                  <a:solidFill>
                    <a:srgbClr val="53585F"/>
                  </a:solidFill>
                  <a:latin typeface="Graphik Light"/>
                  <a:ea typeface="Graphik Light"/>
                  <a:cs typeface="Graphik Light"/>
                  <a:sym typeface="Graphik Light"/>
                </a:defRPr>
              </a:pPr>
              <a:r>
                <a:t>Lume-astra or</a:t>
              </a:r>
            </a:p>
            <a:p>
              <a:pPr defTabSz="825500">
                <a:defRPr sz="2700">
                  <a:solidFill>
                    <a:srgbClr val="53585F"/>
                  </a:solidFill>
                  <a:latin typeface="Graphik Light"/>
                  <a:ea typeface="Graphik Light"/>
                  <a:cs typeface="Graphik Light"/>
                  <a:sym typeface="Graphik Light"/>
                </a:defRPr>
              </a:pPr>
              <a:r>
                <a:t>System Call</a:t>
              </a:r>
            </a:p>
          </p:txBody>
        </p:sp>
      </p:grpSp>
      <p:sp>
        <p:nvSpPr>
          <p:cNvPr id="432" name="Led by Wei Lu…"/>
          <p:cNvSpPr txBox="1"/>
          <p:nvPr/>
        </p:nvSpPr>
        <p:spPr>
          <a:xfrm>
            <a:off x="17625601" y="10725161"/>
            <a:ext cx="4779107" cy="2657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C645"/>
                </a:solidFill>
              </a:defRPr>
            </a:pPr>
            <a:r>
              <a:t>Led by Wei Lu</a:t>
            </a:r>
          </a:p>
          <a:p>
            <a:pPr>
              <a:defRPr>
                <a:solidFill>
                  <a:srgbClr val="FFC645"/>
                </a:solidFill>
              </a:defRPr>
            </a:pPr>
          </a:p>
          <a:p>
            <a:pPr>
              <a:defRPr>
                <a:solidFill>
                  <a:srgbClr val="FFC645"/>
                </a:solidFill>
              </a:defRPr>
            </a:pPr>
            <a:r>
              <a:t>(Talk on Friday)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Bayesian Optimization for Beam Loading in PWFA"/>
          <p:cNvSpPr txBox="1"/>
          <p:nvPr>
            <p:ph type="title"/>
          </p:nvPr>
        </p:nvSpPr>
        <p:spPr>
          <a:prstGeom prst="rect">
            <a:avLst/>
          </a:prstGeom>
        </p:spPr>
        <p:txBody>
          <a:bodyPr/>
          <a:lstStyle>
            <a:lvl1pPr>
              <a:defRPr sz="7400"/>
            </a:lvl1pPr>
          </a:lstStyle>
          <a:p>
            <a:pPr/>
            <a:r>
              <a:t>Bayesian Optimization for Beam Loading in PWFA</a:t>
            </a:r>
          </a:p>
        </p:txBody>
      </p:sp>
      <p:sp>
        <p:nvSpPr>
          <p:cNvPr id="435" name="*Zhihao Xu, et. al., in preparation."/>
          <p:cNvSpPr txBox="1"/>
          <p:nvPr/>
        </p:nvSpPr>
        <p:spPr>
          <a:xfrm>
            <a:off x="2963665" y="2379821"/>
            <a:ext cx="5768690"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just" defTabSz="457200">
              <a:defRPr sz="2966">
                <a:solidFill>
                  <a:srgbClr val="EBEBEB"/>
                </a:solidFill>
                <a:latin typeface="Helvetica"/>
                <a:ea typeface="Helvetica"/>
                <a:cs typeface="Helvetica"/>
                <a:sym typeface="Helvetica"/>
              </a:defRPr>
            </a:lvl1pPr>
          </a:lstStyle>
          <a:p>
            <a:pPr/>
            <a:r>
              <a:t>*Zhihao Xu, et. al., in preparation.</a:t>
            </a:r>
          </a:p>
        </p:txBody>
      </p:sp>
      <p:pic>
        <p:nvPicPr>
          <p:cNvPr id="436" name="Screenshot 2025-09-23 at 16.02.42.png" descr="Screenshot 2025-09-23 at 16.02.42.png"/>
          <p:cNvPicPr>
            <a:picLocks noChangeAspect="1"/>
          </p:cNvPicPr>
          <p:nvPr/>
        </p:nvPicPr>
        <p:blipFill>
          <a:blip r:embed="rId2">
            <a:extLst/>
          </a:blip>
          <a:stretch>
            <a:fillRect/>
          </a:stretch>
        </p:blipFill>
        <p:spPr>
          <a:xfrm>
            <a:off x="824512" y="4794459"/>
            <a:ext cx="13920347" cy="5248348"/>
          </a:xfrm>
          <a:prstGeom prst="rect">
            <a:avLst/>
          </a:prstGeom>
          <a:ln w="12700">
            <a:miter lim="400000"/>
          </a:ln>
        </p:spPr>
      </p:pic>
      <p:pic>
        <p:nvPicPr>
          <p:cNvPr id="437" name="Screenshot 2025-09-23 at 16.02.51.png" descr="Screenshot 2025-09-23 at 16.02.51.png"/>
          <p:cNvPicPr>
            <a:picLocks noChangeAspect="1"/>
          </p:cNvPicPr>
          <p:nvPr/>
        </p:nvPicPr>
        <p:blipFill>
          <a:blip r:embed="rId3">
            <a:extLst/>
          </a:blip>
          <a:stretch>
            <a:fillRect/>
          </a:stretch>
        </p:blipFill>
        <p:spPr>
          <a:xfrm>
            <a:off x="15268598" y="7690236"/>
            <a:ext cx="8773794" cy="5665968"/>
          </a:xfrm>
          <a:prstGeom prst="rect">
            <a:avLst/>
          </a:prstGeom>
          <a:ln w="12700">
            <a:miter lim="400000"/>
          </a:ln>
        </p:spPr>
      </p:pic>
      <p:pic>
        <p:nvPicPr>
          <p:cNvPr id="438" name="pasted-movie.png" descr="pasted-movie.png"/>
          <p:cNvPicPr>
            <a:picLocks noChangeAspect="1"/>
          </p:cNvPicPr>
          <p:nvPr/>
        </p:nvPicPr>
        <p:blipFill>
          <a:blip r:embed="rId4">
            <a:extLst/>
          </a:blip>
          <a:stretch>
            <a:fillRect/>
          </a:stretch>
        </p:blipFill>
        <p:spPr>
          <a:xfrm>
            <a:off x="15477769" y="1767532"/>
            <a:ext cx="8355452" cy="5582464"/>
          </a:xfrm>
          <a:prstGeom prst="rect">
            <a:avLst/>
          </a:prstGeom>
          <a:ln w="12700">
            <a:miter lim="400000"/>
          </a:ln>
        </p:spPr>
      </p:pic>
      <p:sp>
        <p:nvSpPr>
          <p:cNvPr id="439" name="Improved Prediction Method"/>
          <p:cNvSpPr txBox="1"/>
          <p:nvPr/>
        </p:nvSpPr>
        <p:spPr>
          <a:xfrm>
            <a:off x="16808321" y="11262919"/>
            <a:ext cx="6537586" cy="765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300"/>
            </a:lvl1pPr>
          </a:lstStyle>
          <a:p>
            <a:pPr/>
            <a:r>
              <a:t>Improved Prediction Method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hanks!"/>
          <p:cNvSpPr txBox="1"/>
          <p:nvPr>
            <p:ph type="body" sz="half" idx="1"/>
          </p:nvPr>
        </p:nvSpPr>
        <p:spPr>
          <a:xfrm>
            <a:off x="8517477" y="-1683848"/>
            <a:ext cx="14716126" cy="8036719"/>
          </a:xfrm>
          <a:prstGeom prst="rect">
            <a:avLst/>
          </a:prstGeom>
        </p:spPr>
        <p:txBody>
          <a:bodyPr/>
          <a:lstStyle>
            <a:lvl1pPr marL="0" indent="0">
              <a:buSzTx/>
              <a:buNone/>
              <a:defRPr sz="14800"/>
            </a:lvl1pPr>
          </a:lstStyle>
          <a:p>
            <a:pPr/>
            <a:r>
              <a:t>Thanks!</a:t>
            </a:r>
          </a:p>
        </p:txBody>
      </p:sp>
      <p:pic>
        <p:nvPicPr>
          <p:cNvPr id="442" name="anweiming-positron4 copy 2.png" descr="anweiming-positron4 copy 2.png"/>
          <p:cNvPicPr>
            <a:picLocks noChangeAspect="1"/>
          </p:cNvPicPr>
          <p:nvPr/>
        </p:nvPicPr>
        <p:blipFill>
          <a:blip r:embed="rId2">
            <a:extLst/>
          </a:blip>
          <a:stretch>
            <a:fillRect/>
          </a:stretch>
        </p:blipFill>
        <p:spPr>
          <a:xfrm>
            <a:off x="2388343" y="3867184"/>
            <a:ext cx="6759789" cy="8946779"/>
          </a:xfrm>
          <a:prstGeom prst="rect">
            <a:avLst/>
          </a:prstGeom>
          <a:ln w="12700">
            <a:miter lim="400000"/>
          </a:ln>
        </p:spPr>
      </p:pic>
      <p:sp>
        <p:nvSpPr>
          <p:cNvPr id="443" name="Weiming An…"/>
          <p:cNvSpPr/>
          <p:nvPr/>
        </p:nvSpPr>
        <p:spPr>
          <a:xfrm>
            <a:off x="11862206" y="5419553"/>
            <a:ext cx="10652603" cy="4551964"/>
          </a:xfrm>
          <a:prstGeom prst="roundRect">
            <a:avLst>
              <a:gd name="adj" fmla="val 18468"/>
            </a:avLst>
          </a:prstGeom>
          <a:solidFill>
            <a:srgbClr val="3D97CB"/>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5600">
                <a:solidFill>
                  <a:srgbClr val="FFFFFF"/>
                </a:solidFill>
                <a:latin typeface="Kaiti SC Bold"/>
                <a:ea typeface="Kaiti SC Bold"/>
                <a:cs typeface="Kaiti SC Bold"/>
                <a:sym typeface="Kaiti SC Bold"/>
              </a:defRPr>
            </a:pPr>
            <a:r>
              <a:t>Weiming An</a:t>
            </a:r>
          </a:p>
          <a:p>
            <a:pPr>
              <a:defRPr sz="5600">
                <a:solidFill>
                  <a:schemeClr val="accent1">
                    <a:hueOff val="47394"/>
                    <a:satOff val="-25753"/>
                    <a:lumOff val="-7544"/>
                  </a:schemeClr>
                </a:solidFill>
                <a:latin typeface="Kaiti SC Bold"/>
                <a:ea typeface="Kaiti SC Bold"/>
                <a:cs typeface="Kaiti SC Bold"/>
                <a:sym typeface="Kaiti SC Bold"/>
              </a:defRPr>
            </a:pPr>
            <a:r>
              <a:rPr>
                <a:solidFill>
                  <a:srgbClr val="FFFFFF"/>
                </a:solidFill>
              </a:rPr>
              <a:t>Beijing Normal University</a:t>
            </a:r>
            <a:endParaRPr>
              <a:solidFill>
                <a:srgbClr val="FFFFFF"/>
              </a:solidFill>
            </a:endParaRPr>
          </a:p>
          <a:p>
            <a:pPr>
              <a:defRPr sz="5000">
                <a:solidFill>
                  <a:srgbClr val="FFFFFF"/>
                </a:solidFill>
                <a:latin typeface="Kaiti SC Bold"/>
                <a:ea typeface="Kaiti SC Bold"/>
                <a:cs typeface="Kaiti SC Bold"/>
                <a:sym typeface="Kaiti SC Bold"/>
              </a:defRPr>
            </a:pPr>
            <a:r>
              <a:rPr u="sng">
                <a:hlinkClick r:id="rId3" invalidUrl="" action="" tgtFrame="" tooltip="" history="1" highlightClick="0" endSnd="0"/>
              </a:rPr>
              <a:t>anweiming@bnu.edu.cn</a:t>
            </a:r>
          </a:p>
          <a:p>
            <a:pPr>
              <a:defRPr sz="5000">
                <a:solidFill>
                  <a:srgbClr val="FFFFFF"/>
                </a:solidFill>
                <a:latin typeface="Kaiti SC Bold"/>
                <a:ea typeface="Kaiti SC Bold"/>
                <a:cs typeface="Kaiti SC Bold"/>
                <a:sym typeface="Kaiti SC Bold"/>
              </a:defRPr>
            </a:pPr>
            <a:r>
              <a:t>Sep 23rd, 2025</a:t>
            </a:r>
          </a:p>
        </p:txBody>
      </p:sp>
      <p:pic>
        <p:nvPicPr>
          <p:cNvPr id="444" name="Screenshot 2025-09-23 at 15.55.20.png" descr="Screenshot 2025-09-23 at 15.55.20.png"/>
          <p:cNvPicPr>
            <a:picLocks noChangeAspect="1"/>
          </p:cNvPicPr>
          <p:nvPr/>
        </p:nvPicPr>
        <p:blipFill>
          <a:blip r:embed="rId4">
            <a:extLst/>
          </a:blip>
          <a:stretch>
            <a:fillRect/>
          </a:stretch>
        </p:blipFill>
        <p:spPr>
          <a:xfrm>
            <a:off x="13308229" y="11947452"/>
            <a:ext cx="11087101" cy="17653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4F9A"/>
        </a:solidFill>
      </p:bgPr>
    </p:bg>
    <p:spTree>
      <p:nvGrpSpPr>
        <p:cNvPr id="1" name=""/>
        <p:cNvGrpSpPr/>
        <p:nvPr/>
      </p:nvGrpSpPr>
      <p:grpSpPr>
        <a:xfrm>
          <a:off x="0" y="0"/>
          <a:ext cx="0" cy="0"/>
          <a:chOff x="0" y="0"/>
          <a:chExt cx="0" cy="0"/>
        </a:xfrm>
      </p:grpSpPr>
      <p:sp>
        <p:nvSpPr>
          <p:cNvPr id="255" name="A Brief History of QuickPIC"/>
          <p:cNvSpPr txBox="1"/>
          <p:nvPr>
            <p:ph type="title"/>
          </p:nvPr>
        </p:nvSpPr>
        <p:spPr>
          <a:prstGeom prst="rect">
            <a:avLst/>
          </a:prstGeom>
        </p:spPr>
        <p:txBody>
          <a:bodyPr/>
          <a:lstStyle/>
          <a:p>
            <a:pPr/>
            <a:r>
              <a:t>A Brief History of QuickPIC</a:t>
            </a:r>
          </a:p>
        </p:txBody>
      </p:sp>
      <p:pic>
        <p:nvPicPr>
          <p:cNvPr id="256" name="Screenshot 2023-08-25 at 11.35.50.png" descr="Screenshot 2023-08-25 at 11.35.50.png"/>
          <p:cNvPicPr>
            <a:picLocks noChangeAspect="1"/>
          </p:cNvPicPr>
          <p:nvPr/>
        </p:nvPicPr>
        <p:blipFill>
          <a:blip r:embed="rId2">
            <a:extLst/>
          </a:blip>
          <a:stretch>
            <a:fillRect/>
          </a:stretch>
        </p:blipFill>
        <p:spPr>
          <a:xfrm>
            <a:off x="1333186" y="2866601"/>
            <a:ext cx="21717628" cy="9986787"/>
          </a:xfrm>
          <a:prstGeom prst="rect">
            <a:avLst/>
          </a:prstGeom>
          <a:ln w="12700">
            <a:miter lim="400000"/>
          </a:ln>
        </p:spPr>
      </p:pic>
      <p:sp>
        <p:nvSpPr>
          <p:cNvPr id="257" name="FACET &amp; FACET II"/>
          <p:cNvSpPr txBox="1"/>
          <p:nvPr/>
        </p:nvSpPr>
        <p:spPr>
          <a:xfrm>
            <a:off x="8116345" y="3452832"/>
            <a:ext cx="5809197"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rgbClr val="FFD479"/>
                </a:solidFill>
              </a:defRPr>
            </a:lvl1pPr>
          </a:lstStyle>
          <a:p>
            <a:pPr/>
            <a:r>
              <a:t>FACET &amp; FACET II</a:t>
            </a:r>
          </a:p>
        </p:txBody>
      </p:sp>
      <p:sp>
        <p:nvSpPr>
          <p:cNvPr id="258" name="FFTB"/>
          <p:cNvSpPr txBox="1"/>
          <p:nvPr/>
        </p:nvSpPr>
        <p:spPr>
          <a:xfrm>
            <a:off x="6235048" y="12557932"/>
            <a:ext cx="1706465"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rgbClr val="FFD479"/>
                </a:solidFill>
              </a:defRPr>
            </a:lvl1pPr>
          </a:lstStyle>
          <a:p>
            <a:pPr/>
            <a:r>
              <a:t>FFTB</a:t>
            </a:r>
          </a:p>
        </p:txBody>
      </p:sp>
      <p:sp>
        <p:nvSpPr>
          <p:cNvPr id="259" name="CEPC"/>
          <p:cNvSpPr txBox="1"/>
          <p:nvPr/>
        </p:nvSpPr>
        <p:spPr>
          <a:xfrm>
            <a:off x="18608347" y="10215819"/>
            <a:ext cx="1942407"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rgbClr val="FFD479"/>
                </a:solidFill>
              </a:defRPr>
            </a:lvl1pPr>
          </a:lstStyle>
          <a:p>
            <a:pPr/>
            <a:r>
              <a:t>CEPC</a:t>
            </a:r>
          </a:p>
        </p:txBody>
      </p:sp>
      <p:sp>
        <p:nvSpPr>
          <p:cNvPr id="260" name="Plasma simulation has greatly impacted on PBA research."/>
          <p:cNvSpPr/>
          <p:nvPr/>
        </p:nvSpPr>
        <p:spPr>
          <a:xfrm>
            <a:off x="10581605" y="12661120"/>
            <a:ext cx="13528081" cy="7747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solidFill>
                  <a:srgbClr val="FFFFFF"/>
                </a:solidFill>
                <a:effectLst>
                  <a:outerShdw sx="100000" sy="100000" kx="0" ky="0" algn="b" rotWithShape="0" blurRad="38100" dist="12700" dir="5400000">
                    <a:srgbClr val="000000">
                      <a:alpha val="50000"/>
                    </a:srgbClr>
                  </a:outerShdw>
                </a:effectLst>
              </a:defRPr>
            </a:lvl1pPr>
          </a:lstStyle>
          <a:p>
            <a:pPr/>
            <a:r>
              <a:t>Plasma simulation has greatly impacted on PBA research.</a:t>
            </a:r>
          </a:p>
        </p:txBody>
      </p:sp>
      <p:sp>
        <p:nvSpPr>
          <p:cNvPr id="261" name="Rectangle"/>
          <p:cNvSpPr/>
          <p:nvPr/>
        </p:nvSpPr>
        <p:spPr>
          <a:xfrm>
            <a:off x="12909279" y="4530660"/>
            <a:ext cx="3087782" cy="1270001"/>
          </a:xfrm>
          <a:prstGeom prst="rect">
            <a:avLst/>
          </a:prstGeom>
          <a:ln w="25400">
            <a:solidFill>
              <a:srgbClr val="FFC645"/>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5600">
                <a:solidFill>
                  <a:srgbClr val="FFFFFF"/>
                </a:solidFill>
                <a:effectLst>
                  <a:outerShdw sx="100000" sy="100000" kx="0" ky="0" algn="b" rotWithShape="0" blurRad="38100" dist="12700" dir="5400000">
                    <a:srgbClr val="000000">
                      <a:alpha val="50000"/>
                    </a:srgbClr>
                  </a:outerShdw>
                </a:effectLst>
              </a:defRPr>
            </a:pPr>
          </a:p>
        </p:txBody>
      </p:sp>
      <p:sp>
        <p:nvSpPr>
          <p:cNvPr id="262" name="Rectangle"/>
          <p:cNvSpPr/>
          <p:nvPr/>
        </p:nvSpPr>
        <p:spPr>
          <a:xfrm>
            <a:off x="16173069" y="8951534"/>
            <a:ext cx="1173180" cy="1060177"/>
          </a:xfrm>
          <a:prstGeom prst="rect">
            <a:avLst/>
          </a:prstGeom>
          <a:ln w="25400">
            <a:solidFill>
              <a:srgbClr val="FFC645"/>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56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he Quasi-Static PIC code"/>
          <p:cNvSpPr txBox="1"/>
          <p:nvPr>
            <p:ph type="title"/>
          </p:nvPr>
        </p:nvSpPr>
        <p:spPr>
          <a:prstGeom prst="rect">
            <a:avLst/>
          </a:prstGeom>
        </p:spPr>
        <p:txBody>
          <a:bodyPr/>
          <a:lstStyle/>
          <a:p>
            <a:pPr/>
            <a:r>
              <a:t>The Quasi-Static PIC code</a:t>
            </a:r>
          </a:p>
        </p:txBody>
      </p:sp>
      <p:sp>
        <p:nvSpPr>
          <p:cNvPr id="265" name="Slide Number"/>
          <p:cNvSpPr txBox="1"/>
          <p:nvPr>
            <p:ph type="sldNum" sz="quarter" idx="4294967295"/>
          </p:nvPr>
        </p:nvSpPr>
        <p:spPr>
          <a:xfrm>
            <a:off x="12029082" y="13019484"/>
            <a:ext cx="307976" cy="4984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6" name="qp.mov" descr="qp.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0870456" y="3049574"/>
            <a:ext cx="12479933" cy="8898250"/>
          </a:xfrm>
          <a:prstGeom prst="rect">
            <a:avLst/>
          </a:prstGeom>
          <a:ln w="12700">
            <a:miter lim="400000"/>
          </a:ln>
        </p:spPr>
      </p:pic>
      <p:sp>
        <p:nvSpPr>
          <p:cNvPr id="267" name="Text"/>
          <p:cNvSpPr txBox="1"/>
          <p:nvPr/>
        </p:nvSpPr>
        <p:spPr>
          <a:xfrm>
            <a:off x="12029082" y="13019484"/>
            <a:ext cx="307976" cy="498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defRPr sz="2400"/>
            </a:lvl1pPr>
          </a:lstStyle>
          <a:p>
            <a:pPr/>
            <a:fld id="{86CB4B4D-7CA3-9044-876B-883B54F8677D}" type="slidenum"/>
          </a:p>
        </p:txBody>
      </p:sp>
      <p:sp>
        <p:nvSpPr>
          <p:cNvPr id="268" name="Embeds a 2D PIC code inside a 3D PIC code"/>
          <p:cNvSpPr/>
          <p:nvPr/>
        </p:nvSpPr>
        <p:spPr>
          <a:xfrm>
            <a:off x="12524630" y="2234201"/>
            <a:ext cx="9171584" cy="714376"/>
          </a:xfrm>
          <a:prstGeom prst="rect">
            <a:avLst/>
          </a:prstGeom>
          <a:blipFill>
            <a:blip r:embed="rId5"/>
          </a:blipFill>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900">
                <a:solidFill>
                  <a:srgbClr val="FFFFFF"/>
                </a:solidFill>
                <a:effectLst>
                  <a:outerShdw sx="100000" sy="100000" kx="0" ky="0" algn="b" rotWithShape="0" blurRad="38100" dist="12700" dir="5400000">
                    <a:srgbClr val="000000">
                      <a:alpha val="50000"/>
                    </a:srgbClr>
                  </a:outerShdw>
                </a:effectLst>
              </a:defRPr>
            </a:lvl1pPr>
          </a:lstStyle>
          <a:p>
            <a:pPr/>
            <a:r>
              <a:t>Embeds a 2D PIC code inside a 3D PIC code</a:t>
            </a:r>
          </a:p>
        </p:txBody>
      </p:sp>
      <p:sp>
        <p:nvSpPr>
          <p:cNvPr id="269" name="(x, y, z; t)"/>
          <p:cNvSpPr txBox="1"/>
          <p:nvPr/>
        </p:nvSpPr>
        <p:spPr>
          <a:xfrm>
            <a:off x="4451899" y="3865969"/>
            <a:ext cx="2349551"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solidFill>
                  <a:srgbClr val="FFFB00"/>
                </a:solidFill>
              </a:defRPr>
            </a:lvl1pPr>
          </a:lstStyle>
          <a:p>
            <a:pPr/>
            <a:r>
              <a:t>(x, y, z; t)</a:t>
            </a:r>
          </a:p>
        </p:txBody>
      </p:sp>
      <p:sp>
        <p:nvSpPr>
          <p:cNvPr id="270" name="(x, y, ξ=ct-z, s=z)"/>
          <p:cNvSpPr txBox="1"/>
          <p:nvPr/>
        </p:nvSpPr>
        <p:spPr>
          <a:xfrm>
            <a:off x="3543654" y="5046534"/>
            <a:ext cx="4140641" cy="85436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700">
                <a:solidFill>
                  <a:srgbClr val="FFFB00"/>
                </a:solidFill>
              </a:defRPr>
            </a:lvl1pPr>
          </a:lstStyle>
          <a:p>
            <a:pPr/>
            <a:r>
              <a:t>(x, y, ξ=ct-z, s=z)</a:t>
            </a:r>
          </a:p>
        </p:txBody>
      </p:sp>
      <p:sp>
        <p:nvSpPr>
          <p:cNvPr id="271" name="Plasma: (x, y; ξ)"/>
          <p:cNvSpPr txBox="1"/>
          <p:nvPr/>
        </p:nvSpPr>
        <p:spPr>
          <a:xfrm>
            <a:off x="3470750" y="7724218"/>
            <a:ext cx="4286449" cy="9687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400">
                <a:solidFill>
                  <a:srgbClr val="FFFB00"/>
                </a:solidFill>
              </a:defRPr>
            </a:lvl1pPr>
          </a:lstStyle>
          <a:p>
            <a:pPr/>
            <a:r>
              <a:t>Plasma: (x, y; ξ)</a:t>
            </a:r>
          </a:p>
        </p:txBody>
      </p:sp>
      <p:sp>
        <p:nvSpPr>
          <p:cNvPr id="272" name="Beam: (x, y, ξ, s)"/>
          <p:cNvSpPr txBox="1"/>
          <p:nvPr/>
        </p:nvSpPr>
        <p:spPr>
          <a:xfrm>
            <a:off x="3374275" y="8756305"/>
            <a:ext cx="4419055" cy="9687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400">
                <a:solidFill>
                  <a:srgbClr val="FFFB00"/>
                </a:solidFill>
              </a:defRPr>
            </a:lvl1pPr>
          </a:lstStyle>
          <a:p>
            <a:pPr/>
            <a:r>
              <a:t>Beam: (x, y, ξ, s)</a:t>
            </a:r>
          </a:p>
        </p:txBody>
      </p:sp>
      <p:pic>
        <p:nvPicPr>
          <p:cNvPr id="273" name="Rounded Rectangle Rounded rectangle" descr="Rounded Rectangle Rounded rectangle"/>
          <p:cNvPicPr>
            <a:picLocks noChangeAspect="0"/>
          </p:cNvPicPr>
          <p:nvPr/>
        </p:nvPicPr>
        <p:blipFill>
          <a:blip r:embed="rId6">
            <a:extLst/>
          </a:blip>
          <a:stretch>
            <a:fillRect/>
          </a:stretch>
        </p:blipFill>
        <p:spPr>
          <a:xfrm>
            <a:off x="3152816" y="3705626"/>
            <a:ext cx="4861971" cy="6430228"/>
          </a:xfrm>
          <a:prstGeom prst="rect">
            <a:avLst/>
          </a:prstGeom>
        </p:spPr>
      </p:pic>
      <p:sp>
        <p:nvSpPr>
          <p:cNvPr id="275" name="Arrow"/>
          <p:cNvSpPr/>
          <p:nvPr/>
        </p:nvSpPr>
        <p:spPr>
          <a:xfrm flipH="1" rot="16200000">
            <a:off x="5414553" y="4765493"/>
            <a:ext cx="464345" cy="392907"/>
          </a:xfrm>
          <a:prstGeom prst="rightArrow">
            <a:avLst>
              <a:gd name="adj1" fmla="val 31059"/>
              <a:gd name="adj2" fmla="val 41277"/>
            </a:avLst>
          </a:prstGeom>
          <a:solidFill>
            <a:srgbClr val="00FDFF"/>
          </a:solidFill>
          <a:ln w="12700">
            <a:miter lim="400000"/>
          </a:ln>
        </p:spPr>
        <p:txBody>
          <a:bodyPr lIns="71437" tIns="71437" rIns="71437" bIns="71437" anchor="ctr"/>
          <a:lstStyle/>
          <a:p>
            <a:pPr>
              <a:defRPr sz="5600">
                <a:solidFill>
                  <a:srgbClr val="FFFFFF"/>
                </a:solidFill>
                <a:effectLst>
                  <a:outerShdw sx="100000" sy="100000" kx="0" ky="0" algn="b" rotWithShape="0" blurRad="38100" dist="12700" dir="5400000">
                    <a:srgbClr val="000000">
                      <a:alpha val="50000"/>
                    </a:srgbClr>
                  </a:outerShdw>
                </a:effectLst>
              </a:defRPr>
            </a:pPr>
          </a:p>
        </p:txBody>
      </p:sp>
      <p:sp>
        <p:nvSpPr>
          <p:cNvPr id="276" name="Arrow"/>
          <p:cNvSpPr/>
          <p:nvPr/>
        </p:nvSpPr>
        <p:spPr>
          <a:xfrm flipH="1" rot="16200000">
            <a:off x="5419568" y="5967926"/>
            <a:ext cx="464344" cy="392907"/>
          </a:xfrm>
          <a:prstGeom prst="rightArrow">
            <a:avLst>
              <a:gd name="adj1" fmla="val 31059"/>
              <a:gd name="adj2" fmla="val 41277"/>
            </a:avLst>
          </a:prstGeom>
          <a:solidFill>
            <a:srgbClr val="00FDFF"/>
          </a:solidFill>
          <a:ln w="12700">
            <a:miter lim="400000"/>
          </a:ln>
        </p:spPr>
        <p:txBody>
          <a:bodyPr lIns="71437" tIns="71437" rIns="71437" bIns="71437" anchor="ctr"/>
          <a:lstStyle/>
          <a:p>
            <a:pPr>
              <a:defRPr sz="5600">
                <a:solidFill>
                  <a:srgbClr val="FFFFFF"/>
                </a:solidFill>
                <a:effectLst>
                  <a:outerShdw sx="100000" sy="100000" kx="0" ky="0" algn="b" rotWithShape="0" blurRad="38100" dist="12700" dir="5400000">
                    <a:srgbClr val="000000">
                      <a:alpha val="50000"/>
                    </a:srgbClr>
                  </a:outerShdw>
                </a:effectLst>
              </a:defRPr>
            </a:pPr>
          </a:p>
        </p:txBody>
      </p:sp>
      <p:sp>
        <p:nvSpPr>
          <p:cNvPr id="277" name="Quasi-Static Approximation*"/>
          <p:cNvSpPr txBox="1"/>
          <p:nvPr/>
        </p:nvSpPr>
        <p:spPr>
          <a:xfrm>
            <a:off x="1825167" y="2760225"/>
            <a:ext cx="7653146" cy="892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100">
                <a:solidFill>
                  <a:srgbClr val="00FA99"/>
                </a:solidFill>
              </a:defRPr>
            </a:lvl1pPr>
          </a:lstStyle>
          <a:p>
            <a:pPr/>
            <a:r>
              <a:t>Quasi-Static Approximation*</a:t>
            </a:r>
          </a:p>
        </p:txBody>
      </p:sp>
      <p:sp>
        <p:nvSpPr>
          <p:cNvPr id="278" name="Arrow"/>
          <p:cNvSpPr/>
          <p:nvPr/>
        </p:nvSpPr>
        <p:spPr>
          <a:xfrm flipH="1" rot="16200000">
            <a:off x="5407202" y="7302245"/>
            <a:ext cx="464345" cy="392908"/>
          </a:xfrm>
          <a:prstGeom prst="rightArrow">
            <a:avLst>
              <a:gd name="adj1" fmla="val 31059"/>
              <a:gd name="adj2" fmla="val 41277"/>
            </a:avLst>
          </a:prstGeom>
          <a:solidFill>
            <a:srgbClr val="00FDFF"/>
          </a:solidFill>
          <a:ln w="12700">
            <a:miter lim="400000"/>
          </a:ln>
        </p:spPr>
        <p:txBody>
          <a:bodyPr lIns="71437" tIns="71437" rIns="71437" bIns="71437" anchor="ctr"/>
          <a:lstStyle/>
          <a:p>
            <a:pPr>
              <a:defRPr sz="5600">
                <a:solidFill>
                  <a:srgbClr val="FFFFFF"/>
                </a:solidFill>
                <a:effectLst>
                  <a:outerShdw sx="100000" sy="100000" kx="0" ky="0" algn="b" rotWithShape="0" blurRad="38100" dist="12700" dir="5400000">
                    <a:srgbClr val="000000">
                      <a:alpha val="50000"/>
                    </a:srgbClr>
                  </a:outerShdw>
                </a:effectLst>
              </a:defRPr>
            </a:pPr>
          </a:p>
        </p:txBody>
      </p:sp>
      <p:sp>
        <p:nvSpPr>
          <p:cNvPr id="279" name="∂s &lt;&lt; ∂ξ"/>
          <p:cNvSpPr txBox="1"/>
          <p:nvPr/>
        </p:nvSpPr>
        <p:spPr>
          <a:xfrm>
            <a:off x="4588542" y="6333295"/>
            <a:ext cx="2126396" cy="85436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700">
                <a:solidFill>
                  <a:srgbClr val="FFFB00"/>
                </a:solidFill>
              </a:defRPr>
            </a:pPr>
            <a:r>
              <a:t>∂</a:t>
            </a:r>
            <a:r>
              <a:rPr baseline="-5999"/>
              <a:t>s</a:t>
            </a:r>
            <a:r>
              <a:t> &lt;&lt; ∂</a:t>
            </a:r>
            <a:r>
              <a:rPr baseline="-5999"/>
              <a:t>ξ</a:t>
            </a:r>
          </a:p>
        </p:txBody>
      </p:sp>
      <p:sp>
        <p:nvSpPr>
          <p:cNvPr id="280" name="QuickPIC is a 3D parallel Quasi-Static PIC code, which is developed based on the framework UPIC."/>
          <p:cNvSpPr/>
          <p:nvPr/>
        </p:nvSpPr>
        <p:spPr>
          <a:xfrm>
            <a:off x="200737" y="11862400"/>
            <a:ext cx="21382865" cy="739776"/>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just">
              <a:defRPr sz="4100">
                <a:solidFill>
                  <a:srgbClr val="FFFB00"/>
                </a:solidFill>
                <a:effectLst>
                  <a:outerShdw sx="100000" sy="100000" kx="0" ky="0" algn="b" rotWithShape="0" blurRad="38100" dist="12700" dir="5400000">
                    <a:srgbClr val="000000">
                      <a:alpha val="50000"/>
                    </a:srgbClr>
                  </a:outerShdw>
                </a:effectLst>
              </a:defRPr>
            </a:lvl1pPr>
          </a:lstStyle>
          <a:p>
            <a:pPr/>
            <a:r>
              <a:t>QuickPIC is a 3D parallel Quasi-Static PIC code, which is developed based on the framework UPIC.</a:t>
            </a:r>
          </a:p>
        </p:txBody>
      </p:sp>
      <p:sp>
        <p:nvSpPr>
          <p:cNvPr id="281" name="https://gitee.com/bnu-plasma-astrophysics-sg/quick-pic-open-source"/>
          <p:cNvSpPr/>
          <p:nvPr/>
        </p:nvSpPr>
        <p:spPr>
          <a:xfrm>
            <a:off x="1016237" y="12751030"/>
            <a:ext cx="11228190" cy="600076"/>
          </a:xfrm>
          <a:prstGeom prst="rect">
            <a:avLst/>
          </a:prstGeom>
          <a:gradFill>
            <a:gsLst>
              <a:gs pos="0">
                <a:srgbClr val="0433FF"/>
              </a:gs>
              <a:gs pos="100000">
                <a:srgbClr val="FF2600"/>
              </a:gs>
            </a:gsLst>
            <a:lin ang="8106752"/>
          </a:gradFill>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solidFill>
                  <a:srgbClr val="FFFFFF"/>
                </a:solidFill>
                <a:effectLst>
                  <a:outerShdw sx="100000" sy="100000" kx="0" ky="0" algn="b" rotWithShape="0" blurRad="38100" dist="12700" dir="5400000">
                    <a:srgbClr val="000000">
                      <a:alpha val="50000"/>
                    </a:srgbClr>
                  </a:outerShdw>
                </a:effectLst>
                <a:hlinkClick r:id="rId7" invalidUrl="" action="" tgtFrame="" tooltip="" history="1" highlightClick="0" endSnd="0"/>
              </a:defRPr>
            </a:lvl1pPr>
          </a:lstStyle>
          <a:p>
            <a:pPr/>
            <a:r>
              <a:rPr>
                <a:hlinkClick r:id="rId7" invalidUrl="" action="" tgtFrame="" tooltip="" history="1" highlightClick="0" endSnd="0"/>
              </a:rPr>
              <a:t>https://gitee.com/bnu-plasma-astrophysics-sg/quick-pic-open-source</a:t>
            </a:r>
          </a:p>
        </p:txBody>
      </p:sp>
      <p:sp>
        <p:nvSpPr>
          <p:cNvPr id="282" name="WAKE…"/>
          <p:cNvSpPr/>
          <p:nvPr/>
        </p:nvSpPr>
        <p:spPr>
          <a:xfrm>
            <a:off x="22301440" y="11130682"/>
            <a:ext cx="2100859" cy="2552701"/>
          </a:xfrm>
          <a:prstGeom prst="rect">
            <a:avLst/>
          </a:prstGeom>
          <a:gradFill>
            <a:gsLst>
              <a:gs pos="0">
                <a:schemeClr val="accent2">
                  <a:hueOff val="-2473792"/>
                  <a:satOff val="-50209"/>
                  <a:lumOff val="23543"/>
                </a:schemeClr>
              </a:gs>
              <a:gs pos="100000">
                <a:srgbClr val="0096FF"/>
              </a:gs>
            </a:gsLst>
            <a:lin ang="8106752"/>
          </a:gradFill>
          <a:ln w="12700">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none" lIns="38100" tIns="38100" rIns="38100" bIns="38100" anchor="ctr">
            <a:spAutoFit/>
          </a:bodyPr>
          <a:lstStyle/>
          <a:p>
            <a:pPr>
              <a:defRPr sz="4600">
                <a:solidFill>
                  <a:srgbClr val="D6D6D6"/>
                </a:solidFill>
                <a:effectLst>
                  <a:outerShdw sx="100000" sy="100000" kx="0" ky="0" algn="b" rotWithShape="0" blurRad="38100" dist="12700" dir="5400000">
                    <a:srgbClr val="000000">
                      <a:alpha val="50000"/>
                    </a:srgbClr>
                  </a:outerShdw>
                </a:effectLst>
              </a:defRPr>
            </a:pPr>
            <a:r>
              <a:t>WAKE</a:t>
            </a:r>
          </a:p>
          <a:p>
            <a:pPr>
              <a:defRPr sz="4600">
                <a:solidFill>
                  <a:srgbClr val="D6D6D6"/>
                </a:solidFill>
                <a:effectLst>
                  <a:outerShdw sx="100000" sy="100000" kx="0" ky="0" algn="b" rotWithShape="0" blurRad="38100" dist="12700" dir="5400000">
                    <a:srgbClr val="000000">
                      <a:alpha val="50000"/>
                    </a:srgbClr>
                  </a:outerShdw>
                </a:effectLst>
              </a:defRPr>
            </a:pPr>
            <a:r>
              <a:t>LCODE</a:t>
            </a:r>
          </a:p>
          <a:p>
            <a:pPr>
              <a:defRPr sz="4600">
                <a:solidFill>
                  <a:srgbClr val="D6D6D6"/>
                </a:solidFill>
                <a:effectLst>
                  <a:outerShdw sx="100000" sy="100000" kx="0" ky="0" algn="b" rotWithShape="0" blurRad="38100" dist="12700" dir="5400000">
                    <a:srgbClr val="000000">
                      <a:alpha val="50000"/>
                    </a:srgbClr>
                  </a:outerShdw>
                </a:effectLst>
              </a:defRPr>
            </a:pPr>
            <a:r>
              <a:t>HIPACE</a:t>
            </a:r>
          </a:p>
          <a:p>
            <a:pPr>
              <a:defRPr sz="3200">
                <a:solidFill>
                  <a:srgbClr val="D6D6D6"/>
                </a:solidFill>
                <a:effectLst>
                  <a:outerShdw sx="100000" sy="100000" kx="0" ky="0" algn="b" rotWithShape="0" blurRad="38100" dist="12700" dir="5400000">
                    <a:srgbClr val="000000">
                      <a:alpha val="50000"/>
                    </a:srgbClr>
                  </a:outerShdw>
                </a:effectLst>
              </a:defRPr>
            </a:pPr>
            <a:r>
              <a:t>WAND-PIC</a:t>
            </a:r>
          </a:p>
        </p:txBody>
      </p:sp>
      <p:sp>
        <p:nvSpPr>
          <p:cNvPr id="283" name="Q…"/>
          <p:cNvSpPr txBox="1"/>
          <p:nvPr/>
        </p:nvSpPr>
        <p:spPr>
          <a:xfrm>
            <a:off x="21635742" y="11618493"/>
            <a:ext cx="613557" cy="220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4900">
                <a:solidFill>
                  <a:srgbClr val="D6D6D6"/>
                </a:solidFill>
              </a:defRPr>
            </a:pPr>
            <a:r>
              <a:t>Q</a:t>
            </a:r>
          </a:p>
          <a:p>
            <a:pPr>
              <a:defRPr sz="4900">
                <a:solidFill>
                  <a:srgbClr val="D6D6D6"/>
                </a:solidFill>
              </a:defRPr>
            </a:pPr>
            <a:r>
              <a:t>S</a:t>
            </a:r>
          </a:p>
          <a:p>
            <a:pPr>
              <a:defRPr sz="4900">
                <a:solidFill>
                  <a:srgbClr val="D6D6D6"/>
                </a:solidFill>
              </a:defRPr>
            </a:pPr>
            <a:r>
              <a:t>A</a:t>
            </a:r>
          </a:p>
        </p:txBody>
      </p:sp>
      <p:sp>
        <p:nvSpPr>
          <p:cNvPr id="284" name="W. An et. al., JCP 250, 165 (2013)"/>
          <p:cNvSpPr txBox="1"/>
          <p:nvPr/>
        </p:nvSpPr>
        <p:spPr>
          <a:xfrm>
            <a:off x="12973804" y="12643081"/>
            <a:ext cx="10444476" cy="81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4600">
                <a:solidFill>
                  <a:srgbClr val="DCDEE0"/>
                </a:solidFill>
              </a:defRPr>
            </a:lvl1pPr>
          </a:lstStyle>
          <a:p>
            <a:pPr/>
            <a:r>
              <a:t>W. An et. al., JCP 250, 165 (2013)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311" fill="hold"/>
                                        <p:tgtEl>
                                          <p:spTgt spid="26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6"/>
                </p:tgtEl>
              </p:cMediaNode>
            </p:video>
            <p:seq concurrent="1" prevAc="none" nextAc="seek">
              <p:cTn id="8" evtFilter="cancelBubble" nodeType="interactiveSeq" restart="whenNotActive" fill="hold">
                <p:stCondLst>
                  <p:cond delay="0" evt="onClick">
                    <p:tgtEl>
                      <p:spTgt spid="26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6"/>
                                        </p:tgtEl>
                                      </p:cBhvr>
                                    </p:cmd>
                                  </p:childTnLst>
                                </p:cTn>
                              </p:par>
                            </p:childTnLst>
                          </p:cTn>
                        </p:par>
                      </p:childTnLst>
                    </p:cTn>
                  </p:par>
                </p:childTnLst>
              </p:cTn>
              <p:nextCondLst>
                <p:cond delay="0" evt="onClick">
                  <p:tgtEl>
                    <p:spTgt spid="26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Azimuthal decomposition is a technique to speed up the simulation without much loss of accuracy. Some explicit PIC codes (e.g. Calder, quasi-3D OSIRIS, FBPIC, PLARES-PIC) have employed this algorithm to achieve 100x ~ 1000x speed-up.…"/>
          <p:cNvSpPr txBox="1"/>
          <p:nvPr>
            <p:ph type="body" idx="1"/>
          </p:nvPr>
        </p:nvSpPr>
        <p:spPr>
          <a:xfrm>
            <a:off x="2292867" y="952694"/>
            <a:ext cx="20842005" cy="10684300"/>
          </a:xfrm>
          <a:prstGeom prst="rect">
            <a:avLst/>
          </a:prstGeom>
        </p:spPr>
        <p:txBody>
          <a:bodyPr/>
          <a:lstStyle/>
          <a:p>
            <a:pPr>
              <a:spcBef>
                <a:spcPts val="5400"/>
              </a:spcBef>
              <a:defRPr>
                <a:solidFill>
                  <a:srgbClr val="00FA99"/>
                </a:solidFill>
              </a:defRPr>
            </a:pPr>
            <a:r>
              <a:t>Azimuthal decomposition is a technique to speed up the simulation without much loss of accuracy. Some explicit PIC codes (e.g. Calder, quasi-3D OSIRIS, FBPIC, PLARES-PIC) have employed this algorithm to achieve 100x ~ 1000x speed-up.</a:t>
            </a:r>
          </a:p>
          <a:p>
            <a:pPr>
              <a:spcBef>
                <a:spcPts val="5400"/>
              </a:spcBef>
              <a:defRPr>
                <a:solidFill>
                  <a:srgbClr val="00FA99"/>
                </a:solidFill>
              </a:defRPr>
            </a:pPr>
            <a:r>
              <a:t>None of current quasi-static PIC codes has this feature.</a:t>
            </a:r>
          </a:p>
          <a:p>
            <a:pPr>
              <a:spcBef>
                <a:spcPts val="5400"/>
              </a:spcBef>
              <a:defRPr>
                <a:solidFill>
                  <a:srgbClr val="00FA99"/>
                </a:solidFill>
              </a:defRPr>
            </a:pPr>
            <a:r>
              <a:t>QPAD is a newly developed code based on part of the frame work of open source QuickPIC.</a:t>
            </a:r>
          </a:p>
        </p:txBody>
      </p:sp>
      <p:sp>
        <p:nvSpPr>
          <p:cNvPr id="287" name="Fei Li, Weiming An*, Viktor K. Decyk, Xinlu Xu, Mark J. Hogan, Warren B. Mori, et. al., &quot;A quasi-static particle-in-cell algorithm based on an azimuthal Fourier decomposition for highly efficient simulations of plasma-based acceleration: QPAD”, Computer "/>
          <p:cNvSpPr txBox="1"/>
          <p:nvPr/>
        </p:nvSpPr>
        <p:spPr>
          <a:xfrm>
            <a:off x="939778" y="10599503"/>
            <a:ext cx="22504443" cy="283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4600">
                <a:solidFill>
                  <a:srgbClr val="DCDEE0"/>
                </a:solidFill>
              </a:defRPr>
            </a:lvl1pPr>
          </a:lstStyle>
          <a:p>
            <a:pPr/>
            <a:r>
              <a:t>Fei Li, Weiming An*, Viktor K. Decyk, Xinlu Xu, Mark J. Hogan, Warren B. Mori, et. al., "A quasi-static particle-in-cell algorithm based on an azimuthal Fourier decomposition for highly efficient simulations of plasma-based acceleration: QPAD”, Computer Physics Communications 261, 107784 (2021).</a:t>
            </a:r>
          </a:p>
        </p:txBody>
      </p:sp>
      <p:sp>
        <p:nvSpPr>
          <p:cNvPr id="288" name="QPAD*: QuickPIC with Azimuthal Fourier Decomposition"/>
          <p:cNvSpPr txBox="1"/>
          <p:nvPr>
            <p:ph type="title"/>
          </p:nvPr>
        </p:nvSpPr>
        <p:spPr>
          <a:prstGeom prst="rect">
            <a:avLst/>
          </a:prstGeom>
        </p:spPr>
        <p:txBody>
          <a:bodyPr/>
          <a:lstStyle/>
          <a:p>
            <a:pPr>
              <a:defRPr sz="6300"/>
            </a:pPr>
            <a:r>
              <a:rPr>
                <a:solidFill>
                  <a:srgbClr val="FFC645"/>
                </a:solidFill>
              </a:rPr>
              <a:t>QPAD</a:t>
            </a:r>
            <a:r>
              <a:t>*: </a:t>
            </a:r>
            <a:r>
              <a:rPr>
                <a:solidFill>
                  <a:srgbClr val="FFC645"/>
                </a:solidFill>
              </a:rPr>
              <a:t>Q</a:t>
            </a:r>
            <a:r>
              <a:t>uick</a:t>
            </a:r>
            <a:r>
              <a:rPr>
                <a:solidFill>
                  <a:srgbClr val="FFC645"/>
                </a:solidFill>
              </a:rPr>
              <a:t>P</a:t>
            </a:r>
            <a:r>
              <a:t>IC with </a:t>
            </a:r>
            <a:r>
              <a:rPr>
                <a:solidFill>
                  <a:srgbClr val="FFC645"/>
                </a:solidFill>
              </a:rPr>
              <a:t>A</a:t>
            </a:r>
            <a:r>
              <a:t>zimuthal Fourier </a:t>
            </a:r>
            <a:r>
              <a:rPr>
                <a:solidFill>
                  <a:srgbClr val="FFC645"/>
                </a:solidFill>
              </a:rPr>
              <a:t>D</a:t>
            </a:r>
            <a:r>
              <a:t>ecomposition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QPAD*: QuickPIC with Azimuthal Fourier Decomposition"/>
          <p:cNvSpPr txBox="1"/>
          <p:nvPr>
            <p:ph type="title"/>
          </p:nvPr>
        </p:nvSpPr>
        <p:spPr>
          <a:prstGeom prst="rect">
            <a:avLst/>
          </a:prstGeom>
        </p:spPr>
        <p:txBody>
          <a:bodyPr/>
          <a:lstStyle/>
          <a:p>
            <a:pPr>
              <a:defRPr sz="6300"/>
            </a:pPr>
            <a:r>
              <a:rPr>
                <a:solidFill>
                  <a:srgbClr val="FFC645"/>
                </a:solidFill>
              </a:rPr>
              <a:t>QPAD</a:t>
            </a:r>
            <a:r>
              <a:t>*: </a:t>
            </a:r>
            <a:r>
              <a:rPr>
                <a:solidFill>
                  <a:srgbClr val="FFC645"/>
                </a:solidFill>
              </a:rPr>
              <a:t>Q</a:t>
            </a:r>
            <a:r>
              <a:t>uick</a:t>
            </a:r>
            <a:r>
              <a:rPr>
                <a:solidFill>
                  <a:srgbClr val="FFC645"/>
                </a:solidFill>
              </a:rPr>
              <a:t>P</a:t>
            </a:r>
            <a:r>
              <a:t>IC with </a:t>
            </a:r>
            <a:r>
              <a:rPr>
                <a:solidFill>
                  <a:srgbClr val="FFC645"/>
                </a:solidFill>
              </a:rPr>
              <a:t>A</a:t>
            </a:r>
            <a:r>
              <a:t>zimuthal Fourier </a:t>
            </a:r>
            <a:r>
              <a:rPr>
                <a:solidFill>
                  <a:srgbClr val="FFC645"/>
                </a:solidFill>
              </a:rPr>
              <a:t>D</a:t>
            </a:r>
            <a:r>
              <a:t>ecomposition</a:t>
            </a:r>
          </a:p>
        </p:txBody>
      </p:sp>
      <p:sp>
        <p:nvSpPr>
          <p:cNvPr id="291" name="QuickPIC"/>
          <p:cNvSpPr txBox="1"/>
          <p:nvPr>
            <p:ph type="body" sz="quarter" idx="1"/>
          </p:nvPr>
        </p:nvSpPr>
        <p:spPr>
          <a:xfrm>
            <a:off x="5658850" y="3307612"/>
            <a:ext cx="3127984" cy="1307458"/>
          </a:xfrm>
          <a:prstGeom prst="rect">
            <a:avLst/>
          </a:prstGeom>
        </p:spPr>
        <p:txBody>
          <a:bodyPr/>
          <a:lstStyle>
            <a:lvl1pPr marL="0" indent="0" algn="ctr">
              <a:buSzTx/>
              <a:buNone/>
              <a:defRPr>
                <a:solidFill>
                  <a:srgbClr val="00FA99"/>
                </a:solidFill>
              </a:defRPr>
            </a:lvl1pPr>
          </a:lstStyle>
          <a:p>
            <a:pPr/>
            <a:r>
              <a:t>QuickPIC</a:t>
            </a:r>
          </a:p>
        </p:txBody>
      </p:sp>
      <p:sp>
        <p:nvSpPr>
          <p:cNvPr id="292" name="[1] Fei Li, Weiming An*, et. al., Computer Physics Communications 261, 107784 (2021)."/>
          <p:cNvSpPr txBox="1"/>
          <p:nvPr/>
        </p:nvSpPr>
        <p:spPr>
          <a:xfrm>
            <a:off x="2292058" y="13026497"/>
            <a:ext cx="22504443" cy="739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4100">
                <a:solidFill>
                  <a:srgbClr val="DCDEE0"/>
                </a:solidFill>
              </a:defRPr>
            </a:lvl1pPr>
          </a:lstStyle>
          <a:p>
            <a:pPr/>
            <a:r>
              <a:t>[1] Fei Li, Weiming An*, et. al., Computer Physics Communications 261, 107784 (2021).</a:t>
            </a:r>
          </a:p>
        </p:txBody>
      </p:sp>
      <p:pic>
        <p:nvPicPr>
          <p:cNvPr id="293" name="Screen Shot 2021-01-15 at 10.20.40 PM.png" descr="Screen Shot 2021-01-15 at 10.20.40 PM.png"/>
          <p:cNvPicPr>
            <a:picLocks noChangeAspect="1"/>
          </p:cNvPicPr>
          <p:nvPr/>
        </p:nvPicPr>
        <p:blipFill>
          <a:blip r:embed="rId2">
            <a:extLst/>
          </a:blip>
          <a:stretch>
            <a:fillRect/>
          </a:stretch>
        </p:blipFill>
        <p:spPr>
          <a:xfrm>
            <a:off x="178263" y="3568023"/>
            <a:ext cx="4026394" cy="9570197"/>
          </a:xfrm>
          <a:prstGeom prst="rect">
            <a:avLst/>
          </a:prstGeom>
          <a:ln w="12700">
            <a:miter lim="400000"/>
          </a:ln>
        </p:spPr>
      </p:pic>
      <p:pic>
        <p:nvPicPr>
          <p:cNvPr id="294" name="density_3D.mov" descr="density_3D.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623598" y="4708928"/>
            <a:ext cx="5473929" cy="6836385"/>
          </a:xfrm>
          <a:prstGeom prst="rect">
            <a:avLst/>
          </a:prstGeom>
        </p:spPr>
      </p:pic>
      <p:pic>
        <p:nvPicPr>
          <p:cNvPr id="295" name="density_quasi3D.mov" descr="density_quasi3D.mov"/>
          <p:cNvPicPr>
            <a:picLocks noChangeAspect="0"/>
          </p:cNvPicPr>
          <p:nvPr>
            <a:videoFile r:link="rId6"/>
            <p:extLst>
              <p:ext uri="{DAA4B4D4-6D71-4841-9C94-3DE7FCFB9230}">
                <p14:media xmlns:p14="http://schemas.microsoft.com/office/powerpoint/2010/main" r:embed="rId7"/>
              </p:ext>
            </p:extLst>
          </p:nvPr>
        </p:nvPicPr>
        <p:blipFill>
          <a:blip r:embed="rId5">
            <a:extLst/>
          </a:blip>
          <a:stretch>
            <a:fillRect/>
          </a:stretch>
        </p:blipFill>
        <p:spPr>
          <a:xfrm>
            <a:off x="10418827" y="4704856"/>
            <a:ext cx="5096462" cy="6844529"/>
          </a:xfrm>
          <a:prstGeom prst="rect">
            <a:avLst/>
          </a:prstGeom>
        </p:spPr>
      </p:pic>
      <p:sp>
        <p:nvSpPr>
          <p:cNvPr id="296" name="QPAD(4 modes)"/>
          <p:cNvSpPr txBox="1"/>
          <p:nvPr/>
        </p:nvSpPr>
        <p:spPr>
          <a:xfrm>
            <a:off x="10241027" y="3021912"/>
            <a:ext cx="5602205" cy="187885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2400"/>
              </a:spcBef>
              <a:defRPr>
                <a:solidFill>
                  <a:srgbClr val="00FA99"/>
                </a:solidFill>
              </a:defRPr>
            </a:lvl1pPr>
          </a:lstStyle>
          <a:p>
            <a:pPr/>
            <a:r>
              <a:t>QPAD(4 modes)</a:t>
            </a:r>
          </a:p>
        </p:txBody>
      </p:sp>
      <p:pic>
        <p:nvPicPr>
          <p:cNvPr id="297" name="Screen Shot 2021-03-17 at 11.52.53 AM.png" descr="Screen Shot 2021-03-17 at 11.52.53 AM.png"/>
          <p:cNvPicPr>
            <a:picLocks noChangeAspect="1"/>
          </p:cNvPicPr>
          <p:nvPr/>
        </p:nvPicPr>
        <p:blipFill>
          <a:blip r:embed="rId8">
            <a:extLst/>
          </a:blip>
          <a:stretch>
            <a:fillRect/>
          </a:stretch>
        </p:blipFill>
        <p:spPr>
          <a:xfrm>
            <a:off x="16079172" y="5002374"/>
            <a:ext cx="8377193" cy="8124517"/>
          </a:xfrm>
          <a:prstGeom prst="rect">
            <a:avLst/>
          </a:prstGeom>
          <a:ln w="12700">
            <a:miter lim="400000"/>
          </a:ln>
        </p:spPr>
      </p:pic>
      <p:pic>
        <p:nvPicPr>
          <p:cNvPr id="298" name="Screen Shot 2021-03-17 at 11.55.04 AM.png" descr="Screen Shot 2021-03-17 at 11.55.04 AM.png"/>
          <p:cNvPicPr>
            <a:picLocks noChangeAspect="1"/>
          </p:cNvPicPr>
          <p:nvPr/>
        </p:nvPicPr>
        <p:blipFill>
          <a:blip r:embed="rId9">
            <a:extLst/>
          </a:blip>
          <a:srcRect l="0" t="2579" r="0" b="2579"/>
          <a:stretch>
            <a:fillRect/>
          </a:stretch>
        </p:blipFill>
        <p:spPr>
          <a:xfrm>
            <a:off x="20829525" y="3324753"/>
            <a:ext cx="2747401" cy="2263932"/>
          </a:xfrm>
          <a:prstGeom prst="rect">
            <a:avLst/>
          </a:prstGeom>
          <a:ln w="12700">
            <a:miter lim="400000"/>
          </a:ln>
        </p:spPr>
      </p:pic>
      <p:pic>
        <p:nvPicPr>
          <p:cNvPr id="299" name="Screen Shot 2021-03-17 at 1.57.35 PM.png" descr="Screen Shot 2021-03-17 at 1.57.35 PM.png"/>
          <p:cNvPicPr>
            <a:picLocks noChangeAspect="1"/>
          </p:cNvPicPr>
          <p:nvPr/>
        </p:nvPicPr>
        <p:blipFill>
          <a:blip r:embed="rId10">
            <a:extLst/>
          </a:blip>
          <a:stretch>
            <a:fillRect/>
          </a:stretch>
        </p:blipFill>
        <p:spPr>
          <a:xfrm>
            <a:off x="5658850" y="11250076"/>
            <a:ext cx="9694780" cy="19460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068" fill="hold"/>
                                        <p:tgtEl>
                                          <p:spTgt spid="294"/>
                                        </p:tgtEl>
                                      </p:cBhvr>
                                    </p:cmd>
                                  </p:childTnLst>
                                </p:cTn>
                              </p:par>
                            </p:childTnLst>
                          </p:cTn>
                        </p:par>
                        <p:par>
                          <p:cTn id="7" fill="hold">
                            <p:stCondLst>
                              <p:cond delay="10068"/>
                            </p:stCondLst>
                            <p:childTnLst>
                              <p:par>
                                <p:cTn id="8" presetClass="mediacall" nodeType="afterEffect" presetSubtype="0" presetID="1" grpId="2" fill="hold">
                                  <p:stCondLst>
                                    <p:cond delay="0"/>
                                  </p:stCondLst>
                                  <p:childTnLst>
                                    <p:cmd type="call" cmd="playFrom(0.0)">
                                      <p:cBhvr>
                                        <p:cTn id="9" dur="10048" fill="hold"/>
                                        <p:tgtEl>
                                          <p:spTgt spid="29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94"/>
                </p:tgtEl>
              </p:cMediaNode>
            </p:video>
            <p:seq concurrent="1" prevAc="none" nextAc="seek">
              <p:cTn id="11" evtFilter="cancelBubble" nodeType="interactiveSeq" restart="whenNotActive" fill="hold">
                <p:stCondLst>
                  <p:cond delay="0" evt="onClick">
                    <p:tgtEl>
                      <p:spTgt spid="294"/>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294"/>
                                        </p:tgtEl>
                                      </p:cBhvr>
                                    </p:cmd>
                                  </p:childTnLst>
                                </p:cTn>
                              </p:par>
                            </p:childTnLst>
                          </p:cTn>
                        </p:par>
                      </p:childTnLst>
                    </p:cTn>
                  </p:par>
                </p:childTnLst>
              </p:cTn>
              <p:nextCondLst>
                <p:cond delay="0" evt="onClick">
                  <p:tgtEl>
                    <p:spTgt spid="294"/>
                  </p:tgtEl>
                </p:cond>
              </p:nextCondLst>
            </p:seq>
            <p:video fullScrn="0">
              <p:cMediaNode mute="0" showWhenStopped="1" numSld="1" vol="100000">
                <p:cTn id="16" fill="hold" display="0">
                  <p:stCondLst>
                    <p:cond delay="indefinite"/>
                  </p:stCondLst>
                </p:cTn>
                <p:tgtEl>
                  <p:spTgt spid="295"/>
                </p:tgtEl>
              </p:cMediaNode>
            </p:video>
            <p:seq concurrent="1" prevAc="none" nextAc="seek">
              <p:cTn id="17" evtFilter="cancelBubble" nodeType="interactiveSeq" restart="whenNotActive" fill="hold">
                <p:stCondLst>
                  <p:cond delay="0" evt="onClick">
                    <p:tgtEl>
                      <p:spTgt spid="295"/>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295"/>
                                        </p:tgtEl>
                                      </p:cBhvr>
                                    </p:cmd>
                                  </p:childTnLst>
                                </p:cTn>
                              </p:par>
                            </p:childTnLst>
                          </p:cTn>
                        </p:par>
                      </p:childTnLst>
                    </p:cTn>
                  </p:par>
                </p:childTnLst>
              </p:cTn>
              <p:nextCondLst>
                <p:cond delay="0" evt="onClick">
                  <p:tgtEl>
                    <p:spTgt spid="29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Laser Module in QPAD"/>
          <p:cNvSpPr txBox="1"/>
          <p:nvPr>
            <p:ph type="title"/>
          </p:nvPr>
        </p:nvSpPr>
        <p:spPr>
          <a:prstGeom prst="rect">
            <a:avLst/>
          </a:prstGeom>
        </p:spPr>
        <p:txBody>
          <a:bodyPr/>
          <a:lstStyle/>
          <a:p>
            <a:pPr/>
            <a:r>
              <a:t>Laser Module in QPAD</a:t>
            </a:r>
          </a:p>
        </p:txBody>
      </p:sp>
      <p:pic>
        <p:nvPicPr>
          <p:cNvPr id="302" name="qpad_laser.mp4" descr="qpad_laser.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417107" y="4226533"/>
            <a:ext cx="9235636" cy="7400823"/>
          </a:xfrm>
          <a:prstGeom prst="rect">
            <a:avLst/>
          </a:prstGeom>
          <a:ln w="12700">
            <a:miter lim="400000"/>
          </a:ln>
        </p:spPr>
      </p:pic>
      <p:grpSp>
        <p:nvGrpSpPr>
          <p:cNvPr id="305" name="Group"/>
          <p:cNvGrpSpPr/>
          <p:nvPr/>
        </p:nvGrpSpPr>
        <p:grpSpPr>
          <a:xfrm>
            <a:off x="879238" y="3602800"/>
            <a:ext cx="11608341" cy="8876693"/>
            <a:chOff x="0" y="0"/>
            <a:chExt cx="11608340" cy="8876691"/>
          </a:xfrm>
        </p:grpSpPr>
        <p:pic>
          <p:nvPicPr>
            <p:cNvPr id="303" name="Screenshot 2023-03-09 at 08.47.39.png" descr="Screenshot 2023-03-09 at 08.47.39.png"/>
            <p:cNvPicPr>
              <a:picLocks noChangeAspect="1"/>
            </p:cNvPicPr>
            <p:nvPr/>
          </p:nvPicPr>
          <p:blipFill>
            <a:blip r:embed="rId5">
              <a:extLst/>
            </a:blip>
            <a:stretch>
              <a:fillRect/>
            </a:stretch>
          </p:blipFill>
          <p:spPr>
            <a:xfrm>
              <a:off x="0" y="0"/>
              <a:ext cx="11608341" cy="4419175"/>
            </a:xfrm>
            <a:prstGeom prst="rect">
              <a:avLst/>
            </a:prstGeom>
            <a:ln w="12700" cap="flat">
              <a:noFill/>
              <a:miter lim="400000"/>
            </a:ln>
            <a:effectLst/>
          </p:spPr>
        </p:pic>
        <p:pic>
          <p:nvPicPr>
            <p:cNvPr id="304" name="Screenshot 2023-03-09 at 08.47.55.png" descr="Screenshot 2023-03-09 at 08.47.55.png"/>
            <p:cNvPicPr>
              <a:picLocks noChangeAspect="1"/>
            </p:cNvPicPr>
            <p:nvPr/>
          </p:nvPicPr>
          <p:blipFill>
            <a:blip r:embed="rId6">
              <a:extLst/>
            </a:blip>
            <a:stretch>
              <a:fillRect/>
            </a:stretch>
          </p:blipFill>
          <p:spPr>
            <a:xfrm>
              <a:off x="8782" y="4398078"/>
              <a:ext cx="11590777" cy="4478614"/>
            </a:xfrm>
            <a:prstGeom prst="rect">
              <a:avLst/>
            </a:prstGeom>
            <a:ln w="12700" cap="flat">
              <a:noFill/>
              <a:miter lim="400000"/>
            </a:ln>
            <a:effectLst/>
          </p:spPr>
        </p:pic>
      </p:grpSp>
      <p:sp>
        <p:nvSpPr>
          <p:cNvPr id="306" name="*Fei Li, Weiming An, Frank S. Tsung, Viktor K. Decyk, Warren B. Mori, JCP 470 111599 (2022)."/>
          <p:cNvSpPr txBox="1"/>
          <p:nvPr/>
        </p:nvSpPr>
        <p:spPr>
          <a:xfrm>
            <a:off x="3527984" y="2501786"/>
            <a:ext cx="18131484"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3800">
                <a:solidFill>
                  <a:srgbClr val="DCDEE0"/>
                </a:solidFill>
              </a:defRPr>
            </a:lvl1pPr>
          </a:lstStyle>
          <a:p>
            <a:pPr/>
            <a:r>
              <a:t>*Fei Li, Weiming An, Frank S. Tsung, Viktor K. Decyk, Warren B. Mori, JCP 470 111599 (2022).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99" fill="hold"/>
                                        <p:tgtEl>
                                          <p:spTgt spid="3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2"/>
                </p:tgtEl>
              </p:cMediaNode>
            </p:video>
            <p:seq concurrent="1" prevAc="none" nextAc="seek">
              <p:cTn id="8" evtFilter="cancelBubble" nodeType="interactiveSeq" restart="whenNotActive" fill="hold">
                <p:stCondLst>
                  <p:cond delay="0" evt="onClick">
                    <p:tgtEl>
                      <p:spTgt spid="30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2"/>
                                        </p:tgtEl>
                                      </p:cBhvr>
                                    </p:cmd>
                                  </p:childTnLst>
                                </p:cTn>
                              </p:par>
                            </p:childTnLst>
                          </p:cTn>
                        </p:par>
                      </p:childTnLst>
                    </p:cTn>
                  </p:par>
                </p:childTnLst>
              </p:cTn>
              <p:nextCondLst>
                <p:cond delay="0" evt="onClick">
                  <p:tgtEl>
                    <p:spTgt spid="30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Laser Module in QuickPIC"/>
          <p:cNvSpPr txBox="1"/>
          <p:nvPr>
            <p:ph type="title"/>
          </p:nvPr>
        </p:nvSpPr>
        <p:spPr>
          <a:prstGeom prst="rect">
            <a:avLst/>
          </a:prstGeom>
        </p:spPr>
        <p:txBody>
          <a:bodyPr/>
          <a:lstStyle/>
          <a:p>
            <a:pPr/>
            <a:r>
              <a:t>Laser Module in QuickPIC</a:t>
            </a:r>
          </a:p>
        </p:txBody>
      </p:sp>
      <p:sp>
        <p:nvSpPr>
          <p:cNvPr id="309" name="*Weiyu Meng et. al., in preparation."/>
          <p:cNvSpPr txBox="1"/>
          <p:nvPr/>
        </p:nvSpPr>
        <p:spPr>
          <a:xfrm>
            <a:off x="4616026" y="2138620"/>
            <a:ext cx="6981255"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DCDEE0"/>
                </a:solidFill>
              </a:defRPr>
            </a:lvl1pPr>
          </a:lstStyle>
          <a:p>
            <a:pPr/>
            <a:r>
              <a:t>*Weiyu Meng et. al., in preparation.</a:t>
            </a:r>
          </a:p>
        </p:txBody>
      </p:sp>
      <p:pic>
        <p:nvPicPr>
          <p:cNvPr id="310" name="已粘贴的影片.png" descr="已粘贴的影片.png"/>
          <p:cNvPicPr>
            <a:picLocks noChangeAspect="1"/>
          </p:cNvPicPr>
          <p:nvPr/>
        </p:nvPicPr>
        <p:blipFill>
          <a:blip r:embed="rId2">
            <a:extLst/>
          </a:blip>
          <a:stretch>
            <a:fillRect/>
          </a:stretch>
        </p:blipFill>
        <p:spPr>
          <a:xfrm>
            <a:off x="1798112" y="6579341"/>
            <a:ext cx="11038262" cy="2845099"/>
          </a:xfrm>
          <a:prstGeom prst="rect">
            <a:avLst/>
          </a:prstGeom>
          <a:ln w="12700">
            <a:miter lim="400000"/>
          </a:ln>
        </p:spPr>
      </p:pic>
      <p:pic>
        <p:nvPicPr>
          <p:cNvPr id="311" name="已粘贴的影片.png" descr="已粘贴的影片.png"/>
          <p:cNvPicPr>
            <a:picLocks noChangeAspect="1"/>
          </p:cNvPicPr>
          <p:nvPr/>
        </p:nvPicPr>
        <p:blipFill>
          <a:blip r:embed="rId3">
            <a:extLst/>
          </a:blip>
          <a:stretch>
            <a:fillRect/>
          </a:stretch>
        </p:blipFill>
        <p:spPr>
          <a:xfrm>
            <a:off x="7297078" y="3028148"/>
            <a:ext cx="8125407" cy="2148096"/>
          </a:xfrm>
          <a:prstGeom prst="rect">
            <a:avLst/>
          </a:prstGeom>
          <a:ln w="12700">
            <a:miter lim="400000"/>
          </a:ln>
        </p:spPr>
      </p:pic>
      <p:sp>
        <p:nvSpPr>
          <p:cNvPr id="312" name="Laser envelope equation："/>
          <p:cNvSpPr txBox="1"/>
          <p:nvPr/>
        </p:nvSpPr>
        <p:spPr>
          <a:xfrm>
            <a:off x="398869" y="3651346"/>
            <a:ext cx="7176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4500">
                <a:solidFill>
                  <a:srgbClr val="FFFFFF"/>
                </a:solidFill>
                <a:latin typeface="Helvetica Neue Medium"/>
                <a:ea typeface="Helvetica Neue Medium"/>
                <a:cs typeface="Helvetica Neue Medium"/>
                <a:sym typeface="Helvetica Neue Medium"/>
              </a:defRPr>
            </a:lvl1pPr>
          </a:lstStyle>
          <a:p>
            <a:pPr/>
            <a:r>
              <a:t>Laser envelope equation：</a:t>
            </a:r>
          </a:p>
        </p:txBody>
      </p:sp>
      <p:sp>
        <p:nvSpPr>
          <p:cNvPr id="313" name="Finite difference："/>
          <p:cNvSpPr txBox="1"/>
          <p:nvPr/>
        </p:nvSpPr>
        <p:spPr>
          <a:xfrm>
            <a:off x="1202701" y="5650810"/>
            <a:ext cx="4921759"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4500">
                <a:solidFill>
                  <a:srgbClr val="FFFFFF"/>
                </a:solidFill>
                <a:latin typeface="Helvetica Neue Medium"/>
                <a:ea typeface="Helvetica Neue Medium"/>
                <a:cs typeface="Helvetica Neue Medium"/>
                <a:sym typeface="Helvetica Neue Medium"/>
              </a:defRPr>
            </a:lvl1pPr>
          </a:lstStyle>
          <a:p>
            <a:pPr/>
            <a:r>
              <a:t>Finite difference：</a:t>
            </a:r>
          </a:p>
        </p:txBody>
      </p:sp>
      <p:pic>
        <p:nvPicPr>
          <p:cNvPr id="314" name="已粘贴的影片.png" descr="已粘贴的影片.png"/>
          <p:cNvPicPr>
            <a:picLocks noChangeAspect="1"/>
          </p:cNvPicPr>
          <p:nvPr/>
        </p:nvPicPr>
        <p:blipFill>
          <a:blip r:embed="rId4">
            <a:extLst/>
          </a:blip>
          <a:stretch>
            <a:fillRect/>
          </a:stretch>
        </p:blipFill>
        <p:spPr>
          <a:xfrm>
            <a:off x="2781080" y="9841622"/>
            <a:ext cx="9549687" cy="2148097"/>
          </a:xfrm>
          <a:prstGeom prst="rect">
            <a:avLst/>
          </a:prstGeom>
          <a:ln w="12700">
            <a:miter lim="400000"/>
          </a:ln>
        </p:spPr>
      </p:pic>
      <p:sp>
        <p:nvSpPr>
          <p:cNvPr id="315" name="where："/>
          <p:cNvSpPr txBox="1"/>
          <p:nvPr/>
        </p:nvSpPr>
        <p:spPr>
          <a:xfrm>
            <a:off x="321183" y="10290951"/>
            <a:ext cx="2284858"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4500">
                <a:solidFill>
                  <a:srgbClr val="FFFFFF"/>
                </a:solidFill>
                <a:latin typeface="Helvetica Neue Medium"/>
                <a:ea typeface="Helvetica Neue Medium"/>
                <a:cs typeface="Helvetica Neue Medium"/>
                <a:sym typeface="Helvetica Neue Medium"/>
              </a:defRPr>
            </a:lvl1pPr>
          </a:lstStyle>
          <a:p>
            <a:pPr/>
            <a:r>
              <a:t>where：</a:t>
            </a:r>
          </a:p>
        </p:txBody>
      </p:sp>
      <p:sp>
        <p:nvSpPr>
          <p:cNvPr id="316" name="can be solved with Hypre[1]"/>
          <p:cNvSpPr txBox="1"/>
          <p:nvPr/>
        </p:nvSpPr>
        <p:spPr>
          <a:xfrm>
            <a:off x="1596501" y="12059163"/>
            <a:ext cx="7222237"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4500">
                <a:solidFill>
                  <a:srgbClr val="FFFFFF"/>
                </a:solidFill>
                <a:latin typeface="Helvetica Neue Medium"/>
                <a:ea typeface="Helvetica Neue Medium"/>
                <a:cs typeface="Helvetica Neue Medium"/>
                <a:sym typeface="Helvetica Neue Medium"/>
              </a:defRPr>
            </a:pPr>
            <a:r>
              <a:t>can be solved with Hypre</a:t>
            </a:r>
            <a:r>
              <a:rPr baseline="31999"/>
              <a:t>[1]</a:t>
            </a:r>
          </a:p>
        </p:txBody>
      </p:sp>
      <p:sp>
        <p:nvSpPr>
          <p:cNvPr id="317" name="[1] Falgout R D, Jones J E, Yang U M. Springer Berlin Heidelberg, 2006: 267-294."/>
          <p:cNvSpPr txBox="1"/>
          <p:nvPr/>
        </p:nvSpPr>
        <p:spPr>
          <a:xfrm>
            <a:off x="1170182" y="13163485"/>
            <a:ext cx="1062017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566">
                <a:solidFill>
                  <a:srgbClr val="FFFFFF"/>
                </a:solidFill>
                <a:latin typeface="Calibri"/>
                <a:ea typeface="Calibri"/>
                <a:cs typeface="Calibri"/>
                <a:sym typeface="Calibri"/>
              </a:defRPr>
            </a:pPr>
            <a:r>
              <a:t>[1] Falgout R D, Jones J E, Yang U M. Springer Berlin Heidelberg, 2006: 267-294.</a:t>
            </a:r>
            <a:r>
              <a:rPr>
                <a:latin typeface="Times Roman"/>
                <a:ea typeface="Times Roman"/>
                <a:cs typeface="Times Roman"/>
                <a:sym typeface="Times Roman"/>
              </a:rPr>
              <a:t> </a:t>
            </a:r>
          </a:p>
        </p:txBody>
      </p:sp>
      <p:sp>
        <p:nvSpPr>
          <p:cNvPr id="318" name="FFT &amp; Finite difference[2]："/>
          <p:cNvSpPr txBox="1"/>
          <p:nvPr/>
        </p:nvSpPr>
        <p:spPr>
          <a:xfrm>
            <a:off x="14077082" y="5650810"/>
            <a:ext cx="706393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4500">
                <a:solidFill>
                  <a:srgbClr val="FFFFFF"/>
                </a:solidFill>
                <a:latin typeface="Helvetica Neue Medium"/>
                <a:ea typeface="Helvetica Neue Medium"/>
                <a:cs typeface="Helvetica Neue Medium"/>
                <a:sym typeface="Helvetica Neue Medium"/>
              </a:defRPr>
            </a:pPr>
            <a:r>
              <a:t>FFT &amp; Finite difference</a:t>
            </a:r>
            <a:r>
              <a:rPr baseline="31999"/>
              <a:t>[2]</a:t>
            </a:r>
            <a:r>
              <a:t>：</a:t>
            </a:r>
          </a:p>
        </p:txBody>
      </p:sp>
      <p:pic>
        <p:nvPicPr>
          <p:cNvPr id="319" name="pasted-movie.png" descr="pasted-movie.png"/>
          <p:cNvPicPr>
            <a:picLocks noChangeAspect="1"/>
          </p:cNvPicPr>
          <p:nvPr/>
        </p:nvPicPr>
        <p:blipFill>
          <a:blip r:embed="rId5">
            <a:extLst/>
          </a:blip>
          <a:stretch>
            <a:fillRect/>
          </a:stretch>
        </p:blipFill>
        <p:spPr>
          <a:xfrm>
            <a:off x="14176033" y="7900196"/>
            <a:ext cx="9898313" cy="2441408"/>
          </a:xfrm>
          <a:prstGeom prst="rect">
            <a:avLst/>
          </a:prstGeom>
          <a:ln w="12700">
            <a:miter lim="400000"/>
          </a:ln>
        </p:spPr>
      </p:pic>
      <p:sp>
        <p:nvSpPr>
          <p:cNvPr id="320" name="[2] Huang C et al. JCP 2006"/>
          <p:cNvSpPr txBox="1"/>
          <p:nvPr/>
        </p:nvSpPr>
        <p:spPr>
          <a:xfrm>
            <a:off x="15043439" y="12676801"/>
            <a:ext cx="5908676" cy="59180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defRPr sz="3466">
                <a:solidFill>
                  <a:srgbClr val="EBEBEB"/>
                </a:solidFill>
                <a:latin typeface="Calibri"/>
                <a:ea typeface="Calibri"/>
                <a:cs typeface="Calibri"/>
                <a:sym typeface="Calibri"/>
              </a:defRPr>
            </a:lvl1pPr>
          </a:lstStyle>
          <a:p>
            <a:pPr/>
            <a:r>
              <a:t>[2] Huang C et al. JCP 2006</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Laser Module in QuickPIC"/>
          <p:cNvSpPr txBox="1"/>
          <p:nvPr>
            <p:ph type="title"/>
          </p:nvPr>
        </p:nvSpPr>
        <p:spPr>
          <a:prstGeom prst="rect">
            <a:avLst/>
          </a:prstGeom>
        </p:spPr>
        <p:txBody>
          <a:bodyPr/>
          <a:lstStyle/>
          <a:p>
            <a:pPr/>
            <a:r>
              <a:t>Laser Module in QuickPIC</a:t>
            </a:r>
          </a:p>
        </p:txBody>
      </p:sp>
      <p:sp>
        <p:nvSpPr>
          <p:cNvPr id="323" name="QuickPIC vs Osiris vs Qpad"/>
          <p:cNvSpPr txBox="1"/>
          <p:nvPr/>
        </p:nvSpPr>
        <p:spPr>
          <a:xfrm>
            <a:off x="14635362" y="10717414"/>
            <a:ext cx="8592177" cy="281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2400"/>
              </a:spcBef>
              <a:defRPr>
                <a:solidFill>
                  <a:srgbClr val="00FA99"/>
                </a:solidFill>
              </a:defRPr>
            </a:lvl1pPr>
          </a:lstStyle>
          <a:p>
            <a:pPr/>
            <a:r>
              <a:t>QuickPIC vs Osiris vs Qpad</a:t>
            </a:r>
          </a:p>
        </p:txBody>
      </p:sp>
      <p:sp>
        <p:nvSpPr>
          <p:cNvPr id="324" name="*Weiyu Meng et. al., in preparation."/>
          <p:cNvSpPr txBox="1"/>
          <p:nvPr/>
        </p:nvSpPr>
        <p:spPr>
          <a:xfrm>
            <a:off x="4616026" y="2138620"/>
            <a:ext cx="6981255" cy="70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solidFill>
                  <a:srgbClr val="DCDEE0"/>
                </a:solidFill>
              </a:defRPr>
            </a:lvl1pPr>
          </a:lstStyle>
          <a:p>
            <a:pPr/>
            <a:r>
              <a:t>*Weiyu Meng et. al., in preparation.</a:t>
            </a:r>
          </a:p>
        </p:txBody>
      </p:sp>
      <p:pic>
        <p:nvPicPr>
          <p:cNvPr id="325" name="Image" descr="Image"/>
          <p:cNvPicPr>
            <a:picLocks noChangeAspect="1"/>
          </p:cNvPicPr>
          <p:nvPr/>
        </p:nvPicPr>
        <p:blipFill>
          <a:blip r:embed="rId2">
            <a:extLst/>
          </a:blip>
          <a:stretch>
            <a:fillRect/>
          </a:stretch>
        </p:blipFill>
        <p:spPr>
          <a:xfrm>
            <a:off x="10348027" y="2946730"/>
            <a:ext cx="14045291" cy="8549571"/>
          </a:xfrm>
          <a:prstGeom prst="rect">
            <a:avLst/>
          </a:prstGeom>
          <a:ln w="12700">
            <a:miter lim="400000"/>
          </a:ln>
        </p:spPr>
      </p:pic>
      <p:pic>
        <p:nvPicPr>
          <p:cNvPr id="326" name="charge.mp4" descr="charge.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46612" y="4879886"/>
            <a:ext cx="8999714" cy="5999810"/>
          </a:xfrm>
          <a:prstGeom prst="rect">
            <a:avLst/>
          </a:prstGeom>
          <a:ln w="12700">
            <a:miter lim="400000"/>
          </a:ln>
        </p:spPr>
      </p:pic>
      <p:sp>
        <p:nvSpPr>
          <p:cNvPr id="327" name="QuickPIC with…"/>
          <p:cNvSpPr txBox="1"/>
          <p:nvPr/>
        </p:nvSpPr>
        <p:spPr>
          <a:xfrm>
            <a:off x="813777" y="10613372"/>
            <a:ext cx="8592177" cy="281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spcBef>
                <a:spcPts val="2400"/>
              </a:spcBef>
              <a:defRPr>
                <a:solidFill>
                  <a:srgbClr val="00FA99"/>
                </a:solidFill>
              </a:defRPr>
            </a:pPr>
            <a:r>
              <a:t>QuickPIC with </a:t>
            </a:r>
          </a:p>
          <a:p>
            <a:pPr>
              <a:spcBef>
                <a:spcPts val="2400"/>
              </a:spcBef>
              <a:defRPr>
                <a:solidFill>
                  <a:srgbClr val="00FA99"/>
                </a:solidFill>
              </a:defRPr>
            </a:pPr>
            <a:r>
              <a:t>FD Laser Sovler</a:t>
            </a:r>
          </a:p>
        </p:txBody>
      </p:sp>
      <p:sp>
        <p:nvSpPr>
          <p:cNvPr id="328" name="a0=2.5, k0/kp=34, kpw0=3.162, ωp τFWHM=2.26"/>
          <p:cNvSpPr txBox="1"/>
          <p:nvPr/>
        </p:nvSpPr>
        <p:spPr>
          <a:xfrm>
            <a:off x="434213" y="3547353"/>
            <a:ext cx="7632966"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457200">
              <a:defRPr sz="3166">
                <a:solidFill>
                  <a:srgbClr val="FFC645"/>
                </a:solidFill>
                <a:latin typeface="Times Roman"/>
                <a:ea typeface="Times Roman"/>
                <a:cs typeface="Times Roman"/>
                <a:sym typeface="Times Roman"/>
              </a:defRPr>
            </a:pPr>
            <a:r>
              <a:t>a</a:t>
            </a:r>
            <a:r>
              <a:rPr baseline="-5999"/>
              <a:t>0</a:t>
            </a:r>
            <a:r>
              <a:t>=2.5, k</a:t>
            </a:r>
            <a:r>
              <a:rPr baseline="-5999"/>
              <a:t>0</a:t>
            </a:r>
            <a:r>
              <a:t>/k</a:t>
            </a:r>
            <a:r>
              <a:rPr baseline="-5999"/>
              <a:t>p</a:t>
            </a:r>
            <a:r>
              <a:t>=34,</a:t>
            </a:r>
            <a:r>
              <a:rPr sz="1700"/>
              <a:t> </a:t>
            </a:r>
            <a:r>
              <a:t>k</a:t>
            </a:r>
            <a:r>
              <a:rPr baseline="-5999"/>
              <a:t>p</a:t>
            </a:r>
            <a:r>
              <a:t>w</a:t>
            </a:r>
            <a:r>
              <a:rPr baseline="-5999"/>
              <a:t>0</a:t>
            </a:r>
            <a:r>
              <a:t>=3.162, ω</a:t>
            </a:r>
            <a:r>
              <a:rPr baseline="-5999"/>
              <a:t>p</a:t>
            </a:r>
            <a:r>
              <a:t> τ</a:t>
            </a:r>
            <a:r>
              <a:rPr baseline="-5999"/>
              <a:t>FWHM</a:t>
            </a:r>
            <a:r>
              <a:t>=2.26</a:t>
            </a:r>
            <a:r>
              <a:rPr sz="1700"/>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100" fill="hold"/>
                                        <p:tgtEl>
                                          <p:spTgt spid="3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6"/>
                </p:tgtEl>
              </p:cMediaNode>
            </p:video>
            <p:seq concurrent="1" prevAc="none" nextAc="seek">
              <p:cTn id="8" evtFilter="cancelBubble" nodeType="interactiveSeq" restart="whenNotActive" fill="hold">
                <p:stCondLst>
                  <p:cond delay="0" evt="onClick">
                    <p:tgtEl>
                      <p:spTgt spid="32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26"/>
                                        </p:tgtEl>
                                      </p:cBhvr>
                                    </p:cmd>
                                  </p:childTnLst>
                                </p:cTn>
                              </p:par>
                            </p:childTnLst>
                          </p:cTn>
                        </p:par>
                      </p:childTnLst>
                    </p:cTn>
                  </p:par>
                </p:childTnLst>
              </p:cTn>
              <p:nextCondLst>
                <p:cond delay="0" evt="onClick">
                  <p:tgtEl>
                    <p:spTgt spid="326"/>
                  </p:tgtEl>
                </p:cond>
              </p:nextCondLst>
            </p:seq>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