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22"/>
  </p:notesMasterIdLst>
  <p:sldIdLst>
    <p:sldId id="373" r:id="rId2"/>
    <p:sldId id="374" r:id="rId3"/>
    <p:sldId id="401" r:id="rId4"/>
    <p:sldId id="405" r:id="rId5"/>
    <p:sldId id="375" r:id="rId6"/>
    <p:sldId id="376" r:id="rId7"/>
    <p:sldId id="404" r:id="rId8"/>
    <p:sldId id="378" r:id="rId9"/>
    <p:sldId id="406" r:id="rId10"/>
    <p:sldId id="402" r:id="rId11"/>
    <p:sldId id="388" r:id="rId12"/>
    <p:sldId id="382" r:id="rId13"/>
    <p:sldId id="381" r:id="rId14"/>
    <p:sldId id="385" r:id="rId15"/>
    <p:sldId id="384" r:id="rId16"/>
    <p:sldId id="387" r:id="rId17"/>
    <p:sldId id="407" r:id="rId18"/>
    <p:sldId id="379" r:id="rId19"/>
    <p:sldId id="377" r:id="rId20"/>
    <p:sldId id="403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592"/>
    <a:srgbClr val="00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7058"/>
  </p:normalViewPr>
  <p:slideViewPr>
    <p:cSldViewPr snapToGrid="0" snapToObjects="1">
      <p:cViewPr varScale="1">
        <p:scale>
          <a:sx n="82" d="100"/>
          <a:sy n="82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2A96A-A740-894D-8003-06EBD73D44BC}" type="datetimeFigureOut">
              <a:rPr lang="en-US" smtClean="0"/>
              <a:t>9/25/25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3CCE-7B69-3E44-81AB-237DFD746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8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5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8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2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7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59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0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1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3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9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71C4A-D04B-006A-466A-53B12799A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3D2B3-FC9E-EFD5-321F-2E7457B06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57802-DAE2-680E-9708-EB672E067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F8E23-3637-108F-ED61-259089B17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2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4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13CCE-7B69-3E44-81AB-237DFD7469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4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2D500A-5506-7730-42DE-05C8967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42B0-FED5-7A49-B2D4-55C2BC2AC3A6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0E15E6-EDBA-A152-60AA-28B5BDC4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157B86-E103-ABEC-049B-2F5C546A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37C51-D624-2B80-7674-8A39C70D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664C-3E7E-5040-BA4A-024F5A52E54A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47CB2-29C9-FFA7-9235-DB2A514A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57D81-1708-11D4-FA01-940DFA9D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5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2DAD2-CAE1-49E7-1635-DD536C6D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4DEE-9225-3C4E-9554-9FC7B06EF250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5921C-884E-63A6-A88F-9E5331F3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496D0-6756-19AE-CC6D-16521608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DD1E3C-9730-78DB-08B7-0050575A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F384439-C10B-5D68-2CD1-B4AAFF8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FB62E8-3C61-C888-7CE5-6B00418D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A716D51-1E58-A00F-B9B1-3A6A288E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748-7E8C-754B-8A24-5B96AE1B3AD6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150C4-DA62-14C3-7CD8-07437289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CB7089-675A-4AAD-4A6B-F4472398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73626FE-DB28-D3ED-B578-C99D11C0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3856-47B0-1442-A17E-812079A230CA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74307D-479A-3E61-C421-4E405498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3F485-D66D-E763-A151-76217D9B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44577F0-7847-CFFE-03FA-BEF375DD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708-BC4F-664C-B754-AEC6A5191C59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D124A8-8F13-9894-4E49-6B30EF1B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AA9BF3-0451-4E9F-CF6B-A3E92FE2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5865B-E2E2-E243-79E3-D04E48DC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0C74-2192-E446-8F98-E2638AB5D7D1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BC6F5-FDDA-3EFA-C817-E6AC9036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ABD2A-CA7F-6DAA-AC8B-0480CCD8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2B04F-1A7C-0988-E293-C1B91D22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5B6B-A8D1-AD49-AB60-44ED453CFC55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63494D-6C4F-12F8-1264-C196E2B5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E4C43B-4E17-07B1-CC55-E75D1451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53CECE3-576A-AA11-CF81-30A97B7D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F5AC-3B52-8A4D-AE48-E16AD60E574D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D99153-6004-3687-C8F1-8009BAC7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342378-7804-DE11-6E97-94B839F0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8635C0-EE37-1A43-847B-F022305F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2027" y="6356348"/>
            <a:ext cx="10028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8F6FDE-B2C5-FD40-86D7-11A9A9482BD7}" type="datetime4">
              <a:rPr lang="en-GB" smtClean="0"/>
              <a:t>25 September 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D13B28-611A-4045-8C16-D037F620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8496" y="6361059"/>
            <a:ext cx="176857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Michael Backhouse | EAAC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7A345F-8545-7A45-B0EE-25BBFCA5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7048" y="6356350"/>
            <a:ext cx="88675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251502-4B5E-FE40-B808-BB19449D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C0A330A-75B4-8042-B8E0-6BE3BC18A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9349"/>
            <a:ext cx="10104120" cy="81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556D79-305F-414C-8B7D-9CDFD70DE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15064"/>
            <a:ext cx="10515600" cy="482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FE9E38D-A8C3-C4AC-16AF-321995B28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AB9ED-AD79-EE43-94E9-88E0990412E6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1C7BAE4-2FBD-4DFE-4508-6CFA885E2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Michael Backhouse | EAAC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E083A5-EE3F-D960-2CE1-187D1D31B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131F-B331-454F-865A-F8592AA079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3E8F28-6924-6ADB-088E-616ED132D13A}"/>
              </a:ext>
            </a:extLst>
          </p:cNvPr>
          <p:cNvCxnSpPr>
            <a:cxnSpLocks/>
          </p:cNvCxnSpPr>
          <p:nvPr userDrawn="1"/>
        </p:nvCxnSpPr>
        <p:spPr>
          <a:xfrm>
            <a:off x="-4738" y="982965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8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df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2.gif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17" Type="http://schemas.openxmlformats.org/officeDocument/2006/relationships/image" Target="../media/image51.gif"/><Relationship Id="rId2" Type="http://schemas.openxmlformats.org/officeDocument/2006/relationships/image" Target="../media/image37.emf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emf"/><Relationship Id="rId5" Type="http://schemas.openxmlformats.org/officeDocument/2006/relationships/image" Target="../media/image39.png"/><Relationship Id="rId15" Type="http://schemas.openxmlformats.org/officeDocument/2006/relationships/image" Target="../media/image49.gif"/><Relationship Id="rId10" Type="http://schemas.openxmlformats.org/officeDocument/2006/relationships/image" Target="../media/image44.emf"/><Relationship Id="rId4" Type="http://schemas.openxmlformats.org/officeDocument/2006/relationships/image" Target="../media/image10.png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nd | Administration and support services | Imperial ...">
            <a:extLst>
              <a:ext uri="{FF2B5EF4-FFF2-40B4-BE49-F238E27FC236}">
                <a16:creationId xmlns:a16="http://schemas.microsoft.com/office/drawing/2014/main" id="{321EBA7C-3FDE-E3D9-9BF8-122C5C35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5" y="4993214"/>
            <a:ext cx="2659044" cy="11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D21EC-BBB8-B1B3-A3EF-3997978BF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32" y="1041400"/>
            <a:ext cx="10775868" cy="2387600"/>
          </a:xfrm>
        </p:spPr>
        <p:txBody>
          <a:bodyPr/>
          <a:lstStyle/>
          <a:p>
            <a:pPr algn="l"/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optimisation of ionisation injection in laser </a:t>
            </a:r>
            <a:r>
              <a:rPr lang="en-GB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wakefield</a:t>
            </a: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acceleration</a:t>
            </a:r>
            <a:endParaRPr lang="en-US" sz="8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FD01B-00E0-71D0-8FDD-7E3CA9819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32" y="3578287"/>
            <a:ext cx="9144000" cy="816732"/>
          </a:xfrm>
        </p:spPr>
        <p:txBody>
          <a:bodyPr/>
          <a:lstStyle/>
          <a:p>
            <a:pPr algn="l"/>
            <a:r>
              <a:rPr lang="en-US" b="1" dirty="0"/>
              <a:t>Michael Backhouse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D7C419-B422-8BCE-3DD8-476477CB6142}"/>
              </a:ext>
            </a:extLst>
          </p:cNvPr>
          <p:cNvCxnSpPr>
            <a:cxnSpLocks/>
          </p:cNvCxnSpPr>
          <p:nvPr/>
        </p:nvCxnSpPr>
        <p:spPr>
          <a:xfrm>
            <a:off x="689850" y="3429000"/>
            <a:ext cx="1029278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>
            <a:extLst>
              <a:ext uri="{FF2B5EF4-FFF2-40B4-BE49-F238E27FC236}">
                <a16:creationId xmlns:a16="http://schemas.microsoft.com/office/drawing/2014/main" id="{C34F6CF2-233A-A58F-3EE1-751FF0BE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2" y="5904828"/>
            <a:ext cx="19986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F5457-FEA5-59F2-99B9-A2BCF9FB380A}"/>
              </a:ext>
            </a:extLst>
          </p:cNvPr>
          <p:cNvSpPr txBox="1"/>
          <p:nvPr/>
        </p:nvSpPr>
        <p:spPr>
          <a:xfrm>
            <a:off x="4670450" y="522781"/>
            <a:ext cx="285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EAAC 2025 | 25 September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A4506-09C2-5AB9-4BF1-1DFAE1D59D77}"/>
              </a:ext>
            </a:extLst>
          </p:cNvPr>
          <p:cNvSpPr txBox="1">
            <a:spLocks/>
          </p:cNvSpPr>
          <p:nvPr/>
        </p:nvSpPr>
        <p:spPr bwMode="auto">
          <a:xfrm>
            <a:off x="-405547" y="3832401"/>
            <a:ext cx="3965620" cy="81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sz="1800" dirty="0"/>
              <a:t>Zulfikar </a:t>
            </a:r>
            <a:r>
              <a:rPr lang="en-GB" sz="1800" dirty="0" err="1"/>
              <a:t>Najmudin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7145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C0C6-E123-99F0-71D2-858904F15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C8B7-5947-D19F-2ED1-656BFF7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1701"/>
            <a:ext cx="12192000" cy="77459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Simulation 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3646B-0359-57B5-182E-5A9DABC4D5F5}"/>
              </a:ext>
            </a:extLst>
          </p:cNvPr>
          <p:cNvSpPr txBox="1"/>
          <p:nvPr/>
        </p:nvSpPr>
        <p:spPr>
          <a:xfrm flipH="1">
            <a:off x="1261601" y="291048"/>
            <a:ext cx="55539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>
                <a:solidFill>
                  <a:schemeClr val="tx1">
                    <a:alpha val="9933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9A31952-6D76-E212-6E1A-71745D09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2E8-66D1-BE45-93DC-285F3A771B0D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068C47A-160C-65C6-4FAB-381CEAA8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23B49A2-796E-7F85-7739-5B7120C5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4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 descr="A graph with blue lines and dots&#10;&#10;AI-generated content may be incorrect.">
            <a:extLst>
              <a:ext uri="{FF2B5EF4-FFF2-40B4-BE49-F238E27FC236}">
                <a16:creationId xmlns:a16="http://schemas.microsoft.com/office/drawing/2014/main" id="{5A03436B-51AC-26ED-4783-6D2A77A0D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49" t="2684" r="-6614"/>
          <a:stretch>
            <a:fillRect/>
          </a:stretch>
        </p:blipFill>
        <p:spPr bwMode="auto">
          <a:xfrm>
            <a:off x="8934796" y="3988886"/>
            <a:ext cx="3484418" cy="2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33844-22D4-F13D-1026-0EA64D10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Algorithmic optimisation motivation</a:t>
            </a:r>
          </a:p>
        </p:txBody>
      </p:sp>
      <p:pic>
        <p:nvPicPr>
          <p:cNvPr id="8" name="Content Placeholder 7" descr="A graph with blue lines and dots&#10;&#10;AI-generated content may be incorrect.">
            <a:extLst>
              <a:ext uri="{FF2B5EF4-FFF2-40B4-BE49-F238E27FC236}">
                <a16:creationId xmlns:a16="http://schemas.microsoft.com/office/drawing/2014/main" id="{F70F720A-DDA7-CDC6-0460-B9BD62360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83" r="62510"/>
          <a:stretch>
            <a:fillRect/>
          </a:stretch>
        </p:blipFill>
        <p:spPr>
          <a:xfrm>
            <a:off x="5633258" y="3988885"/>
            <a:ext cx="3361112" cy="23260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F8B8-63B1-410F-BD1D-A704218D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1B5E-8C2E-6A12-C3F0-E7D985BD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D8A5-F302-6BD3-EA65-F753636E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D35406-65C9-79FD-6F25-7D10CAFDA6D4}"/>
              </a:ext>
            </a:extLst>
          </p:cNvPr>
          <p:cNvSpPr txBox="1">
            <a:spLocks/>
          </p:cNvSpPr>
          <p:nvPr/>
        </p:nvSpPr>
        <p:spPr bwMode="auto">
          <a:xfrm>
            <a:off x="504709" y="1329390"/>
            <a:ext cx="5302993" cy="37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Bigger lasers mean more expensive simulations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Greater target flexibility – dimensionality is growing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Domain size/scale length ratio can be much larger</a:t>
            </a:r>
          </a:p>
          <a:p>
            <a:endParaRPr lang="en-GB" sz="2000" dirty="0"/>
          </a:p>
          <a:p>
            <a:r>
              <a:rPr lang="en-GB" sz="2000" dirty="0"/>
              <a:t>Different users want competing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345D-0DFD-52C8-CCF3-4A320C7C30FA}"/>
              </a:ext>
            </a:extLst>
          </p:cNvPr>
          <p:cNvSpPr txBox="1">
            <a:spLocks/>
          </p:cNvSpPr>
          <p:nvPr/>
        </p:nvSpPr>
        <p:spPr bwMode="auto">
          <a:xfrm>
            <a:off x="7687456" y="3629472"/>
            <a:ext cx="5302993" cy="67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Increasing 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2F3FA-2442-9CB4-F40F-1814E0382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9" y="1393387"/>
            <a:ext cx="4832466" cy="20356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EACD60-4784-D785-FE22-92D1C5992E62}"/>
              </a:ext>
            </a:extLst>
          </p:cNvPr>
          <p:cNvSpPr/>
          <p:nvPr/>
        </p:nvSpPr>
        <p:spPr>
          <a:xfrm rot="18057322">
            <a:off x="6733866" y="2202686"/>
            <a:ext cx="385470" cy="36810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B188D-E644-FF91-97B5-78A96CB29D86}"/>
              </a:ext>
            </a:extLst>
          </p:cNvPr>
          <p:cNvSpPr/>
          <p:nvPr/>
        </p:nvSpPr>
        <p:spPr>
          <a:xfrm rot="1744138">
            <a:off x="9450906" y="1986007"/>
            <a:ext cx="1417848" cy="11129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69A044-5A03-917E-A5A5-EEE3F77763A6}"/>
              </a:ext>
            </a:extLst>
          </p:cNvPr>
          <p:cNvSpPr txBox="1">
            <a:spLocks/>
          </p:cNvSpPr>
          <p:nvPr/>
        </p:nvSpPr>
        <p:spPr bwMode="auto">
          <a:xfrm>
            <a:off x="7330703" y="1023067"/>
            <a:ext cx="5302993" cy="67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Astra-Gemini vs EPAC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B8AC03-4C09-454C-9B7C-EC71B57788D0}"/>
              </a:ext>
            </a:extLst>
          </p:cNvPr>
          <p:cNvSpPr txBox="1">
            <a:spLocks/>
          </p:cNvSpPr>
          <p:nvPr/>
        </p:nvSpPr>
        <p:spPr bwMode="auto">
          <a:xfrm>
            <a:off x="9592858" y="6154441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</a:rPr>
              <a:t>C. </a:t>
            </a:r>
            <a:r>
              <a:rPr lang="en-GB" sz="1400" dirty="0" err="1">
                <a:solidFill>
                  <a:schemeClr val="tx1"/>
                </a:solidFill>
              </a:rPr>
              <a:t>Hvarfner</a:t>
            </a:r>
            <a:r>
              <a:rPr lang="en-GB" sz="1400" dirty="0">
                <a:solidFill>
                  <a:schemeClr val="tx1"/>
                </a:solidFill>
              </a:rPr>
              <a:t> et al. (2021)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ADB4-5FCC-0BB3-465C-B5A3503B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Multi-objective BO and Multi-Task BO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DDFDA-DDCF-7BD5-474B-F32D969A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4C1C9-A6B5-41AE-548E-1BD25F59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35F7-68E4-708B-8542-D707034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6E818-F855-FA61-5F4C-A924C9942325}"/>
              </a:ext>
            </a:extLst>
          </p:cNvPr>
          <p:cNvSpPr txBox="1"/>
          <p:nvPr/>
        </p:nvSpPr>
        <p:spPr>
          <a:xfrm>
            <a:off x="914062" y="144093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Multi-Objective Bayesian Optimisation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405B1-5972-CD75-4BAA-47039F19C0D5}"/>
              </a:ext>
            </a:extLst>
          </p:cNvPr>
          <p:cNvSpPr txBox="1"/>
          <p:nvPr/>
        </p:nvSpPr>
        <p:spPr>
          <a:xfrm>
            <a:off x="6307652" y="144093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Multi-Task Bayesian Optimisation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8D855-91FD-A130-ADB3-C84F2A29760C}"/>
              </a:ext>
            </a:extLst>
          </p:cNvPr>
          <p:cNvSpPr txBox="1"/>
          <p:nvPr/>
        </p:nvSpPr>
        <p:spPr>
          <a:xfrm>
            <a:off x="823913" y="2025715"/>
            <a:ext cx="5539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Determining optimal </a:t>
            </a:r>
            <a:r>
              <a:rPr lang="en-GB" dirty="0" err="1">
                <a:solidFill>
                  <a:schemeClr val="tx2"/>
                </a:solidFill>
              </a:rPr>
              <a:t>tradeoffs</a:t>
            </a:r>
            <a:r>
              <a:rPr lang="en-GB" dirty="0">
                <a:solidFill>
                  <a:schemeClr val="tx2"/>
                </a:solidFill>
              </a:rPr>
              <a:t> between objectives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Attempting to maximise the hypervolume enclosed by the best achieved objectives in the output space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Example: Energy-charge trade-off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0C93C1-18E7-256A-8838-16990B8E50AB}"/>
              </a:ext>
            </a:extLst>
          </p:cNvPr>
          <p:cNvSpPr txBox="1"/>
          <p:nvPr/>
        </p:nvSpPr>
        <p:spPr>
          <a:xfrm>
            <a:off x="6480350" y="2023538"/>
            <a:ext cx="5539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Transfer learning between discrete settings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Maximise the objective of the main ‘online’ task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Example: transfer learning between simulation codes</a:t>
            </a:r>
          </a:p>
        </p:txBody>
      </p:sp>
      <p:pic>
        <p:nvPicPr>
          <p:cNvPr id="29" name="Picture 28" descr="A close-up of a document&#10;&#10;AI-generated content may be incorrect.">
            <a:extLst>
              <a:ext uri="{FF2B5EF4-FFF2-40B4-BE49-F238E27FC236}">
                <a16:creationId xmlns:a16="http://schemas.microsoft.com/office/drawing/2014/main" id="{C9146CF4-7900-D155-9637-8CFC859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56" y="4090599"/>
            <a:ext cx="5075848" cy="2083262"/>
          </a:xfrm>
          <a:prstGeom prst="rect">
            <a:avLst/>
          </a:prstGeom>
        </p:spPr>
      </p:pic>
      <p:pic>
        <p:nvPicPr>
          <p:cNvPr id="8" name="Picture 7" descr="A close-up of a paper&#10;&#10;AI-generated content may be incorrect.">
            <a:extLst>
              <a:ext uri="{FF2B5EF4-FFF2-40B4-BE49-F238E27FC236}">
                <a16:creationId xmlns:a16="http://schemas.microsoft.com/office/drawing/2014/main" id="{FB82E82C-C099-14B0-790A-373B136032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28" r="8318"/>
          <a:stretch>
            <a:fillRect/>
          </a:stretch>
        </p:blipFill>
        <p:spPr>
          <a:xfrm>
            <a:off x="439502" y="4029673"/>
            <a:ext cx="5715675" cy="19619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59D9CA4-75B4-79B9-988E-97891AF64E9C}"/>
              </a:ext>
            </a:extLst>
          </p:cNvPr>
          <p:cNvSpPr txBox="1">
            <a:spLocks/>
          </p:cNvSpPr>
          <p:nvPr/>
        </p:nvSpPr>
        <p:spPr bwMode="auto">
          <a:xfrm>
            <a:off x="3440705" y="6113225"/>
            <a:ext cx="2655295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F. Irshad et al. (2023)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F9EBBFA-4C83-E110-F698-79E7C3D70C9F}"/>
              </a:ext>
            </a:extLst>
          </p:cNvPr>
          <p:cNvSpPr txBox="1">
            <a:spLocks/>
          </p:cNvSpPr>
          <p:nvPr/>
        </p:nvSpPr>
        <p:spPr bwMode="auto">
          <a:xfrm>
            <a:off x="8977023" y="6154441"/>
            <a:ext cx="3033987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A. Ferran </a:t>
            </a:r>
            <a:r>
              <a:rPr lang="en-GB" sz="1600" dirty="0" err="1">
                <a:solidFill>
                  <a:schemeClr val="tx1"/>
                </a:solidFill>
              </a:rPr>
              <a:t>Pousa</a:t>
            </a:r>
            <a:r>
              <a:rPr lang="en-GB" sz="1600" dirty="0">
                <a:solidFill>
                  <a:schemeClr val="tx1"/>
                </a:solidFill>
              </a:rPr>
              <a:t> et al. (2023)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1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F142-36F4-6235-F850-F14F4F41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MT-MOBO for inter-task Parato front optimisation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5E63-3596-91F7-5761-824DFDA2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F31B-9222-0951-83A5-7966C03A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1FFF4-D28E-C3D2-C453-43EC14A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AEA8F1-9520-5080-54AC-F80C5B8AEFF9}"/>
                  </a:ext>
                </a:extLst>
              </p:cNvPr>
              <p:cNvSpPr txBox="1"/>
              <p:nvPr/>
            </p:nvSpPr>
            <p:spPr>
              <a:xfrm>
                <a:off x="1264545" y="2024853"/>
                <a:ext cx="1251374" cy="36933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AEA8F1-9520-5080-54AC-F80C5B8AE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45" y="2024853"/>
                <a:ext cx="1251374" cy="36933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02C34C-96F5-2D72-9A94-08589342139C}"/>
                  </a:ext>
                </a:extLst>
              </p:cNvPr>
              <p:cNvSpPr txBox="1"/>
              <p:nvPr/>
            </p:nvSpPr>
            <p:spPr>
              <a:xfrm>
                <a:off x="1264544" y="3103518"/>
                <a:ext cx="1251374" cy="36933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02C34C-96F5-2D72-9A94-08589342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44" y="3103518"/>
                <a:ext cx="1251374" cy="36933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5B72BB-041E-7096-54ED-2CCE59A857B0}"/>
                  </a:ext>
                </a:extLst>
              </p:cNvPr>
              <p:cNvSpPr txBox="1"/>
              <p:nvPr/>
            </p:nvSpPr>
            <p:spPr>
              <a:xfrm>
                <a:off x="4081478" y="2028872"/>
                <a:ext cx="1251374" cy="36933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5B72BB-041E-7096-54ED-2CCE59A85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78" y="2028872"/>
                <a:ext cx="1251374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7B1E7E-B192-E0D4-B33F-900DFAE9C1C8}"/>
                  </a:ext>
                </a:extLst>
              </p:cNvPr>
              <p:cNvSpPr txBox="1"/>
              <p:nvPr/>
            </p:nvSpPr>
            <p:spPr>
              <a:xfrm>
                <a:off x="4081478" y="3089785"/>
                <a:ext cx="1251374" cy="369332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7B1E7E-B192-E0D4-B33F-900DFAE9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78" y="3089785"/>
                <a:ext cx="1251374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AF9ECCD-D614-6AC7-E308-A6474DA0D8A1}"/>
              </a:ext>
            </a:extLst>
          </p:cNvPr>
          <p:cNvSpPr txBox="1"/>
          <p:nvPr/>
        </p:nvSpPr>
        <p:spPr>
          <a:xfrm>
            <a:off x="178042" y="2017987"/>
            <a:ext cx="810726" cy="369332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dirty="0"/>
              <a:t>Task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37BF1-6DA8-DD5F-EBAB-3E4FE3EF9C96}"/>
              </a:ext>
            </a:extLst>
          </p:cNvPr>
          <p:cNvSpPr txBox="1"/>
          <p:nvPr/>
        </p:nvSpPr>
        <p:spPr>
          <a:xfrm>
            <a:off x="178042" y="3103518"/>
            <a:ext cx="810725" cy="369332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dirty="0"/>
              <a:t>Task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3C2DD-A491-2C1F-FDFC-2D8C88130D5A}"/>
              </a:ext>
            </a:extLst>
          </p:cNvPr>
          <p:cNvSpPr txBox="1"/>
          <p:nvPr/>
        </p:nvSpPr>
        <p:spPr>
          <a:xfrm>
            <a:off x="4081475" y="1421438"/>
            <a:ext cx="1251375" cy="369332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dirty="0"/>
              <a:t>Objective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FDCE77-D53E-5C1B-6C3C-90679CCAAAE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890231" y="2394185"/>
            <a:ext cx="1" cy="7093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42C6D0-DA1F-763D-3EA4-4033C5F06CA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07164" y="2394185"/>
            <a:ext cx="1" cy="695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14DCF4-C6BD-F4D0-640F-BB00F5DBB5B9}"/>
              </a:ext>
            </a:extLst>
          </p:cNvPr>
          <p:cNvSpPr txBox="1"/>
          <p:nvPr/>
        </p:nvSpPr>
        <p:spPr>
          <a:xfrm>
            <a:off x="1264544" y="1426436"/>
            <a:ext cx="1251376" cy="369332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dirty="0"/>
              <a:t>Objective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79D2F-433D-538C-6BA3-045895173D7A}"/>
              </a:ext>
            </a:extLst>
          </p:cNvPr>
          <p:cNvSpPr txBox="1"/>
          <p:nvPr/>
        </p:nvSpPr>
        <p:spPr>
          <a:xfrm>
            <a:off x="1890231" y="2569383"/>
            <a:ext cx="1527151" cy="46166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Inter-task knowledge transfer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D6EE2-E633-85FF-46DB-9FFAA5C2DC1F}"/>
              </a:ext>
            </a:extLst>
          </p:cNvPr>
          <p:cNvSpPr/>
          <p:nvPr/>
        </p:nvSpPr>
        <p:spPr>
          <a:xfrm>
            <a:off x="1175646" y="1903019"/>
            <a:ext cx="4382006" cy="666325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34E854D-7B75-1256-5218-57780600B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767" y="4676280"/>
            <a:ext cx="3929522" cy="1433231"/>
          </a:xfrm>
          <a:prstGeom prst="rect">
            <a:avLst/>
          </a:prstGeom>
        </p:spPr>
      </p:pic>
      <p:pic>
        <p:nvPicPr>
          <p:cNvPr id="35" name="Content Placeholder 7">
            <a:extLst>
              <a:ext uri="{FF2B5EF4-FFF2-40B4-BE49-F238E27FC236}">
                <a16:creationId xmlns:a16="http://schemas.microsoft.com/office/drawing/2014/main" id="{B3969F07-0960-D9F5-B284-5B9C1225C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332850" y="3543508"/>
            <a:ext cx="6741063" cy="27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0E4EFB-6D94-065E-A6FC-911533942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4398" y="1512393"/>
            <a:ext cx="4067454" cy="15911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AC7E54-3327-B701-FEFA-40B3C798B31F}"/>
              </a:ext>
            </a:extLst>
          </p:cNvPr>
          <p:cNvSpPr txBox="1"/>
          <p:nvPr/>
        </p:nvSpPr>
        <p:spPr>
          <a:xfrm>
            <a:off x="570757" y="3901183"/>
            <a:ext cx="47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Surrogate model maps from inputs to a vector with one entry for each objective-task pair.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74FB09-71CD-1E32-BB37-ACEE24697931}"/>
              </a:ext>
            </a:extLst>
          </p:cNvPr>
          <p:cNvSpPr txBox="1"/>
          <p:nvPr/>
        </p:nvSpPr>
        <p:spPr>
          <a:xfrm>
            <a:off x="6209968" y="1061566"/>
            <a:ext cx="616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Kenel mixes task and spatial information for restricted transfer learning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A696AA-2E0A-F0B1-8259-0F34DEFD83F6}"/>
              </a:ext>
            </a:extLst>
          </p:cNvPr>
          <p:cNvSpPr txBox="1"/>
          <p:nvPr/>
        </p:nvSpPr>
        <p:spPr>
          <a:xfrm>
            <a:off x="570757" y="1032884"/>
            <a:ext cx="541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MT-MOBO schematic for two tasks and two objectives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F18864-D885-2F09-673D-5AF38988C48A}"/>
              </a:ext>
            </a:extLst>
          </p:cNvPr>
          <p:cNvSpPr txBox="1"/>
          <p:nvPr/>
        </p:nvSpPr>
        <p:spPr>
          <a:xfrm>
            <a:off x="5910730" y="3215047"/>
            <a:ext cx="616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Outperforms regular MOBO on benchmark problems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1BF44D-1238-D439-1C52-C926850143F0}"/>
              </a:ext>
            </a:extLst>
          </p:cNvPr>
          <p:cNvSpPr txBox="1"/>
          <p:nvPr/>
        </p:nvSpPr>
        <p:spPr>
          <a:xfrm>
            <a:off x="5295134" y="1849923"/>
            <a:ext cx="1527151" cy="64633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Expected hypervolume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D875-0E6E-4680-8CF9-4554AF68D997}"/>
              </a:ext>
            </a:extLst>
          </p:cNvPr>
          <p:cNvSpPr txBox="1">
            <a:spLocks/>
          </p:cNvSpPr>
          <p:nvPr/>
        </p:nvSpPr>
        <p:spPr bwMode="auto">
          <a:xfrm>
            <a:off x="7866815" y="6192219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</a:rPr>
              <a:t>M. P. Backhouse et al. (2025) (submitted)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2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4F29CF10-E906-4D33-1483-E0A1F7A5502C}"/>
              </a:ext>
            </a:extLst>
          </p:cNvPr>
          <p:cNvSpPr txBox="1"/>
          <p:nvPr/>
        </p:nvSpPr>
        <p:spPr>
          <a:xfrm>
            <a:off x="846814" y="1424614"/>
            <a:ext cx="54581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Toy problem: explore possible gas targets for an LWFA based FEL injector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FEL parameter: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Lasing wavelength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Optimisation metric 1: Peak energy (E)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Optimisation metric 2: Brightness (B)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942CB-2A68-A49B-C118-4DF11AE5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Example – FEL injector from EPAC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97E7DE-ED82-611D-031A-6482D4C78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064" b="12879"/>
          <a:stretch>
            <a:fillRect/>
          </a:stretch>
        </p:blipFill>
        <p:spPr>
          <a:xfrm>
            <a:off x="3046519" y="2130059"/>
            <a:ext cx="2383052" cy="4830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70034-5B7C-9EFE-BDEF-A0E5382E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DF2FF-67AB-D6AB-2EA0-51E0F725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BEDC-D600-AB69-E28C-5C66E78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14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5C2920-658C-A895-CD70-F047E03B88E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8CA6AEAD-334B-F946-90C8-C423F2190994}" type="datetime4">
              <a:rPr lang="en-GB" smtClean="0"/>
              <a:pPr/>
              <a:t>25 September 2025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6BC13A-128A-9B47-9794-A985ECD5CFE6}"/>
              </a:ext>
            </a:extLst>
          </p:cNvPr>
          <p:cNvGrpSpPr/>
          <p:nvPr/>
        </p:nvGrpSpPr>
        <p:grpSpPr>
          <a:xfrm>
            <a:off x="6767651" y="3429000"/>
            <a:ext cx="4114800" cy="2961772"/>
            <a:chOff x="219285" y="1770355"/>
            <a:chExt cx="5842000" cy="4585581"/>
          </a:xfrm>
        </p:grpSpPr>
        <p:pic>
          <p:nvPicPr>
            <p:cNvPr id="10" name="Picture 9" descr="A graph of a graph&#10;&#10;AI-generated content may be incorrect.">
              <a:extLst>
                <a:ext uri="{FF2B5EF4-FFF2-40B4-BE49-F238E27FC236}">
                  <a16:creationId xmlns:a16="http://schemas.microsoft.com/office/drawing/2014/main" id="{A4EEF0B0-C5DC-D25C-C68F-AB6BCC56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285" y="1974436"/>
              <a:ext cx="5842000" cy="43815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1AC00-618A-17E5-A65C-DA7B274C48FF}"/>
                </a:ext>
              </a:extLst>
            </p:cNvPr>
            <p:cNvSpPr txBox="1"/>
            <p:nvPr/>
          </p:nvSpPr>
          <p:spPr>
            <a:xfrm>
              <a:off x="1028760" y="2765721"/>
              <a:ext cx="1037969" cy="48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</a:t>
              </a:r>
              <a:r>
                <a:rPr lang="en-US" sz="1600" baseline="-25000" dirty="0"/>
                <a:t>e,1</a:t>
              </a:r>
              <a:endParaRPr lang="en-US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10A973-9698-8EC0-323E-46AA7150FA05}"/>
                </a:ext>
              </a:extLst>
            </p:cNvPr>
            <p:cNvSpPr txBox="1"/>
            <p:nvPr/>
          </p:nvSpPr>
          <p:spPr>
            <a:xfrm>
              <a:off x="1728360" y="4831036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2</a:t>
              </a:r>
              <a:r>
                <a:rPr lang="en-US" dirty="0"/>
                <a:t>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FEDE9F-ED59-DE47-BB9E-EA71909AF67A}"/>
                </a:ext>
              </a:extLst>
            </p:cNvPr>
            <p:cNvSpPr txBox="1"/>
            <p:nvPr/>
          </p:nvSpPr>
          <p:spPr>
            <a:xfrm>
              <a:off x="1812617" y="1770355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E5E357-1017-5544-C941-D3D58B631BAA}"/>
                </a:ext>
              </a:extLst>
            </p:cNvPr>
            <p:cNvSpPr txBox="1"/>
            <p:nvPr/>
          </p:nvSpPr>
          <p:spPr>
            <a:xfrm>
              <a:off x="1728362" y="2393635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e,2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5870EE-778D-73F2-1768-6B97C654685C}"/>
                </a:ext>
              </a:extLst>
            </p:cNvPr>
            <p:cNvSpPr txBox="1"/>
            <p:nvPr/>
          </p:nvSpPr>
          <p:spPr>
            <a:xfrm>
              <a:off x="4164520" y="4069980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e,3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422252-F00C-57F3-6BB7-C58CB977206D}"/>
                </a:ext>
              </a:extLst>
            </p:cNvPr>
            <p:cNvSpPr txBox="1"/>
            <p:nvPr/>
          </p:nvSpPr>
          <p:spPr>
            <a:xfrm>
              <a:off x="1143419" y="1773109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105F4E-E351-3CD2-7848-CB856F8834BB}"/>
                </a:ext>
              </a:extLst>
            </p:cNvPr>
            <p:cNvSpPr txBox="1"/>
            <p:nvPr/>
          </p:nvSpPr>
          <p:spPr>
            <a:xfrm>
              <a:off x="4164520" y="1789117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39664D9-F6B7-9818-CC2E-430A642CE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519" y="2737827"/>
            <a:ext cx="2383052" cy="4830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61064B-7B39-D77B-4641-6F842B0087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56"/>
          <a:stretch>
            <a:fillRect/>
          </a:stretch>
        </p:blipFill>
        <p:spPr>
          <a:xfrm>
            <a:off x="3098020" y="3291689"/>
            <a:ext cx="1713784" cy="48305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6653554-5CB3-A487-E023-D0A7B1B06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7490"/>
              </p:ext>
            </p:extLst>
          </p:nvPr>
        </p:nvGraphicFramePr>
        <p:xfrm>
          <a:off x="6865320" y="1505631"/>
          <a:ext cx="4395648" cy="19215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65216">
                  <a:extLst>
                    <a:ext uri="{9D8B030D-6E8A-4147-A177-3AD203B41FA5}">
                      <a16:colId xmlns:a16="http://schemas.microsoft.com/office/drawing/2014/main" val="857368994"/>
                    </a:ext>
                  </a:extLst>
                </a:gridCol>
                <a:gridCol w="1465216">
                  <a:extLst>
                    <a:ext uri="{9D8B030D-6E8A-4147-A177-3AD203B41FA5}">
                      <a16:colId xmlns:a16="http://schemas.microsoft.com/office/drawing/2014/main" val="3444471028"/>
                    </a:ext>
                  </a:extLst>
                </a:gridCol>
                <a:gridCol w="1465216">
                  <a:extLst>
                    <a:ext uri="{9D8B030D-6E8A-4147-A177-3AD203B41FA5}">
                      <a16:colId xmlns:a16="http://schemas.microsoft.com/office/drawing/2014/main" val="1107132517"/>
                    </a:ext>
                  </a:extLst>
                </a:gridCol>
              </a:tblGrid>
              <a:tr h="38431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Online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Offline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73468"/>
                  </a:ext>
                </a:extLst>
              </a:tr>
              <a:tr h="384318">
                <a:tc>
                  <a:txBody>
                    <a:bodyPr/>
                    <a:lstStyle/>
                    <a:p>
                      <a:r>
                        <a:rPr lang="en-GB" sz="1600" dirty="0"/>
                        <a:t>Resolution (z)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1/20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21517"/>
                  </a:ext>
                </a:extLst>
              </a:tr>
              <a:tr h="384318">
                <a:tc>
                  <a:txBody>
                    <a:bodyPr/>
                    <a:lstStyle/>
                    <a:p>
                      <a:r>
                        <a:rPr lang="en-GB" sz="1600" dirty="0"/>
                        <a:t>PPC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92804"/>
                  </a:ext>
                </a:extLst>
              </a:tr>
              <a:tr h="384318">
                <a:tc>
                  <a:txBody>
                    <a:bodyPr/>
                    <a:lstStyle/>
                    <a:p>
                      <a:r>
                        <a:rPr lang="en-GB" sz="1600" dirty="0"/>
                        <a:t>Radius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120um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100um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81696"/>
                  </a:ext>
                </a:extLst>
              </a:tr>
              <a:tr h="384318">
                <a:tc>
                  <a:txBody>
                    <a:bodyPr/>
                    <a:lstStyle/>
                    <a:p>
                      <a:r>
                        <a:rPr lang="en-GB" sz="1600" dirty="0"/>
                        <a:t>Speedup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&gt;5x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2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6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D6CF-EA45-8760-EC8D-07E2ACDB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49"/>
            <a:ext cx="10816244" cy="812277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Results – FEL ready beams located after only 10 iterations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22087-CE41-D299-CEEF-F591EE56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BFAB-3FD3-A801-1D5B-DB4DCEFE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4701A1-504D-3A85-FE34-AACA774FD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3151" y="1146726"/>
            <a:ext cx="9138849" cy="410734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F2D829-B103-8910-C349-23E90AA7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28" r="52681"/>
          <a:stretch>
            <a:fillRect/>
          </a:stretch>
        </p:blipFill>
        <p:spPr>
          <a:xfrm>
            <a:off x="309952" y="1194076"/>
            <a:ext cx="2743199" cy="20063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67AB12-FC45-68BD-3FCF-897EAB54CA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773" r="11836"/>
          <a:stretch>
            <a:fillRect/>
          </a:stretch>
        </p:blipFill>
        <p:spPr>
          <a:xfrm>
            <a:off x="309951" y="3295098"/>
            <a:ext cx="2743200" cy="2006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A4DA8-724E-C88D-1C34-F3A99E665F21}"/>
              </a:ext>
            </a:extLst>
          </p:cNvPr>
          <p:cNvSpPr txBox="1"/>
          <p:nvPr/>
        </p:nvSpPr>
        <p:spPr>
          <a:xfrm>
            <a:off x="1945329" y="5433020"/>
            <a:ext cx="8601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Ionisation injection optimised by a density up ramp to rephase the electron beam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Brightnesses of &gt; 10</a:t>
            </a:r>
            <a:r>
              <a:rPr lang="en-GB" baseline="30000" dirty="0">
                <a:solidFill>
                  <a:schemeClr val="tx2"/>
                </a:solidFill>
              </a:rPr>
              <a:t>16</a:t>
            </a:r>
            <a:r>
              <a:rPr lang="en-GB" dirty="0">
                <a:solidFill>
                  <a:schemeClr val="tx2"/>
                </a:solidFill>
              </a:rPr>
              <a:t> A m</a:t>
            </a:r>
            <a:r>
              <a:rPr lang="en-GB" baseline="30000" dirty="0">
                <a:solidFill>
                  <a:schemeClr val="tx2"/>
                </a:solidFill>
              </a:rPr>
              <a:t>-2</a:t>
            </a:r>
            <a:r>
              <a:rPr lang="en-GB" dirty="0">
                <a:solidFill>
                  <a:schemeClr val="tx2"/>
                </a:solidFill>
              </a:rPr>
              <a:t> generated after fewer than 10 optimisation epochs.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5EBA19-F0D1-13A1-0E6D-500D73FB61E4}"/>
              </a:ext>
            </a:extLst>
          </p:cNvPr>
          <p:cNvSpPr txBox="1">
            <a:spLocks/>
          </p:cNvSpPr>
          <p:nvPr/>
        </p:nvSpPr>
        <p:spPr bwMode="auto">
          <a:xfrm>
            <a:off x="8404698" y="5099514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</a:rPr>
              <a:t>M. P. Backhouse et al. (2025) (submitted)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1AFF5C-3DF5-2550-2898-6E82617C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1F07-C824-CC60-5A39-18A068B6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A25E-99A9-DA5C-A79A-B7AFA866C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Demonstrated Bayesian optimisation in a “classic” LWFA setup</a:t>
            </a:r>
          </a:p>
          <a:p>
            <a:pPr lvl="1">
              <a:buFontTx/>
              <a:buChar char="-"/>
            </a:pPr>
            <a:r>
              <a:rPr lang="en-GB" dirty="0"/>
              <a:t>Starting from a broadband spectrum</a:t>
            </a:r>
          </a:p>
          <a:p>
            <a:pPr lvl="1">
              <a:buFontTx/>
              <a:buChar char="-"/>
            </a:pPr>
            <a:r>
              <a:rPr lang="en-GB" dirty="0"/>
              <a:t>Maximised spectral density with only laser parameters</a:t>
            </a:r>
          </a:p>
          <a:p>
            <a:pPr lvl="1">
              <a:buFontTx/>
              <a:buChar char="-"/>
            </a:pPr>
            <a:endParaRPr lang="en-GB" dirty="0"/>
          </a:p>
          <a:p>
            <a:r>
              <a:rPr lang="en-GB" dirty="0"/>
              <a:t>Identified the key role pulse shape plays in maximising performance</a:t>
            </a:r>
          </a:p>
          <a:p>
            <a:pPr lvl="1">
              <a:buFontTx/>
              <a:buChar char="-"/>
            </a:pPr>
            <a:r>
              <a:rPr lang="en-GB" dirty="0"/>
              <a:t>Positive skew required for maximising beam charge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dirty="0"/>
              <a:t>Introduced Multi-Task, Multi-Objective Bayesian Optimisation</a:t>
            </a:r>
          </a:p>
          <a:p>
            <a:pPr lvl="1">
              <a:buFontTx/>
              <a:buChar char="-"/>
            </a:pPr>
            <a:r>
              <a:rPr lang="en-GB" dirty="0"/>
              <a:t>Well-suited to large complex parameter spaces with multiple competing objectives.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Used to explore the energy-brightness frontier for FEL applications</a:t>
            </a:r>
          </a:p>
          <a:p>
            <a:pPr marL="457200" lvl="1" indent="0">
              <a:buNone/>
            </a:pPr>
            <a:r>
              <a:rPr lang="en-GB" dirty="0"/>
              <a:t>- Configurations that could generate brightnesses &gt; 10</a:t>
            </a:r>
            <a:r>
              <a:rPr lang="en-GB" baseline="30000" dirty="0"/>
              <a:t>16</a:t>
            </a:r>
            <a:r>
              <a:rPr lang="en-GB" dirty="0"/>
              <a:t> A m</a:t>
            </a:r>
            <a:r>
              <a:rPr lang="en-GB" baseline="30000" dirty="0"/>
              <a:t>-2 </a:t>
            </a:r>
            <a:r>
              <a:rPr lang="en-GB" dirty="0"/>
              <a:t>were found.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4861D-3DC7-79E3-0558-13A9CC2D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9409F-82F0-5AC0-F770-39318C4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E9E-C123-4684-7B21-9C5007C2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rand | Administration and support services | Imperial ...">
            <a:extLst>
              <a:ext uri="{FF2B5EF4-FFF2-40B4-BE49-F238E27FC236}">
                <a16:creationId xmlns:a16="http://schemas.microsoft.com/office/drawing/2014/main" id="{77AF3481-C18E-984D-F986-24111C4F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5" y="2531504"/>
            <a:ext cx="2659044" cy="11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398EB-269B-3C97-F4D3-B9E04F7D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145"/>
            <a:ext cx="10104120" cy="812277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C66D-A8EA-3C14-9E8E-FFD29C02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0422"/>
            <a:ext cx="10515600" cy="48202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Acknowledgements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7EB0-5EED-6BD1-DF52-300DAD9C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91782-E6E7-BF25-CA32-5EF3932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ADA7A-BFF7-DE87-B3F8-0E2EC7B0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32FFD-ACEE-0437-1121-DA6F7FB8A572}"/>
              </a:ext>
            </a:extLst>
          </p:cNvPr>
          <p:cNvSpPr txBox="1"/>
          <p:nvPr/>
        </p:nvSpPr>
        <p:spPr>
          <a:xfrm>
            <a:off x="838200" y="3633846"/>
            <a:ext cx="5728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L. T. Dickson, I. </a:t>
            </a:r>
            <a:r>
              <a:rPr lang="en-GB" sz="2400" dirty="0" err="1"/>
              <a:t>Moulanier</a:t>
            </a:r>
            <a:r>
              <a:rPr lang="en-GB" sz="2400" dirty="0"/>
              <a:t>, F. Massimo, </a:t>
            </a:r>
          </a:p>
          <a:p>
            <a:r>
              <a:rPr lang="en-GB" sz="2400" dirty="0"/>
              <a:t>C. C. Cobo, F. Filippi, C. Gustafsson,</a:t>
            </a:r>
          </a:p>
          <a:p>
            <a:r>
              <a:rPr lang="en-GB" sz="2400" dirty="0"/>
              <a:t>E. Lofquist, K. Svendsen, M. J. V. Streeter, </a:t>
            </a:r>
          </a:p>
          <a:p>
            <a:r>
              <a:rPr lang="en-GB" sz="2400" dirty="0"/>
              <a:t>R. J. </a:t>
            </a:r>
            <a:r>
              <a:rPr lang="en-GB" sz="2400" dirty="0" err="1"/>
              <a:t>Shalloo</a:t>
            </a:r>
            <a:r>
              <a:rPr lang="en-GB" sz="2400" dirty="0"/>
              <a:t>,  O. </a:t>
            </a:r>
            <a:r>
              <a:rPr lang="en-GB" sz="2400" dirty="0" err="1"/>
              <a:t>Vasilovici</a:t>
            </a:r>
            <a:r>
              <a:rPr lang="en-GB" sz="2400" dirty="0"/>
              <a:t>, C. </a:t>
            </a:r>
            <a:r>
              <a:rPr lang="en-GB" sz="2400" dirty="0" err="1"/>
              <a:t>Ballage</a:t>
            </a:r>
            <a:r>
              <a:rPr lang="en-GB" sz="2400" dirty="0"/>
              <a:t>,</a:t>
            </a:r>
          </a:p>
          <a:p>
            <a:r>
              <a:rPr lang="en-GB" sz="2400" dirty="0"/>
              <a:t>S. J. D. Dann, C. D. Murphy, Z. </a:t>
            </a:r>
            <a:r>
              <a:rPr lang="en-GB" sz="2400" dirty="0" err="1"/>
              <a:t>Najmudin</a:t>
            </a:r>
            <a:r>
              <a:rPr lang="en-GB" sz="2400" dirty="0"/>
              <a:t>, </a:t>
            </a:r>
          </a:p>
          <a:p>
            <a:r>
              <a:rPr lang="en-GB" sz="2400" dirty="0"/>
              <a:t>S. Dobosz </a:t>
            </a:r>
            <a:r>
              <a:rPr lang="en-GB" sz="2400" dirty="0" err="1"/>
              <a:t>Dufrénoy</a:t>
            </a:r>
            <a:r>
              <a:rPr lang="en-GB" sz="2400" dirty="0"/>
              <a:t>, O. Lundh, B. Cros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37643E-1953-C2BB-35D5-39037C479B2E}"/>
              </a:ext>
            </a:extLst>
          </p:cNvPr>
          <p:cNvSpPr/>
          <p:nvPr/>
        </p:nvSpPr>
        <p:spPr>
          <a:xfrm>
            <a:off x="9657325" y="4833512"/>
            <a:ext cx="2161372" cy="194251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12" t="24443" r="514" b="3306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" name="Picture 6" descr="York Plasma Institute | INPTDAT – The Data Platform for Plasma Technology">
            <a:extLst>
              <a:ext uri="{FF2B5EF4-FFF2-40B4-BE49-F238E27FC236}">
                <a16:creationId xmlns:a16="http://schemas.microsoft.com/office/drawing/2014/main" id="{92858244-8E05-F9F1-1AC5-B0F75F79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42" y="4737793"/>
            <a:ext cx="2045187" cy="204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257E05-C63D-F87F-B984-2C1EF7D17F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2"/>
          <a:stretch/>
        </p:blipFill>
        <p:spPr>
          <a:xfrm>
            <a:off x="9657325" y="2637198"/>
            <a:ext cx="1599146" cy="79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Université Paris-Saclay">
            <a:extLst>
              <a:ext uri="{FF2B5EF4-FFF2-40B4-BE49-F238E27FC236}">
                <a16:creationId xmlns:a16="http://schemas.microsoft.com/office/drawing/2014/main" id="{2C8763BA-7CC0-2783-2363-2E6E82FFD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471"/>
          <a:stretch/>
        </p:blipFill>
        <p:spPr bwMode="auto">
          <a:xfrm>
            <a:off x="7115217" y="4221395"/>
            <a:ext cx="2282748" cy="95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uclear Research">
            <a:extLst>
              <a:ext uri="{FF2B5EF4-FFF2-40B4-BE49-F238E27FC236}">
                <a16:creationId xmlns:a16="http://schemas.microsoft.com/office/drawing/2014/main" id="{CD72024B-7C6C-B655-FB93-01BD9E67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11" y="4337386"/>
            <a:ext cx="2540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29D55-1853-44C6-0941-A7BE0C294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630" y="3228544"/>
            <a:ext cx="2245419" cy="1679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FFC9A9-ABEA-344B-8A68-C243183DB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9589" y="3555174"/>
            <a:ext cx="839646" cy="7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9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47D3-C61C-7EEC-38EB-111221AA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spatial and spectral phase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34CA-09AA-C4E0-D3C4-1240A390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DDAD-6520-22BD-B79A-2B3ED810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03B3-69DE-835C-E110-4C938411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371E43E-6A80-C75B-BF51-8389E9203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3755"/>
          <a:stretch/>
        </p:blipFill>
        <p:spPr>
          <a:xfrm>
            <a:off x="6301740" y="1111925"/>
            <a:ext cx="4846320" cy="289232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A53CF-4604-A9EC-6BE6-4C831E47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89" y="1213608"/>
            <a:ext cx="5069171" cy="4910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93A69-3C43-C22A-DB17-92E71B6722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646"/>
          <a:stretch/>
        </p:blipFill>
        <p:spPr>
          <a:xfrm>
            <a:off x="6096000" y="4109839"/>
            <a:ext cx="5463540" cy="21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A950-EB39-4BBF-06CF-82943773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and output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AF75-8F99-866F-2002-AE60F39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7CEF-2A23-B723-7795-9A477E79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A7531-664F-339C-7FA8-FD11FBCB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ED023-8A22-67D6-5152-2C485502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68" y="3554605"/>
            <a:ext cx="3521331" cy="2108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7C43A-6F67-6C38-8F9D-1BBF38C7E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2"/>
          <a:stretch/>
        </p:blipFill>
        <p:spPr>
          <a:xfrm>
            <a:off x="7962882" y="1647729"/>
            <a:ext cx="3398536" cy="1906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4C20D-B88B-704E-8AD0-765591D4C9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493"/>
          <a:stretch/>
        </p:blipFill>
        <p:spPr>
          <a:xfrm>
            <a:off x="7987844" y="5662612"/>
            <a:ext cx="3229583" cy="55976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FD71033-2B46-B390-CA0A-0219E7532186}"/>
              </a:ext>
            </a:extLst>
          </p:cNvPr>
          <p:cNvGrpSpPr/>
          <p:nvPr/>
        </p:nvGrpSpPr>
        <p:grpSpPr>
          <a:xfrm>
            <a:off x="838200" y="1647729"/>
            <a:ext cx="5975356" cy="3883294"/>
            <a:chOff x="2123786" y="1188769"/>
            <a:chExt cx="8088306" cy="51941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3F810C-1931-DDDF-4561-82F8EE71BEA1}"/>
                </a:ext>
              </a:extLst>
            </p:cNvPr>
            <p:cNvGrpSpPr/>
            <p:nvPr/>
          </p:nvGrpSpPr>
          <p:grpSpPr>
            <a:xfrm>
              <a:off x="3605264" y="1538640"/>
              <a:ext cx="6606828" cy="4844285"/>
              <a:chOff x="3136053" y="1472981"/>
              <a:chExt cx="6606828" cy="4844285"/>
            </a:xfrm>
          </p:grpSpPr>
          <p:pic>
            <p:nvPicPr>
              <p:cNvPr id="11" name="Picture 10" descr="A graph of a number of red and blue lines&#10;&#10;Description automatically generated">
                <a:extLst>
                  <a:ext uri="{FF2B5EF4-FFF2-40B4-BE49-F238E27FC236}">
                    <a16:creationId xmlns:a16="http://schemas.microsoft.com/office/drawing/2014/main" id="{4B3780C1-B7DC-7D9D-4F7C-C7DC240F8E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057" t="12822" r="34227" b="12051"/>
              <a:stretch/>
            </p:blipFill>
            <p:spPr>
              <a:xfrm>
                <a:off x="5486582" y="1477652"/>
                <a:ext cx="2072143" cy="1441815"/>
              </a:xfrm>
              <a:prstGeom prst="rect">
                <a:avLst/>
              </a:prstGeom>
            </p:spPr>
          </p:pic>
          <p:pic>
            <p:nvPicPr>
              <p:cNvPr id="12" name="Picture 11" descr="A graph of a waveform&#10;&#10;Description automatically generated with medium confidence">
                <a:extLst>
                  <a:ext uri="{FF2B5EF4-FFF2-40B4-BE49-F238E27FC236}">
                    <a16:creationId xmlns:a16="http://schemas.microsoft.com/office/drawing/2014/main" id="{400C220F-FC7C-A32A-9F29-1CE77C05F8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3036" t="12435" r="36512" b="12437"/>
              <a:stretch/>
            </p:blipFill>
            <p:spPr>
              <a:xfrm>
                <a:off x="7441907" y="1472981"/>
                <a:ext cx="1917405" cy="1441815"/>
              </a:xfrm>
              <a:prstGeom prst="rect">
                <a:avLst/>
              </a:prstGeom>
            </p:spPr>
          </p:pic>
          <p:pic>
            <p:nvPicPr>
              <p:cNvPr id="13" name="Picture 12" descr="A graph of a number of lines&#10;&#10;Description automatically generated with medium confidence">
                <a:extLst>
                  <a:ext uri="{FF2B5EF4-FFF2-40B4-BE49-F238E27FC236}">
                    <a16:creationId xmlns:a16="http://schemas.microsoft.com/office/drawing/2014/main" id="{0FFBD00D-5DC3-19C4-C6B7-84AD4680CF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103" t="12336" r="37446" b="12537"/>
              <a:stretch/>
            </p:blipFill>
            <p:spPr>
              <a:xfrm>
                <a:off x="3567839" y="1477393"/>
                <a:ext cx="1917405" cy="144181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12388A8-5FA3-292F-B4FF-FE785990D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0714" y="3948980"/>
                <a:ext cx="2666305" cy="133315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6D406A6-D039-2402-1C92-1362ABDD39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2215" b="11567"/>
              <a:stretch/>
            </p:blipFill>
            <p:spPr>
              <a:xfrm>
                <a:off x="3136053" y="4109620"/>
                <a:ext cx="2666305" cy="1016106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641214D-5164-2E2B-C88D-560E294F38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b="9081"/>
              <a:stretch/>
            </p:blipFill>
            <p:spPr>
              <a:xfrm>
                <a:off x="7070713" y="2863606"/>
                <a:ext cx="2668995" cy="121208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45D7BF5-1E45-9E6E-D787-3EBC5EDD5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9751"/>
              <a:stretch/>
            </p:blipFill>
            <p:spPr>
              <a:xfrm>
                <a:off x="3160179" y="2860432"/>
                <a:ext cx="2666305" cy="120315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CE8BC54-9D0F-05A3-5C11-3A428E623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3797" r="12147"/>
              <a:stretch/>
            </p:blipFill>
            <p:spPr>
              <a:xfrm>
                <a:off x="5502275" y="3946293"/>
                <a:ext cx="1974554" cy="133315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B302571-896C-85D8-430C-B10CFE08B0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5511" r="12577" b="9468"/>
              <a:stretch/>
            </p:blipFill>
            <p:spPr>
              <a:xfrm>
                <a:off x="5551250" y="2863009"/>
                <a:ext cx="1917405" cy="120692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0FA5F2B-8D05-851A-E6B0-02F93828C7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12007"/>
              <a:stretch/>
            </p:blipFill>
            <p:spPr>
              <a:xfrm>
                <a:off x="3162208" y="5144185"/>
                <a:ext cx="2666306" cy="11730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E1DE668-06EC-E673-7DE3-0764682123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9081"/>
              <a:stretch/>
            </p:blipFill>
            <p:spPr>
              <a:xfrm>
                <a:off x="7076575" y="5102005"/>
                <a:ext cx="2666306" cy="121208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A0F633C-6D06-D646-EC63-957153EC9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4007" t="10348" r="11718"/>
              <a:stretch/>
            </p:blipFill>
            <p:spPr>
              <a:xfrm>
                <a:off x="5509112" y="5119375"/>
                <a:ext cx="1980417" cy="1195204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4F59C6-1E08-292F-AF2D-6BCC9E19FA6B}"/>
                </a:ext>
              </a:extLst>
            </p:cNvPr>
            <p:cNvSpPr/>
            <p:nvPr/>
          </p:nvSpPr>
          <p:spPr>
            <a:xfrm>
              <a:off x="4057872" y="1222626"/>
              <a:ext cx="6154220" cy="380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55C2FE5-5CF5-AC90-B2DD-5CCA9FB2015C}"/>
                </a:ext>
              </a:extLst>
            </p:cNvPr>
            <p:cNvCxnSpPr>
              <a:cxnSpLocks/>
            </p:cNvCxnSpPr>
            <p:nvPr/>
          </p:nvCxnSpPr>
          <p:spPr>
            <a:xfrm>
              <a:off x="2143769" y="1602769"/>
              <a:ext cx="7703739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DB35A1-E6FB-9FFF-36F0-820FC9970848}"/>
                </a:ext>
              </a:extLst>
            </p:cNvPr>
            <p:cNvCxnSpPr>
              <a:cxnSpLocks/>
            </p:cNvCxnSpPr>
            <p:nvPr/>
          </p:nvCxnSpPr>
          <p:spPr>
            <a:xfrm>
              <a:off x="4037050" y="1602769"/>
              <a:ext cx="0" cy="4655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7EAA435-8275-0F37-D22E-254075D9173E}"/>
                </a:ext>
              </a:extLst>
            </p:cNvPr>
            <p:cNvCxnSpPr>
              <a:cxnSpLocks/>
            </p:cNvCxnSpPr>
            <p:nvPr/>
          </p:nvCxnSpPr>
          <p:spPr>
            <a:xfrm>
              <a:off x="5967788" y="1602957"/>
              <a:ext cx="0" cy="4655632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A896AF-4E67-0C0D-08DC-198D23723C95}"/>
                </a:ext>
              </a:extLst>
            </p:cNvPr>
            <p:cNvCxnSpPr>
              <a:cxnSpLocks/>
            </p:cNvCxnSpPr>
            <p:nvPr/>
          </p:nvCxnSpPr>
          <p:spPr>
            <a:xfrm>
              <a:off x="7911118" y="1602769"/>
              <a:ext cx="0" cy="4655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FF606D-6928-3854-4F4D-0E77426F9047}"/>
                </a:ext>
              </a:extLst>
            </p:cNvPr>
            <p:cNvCxnSpPr>
              <a:cxnSpLocks/>
            </p:cNvCxnSpPr>
            <p:nvPr/>
          </p:nvCxnSpPr>
          <p:spPr>
            <a:xfrm>
              <a:off x="9847508" y="1602768"/>
              <a:ext cx="0" cy="4655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56D18DF-FF31-640C-04BB-5939B1BC1E44}"/>
                </a:ext>
              </a:extLst>
            </p:cNvPr>
            <p:cNvCxnSpPr>
              <a:cxnSpLocks/>
            </p:cNvCxnSpPr>
            <p:nvPr/>
          </p:nvCxnSpPr>
          <p:spPr>
            <a:xfrm>
              <a:off x="2140549" y="6258589"/>
              <a:ext cx="7706959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8DDF32-938E-0385-F58D-AD3F10E5CA19}"/>
                </a:ext>
              </a:extLst>
            </p:cNvPr>
            <p:cNvCxnSpPr>
              <a:cxnSpLocks/>
            </p:cNvCxnSpPr>
            <p:nvPr/>
          </p:nvCxnSpPr>
          <p:spPr>
            <a:xfrm>
              <a:off x="2143769" y="2926090"/>
              <a:ext cx="7684754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FE5F8D-E5B4-73C4-CDE8-0440C2F676C1}"/>
                </a:ext>
              </a:extLst>
            </p:cNvPr>
            <p:cNvCxnSpPr>
              <a:cxnSpLocks/>
            </p:cNvCxnSpPr>
            <p:nvPr/>
          </p:nvCxnSpPr>
          <p:spPr>
            <a:xfrm>
              <a:off x="2143769" y="4135597"/>
              <a:ext cx="7684754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FEB1C9-0EB1-617B-84BA-ED076CF223EE}"/>
                </a:ext>
              </a:extLst>
            </p:cNvPr>
            <p:cNvCxnSpPr>
              <a:cxnSpLocks/>
            </p:cNvCxnSpPr>
            <p:nvPr/>
          </p:nvCxnSpPr>
          <p:spPr>
            <a:xfrm>
              <a:off x="2143769" y="5185034"/>
              <a:ext cx="7684754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B1676C-5D31-79C4-8B74-BBBD5EFC43F3}"/>
                </a:ext>
              </a:extLst>
            </p:cNvPr>
            <p:cNvCxnSpPr>
              <a:cxnSpLocks/>
            </p:cNvCxnSpPr>
            <p:nvPr/>
          </p:nvCxnSpPr>
          <p:spPr>
            <a:xfrm>
              <a:off x="2146943" y="1602768"/>
              <a:ext cx="0" cy="4655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BD0A8763-6E5C-C1BC-A88F-14A2737B6E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40549" y="1642451"/>
              <a:ext cx="1885967" cy="71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Focus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6D4B0674-1D45-148A-4E37-053B16D56D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85160" y="3101725"/>
              <a:ext cx="1895792" cy="81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062329CB-CA6D-1ED5-C260-F1B99AC516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46943" y="2920686"/>
              <a:ext cx="1910930" cy="61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Chirp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ED0B1763-9015-8B01-338B-C9B654BE99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23786" y="4156583"/>
              <a:ext cx="1895792" cy="4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TOD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53D7DCCB-2AB7-89BD-9F24-5788D6A154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78084" y="5164296"/>
              <a:ext cx="187978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FOD</a:t>
              </a:r>
            </a:p>
          </p:txBody>
        </p:sp>
        <p:pic>
          <p:nvPicPr>
            <p:cNvPr id="39" name="Picture 3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FBCCC00-57B0-97D8-DA81-3E1BCE26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56085" y="3520992"/>
              <a:ext cx="465802" cy="386126"/>
            </a:xfrm>
            <a:prstGeom prst="rect">
              <a:avLst/>
            </a:prstGeom>
          </p:spPr>
        </p:pic>
        <p:pic>
          <p:nvPicPr>
            <p:cNvPr id="40" name="Picture 39" descr="A white lines on a black background&#10;&#10;Description automatically generated">
              <a:extLst>
                <a:ext uri="{FF2B5EF4-FFF2-40B4-BE49-F238E27FC236}">
                  <a16:creationId xmlns:a16="http://schemas.microsoft.com/office/drawing/2014/main" id="{D7BE9825-9D20-6CCC-B642-D7A69702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07863" y="2313120"/>
              <a:ext cx="213602" cy="386126"/>
            </a:xfrm>
            <a:prstGeom prst="rect">
              <a:avLst/>
            </a:prstGeom>
          </p:spPr>
        </p:pic>
        <p:pic>
          <p:nvPicPr>
            <p:cNvPr id="41" name="Picture 40" descr="A number on a black background&#10;&#10;Description automatically generated">
              <a:extLst>
                <a:ext uri="{FF2B5EF4-FFF2-40B4-BE49-F238E27FC236}">
                  <a16:creationId xmlns:a16="http://schemas.microsoft.com/office/drawing/2014/main" id="{0F4590A8-F923-F45B-47B3-3CF1EADA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94470" y="4680879"/>
              <a:ext cx="465802" cy="386126"/>
            </a:xfrm>
            <a:prstGeom prst="rect">
              <a:avLst/>
            </a:prstGeom>
          </p:spPr>
        </p:pic>
        <p:pic>
          <p:nvPicPr>
            <p:cNvPr id="42" name="Picture 41" descr="A number on a black background&#10;&#10;Description automatically generated">
              <a:extLst>
                <a:ext uri="{FF2B5EF4-FFF2-40B4-BE49-F238E27FC236}">
                  <a16:creationId xmlns:a16="http://schemas.microsoft.com/office/drawing/2014/main" id="{8AD88FF0-11F8-7C01-5D61-0F531B20C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74515" y="5706923"/>
              <a:ext cx="465802" cy="386126"/>
            </a:xfrm>
            <a:prstGeom prst="rect">
              <a:avLst/>
            </a:prstGeom>
          </p:spPr>
        </p:pic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FA75FC4B-A600-4DCF-BFA5-E180357D5A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18858" y="1200913"/>
              <a:ext cx="188596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Negative</a:t>
              </a: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92B1B124-82A7-CEF4-302A-E1609CB3A3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82544" y="1188769"/>
              <a:ext cx="188596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Positive</a:t>
              </a:r>
            </a:p>
          </p:txBody>
        </p: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F9312A7D-1440-F848-9945-785BDEA5BA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11817" y="1230436"/>
              <a:ext cx="188596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0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564995B-046E-84A2-CF29-90D45A6DD288}"/>
                </a:ext>
              </a:extLst>
            </p:cNvPr>
            <p:cNvCxnSpPr/>
            <p:nvPr/>
          </p:nvCxnSpPr>
          <p:spPr>
            <a:xfrm>
              <a:off x="5423721" y="2715903"/>
              <a:ext cx="3684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947C77-C4EF-79DF-310D-48D4B73D2FCD}"/>
                </a:ext>
              </a:extLst>
            </p:cNvPr>
            <p:cNvSpPr txBox="1"/>
            <p:nvPr/>
          </p:nvSpPr>
          <p:spPr>
            <a:xfrm>
              <a:off x="5145686" y="2709432"/>
              <a:ext cx="16127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dirty="0"/>
                <a:t>Propagation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64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08A17-6EA7-DFDC-A491-6CD64E75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43C9-8964-FFF9-E412-7AE7C6F1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D127-B7B0-0A92-B337-C5B3F8A3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49A62-1EB4-EC3B-701C-68ECD310DDDB}"/>
              </a:ext>
            </a:extLst>
          </p:cNvPr>
          <p:cNvSpPr txBox="1"/>
          <p:nvPr/>
        </p:nvSpPr>
        <p:spPr>
          <a:xfrm>
            <a:off x="838200" y="1416536"/>
            <a:ext cx="525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Part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A3E0E-88C7-9565-4706-C13EA6798311}"/>
              </a:ext>
            </a:extLst>
          </p:cNvPr>
          <p:cNvSpPr txBox="1"/>
          <p:nvPr/>
        </p:nvSpPr>
        <p:spPr>
          <a:xfrm>
            <a:off x="6207322" y="141653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Part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5AA21-021A-9458-878E-DA4741365603}"/>
              </a:ext>
            </a:extLst>
          </p:cNvPr>
          <p:cNvSpPr txBox="1"/>
          <p:nvPr/>
        </p:nvSpPr>
        <p:spPr>
          <a:xfrm>
            <a:off x="1158240" y="2253061"/>
            <a:ext cx="46634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Vanilla Bayesian optimisation (BO) of ionisation injection in an experiment.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Motivation and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Experimental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PIC simulations</a:t>
            </a: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7B8A3-B6AA-E583-2613-796D3614FB76}"/>
              </a:ext>
            </a:extLst>
          </p:cNvPr>
          <p:cNvSpPr txBox="1"/>
          <p:nvPr/>
        </p:nvSpPr>
        <p:spPr>
          <a:xfrm>
            <a:off x="6400800" y="2255449"/>
            <a:ext cx="5093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FFE44CA-4A17-696C-15BC-3FCCE881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349"/>
            <a:ext cx="12191999" cy="81227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00175-7D28-3F21-39E3-ECE7AF5EBBBD}"/>
              </a:ext>
            </a:extLst>
          </p:cNvPr>
          <p:cNvSpPr txBox="1"/>
          <p:nvPr/>
        </p:nvSpPr>
        <p:spPr>
          <a:xfrm>
            <a:off x="6338888" y="2237082"/>
            <a:ext cx="5257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38CCA-06F0-C142-04FA-7C140E862B31}"/>
              </a:ext>
            </a:extLst>
          </p:cNvPr>
          <p:cNvSpPr txBox="1"/>
          <p:nvPr/>
        </p:nvSpPr>
        <p:spPr>
          <a:xfrm>
            <a:off x="6462712" y="2237082"/>
            <a:ext cx="48910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Multi-Task, Multi-Objective BO (MT-MOBO) of ionisation injection at PW scale facilities.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MT-MOBO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Toy problem: beams for FEL</a:t>
            </a: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E37467-9E16-FBA9-8EAA-A5372E10A062}"/>
              </a:ext>
            </a:extLst>
          </p:cNvPr>
          <p:cNvCxnSpPr/>
          <p:nvPr/>
        </p:nvCxnSpPr>
        <p:spPr>
          <a:xfrm>
            <a:off x="1158240" y="1959429"/>
            <a:ext cx="9826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1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B1C39-E655-99A2-2AD0-ED315F3E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2172-FC02-77EA-9109-206BAB45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Demonstrating the sensitivity to temporal shape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C3607-3BCB-05F0-F18D-AAE7BABE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6BA-12BB-8E6B-BF79-0028B817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AE21-1A2F-65BA-B46E-0E965DF4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F29CE-800B-CDB6-6174-023D851C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338"/>
          <a:stretch/>
        </p:blipFill>
        <p:spPr>
          <a:xfrm>
            <a:off x="249249" y="1354753"/>
            <a:ext cx="6149339" cy="4148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D7212-3303-A281-1FA0-EAA865C4E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02" y="1227875"/>
            <a:ext cx="5909178" cy="41379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94998E-F406-AB6C-42D4-47A68C3D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9" y="5266546"/>
            <a:ext cx="10515600" cy="182678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Highly sensitive to pulse shape </a:t>
            </a:r>
            <a:r>
              <a:rPr lang="en-GB" b="1" dirty="0"/>
              <a:t>independently of intensity</a:t>
            </a:r>
          </a:p>
          <a:p>
            <a:pPr marL="457200" lvl="1" indent="0">
              <a:buNone/>
            </a:pPr>
            <a:r>
              <a:rPr lang="en-GB" dirty="0"/>
              <a:t>Relies on </a:t>
            </a:r>
            <a:r>
              <a:rPr lang="en-GB" b="1" dirty="0"/>
              <a:t>carefully matching</a:t>
            </a:r>
            <a:r>
              <a:rPr lang="en-GB" dirty="0"/>
              <a:t> the longitudinal laser profile to the wake at injection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2A416B-9A65-43CF-8241-085B3898A78C}"/>
              </a:ext>
            </a:extLst>
          </p:cNvPr>
          <p:cNvSpPr txBox="1">
            <a:spLocks/>
          </p:cNvSpPr>
          <p:nvPr/>
        </p:nvSpPr>
        <p:spPr bwMode="auto">
          <a:xfrm>
            <a:off x="1281159" y="1058738"/>
            <a:ext cx="10515600" cy="18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Parameter scans around the optimum</a:t>
            </a:r>
            <a:endParaRPr lang="en-GB" sz="18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34D870-A223-DD1E-C605-7E53D2A9E681}"/>
              </a:ext>
            </a:extLst>
          </p:cNvPr>
          <p:cNvSpPr txBox="1">
            <a:spLocks/>
          </p:cNvSpPr>
          <p:nvPr/>
        </p:nvSpPr>
        <p:spPr bwMode="auto">
          <a:xfrm>
            <a:off x="7838619" y="1058738"/>
            <a:ext cx="10515600" cy="18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Injection mechanism</a:t>
            </a:r>
            <a:endParaRPr lang="en-GB" sz="18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3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9328-99D9-A65F-EB59-E9C47A35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681"/>
            <a:ext cx="12192000" cy="77459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Experimental 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8A434-81D8-2A9C-B551-2DFB139C9A5F}"/>
              </a:ext>
            </a:extLst>
          </p:cNvPr>
          <p:cNvSpPr txBox="1"/>
          <p:nvPr/>
        </p:nvSpPr>
        <p:spPr>
          <a:xfrm flipH="1">
            <a:off x="1261601" y="291048"/>
            <a:ext cx="55539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>
                <a:solidFill>
                  <a:schemeClr val="tx1">
                    <a:alpha val="9933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A11628E-067D-731B-0D1D-5A6D59EB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25 September 2025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D6165DD-F3FE-3691-1647-1AA45412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93130F1-B8BD-4493-80D0-65C1A158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58056-0316-C38D-23D2-26F604BB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64AD-5EC4-9207-2357-A9B55072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Background and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C65D3-AD66-463C-17C5-22AA7604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25 September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288D-158C-FE47-46DA-B3F9B760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DE240-678F-41DB-1602-1E55B34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0E56F13-F81B-B33B-ABB2-3771AAC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69" y="1140610"/>
            <a:ext cx="3957024" cy="2235899"/>
          </a:xfrm>
          <a:prstGeom prst="rect">
            <a:avLst/>
          </a:prstGeom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0D39E858-FD0D-B8C2-069A-035D8EEDB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2" y="3801871"/>
            <a:ext cx="5322538" cy="205224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E58C9B-5F81-84DB-6007-419B01236E59}"/>
              </a:ext>
            </a:extLst>
          </p:cNvPr>
          <p:cNvSpPr txBox="1">
            <a:spLocks/>
          </p:cNvSpPr>
          <p:nvPr/>
        </p:nvSpPr>
        <p:spPr bwMode="auto">
          <a:xfrm>
            <a:off x="3267584" y="3322398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R. J. </a:t>
            </a:r>
            <a:r>
              <a:rPr lang="en-GB" sz="1600" dirty="0" err="1">
                <a:solidFill>
                  <a:schemeClr val="tx1"/>
                </a:solidFill>
              </a:rPr>
              <a:t>Shalloo</a:t>
            </a:r>
            <a:r>
              <a:rPr lang="en-GB" sz="1600" dirty="0">
                <a:solidFill>
                  <a:schemeClr val="tx1"/>
                </a:solidFill>
              </a:rPr>
              <a:t> et al. (2020)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FDFF18-7ADB-7A9C-4CCA-9811D2A23A25}"/>
              </a:ext>
            </a:extLst>
          </p:cNvPr>
          <p:cNvSpPr txBox="1">
            <a:spLocks/>
          </p:cNvSpPr>
          <p:nvPr/>
        </p:nvSpPr>
        <p:spPr bwMode="auto">
          <a:xfrm>
            <a:off x="3724784" y="5875656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S. Jalas et al. (2021)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9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F11B-BD1D-4B9E-16D9-311650E6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8AFF-154B-F60F-149A-9B79466F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89410"/>
            <a:ext cx="5736336" cy="45862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study: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Can vanilla BO produce low-energy spread, low dark current beams, starting from a very large energy spread? </a:t>
            </a:r>
          </a:p>
          <a:p>
            <a:endParaRPr lang="en-GB" sz="1800" dirty="0"/>
          </a:p>
          <a:p>
            <a:r>
              <a:rPr lang="en-GB" sz="1800" dirty="0"/>
              <a:t>Can this be done with a simple gas target – no shocks, localised dopant regions, etc.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Can it be done by only varying the input laser?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1EF04-008D-D207-EA73-A9ED4387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25 September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FFE3-64FF-583D-809C-70ED80BB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AB23-CF6F-8BAD-5AC4-49C3C8EC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C8EA383-F861-484A-FB32-EF6CBA28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69" y="1140610"/>
            <a:ext cx="3957024" cy="2235899"/>
          </a:xfrm>
          <a:prstGeom prst="rect">
            <a:avLst/>
          </a:prstGeom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B9B5ED11-DC0F-4C3D-BBE1-15A9C7A1B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2" y="3801871"/>
            <a:ext cx="5322538" cy="205224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56F362-31C7-C362-3FB7-C1140C8351F9}"/>
              </a:ext>
            </a:extLst>
          </p:cNvPr>
          <p:cNvSpPr txBox="1">
            <a:spLocks/>
          </p:cNvSpPr>
          <p:nvPr/>
        </p:nvSpPr>
        <p:spPr bwMode="auto">
          <a:xfrm>
            <a:off x="3267584" y="3322398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R. J. </a:t>
            </a:r>
            <a:r>
              <a:rPr lang="en-GB" sz="1600" dirty="0" err="1">
                <a:solidFill>
                  <a:schemeClr val="tx1"/>
                </a:solidFill>
              </a:rPr>
              <a:t>Shalloo</a:t>
            </a:r>
            <a:r>
              <a:rPr lang="en-GB" sz="1600" dirty="0">
                <a:solidFill>
                  <a:schemeClr val="tx1"/>
                </a:solidFill>
              </a:rPr>
              <a:t> et al. (2020)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9B9E28-904E-4D3F-821E-9C107890882B}"/>
              </a:ext>
            </a:extLst>
          </p:cNvPr>
          <p:cNvSpPr txBox="1">
            <a:spLocks/>
          </p:cNvSpPr>
          <p:nvPr/>
        </p:nvSpPr>
        <p:spPr bwMode="auto">
          <a:xfrm>
            <a:off x="3724784" y="5875656"/>
            <a:ext cx="4885816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S. Jalas et al. (2021)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6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C336-1055-6603-51AA-E69925B9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Experiment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E32-D8EA-DD19-ADEA-150E40B4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25 September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473-6B34-7C61-8E3A-E8D84D39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346A-667D-4FE7-D1CF-193E31D5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645F417B-A896-2632-381D-1015598A9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7793" r="5713" b="4637"/>
          <a:stretch/>
        </p:blipFill>
        <p:spPr>
          <a:xfrm>
            <a:off x="429798" y="1829647"/>
            <a:ext cx="8348803" cy="4677964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EF88415-F13D-5C70-3845-BA9144CB3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2"/>
          <a:stretch/>
        </p:blipFill>
        <p:spPr>
          <a:xfrm>
            <a:off x="1233152" y="4905659"/>
            <a:ext cx="1668122" cy="825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9702A571-2601-533A-3131-34B9F490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397" y="4873543"/>
            <a:ext cx="4757805" cy="1336234"/>
          </a:xfrm>
          <a:prstGeom prst="rect">
            <a:avLst/>
          </a:prstGeom>
        </p:spPr>
      </p:pic>
      <p:pic>
        <p:nvPicPr>
          <p:cNvPr id="10" name="Picture 9" descr="A close-up of several solar cells&#10;&#10;Description automatically generated">
            <a:extLst>
              <a:ext uri="{FF2B5EF4-FFF2-40B4-BE49-F238E27FC236}">
                <a16:creationId xmlns:a16="http://schemas.microsoft.com/office/drawing/2014/main" id="{52ADBDA3-3C81-688E-7AD8-2E534C34A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34" r="29619" b="59319"/>
          <a:stretch/>
        </p:blipFill>
        <p:spPr>
          <a:xfrm>
            <a:off x="6386617" y="1647052"/>
            <a:ext cx="4967183" cy="1215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5C846E-F944-F437-76F7-5760DD58C291}"/>
                  </a:ext>
                </a:extLst>
              </p:cNvPr>
              <p:cNvSpPr txBox="1"/>
              <p:nvPr/>
            </p:nvSpPr>
            <p:spPr>
              <a:xfrm>
                <a:off x="8440301" y="2862778"/>
                <a:ext cx="29134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dirty="0"/>
                  <a:t>Laser energy: </a:t>
                </a:r>
                <a:r>
                  <a:rPr lang="en-GB" b="1" dirty="0">
                    <a:solidFill>
                      <a:schemeClr val="tx2"/>
                    </a:solidFill>
                  </a:rPr>
                  <a:t>800 </a:t>
                </a:r>
                <a:r>
                  <a:rPr lang="en-GB" b="1" dirty="0" err="1">
                    <a:solidFill>
                      <a:schemeClr val="tx2"/>
                    </a:solidFill>
                  </a:rPr>
                  <a:t>mJ</a:t>
                </a:r>
                <a:endParaRPr lang="en-GB" b="1" dirty="0">
                  <a:solidFill>
                    <a:schemeClr val="tx2"/>
                  </a:solidFill>
                </a:endParaRPr>
              </a:p>
              <a:p>
                <a:pPr algn="r"/>
                <a:r>
                  <a:rPr lang="en-GB" dirty="0"/>
                  <a:t>Central wavelength: </a:t>
                </a:r>
                <a:r>
                  <a:rPr lang="en-GB" b="1" dirty="0">
                    <a:solidFill>
                      <a:schemeClr val="tx2"/>
                    </a:solidFill>
                  </a:rPr>
                  <a:t>800 nm</a:t>
                </a:r>
              </a:p>
              <a:p>
                <a:pPr algn="r"/>
                <a:r>
                  <a:rPr lang="en-GB" dirty="0"/>
                  <a:t>Pulse length: </a:t>
                </a:r>
                <a:r>
                  <a:rPr lang="en-GB" b="1" dirty="0">
                    <a:solidFill>
                      <a:schemeClr val="tx2"/>
                    </a:solidFill>
                  </a:rPr>
                  <a:t>42 fs</a:t>
                </a:r>
              </a:p>
              <a:p>
                <a:pPr algn="r"/>
                <a:r>
                  <a:rPr lang="en-GB" dirty="0"/>
                  <a:t>Spot width: </a:t>
                </a:r>
                <a:r>
                  <a:rPr lang="en-GB" b="1" dirty="0">
                    <a:solidFill>
                      <a:schemeClr val="tx2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b="1" dirty="0">
                    <a:solidFill>
                      <a:schemeClr val="tx2"/>
                    </a:solidFill>
                  </a:rPr>
                  <a:t>m</a:t>
                </a:r>
              </a:p>
              <a:p>
                <a:pPr algn="r"/>
                <a:r>
                  <a:rPr lang="en-GB" dirty="0"/>
                  <a:t>Energy within FWHM:</a:t>
                </a:r>
                <a:r>
                  <a:rPr lang="en-GB" b="1" dirty="0">
                    <a:solidFill>
                      <a:schemeClr val="tx2"/>
                    </a:solidFill>
                  </a:rPr>
                  <a:t> 43%</a:t>
                </a:r>
              </a:p>
              <a:p>
                <a:pPr algn="r"/>
                <a:r>
                  <a:rPr lang="en-GB" dirty="0"/>
                  <a:t>Peak a</a:t>
                </a:r>
                <a:r>
                  <a:rPr lang="en-GB" baseline="-25000" dirty="0"/>
                  <a:t>0</a:t>
                </a:r>
                <a:r>
                  <a:rPr lang="en-GB" dirty="0"/>
                  <a:t>: </a:t>
                </a:r>
                <a:r>
                  <a:rPr lang="en-GB" b="1" dirty="0">
                    <a:solidFill>
                      <a:schemeClr val="tx2"/>
                    </a:solidFill>
                  </a:rPr>
                  <a:t>2.15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5C846E-F944-F437-76F7-5760DD58C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301" y="2862778"/>
                <a:ext cx="2913499" cy="1754326"/>
              </a:xfrm>
              <a:prstGeom prst="rect">
                <a:avLst/>
              </a:prstGeom>
              <a:blipFill>
                <a:blip r:embed="rId7"/>
                <a:stretch>
                  <a:fillRect t="-1439" r="-1732" b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6D1E-14A1-A63A-C57D-F862A0BE1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67" y="1243355"/>
            <a:ext cx="10680865" cy="242259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“Classic” laser </a:t>
            </a:r>
            <a:r>
              <a:rPr lang="en-GB" dirty="0" err="1"/>
              <a:t>wakefield</a:t>
            </a:r>
            <a:r>
              <a:rPr lang="en-GB" dirty="0"/>
              <a:t> acceleration setup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AB6B56-C43C-A280-1B4E-2F983A65F461}"/>
              </a:ext>
            </a:extLst>
          </p:cNvPr>
          <p:cNvSpPr txBox="1">
            <a:spLocks/>
          </p:cNvSpPr>
          <p:nvPr/>
        </p:nvSpPr>
        <p:spPr bwMode="auto">
          <a:xfrm>
            <a:off x="8942754" y="6209777"/>
            <a:ext cx="2655295" cy="4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</a:rPr>
              <a:t>L. T. Dickson et al. (2022)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7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20CB-1323-BCB8-1E6D-DC6360455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E792-6683-7E43-B4C7-7AB918F9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Experimental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6745-3030-691E-AC01-9DE2D2E9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54759-4753-6A79-ADC6-6DEFED7C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B4BDB-27CE-F9C9-BF74-43955F3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72C2A-A88B-73C5-3736-42E2EA08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67" y="1511949"/>
            <a:ext cx="4885816" cy="4885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A30800-DC89-428E-A191-F36341F178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493"/>
          <a:stretch/>
        </p:blipFill>
        <p:spPr>
          <a:xfrm>
            <a:off x="2329002" y="1159608"/>
            <a:ext cx="1709598" cy="2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CD56-A263-80B9-CD84-D4424028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Experimental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80DE-D063-733E-6A9E-8236A942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2C8B-A6D4-EC74-EA13-D87C2F7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0705-35DC-25C3-F7A4-22C3C94A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349D2-5EE9-D967-AA02-9BE2F8BC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67" y="1511949"/>
            <a:ext cx="4885816" cy="4885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77920-4C96-A739-AF28-6F7ABBFD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91" y="1253368"/>
            <a:ext cx="5524031" cy="2680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E896E7-4910-2987-7C0E-9FE64CCCD258}"/>
              </a:ext>
            </a:extLst>
          </p:cNvPr>
          <p:cNvSpPr txBox="1"/>
          <p:nvPr/>
        </p:nvSpPr>
        <p:spPr>
          <a:xfrm>
            <a:off x="9107246" y="4127304"/>
            <a:ext cx="21703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Focus: </a:t>
            </a:r>
            <a:r>
              <a:rPr lang="en-GB" sz="1800" b="1" dirty="0"/>
              <a:t>-0.47mm </a:t>
            </a:r>
          </a:p>
          <a:p>
            <a:r>
              <a:rPr lang="en-GB" dirty="0"/>
              <a:t>(</a:t>
            </a:r>
            <a:r>
              <a:rPr lang="en-GB" sz="1800" dirty="0"/>
              <a:t>before plateau)</a:t>
            </a:r>
          </a:p>
          <a:p>
            <a:r>
              <a:rPr lang="en-GB" sz="1800" dirty="0"/>
              <a:t>GDD: </a:t>
            </a:r>
            <a:r>
              <a:rPr lang="en-GB" sz="1800" b="1" dirty="0"/>
              <a:t>500 fs2</a:t>
            </a:r>
          </a:p>
          <a:p>
            <a:r>
              <a:rPr lang="en-GB" sz="1800" dirty="0"/>
              <a:t>TOD: </a:t>
            </a:r>
            <a:r>
              <a:rPr lang="en-GB" b="1" dirty="0"/>
              <a:t>-</a:t>
            </a:r>
            <a:r>
              <a:rPr lang="en-GB" sz="1800" b="1" dirty="0"/>
              <a:t>3300 fs3</a:t>
            </a:r>
          </a:p>
          <a:p>
            <a:r>
              <a:rPr lang="en-GB" sz="1800" dirty="0"/>
              <a:t>FOD: </a:t>
            </a:r>
            <a:r>
              <a:rPr lang="en-GB" b="1" dirty="0"/>
              <a:t>+</a:t>
            </a:r>
            <a:r>
              <a:rPr lang="en-GB" sz="1800" b="1" dirty="0"/>
              <a:t>4485 fs4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B90A45-AA11-D19B-1C19-E791092547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3542" r="12613" b="12248"/>
          <a:stretch/>
        </p:blipFill>
        <p:spPr>
          <a:xfrm flipH="1">
            <a:off x="6387352" y="4058266"/>
            <a:ext cx="2204158" cy="15975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E763AD-096A-805A-5821-52E56DCC83E3}"/>
              </a:ext>
            </a:extLst>
          </p:cNvPr>
          <p:cNvSpPr/>
          <p:nvPr/>
        </p:nvSpPr>
        <p:spPr>
          <a:xfrm>
            <a:off x="8780036" y="4017322"/>
            <a:ext cx="2432748" cy="167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A34F3-7E50-5632-17AF-FBE41E816345}"/>
              </a:ext>
            </a:extLst>
          </p:cNvPr>
          <p:cNvSpPr/>
          <p:nvPr/>
        </p:nvSpPr>
        <p:spPr>
          <a:xfrm>
            <a:off x="6232554" y="4017322"/>
            <a:ext cx="2432748" cy="16726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F77B59-EECE-7910-6EEE-B894B40D68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493"/>
          <a:stretch/>
        </p:blipFill>
        <p:spPr>
          <a:xfrm>
            <a:off x="2329002" y="1159608"/>
            <a:ext cx="1709598" cy="2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5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CC48-6725-65E5-0319-A96A734D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F727-F5A2-3287-58CE-F280E680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Demonstrating the sensitivity to temporal shape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A04FB-C257-6D41-2C1D-012A126A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EAD-334B-F946-90C8-C423F2190994}" type="datetime4">
              <a:rPr lang="en-GB" smtClean="0"/>
              <a:t>25 September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779E-5C57-01DD-CF9E-D8655EE0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Backhouse | EAAC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AEE6-1C18-183E-418C-74F958E8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131F-B331-454F-865A-F8592AA0798D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C9DBD-CABF-897C-4D7C-16A59D9A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6" y="1166621"/>
            <a:ext cx="7146948" cy="500473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F2E2B9-1055-B39A-DF7A-48CDE64B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175" y="1842204"/>
            <a:ext cx="4972050" cy="1826784"/>
          </a:xfrm>
        </p:spPr>
        <p:txBody>
          <a:bodyPr/>
          <a:lstStyle/>
          <a:p>
            <a:pPr marL="457200" lvl="1" indent="0" algn="ctr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B5FE3C-C707-1DB6-C1C7-02C85A9583AE}"/>
              </a:ext>
            </a:extLst>
          </p:cNvPr>
          <p:cNvSpPr txBox="1">
            <a:spLocks/>
          </p:cNvSpPr>
          <p:nvPr/>
        </p:nvSpPr>
        <p:spPr bwMode="auto">
          <a:xfrm>
            <a:off x="7496175" y="1710488"/>
            <a:ext cx="4581525" cy="46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800" dirty="0"/>
          </a:p>
          <a:p>
            <a:r>
              <a:rPr lang="en-GB" sz="1800" dirty="0"/>
              <a:t>PIC simulations in FBPIC</a:t>
            </a:r>
          </a:p>
          <a:p>
            <a:endParaRPr lang="en-GB" sz="1800" dirty="0"/>
          </a:p>
          <a:p>
            <a:r>
              <a:rPr lang="en-GB" sz="1800" dirty="0"/>
              <a:t>Using a realistic reconstructed laser spatial intensity and phase profile</a:t>
            </a:r>
          </a:p>
          <a:p>
            <a:endParaRPr lang="en-GB" sz="1800" dirty="0"/>
          </a:p>
          <a:p>
            <a:r>
              <a:rPr lang="en-GB" sz="1800" dirty="0"/>
              <a:t>Focal position and chirp work together to localise injection</a:t>
            </a:r>
          </a:p>
          <a:p>
            <a:pPr lvl="1"/>
            <a:endParaRPr lang="en-GB" sz="1800" dirty="0"/>
          </a:p>
          <a:p>
            <a:r>
              <a:rPr lang="en-GB" sz="1800" dirty="0" err="1"/>
              <a:t>Optimial</a:t>
            </a:r>
            <a:r>
              <a:rPr lang="en-GB" sz="1800" dirty="0"/>
              <a:t> TOD matches pulse shape to the wake to deepen the potential</a:t>
            </a:r>
          </a:p>
        </p:txBody>
      </p:sp>
    </p:spTree>
    <p:extLst>
      <p:ext uri="{BB962C8B-B14F-4D97-AF65-F5344CB8AC3E}">
        <p14:creationId xmlns:p14="http://schemas.microsoft.com/office/powerpoint/2010/main" val="33915137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5">
  <a:themeElements>
    <a:clrScheme name="IC_presentation">
      <a:dk1>
        <a:srgbClr val="797979"/>
      </a:dk1>
      <a:lt1>
        <a:srgbClr val="FFFFFF"/>
      </a:lt1>
      <a:dk2>
        <a:srgbClr val="003D7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D1CD279-37D4-5C47-94E0-0517685A48E7}" vid="{7FAF953F-46F2-3E40-9240-0B1D4AFDF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48551</TotalTime>
  <Words>988</Words>
  <Application>Microsoft Macintosh PowerPoint</Application>
  <PresentationFormat>Widescreen</PresentationFormat>
  <Paragraphs>258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Presentation5</vt:lpstr>
      <vt:lpstr>Algorithmic optimisation of ionisation injection in laser wakefield acceleration</vt:lpstr>
      <vt:lpstr>Outline</vt:lpstr>
      <vt:lpstr>Experimental setting</vt:lpstr>
      <vt:lpstr>Background and Motivation</vt:lpstr>
      <vt:lpstr>Background and Motivation</vt:lpstr>
      <vt:lpstr>Experiment setup</vt:lpstr>
      <vt:lpstr>Experimental results</vt:lpstr>
      <vt:lpstr>Experimental results</vt:lpstr>
      <vt:lpstr>Demonstrating the sensitivity to temporal shape</vt:lpstr>
      <vt:lpstr>Simulation setting</vt:lpstr>
      <vt:lpstr>Algorithmic optimisation motivation</vt:lpstr>
      <vt:lpstr>Multi-objective BO and Multi-Task BO</vt:lpstr>
      <vt:lpstr>MT-MOBO for inter-task Parato front optimisation</vt:lpstr>
      <vt:lpstr>Example – FEL injector from EPAC</vt:lpstr>
      <vt:lpstr>Results – FEL ready beams located after only 10 iterations</vt:lpstr>
      <vt:lpstr>Summary</vt:lpstr>
      <vt:lpstr>Thanks for listening!</vt:lpstr>
      <vt:lpstr>Modelling spatial and spectral phase</vt:lpstr>
      <vt:lpstr>Input and output </vt:lpstr>
      <vt:lpstr>Demonstrating the sensitivity to temporal shape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wakefield accelerator divergence measurements</dc:title>
  <dc:creator>Backhouse, Michael</dc:creator>
  <cp:lastModifiedBy>Backhouse, Michael P</cp:lastModifiedBy>
  <cp:revision>988</cp:revision>
  <dcterms:created xsi:type="dcterms:W3CDTF">2020-05-29T12:11:34Z</dcterms:created>
  <dcterms:modified xsi:type="dcterms:W3CDTF">2025-09-26T08:01:00Z</dcterms:modified>
</cp:coreProperties>
</file>