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21"/>
  </p:notesMasterIdLst>
  <p:sldIdLst>
    <p:sldId id="257" r:id="rId5"/>
    <p:sldId id="312" r:id="rId6"/>
    <p:sldId id="305" r:id="rId7"/>
    <p:sldId id="258" r:id="rId8"/>
    <p:sldId id="297" r:id="rId9"/>
    <p:sldId id="298" r:id="rId10"/>
    <p:sldId id="311" r:id="rId11"/>
    <p:sldId id="301" r:id="rId12"/>
    <p:sldId id="309" r:id="rId13"/>
    <p:sldId id="310" r:id="rId14"/>
    <p:sldId id="302" r:id="rId15"/>
    <p:sldId id="303" r:id="rId16"/>
    <p:sldId id="304" r:id="rId17"/>
    <p:sldId id="307" r:id="rId18"/>
    <p:sldId id="29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900"/>
    <a:srgbClr val="BFBFBF"/>
    <a:srgbClr val="1E5DF8"/>
    <a:srgbClr val="003088"/>
    <a:srgbClr val="FF6900"/>
    <a:srgbClr val="626262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F4B54-DC17-47CF-813D-B57884881512}" v="16" dt="2025-09-24T16:20:07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65385" autoAdjust="0"/>
  </p:normalViewPr>
  <p:slideViewPr>
    <p:cSldViewPr snapToGrid="0" snapToObjects="1">
      <p:cViewPr varScale="1">
        <p:scale>
          <a:sx n="41" d="100"/>
          <a:sy n="41" d="100"/>
        </p:scale>
        <p:origin x="1604" y="3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lay, Oliver (STFC,RAL,CLF)" userId="6b1e0ef9-721c-4a82-8e6d-d7554179863c" providerId="ADAL" clId="{61DF4B54-DC17-47CF-813D-B57884881512}"/>
    <pc:docChg chg="modSld">
      <pc:chgData name="Finlay, Oliver (STFC,RAL,CLF)" userId="6b1e0ef9-721c-4a82-8e6d-d7554179863c" providerId="ADAL" clId="{61DF4B54-DC17-47CF-813D-B57884881512}" dt="2025-09-24T16:21:20.014" v="500" actId="14100"/>
      <pc:docMkLst>
        <pc:docMk/>
      </pc:docMkLst>
      <pc:sldChg chg="modAnim modNotesTx">
        <pc:chgData name="Finlay, Oliver (STFC,RAL,CLF)" userId="6b1e0ef9-721c-4a82-8e6d-d7554179863c" providerId="ADAL" clId="{61DF4B54-DC17-47CF-813D-B57884881512}" dt="2025-09-24T10:21:02.967" v="86"/>
        <pc:sldMkLst>
          <pc:docMk/>
          <pc:sldMk cId="2185692126" sldId="258"/>
        </pc:sldMkLst>
      </pc:sldChg>
      <pc:sldChg chg="modSp mod">
        <pc:chgData name="Finlay, Oliver (STFC,RAL,CLF)" userId="6b1e0ef9-721c-4a82-8e6d-d7554179863c" providerId="ADAL" clId="{61DF4B54-DC17-47CF-813D-B57884881512}" dt="2025-09-24T16:21:20.014" v="500" actId="14100"/>
        <pc:sldMkLst>
          <pc:docMk/>
          <pc:sldMk cId="1239638227" sldId="293"/>
        </pc:sldMkLst>
        <pc:spChg chg="mod">
          <ac:chgData name="Finlay, Oliver (STFC,RAL,CLF)" userId="6b1e0ef9-721c-4a82-8e6d-d7554179863c" providerId="ADAL" clId="{61DF4B54-DC17-47CF-813D-B57884881512}" dt="2025-09-24T16:18:07.770" v="452" actId="20577"/>
          <ac:spMkLst>
            <pc:docMk/>
            <pc:sldMk cId="1239638227" sldId="293"/>
            <ac:spMk id="8" creationId="{58B2EFC7-A92C-488A-84B4-41B1FD18D3A0}"/>
          </ac:spMkLst>
        </pc:spChg>
        <pc:spChg chg="mod">
          <ac:chgData name="Finlay, Oliver (STFC,RAL,CLF)" userId="6b1e0ef9-721c-4a82-8e6d-d7554179863c" providerId="ADAL" clId="{61DF4B54-DC17-47CF-813D-B57884881512}" dt="2025-09-24T16:21:20.014" v="500" actId="14100"/>
          <ac:spMkLst>
            <pc:docMk/>
            <pc:sldMk cId="1239638227" sldId="293"/>
            <ac:spMk id="14" creationId="{535769FF-78A1-9FBB-E0A8-B6D1C5939CCB}"/>
          </ac:spMkLst>
        </pc:spChg>
        <pc:picChg chg="mod">
          <ac:chgData name="Finlay, Oliver (STFC,RAL,CLF)" userId="6b1e0ef9-721c-4a82-8e6d-d7554179863c" providerId="ADAL" clId="{61DF4B54-DC17-47CF-813D-B57884881512}" dt="2025-09-24T16:19:58.619" v="498" actId="1076"/>
          <ac:picMkLst>
            <pc:docMk/>
            <pc:sldMk cId="1239638227" sldId="293"/>
            <ac:picMk id="18" creationId="{20C20ED8-5FC7-0921-BD57-2FA507494F91}"/>
          </ac:picMkLst>
        </pc:picChg>
      </pc:sldChg>
      <pc:sldChg chg="modNotesTx">
        <pc:chgData name="Finlay, Oliver (STFC,RAL,CLF)" userId="6b1e0ef9-721c-4a82-8e6d-d7554179863c" providerId="ADAL" clId="{61DF4B54-DC17-47CF-813D-B57884881512}" dt="2025-09-24T10:22:35.901" v="96" actId="20577"/>
        <pc:sldMkLst>
          <pc:docMk/>
          <pc:sldMk cId="1567126630" sldId="297"/>
        </pc:sldMkLst>
      </pc:sldChg>
      <pc:sldChg chg="modNotesTx">
        <pc:chgData name="Finlay, Oliver (STFC,RAL,CLF)" userId="6b1e0ef9-721c-4a82-8e6d-d7554179863c" providerId="ADAL" clId="{61DF4B54-DC17-47CF-813D-B57884881512}" dt="2025-09-24T10:25:52.459" v="214" actId="20577"/>
        <pc:sldMkLst>
          <pc:docMk/>
          <pc:sldMk cId="3151133197" sldId="298"/>
        </pc:sldMkLst>
      </pc:sldChg>
      <pc:sldChg chg="modNotesTx">
        <pc:chgData name="Finlay, Oliver (STFC,RAL,CLF)" userId="6b1e0ef9-721c-4a82-8e6d-d7554179863c" providerId="ADAL" clId="{61DF4B54-DC17-47CF-813D-B57884881512}" dt="2025-09-24T10:27:57.577" v="403" actId="20577"/>
        <pc:sldMkLst>
          <pc:docMk/>
          <pc:sldMk cId="1906371466" sldId="302"/>
        </pc:sldMkLst>
      </pc:sldChg>
      <pc:sldChg chg="modNotesTx">
        <pc:chgData name="Finlay, Oliver (STFC,RAL,CLF)" userId="6b1e0ef9-721c-4a82-8e6d-d7554179863c" providerId="ADAL" clId="{61DF4B54-DC17-47CF-813D-B57884881512}" dt="2025-09-24T10:17:37.275" v="49" actId="20577"/>
        <pc:sldMkLst>
          <pc:docMk/>
          <pc:sldMk cId="4085951013" sldId="305"/>
        </pc:sldMkLst>
      </pc:sldChg>
      <pc:sldChg chg="modNotesTx">
        <pc:chgData name="Finlay, Oliver (STFC,RAL,CLF)" userId="6b1e0ef9-721c-4a82-8e6d-d7554179863c" providerId="ADAL" clId="{61DF4B54-DC17-47CF-813D-B57884881512}" dt="2025-09-24T10:26:19.278" v="245" actId="20577"/>
        <pc:sldMkLst>
          <pc:docMk/>
          <pc:sldMk cId="1247217836" sldId="311"/>
        </pc:sldMkLst>
      </pc:sldChg>
      <pc:sldChg chg="modNotesTx">
        <pc:chgData name="Finlay, Oliver (STFC,RAL,CLF)" userId="6b1e0ef9-721c-4a82-8e6d-d7554179863c" providerId="ADAL" clId="{61DF4B54-DC17-47CF-813D-B57884881512}" dt="2025-09-24T10:16:46.752" v="40" actId="20577"/>
        <pc:sldMkLst>
          <pc:docMk/>
          <pc:sldMk cId="1978137037" sldId="312"/>
        </pc:sldMkLst>
      </pc:sldChg>
    </pc:docChg>
  </pc:docChgLst>
  <pc:docChgLst>
    <pc:chgData name="Finlay, Oliver (STFC,RAL,CLF)" userId="6b1e0ef9-721c-4a82-8e6d-d7554179863c" providerId="ADAL" clId="{5F9AE6AB-49E8-47EB-B2A5-BF6E6D92F954}"/>
    <pc:docChg chg="delSld modSld">
      <pc:chgData name="Finlay, Oliver (STFC,RAL,CLF)" userId="6b1e0ef9-721c-4a82-8e6d-d7554179863c" providerId="ADAL" clId="{5F9AE6AB-49E8-47EB-B2A5-BF6E6D92F954}" dt="2025-09-25T13:14:55.109" v="16" actId="47"/>
      <pc:docMkLst>
        <pc:docMk/>
      </pc:docMkLst>
      <pc:sldChg chg="modNotesTx">
        <pc:chgData name="Finlay, Oliver (STFC,RAL,CLF)" userId="6b1e0ef9-721c-4a82-8e6d-d7554179863c" providerId="ADAL" clId="{5F9AE6AB-49E8-47EB-B2A5-BF6E6D92F954}" dt="2025-09-25T13:14:13.258" v="0" actId="20577"/>
        <pc:sldMkLst>
          <pc:docMk/>
          <pc:sldMk cId="3224382533" sldId="257"/>
        </pc:sldMkLst>
      </pc:sldChg>
      <pc:sldChg chg="modNotesTx">
        <pc:chgData name="Finlay, Oliver (STFC,RAL,CLF)" userId="6b1e0ef9-721c-4a82-8e6d-d7554179863c" providerId="ADAL" clId="{5F9AE6AB-49E8-47EB-B2A5-BF6E6D92F954}" dt="2025-09-25T13:14:22.521" v="3" actId="20577"/>
        <pc:sldMkLst>
          <pc:docMk/>
          <pc:sldMk cId="2185692126" sldId="258"/>
        </pc:sldMkLst>
      </pc:sldChg>
      <pc:sldChg chg="del">
        <pc:chgData name="Finlay, Oliver (STFC,RAL,CLF)" userId="6b1e0ef9-721c-4a82-8e6d-d7554179863c" providerId="ADAL" clId="{5F9AE6AB-49E8-47EB-B2A5-BF6E6D92F954}" dt="2025-09-25T13:14:54.423" v="15" actId="47"/>
        <pc:sldMkLst>
          <pc:docMk/>
          <pc:sldMk cId="2054906364" sldId="286"/>
        </pc:sldMkLst>
      </pc:sldChg>
      <pc:sldChg chg="modNotesTx">
        <pc:chgData name="Finlay, Oliver (STFC,RAL,CLF)" userId="6b1e0ef9-721c-4a82-8e6d-d7554179863c" providerId="ADAL" clId="{5F9AE6AB-49E8-47EB-B2A5-BF6E6D92F954}" dt="2025-09-25T13:14:51.810" v="14" actId="20577"/>
        <pc:sldMkLst>
          <pc:docMk/>
          <pc:sldMk cId="1239638227" sldId="293"/>
        </pc:sldMkLst>
      </pc:sldChg>
      <pc:sldChg chg="modNotesTx">
        <pc:chgData name="Finlay, Oliver (STFC,RAL,CLF)" userId="6b1e0ef9-721c-4a82-8e6d-d7554179863c" providerId="ADAL" clId="{5F9AE6AB-49E8-47EB-B2A5-BF6E6D92F954}" dt="2025-09-25T13:14:25.045" v="4" actId="20577"/>
        <pc:sldMkLst>
          <pc:docMk/>
          <pc:sldMk cId="1567126630" sldId="297"/>
        </pc:sldMkLst>
      </pc:sldChg>
      <pc:sldChg chg="modNotesTx">
        <pc:chgData name="Finlay, Oliver (STFC,RAL,CLF)" userId="6b1e0ef9-721c-4a82-8e6d-d7554179863c" providerId="ADAL" clId="{5F9AE6AB-49E8-47EB-B2A5-BF6E6D92F954}" dt="2025-09-25T13:14:28.199" v="5" actId="20577"/>
        <pc:sldMkLst>
          <pc:docMk/>
          <pc:sldMk cId="3151133197" sldId="298"/>
        </pc:sldMkLst>
      </pc:sldChg>
      <pc:sldChg chg="modNotesTx">
        <pc:chgData name="Finlay, Oliver (STFC,RAL,CLF)" userId="6b1e0ef9-721c-4a82-8e6d-d7554179863c" providerId="ADAL" clId="{5F9AE6AB-49E8-47EB-B2A5-BF6E6D92F954}" dt="2025-09-25T13:14:33.170" v="7" actId="20577"/>
        <pc:sldMkLst>
          <pc:docMk/>
          <pc:sldMk cId="1463009993" sldId="301"/>
        </pc:sldMkLst>
      </pc:sldChg>
      <pc:sldChg chg="modNotesTx">
        <pc:chgData name="Finlay, Oliver (STFC,RAL,CLF)" userId="6b1e0ef9-721c-4a82-8e6d-d7554179863c" providerId="ADAL" clId="{5F9AE6AB-49E8-47EB-B2A5-BF6E6D92F954}" dt="2025-09-25T13:14:40.287" v="10" actId="20577"/>
        <pc:sldMkLst>
          <pc:docMk/>
          <pc:sldMk cId="1906371466" sldId="302"/>
        </pc:sldMkLst>
      </pc:sldChg>
      <pc:sldChg chg="modNotesTx">
        <pc:chgData name="Finlay, Oliver (STFC,RAL,CLF)" userId="6b1e0ef9-721c-4a82-8e6d-d7554179863c" providerId="ADAL" clId="{5F9AE6AB-49E8-47EB-B2A5-BF6E6D92F954}" dt="2025-09-25T13:14:43.214" v="11" actId="20577"/>
        <pc:sldMkLst>
          <pc:docMk/>
          <pc:sldMk cId="2657226138" sldId="303"/>
        </pc:sldMkLst>
      </pc:sldChg>
      <pc:sldChg chg="modNotesTx">
        <pc:chgData name="Finlay, Oliver (STFC,RAL,CLF)" userId="6b1e0ef9-721c-4a82-8e6d-d7554179863c" providerId="ADAL" clId="{5F9AE6AB-49E8-47EB-B2A5-BF6E6D92F954}" dt="2025-09-25T13:14:45.681" v="12" actId="20577"/>
        <pc:sldMkLst>
          <pc:docMk/>
          <pc:sldMk cId="586591880" sldId="304"/>
        </pc:sldMkLst>
      </pc:sldChg>
      <pc:sldChg chg="modNotesTx">
        <pc:chgData name="Finlay, Oliver (STFC,RAL,CLF)" userId="6b1e0ef9-721c-4a82-8e6d-d7554179863c" providerId="ADAL" clId="{5F9AE6AB-49E8-47EB-B2A5-BF6E6D92F954}" dt="2025-09-25T13:14:20.086" v="2" actId="20577"/>
        <pc:sldMkLst>
          <pc:docMk/>
          <pc:sldMk cId="4085951013" sldId="305"/>
        </pc:sldMkLst>
      </pc:sldChg>
      <pc:sldChg chg="modNotesTx">
        <pc:chgData name="Finlay, Oliver (STFC,RAL,CLF)" userId="6b1e0ef9-721c-4a82-8e6d-d7554179863c" providerId="ADAL" clId="{5F9AE6AB-49E8-47EB-B2A5-BF6E6D92F954}" dt="2025-09-25T13:14:47.926" v="13" actId="20577"/>
        <pc:sldMkLst>
          <pc:docMk/>
          <pc:sldMk cId="1385331638" sldId="307"/>
        </pc:sldMkLst>
      </pc:sldChg>
      <pc:sldChg chg="modNotesTx">
        <pc:chgData name="Finlay, Oliver (STFC,RAL,CLF)" userId="6b1e0ef9-721c-4a82-8e6d-d7554179863c" providerId="ADAL" clId="{5F9AE6AB-49E8-47EB-B2A5-BF6E6D92F954}" dt="2025-09-25T13:14:36.060" v="8" actId="20577"/>
        <pc:sldMkLst>
          <pc:docMk/>
          <pc:sldMk cId="3890417574" sldId="309"/>
        </pc:sldMkLst>
      </pc:sldChg>
      <pc:sldChg chg="modNotesTx">
        <pc:chgData name="Finlay, Oliver (STFC,RAL,CLF)" userId="6b1e0ef9-721c-4a82-8e6d-d7554179863c" providerId="ADAL" clId="{5F9AE6AB-49E8-47EB-B2A5-BF6E6D92F954}" dt="2025-09-25T13:14:38.270" v="9" actId="20577"/>
        <pc:sldMkLst>
          <pc:docMk/>
          <pc:sldMk cId="3720322409" sldId="310"/>
        </pc:sldMkLst>
      </pc:sldChg>
      <pc:sldChg chg="modNotesTx">
        <pc:chgData name="Finlay, Oliver (STFC,RAL,CLF)" userId="6b1e0ef9-721c-4a82-8e6d-d7554179863c" providerId="ADAL" clId="{5F9AE6AB-49E8-47EB-B2A5-BF6E6D92F954}" dt="2025-09-25T13:14:30.803" v="6" actId="20577"/>
        <pc:sldMkLst>
          <pc:docMk/>
          <pc:sldMk cId="1247217836" sldId="311"/>
        </pc:sldMkLst>
      </pc:sldChg>
      <pc:sldChg chg="modNotesTx">
        <pc:chgData name="Finlay, Oliver (STFC,RAL,CLF)" userId="6b1e0ef9-721c-4a82-8e6d-d7554179863c" providerId="ADAL" clId="{5F9AE6AB-49E8-47EB-B2A5-BF6E6D92F954}" dt="2025-09-25T13:14:17.868" v="1" actId="20577"/>
        <pc:sldMkLst>
          <pc:docMk/>
          <pc:sldMk cId="1978137037" sldId="312"/>
        </pc:sldMkLst>
      </pc:sldChg>
      <pc:sldChg chg="del">
        <pc:chgData name="Finlay, Oliver (STFC,RAL,CLF)" userId="6b1e0ef9-721c-4a82-8e6d-d7554179863c" providerId="ADAL" clId="{5F9AE6AB-49E8-47EB-B2A5-BF6E6D92F954}" dt="2025-09-25T13:14:55.109" v="16" actId="47"/>
        <pc:sldMkLst>
          <pc:docMk/>
          <pc:sldMk cId="681476272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F8581-5044-834E-3657-B656FEA6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A29F8-B637-F7E4-E819-B903BA617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8F1178-02AA-4334-AA40-C073676F8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A07FC-937E-2AF1-A1B2-60F6F8C65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3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1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9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4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0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B3DB0-212D-B3D4-56FD-B66B1F12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63294-AE96-5F67-1C83-DE3BF9BB4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15172-5B31-3629-38AD-D24A30D0A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63FE6-224C-9A84-4D77-0C0E74233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3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8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8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8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0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D7287-4437-9A13-772A-DE3E6974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2D346-5094-7BA8-EBDC-2BE75B752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D3673-592C-2C85-DB63-6611894E1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3131-0A82-C281-83FF-9C61D8313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8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0330" y="6627906"/>
            <a:ext cx="3756992" cy="23625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064826-F4A8-6CAE-E507-02579E30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D29F6-30DF-D92C-7100-9633F5B9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697A85-A713-1F9D-685C-2ED6C344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A87DDE-BC15-3868-6D14-22FD24D5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C48994-78D2-9921-486E-C3F80733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52ACE2-B2CF-EFC5-0E4C-E8C8B53F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6969" y="6621743"/>
            <a:ext cx="3038061" cy="236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oliver.finlay@stfc.ac.uk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8927" y="6630306"/>
            <a:ext cx="1054970" cy="227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9BB94-36F8-7E12-E1FF-039D80BA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1BE08A-80F6-3E5B-B72D-7AD7B599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BAE562-CA79-8BBE-A365-F2182A63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47C634-9EE5-D5B1-8E2A-8540D7D77AE3}"/>
              </a:ext>
            </a:extLst>
          </p:cNvPr>
          <p:cNvSpPr/>
          <p:nvPr userDrawn="1"/>
        </p:nvSpPr>
        <p:spPr>
          <a:xfrm>
            <a:off x="1" y="6627906"/>
            <a:ext cx="12191999" cy="230094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C15EB-21DC-EFF0-1F99-F413B6F42D9B}"/>
              </a:ext>
            </a:extLst>
          </p:cNvPr>
          <p:cNvSpPr>
            <a:spLocks/>
          </p:cNvSpPr>
          <p:nvPr userDrawn="1"/>
        </p:nvSpPr>
        <p:spPr>
          <a:xfrm>
            <a:off x="4058400" y="6627906"/>
            <a:ext cx="4075200" cy="230094"/>
          </a:xfrm>
          <a:prstGeom prst="rect">
            <a:avLst/>
          </a:prstGeom>
          <a:solidFill>
            <a:srgbClr val="1E5D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080" y="6627906"/>
            <a:ext cx="1613646" cy="23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13081" y="6627906"/>
            <a:ext cx="1613647" cy="23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oliver.finlay@stfc.ac.uk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73274" y="6621743"/>
            <a:ext cx="1179051" cy="23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BAAB195-B577-5546-8349-9DDA93B612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0" y="6023721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>
            <a:extLst>
              <a:ext uri="{FF2B5EF4-FFF2-40B4-BE49-F238E27FC236}">
                <a16:creationId xmlns:a16="http://schemas.microsoft.com/office/drawing/2014/main" id="{DC615EE1-70B3-0705-741D-D16447D3DD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70" y="89277"/>
            <a:ext cx="990941" cy="9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64588" y="1589681"/>
            <a:ext cx="6116211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Start-to-End Simulations for the Extreme Photonics Application Centre (EPAC)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55930" y="5078588"/>
            <a:ext cx="574566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Finlay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Laser Facility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Rutherford Appleton Laboratory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8" y="1838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6EEAF-6505-5ADC-98DA-E004802CE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U-Turn 7">
            <a:extLst>
              <a:ext uri="{FF2B5EF4-FFF2-40B4-BE49-F238E27FC236}">
                <a16:creationId xmlns:a16="http://schemas.microsoft.com/office/drawing/2014/main" id="{A9BDBB7D-40A2-11FE-4CA7-46AEC10B5402}"/>
              </a:ext>
            </a:extLst>
          </p:cNvPr>
          <p:cNvSpPr/>
          <p:nvPr/>
        </p:nvSpPr>
        <p:spPr>
          <a:xfrm rot="5400000">
            <a:off x="8827813" y="374216"/>
            <a:ext cx="1981785" cy="4136806"/>
          </a:xfrm>
          <a:prstGeom prst="uturnArrow">
            <a:avLst>
              <a:gd name="adj1" fmla="val 5811"/>
              <a:gd name="adj2" fmla="val 8391"/>
              <a:gd name="adj3" fmla="val 9325"/>
              <a:gd name="adj4" fmla="val 25000"/>
              <a:gd name="adj5" fmla="val 156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100621-DABD-6F60-0BC1-F55602FC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oliver.finlay@stfc.ac.uk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80094-214D-B9A0-54AA-D956B468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1BFE1-F73B-E0DF-E02E-A02FFCD8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30853-B7DD-AA5A-2FE4-3438C64F7E95}"/>
              </a:ext>
            </a:extLst>
          </p:cNvPr>
          <p:cNvSpPr txBox="1"/>
          <p:nvPr/>
        </p:nvSpPr>
        <p:spPr>
          <a:xfrm>
            <a:off x="412633" y="345182"/>
            <a:ext cx="730814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vEPAC Simplified Workflow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293674-0C5F-2DC3-BD42-5792D693844F}"/>
              </a:ext>
            </a:extLst>
          </p:cNvPr>
          <p:cNvCxnSpPr>
            <a:cxnSpLocks/>
          </p:cNvCxnSpPr>
          <p:nvPr/>
        </p:nvCxnSpPr>
        <p:spPr>
          <a:xfrm flipV="1">
            <a:off x="2712974" y="3618117"/>
            <a:ext cx="368145" cy="195543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7DC0C2-929D-4D65-F9C7-7AEC8D70CBBB}"/>
              </a:ext>
            </a:extLst>
          </p:cNvPr>
          <p:cNvCxnSpPr>
            <a:cxnSpLocks/>
            <a:stCxn id="26" idx="3"/>
            <a:endCxn id="25" idx="1"/>
          </p:cNvCxnSpPr>
          <p:nvPr/>
        </p:nvCxnSpPr>
        <p:spPr>
          <a:xfrm flipV="1">
            <a:off x="7005146" y="3271782"/>
            <a:ext cx="313110" cy="1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0CE650-225C-C276-567E-1B84B603179A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9118256" y="3271782"/>
            <a:ext cx="313110" cy="0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94BE3B-0D5A-8EF7-7251-5989A1A93B82}"/>
              </a:ext>
            </a:extLst>
          </p:cNvPr>
          <p:cNvSpPr/>
          <p:nvPr/>
        </p:nvSpPr>
        <p:spPr>
          <a:xfrm>
            <a:off x="941744" y="3762910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Laser Definition</a:t>
            </a:r>
          </a:p>
          <a:p>
            <a:pPr algn="ctr"/>
            <a:r>
              <a:rPr lang="en-GB" b="1" dirty="0"/>
              <a:t>(LASY)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A5FE69-F094-976D-CE2C-AE9842C44F63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4892036" y="3271782"/>
            <a:ext cx="313110" cy="1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E157D2-08E1-40E1-5CC8-FA2500B6E053}"/>
              </a:ext>
            </a:extLst>
          </p:cNvPr>
          <p:cNvSpPr/>
          <p:nvPr/>
        </p:nvSpPr>
        <p:spPr>
          <a:xfrm>
            <a:off x="912974" y="1810953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Target Profile Library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5ABFC3-A396-B61B-3321-79C213B35C6E}"/>
              </a:ext>
            </a:extLst>
          </p:cNvPr>
          <p:cNvCxnSpPr>
            <a:cxnSpLocks/>
          </p:cNvCxnSpPr>
          <p:nvPr/>
        </p:nvCxnSpPr>
        <p:spPr>
          <a:xfrm>
            <a:off x="2679998" y="2634525"/>
            <a:ext cx="412038" cy="255920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-Turn 19">
            <a:extLst>
              <a:ext uri="{FF2B5EF4-FFF2-40B4-BE49-F238E27FC236}">
                <a16:creationId xmlns:a16="http://schemas.microsoft.com/office/drawing/2014/main" id="{F79E85C3-E07F-D7FB-DD43-2424DAA87D03}"/>
              </a:ext>
            </a:extLst>
          </p:cNvPr>
          <p:cNvSpPr/>
          <p:nvPr/>
        </p:nvSpPr>
        <p:spPr>
          <a:xfrm rot="16200000" flipH="1">
            <a:off x="1364814" y="352120"/>
            <a:ext cx="1981785" cy="4171979"/>
          </a:xfrm>
          <a:prstGeom prst="uturnArrow">
            <a:avLst>
              <a:gd name="adj1" fmla="val 5811"/>
              <a:gd name="adj2" fmla="val 8391"/>
              <a:gd name="adj3" fmla="val 9325"/>
              <a:gd name="adj4" fmla="val 25000"/>
              <a:gd name="adj5" fmla="val 156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85BE78-FD57-3881-BBB2-0CE833624E09}"/>
              </a:ext>
            </a:extLst>
          </p:cNvPr>
          <p:cNvSpPr/>
          <p:nvPr/>
        </p:nvSpPr>
        <p:spPr>
          <a:xfrm>
            <a:off x="3092036" y="2821782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</a:t>
            </a:r>
          </a:p>
          <a:p>
            <a:pPr algn="ctr"/>
            <a:r>
              <a:rPr lang="en-GB" b="1" dirty="0"/>
              <a:t>(FBPIC)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DE0AE6-8705-3622-4F09-071B48E6200C}"/>
              </a:ext>
            </a:extLst>
          </p:cNvPr>
          <p:cNvSpPr/>
          <p:nvPr/>
        </p:nvSpPr>
        <p:spPr>
          <a:xfrm>
            <a:off x="7318256" y="2821782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Bremsstrahlung Generation</a:t>
            </a:r>
          </a:p>
          <a:p>
            <a:pPr algn="ctr"/>
            <a:r>
              <a:rPr lang="en-GB" b="1" dirty="0"/>
              <a:t>(Geant4)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0FDF27-2C5B-DDC8-2200-ECE1CA6ACE15}"/>
              </a:ext>
            </a:extLst>
          </p:cNvPr>
          <p:cNvSpPr/>
          <p:nvPr/>
        </p:nvSpPr>
        <p:spPr>
          <a:xfrm>
            <a:off x="5205146" y="2821783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E-Beam</a:t>
            </a:r>
          </a:p>
          <a:p>
            <a:pPr algn="ctr"/>
            <a:r>
              <a:rPr lang="en-GB" dirty="0"/>
              <a:t>Transport</a:t>
            </a:r>
          </a:p>
          <a:p>
            <a:pPr algn="ctr"/>
            <a:r>
              <a:rPr lang="en-GB" b="1" dirty="0"/>
              <a:t>(Geant4)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6D23BC8-9483-6E2E-8683-15FE9A9008BA}"/>
              </a:ext>
            </a:extLst>
          </p:cNvPr>
          <p:cNvSpPr/>
          <p:nvPr/>
        </p:nvSpPr>
        <p:spPr>
          <a:xfrm>
            <a:off x="9431366" y="2821782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Radiography</a:t>
            </a:r>
          </a:p>
          <a:p>
            <a:pPr algn="ctr"/>
            <a:r>
              <a:rPr lang="en-GB" b="1" dirty="0"/>
              <a:t>(Geant4)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814974-873B-BD68-F5EF-D5DCF63B11D5}"/>
              </a:ext>
            </a:extLst>
          </p:cNvPr>
          <p:cNvSpPr/>
          <p:nvPr/>
        </p:nvSpPr>
        <p:spPr>
          <a:xfrm>
            <a:off x="4441695" y="1214654"/>
            <a:ext cx="3308608" cy="572552"/>
          </a:xfrm>
          <a:prstGeom prst="roundRect">
            <a:avLst/>
          </a:prstGeom>
          <a:solidFill>
            <a:srgbClr val="F08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Optimas-based Orchestrator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C625DA-603E-6B5A-4F30-18CAFAC74CFF}"/>
              </a:ext>
            </a:extLst>
          </p:cNvPr>
          <p:cNvSpPr txBox="1">
            <a:spLocks/>
          </p:cNvSpPr>
          <p:nvPr/>
        </p:nvSpPr>
        <p:spPr>
          <a:xfrm>
            <a:off x="787800" y="4850221"/>
            <a:ext cx="10515600" cy="1321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https://github.com/LASY-org/lasy</a:t>
            </a:r>
          </a:p>
          <a:p>
            <a:r>
              <a:rPr lang="en-GB" sz="1200" dirty="0"/>
              <a:t>A spectral, quasi-cylindrical and dispersion-free Particle-In-Cell algorithm, </a:t>
            </a:r>
            <a:r>
              <a:rPr lang="en-GB" sz="1200" dirty="0" err="1"/>
              <a:t>R.Lehe</a:t>
            </a:r>
            <a:r>
              <a:rPr lang="en-GB" sz="1200" dirty="0"/>
              <a:t> et al., Computer Physics Communications, 203 (2026) 66-82</a:t>
            </a:r>
          </a:p>
          <a:p>
            <a:r>
              <a:rPr lang="en-GB" sz="1200" dirty="0"/>
              <a:t>Geant4 - A Simulation Toolkit, S. Agostinelli et al., </a:t>
            </a:r>
            <a:r>
              <a:rPr lang="en-GB" sz="1200" dirty="0" err="1"/>
              <a:t>Nucl</a:t>
            </a:r>
            <a:r>
              <a:rPr lang="en-GB" sz="1200" dirty="0"/>
              <a:t>. </a:t>
            </a:r>
            <a:r>
              <a:rPr lang="en-GB" sz="1200" dirty="0" err="1"/>
              <a:t>Instrum</a:t>
            </a:r>
            <a:r>
              <a:rPr lang="en-GB" sz="1200" dirty="0"/>
              <a:t>. Meth. A 506 (2003) 250-303</a:t>
            </a:r>
          </a:p>
          <a:p>
            <a:r>
              <a:rPr lang="en-GB" sz="1200" dirty="0"/>
              <a:t>Bayesian optimization of laser-plasma accelerators assisted by reduced physical models, A. Ferran </a:t>
            </a:r>
            <a:r>
              <a:rPr lang="en-GB" sz="1200" dirty="0" err="1"/>
              <a:t>Pousa</a:t>
            </a:r>
            <a:r>
              <a:rPr lang="en-GB" sz="1200" dirty="0"/>
              <a:t> et al, Phys. Rev. Accel. Beams 26 (2023) 084601</a:t>
            </a:r>
          </a:p>
        </p:txBody>
      </p:sp>
    </p:spTree>
    <p:extLst>
      <p:ext uri="{BB962C8B-B14F-4D97-AF65-F5344CB8AC3E}">
        <p14:creationId xmlns:p14="http://schemas.microsoft.com/office/powerpoint/2010/main" val="372032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693C-3C1D-3651-0CD2-114B7492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FBPIC Tool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E9ADD-8CD3-D00C-1E8C-E7F6D5F5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308"/>
            <a:ext cx="4114800" cy="365125"/>
          </a:xfrm>
        </p:spPr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53E22-CB0E-144F-39D6-E3FF1EC5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6BB89B-D22A-BF10-60AA-07DC1046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71E39-D3CC-CA14-4D22-9F6EE6CC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3656"/>
          <a:stretch>
            <a:fillRect/>
          </a:stretch>
        </p:blipFill>
        <p:spPr>
          <a:xfrm>
            <a:off x="1026908" y="1274226"/>
            <a:ext cx="5291607" cy="47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0E8AB-097E-FEDE-EE49-7A38A6B7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824"/>
          <a:stretch>
            <a:fillRect/>
          </a:stretch>
        </p:blipFill>
        <p:spPr>
          <a:xfrm>
            <a:off x="6398601" y="1157308"/>
            <a:ext cx="514390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7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5E82-CCB3-705A-B88E-3E0269E8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Geant4 Tools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5B327-67FC-EA60-D7C5-BD871EB2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308"/>
            <a:ext cx="4114800" cy="365125"/>
          </a:xfrm>
        </p:spPr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C5755-99A1-30C3-0A8F-F4B00CA9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C12AA8-9C3D-2022-A082-AD36394D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25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EB6421-7B5D-FF18-A0C5-E6C7BF87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50" y="1612888"/>
            <a:ext cx="3957767" cy="352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727B09-E779-9616-F69C-2F20F1DB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408" y="773483"/>
            <a:ext cx="3265805" cy="1373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E936F8-E963-6353-9A9A-5A9AFED9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992" y="2255912"/>
            <a:ext cx="3269221" cy="1335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1D47E8-66F7-A364-3D74-BDF71F7FA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850" y="5142199"/>
            <a:ext cx="3262389" cy="1345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A31EFA-C951-9242-D1F0-E48B62486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098" y="3700764"/>
            <a:ext cx="3252141" cy="1332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974CB3D0-3F85-4097-D1DB-CF045941A32B}"/>
              </a:ext>
            </a:extLst>
          </p:cNvPr>
          <p:cNvSpPr/>
          <p:nvPr/>
        </p:nvSpPr>
        <p:spPr>
          <a:xfrm>
            <a:off x="5858743" y="3442155"/>
            <a:ext cx="1594247" cy="615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1BF87-A95E-D4E2-C2ED-4CDAACA378DD}"/>
              </a:ext>
            </a:extLst>
          </p:cNvPr>
          <p:cNvSpPr txBox="1"/>
          <p:nvPr/>
        </p:nvSpPr>
        <p:spPr>
          <a:xfrm>
            <a:off x="6216461" y="1364412"/>
            <a:ext cx="1594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F30463-77A4-D563-F1CD-D69223FBD9AD}"/>
              </a:ext>
            </a:extLst>
          </p:cNvPr>
          <p:cNvSpPr txBox="1"/>
          <p:nvPr/>
        </p:nvSpPr>
        <p:spPr>
          <a:xfrm>
            <a:off x="6629003" y="2537635"/>
            <a:ext cx="1594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spectra</a:t>
            </a:r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0CD513-0FDE-A892-0BDD-2443BE51BC1A}"/>
              </a:ext>
            </a:extLst>
          </p:cNvPr>
          <p:cNvSpPr txBox="1"/>
          <p:nvPr/>
        </p:nvSpPr>
        <p:spPr>
          <a:xfrm rot="16200000">
            <a:off x="5564260" y="4749049"/>
            <a:ext cx="1249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variation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51AEC1-8B36-2D27-BA54-F4EDDFFC20B5}"/>
              </a:ext>
            </a:extLst>
          </p:cNvPr>
          <p:cNvSpPr txBox="1"/>
          <p:nvPr/>
        </p:nvSpPr>
        <p:spPr>
          <a:xfrm>
            <a:off x="6798643" y="5696992"/>
            <a:ext cx="1012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897C2-89BF-067B-D1D5-5788087D1267}"/>
              </a:ext>
            </a:extLst>
          </p:cNvPr>
          <p:cNvSpPr txBox="1"/>
          <p:nvPr/>
        </p:nvSpPr>
        <p:spPr>
          <a:xfrm>
            <a:off x="7114317" y="4255813"/>
            <a:ext cx="1012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</a:t>
            </a:r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4C8599-DE61-850C-E740-FC1D3B77B830}"/>
              </a:ext>
            </a:extLst>
          </p:cNvPr>
          <p:cNvSpPr txBox="1"/>
          <p:nvPr/>
        </p:nvSpPr>
        <p:spPr>
          <a:xfrm>
            <a:off x="256549" y="3130897"/>
            <a:ext cx="1215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G4 tool</a:t>
            </a:r>
            <a:endParaRPr lang="en-GB" dirty="0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4414BC58-F94E-2D7D-E2A5-75CED0C95D41}"/>
              </a:ext>
            </a:extLst>
          </p:cNvPr>
          <p:cNvSpPr/>
          <p:nvPr/>
        </p:nvSpPr>
        <p:spPr>
          <a:xfrm>
            <a:off x="6608693" y="4304548"/>
            <a:ext cx="242164" cy="1701295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D84E60E-F725-8F39-EC81-56A6541AF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95" y="994039"/>
            <a:ext cx="8919714" cy="2434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E6237-5E32-4A87-EB56-EC9B03DB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2E2D62"/>
                </a:solidFill>
                <a:latin typeface="Arial"/>
                <a:cs typeface="Arial"/>
              </a:rPr>
              <a:t>Workflow + results of parameter scans </a:t>
            </a:r>
            <a:br>
              <a:rPr lang="en-US" spc="-150" dirty="0">
                <a:solidFill>
                  <a:srgbClr val="2E2D62"/>
                </a:solidFill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46E39-C2D7-0848-634D-584A06B8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308"/>
            <a:ext cx="4114800" cy="365125"/>
          </a:xfrm>
        </p:spPr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E9EDD-3C52-1B59-6C31-C67A9214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3790E8-AC40-C1F3-8CDE-293582CF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63ED4CC-CB97-592A-73C4-3A8B34A6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5" y="3762998"/>
            <a:ext cx="18396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F60683-222B-AF7F-C986-1BF49D7F75C6}"/>
              </a:ext>
            </a:extLst>
          </p:cNvPr>
          <p:cNvSpPr txBox="1"/>
          <p:nvPr/>
        </p:nvSpPr>
        <p:spPr>
          <a:xfrm>
            <a:off x="5434854" y="3445273"/>
            <a:ext cx="713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ADC60-B72E-520A-7FD5-6CFE98B74CD3}"/>
              </a:ext>
            </a:extLst>
          </p:cNvPr>
          <p:cNvSpPr txBox="1"/>
          <p:nvPr/>
        </p:nvSpPr>
        <p:spPr>
          <a:xfrm>
            <a:off x="7215479" y="3443951"/>
            <a:ext cx="693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2mm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18DAE-7D3B-0467-3F76-AF5C9118D98C}"/>
              </a:ext>
            </a:extLst>
          </p:cNvPr>
          <p:cNvSpPr txBox="1"/>
          <p:nvPr/>
        </p:nvSpPr>
        <p:spPr>
          <a:xfrm>
            <a:off x="9055178" y="3445273"/>
            <a:ext cx="670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5mm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FA6D0D0-5791-2BDB-F0C8-3F310C4F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58" y="5089550"/>
            <a:ext cx="19200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67DF91-34FD-B9D8-0412-53B1A39F8BD7}"/>
              </a:ext>
            </a:extLst>
          </p:cNvPr>
          <p:cNvSpPr txBox="1"/>
          <p:nvPr/>
        </p:nvSpPr>
        <p:spPr>
          <a:xfrm>
            <a:off x="3537729" y="3445273"/>
            <a:ext cx="88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0.5mm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0F14DA-BE64-9682-D136-957767FC0789}"/>
              </a:ext>
            </a:extLst>
          </p:cNvPr>
          <p:cNvSpPr txBox="1"/>
          <p:nvPr/>
        </p:nvSpPr>
        <p:spPr>
          <a:xfrm>
            <a:off x="681349" y="5572661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Electron beam </a:t>
            </a:r>
          </a:p>
          <a:p>
            <a:r>
              <a:rPr lang="en-GB" sz="1400" dirty="0"/>
              <a:t>imported from FBPIC </a:t>
            </a:r>
            <a:r>
              <a:rPr lang="en-GB" sz="1400" dirty="0">
                <a:sym typeface="Wingdings" panose="05000000000000000000" pitchFamily="2" charset="2"/>
              </a:rPr>
              <a:t></a:t>
            </a:r>
            <a:r>
              <a:rPr lang="en-GB" sz="14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6AE971-A025-50EA-7C3C-79239CCDF1E0}"/>
              </a:ext>
            </a:extLst>
          </p:cNvPr>
          <p:cNvSpPr txBox="1"/>
          <p:nvPr/>
        </p:nvSpPr>
        <p:spPr>
          <a:xfrm>
            <a:off x="691039" y="4197567"/>
            <a:ext cx="2111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Energy deposited </a:t>
            </a:r>
          </a:p>
          <a:p>
            <a:r>
              <a:rPr lang="en-GB" sz="1400" dirty="0"/>
              <a:t>in scintillator after target </a:t>
            </a:r>
          </a:p>
          <a:p>
            <a:r>
              <a:rPr lang="en-GB" sz="1400" dirty="0"/>
              <a:t>In Geant4 </a:t>
            </a:r>
            <a:r>
              <a:rPr lang="en-GB" sz="1400" dirty="0">
                <a:sym typeface="Wingdings" panose="05000000000000000000" pitchFamily="2" charset="2"/>
              </a:rPr>
              <a:t>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19951-6EE8-CF7E-A9FB-A57B984F9562}"/>
              </a:ext>
            </a:extLst>
          </p:cNvPr>
          <p:cNvSpPr txBox="1"/>
          <p:nvPr/>
        </p:nvSpPr>
        <p:spPr>
          <a:xfrm>
            <a:off x="768217" y="3510346"/>
            <a:ext cx="2031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gas cell length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158BFDA-5383-4AA5-A28A-B554DE3A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24" y="5094934"/>
            <a:ext cx="19200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77219E2E-0F9C-D841-E115-B711FBB1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13" y="5117308"/>
            <a:ext cx="19200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BB445E82-A7D1-5E40-26BC-EF0C7896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503" y="3762998"/>
            <a:ext cx="176411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4BC2102-2CFD-48EF-AE1F-C281BAD9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94" y="3779271"/>
            <a:ext cx="191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657DC143-F25E-28ED-8B88-2F5C28E0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72" y="3762998"/>
            <a:ext cx="191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D926D4-C384-F919-A251-25DA2EE7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80" y="5094934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9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D6-E47E-AEC6-BB28-DD0017C1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29D0-4A1F-42CA-A2A0-097D2C61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Adding “Workflow” scanning and optimisation procedures.</a:t>
            </a:r>
          </a:p>
          <a:p>
            <a:endParaRPr lang="en-GB" dirty="0"/>
          </a:p>
          <a:p>
            <a:r>
              <a:rPr lang="en-GB" dirty="0"/>
              <a:t>Increasing number of tools and improving tool functionality.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of ML techniques on stored data.</a:t>
            </a:r>
          </a:p>
          <a:p>
            <a:endParaRPr lang="en-GB" dirty="0"/>
          </a:p>
          <a:p>
            <a:r>
              <a:rPr lang="en-GB" dirty="0"/>
              <a:t>Adding experimental data analysis tools as well.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6EB82-7B3A-11F6-BE90-3DD5A104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308"/>
            <a:ext cx="4114800" cy="365125"/>
          </a:xfrm>
        </p:spPr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AF0D2-C5D7-4169-145F-2CB0759F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5947D0-7FE8-44F3-EB49-A108354C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3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1936-D046-030F-4D8C-FF32F6F0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3BA11-D66A-BF04-C42E-F1988497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040F3-A086-5C2F-CB35-89F495726B02}"/>
              </a:ext>
            </a:extLst>
          </p:cNvPr>
          <p:cNvSpPr txBox="1"/>
          <p:nvPr/>
        </p:nvSpPr>
        <p:spPr>
          <a:xfrm>
            <a:off x="412633" y="345182"/>
            <a:ext cx="448930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Summary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4CE57-B1B7-F2A2-35C5-3BB4DBEA44D0}"/>
              </a:ext>
            </a:extLst>
          </p:cNvPr>
          <p:cNvSpPr/>
          <p:nvPr/>
        </p:nvSpPr>
        <p:spPr>
          <a:xfrm>
            <a:off x="748919" y="1639036"/>
            <a:ext cx="5565834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start-to-end simulations for EPAC (vEPAC) has been designed.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has begun using the Galaxy platform.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and expansion of this project will continue over the coming years.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1CEBBE-9C29-2A14-2BDC-054F443ABD50}"/>
              </a:ext>
            </a:extLst>
          </p:cNvPr>
          <p:cNvGrpSpPr/>
          <p:nvPr/>
        </p:nvGrpSpPr>
        <p:grpSpPr>
          <a:xfrm>
            <a:off x="6681437" y="1150415"/>
            <a:ext cx="4279711" cy="5081108"/>
            <a:chOff x="6556400" y="1432825"/>
            <a:chExt cx="4279711" cy="50811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B2EFC7-A92C-488A-84B4-41B1FD18D3A0}"/>
                </a:ext>
              </a:extLst>
            </p:cNvPr>
            <p:cNvSpPr/>
            <p:nvPr/>
          </p:nvSpPr>
          <p:spPr>
            <a:xfrm>
              <a:off x="6681437" y="3015800"/>
              <a:ext cx="41546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ts val="1000"/>
                </a:spcAft>
              </a:pPr>
              <a:r>
                <a:rPr lang="en-US" dirty="0">
                  <a:solidFill>
                    <a:srgbClr val="6262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Kirill Fedorov, Archit Bhardwaj, Chris Armstrong, Meg Savage, Rajeev Pattathil, Dan Symes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AC354A-A5BC-09DB-7A10-7A50B09C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1558" y="4628112"/>
              <a:ext cx="4042339" cy="546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4C5F56-6AE2-2A37-1FB5-361E71206FE9}"/>
                </a:ext>
              </a:extLst>
            </p:cNvPr>
            <p:cNvSpPr txBox="1"/>
            <p:nvPr/>
          </p:nvSpPr>
          <p:spPr>
            <a:xfrm>
              <a:off x="6556400" y="1432825"/>
              <a:ext cx="3920166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400" b="1" spc="-150" dirty="0">
                  <a:solidFill>
                    <a:srgbClr val="2E2D62"/>
                  </a:solidFill>
                  <a:latin typeface="Arial"/>
                  <a:cs typeface="Arial"/>
                </a:rPr>
                <a:t>Team</a:t>
              </a:r>
              <a:endPara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5769FF-78A1-9FBB-E0A8-B6D1C5939CCB}"/>
                </a:ext>
              </a:extLst>
            </p:cNvPr>
            <p:cNvSpPr/>
            <p:nvPr/>
          </p:nvSpPr>
          <p:spPr>
            <a:xfrm>
              <a:off x="6681436" y="5313604"/>
              <a:ext cx="24879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ts val="1000"/>
                </a:spcAft>
              </a:pPr>
              <a:r>
                <a:rPr lang="en-US" dirty="0">
                  <a:solidFill>
                    <a:srgbClr val="6262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Subindev Devadasan, Patrick Austin, Milan Kumar, Ify Igu, Leandro Liberio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06F516-BAA5-A21C-7BA1-DDA9C263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1557" y="2315286"/>
              <a:ext cx="4042339" cy="614624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0C20ED8-5FC7-0921-BD57-2FA507494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69344" y="5487723"/>
              <a:ext cx="1624553" cy="575092"/>
            </a:xfrm>
            <a:prstGeom prst="rect">
              <a:avLst/>
            </a:prstGeom>
          </p:spPr>
        </p:pic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D37EDBD-1877-C593-9562-1C60B293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</p:spPr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0740"/>
            <a:ext cx="12192000" cy="510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93F1F-55CE-8C41-933D-BDAD86FD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5868509"/>
            <a:ext cx="440215" cy="4402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8BCE3-7BF5-244B-ABC5-1CC57CE8ADDB}"/>
              </a:ext>
            </a:extLst>
          </p:cNvPr>
          <p:cNvSpPr/>
          <p:nvPr/>
        </p:nvSpPr>
        <p:spPr>
          <a:xfrm>
            <a:off x="5535081" y="5904254"/>
            <a:ext cx="1878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C3E187-FC47-6646-A5A3-38BEA5BF97F3}"/>
              </a:ext>
            </a:extLst>
          </p:cNvPr>
          <p:cNvSpPr/>
          <p:nvPr/>
        </p:nvSpPr>
        <p:spPr>
          <a:xfrm>
            <a:off x="7805525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5C28B-6C92-F94C-81EC-CBF349C84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49" y="5868508"/>
            <a:ext cx="444002" cy="43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E200E-AB24-384F-BB4C-13ACD0DAB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94" y="5865567"/>
            <a:ext cx="440215" cy="440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2772B-B47D-8D46-97A4-931FF8D2720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3ACBB2-A294-5B41-91E3-A21CD7F0322A}"/>
              </a:ext>
            </a:extLst>
          </p:cNvPr>
          <p:cNvSpPr/>
          <p:nvPr/>
        </p:nvSpPr>
        <p:spPr>
          <a:xfrm>
            <a:off x="1014848" y="5904254"/>
            <a:ext cx="42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9538" y="2813050"/>
            <a:ext cx="744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90A2-7A80-245E-6C91-345C7522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35BCF9-BF2D-54DE-BCE4-E2B797C9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1B46F-23F4-969E-E4AA-A30D34F5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26840-03C7-7161-3709-8FAA9B2F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464316-E3B4-2028-9939-174A4FDCA2F2}"/>
              </a:ext>
            </a:extLst>
          </p:cNvPr>
          <p:cNvSpPr txBox="1"/>
          <p:nvPr/>
        </p:nvSpPr>
        <p:spPr>
          <a:xfrm>
            <a:off x="412633" y="345182"/>
            <a:ext cx="727721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Talk Outline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88F470-8434-2117-E0D6-C2035312512B}"/>
              </a:ext>
            </a:extLst>
          </p:cNvPr>
          <p:cNvSpPr/>
          <p:nvPr/>
        </p:nvSpPr>
        <p:spPr>
          <a:xfrm>
            <a:off x="858984" y="1705451"/>
            <a:ext cx="6308731" cy="34470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EPAC Overview.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vEPAC simulation toolkit.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Galaxy project.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results.</a:t>
            </a:r>
          </a:p>
        </p:txBody>
      </p:sp>
    </p:spTree>
    <p:extLst>
      <p:ext uri="{BB962C8B-B14F-4D97-AF65-F5344CB8AC3E}">
        <p14:creationId xmlns:p14="http://schemas.microsoft.com/office/powerpoint/2010/main" val="197813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FECD9-B808-7C6E-4134-EBC43830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452B9DB-7B8D-FC1E-DBBD-C58977D5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December 18, 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AA4C373-BF48-53BA-4B91-D0B8C1EB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09C0A4-C53C-E825-4522-5870C55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D55510-2ABA-B9FB-9CF1-07410C2B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1"/>
            <a:ext cx="12188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2C2BB7-6728-30B2-D63A-49A36667A82D}"/>
              </a:ext>
            </a:extLst>
          </p:cNvPr>
          <p:cNvSpPr/>
          <p:nvPr/>
        </p:nvSpPr>
        <p:spPr>
          <a:xfrm>
            <a:off x="3176" y="6441407"/>
            <a:ext cx="5888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clf.stfc.ac.uk/Pages/EPAC-introduction-page.aspx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F3CC08-B628-B446-A30F-98AB9204971A}"/>
              </a:ext>
            </a:extLst>
          </p:cNvPr>
          <p:cNvSpPr txBox="1">
            <a:spLocks/>
          </p:cNvSpPr>
          <p:nvPr/>
        </p:nvSpPr>
        <p:spPr>
          <a:xfrm>
            <a:off x="0" y="93428"/>
            <a:ext cx="12191999" cy="6917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rgbClr val="2E2D62"/>
                </a:solidFill>
              </a:rPr>
              <a:t>Extreme Photonics Applications Centre </a:t>
            </a:r>
            <a:endParaRPr lang="en-US" dirty="0">
              <a:solidFill>
                <a:srgbClr val="2E2D6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B767D-1A58-AFEB-DDFE-7099735B05C4}"/>
              </a:ext>
            </a:extLst>
          </p:cNvPr>
          <p:cNvSpPr/>
          <p:nvPr/>
        </p:nvSpPr>
        <p:spPr>
          <a:xfrm>
            <a:off x="5892062" y="4919008"/>
            <a:ext cx="6296762" cy="1938992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State-of-the-art 10 Hz, 1 PW laser with two independent experimental areas.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with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industrial applications.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Operational in 2026/2027.</a:t>
            </a:r>
          </a:p>
        </p:txBody>
      </p:sp>
    </p:spTree>
    <p:extLst>
      <p:ext uri="{BB962C8B-B14F-4D97-AF65-F5344CB8AC3E}">
        <p14:creationId xmlns:p14="http://schemas.microsoft.com/office/powerpoint/2010/main" val="408595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733439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EPAC Experimental Area 1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38B96-DB54-A843-B2A0-83FB422A5475}"/>
              </a:ext>
            </a:extLst>
          </p:cNvPr>
          <p:cNvSpPr txBox="1"/>
          <p:nvPr/>
        </p:nvSpPr>
        <p:spPr>
          <a:xfrm rot="16200000">
            <a:off x="10705611" y="4816820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Alan Ford 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C79AC7B-6101-7CD1-798E-BE53752AE555}"/>
              </a:ext>
            </a:extLst>
          </p:cNvPr>
          <p:cNvSpPr/>
          <p:nvPr/>
        </p:nvSpPr>
        <p:spPr>
          <a:xfrm rot="16200000">
            <a:off x="9341707" y="2994243"/>
            <a:ext cx="1356359" cy="793313"/>
          </a:xfrm>
          <a:prstGeom prst="triangl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6E84C75-8B7D-CC23-3C73-D3060226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04" y="1779066"/>
            <a:ext cx="867631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7B59E4-5AB5-9816-DF8F-A8CE5633169A}"/>
              </a:ext>
            </a:extLst>
          </p:cNvPr>
          <p:cNvSpPr txBox="1"/>
          <p:nvPr/>
        </p:nvSpPr>
        <p:spPr>
          <a:xfrm>
            <a:off x="8436411" y="1723974"/>
            <a:ext cx="113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Target chamber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7036B6-A020-7552-777C-9E005E270236}"/>
              </a:ext>
            </a:extLst>
          </p:cNvPr>
          <p:cNvSpPr txBox="1"/>
          <p:nvPr/>
        </p:nvSpPr>
        <p:spPr>
          <a:xfrm>
            <a:off x="3380421" y="1536452"/>
            <a:ext cx="174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Adaptive optics and parabola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B7997B-D321-BC6E-70F6-514AB43E70F0}"/>
              </a:ext>
            </a:extLst>
          </p:cNvPr>
          <p:cNvSpPr txBox="1"/>
          <p:nvPr/>
        </p:nvSpPr>
        <p:spPr>
          <a:xfrm>
            <a:off x="131447" y="2288922"/>
            <a:ext cx="760846" cy="5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LASER pulse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007D46-8982-E8DF-15BC-C5AC93D29FF6}"/>
              </a:ext>
            </a:extLst>
          </p:cNvPr>
          <p:cNvSpPr txBox="1"/>
          <p:nvPr/>
        </p:nvSpPr>
        <p:spPr>
          <a:xfrm>
            <a:off x="936422" y="1543227"/>
            <a:ext cx="155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Final turning mirror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F9A490-4361-14BC-F9CD-DF7243AB2416}"/>
              </a:ext>
            </a:extLst>
          </p:cNvPr>
          <p:cNvSpPr txBox="1"/>
          <p:nvPr/>
        </p:nvSpPr>
        <p:spPr>
          <a:xfrm>
            <a:off x="10619792" y="4433082"/>
            <a:ext cx="1411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Radiographs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3816BA-182B-D861-B977-6F2B376FAED5}"/>
              </a:ext>
            </a:extLst>
          </p:cNvPr>
          <p:cNvSpPr txBox="1"/>
          <p:nvPr/>
        </p:nvSpPr>
        <p:spPr>
          <a:xfrm>
            <a:off x="8115121" y="2874927"/>
            <a:ext cx="113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2C92324C-1E16-F1F1-D315-751A0BEAB80E}"/>
              </a:ext>
            </a:extLst>
          </p:cNvPr>
          <p:cNvSpPr/>
          <p:nvPr/>
        </p:nvSpPr>
        <p:spPr>
          <a:xfrm>
            <a:off x="8368784" y="3195376"/>
            <a:ext cx="152400" cy="194649"/>
          </a:xfrm>
          <a:prstGeom prst="irregularSeal1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3B6E061A-2543-4FB9-D423-5D6D9749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99" y="4561081"/>
            <a:ext cx="2486025" cy="178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28E7ED-AE23-57CC-27DA-4D4B68E0D7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98" r="12658" b="10719"/>
          <a:stretch/>
        </p:blipFill>
        <p:spPr>
          <a:xfrm>
            <a:off x="10321893" y="2670471"/>
            <a:ext cx="1709737" cy="158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4E3C53-CF9F-235E-BA93-1DE2207BC4A7}"/>
              </a:ext>
            </a:extLst>
          </p:cNvPr>
          <p:cNvCxnSpPr>
            <a:cxnSpLocks/>
          </p:cNvCxnSpPr>
          <p:nvPr/>
        </p:nvCxnSpPr>
        <p:spPr>
          <a:xfrm flipH="1">
            <a:off x="7286326" y="3292700"/>
            <a:ext cx="1082458" cy="1353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324B83-606E-FC3F-DBA6-53DC3E68AEC3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8521184" y="3315139"/>
            <a:ext cx="1066799" cy="1330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E19DB77-405D-97DB-E9DB-6F68DCDA3EDA}"/>
              </a:ext>
            </a:extLst>
          </p:cNvPr>
          <p:cNvSpPr txBox="1"/>
          <p:nvPr/>
        </p:nvSpPr>
        <p:spPr>
          <a:xfrm rot="16200000">
            <a:off x="9494382" y="2573114"/>
            <a:ext cx="85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Object</a:t>
            </a:r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F58639D9-50F4-99DA-6312-E1CF515B51ED}"/>
              </a:ext>
            </a:extLst>
          </p:cNvPr>
          <p:cNvSpPr/>
          <p:nvPr/>
        </p:nvSpPr>
        <p:spPr>
          <a:xfrm>
            <a:off x="9885925" y="3189026"/>
            <a:ext cx="111799" cy="41062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923C3-BC66-D86D-87E6-28AA0D1067CA}"/>
              </a:ext>
            </a:extLst>
          </p:cNvPr>
          <p:cNvCxnSpPr/>
          <p:nvPr/>
        </p:nvCxnSpPr>
        <p:spPr>
          <a:xfrm>
            <a:off x="901183" y="2194828"/>
            <a:ext cx="0" cy="59436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5DB8CC-C4FE-E468-0519-528CFA058445}"/>
              </a:ext>
            </a:extLst>
          </p:cNvPr>
          <p:cNvCxnSpPr/>
          <p:nvPr/>
        </p:nvCxnSpPr>
        <p:spPr>
          <a:xfrm>
            <a:off x="935905" y="2194828"/>
            <a:ext cx="0" cy="59436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38E056-6C70-E6C5-981F-8A8ED76C686D}"/>
              </a:ext>
            </a:extLst>
          </p:cNvPr>
          <p:cNvCxnSpPr/>
          <p:nvPr/>
        </p:nvCxnSpPr>
        <p:spPr>
          <a:xfrm>
            <a:off x="9625652" y="3082953"/>
            <a:ext cx="0" cy="59436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752D7F-B6FC-512D-2533-C0AF751F3E1D}"/>
              </a:ext>
            </a:extLst>
          </p:cNvPr>
          <p:cNvCxnSpPr/>
          <p:nvPr/>
        </p:nvCxnSpPr>
        <p:spPr>
          <a:xfrm>
            <a:off x="9660374" y="3082953"/>
            <a:ext cx="0" cy="59436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5963B0D-33C9-FAB3-C374-D10DEBA804A4}"/>
              </a:ext>
            </a:extLst>
          </p:cNvPr>
          <p:cNvSpPr/>
          <p:nvPr/>
        </p:nvSpPr>
        <p:spPr>
          <a:xfrm>
            <a:off x="500484" y="3784186"/>
            <a:ext cx="3729065" cy="19749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000"/>
              </a:spcAft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imaging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absorption spectroscopy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 driver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analysis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AB1F86DC-BC6A-5F5C-558B-27ED9E5F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8E5961BE-AA63-9BCE-565A-9B0614FD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A8FB0D-81A7-4701-4377-3DBCF521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</p:spPr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0E3B7-6694-503B-6601-2E451B6B6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r="40387" b="15488"/>
          <a:stretch/>
        </p:blipFill>
        <p:spPr bwMode="auto">
          <a:xfrm>
            <a:off x="1647699" y="1735667"/>
            <a:ext cx="5172202" cy="20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288AFFD-DC76-FDB8-B178-625C31E3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93" y="4364355"/>
            <a:ext cx="2486025" cy="178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5748F7-AE44-A2DB-0C8B-A727EC5BC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3" t="8958"/>
          <a:stretch/>
        </p:blipFill>
        <p:spPr bwMode="auto">
          <a:xfrm>
            <a:off x="6819901" y="1811867"/>
            <a:ext cx="3504114" cy="23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404DD-6F49-09C1-9611-739543B7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E7761-133B-47BF-D4C0-1A2C11D2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0DAC68AF-BD6E-C58A-4C47-43E49784B1E9}"/>
              </a:ext>
            </a:extLst>
          </p:cNvPr>
          <p:cNvSpPr/>
          <p:nvPr/>
        </p:nvSpPr>
        <p:spPr>
          <a:xfrm flipH="1">
            <a:off x="4045932" y="2748941"/>
            <a:ext cx="1754635" cy="515435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Feedback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FDA98584-87DA-535C-BF04-EB06C5EB8204}"/>
              </a:ext>
            </a:extLst>
          </p:cNvPr>
          <p:cNvSpPr/>
          <p:nvPr/>
        </p:nvSpPr>
        <p:spPr>
          <a:xfrm flipH="1">
            <a:off x="6049815" y="2813391"/>
            <a:ext cx="2682694" cy="517114"/>
          </a:xfrm>
          <a:prstGeom prst="utur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Feedback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B007B-ED00-BBDD-CC92-FE6089B0D09A}"/>
              </a:ext>
            </a:extLst>
          </p:cNvPr>
          <p:cNvSpPr/>
          <p:nvPr/>
        </p:nvSpPr>
        <p:spPr>
          <a:xfrm>
            <a:off x="5436136" y="3221902"/>
            <a:ext cx="1137916" cy="64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Plasma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55CDE-74DA-6624-1A29-F8EE064A5E09}"/>
              </a:ext>
            </a:extLst>
          </p:cNvPr>
          <p:cNvSpPr/>
          <p:nvPr/>
        </p:nvSpPr>
        <p:spPr>
          <a:xfrm>
            <a:off x="8055714" y="3228236"/>
            <a:ext cx="1137916" cy="640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Radiation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C0623-5A1E-2D85-DEFA-1A2C0F2A1C14}"/>
              </a:ext>
            </a:extLst>
          </p:cNvPr>
          <p:cNvSpPr/>
          <p:nvPr/>
        </p:nvSpPr>
        <p:spPr>
          <a:xfrm>
            <a:off x="2880756" y="3809513"/>
            <a:ext cx="1137916" cy="640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Laser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F991426-2071-9883-8CA0-E7155EBA3A5C}"/>
              </a:ext>
            </a:extLst>
          </p:cNvPr>
          <p:cNvSpPr/>
          <p:nvPr/>
        </p:nvSpPr>
        <p:spPr>
          <a:xfrm rot="20700000">
            <a:off x="4040694" y="3790360"/>
            <a:ext cx="1330256" cy="13465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34DC89D-225C-1372-8478-7DE54EFCF106}"/>
              </a:ext>
            </a:extLst>
          </p:cNvPr>
          <p:cNvSpPr/>
          <p:nvPr/>
        </p:nvSpPr>
        <p:spPr>
          <a:xfrm>
            <a:off x="6645157" y="3613051"/>
            <a:ext cx="1293751" cy="13465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Radiation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generation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02D0A4-CAB5-46BA-5AA9-83BF8E9973D9}"/>
              </a:ext>
            </a:extLst>
          </p:cNvPr>
          <p:cNvSpPr/>
          <p:nvPr/>
        </p:nvSpPr>
        <p:spPr>
          <a:xfrm>
            <a:off x="2874202" y="2669229"/>
            <a:ext cx="1137916" cy="640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Gas Target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AC5A79-E676-B659-7370-9B8090BFCC60}"/>
              </a:ext>
            </a:extLst>
          </p:cNvPr>
          <p:cNvSpPr/>
          <p:nvPr/>
        </p:nvSpPr>
        <p:spPr>
          <a:xfrm rot="900000">
            <a:off x="4034990" y="3231751"/>
            <a:ext cx="1330256" cy="13465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8CA1C9D-ED13-7EF7-6BDD-99146DCF51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098" r="12658" b="10719"/>
          <a:stretch/>
        </p:blipFill>
        <p:spPr>
          <a:xfrm>
            <a:off x="9420571" y="2808244"/>
            <a:ext cx="1386128" cy="1286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304B2ED-5D32-14E3-CB66-8F45E80DA5C5}"/>
              </a:ext>
            </a:extLst>
          </p:cNvPr>
          <p:cNvSpPr/>
          <p:nvPr/>
        </p:nvSpPr>
        <p:spPr>
          <a:xfrm>
            <a:off x="1334852" y="3647192"/>
            <a:ext cx="1400335" cy="89534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Spatial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Temporal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Spectra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1D84B52-07E3-52DC-5E23-E906ABF7AE2D}"/>
              </a:ext>
            </a:extLst>
          </p:cNvPr>
          <p:cNvSpPr/>
          <p:nvPr/>
        </p:nvSpPr>
        <p:spPr>
          <a:xfrm>
            <a:off x="7736170" y="4144565"/>
            <a:ext cx="1575074" cy="89534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Object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Fields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428E2D-1AB1-D642-2FE3-283B173C046A}"/>
              </a:ext>
            </a:extLst>
          </p:cNvPr>
          <p:cNvSpPr/>
          <p:nvPr/>
        </p:nvSpPr>
        <p:spPr>
          <a:xfrm>
            <a:off x="1081066" y="2669229"/>
            <a:ext cx="1668512" cy="65031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Density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D12AF9-F7DE-AAB2-7E6D-21F0CB7E7CE2}"/>
              </a:ext>
            </a:extLst>
          </p:cNvPr>
          <p:cNvSpPr/>
          <p:nvPr/>
        </p:nvSpPr>
        <p:spPr>
          <a:xfrm>
            <a:off x="904071" y="1382305"/>
            <a:ext cx="9998879" cy="42501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65FB16-5CBA-47AA-4309-14FF2D2F35DC}"/>
              </a:ext>
            </a:extLst>
          </p:cNvPr>
          <p:cNvSpPr/>
          <p:nvPr/>
        </p:nvSpPr>
        <p:spPr>
          <a:xfrm>
            <a:off x="5403671" y="914250"/>
            <a:ext cx="129228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000"/>
              </a:spcAft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vEPAC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0DB6F-B1EC-642F-7072-F8D3475021BC}"/>
              </a:ext>
            </a:extLst>
          </p:cNvPr>
          <p:cNvSpPr txBox="1"/>
          <p:nvPr/>
        </p:nvSpPr>
        <p:spPr>
          <a:xfrm>
            <a:off x="412634" y="345182"/>
            <a:ext cx="549121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vEPAC design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ABCCF-D2A7-1BA7-E08C-8BB3FDC91FE0}"/>
              </a:ext>
            </a:extLst>
          </p:cNvPr>
          <p:cNvCxnSpPr>
            <a:cxnSpLocks/>
          </p:cNvCxnSpPr>
          <p:nvPr/>
        </p:nvCxnSpPr>
        <p:spPr>
          <a:xfrm flipH="1">
            <a:off x="7987120" y="3095974"/>
            <a:ext cx="1082458" cy="1353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31C41C-EE58-323C-1200-E1827F405F1B}"/>
              </a:ext>
            </a:extLst>
          </p:cNvPr>
          <p:cNvCxnSpPr>
            <a:cxnSpLocks/>
          </p:cNvCxnSpPr>
          <p:nvPr/>
        </p:nvCxnSpPr>
        <p:spPr>
          <a:xfrm>
            <a:off x="9221978" y="3118413"/>
            <a:ext cx="1066799" cy="1330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52776-5324-4E5A-818F-C165F139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529" y="6627906"/>
            <a:ext cx="1667435" cy="236257"/>
          </a:xfrm>
        </p:spPr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5326 -0.1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-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41718 -0.141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7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6576 0.34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7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7" grpId="0" animBg="1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B79156-0A08-F715-C49C-BE8CBCA9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E82B3-9F2C-6B5F-1EC1-4610DA02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BB94-06CA-7504-3CAA-E7654368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ADA570-BC49-4D22-6C99-ABBBF813F217}"/>
              </a:ext>
            </a:extLst>
          </p:cNvPr>
          <p:cNvSpPr/>
          <p:nvPr/>
        </p:nvSpPr>
        <p:spPr>
          <a:xfrm>
            <a:off x="5127182" y="2955153"/>
            <a:ext cx="1224116" cy="619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69DD51-4DBE-DE54-6716-9F6B991A2A39}"/>
              </a:ext>
            </a:extLst>
          </p:cNvPr>
          <p:cNvSpPr/>
          <p:nvPr/>
        </p:nvSpPr>
        <p:spPr>
          <a:xfrm>
            <a:off x="3661429" y="1523174"/>
            <a:ext cx="1224116" cy="823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Target Density Profile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A48224-1979-4CA1-A3B3-B890FEBC36F7}"/>
              </a:ext>
            </a:extLst>
          </p:cNvPr>
          <p:cNvSpPr/>
          <p:nvPr/>
        </p:nvSpPr>
        <p:spPr>
          <a:xfrm>
            <a:off x="3661429" y="4384588"/>
            <a:ext cx="1224116" cy="4227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Laser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F3AF5C-5D5C-07C3-A0C9-8DB6CD5F0912}"/>
              </a:ext>
            </a:extLst>
          </p:cNvPr>
          <p:cNvSpPr/>
          <p:nvPr/>
        </p:nvSpPr>
        <p:spPr>
          <a:xfrm>
            <a:off x="1017270" y="1216635"/>
            <a:ext cx="1665736" cy="4227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Interferometry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AD0DF4-62A6-6352-9D05-A6DA7DB7AD5D}"/>
              </a:ext>
            </a:extLst>
          </p:cNvPr>
          <p:cNvSpPr/>
          <p:nvPr/>
        </p:nvSpPr>
        <p:spPr>
          <a:xfrm>
            <a:off x="1017270" y="2213627"/>
            <a:ext cx="1665736" cy="4227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CFD Simulation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D7F0DC-2944-19C2-DE46-FB4B6C75153E}"/>
              </a:ext>
            </a:extLst>
          </p:cNvPr>
          <p:cNvSpPr/>
          <p:nvPr/>
        </p:nvSpPr>
        <p:spPr>
          <a:xfrm>
            <a:off x="1017270" y="3649498"/>
            <a:ext cx="1610544" cy="6562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Experimental Measurement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F4A369-D6AB-9845-05DF-4A9D0F05DFDB}"/>
              </a:ext>
            </a:extLst>
          </p:cNvPr>
          <p:cNvSpPr/>
          <p:nvPr/>
        </p:nvSpPr>
        <p:spPr>
          <a:xfrm>
            <a:off x="617854" y="4896659"/>
            <a:ext cx="2464569" cy="10423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Laser front end, amplifier, compressor, transport modelling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6929C1-0874-9264-15E6-A1938808C2DC}"/>
              </a:ext>
            </a:extLst>
          </p:cNvPr>
          <p:cNvSpPr/>
          <p:nvPr/>
        </p:nvSpPr>
        <p:spPr>
          <a:xfrm>
            <a:off x="6628169" y="1523174"/>
            <a:ext cx="1356575" cy="823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Radiation Generation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621094-F2FE-2571-08FC-9682E8BB3415}"/>
              </a:ext>
            </a:extLst>
          </p:cNvPr>
          <p:cNvSpPr/>
          <p:nvPr/>
        </p:nvSpPr>
        <p:spPr>
          <a:xfrm>
            <a:off x="6628169" y="4160993"/>
            <a:ext cx="1356575" cy="823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E-Beam</a:t>
            </a:r>
          </a:p>
          <a:p>
            <a:pPr algn="ctr"/>
            <a:r>
              <a:rPr lang="en-GB" dirty="0"/>
              <a:t>Transport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C326B7-7BBF-368C-9A9B-0E603CAD7753}"/>
              </a:ext>
            </a:extLst>
          </p:cNvPr>
          <p:cNvSpPr/>
          <p:nvPr/>
        </p:nvSpPr>
        <p:spPr>
          <a:xfrm>
            <a:off x="9348090" y="3162861"/>
            <a:ext cx="1356575" cy="823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Diagnostics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C6FEF8-F4F8-5BBE-455B-A8293981E411}"/>
              </a:ext>
            </a:extLst>
          </p:cNvPr>
          <p:cNvSpPr/>
          <p:nvPr/>
        </p:nvSpPr>
        <p:spPr>
          <a:xfrm>
            <a:off x="9348089" y="5068687"/>
            <a:ext cx="1356575" cy="823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CE6EA3-0BE2-7030-4F34-2228149E53B6}"/>
              </a:ext>
            </a:extLst>
          </p:cNvPr>
          <p:cNvSpPr/>
          <p:nvPr/>
        </p:nvSpPr>
        <p:spPr>
          <a:xfrm>
            <a:off x="9265641" y="1523174"/>
            <a:ext cx="1521470" cy="823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Radiography/Tomography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0BE011-B121-73F2-E976-0298B597604E}"/>
              </a:ext>
            </a:extLst>
          </p:cNvPr>
          <p:cNvCxnSpPr>
            <a:cxnSpLocks/>
          </p:cNvCxnSpPr>
          <p:nvPr/>
        </p:nvCxnSpPr>
        <p:spPr>
          <a:xfrm flipV="1">
            <a:off x="3030794" y="4712110"/>
            <a:ext cx="630635" cy="272333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3DFCED-733A-5B95-3C4B-6AAA45A52E9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627814" y="3977623"/>
            <a:ext cx="1033615" cy="469016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7D82DC-312E-1C2B-544F-5E722CE02F8A}"/>
              </a:ext>
            </a:extLst>
          </p:cNvPr>
          <p:cNvCxnSpPr>
            <a:cxnSpLocks/>
          </p:cNvCxnSpPr>
          <p:nvPr/>
        </p:nvCxnSpPr>
        <p:spPr>
          <a:xfrm flipV="1">
            <a:off x="4785852" y="3574586"/>
            <a:ext cx="430929" cy="810002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8F7667-8A1D-1C63-0FDE-AD326ACA7BB1}"/>
              </a:ext>
            </a:extLst>
          </p:cNvPr>
          <p:cNvCxnSpPr>
            <a:cxnSpLocks/>
          </p:cNvCxnSpPr>
          <p:nvPr/>
        </p:nvCxnSpPr>
        <p:spPr>
          <a:xfrm>
            <a:off x="2683006" y="1406749"/>
            <a:ext cx="978423" cy="351519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9052BA-490F-3F9D-54D6-D90301AC40B3}"/>
              </a:ext>
            </a:extLst>
          </p:cNvPr>
          <p:cNvCxnSpPr>
            <a:cxnSpLocks/>
          </p:cNvCxnSpPr>
          <p:nvPr/>
        </p:nvCxnSpPr>
        <p:spPr>
          <a:xfrm flipV="1">
            <a:off x="2683006" y="2119461"/>
            <a:ext cx="978423" cy="242324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985C73-0253-564B-6F0A-74534659A549}"/>
              </a:ext>
            </a:extLst>
          </p:cNvPr>
          <p:cNvCxnSpPr>
            <a:cxnSpLocks/>
          </p:cNvCxnSpPr>
          <p:nvPr/>
        </p:nvCxnSpPr>
        <p:spPr>
          <a:xfrm>
            <a:off x="4858060" y="2288104"/>
            <a:ext cx="358721" cy="656322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3339F2-4F0A-1DE1-3ADD-26D8BD7BE1B6}"/>
              </a:ext>
            </a:extLst>
          </p:cNvPr>
          <p:cNvCxnSpPr>
            <a:cxnSpLocks/>
          </p:cNvCxnSpPr>
          <p:nvPr/>
        </p:nvCxnSpPr>
        <p:spPr>
          <a:xfrm flipV="1">
            <a:off x="6290187" y="2340731"/>
            <a:ext cx="402441" cy="614422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957CB3-1363-0120-4DBF-DC401DF286F6}"/>
              </a:ext>
            </a:extLst>
          </p:cNvPr>
          <p:cNvCxnSpPr>
            <a:cxnSpLocks/>
          </p:cNvCxnSpPr>
          <p:nvPr/>
        </p:nvCxnSpPr>
        <p:spPr>
          <a:xfrm>
            <a:off x="6333907" y="3532955"/>
            <a:ext cx="358721" cy="625332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A17184-2CAC-300C-A53C-01700855C1A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984744" y="1934899"/>
            <a:ext cx="1280897" cy="0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9709C2-D420-3B1C-6DFC-816E6AA4DF96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984744" y="3574586"/>
            <a:ext cx="1363346" cy="731161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F2B71A-7FC5-2F22-9162-18D21A81538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81359" y="4749251"/>
            <a:ext cx="1366730" cy="731161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1168127-C6B5-A44B-3C7A-14DD693BB001}"/>
              </a:ext>
            </a:extLst>
          </p:cNvPr>
          <p:cNvSpPr txBox="1"/>
          <p:nvPr/>
        </p:nvSpPr>
        <p:spPr>
          <a:xfrm>
            <a:off x="412633" y="345182"/>
            <a:ext cx="775462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vEPAC Future Functionality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3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DD0E-FE52-A7B8-954D-03C053EB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vEPAC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B0CF-E34A-B864-FB4D-09E8C68B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vEPAC aims to allow a non-specialist to simulate of a variety of EPAC configurations. </a:t>
            </a:r>
          </a:p>
          <a:p>
            <a:endParaRPr lang="en-GB" dirty="0"/>
          </a:p>
          <a:p>
            <a:r>
              <a:rPr lang="en-GB" dirty="0"/>
              <a:t>It will use existing open-source tools throughout, with tools initially chosen based on experience among the development team.</a:t>
            </a:r>
          </a:p>
          <a:p>
            <a:endParaRPr lang="en-GB" dirty="0"/>
          </a:p>
          <a:p>
            <a:r>
              <a:rPr lang="en-GB" dirty="0"/>
              <a:t>Code will be open-source, accessible via </a:t>
            </a:r>
            <a:r>
              <a:rPr lang="en-GB" dirty="0" err="1"/>
              <a:t>Github</a:t>
            </a:r>
            <a:r>
              <a:rPr lang="en-GB" dirty="0"/>
              <a:t> and our scientific computing department web page.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D1959-E8B8-1C56-AB73-76C7919D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archit.bhardwaj@stfc.ac.uk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131A8-955B-C862-3F03-D719ECEB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45FE57-F206-FC0F-275C-E925F17B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93FA310-821A-6CC4-2989-AB44D844336E}"/>
              </a:ext>
            </a:extLst>
          </p:cNvPr>
          <p:cNvSpPr txBox="1">
            <a:spLocks/>
          </p:cNvSpPr>
          <p:nvPr/>
        </p:nvSpPr>
        <p:spPr>
          <a:xfrm>
            <a:off x="4576969" y="6621743"/>
            <a:ext cx="3038061" cy="23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oliver.finlay@stfc.ac.uk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771C-3749-EA68-0512-4413B60F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Galaxy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E3314-D23C-9C37-E6E4-EC7F036B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752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Web based data analysis platform with an active, international user community.</a:t>
            </a:r>
          </a:p>
          <a:p>
            <a:endParaRPr lang="en-GB" dirty="0"/>
          </a:p>
          <a:p>
            <a:r>
              <a:rPr lang="en-GB" dirty="0"/>
              <a:t>User base is predominantly in biomedical science.</a:t>
            </a:r>
          </a:p>
          <a:p>
            <a:endParaRPr lang="en-GB" dirty="0"/>
          </a:p>
          <a:p>
            <a:r>
              <a:rPr lang="en-GB" dirty="0"/>
              <a:t>Tools can be added by Galaxy project admins.</a:t>
            </a:r>
          </a:p>
          <a:p>
            <a:endParaRPr lang="en-GB" dirty="0"/>
          </a:p>
          <a:p>
            <a:r>
              <a:rPr lang="en-GB" dirty="0"/>
              <a:t>https://galaxyproject.org/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1C776-8D71-54CA-9982-80485987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7308"/>
            <a:ext cx="4114800" cy="365125"/>
          </a:xfrm>
        </p:spPr>
        <p:txBody>
          <a:bodyPr/>
          <a:lstStyle/>
          <a:p>
            <a:r>
              <a:rPr lang="en-US" dirty="0"/>
              <a:t>oliver.finlay@stfc.ac.uk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429EA-FA84-68CA-B11A-45937B7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6C2C5E-AEA4-508D-5FA6-3CD729BE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002362-26AB-4871-AC2B-37CBE821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15" y="842352"/>
            <a:ext cx="3619686" cy="55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2F8BA-5008-F2C4-BBC4-A358DA2F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D19217-F9A8-A542-914E-7D6FA1DA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oliver.finlay@stfc.ac.uk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DD53E-C508-1339-C9C7-1061C244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2FBD-D6D9-6EBA-9C8F-01329A17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25</a:t>
            </a:r>
            <a:r>
              <a:rPr lang="en-US" baseline="30000"/>
              <a:t>th</a:t>
            </a:r>
            <a:r>
              <a:rPr lang="en-US"/>
              <a:t>, 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22F32-324A-CCF3-1F22-7CEEC9AD44CF}"/>
              </a:ext>
            </a:extLst>
          </p:cNvPr>
          <p:cNvSpPr txBox="1"/>
          <p:nvPr/>
        </p:nvSpPr>
        <p:spPr>
          <a:xfrm>
            <a:off x="412633" y="345182"/>
            <a:ext cx="730814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vEPAC Simplified Workflow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888073-EB24-26A6-8320-9B316691B43C}"/>
              </a:ext>
            </a:extLst>
          </p:cNvPr>
          <p:cNvCxnSpPr>
            <a:cxnSpLocks/>
          </p:cNvCxnSpPr>
          <p:nvPr/>
        </p:nvCxnSpPr>
        <p:spPr>
          <a:xfrm flipV="1">
            <a:off x="2712974" y="3618117"/>
            <a:ext cx="368145" cy="195543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0BA311-168F-8974-0CB9-691279EF9338}"/>
              </a:ext>
            </a:extLst>
          </p:cNvPr>
          <p:cNvCxnSpPr>
            <a:cxnSpLocks/>
            <a:stCxn id="26" idx="3"/>
            <a:endCxn id="25" idx="1"/>
          </p:cNvCxnSpPr>
          <p:nvPr/>
        </p:nvCxnSpPr>
        <p:spPr>
          <a:xfrm flipV="1">
            <a:off x="7005146" y="3271782"/>
            <a:ext cx="313110" cy="1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96F9E8-34AF-DAC7-1583-86B87088DCA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9118256" y="3271782"/>
            <a:ext cx="313110" cy="0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319AEA-2FE0-BB9F-BE0D-FDB6E14175A6}"/>
              </a:ext>
            </a:extLst>
          </p:cNvPr>
          <p:cNvSpPr/>
          <p:nvPr/>
        </p:nvSpPr>
        <p:spPr>
          <a:xfrm>
            <a:off x="941744" y="3762910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Laser Definition</a:t>
            </a:r>
          </a:p>
          <a:p>
            <a:pPr algn="ctr"/>
            <a:r>
              <a:rPr lang="en-GB" b="1" dirty="0"/>
              <a:t>(LASY)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08E5FF-B798-0018-6690-150A496581B9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4892036" y="3271782"/>
            <a:ext cx="313110" cy="1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A63B08-29A8-2C24-E3F7-E82C724AAB2E}"/>
              </a:ext>
            </a:extLst>
          </p:cNvPr>
          <p:cNvSpPr/>
          <p:nvPr/>
        </p:nvSpPr>
        <p:spPr>
          <a:xfrm>
            <a:off x="912974" y="1810953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Target Profile Library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6CEA59-A477-0B72-ACE9-4F3D43B84EF3}"/>
              </a:ext>
            </a:extLst>
          </p:cNvPr>
          <p:cNvCxnSpPr>
            <a:cxnSpLocks/>
          </p:cNvCxnSpPr>
          <p:nvPr/>
        </p:nvCxnSpPr>
        <p:spPr>
          <a:xfrm>
            <a:off x="2679998" y="2634525"/>
            <a:ext cx="412038" cy="255920"/>
          </a:xfrm>
          <a:prstGeom prst="straightConnector1">
            <a:avLst/>
          </a:prstGeom>
          <a:ln w="38100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D7F398-7F07-5546-133A-E8AD33488BAD}"/>
              </a:ext>
            </a:extLst>
          </p:cNvPr>
          <p:cNvSpPr/>
          <p:nvPr/>
        </p:nvSpPr>
        <p:spPr>
          <a:xfrm>
            <a:off x="3092036" y="2821782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</a:t>
            </a:r>
          </a:p>
          <a:p>
            <a:pPr algn="ctr"/>
            <a:r>
              <a:rPr lang="en-GB" b="1" dirty="0"/>
              <a:t>(FBPIC)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333B4F-2773-F482-0A75-F008D4FCB179}"/>
              </a:ext>
            </a:extLst>
          </p:cNvPr>
          <p:cNvSpPr/>
          <p:nvPr/>
        </p:nvSpPr>
        <p:spPr>
          <a:xfrm>
            <a:off x="7318256" y="2821782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Bremsstrahlung Generation</a:t>
            </a:r>
          </a:p>
          <a:p>
            <a:pPr algn="ctr"/>
            <a:r>
              <a:rPr lang="en-GB" b="1" dirty="0"/>
              <a:t>(Geant4)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061894-CFFF-E17C-B753-09A345D175FB}"/>
              </a:ext>
            </a:extLst>
          </p:cNvPr>
          <p:cNvSpPr/>
          <p:nvPr/>
        </p:nvSpPr>
        <p:spPr>
          <a:xfrm>
            <a:off x="5205146" y="2821783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E-Beam</a:t>
            </a:r>
          </a:p>
          <a:p>
            <a:pPr algn="ctr"/>
            <a:r>
              <a:rPr lang="en-GB" dirty="0"/>
              <a:t>Transport</a:t>
            </a:r>
          </a:p>
          <a:p>
            <a:pPr algn="ctr"/>
            <a:r>
              <a:rPr lang="en-GB" b="1" dirty="0"/>
              <a:t>(Geant4)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C0C7C37-7E5D-BDF1-AD69-6A40DBCFC6C3}"/>
              </a:ext>
            </a:extLst>
          </p:cNvPr>
          <p:cNvSpPr/>
          <p:nvPr/>
        </p:nvSpPr>
        <p:spPr>
          <a:xfrm>
            <a:off x="9431366" y="2821782"/>
            <a:ext cx="1800000" cy="90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Radiography</a:t>
            </a:r>
          </a:p>
          <a:p>
            <a:pPr algn="ctr"/>
            <a:r>
              <a:rPr lang="en-GB" b="1" dirty="0"/>
              <a:t>(Geant4)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67E09A-858B-8392-B427-BBB1AC577804}"/>
              </a:ext>
            </a:extLst>
          </p:cNvPr>
          <p:cNvSpPr txBox="1">
            <a:spLocks/>
          </p:cNvSpPr>
          <p:nvPr/>
        </p:nvSpPr>
        <p:spPr>
          <a:xfrm>
            <a:off x="787800" y="4850221"/>
            <a:ext cx="10515600" cy="1321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https://github.com/LASY-org/lasy</a:t>
            </a:r>
          </a:p>
          <a:p>
            <a:r>
              <a:rPr lang="en-GB" sz="1200" dirty="0"/>
              <a:t>A spectral, quasi-cylindrical and dispersion-free Particle-In-Cell algorithm, </a:t>
            </a:r>
            <a:r>
              <a:rPr lang="en-GB" sz="1200" dirty="0" err="1"/>
              <a:t>R.Lehe</a:t>
            </a:r>
            <a:r>
              <a:rPr lang="en-GB" sz="1200" dirty="0"/>
              <a:t> et al., Computer Physics Communications, 203 (2026) 66-82</a:t>
            </a:r>
          </a:p>
          <a:p>
            <a:r>
              <a:rPr lang="en-GB" sz="1200" dirty="0"/>
              <a:t>Geant4 - A Simulation Toolkit, S. Agostinelli et al., </a:t>
            </a:r>
            <a:r>
              <a:rPr lang="en-GB" sz="1200" dirty="0" err="1"/>
              <a:t>Nucl</a:t>
            </a:r>
            <a:r>
              <a:rPr lang="en-GB" sz="1200" dirty="0"/>
              <a:t>. </a:t>
            </a:r>
            <a:r>
              <a:rPr lang="en-GB" sz="1200" dirty="0" err="1"/>
              <a:t>Instrum</a:t>
            </a:r>
            <a:r>
              <a:rPr lang="en-GB" sz="1200" dirty="0"/>
              <a:t>. Meth. A 506 (2003) 250-303</a:t>
            </a:r>
          </a:p>
        </p:txBody>
      </p:sp>
    </p:spTree>
    <p:extLst>
      <p:ext uri="{BB962C8B-B14F-4D97-AF65-F5344CB8AC3E}">
        <p14:creationId xmlns:p14="http://schemas.microsoft.com/office/powerpoint/2010/main" val="3890417574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Nov19" id="{285A2F6E-EDEC-4BBD-AC3F-52ED64F68F66}" vid="{EA4252EC-97C4-4BD0-BF7A-B93E0A6FB2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9" ma:contentTypeDescription="Create a new document." ma:contentTypeScope="" ma:versionID="5ce1697f003b707c5b18d89dab6f501e">
  <xsd:schema xmlns:xsd="http://www.w3.org/2001/XMLSchema" xmlns:xs="http://www.w3.org/2001/XMLSchema" xmlns:p="http://schemas.microsoft.com/office/2006/metadata/properties" xmlns:ns2="1e0c0f35-d0b2-43fb-b8b8-147d937ebf45" xmlns:ns3="2e24dfb7-a69e-40eb-b94f-44b9ca9c25ed" xmlns:ns4="834c96a2-eb0c-4033-b35f-0261faddef2d" targetNamespace="http://schemas.microsoft.com/office/2006/metadata/properties" ma:root="true" ma:fieldsID="6e8648e1971c0085aa6419f01026bb16" ns2:_="" ns3:_="" ns4:_="">
    <xsd:import namespace="1e0c0f35-d0b2-43fb-b8b8-147d937ebf45"/>
    <xsd:import namespace="2e24dfb7-a69e-40eb-b94f-44b9ca9c25ed"/>
    <xsd:import namespace="834c96a2-eb0c-4033-b35f-0261fadde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4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  <xsd:enumeration value="2023"/>
          <xsd:enumeration value="2024"/>
          <xsd:enumeration value="2025"/>
          <xsd:enumeration value="2026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96a2-eb0c-4033-b35f-0261faddef2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3FA3B3-B206-46E6-9CE0-1BA209284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834c96a2-eb0c-4033-b35f-0261fadde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D3F8C-4209-47FF-A37A-E21247ADC2D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2e24dfb7-a69e-40eb-b94f-44b9ca9c25ed"/>
    <ds:schemaRef ds:uri="http://schemas.microsoft.com/office/infopath/2007/PartnerControls"/>
    <ds:schemaRef ds:uri="834c96a2-eb0c-4033-b35f-0261faddef2d"/>
    <ds:schemaRef ds:uri="http://schemas.openxmlformats.org/package/2006/metadata/core-properties"/>
    <ds:schemaRef ds:uri="1e0c0f35-d0b2-43fb-b8b8-147d937ebf4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UKRI_STFC_master_template_Nov19</Template>
  <TotalTime>4134</TotalTime>
  <Words>846</Words>
  <Application>Microsoft Office PowerPoint</Application>
  <PresentationFormat>Widescreen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Regular</vt:lpstr>
      <vt:lpstr>Calibri</vt:lpstr>
      <vt:lpstr>Wingdings</vt:lpstr>
      <vt:lpstr>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vEPAC Purpose</vt:lpstr>
      <vt:lpstr>Galaxy Project</vt:lpstr>
      <vt:lpstr>PowerPoint Presentation</vt:lpstr>
      <vt:lpstr>PowerPoint Presentation</vt:lpstr>
      <vt:lpstr>FBPIC Tool</vt:lpstr>
      <vt:lpstr>Geant4 Tools</vt:lpstr>
      <vt:lpstr>Workflow + results of parameter scans  </vt:lpstr>
      <vt:lpstr>Next Steps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Bhardwaj, Archit (STFC,RAL,CLF)</dc:creator>
  <cp:lastModifiedBy>Finlay, Oliver (STFC,RAL,CLF)</cp:lastModifiedBy>
  <cp:revision>5</cp:revision>
  <cp:lastPrinted>2019-10-02T08:27:37Z</cp:lastPrinted>
  <dcterms:created xsi:type="dcterms:W3CDTF">2024-12-10T13:53:48Z</dcterms:created>
  <dcterms:modified xsi:type="dcterms:W3CDTF">2025-09-25T13:14:56Z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