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.xml" ContentType="application/vnd.openxmlformats-officedocument.presentationml.slideLayout+xml"/>
  <Override PartName="/ppt/theme/theme8.xml" ContentType="application/vnd.openxmlformats-officedocument.theme+xml"/>
  <Override PartName="/ppt/slideLayouts/slideLayout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9" r:id="rId9"/>
    <p:sldMasterId id="2147483661" r:id="rId10"/>
    <p:sldMasterId id="2147483662" r:id="rId11"/>
    <p:sldMasterId id="2147483664" r:id="rId12"/>
    <p:sldMasterId id="2147483665" r:id="rId13"/>
    <p:sldMasterId id="2147483666" r:id="rId14"/>
    <p:sldMasterId id="2147483667" r:id="rId15"/>
    <p:sldMasterId id="2147483668" r:id="rId16"/>
    <p:sldMasterId id="2147483669" r:id="rId17"/>
    <p:sldMasterId id="2147483670" r:id="rId18"/>
    <p:sldMasterId id="2147483671" r:id="rId19"/>
    <p:sldMasterId id="2147483672" r:id="rId20"/>
  </p:sldMasterIdLst>
  <p:notesMasterIdLst>
    <p:notesMasterId r:id="rId36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53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4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</a:p>
        </p:txBody>
      </p:sp>
      <p:sp>
        <p:nvSpPr>
          <p:cNvPr id="433" name="PlaceHolder 4"/>
          <p:cNvSpPr>
            <a:spLocks noGrp="1"/>
          </p:cNvSpPr>
          <p:nvPr>
            <p:ph type="dt" idx="4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434" name="PlaceHolder 5"/>
          <p:cNvSpPr>
            <a:spLocks noGrp="1"/>
          </p:cNvSpPr>
          <p:nvPr>
            <p:ph type="ftr" idx="4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35" name="PlaceHolder 6"/>
          <p:cNvSpPr>
            <a:spLocks noGrp="1"/>
          </p:cNvSpPr>
          <p:nvPr>
            <p:ph type="sldNum" idx="4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6E05DFDF-4BDE-454F-B21D-E8B875B1EA49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‹Nr.›</a:t>
            </a:fld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E136F7-AF7A-4451-A262-0BA41D345610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sldNum" idx="6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CD3BA2D-7ADB-4413-8C26-DE1562684DCB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11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sldNum" idx="6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3B8B3BF-8815-49F3-BDBE-B3A593EC7F98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12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sldNum" idx="6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C497904-7465-4759-9919-B12EEB91204C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13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sldNum" idx="6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BB88A01-A165-4FBE-8D9E-FF131650CF87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14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sldNum" idx="6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3BC57BB-2E94-456E-9590-D1C7D54CD680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15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sldNum" idx="5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93A7924-F9C1-4153-82B9-17765CD46F0E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3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sldNum" idx="5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BECA198-CCA4-4FDA-A59A-E717BF484287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280063-3723-4C94-96FB-7D70E05E500A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3966750-6810-44C4-A56F-8426C1EF5570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6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9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41C8E9-0242-494D-B930-DF43DE3855D1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7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94BB802-C337-4AD1-9B94-551D9FB097FC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AF53FB-E30A-40AA-B267-4F512641011F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9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sldNum" idx="6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27901EC-38B2-4798-B113-61E50787CBB2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10</a:t>
            </a:fld>
            <a:endParaRPr lang="en-GB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ubTitle"/>
          </p:nvPr>
        </p:nvSpPr>
        <p:spPr>
          <a:xfrm>
            <a:off x="6305760" y="5811120"/>
            <a:ext cx="120960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305760" y="5811120"/>
            <a:ext cx="120960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GB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4DB9BB4-B396-4298-90DB-C365D3560094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r>
              <a:rPr lang="de-DE"/>
              <a:t>2025-09-25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082C318-0B26-4412-B7BB-4BAC362E0CF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r>
              <a:rPr lang="de-DE"/>
              <a:t>2025-09-25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theme" Target="../theme/theme12.xml"/><Relationship Id="rId4" Type="http://schemas.openxmlformats.org/officeDocument/2006/relationships/image" Target="../media/image1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theme" Target="../theme/theme15.xml"/><Relationship Id="rId4" Type="http://schemas.openxmlformats.org/officeDocument/2006/relationships/image" Target="../media/image1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theme" Target="../theme/theme16.xml"/><Relationship Id="rId4" Type="http://schemas.openxmlformats.org/officeDocument/2006/relationships/image" Target="../media/image13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4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5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7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8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0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1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3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5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6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7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8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9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body"/>
          </p:nvPr>
        </p:nvSpPr>
        <p:spPr>
          <a:xfrm>
            <a:off x="407880" y="1409760"/>
            <a:ext cx="11375640" cy="36572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" name="Rechteck 9"/>
          <p:cNvSpPr/>
          <p:nvPr/>
        </p:nvSpPr>
        <p:spPr>
          <a:xfrm>
            <a:off x="407880" y="5067360"/>
            <a:ext cx="11375640" cy="149436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title"/>
          </p:nvPr>
        </p:nvSpPr>
        <p:spPr>
          <a:xfrm>
            <a:off x="964800" y="5158800"/>
            <a:ext cx="1050300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86160" cy="13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5" name="Grafik 13"/>
          <p:cNvPicPr/>
          <p:nvPr/>
        </p:nvPicPr>
        <p:blipFill>
          <a:blip r:embed="rId5"/>
          <a:stretch/>
        </p:blipFill>
        <p:spPr>
          <a:xfrm>
            <a:off x="9740160" y="41832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97416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263160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8" name="Grafik 11"/>
          <p:cNvPicPr/>
          <p:nvPr/>
        </p:nvPicPr>
        <p:blipFill>
          <a:blip r:embed="rId6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75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276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77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78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79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80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81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82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83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84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85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6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87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88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89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90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91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2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dt" idx="19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 type="ftr" idx="20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 type="sldNum" idx="21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61FB347-417B-473E-8F95-C7819D8DF4EE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99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300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01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302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03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04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5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306" name="Bildplatzhalter 5"/>
          <p:cNvPicPr/>
          <p:nvPr/>
        </p:nvPicPr>
        <p:blipFill>
          <a:blip r:embed="rId6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08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309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10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11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12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13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14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15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316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17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318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9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20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321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22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323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324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5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dt" idx="22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ftr" idx="23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sldNum" idx="24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58227D-9AC5-489D-A752-F5CBA28653A4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32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333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34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335" name="Listenebene erhöhe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36" name="Listenebene verringern"/>
              <p:cNvPicPr/>
              <p:nvPr/>
            </p:nvPicPr>
            <p:blipFill>
              <a:blip r:embed="rId6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37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8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339" name="Grafik 338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8110080" y="6224400"/>
            <a:ext cx="1250280" cy="52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0" name="Bildplatzhalter 5"/>
          <p:cNvPicPr/>
          <p:nvPr/>
        </p:nvPicPr>
        <p:blipFill>
          <a:blip r:embed="rId9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69;p28" descr="A picture containing graphical user interface&#10;&#10;Description automatically generated"/>
          <p:cNvPicPr/>
          <p:nvPr/>
        </p:nvPicPr>
        <p:blipFill>
          <a:blip r:embed="rId2"/>
          <a:stretch/>
        </p:blipFill>
        <p:spPr>
          <a:xfrm>
            <a:off x="9969120" y="5797800"/>
            <a:ext cx="1384200" cy="46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2" name="Google Shape;70;p28"/>
          <p:cNvPicPr/>
          <p:nvPr/>
        </p:nvPicPr>
        <p:blipFill>
          <a:blip r:embed="rId3"/>
          <a:stretch/>
        </p:blipFill>
        <p:spPr>
          <a:xfrm>
            <a:off x="803520" y="5909040"/>
            <a:ext cx="585720" cy="391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3" name="Google Shape;71;p28"/>
          <p:cNvPicPr/>
          <p:nvPr/>
        </p:nvPicPr>
        <p:blipFill>
          <a:blip r:embed="rId4"/>
          <a:stretch/>
        </p:blipFill>
        <p:spPr>
          <a:xfrm>
            <a:off x="1523880" y="5909040"/>
            <a:ext cx="1390680" cy="37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1840" cy="7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1840" cy="78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50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351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52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3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54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55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6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57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358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9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360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1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62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363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64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365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366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dt" idx="25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2" name="PlaceHolder 6"/>
          <p:cNvSpPr>
            <a:spLocks noGrp="1"/>
          </p:cNvSpPr>
          <p:nvPr>
            <p:ph type="ftr" idx="26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3" name="PlaceHolder 7"/>
          <p:cNvSpPr>
            <a:spLocks noGrp="1"/>
          </p:cNvSpPr>
          <p:nvPr>
            <p:ph type="sldNum" idx="27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04098D-AD25-4A9A-83A7-FC568B93C9A3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374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375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76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377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78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79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0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381" name="Bildplatzhalter 5"/>
          <p:cNvPicPr/>
          <p:nvPr/>
        </p:nvPicPr>
        <p:blipFill>
          <a:blip r:embed="rId6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de-DE" sz="4400" b="0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44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2025-09-25</a:t>
            </a:r>
            <a:endParaRPr lang="en-GB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Exascale Plasma Accelerator Simulations with PIConGPU – Finn-Ole Carstens</a:t>
            </a:r>
          </a:p>
        </p:txBody>
      </p:sp>
      <p:sp>
        <p:nvSpPr>
          <p:cNvPr id="385" name="PlaceHolder 4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8675B96-A518-4888-9E99-88A490716BD1}" type="slidenum"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‹Nr.›</a:t>
            </a:fld>
            <a:endParaRPr lang="en-GB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386" name="Grafik 5"/>
          <p:cNvPicPr/>
          <p:nvPr/>
        </p:nvPicPr>
        <p:blipFill>
          <a:blip r:embed="rId2"/>
          <a:stretch/>
        </p:blipFill>
        <p:spPr>
          <a:xfrm>
            <a:off x="5397840" y="6247080"/>
            <a:ext cx="1396080" cy="610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225;p38" descr="A picture containing graphical user interface&#10;&#10;Description automatically generated"/>
          <p:cNvPicPr/>
          <p:nvPr/>
        </p:nvPicPr>
        <p:blipFill>
          <a:blip r:embed="rId2"/>
          <a:stretch/>
        </p:blipFill>
        <p:spPr>
          <a:xfrm>
            <a:off x="9969120" y="5797800"/>
            <a:ext cx="1383480" cy="46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9" name="Google Shape;226;p38"/>
          <p:cNvPicPr/>
          <p:nvPr/>
        </p:nvPicPr>
        <p:blipFill>
          <a:blip r:embed="rId3"/>
          <a:stretch/>
        </p:blipFill>
        <p:spPr>
          <a:xfrm>
            <a:off x="803520" y="5909040"/>
            <a:ext cx="585000" cy="39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0" name="Google Shape;227;p38"/>
          <p:cNvPicPr/>
          <p:nvPr/>
        </p:nvPicPr>
        <p:blipFill>
          <a:blip r:embed="rId4"/>
          <a:stretch/>
        </p:blipFill>
        <p:spPr>
          <a:xfrm>
            <a:off x="1523880" y="5909040"/>
            <a:ext cx="1389960" cy="37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1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67680" tIns="33840" rIns="67680" bIns="33840" anchor="ctr">
            <a:noAutofit/>
          </a:bodyPr>
          <a:lstStyle>
            <a:lvl1pPr indent="0" algn="ctr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Exascale Plasma Accelerator Simulations with PIConGPU – Finn-Ole Carstens</a:t>
            </a:r>
          </a:p>
        </p:txBody>
      </p:sp>
      <p:sp>
        <p:nvSpPr>
          <p:cNvPr id="392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67680" tIns="33840" rIns="67680" bIns="3384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" sz="2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215D3C8D-69A8-4C7C-A5CA-A4573EBC27D5}" type="slidenum">
              <a:rPr lang="en" sz="2400" b="0" u="none" strike="noStrike">
                <a:solidFill>
                  <a:schemeClr val="dk1"/>
                </a:solidFill>
                <a:effectLst/>
                <a:uFillTx/>
                <a:latin typeface="Times New Roman"/>
                <a:ea typeface="Times New Roman"/>
              </a:rPr>
              <a:t>‹Nr.›</a:t>
            </a:fld>
            <a:endParaRPr lang="en-GB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67680" tIns="33840" rIns="67680" bIns="33840" anchor="ctr">
            <a:noAutofit/>
          </a:bodyPr>
          <a:lstStyle>
            <a:lvl1pPr indent="0">
              <a:buNone/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2025-09-25</a:t>
            </a:r>
            <a:endParaRPr lang="en-GB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9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6" descr="A picture containing graphical user interface&#10;&#10;Description automatically generated"/>
          <p:cNvPicPr/>
          <p:nvPr/>
        </p:nvPicPr>
        <p:blipFill>
          <a:blip r:embed="rId2"/>
          <a:stretch/>
        </p:blipFill>
        <p:spPr>
          <a:xfrm>
            <a:off x="9969120" y="5797800"/>
            <a:ext cx="1384200" cy="46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7" name="Picture 7"/>
          <p:cNvPicPr/>
          <p:nvPr/>
        </p:nvPicPr>
        <p:blipFill>
          <a:blip r:embed="rId3"/>
          <a:stretch/>
        </p:blipFill>
        <p:spPr>
          <a:xfrm>
            <a:off x="803520" y="5909040"/>
            <a:ext cx="585720" cy="391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8" name="Picture 8"/>
          <p:cNvPicPr/>
          <p:nvPr/>
        </p:nvPicPr>
        <p:blipFill>
          <a:blip r:embed="rId4"/>
          <a:stretch/>
        </p:blipFill>
        <p:spPr>
          <a:xfrm>
            <a:off x="1523880" y="5909040"/>
            <a:ext cx="1390680" cy="37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4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Master title style</a:t>
            </a:r>
            <a:endParaRPr lang="de-DE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lang="de-DE" sz="2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2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sv-SE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de-DE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2025-09-25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F14E59-59C1-472C-8A8A-D5A0CE8F9C9E}" type="slidenum">
              <a:rPr lang="en-US" sz="1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Arial"/>
              </a:rPr>
              <a:t>‹Nr.›</a:t>
            </a:fld>
            <a:endParaRPr lang="en-GB" sz="10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rafik 6"/>
          <p:cNvPicPr/>
          <p:nvPr/>
        </p:nvPicPr>
        <p:blipFill>
          <a:blip r:embed="rId2"/>
          <a:stretch/>
        </p:blipFill>
        <p:spPr>
          <a:xfrm>
            <a:off x="5397840" y="6247080"/>
            <a:ext cx="1395720" cy="61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838080" y="889920"/>
            <a:ext cx="1051488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07" name="PlaceHolder 3"/>
          <p:cNvSpPr>
            <a:spLocks noGrp="1"/>
          </p:cNvSpPr>
          <p:nvPr>
            <p:ph type="ftr" idx="37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Exascale Plasma Accelerator Simulations with PIConGPU – Finn-Ole Carstens</a:t>
            </a:r>
          </a:p>
        </p:txBody>
      </p:sp>
      <p:sp>
        <p:nvSpPr>
          <p:cNvPr id="408" name="PlaceHolder 4"/>
          <p:cNvSpPr>
            <a:spLocks noGrp="1"/>
          </p:cNvSpPr>
          <p:nvPr>
            <p:ph type="sldNum" idx="3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96B1235-3C22-4714-91D3-AA5D4FE34133}" type="slidenum">
              <a:rPr lang="en-US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‹Nr.›</a:t>
            </a:fld>
            <a:endParaRPr lang="en-GB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9" name="PlaceHolder 5"/>
          <p:cNvSpPr>
            <a:spLocks noGrp="1"/>
          </p:cNvSpPr>
          <p:nvPr>
            <p:ph type="dt" idx="39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GB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2025-09-25</a:t>
            </a:r>
            <a:endParaRPr lang="en-GB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rafik 2"/>
          <p:cNvPicPr/>
          <p:nvPr/>
        </p:nvPicPr>
        <p:blipFill>
          <a:blip r:embed="rId2"/>
          <a:stretch/>
        </p:blipFill>
        <p:spPr>
          <a:xfrm>
            <a:off x="0" y="6504120"/>
            <a:ext cx="12191760" cy="361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1" name="Grafik 7"/>
          <p:cNvPicPr/>
          <p:nvPr/>
        </p:nvPicPr>
        <p:blipFill>
          <a:blip r:embed="rId3"/>
          <a:stretch/>
        </p:blipFill>
        <p:spPr>
          <a:xfrm>
            <a:off x="10772280" y="6588360"/>
            <a:ext cx="1007640" cy="18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2" name="Rechteck 5"/>
          <p:cNvSpPr/>
          <p:nvPr/>
        </p:nvSpPr>
        <p:spPr>
          <a:xfrm>
            <a:off x="-11160" y="360"/>
            <a:ext cx="479520" cy="479880"/>
          </a:xfrm>
          <a:prstGeom prst="rect">
            <a:avLst/>
          </a:prstGeom>
          <a:solidFill>
            <a:srgbClr val="CF68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62280" rIns="119880" bIns="62280" numCol="1" spcCol="0" anchor="t">
            <a:noAutofit/>
          </a:bodyPr>
          <a:lstStyle/>
          <a:p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3" name="Textfeld 6"/>
          <p:cNvSpPr/>
          <p:nvPr/>
        </p:nvSpPr>
        <p:spPr>
          <a:xfrm>
            <a:off x="4115520" y="6626160"/>
            <a:ext cx="878004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 anchor="t">
            <a:spAutoFit/>
          </a:bodyPr>
          <a:lstStyle/>
          <a:p>
            <a:pPr defTabSz="1219320">
              <a:lnSpc>
                <a:spcPct val="100000"/>
              </a:lnSpc>
            </a:pPr>
            <a:r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Arthur Hirsch-passicos and Costantin Bernert 					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4" name="TextBox 1"/>
          <p:cNvSpPr/>
          <p:nvPr/>
        </p:nvSpPr>
        <p:spPr>
          <a:xfrm>
            <a:off x="9552240" y="6541560"/>
            <a:ext cx="129600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 anchor="t">
            <a:spAutoFit/>
          </a:bodyPr>
          <a:lstStyle/>
          <a:p>
            <a:pPr defTabSz="1219320">
              <a:lnSpc>
                <a:spcPct val="100000"/>
              </a:lnSpc>
              <a:tabLst>
                <a:tab pos="0" algn="l"/>
              </a:tabLst>
            </a:pPr>
            <a:r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Slide </a:t>
            </a:r>
            <a:fld id="{B025334D-98B7-4360-9654-14A76B353644}" type="slidenum"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‹Nr.›</a:t>
            </a:fld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ts val="2401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rafik 2"/>
          <p:cNvPicPr/>
          <p:nvPr/>
        </p:nvPicPr>
        <p:blipFill>
          <a:blip r:embed="rId2"/>
          <a:stretch/>
        </p:blipFill>
        <p:spPr>
          <a:xfrm>
            <a:off x="0" y="6504120"/>
            <a:ext cx="12191760" cy="361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8" name="Grafik 7"/>
          <p:cNvPicPr/>
          <p:nvPr/>
        </p:nvPicPr>
        <p:blipFill>
          <a:blip r:embed="rId3"/>
          <a:stretch/>
        </p:blipFill>
        <p:spPr>
          <a:xfrm>
            <a:off x="10772280" y="6588360"/>
            <a:ext cx="1007640" cy="18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9" name="Rechteck 5"/>
          <p:cNvSpPr/>
          <p:nvPr/>
        </p:nvSpPr>
        <p:spPr>
          <a:xfrm>
            <a:off x="-11160" y="360"/>
            <a:ext cx="479520" cy="479880"/>
          </a:xfrm>
          <a:prstGeom prst="rect">
            <a:avLst/>
          </a:prstGeom>
          <a:solidFill>
            <a:srgbClr val="CF68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62280" rIns="119880" bIns="62280" numCol="1" spcCol="0" anchor="t">
            <a:noAutofit/>
          </a:bodyPr>
          <a:lstStyle/>
          <a:p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0" name="Textfeld 6"/>
          <p:cNvSpPr/>
          <p:nvPr/>
        </p:nvSpPr>
        <p:spPr>
          <a:xfrm>
            <a:off x="4115520" y="6626160"/>
            <a:ext cx="878004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 anchor="t">
            <a:spAutoFit/>
          </a:bodyPr>
          <a:lstStyle/>
          <a:p>
            <a:pPr defTabSz="1219320">
              <a:lnSpc>
                <a:spcPct val="100000"/>
              </a:lnSpc>
            </a:pPr>
            <a:r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Arthur Hirsch-passicos and Costantin Bernert 					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1" name="TextBox 1"/>
          <p:cNvSpPr/>
          <p:nvPr/>
        </p:nvSpPr>
        <p:spPr>
          <a:xfrm>
            <a:off x="9552240" y="6541560"/>
            <a:ext cx="129600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 anchor="t">
            <a:spAutoFit/>
          </a:bodyPr>
          <a:lstStyle/>
          <a:p>
            <a:pPr defTabSz="1219320">
              <a:lnSpc>
                <a:spcPct val="100000"/>
              </a:lnSpc>
              <a:tabLst>
                <a:tab pos="0" algn="l"/>
              </a:tabLst>
            </a:pPr>
            <a:r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Slide </a:t>
            </a:r>
            <a:fld id="{6772F466-56C0-44AE-9580-A7CC7520756F}" type="slidenum">
              <a:rPr lang="de-DE" sz="11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‹Nr.›</a:t>
            </a:fld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ts val="2401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240120" algn="l"/>
                <a:tab pos="479880" algn="l"/>
              </a:tabLst>
            </a:pPr>
            <a:r>
              <a:rPr lang="de-DE" sz="2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40120" algn="l"/>
                <a:tab pos="479880" algn="l"/>
              </a:tabLst>
            </a:pPr>
            <a:r>
              <a:rPr lang="de-DE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2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33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34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5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6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37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38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39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40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41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42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4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45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46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47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48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" name="Rechteck 9"/>
          <p:cNvSpPr/>
          <p:nvPr/>
        </p:nvSpPr>
        <p:spPr>
          <a:xfrm>
            <a:off x="407880" y="1409760"/>
            <a:ext cx="11375640" cy="515196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64800" y="3428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087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97416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2631600" y="418320"/>
            <a:ext cx="1417320" cy="73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5" name="Grafik 16"/>
          <p:cNvPicPr/>
          <p:nvPr/>
        </p:nvPicPr>
        <p:blipFill>
          <a:blip r:embed="rId5"/>
          <a:stretch/>
        </p:blipFill>
        <p:spPr>
          <a:xfrm>
            <a:off x="9740160" y="41832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" name="Grafik 10"/>
          <p:cNvPicPr/>
          <p:nvPr/>
        </p:nvPicPr>
        <p:blipFill>
          <a:blip r:embed="rId6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rafik 2"/>
          <p:cNvPicPr/>
          <p:nvPr/>
        </p:nvPicPr>
        <p:blipFill>
          <a:blip r:embed="rId2"/>
          <a:stretch/>
        </p:blipFill>
        <p:spPr>
          <a:xfrm>
            <a:off x="0" y="6503760"/>
            <a:ext cx="12191400" cy="36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5" name="Grafik 7"/>
          <p:cNvPicPr/>
          <p:nvPr/>
        </p:nvPicPr>
        <p:blipFill>
          <a:blip r:embed="rId3"/>
          <a:stretch/>
        </p:blipFill>
        <p:spPr>
          <a:xfrm>
            <a:off x="10771560" y="6588000"/>
            <a:ext cx="1006560" cy="18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6" name="Rechteck 5"/>
          <p:cNvSpPr/>
          <p:nvPr/>
        </p:nvSpPr>
        <p:spPr>
          <a:xfrm>
            <a:off x="-10800" y="0"/>
            <a:ext cx="478800" cy="478800"/>
          </a:xfrm>
          <a:prstGeom prst="rect">
            <a:avLst/>
          </a:prstGeom>
          <a:solidFill>
            <a:srgbClr val="CF68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62280" rIns="119880" bIns="62280" numCol="1" spcCol="0" anchor="t">
            <a:noAutofit/>
          </a:bodyPr>
          <a:lstStyle/>
          <a:p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27" name="Textfeld 6"/>
          <p:cNvSpPr/>
          <p:nvPr/>
        </p:nvSpPr>
        <p:spPr>
          <a:xfrm>
            <a:off x="210960" y="6630120"/>
            <a:ext cx="66240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1" u="none" strike="noStrike">
                <a:solidFill>
                  <a:srgbClr val="FFFFFF"/>
                </a:solidFill>
                <a:effectLst/>
                <a:uFillTx/>
                <a:latin typeface="Arial"/>
                <a:ea typeface="DejaVu Sans"/>
              </a:rPr>
              <a:t>Brian Edward Marré | FWKT Group Retreat | Binz 2025 | HZDR | Computational Radiation Physics</a:t>
            </a:r>
            <a:endParaRPr lang="en-GB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609120" y="27324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GB" sz="4400" b="1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09120" y="1603800"/>
            <a:ext cx="10972440" cy="469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504000" indent="-288000">
              <a:spcBef>
                <a:spcPts val="1417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792000" lvl="1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152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440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656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187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2088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0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61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62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3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64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65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6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67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68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69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70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72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73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74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75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76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Rechteck 17"/>
          <p:cNvSpPr/>
          <p:nvPr/>
        </p:nvSpPr>
        <p:spPr>
          <a:xfrm>
            <a:off x="8953560" y="5943600"/>
            <a:ext cx="3238200" cy="914040"/>
          </a:xfrm>
          <a:prstGeom prst="rect">
            <a:avLst/>
          </a:prstGeom>
          <a:solidFill>
            <a:schemeClr val="l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8" name="Rechteck 9"/>
          <p:cNvSpPr/>
          <p:nvPr/>
        </p:nvSpPr>
        <p:spPr>
          <a:xfrm>
            <a:off x="407880" y="293040"/>
            <a:ext cx="11375640" cy="626868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1"/>
          <p:cNvSpPr>
            <a:spLocks noGrp="1"/>
          </p:cNvSpPr>
          <p:nvPr>
            <p:ph type="body"/>
          </p:nvPr>
        </p:nvSpPr>
        <p:spPr>
          <a:xfrm>
            <a:off x="964800" y="6187320"/>
            <a:ext cx="8786160" cy="18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Edit Text Master Styles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964800" y="2906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81" name="Grafik 13"/>
          <p:cNvPicPr/>
          <p:nvPr/>
        </p:nvPicPr>
        <p:blipFill>
          <a:blip r:embed="rId4"/>
          <a:stretch/>
        </p:blipFill>
        <p:spPr>
          <a:xfrm>
            <a:off x="9754920" y="421560"/>
            <a:ext cx="1810080" cy="74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Grafik 8"/>
          <p:cNvPicPr/>
          <p:nvPr/>
        </p:nvPicPr>
        <p:blipFill>
          <a:blip r:embed="rId5"/>
          <a:stretch/>
        </p:blipFill>
        <p:spPr>
          <a:xfrm>
            <a:off x="10081800" y="5945760"/>
            <a:ext cx="1371600" cy="5090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4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85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86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87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88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89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0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91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92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3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94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5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96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97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98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99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00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dt" idx="1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 type="ftr" idx="2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7"/>
          <p:cNvSpPr>
            <a:spLocks noGrp="1"/>
          </p:cNvSpPr>
          <p:nvPr>
            <p:ph type="sldNum" idx="3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6DAF5F-D1D7-431F-A443-44E9F0CF85FD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08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109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10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11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2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13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115" name="Grafik 114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8110080" y="6224400"/>
            <a:ext cx="1250280" cy="52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Bildplatzhalter 5"/>
          <p:cNvPicPr/>
          <p:nvPr/>
        </p:nvPicPr>
        <p:blipFill>
          <a:blip r:embed="rId8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8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119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20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1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22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23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4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25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26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27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28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9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30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31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32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33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34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444360" y="492480"/>
            <a:ext cx="534096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Title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444360" y="1535760"/>
            <a:ext cx="534096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dt" idx="4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ftr" idx="5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sldNum" idx="6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320836B-6F8C-48F7-8A33-549922BA0F23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body"/>
          </p:nvPr>
        </p:nvSpPr>
        <p:spPr>
          <a:xfrm>
            <a:off x="380880" y="285840"/>
            <a:ext cx="5579280" cy="591156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7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8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43" name="Gruppieren 42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144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5" name="Gruppieren 44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46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47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48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1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152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53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54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55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56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57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58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59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60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61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63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64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65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166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67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928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98400" y="1535760"/>
            <a:ext cx="701928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864000" lvl="1" indent="-324000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296000" lvl="2" indent="-288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1728000" lvl="3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160000" lvl="4"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dt" idx="7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ftr" idx="8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 type="sldNum" idx="9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DA5E10-2103-4C28-8081-0D75D922E015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 type="body"/>
          </p:nvPr>
        </p:nvSpPr>
        <p:spPr>
          <a:xfrm>
            <a:off x="8147520" y="285840"/>
            <a:ext cx="3637800" cy="28490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 type="body"/>
          </p:nvPr>
        </p:nvSpPr>
        <p:spPr>
          <a:xfrm>
            <a:off x="8147520" y="3327480"/>
            <a:ext cx="3637800" cy="2849040"/>
          </a:xfrm>
          <a:prstGeom prst="rect">
            <a:avLst/>
          </a:prstGeom>
          <a:solidFill>
            <a:srgbClr val="E6007E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on symbol to add image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5" name="PlaceHolder 8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6" name="PlaceHolder 9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77" name="Gruppieren 36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178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79" name="Gruppieren 38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180" name="Listenebene erhöhen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81" name="Listenebene verringer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82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rafik 28"/>
          <p:cNvPicPr/>
          <p:nvPr/>
        </p:nvPicPr>
        <p:blipFill>
          <a:blip r:embed="rId2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5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186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187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88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89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190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1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192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193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4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195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6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97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198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199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00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01" name="Grafik 30"/>
          <p:cNvPicPr/>
          <p:nvPr/>
        </p:nvPicPr>
        <p:blipFill>
          <a:blip r:embed="rId3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91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dt" idx="10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ftr" idx="11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sldNum" idx="12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FE66DD-3440-4EB9-B33C-0E0F9BEA34AE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7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208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09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0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11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12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3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14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15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16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17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8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19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20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21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22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23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4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dt" idx="13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 type="ftr" idx="14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 type="sldNum" idx="15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99004C-D63E-4492-9FA8-774A2815551C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31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232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33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234" name="Listenebene erhöhe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35" name="Listenebene verringern"/>
              <p:cNvPicPr/>
              <p:nvPr/>
            </p:nvPicPr>
            <p:blipFill>
              <a:blip r:embed="rId6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36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7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38" name="Grafik 237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8110080" y="6224400"/>
            <a:ext cx="1250280" cy="52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Bildplatzhalter 5"/>
          <p:cNvPicPr/>
          <p:nvPr/>
        </p:nvPicPr>
        <p:blipFill>
          <a:blip r:embed="rId9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rafik 28"/>
          <p:cNvPicPr/>
          <p:nvPr/>
        </p:nvPicPr>
        <p:blipFill>
          <a:blip r:embed="rId3"/>
          <a:stretch/>
        </p:blipFill>
        <p:spPr>
          <a:xfrm>
            <a:off x="10779840" y="6396840"/>
            <a:ext cx="1005480" cy="188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41" name="Gruppieren 10"/>
          <p:cNvGrpSpPr/>
          <p:nvPr/>
        </p:nvGrpSpPr>
        <p:grpSpPr>
          <a:xfrm>
            <a:off x="-626400" y="-475920"/>
            <a:ext cx="13399920" cy="7769880"/>
            <a:chOff x="-626400" y="-475920"/>
            <a:chExt cx="13399920" cy="7769880"/>
          </a:xfrm>
        </p:grpSpPr>
        <p:grpSp>
          <p:nvGrpSpPr>
            <p:cNvPr id="242" name="Gruppieren 12"/>
            <p:cNvGrpSpPr/>
            <p:nvPr/>
          </p:nvGrpSpPr>
          <p:grpSpPr>
            <a:xfrm>
              <a:off x="681480" y="-469800"/>
              <a:ext cx="0" cy="7763760"/>
              <a:chOff x="681480" y="-469800"/>
              <a:chExt cx="0" cy="7763760"/>
            </a:xfrm>
          </p:grpSpPr>
          <p:cxnSp>
            <p:nvCxnSpPr>
              <p:cNvPr id="243" name="Gerader Verbinder 25"/>
              <p:cNvCxnSpPr/>
              <p:nvPr/>
            </p:nvCxnSpPr>
            <p:spPr>
              <a:xfrm>
                <a:off x="68148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44" name="Gerader Verbinder 26"/>
              <p:cNvCxnSpPr/>
              <p:nvPr/>
            </p:nvCxnSpPr>
            <p:spPr>
              <a:xfrm>
                <a:off x="68148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45" name="Gruppieren 13"/>
            <p:cNvGrpSpPr/>
            <p:nvPr/>
          </p:nvGrpSpPr>
          <p:grpSpPr>
            <a:xfrm>
              <a:off x="11777040" y="-469800"/>
              <a:ext cx="0" cy="7763760"/>
              <a:chOff x="11777040" y="-469800"/>
              <a:chExt cx="0" cy="7763760"/>
            </a:xfrm>
          </p:grpSpPr>
          <p:cxnSp>
            <p:nvCxnSpPr>
              <p:cNvPr id="246" name="Gerader Verbinder 23"/>
              <p:cNvCxnSpPr/>
              <p:nvPr/>
            </p:nvCxnSpPr>
            <p:spPr>
              <a:xfrm>
                <a:off x="11777040" y="-46980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47" name="Gerader Verbinder 24"/>
              <p:cNvCxnSpPr/>
              <p:nvPr/>
            </p:nvCxnSpPr>
            <p:spPr>
              <a:xfrm>
                <a:off x="11777040" y="6933960"/>
                <a:ext cx="360" cy="360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grpSp>
          <p:nvGrpSpPr>
            <p:cNvPr id="248" name="Gruppieren 15"/>
            <p:cNvGrpSpPr/>
            <p:nvPr/>
          </p:nvGrpSpPr>
          <p:grpSpPr>
            <a:xfrm>
              <a:off x="-626400" y="6202080"/>
              <a:ext cx="13399920" cy="0"/>
              <a:chOff x="-626400" y="6202080"/>
              <a:chExt cx="13399920" cy="0"/>
            </a:xfrm>
          </p:grpSpPr>
          <p:cxnSp>
            <p:nvCxnSpPr>
              <p:cNvPr id="249" name="Gerader Verbinder 21"/>
              <p:cNvCxnSpPr/>
              <p:nvPr/>
            </p:nvCxnSpPr>
            <p:spPr>
              <a:xfrm>
                <a:off x="12293280" y="620208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50" name="Gerader Verbinder 22"/>
              <p:cNvCxnSpPr/>
              <p:nvPr/>
            </p:nvCxnSpPr>
            <p:spPr>
              <a:xfrm>
                <a:off x="-626400" y="620208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  <p:sp>
          <p:nvSpPr>
            <p:cNvPr id="251" name="Hilfslinien"/>
            <p:cNvSpPr/>
            <p:nvPr/>
          </p:nvSpPr>
          <p:spPr>
            <a:xfrm rot="10800000" flipH="1" flipV="1">
              <a:off x="846720" y="-476280"/>
              <a:ext cx="699480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Show guides via menu: View // Guides // click guides checkbox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2" name="Fußzeile"/>
            <p:cNvSpPr/>
            <p:nvPr/>
          </p:nvSpPr>
          <p:spPr>
            <a:xfrm rot="10800000" flipH="1" flipV="1">
              <a:off x="838440" y="6926040"/>
              <a:ext cx="9969480" cy="35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defTabSz="104292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0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Set footer per slide or for all/some via menu: Insert // text // Header &amp; Footer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53" name="Gruppieren 18"/>
            <p:cNvGrpSpPr/>
            <p:nvPr/>
          </p:nvGrpSpPr>
          <p:grpSpPr>
            <a:xfrm>
              <a:off x="-626400" y="1520640"/>
              <a:ext cx="13399920" cy="2160"/>
              <a:chOff x="-626400" y="1520640"/>
              <a:chExt cx="13399920" cy="2160"/>
            </a:xfrm>
          </p:grpSpPr>
          <p:cxnSp>
            <p:nvCxnSpPr>
              <p:cNvPr id="254" name="Gerader Verbinder 19"/>
              <p:cNvCxnSpPr/>
              <p:nvPr/>
            </p:nvCxnSpPr>
            <p:spPr>
              <a:xfrm>
                <a:off x="12293280" y="1522800"/>
                <a:ext cx="48060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  <p:cxnSp>
            <p:nvCxnSpPr>
              <p:cNvPr id="255" name="Gerader Verbinder 20"/>
              <p:cNvCxnSpPr/>
              <p:nvPr/>
            </p:nvCxnSpPr>
            <p:spPr>
              <a:xfrm>
                <a:off x="-626400" y="1520640"/>
                <a:ext cx="480240" cy="360"/>
              </a:xfrm>
              <a:prstGeom prst="straightConnector1">
                <a:avLst/>
              </a:prstGeom>
              <a:ln w="6480">
                <a:solidFill>
                  <a:schemeClr val="accent1"/>
                </a:solidFill>
                <a:miter/>
              </a:ln>
            </p:spPr>
          </p:cxnSp>
        </p:grpSp>
      </p:grpSp>
      <p:sp>
        <p:nvSpPr>
          <p:cNvPr id="256" name="Rechteck 29"/>
          <p:cNvSpPr/>
          <p:nvPr/>
        </p:nvSpPr>
        <p:spPr>
          <a:xfrm>
            <a:off x="0" y="0"/>
            <a:ext cx="287640" cy="287640"/>
          </a:xfrm>
          <a:prstGeom prst="rect">
            <a:avLst/>
          </a:prstGeom>
          <a:solidFill>
            <a:srgbClr val="F0781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257" name="Grafik 30"/>
          <p:cNvPicPr/>
          <p:nvPr/>
        </p:nvPicPr>
        <p:blipFill>
          <a:blip r:embed="rId4"/>
          <a:stretch/>
        </p:blipFill>
        <p:spPr>
          <a:xfrm>
            <a:off x="9593280" y="6267600"/>
            <a:ext cx="918720" cy="44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8" name="PlaceHolder 1"/>
          <p:cNvSpPr>
            <a:spLocks noGrp="1"/>
          </p:cNvSpPr>
          <p:nvPr>
            <p:ph type="body"/>
          </p:nvPr>
        </p:nvSpPr>
        <p:spPr>
          <a:xfrm>
            <a:off x="630576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marL="432000" indent="-324000" algn="ctr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718400" y="6352560"/>
            <a:ext cx="1209600" cy="284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accent5"/>
                </a:solidFill>
                <a:effectLst/>
                <a:uFillTx/>
                <a:latin typeface="Arial"/>
              </a:rPr>
              <a:t>partner logo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Click to edit title master format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698400" y="1535760"/>
            <a:ext cx="11086920" cy="464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Text Master Styles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228600" lvl="2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33520" lvl="3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901800" lvl="4" indent="-228600" defTabSz="914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dt" idx="16"/>
          </p:nvPr>
        </p:nvSpPr>
        <p:spPr>
          <a:xfrm>
            <a:off x="653760" y="630864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de-DE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3" name="PlaceHolder 6"/>
          <p:cNvSpPr>
            <a:spLocks noGrp="1"/>
          </p:cNvSpPr>
          <p:nvPr>
            <p:ph type="ftr" idx="17"/>
          </p:nvPr>
        </p:nvSpPr>
        <p:spPr>
          <a:xfrm>
            <a:off x="1347480" y="6308640"/>
            <a:ext cx="4529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Exascale Plasma Accelerator Simulations with PIConGPU – Finn-Ole Carstens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4" name="PlaceHolder 7"/>
          <p:cNvSpPr>
            <a:spLocks noGrp="1"/>
          </p:cNvSpPr>
          <p:nvPr>
            <p:ph type="sldNum" idx="18"/>
          </p:nvPr>
        </p:nvSpPr>
        <p:spPr>
          <a:xfrm>
            <a:off x="41040" y="6308640"/>
            <a:ext cx="53316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AF0C01-EDF5-4D68-AD0C-802AADBDC8BB}" type="slidenum"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‹Nr.›</a:t>
            </a:fld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265" name="Gruppieren 34"/>
          <p:cNvGrpSpPr/>
          <p:nvPr/>
        </p:nvGrpSpPr>
        <p:grpSpPr>
          <a:xfrm>
            <a:off x="-2097720" y="969120"/>
            <a:ext cx="1985760" cy="2137680"/>
            <a:chOff x="-2097720" y="969120"/>
            <a:chExt cx="1985760" cy="2137680"/>
          </a:xfrm>
        </p:grpSpPr>
        <p:sp>
          <p:nvSpPr>
            <p:cNvPr id="266" name="Folie Wechsel/Zurücksetzen/Textebenen"/>
            <p:cNvSpPr/>
            <p:nvPr/>
          </p:nvSpPr>
          <p:spPr>
            <a:xfrm rot="10800000" flipH="1" flipV="1">
              <a:off x="-2098080" y="968760"/>
              <a:ext cx="1979640" cy="1979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 algn="r" defTabSz="104292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slide layout in the menu via: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slides // layout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Change text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r" defTabSz="914040">
                <a:lnSpc>
                  <a:spcPct val="100000"/>
                </a:lnSpc>
              </a:pP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in the menu via:</a:t>
              </a:r>
              <a:br>
                <a:rPr sz="1000"/>
              </a:br>
              <a:r>
                <a:rPr lang="en-US" sz="1000" b="0" u="none" strike="noStrike">
                  <a:solidFill>
                    <a:srgbClr val="333333"/>
                  </a:solidFill>
                  <a:effectLst/>
                  <a:uFillTx/>
                  <a:latin typeface="Arial"/>
                </a:rPr>
                <a:t>home // paragraph // list level</a:t>
              </a:r>
              <a:endParaRPr lang="en-GB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67" name="Gruppieren 36"/>
            <p:cNvGrpSpPr/>
            <p:nvPr/>
          </p:nvGrpSpPr>
          <p:grpSpPr>
            <a:xfrm>
              <a:off x="-1549800" y="2315160"/>
              <a:ext cx="1437840" cy="791640"/>
              <a:chOff x="-1549800" y="2315160"/>
              <a:chExt cx="1437840" cy="791640"/>
            </a:xfrm>
          </p:grpSpPr>
          <p:pic>
            <p:nvPicPr>
              <p:cNvPr id="268" name="Listenebene erhöhen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315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69" name="Listenebene verringern"/>
              <p:cNvPicPr/>
              <p:nvPr/>
            </p:nvPicPr>
            <p:blipFill>
              <a:blip r:embed="rId6"/>
              <a:stretch/>
            </p:blipFill>
            <p:spPr>
              <a:xfrm>
                <a:off x="-747000" y="2783160"/>
                <a:ext cx="635040" cy="323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70" name="Text // Listenebene erhöhen"/>
              <p:cNvSpPr/>
              <p:nvPr/>
            </p:nvSpPr>
            <p:spPr>
              <a:xfrm>
                <a:off x="-1549800" y="2315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Increase 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1" name="Text // Listenebene verringern"/>
              <p:cNvSpPr/>
              <p:nvPr/>
            </p:nvSpPr>
            <p:spPr>
              <a:xfrm>
                <a:off x="-1549800" y="2783160"/>
                <a:ext cx="719640" cy="323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Lower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r" defTabSz="914040">
                  <a:lnSpc>
                    <a:spcPct val="100000"/>
                  </a:lnSpc>
                </a:pPr>
                <a:r>
                  <a:rPr lang="en-US" sz="1000" b="0" u="none" strike="noStrike">
                    <a:solidFill>
                      <a:srgbClr val="333333"/>
                    </a:solidFill>
                    <a:effectLst/>
                    <a:uFillTx/>
                    <a:latin typeface="Arial"/>
                  </a:rPr>
                  <a:t>list level</a:t>
                </a:r>
                <a:endParaRPr lang="en-GB" sz="1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72" name="Grafik 271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8110080" y="6224400"/>
            <a:ext cx="1250280" cy="52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3" name="Bildplatzhalter 5"/>
          <p:cNvPicPr/>
          <p:nvPr/>
        </p:nvPicPr>
        <p:blipFill>
          <a:blip r:embed="rId9"/>
          <a:stretch/>
        </p:blipFill>
        <p:spPr>
          <a:xfrm>
            <a:off x="6660000" y="6300000"/>
            <a:ext cx="1260000" cy="4456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964800" y="3428640"/>
            <a:ext cx="10583640" cy="50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lang="en-US" sz="3000" b="1" strike="noStrike" dirty="0">
                <a:solidFill>
                  <a:schemeClr val="bg1"/>
                </a:solidFill>
                <a:effectLst/>
                <a:uFillTx/>
                <a:latin typeface="Arial"/>
              </a:rPr>
              <a:t>Exascale Plasma Accelerator Simulations with </a:t>
            </a:r>
            <a:r>
              <a:rPr lang="en-US" sz="3000" b="1" strike="noStrike" dirty="0" err="1">
                <a:solidFill>
                  <a:schemeClr val="bg1"/>
                </a:solidFill>
                <a:effectLst/>
                <a:uFillTx/>
                <a:latin typeface="Arial"/>
              </a:rPr>
              <a:t>PIConGPU</a:t>
            </a:r>
            <a:endParaRPr lang="de-DE" sz="3000" b="0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subTitle"/>
          </p:nvPr>
        </p:nvSpPr>
        <p:spPr>
          <a:xfrm>
            <a:off x="964800" y="3976560"/>
            <a:ext cx="1060056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en-US" sz="2000" u="sng" dirty="0">
                <a:solidFill>
                  <a:schemeClr val="lt1"/>
                </a:solidFill>
                <a:ea typeface="Noto Sans CJK SC"/>
              </a:rPr>
              <a:t>Finn-Ole Carstens</a:t>
            </a:r>
            <a:r>
              <a:rPr lang="en-US" sz="2000" baseline="33000" dirty="0">
                <a:solidFill>
                  <a:schemeClr val="lt1"/>
                </a:solidFill>
                <a:ea typeface="Noto Sans CJK SC"/>
              </a:rPr>
              <a:t>1,2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Michael Bussmann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Alexander Debus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Arthur Hirsch-Passicos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</a:t>
            </a:r>
            <a:b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</a:b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Brian Marré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Franz Pöschel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1,3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Jeffrey Kelling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1,4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Jessica Tiebel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Julian Lenz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1,3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</a:t>
            </a:r>
            <a:b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</a:b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Klaus Steiniger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1,3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Paweł Ordyna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René Widera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Richard Pausch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</a:t>
            </a:r>
            <a:r>
              <a:rPr lang="en-US" sz="20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Tapisch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 Narwal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1,3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Thomas Kluge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</a:t>
            </a:r>
            <a:r>
              <a:rPr lang="en-US" sz="20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, Ulrich Schramm</a:t>
            </a:r>
            <a:r>
              <a:rPr lang="en-US" sz="2000" b="0" u="none" strike="noStrike" baseline="33000" dirty="0">
                <a:solidFill>
                  <a:schemeClr val="lt1"/>
                </a:solidFill>
                <a:effectLst/>
                <a:uFillTx/>
                <a:latin typeface="Arial"/>
                <a:ea typeface="Noto Sans CJK SC"/>
              </a:rPr>
              <a:t>1,2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1) Helmholtz-Zentrum Dresden-Rossendorf (HZDR)</a:t>
            </a:r>
            <a:endParaRPr lang="en-GB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2) Technical University Dresden</a:t>
            </a:r>
            <a:endParaRPr lang="en-GB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3) Center for Advanced Systems Understanding (CASUS)</a:t>
            </a:r>
            <a:endParaRPr lang="en-GB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312"/>
              </a:spcAft>
              <a:buNone/>
              <a:tabLst>
                <a:tab pos="0" algn="l"/>
              </a:tabLst>
            </a:pPr>
            <a:r>
              <a:rPr lang="en-US" sz="1100" b="0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4) Technical University Chemnitz</a:t>
            </a:r>
            <a:endParaRPr lang="en-GB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964800" y="6187320"/>
            <a:ext cx="8708760" cy="19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Institute of Radiation Physics · Laser Particle Acceleration · Finn-Ole Carstens · f.carstens@hzdr.de · www.hzdr.de</a:t>
            </a:r>
            <a:endParaRPr lang="de-DE" sz="1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439" name="Grafik 438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840000" y="177840"/>
            <a:ext cx="2520000" cy="110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0" name="Bildplatzhalter 1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60000" y="104400"/>
            <a:ext cx="2751120" cy="115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1" name="Bildplatzhalter 2"/>
          <p:cNvPicPr/>
          <p:nvPr/>
        </p:nvPicPr>
        <p:blipFill>
          <a:blip r:embed="rId6"/>
          <a:stretch/>
        </p:blipFill>
        <p:spPr>
          <a:xfrm>
            <a:off x="3060000" y="252000"/>
            <a:ext cx="2340000" cy="828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Novel Everyday Features of PIConGPU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Reducing data output, improving physical accuracy, and rendering post-processing redundant 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/>
          </p:nvPr>
        </p:nvSpPr>
        <p:spPr>
          <a:xfrm>
            <a:off x="4680000" y="1620000"/>
            <a:ext cx="2880000" cy="73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Atomic Physics Model</a:t>
            </a:r>
            <a:endParaRPr lang="de-DE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6" name="PlaceHolder 5"/>
          <p:cNvSpPr>
            <a:spLocks noGrp="1"/>
          </p:cNvSpPr>
          <p:nvPr>
            <p:ph/>
          </p:nvPr>
        </p:nvSpPr>
        <p:spPr>
          <a:xfrm>
            <a:off x="1080000" y="1620000"/>
            <a:ext cx="288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Binning Plugin</a:t>
            </a:r>
            <a:endParaRPr lang="de-DE" sz="22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7" name="PlaceHolder 6"/>
          <p:cNvSpPr>
            <a:spLocks noGrp="1"/>
          </p:cNvSpPr>
          <p:nvPr>
            <p:ph/>
          </p:nvPr>
        </p:nvSpPr>
        <p:spPr>
          <a:xfrm>
            <a:off x="8100000" y="1620000"/>
            <a:ext cx="3240000" cy="73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Synthetic Optical Imaging</a:t>
            </a:r>
            <a:endParaRPr lang="de-DE" sz="2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568" name="Grafik 567"/>
          <p:cNvPicPr/>
          <p:nvPr/>
        </p:nvPicPr>
        <p:blipFill>
          <a:blip r:embed="rId3"/>
          <a:stretch/>
        </p:blipFill>
        <p:spPr>
          <a:xfrm>
            <a:off x="8100000" y="2520000"/>
            <a:ext cx="3225960" cy="23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9" name="Ellipse 568"/>
          <p:cNvSpPr/>
          <p:nvPr/>
        </p:nvSpPr>
        <p:spPr>
          <a:xfrm>
            <a:off x="5220000" y="234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70" name="Ellipse 569"/>
          <p:cNvSpPr/>
          <p:nvPr/>
        </p:nvSpPr>
        <p:spPr>
          <a:xfrm>
            <a:off x="5040000" y="2160000"/>
            <a:ext cx="720000" cy="72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1" name="Ellipse 570"/>
          <p:cNvSpPr/>
          <p:nvPr/>
        </p:nvSpPr>
        <p:spPr>
          <a:xfrm>
            <a:off x="5580000" y="21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2" name="Ellipse 571"/>
          <p:cNvSpPr/>
          <p:nvPr/>
        </p:nvSpPr>
        <p:spPr>
          <a:xfrm>
            <a:off x="4680000" y="30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3" name="Ellipse 572"/>
          <p:cNvSpPr/>
          <p:nvPr/>
        </p:nvSpPr>
        <p:spPr>
          <a:xfrm>
            <a:off x="6300000" y="234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4" name="Ellipse 573"/>
          <p:cNvSpPr/>
          <p:nvPr/>
        </p:nvSpPr>
        <p:spPr>
          <a:xfrm>
            <a:off x="6120000" y="28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5" name="Ellipse 574"/>
          <p:cNvSpPr/>
          <p:nvPr/>
        </p:nvSpPr>
        <p:spPr>
          <a:xfrm>
            <a:off x="5364000" y="2772000"/>
            <a:ext cx="180000" cy="180000"/>
          </a:xfrm>
          <a:prstGeom prst="ellipse">
            <a:avLst/>
          </a:prstGeom>
          <a:solidFill>
            <a:srgbClr val="FFFFFF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6" name="Gerader Verbinder 575"/>
          <p:cNvSpPr/>
          <p:nvPr/>
        </p:nvSpPr>
        <p:spPr>
          <a:xfrm flipV="1">
            <a:off x="4860000" y="2952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7" name="Gerader Verbinder 576"/>
          <p:cNvSpPr/>
          <p:nvPr/>
        </p:nvSpPr>
        <p:spPr>
          <a:xfrm flipV="1">
            <a:off x="5760000" y="2520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8" name="Gerader Verbinder 577"/>
          <p:cNvSpPr/>
          <p:nvPr/>
        </p:nvSpPr>
        <p:spPr>
          <a:xfrm>
            <a:off x="5688000" y="2909880"/>
            <a:ext cx="359640" cy="126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41760" rIns="99360" bIns="-417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9" name="Gerader Verbinder 578"/>
          <p:cNvSpPr/>
          <p:nvPr/>
        </p:nvSpPr>
        <p:spPr>
          <a:xfrm flipV="1">
            <a:off x="6660000" y="315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0" name="Gerader Verbinder 579"/>
          <p:cNvSpPr/>
          <p:nvPr/>
        </p:nvSpPr>
        <p:spPr>
          <a:xfrm>
            <a:off x="6120000" y="369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1" name="Freihandform: Form 580"/>
          <p:cNvSpPr/>
          <p:nvPr/>
        </p:nvSpPr>
        <p:spPr>
          <a:xfrm>
            <a:off x="6840000" y="333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1000" y="0"/>
                </a:moveTo>
                <a:cubicBezTo>
                  <a:pt x="0" y="0"/>
                  <a:pt x="0" y="2500"/>
                  <a:pt x="0" y="2500"/>
                </a:cubicBezTo>
              </a:path>
            </a:pathLst>
          </a:custGeom>
          <a:ln w="19080">
            <a:solidFill>
              <a:srgbClr val="2473AD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2" name="Freihandform: Form 581"/>
          <p:cNvSpPr/>
          <p:nvPr/>
        </p:nvSpPr>
        <p:spPr>
          <a:xfrm>
            <a:off x="6120000" y="387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0" y="0"/>
                </a:moveTo>
                <a:cubicBezTo>
                  <a:pt x="1000" y="0"/>
                  <a:pt x="1000" y="1000"/>
                  <a:pt x="100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3" name="Freihandform: Form 582"/>
          <p:cNvSpPr/>
          <p:nvPr/>
        </p:nvSpPr>
        <p:spPr>
          <a:xfrm>
            <a:off x="6840000" y="387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1000" y="0"/>
                </a:moveTo>
                <a:cubicBezTo>
                  <a:pt x="0" y="0"/>
                  <a:pt x="0" y="1000"/>
                  <a:pt x="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4" name="Gerader Verbinder 583"/>
          <p:cNvSpPr/>
          <p:nvPr/>
        </p:nvSpPr>
        <p:spPr>
          <a:xfrm>
            <a:off x="6300000" y="3906000"/>
            <a:ext cx="720000" cy="0"/>
          </a:xfrm>
          <a:prstGeom prst="line">
            <a:avLst/>
          </a:prstGeom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5" name="Gerader Verbinder 584"/>
          <p:cNvSpPr/>
          <p:nvPr/>
        </p:nvSpPr>
        <p:spPr>
          <a:xfrm>
            <a:off x="6300000" y="3438000"/>
            <a:ext cx="720000" cy="0"/>
          </a:xfrm>
          <a:prstGeom prst="line">
            <a:avLst/>
          </a:prstGeom>
          <a:ln w="19080" cap="rnd">
            <a:solidFill>
              <a:srgbClr val="2473AD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6" name="Freihandform: Form 585"/>
          <p:cNvSpPr/>
          <p:nvPr/>
        </p:nvSpPr>
        <p:spPr>
          <a:xfrm>
            <a:off x="6120000" y="333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0" y="0"/>
                </a:moveTo>
                <a:cubicBezTo>
                  <a:pt x="1000" y="0"/>
                  <a:pt x="1000" y="2500"/>
                  <a:pt x="1000" y="2500"/>
                </a:cubicBezTo>
              </a:path>
            </a:pathLst>
          </a:custGeom>
          <a:ln w="19080" cap="rnd">
            <a:solidFill>
              <a:srgbClr val="3465A4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7" name="Ellipse 586"/>
          <p:cNvSpPr/>
          <p:nvPr/>
        </p:nvSpPr>
        <p:spPr>
          <a:xfrm>
            <a:off x="6480000" y="342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8" name="Ellipse 587"/>
          <p:cNvSpPr/>
          <p:nvPr/>
        </p:nvSpPr>
        <p:spPr>
          <a:xfrm>
            <a:off x="6570000" y="3870000"/>
            <a:ext cx="90000" cy="9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9" name="Ellipse 588"/>
          <p:cNvSpPr/>
          <p:nvPr/>
        </p:nvSpPr>
        <p:spPr>
          <a:xfrm>
            <a:off x="5220000" y="432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90" name="Ellipse 589"/>
          <p:cNvSpPr/>
          <p:nvPr/>
        </p:nvSpPr>
        <p:spPr>
          <a:xfrm>
            <a:off x="4860000" y="396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1" name="Ellipse 590"/>
          <p:cNvSpPr/>
          <p:nvPr/>
        </p:nvSpPr>
        <p:spPr>
          <a:xfrm>
            <a:off x="5760000" y="4140000"/>
            <a:ext cx="180000" cy="18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EA7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2" name="Ellipse 591"/>
          <p:cNvSpPr/>
          <p:nvPr/>
        </p:nvSpPr>
        <p:spPr>
          <a:xfrm>
            <a:off x="5040000" y="48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3" name="Gerader Verbinder 592"/>
          <p:cNvSpPr/>
          <p:nvPr/>
        </p:nvSpPr>
        <p:spPr>
          <a:xfrm flipV="1">
            <a:off x="6660000" y="468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4" name="Gerader Verbinder 593"/>
          <p:cNvSpPr/>
          <p:nvPr/>
        </p:nvSpPr>
        <p:spPr>
          <a:xfrm>
            <a:off x="6120000" y="522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5" name="Freihandform: Form 594"/>
          <p:cNvSpPr/>
          <p:nvPr/>
        </p:nvSpPr>
        <p:spPr>
          <a:xfrm>
            <a:off x="6192000" y="4680000"/>
            <a:ext cx="360000" cy="1080000"/>
          </a:xfrm>
          <a:custGeom>
            <a:avLst/>
            <a:gdLst/>
            <a:ahLst/>
            <a:cxnLst/>
            <a:rect l="0" t="0" r="r" b="b"/>
            <a:pathLst>
              <a:path w="1000" h="3000" fill="none">
                <a:moveTo>
                  <a:pt x="0" y="0"/>
                </a:moveTo>
                <a:cubicBezTo>
                  <a:pt x="1000" y="1000"/>
                  <a:pt x="1000" y="3000"/>
                  <a:pt x="1000" y="300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6" name="Freihandform: Form 595"/>
          <p:cNvSpPr/>
          <p:nvPr/>
        </p:nvSpPr>
        <p:spPr>
          <a:xfrm>
            <a:off x="6768000" y="5040000"/>
            <a:ext cx="360000" cy="720000"/>
          </a:xfrm>
          <a:custGeom>
            <a:avLst/>
            <a:gdLst/>
            <a:ahLst/>
            <a:cxnLst/>
            <a:rect l="0" t="0" r="r" b="b"/>
            <a:pathLst>
              <a:path w="1000" h="2000" fill="none">
                <a:moveTo>
                  <a:pt x="0" y="2000"/>
                </a:moveTo>
                <a:cubicBezTo>
                  <a:pt x="0" y="-1846"/>
                  <a:pt x="1000" y="1038"/>
                  <a:pt x="1000" y="1038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7" name="Ellipse 596"/>
          <p:cNvSpPr/>
          <p:nvPr/>
        </p:nvSpPr>
        <p:spPr>
          <a:xfrm>
            <a:off x="6660000" y="513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8" name="Gerader Verbinder 597"/>
          <p:cNvSpPr/>
          <p:nvPr/>
        </p:nvSpPr>
        <p:spPr>
          <a:xfrm>
            <a:off x="6750000" y="5184000"/>
            <a:ext cx="450000" cy="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99" name="Google Shape;54;p13"/>
          <p:cNvPicPr/>
          <p:nvPr/>
        </p:nvPicPr>
        <p:blipFill>
          <a:blip r:embed="rId4"/>
          <a:stretch/>
        </p:blipFill>
        <p:spPr>
          <a:xfrm>
            <a:off x="1800000" y="3240000"/>
            <a:ext cx="224460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0" name="Grafik 599"/>
          <p:cNvPicPr/>
          <p:nvPr/>
        </p:nvPicPr>
        <p:blipFill>
          <a:blip r:embed="rId5"/>
          <a:stretch/>
        </p:blipFill>
        <p:spPr>
          <a:xfrm rot="16200000">
            <a:off x="-1377720" y="3121920"/>
            <a:ext cx="4680000" cy="131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7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E7C8A3-43EF-5BD9-9F79-67254A9E322C}"/>
              </a:ext>
            </a:extLst>
          </p:cNvPr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31AAE8C-CADB-E514-69FA-7B07428A69CD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4DB9BB4-B396-4298-90DB-C365D3560094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Revolutionizing PIConGPU Workflows with Binning Plugin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Bin all physical quantities with all possible axes to reduce data drastically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/>
          </p:nvPr>
        </p:nvSpPr>
        <p:spPr>
          <a:xfrm>
            <a:off x="360000" y="5591160"/>
            <a:ext cx="486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Wednesday PS4: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i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Synthetic Radiation Diagnostic in Hybrid LPWFA 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(Finn-Ole Carstens)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605" name="Grafik 604"/>
          <p:cNvPicPr/>
          <p:nvPr/>
        </p:nvPicPr>
        <p:blipFill>
          <a:blip r:embed="rId3"/>
          <a:stretch/>
        </p:blipFill>
        <p:spPr>
          <a:xfrm>
            <a:off x="3477600" y="1800000"/>
            <a:ext cx="5162400" cy="182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6" name="Grafik 605"/>
          <p:cNvPicPr/>
          <p:nvPr/>
        </p:nvPicPr>
        <p:blipFill>
          <a:blip r:embed="rId4"/>
          <a:stretch/>
        </p:blipFill>
        <p:spPr>
          <a:xfrm>
            <a:off x="3477600" y="3758040"/>
            <a:ext cx="5162400" cy="182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7" name="Grafik 606"/>
          <p:cNvPicPr/>
          <p:nvPr/>
        </p:nvPicPr>
        <p:blipFill>
          <a:blip r:embed="rId5"/>
          <a:stretch/>
        </p:blipFill>
        <p:spPr>
          <a:xfrm>
            <a:off x="948240" y="2160000"/>
            <a:ext cx="10391760" cy="2921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7B8243-9FB2-90C3-493B-AFF169D564E0}"/>
              </a:ext>
            </a:extLst>
          </p:cNvPr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D6B66C-9455-DD73-3F4E-0A6B176D1F80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4DB9BB4-B396-4298-90DB-C365D3560094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36160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  <a:ea typeface="Noto Sans CJK SC"/>
              </a:rPr>
              <a:t>Improved Physical Accuracy in Atomic Physics with </a:t>
            </a: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FLYonPIC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Modelling all sorts of energy deposition on the (sub-)atomic scale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1" name="Grafik 610"/>
          <p:cNvPicPr/>
          <p:nvPr/>
        </p:nvPicPr>
        <p:blipFill>
          <a:blip r:embed="rId3"/>
          <a:stretch/>
        </p:blipFill>
        <p:spPr>
          <a:xfrm rot="5400000">
            <a:off x="302400" y="5070960"/>
            <a:ext cx="988560" cy="128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2" name="Ellipse 611"/>
          <p:cNvSpPr/>
          <p:nvPr/>
        </p:nvSpPr>
        <p:spPr>
          <a:xfrm>
            <a:off x="2160000" y="234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13" name="Ellipse 612"/>
          <p:cNvSpPr/>
          <p:nvPr/>
        </p:nvSpPr>
        <p:spPr>
          <a:xfrm>
            <a:off x="1800000" y="198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4" name="Ellipse 613"/>
          <p:cNvSpPr/>
          <p:nvPr/>
        </p:nvSpPr>
        <p:spPr>
          <a:xfrm>
            <a:off x="2880000" y="19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5" name="Ellipse 614"/>
          <p:cNvSpPr/>
          <p:nvPr/>
        </p:nvSpPr>
        <p:spPr>
          <a:xfrm>
            <a:off x="1980000" y="28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6" name="Ellipse 615"/>
          <p:cNvSpPr/>
          <p:nvPr/>
        </p:nvSpPr>
        <p:spPr>
          <a:xfrm>
            <a:off x="216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17" name="Ellipse 616"/>
          <p:cNvSpPr/>
          <p:nvPr/>
        </p:nvSpPr>
        <p:spPr>
          <a:xfrm>
            <a:off x="180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8" name="Ellipse 617"/>
          <p:cNvSpPr/>
          <p:nvPr/>
        </p:nvSpPr>
        <p:spPr>
          <a:xfrm>
            <a:off x="2700000" y="4500000"/>
            <a:ext cx="180000" cy="18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EA7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9" name="Ellipse 618"/>
          <p:cNvSpPr/>
          <p:nvPr/>
        </p:nvSpPr>
        <p:spPr>
          <a:xfrm>
            <a:off x="198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/>
          </p:nvPr>
        </p:nvSpPr>
        <p:spPr>
          <a:xfrm>
            <a:off x="1260000" y="378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Excitation of electron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1" name="PlaceHolder 5"/>
          <p:cNvSpPr>
            <a:spLocks noGrp="1"/>
          </p:cNvSpPr>
          <p:nvPr>
            <p:ph/>
          </p:nvPr>
        </p:nvSpPr>
        <p:spPr>
          <a:xfrm>
            <a:off x="126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Ionization of electron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2" name="PlaceHolder 6"/>
          <p:cNvSpPr>
            <a:spLocks noGrp="1"/>
          </p:cNvSpPr>
          <p:nvPr>
            <p:ph/>
          </p:nvPr>
        </p:nvSpPr>
        <p:spPr>
          <a:xfrm>
            <a:off x="378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Barrier suppression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3" name="Gerader Verbinder 622"/>
          <p:cNvSpPr/>
          <p:nvPr/>
        </p:nvSpPr>
        <p:spPr>
          <a:xfrm flipV="1">
            <a:off x="4860000" y="198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4" name="Gerader Verbinder 623"/>
          <p:cNvSpPr/>
          <p:nvPr/>
        </p:nvSpPr>
        <p:spPr>
          <a:xfrm>
            <a:off x="4320000" y="252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5" name="Freihandform: Form 624"/>
          <p:cNvSpPr/>
          <p:nvPr/>
        </p:nvSpPr>
        <p:spPr>
          <a:xfrm>
            <a:off x="4392000" y="1980000"/>
            <a:ext cx="360000" cy="1080000"/>
          </a:xfrm>
          <a:custGeom>
            <a:avLst/>
            <a:gdLst/>
            <a:ahLst/>
            <a:cxnLst/>
            <a:rect l="0" t="0" r="r" b="b"/>
            <a:pathLst>
              <a:path w="1000" h="3000" fill="none">
                <a:moveTo>
                  <a:pt x="0" y="0"/>
                </a:moveTo>
                <a:cubicBezTo>
                  <a:pt x="1000" y="1000"/>
                  <a:pt x="1000" y="3000"/>
                  <a:pt x="1000" y="300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6" name="Freihandform: Form 625"/>
          <p:cNvSpPr/>
          <p:nvPr/>
        </p:nvSpPr>
        <p:spPr>
          <a:xfrm>
            <a:off x="4968000" y="2685600"/>
            <a:ext cx="360000" cy="374400"/>
          </a:xfrm>
          <a:custGeom>
            <a:avLst/>
            <a:gdLst/>
            <a:ahLst/>
            <a:cxnLst/>
            <a:rect l="0" t="0" r="r" b="b"/>
            <a:pathLst>
              <a:path w="1000" h="1040" fill="none">
                <a:moveTo>
                  <a:pt x="0" y="1040"/>
                </a:moveTo>
                <a:cubicBezTo>
                  <a:pt x="0" y="-960"/>
                  <a:pt x="1000" y="540"/>
                  <a:pt x="1000" y="54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7" name="Gerader Verbinder 626"/>
          <p:cNvSpPr/>
          <p:nvPr/>
        </p:nvSpPr>
        <p:spPr>
          <a:xfrm>
            <a:off x="4500000" y="1889640"/>
            <a:ext cx="900000" cy="810360"/>
          </a:xfrm>
          <a:prstGeom prst="line">
            <a:avLst/>
          </a:prstGeom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8" name="PlaceHolder 7"/>
          <p:cNvSpPr>
            <a:spLocks noGrp="1"/>
          </p:cNvSpPr>
          <p:nvPr>
            <p:ph/>
          </p:nvPr>
        </p:nvSpPr>
        <p:spPr>
          <a:xfrm>
            <a:off x="6480000" y="1620000"/>
            <a:ext cx="180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Tunnel ionization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9" name="Gerader Verbinder 628"/>
          <p:cNvSpPr/>
          <p:nvPr/>
        </p:nvSpPr>
        <p:spPr>
          <a:xfrm flipV="1">
            <a:off x="7380000" y="198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0" name="Gerader Verbinder 629"/>
          <p:cNvSpPr/>
          <p:nvPr/>
        </p:nvSpPr>
        <p:spPr>
          <a:xfrm>
            <a:off x="6840000" y="252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1" name="Freihandform: Form 630"/>
          <p:cNvSpPr/>
          <p:nvPr/>
        </p:nvSpPr>
        <p:spPr>
          <a:xfrm>
            <a:off x="6912000" y="1980000"/>
            <a:ext cx="360000" cy="1080000"/>
          </a:xfrm>
          <a:custGeom>
            <a:avLst/>
            <a:gdLst/>
            <a:ahLst/>
            <a:cxnLst/>
            <a:rect l="0" t="0" r="r" b="b"/>
            <a:pathLst>
              <a:path w="1000" h="3000" fill="none">
                <a:moveTo>
                  <a:pt x="0" y="0"/>
                </a:moveTo>
                <a:cubicBezTo>
                  <a:pt x="1000" y="1000"/>
                  <a:pt x="1000" y="3000"/>
                  <a:pt x="1000" y="300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2" name="Freihandform: Form 631"/>
          <p:cNvSpPr/>
          <p:nvPr/>
        </p:nvSpPr>
        <p:spPr>
          <a:xfrm>
            <a:off x="7488000" y="2340000"/>
            <a:ext cx="360000" cy="720000"/>
          </a:xfrm>
          <a:custGeom>
            <a:avLst/>
            <a:gdLst/>
            <a:ahLst/>
            <a:cxnLst/>
            <a:rect l="0" t="0" r="r" b="b"/>
            <a:pathLst>
              <a:path w="1000" h="2000" fill="none">
                <a:moveTo>
                  <a:pt x="0" y="2000"/>
                </a:moveTo>
                <a:cubicBezTo>
                  <a:pt x="0" y="-1846"/>
                  <a:pt x="1000" y="1038"/>
                  <a:pt x="1000" y="1038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3" name="Gerader Verbinder 632"/>
          <p:cNvSpPr/>
          <p:nvPr/>
        </p:nvSpPr>
        <p:spPr>
          <a:xfrm flipV="1">
            <a:off x="4860000" y="432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4" name="Gerader Verbinder 633"/>
          <p:cNvSpPr/>
          <p:nvPr/>
        </p:nvSpPr>
        <p:spPr>
          <a:xfrm>
            <a:off x="4320000" y="486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5" name="Freihandform: Form 634"/>
          <p:cNvSpPr/>
          <p:nvPr/>
        </p:nvSpPr>
        <p:spPr>
          <a:xfrm>
            <a:off x="5040000" y="450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1000" y="0"/>
                </a:moveTo>
                <a:cubicBezTo>
                  <a:pt x="0" y="0"/>
                  <a:pt x="0" y="2500"/>
                  <a:pt x="0" y="2500"/>
                </a:cubicBezTo>
              </a:path>
            </a:pathLst>
          </a:custGeom>
          <a:ln w="19080">
            <a:solidFill>
              <a:srgbClr val="2473AD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6" name="Freihandform: Form 635"/>
          <p:cNvSpPr/>
          <p:nvPr/>
        </p:nvSpPr>
        <p:spPr>
          <a:xfrm>
            <a:off x="4320000" y="504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0" y="0"/>
                </a:moveTo>
                <a:cubicBezTo>
                  <a:pt x="1000" y="0"/>
                  <a:pt x="1000" y="1000"/>
                  <a:pt x="100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7" name="Freihandform: Form 636"/>
          <p:cNvSpPr/>
          <p:nvPr/>
        </p:nvSpPr>
        <p:spPr>
          <a:xfrm>
            <a:off x="5040000" y="504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1000" y="0"/>
                </a:moveTo>
                <a:cubicBezTo>
                  <a:pt x="0" y="0"/>
                  <a:pt x="0" y="1000"/>
                  <a:pt x="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8" name="Gerader Verbinder 637"/>
          <p:cNvSpPr/>
          <p:nvPr/>
        </p:nvSpPr>
        <p:spPr>
          <a:xfrm>
            <a:off x="4500000" y="5076000"/>
            <a:ext cx="720000" cy="0"/>
          </a:xfrm>
          <a:prstGeom prst="line">
            <a:avLst/>
          </a:prstGeom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9" name="Gerader Verbinder 638"/>
          <p:cNvSpPr/>
          <p:nvPr/>
        </p:nvSpPr>
        <p:spPr>
          <a:xfrm>
            <a:off x="4500000" y="4608000"/>
            <a:ext cx="720000" cy="0"/>
          </a:xfrm>
          <a:prstGeom prst="line">
            <a:avLst/>
          </a:prstGeom>
          <a:ln w="19080" cap="rnd">
            <a:solidFill>
              <a:srgbClr val="2473AD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0" name="Freihandform: Form 639"/>
          <p:cNvSpPr/>
          <p:nvPr/>
        </p:nvSpPr>
        <p:spPr>
          <a:xfrm>
            <a:off x="4320000" y="450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0" y="0"/>
                </a:moveTo>
                <a:cubicBezTo>
                  <a:pt x="1000" y="0"/>
                  <a:pt x="1000" y="2500"/>
                  <a:pt x="1000" y="2500"/>
                </a:cubicBezTo>
              </a:path>
            </a:pathLst>
          </a:custGeom>
          <a:ln w="19080" cap="rnd">
            <a:solidFill>
              <a:srgbClr val="3465A4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1" name="PlaceHolder 8"/>
          <p:cNvSpPr>
            <a:spLocks noGrp="1"/>
          </p:cNvSpPr>
          <p:nvPr>
            <p:ph/>
          </p:nvPr>
        </p:nvSpPr>
        <p:spPr>
          <a:xfrm>
            <a:off x="3780000" y="360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Ionization potential depression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2" name="Ellipse 641"/>
          <p:cNvSpPr/>
          <p:nvPr/>
        </p:nvSpPr>
        <p:spPr>
          <a:xfrm>
            <a:off x="7380000" y="243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3" name="Ellipse 642"/>
          <p:cNvSpPr/>
          <p:nvPr/>
        </p:nvSpPr>
        <p:spPr>
          <a:xfrm>
            <a:off x="4770000" y="261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4" name="Ellipse 643"/>
          <p:cNvSpPr/>
          <p:nvPr/>
        </p:nvSpPr>
        <p:spPr>
          <a:xfrm>
            <a:off x="4680000" y="459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5" name="Ellipse 644"/>
          <p:cNvSpPr/>
          <p:nvPr/>
        </p:nvSpPr>
        <p:spPr>
          <a:xfrm>
            <a:off x="4770000" y="5040000"/>
            <a:ext cx="90000" cy="9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6" name="Gerader Verbinder 645"/>
          <p:cNvSpPr/>
          <p:nvPr/>
        </p:nvSpPr>
        <p:spPr>
          <a:xfrm>
            <a:off x="4860000" y="2664000"/>
            <a:ext cx="540000" cy="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7" name="Gerader Verbinder 646"/>
          <p:cNvSpPr/>
          <p:nvPr/>
        </p:nvSpPr>
        <p:spPr>
          <a:xfrm>
            <a:off x="7470000" y="2484000"/>
            <a:ext cx="450000" cy="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8" name="PlaceHolder 9"/>
          <p:cNvSpPr>
            <a:spLocks noGrp="1"/>
          </p:cNvSpPr>
          <p:nvPr>
            <p:ph/>
          </p:nvPr>
        </p:nvSpPr>
        <p:spPr>
          <a:xfrm>
            <a:off x="882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Collisional ionization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9" name="Ellipse 648"/>
          <p:cNvSpPr/>
          <p:nvPr/>
        </p:nvSpPr>
        <p:spPr>
          <a:xfrm>
            <a:off x="9540000" y="234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50" name="Ellipse 649"/>
          <p:cNvSpPr/>
          <p:nvPr/>
        </p:nvSpPr>
        <p:spPr>
          <a:xfrm>
            <a:off x="9360000" y="2160000"/>
            <a:ext cx="720000" cy="72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1" name="Ellipse 650"/>
          <p:cNvSpPr/>
          <p:nvPr/>
        </p:nvSpPr>
        <p:spPr>
          <a:xfrm>
            <a:off x="9900000" y="21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2" name="Ellipse 651"/>
          <p:cNvSpPr/>
          <p:nvPr/>
        </p:nvSpPr>
        <p:spPr>
          <a:xfrm>
            <a:off x="9000000" y="30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3" name="Ellipse 652"/>
          <p:cNvSpPr/>
          <p:nvPr/>
        </p:nvSpPr>
        <p:spPr>
          <a:xfrm>
            <a:off x="10620000" y="234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4" name="Ellipse 653"/>
          <p:cNvSpPr/>
          <p:nvPr/>
        </p:nvSpPr>
        <p:spPr>
          <a:xfrm>
            <a:off x="10440000" y="28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5" name="Ellipse 654"/>
          <p:cNvSpPr/>
          <p:nvPr/>
        </p:nvSpPr>
        <p:spPr>
          <a:xfrm>
            <a:off x="9684000" y="2772000"/>
            <a:ext cx="180000" cy="180000"/>
          </a:xfrm>
          <a:prstGeom prst="ellipse">
            <a:avLst/>
          </a:prstGeom>
          <a:solidFill>
            <a:srgbClr val="FFFFFF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6" name="Gerader Verbinder 655"/>
          <p:cNvSpPr/>
          <p:nvPr/>
        </p:nvSpPr>
        <p:spPr>
          <a:xfrm flipV="1">
            <a:off x="9180000" y="2952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7" name="Gerader Verbinder 656"/>
          <p:cNvSpPr/>
          <p:nvPr/>
        </p:nvSpPr>
        <p:spPr>
          <a:xfrm flipV="1">
            <a:off x="10080000" y="2520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8" name="Gerader Verbinder 657"/>
          <p:cNvSpPr/>
          <p:nvPr/>
        </p:nvSpPr>
        <p:spPr>
          <a:xfrm>
            <a:off x="10008000" y="2909880"/>
            <a:ext cx="359640" cy="126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41760" rIns="99360" bIns="-417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9" name="Ellipse 658"/>
          <p:cNvSpPr/>
          <p:nvPr/>
        </p:nvSpPr>
        <p:spPr>
          <a:xfrm>
            <a:off x="720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60" name="Ellipse 659"/>
          <p:cNvSpPr/>
          <p:nvPr/>
        </p:nvSpPr>
        <p:spPr>
          <a:xfrm>
            <a:off x="684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1" name="Ellipse 660"/>
          <p:cNvSpPr/>
          <p:nvPr/>
        </p:nvSpPr>
        <p:spPr>
          <a:xfrm>
            <a:off x="702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2" name="PlaceHolder 10"/>
          <p:cNvSpPr>
            <a:spLocks noGrp="1"/>
          </p:cNvSpPr>
          <p:nvPr>
            <p:ph/>
          </p:nvPr>
        </p:nvSpPr>
        <p:spPr>
          <a:xfrm>
            <a:off x="6480000" y="3780000"/>
            <a:ext cx="180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X-ray emission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3" name="Ellipse 662"/>
          <p:cNvSpPr/>
          <p:nvPr/>
        </p:nvSpPr>
        <p:spPr>
          <a:xfrm>
            <a:off x="774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4" name="Gerader Verbinder 663"/>
          <p:cNvSpPr/>
          <p:nvPr/>
        </p:nvSpPr>
        <p:spPr>
          <a:xfrm flipV="1">
            <a:off x="7920000" y="4140000"/>
            <a:ext cx="540000" cy="36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5" name="Ellipse 664"/>
          <p:cNvSpPr/>
          <p:nvPr/>
        </p:nvSpPr>
        <p:spPr>
          <a:xfrm>
            <a:off x="720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66" name="Ellipse 665"/>
          <p:cNvSpPr/>
          <p:nvPr/>
        </p:nvSpPr>
        <p:spPr>
          <a:xfrm>
            <a:off x="684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7" name="Ellipse 666"/>
          <p:cNvSpPr/>
          <p:nvPr/>
        </p:nvSpPr>
        <p:spPr>
          <a:xfrm>
            <a:off x="702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8" name="Ellipse 667"/>
          <p:cNvSpPr/>
          <p:nvPr/>
        </p:nvSpPr>
        <p:spPr>
          <a:xfrm>
            <a:off x="774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9" name="Gerader Verbinder 668"/>
          <p:cNvSpPr/>
          <p:nvPr/>
        </p:nvSpPr>
        <p:spPr>
          <a:xfrm flipV="1">
            <a:off x="7920000" y="4140000"/>
            <a:ext cx="540000" cy="36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0" name="Ellipse 669"/>
          <p:cNvSpPr/>
          <p:nvPr/>
        </p:nvSpPr>
        <p:spPr>
          <a:xfrm>
            <a:off x="972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71" name="Ellipse 670"/>
          <p:cNvSpPr/>
          <p:nvPr/>
        </p:nvSpPr>
        <p:spPr>
          <a:xfrm>
            <a:off x="936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2" name="PlaceHolder 11"/>
          <p:cNvSpPr>
            <a:spLocks noGrp="1"/>
          </p:cNvSpPr>
          <p:nvPr>
            <p:ph/>
          </p:nvPr>
        </p:nvSpPr>
        <p:spPr>
          <a:xfrm>
            <a:off x="8820000" y="378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X-ray absorption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73" name="Ellipse 672"/>
          <p:cNvSpPr/>
          <p:nvPr/>
        </p:nvSpPr>
        <p:spPr>
          <a:xfrm>
            <a:off x="1026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4" name="Gerader Verbinder 673"/>
          <p:cNvSpPr/>
          <p:nvPr/>
        </p:nvSpPr>
        <p:spPr>
          <a:xfrm flipV="1">
            <a:off x="8820000" y="5400000"/>
            <a:ext cx="540000" cy="18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5" name="Ellipse 674"/>
          <p:cNvSpPr/>
          <p:nvPr/>
        </p:nvSpPr>
        <p:spPr>
          <a:xfrm>
            <a:off x="9540000" y="5220000"/>
            <a:ext cx="180000" cy="18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EA7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6" name="Rechteck 675"/>
          <p:cNvSpPr/>
          <p:nvPr/>
        </p:nvSpPr>
        <p:spPr>
          <a:xfrm>
            <a:off x="8820000" y="3600000"/>
            <a:ext cx="2340000" cy="234000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7" name="PlaceHolder 12"/>
          <p:cNvSpPr>
            <a:spLocks noGrp="1"/>
          </p:cNvSpPr>
          <p:nvPr>
            <p:ph/>
          </p:nvPr>
        </p:nvSpPr>
        <p:spPr>
          <a:xfrm>
            <a:off x="4680000" y="594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...and more!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1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5DE2F9-7237-DD1F-6FF6-99994D6C5F76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DF2CDB-1B09-2A76-9D9E-D2A5273D6A7D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36160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Improved Physical Accuracy in Atomic Physics with </a:t>
            </a:r>
            <a:r>
              <a:rPr lang="en-US" sz="3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FLY</a:t>
            </a: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on</a:t>
            </a:r>
            <a:r>
              <a:rPr lang="en-US" sz="3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PIC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Modelling all sorts of energy deposition on the (sub-)atomic scale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81" name="Gruppieren 680"/>
          <p:cNvGrpSpPr/>
          <p:nvPr/>
        </p:nvGrpSpPr>
        <p:grpSpPr>
          <a:xfrm>
            <a:off x="8640000" y="1526400"/>
            <a:ext cx="2520000" cy="2520720"/>
            <a:chOff x="8640000" y="1526400"/>
            <a:chExt cx="2520000" cy="2520720"/>
          </a:xfrm>
        </p:grpSpPr>
        <p:pic>
          <p:nvPicPr>
            <p:cNvPr id="682" name="Picture 7"/>
            <p:cNvPicPr/>
            <p:nvPr/>
          </p:nvPicPr>
          <p:blipFill>
            <a:blip r:embed="rId3"/>
            <a:stretch/>
          </p:blipFill>
          <p:spPr>
            <a:xfrm>
              <a:off x="8640000" y="1526400"/>
              <a:ext cx="2520000" cy="2094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83" name="TextBox 8"/>
            <p:cNvSpPr/>
            <p:nvPr/>
          </p:nvSpPr>
          <p:spPr>
            <a:xfrm>
              <a:off x="8726040" y="3621240"/>
              <a:ext cx="2433960" cy="42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100" b="0" u="none" strike="noStrike">
                  <a:solidFill>
                    <a:srgbClr val="242021"/>
                  </a:solidFill>
                  <a:effectLst/>
                  <a:uFillTx/>
                  <a:latin typeface="Calibri"/>
                </a:rPr>
                <a:t> (Schollmeier et al. Phys. Plasmas 22, 043116 (2015))</a:t>
              </a:r>
              <a:endParaRPr lang="en-GB" sz="11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684" name="Grafik 683"/>
          <p:cNvPicPr/>
          <p:nvPr/>
        </p:nvPicPr>
        <p:blipFill>
          <a:blip r:embed="rId4"/>
          <a:stretch/>
        </p:blipFill>
        <p:spPr>
          <a:xfrm rot="5400000">
            <a:off x="302400" y="5070960"/>
            <a:ext cx="988560" cy="128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5" name="Ellipse 684"/>
          <p:cNvSpPr/>
          <p:nvPr/>
        </p:nvSpPr>
        <p:spPr>
          <a:xfrm>
            <a:off x="1260000" y="234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86" name="Ellipse 685"/>
          <p:cNvSpPr/>
          <p:nvPr/>
        </p:nvSpPr>
        <p:spPr>
          <a:xfrm>
            <a:off x="900000" y="198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7" name="Ellipse 686"/>
          <p:cNvSpPr/>
          <p:nvPr/>
        </p:nvSpPr>
        <p:spPr>
          <a:xfrm>
            <a:off x="1980000" y="19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8" name="Ellipse 687"/>
          <p:cNvSpPr/>
          <p:nvPr/>
        </p:nvSpPr>
        <p:spPr>
          <a:xfrm>
            <a:off x="1080000" y="28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9" name="Ellipse 688"/>
          <p:cNvSpPr/>
          <p:nvPr/>
        </p:nvSpPr>
        <p:spPr>
          <a:xfrm>
            <a:off x="126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0" name="Ellipse 689"/>
          <p:cNvSpPr/>
          <p:nvPr/>
        </p:nvSpPr>
        <p:spPr>
          <a:xfrm>
            <a:off x="90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1" name="Ellipse 690"/>
          <p:cNvSpPr/>
          <p:nvPr/>
        </p:nvSpPr>
        <p:spPr>
          <a:xfrm>
            <a:off x="1800000" y="4500000"/>
            <a:ext cx="180000" cy="18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EA7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2" name="Ellipse 691"/>
          <p:cNvSpPr/>
          <p:nvPr/>
        </p:nvSpPr>
        <p:spPr>
          <a:xfrm>
            <a:off x="108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/>
          </p:nvPr>
        </p:nvSpPr>
        <p:spPr>
          <a:xfrm>
            <a:off x="360000" y="396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Excitation of electron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/>
          </p:nvPr>
        </p:nvSpPr>
        <p:spPr>
          <a:xfrm>
            <a:off x="36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Ionization of electron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5" name="PlaceHolder 6"/>
          <p:cNvSpPr>
            <a:spLocks noGrp="1"/>
          </p:cNvSpPr>
          <p:nvPr>
            <p:ph/>
          </p:nvPr>
        </p:nvSpPr>
        <p:spPr>
          <a:xfrm>
            <a:off x="216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Barrier suppression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6" name="Gerader Verbinder 695"/>
          <p:cNvSpPr/>
          <p:nvPr/>
        </p:nvSpPr>
        <p:spPr>
          <a:xfrm flipV="1">
            <a:off x="3240000" y="198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7" name="Gerader Verbinder 696"/>
          <p:cNvSpPr/>
          <p:nvPr/>
        </p:nvSpPr>
        <p:spPr>
          <a:xfrm>
            <a:off x="2700000" y="252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8" name="Freihandform: Form 697"/>
          <p:cNvSpPr/>
          <p:nvPr/>
        </p:nvSpPr>
        <p:spPr>
          <a:xfrm>
            <a:off x="2772000" y="1980000"/>
            <a:ext cx="360000" cy="1080000"/>
          </a:xfrm>
          <a:custGeom>
            <a:avLst/>
            <a:gdLst/>
            <a:ahLst/>
            <a:cxnLst/>
            <a:rect l="0" t="0" r="r" b="b"/>
            <a:pathLst>
              <a:path w="1000" h="3000" fill="none">
                <a:moveTo>
                  <a:pt x="0" y="0"/>
                </a:moveTo>
                <a:cubicBezTo>
                  <a:pt x="1000" y="1000"/>
                  <a:pt x="1000" y="3000"/>
                  <a:pt x="1000" y="300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9" name="Freihandform: Form 698"/>
          <p:cNvSpPr/>
          <p:nvPr/>
        </p:nvSpPr>
        <p:spPr>
          <a:xfrm>
            <a:off x="3348000" y="2685600"/>
            <a:ext cx="360000" cy="374400"/>
          </a:xfrm>
          <a:custGeom>
            <a:avLst/>
            <a:gdLst/>
            <a:ahLst/>
            <a:cxnLst/>
            <a:rect l="0" t="0" r="r" b="b"/>
            <a:pathLst>
              <a:path w="1000" h="1040" fill="none">
                <a:moveTo>
                  <a:pt x="0" y="1040"/>
                </a:moveTo>
                <a:cubicBezTo>
                  <a:pt x="0" y="-960"/>
                  <a:pt x="1000" y="540"/>
                  <a:pt x="1000" y="54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0" name="Gerader Verbinder 699"/>
          <p:cNvSpPr/>
          <p:nvPr/>
        </p:nvSpPr>
        <p:spPr>
          <a:xfrm>
            <a:off x="2880000" y="1889640"/>
            <a:ext cx="900000" cy="810360"/>
          </a:xfrm>
          <a:prstGeom prst="line">
            <a:avLst/>
          </a:prstGeom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1" name="PlaceHolder 7"/>
          <p:cNvSpPr>
            <a:spLocks noGrp="1"/>
          </p:cNvSpPr>
          <p:nvPr>
            <p:ph/>
          </p:nvPr>
        </p:nvSpPr>
        <p:spPr>
          <a:xfrm>
            <a:off x="4032000" y="1620000"/>
            <a:ext cx="180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Tunnel ionization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2" name="Gerader Verbinder 701"/>
          <p:cNvSpPr/>
          <p:nvPr/>
        </p:nvSpPr>
        <p:spPr>
          <a:xfrm flipV="1">
            <a:off x="4932000" y="198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3" name="Gerader Verbinder 702"/>
          <p:cNvSpPr/>
          <p:nvPr/>
        </p:nvSpPr>
        <p:spPr>
          <a:xfrm>
            <a:off x="4392000" y="252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4" name="Freihandform: Form 703"/>
          <p:cNvSpPr/>
          <p:nvPr/>
        </p:nvSpPr>
        <p:spPr>
          <a:xfrm>
            <a:off x="4464000" y="1980000"/>
            <a:ext cx="360000" cy="1080000"/>
          </a:xfrm>
          <a:custGeom>
            <a:avLst/>
            <a:gdLst/>
            <a:ahLst/>
            <a:cxnLst/>
            <a:rect l="0" t="0" r="r" b="b"/>
            <a:pathLst>
              <a:path w="1000" h="3000" fill="none">
                <a:moveTo>
                  <a:pt x="0" y="0"/>
                </a:moveTo>
                <a:cubicBezTo>
                  <a:pt x="1000" y="1000"/>
                  <a:pt x="1000" y="3000"/>
                  <a:pt x="1000" y="3000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5" name="Freihandform: Form 704"/>
          <p:cNvSpPr/>
          <p:nvPr/>
        </p:nvSpPr>
        <p:spPr>
          <a:xfrm>
            <a:off x="5040000" y="2340000"/>
            <a:ext cx="360000" cy="720000"/>
          </a:xfrm>
          <a:custGeom>
            <a:avLst/>
            <a:gdLst/>
            <a:ahLst/>
            <a:cxnLst/>
            <a:rect l="0" t="0" r="r" b="b"/>
            <a:pathLst>
              <a:path w="1000" h="2000" fill="none">
                <a:moveTo>
                  <a:pt x="0" y="2000"/>
                </a:moveTo>
                <a:cubicBezTo>
                  <a:pt x="0" y="-1846"/>
                  <a:pt x="1000" y="1038"/>
                  <a:pt x="1000" y="1038"/>
                </a:cubicBezTo>
              </a:path>
            </a:pathLst>
          </a:custGeom>
          <a:ln w="19080">
            <a:solidFill>
              <a:srgbClr val="005AA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6" name="Gerader Verbinder 705"/>
          <p:cNvSpPr/>
          <p:nvPr/>
        </p:nvSpPr>
        <p:spPr>
          <a:xfrm flipV="1">
            <a:off x="3240000" y="4320000"/>
            <a:ext cx="0" cy="108000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7" name="Gerader Verbinder 706"/>
          <p:cNvSpPr/>
          <p:nvPr/>
        </p:nvSpPr>
        <p:spPr>
          <a:xfrm>
            <a:off x="2700000" y="4860000"/>
            <a:ext cx="1080000" cy="0"/>
          </a:xfrm>
          <a:prstGeom prst="line">
            <a:avLst/>
          </a:prstGeom>
          <a:ln w="19080">
            <a:solidFill>
              <a:srgbClr val="B9B9B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8" name="Freihandform: Form 707"/>
          <p:cNvSpPr/>
          <p:nvPr/>
        </p:nvSpPr>
        <p:spPr>
          <a:xfrm>
            <a:off x="3420000" y="450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1000" y="0"/>
                </a:moveTo>
                <a:cubicBezTo>
                  <a:pt x="0" y="0"/>
                  <a:pt x="0" y="2500"/>
                  <a:pt x="0" y="2500"/>
                </a:cubicBezTo>
              </a:path>
            </a:pathLst>
          </a:custGeom>
          <a:ln w="19080">
            <a:solidFill>
              <a:srgbClr val="2473AD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9" name="Freihandform: Form 708"/>
          <p:cNvSpPr/>
          <p:nvPr/>
        </p:nvSpPr>
        <p:spPr>
          <a:xfrm>
            <a:off x="2700000" y="504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0" y="0"/>
                </a:moveTo>
                <a:cubicBezTo>
                  <a:pt x="1000" y="0"/>
                  <a:pt x="1000" y="1000"/>
                  <a:pt x="100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0" name="Freihandform: Form 709"/>
          <p:cNvSpPr/>
          <p:nvPr/>
        </p:nvSpPr>
        <p:spPr>
          <a:xfrm>
            <a:off x="3420000" y="5040000"/>
            <a:ext cx="360000" cy="360000"/>
          </a:xfrm>
          <a:custGeom>
            <a:avLst/>
            <a:gdLst/>
            <a:ahLst/>
            <a:cxnLst/>
            <a:rect l="0" t="0" r="r" b="b"/>
            <a:pathLst>
              <a:path w="1000" h="1000" fill="none">
                <a:moveTo>
                  <a:pt x="1000" y="0"/>
                </a:moveTo>
                <a:cubicBezTo>
                  <a:pt x="0" y="0"/>
                  <a:pt x="0" y="1000"/>
                  <a:pt x="0" y="1000"/>
                </a:cubicBezTo>
              </a:path>
            </a:pathLst>
          </a:custGeom>
          <a:ln w="19080">
            <a:solidFill>
              <a:srgbClr val="F3915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1" name="Gerader Verbinder 710"/>
          <p:cNvSpPr/>
          <p:nvPr/>
        </p:nvSpPr>
        <p:spPr>
          <a:xfrm>
            <a:off x="2880000" y="5076000"/>
            <a:ext cx="720000" cy="0"/>
          </a:xfrm>
          <a:prstGeom prst="line">
            <a:avLst/>
          </a:prstGeom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2" name="Gerader Verbinder 711"/>
          <p:cNvSpPr/>
          <p:nvPr/>
        </p:nvSpPr>
        <p:spPr>
          <a:xfrm>
            <a:off x="2880000" y="4608000"/>
            <a:ext cx="720000" cy="0"/>
          </a:xfrm>
          <a:prstGeom prst="line">
            <a:avLst/>
          </a:prstGeom>
          <a:ln w="19080" cap="rnd">
            <a:solidFill>
              <a:srgbClr val="2473AD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3" name="Freihandform: Form 712"/>
          <p:cNvSpPr/>
          <p:nvPr/>
        </p:nvSpPr>
        <p:spPr>
          <a:xfrm>
            <a:off x="2700000" y="4500000"/>
            <a:ext cx="360000" cy="900000"/>
          </a:xfrm>
          <a:custGeom>
            <a:avLst/>
            <a:gdLst/>
            <a:ahLst/>
            <a:cxnLst/>
            <a:rect l="0" t="0" r="r" b="b"/>
            <a:pathLst>
              <a:path w="1000" h="2500" fill="none">
                <a:moveTo>
                  <a:pt x="0" y="0"/>
                </a:moveTo>
                <a:cubicBezTo>
                  <a:pt x="1000" y="0"/>
                  <a:pt x="1000" y="2500"/>
                  <a:pt x="1000" y="2500"/>
                </a:cubicBezTo>
              </a:path>
            </a:pathLst>
          </a:custGeom>
          <a:ln w="19080" cap="rnd">
            <a:solidFill>
              <a:srgbClr val="3465A4"/>
            </a:solidFill>
            <a:prstDash val="sysDash"/>
            <a:round/>
          </a:ln>
        </p:spPr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4" name="PlaceHolder 8"/>
          <p:cNvSpPr>
            <a:spLocks noGrp="1"/>
          </p:cNvSpPr>
          <p:nvPr>
            <p:ph/>
          </p:nvPr>
        </p:nvSpPr>
        <p:spPr>
          <a:xfrm>
            <a:off x="2160000" y="378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Ionization potential depression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5" name="Ellipse 714"/>
          <p:cNvSpPr/>
          <p:nvPr/>
        </p:nvSpPr>
        <p:spPr>
          <a:xfrm>
            <a:off x="4932000" y="243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6" name="Ellipse 715"/>
          <p:cNvSpPr/>
          <p:nvPr/>
        </p:nvSpPr>
        <p:spPr>
          <a:xfrm>
            <a:off x="3150000" y="261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7" name="Ellipse 716"/>
          <p:cNvSpPr/>
          <p:nvPr/>
        </p:nvSpPr>
        <p:spPr>
          <a:xfrm>
            <a:off x="3060000" y="4590000"/>
            <a:ext cx="90000" cy="90000"/>
          </a:xfrm>
          <a:prstGeom prst="ellipse">
            <a:avLst/>
          </a:prstGeom>
          <a:solidFill>
            <a:srgbClr val="9BB3D7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8" name="Ellipse 717"/>
          <p:cNvSpPr/>
          <p:nvPr/>
        </p:nvSpPr>
        <p:spPr>
          <a:xfrm>
            <a:off x="3150000" y="5040000"/>
            <a:ext cx="90000" cy="9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F391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9720" rIns="99360" bIns="972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9" name="Gerader Verbinder 718"/>
          <p:cNvSpPr/>
          <p:nvPr/>
        </p:nvSpPr>
        <p:spPr>
          <a:xfrm>
            <a:off x="3240000" y="2664000"/>
            <a:ext cx="540000" cy="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0" name="Gerader Verbinder 719"/>
          <p:cNvSpPr/>
          <p:nvPr/>
        </p:nvSpPr>
        <p:spPr>
          <a:xfrm>
            <a:off x="5022000" y="2484000"/>
            <a:ext cx="450000" cy="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54360" rIns="99360" bIns="-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1" name="PlaceHolder 9"/>
          <p:cNvSpPr>
            <a:spLocks noGrp="1"/>
          </p:cNvSpPr>
          <p:nvPr>
            <p:ph/>
          </p:nvPr>
        </p:nvSpPr>
        <p:spPr>
          <a:xfrm>
            <a:off x="5580000" y="162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Collisional ionization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2" name="Ellipse 721"/>
          <p:cNvSpPr/>
          <p:nvPr/>
        </p:nvSpPr>
        <p:spPr>
          <a:xfrm>
            <a:off x="6300000" y="234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23" name="Ellipse 722"/>
          <p:cNvSpPr/>
          <p:nvPr/>
        </p:nvSpPr>
        <p:spPr>
          <a:xfrm>
            <a:off x="6120000" y="2160000"/>
            <a:ext cx="720000" cy="72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4" name="Ellipse 723"/>
          <p:cNvSpPr/>
          <p:nvPr/>
        </p:nvSpPr>
        <p:spPr>
          <a:xfrm>
            <a:off x="6660000" y="21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5" name="Ellipse 724"/>
          <p:cNvSpPr/>
          <p:nvPr/>
        </p:nvSpPr>
        <p:spPr>
          <a:xfrm>
            <a:off x="5760000" y="306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6" name="Ellipse 725"/>
          <p:cNvSpPr/>
          <p:nvPr/>
        </p:nvSpPr>
        <p:spPr>
          <a:xfrm>
            <a:off x="7380000" y="234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7" name="Ellipse 726"/>
          <p:cNvSpPr/>
          <p:nvPr/>
        </p:nvSpPr>
        <p:spPr>
          <a:xfrm>
            <a:off x="7200000" y="288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8" name="Ellipse 727"/>
          <p:cNvSpPr/>
          <p:nvPr/>
        </p:nvSpPr>
        <p:spPr>
          <a:xfrm>
            <a:off x="6444000" y="2772000"/>
            <a:ext cx="180000" cy="180000"/>
          </a:xfrm>
          <a:prstGeom prst="ellipse">
            <a:avLst/>
          </a:prstGeom>
          <a:solidFill>
            <a:srgbClr val="FFFFFF"/>
          </a:solidFill>
          <a:ln w="19080">
            <a:solidFill>
              <a:srgbClr val="6691C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9" name="Gerader Verbinder 728"/>
          <p:cNvSpPr/>
          <p:nvPr/>
        </p:nvSpPr>
        <p:spPr>
          <a:xfrm flipV="1">
            <a:off x="5940000" y="2952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0" name="Gerader Verbinder 729"/>
          <p:cNvSpPr/>
          <p:nvPr/>
        </p:nvSpPr>
        <p:spPr>
          <a:xfrm flipV="1">
            <a:off x="6840000" y="2520000"/>
            <a:ext cx="360000" cy="1800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1" name="Gerader Verbinder 730"/>
          <p:cNvSpPr/>
          <p:nvPr/>
        </p:nvSpPr>
        <p:spPr>
          <a:xfrm>
            <a:off x="6768000" y="2909880"/>
            <a:ext cx="359640" cy="12600"/>
          </a:xfrm>
          <a:prstGeom prst="line">
            <a:avLst/>
          </a:prstGeom>
          <a:ln w="19080">
            <a:solidFill>
              <a:srgbClr val="005A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-41760" rIns="99360" bIns="-417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2" name="Ellipse 731"/>
          <p:cNvSpPr/>
          <p:nvPr/>
        </p:nvSpPr>
        <p:spPr>
          <a:xfrm>
            <a:off x="468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33" name="Ellipse 732"/>
          <p:cNvSpPr/>
          <p:nvPr/>
        </p:nvSpPr>
        <p:spPr>
          <a:xfrm>
            <a:off x="432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4" name="Ellipse 733"/>
          <p:cNvSpPr/>
          <p:nvPr/>
        </p:nvSpPr>
        <p:spPr>
          <a:xfrm>
            <a:off x="450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5" name="PlaceHolder 10"/>
          <p:cNvSpPr>
            <a:spLocks noGrp="1"/>
          </p:cNvSpPr>
          <p:nvPr>
            <p:ph/>
          </p:nvPr>
        </p:nvSpPr>
        <p:spPr>
          <a:xfrm>
            <a:off x="3960000" y="3780000"/>
            <a:ext cx="180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X-ray emission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6" name="Ellipse 735"/>
          <p:cNvSpPr/>
          <p:nvPr/>
        </p:nvSpPr>
        <p:spPr>
          <a:xfrm>
            <a:off x="522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7" name="Gerader Verbinder 736"/>
          <p:cNvSpPr/>
          <p:nvPr/>
        </p:nvSpPr>
        <p:spPr>
          <a:xfrm flipV="1">
            <a:off x="5400000" y="4140000"/>
            <a:ext cx="540000" cy="36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8" name="Ellipse 737"/>
          <p:cNvSpPr/>
          <p:nvPr/>
        </p:nvSpPr>
        <p:spPr>
          <a:xfrm>
            <a:off x="468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39" name="Ellipse 738"/>
          <p:cNvSpPr/>
          <p:nvPr/>
        </p:nvSpPr>
        <p:spPr>
          <a:xfrm>
            <a:off x="432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0" name="Ellipse 739"/>
          <p:cNvSpPr/>
          <p:nvPr/>
        </p:nvSpPr>
        <p:spPr>
          <a:xfrm>
            <a:off x="4500000" y="522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1" name="Ellipse 740"/>
          <p:cNvSpPr/>
          <p:nvPr/>
        </p:nvSpPr>
        <p:spPr>
          <a:xfrm>
            <a:off x="522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2" name="Gerader Verbinder 741"/>
          <p:cNvSpPr/>
          <p:nvPr/>
        </p:nvSpPr>
        <p:spPr>
          <a:xfrm flipV="1">
            <a:off x="5400000" y="4140000"/>
            <a:ext cx="540000" cy="36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3" name="Ellipse 742"/>
          <p:cNvSpPr/>
          <p:nvPr/>
        </p:nvSpPr>
        <p:spPr>
          <a:xfrm>
            <a:off x="6480000" y="4680000"/>
            <a:ext cx="360000" cy="360000"/>
          </a:xfrm>
          <a:prstGeom prst="ellipse">
            <a:avLst/>
          </a:prstGeom>
          <a:solidFill>
            <a:srgbClr val="2473AD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4" name="Ellipse 743"/>
          <p:cNvSpPr/>
          <p:nvPr/>
        </p:nvSpPr>
        <p:spPr>
          <a:xfrm>
            <a:off x="6120000" y="4320000"/>
            <a:ext cx="1080000" cy="1080000"/>
          </a:xfrm>
          <a:prstGeom prst="ellipse">
            <a:avLst/>
          </a:prstGeom>
          <a:noFill/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5" name="PlaceHolder 11"/>
          <p:cNvSpPr>
            <a:spLocks noGrp="1"/>
          </p:cNvSpPr>
          <p:nvPr>
            <p:ph/>
          </p:nvPr>
        </p:nvSpPr>
        <p:spPr>
          <a:xfrm>
            <a:off x="5580000" y="378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X-ray absorption</a:t>
            </a:r>
            <a:endParaRPr lang="de-DE" sz="1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6" name="Ellipse 745"/>
          <p:cNvSpPr/>
          <p:nvPr/>
        </p:nvSpPr>
        <p:spPr>
          <a:xfrm>
            <a:off x="7020000" y="4500000"/>
            <a:ext cx="180000" cy="180000"/>
          </a:xfrm>
          <a:prstGeom prst="ellipse">
            <a:avLst/>
          </a:prstGeom>
          <a:solidFill>
            <a:srgbClr val="CDD8EC"/>
          </a:solidFill>
          <a:ln w="190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7" name="Gerader Verbinder 746"/>
          <p:cNvSpPr/>
          <p:nvPr/>
        </p:nvSpPr>
        <p:spPr>
          <a:xfrm flipV="1">
            <a:off x="5580000" y="5400000"/>
            <a:ext cx="540000" cy="180000"/>
          </a:xfrm>
          <a:prstGeom prst="line">
            <a:avLst/>
          </a:prstGeom>
          <a:ln w="19080">
            <a:solidFill>
              <a:srgbClr val="EA7500"/>
            </a:solidFill>
            <a:prstDash val="dash"/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8" name="Ellipse 747"/>
          <p:cNvSpPr/>
          <p:nvPr/>
        </p:nvSpPr>
        <p:spPr>
          <a:xfrm>
            <a:off x="6300000" y="5220000"/>
            <a:ext cx="180000" cy="180000"/>
          </a:xfrm>
          <a:prstGeom prst="ellipse">
            <a:avLst/>
          </a:prstGeom>
          <a:solidFill>
            <a:srgbClr val="FBCBA8"/>
          </a:solidFill>
          <a:ln w="19080">
            <a:solidFill>
              <a:srgbClr val="EA75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9" name="Rechteck 748"/>
          <p:cNvSpPr/>
          <p:nvPr/>
        </p:nvSpPr>
        <p:spPr>
          <a:xfrm>
            <a:off x="8589600" y="1744920"/>
            <a:ext cx="2476440" cy="639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select group of transition</a:t>
            </a:r>
          </a:p>
        </p:txBody>
      </p:sp>
      <p:sp>
        <p:nvSpPr>
          <p:cNvPr id="750" name="Rechteck 749"/>
          <p:cNvSpPr/>
          <p:nvPr/>
        </p:nvSpPr>
        <p:spPr>
          <a:xfrm>
            <a:off x="8589600" y="2574720"/>
            <a:ext cx="2476440" cy="3646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roll specific transition</a:t>
            </a:r>
          </a:p>
        </p:txBody>
      </p:sp>
      <p:sp>
        <p:nvSpPr>
          <p:cNvPr id="751" name="Rechteck 750"/>
          <p:cNvSpPr/>
          <p:nvPr/>
        </p:nvSpPr>
        <p:spPr>
          <a:xfrm>
            <a:off x="8899200" y="3323160"/>
            <a:ext cx="18576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over subscription?</a:t>
            </a:r>
          </a:p>
        </p:txBody>
      </p:sp>
      <p:sp>
        <p:nvSpPr>
          <p:cNvPr id="752" name="Flussdiagramm: Verzweigung 751"/>
          <p:cNvSpPr/>
          <p:nvPr/>
        </p:nvSpPr>
        <p:spPr>
          <a:xfrm>
            <a:off x="8589600" y="3303720"/>
            <a:ext cx="2476440" cy="742680"/>
          </a:xfrm>
          <a:prstGeom prst="flowChartDecision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753" name="Rechteck 752"/>
          <p:cNvSpPr/>
          <p:nvPr/>
        </p:nvSpPr>
        <p:spPr>
          <a:xfrm>
            <a:off x="8589600" y="4418280"/>
            <a:ext cx="2476440" cy="639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randomly reject transitions</a:t>
            </a:r>
          </a:p>
        </p:txBody>
      </p:sp>
      <p:sp>
        <p:nvSpPr>
          <p:cNvPr id="754" name="Flussdiagramm: Verbinder 753"/>
          <p:cNvSpPr/>
          <p:nvPr/>
        </p:nvSpPr>
        <p:spPr>
          <a:xfrm>
            <a:off x="9725040" y="1323000"/>
            <a:ext cx="205920" cy="191520"/>
          </a:xfrm>
          <a:prstGeom prst="flowChartConnector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cxnSp>
        <p:nvCxnSpPr>
          <p:cNvPr id="755" name="Gerade Verbindung mit Pfeil 754"/>
          <p:cNvCxnSpPr>
            <a:stCxn id="754" idx="4"/>
            <a:endCxn id="749" idx="0"/>
          </p:cNvCxnSpPr>
          <p:nvPr/>
        </p:nvCxnSpPr>
        <p:spPr>
          <a:xfrm>
            <a:off x="9828000" y="1514520"/>
            <a:ext cx="360" cy="230760"/>
          </a:xfrm>
          <a:prstGeom prst="straightConnector1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756" name="Gerade Verbindung mit Pfeil 755"/>
          <p:cNvCxnSpPr>
            <a:stCxn id="749" idx="2"/>
            <a:endCxn id="750" idx="0"/>
          </p:cNvCxnSpPr>
          <p:nvPr/>
        </p:nvCxnSpPr>
        <p:spPr>
          <a:xfrm>
            <a:off x="9828000" y="2383920"/>
            <a:ext cx="360" cy="191160"/>
          </a:xfrm>
          <a:prstGeom prst="straightConnector1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757" name="Gerade Verbindung mit Pfeil 756"/>
          <p:cNvCxnSpPr>
            <a:stCxn id="750" idx="2"/>
            <a:endCxn id="752" idx="0"/>
          </p:cNvCxnSpPr>
          <p:nvPr/>
        </p:nvCxnSpPr>
        <p:spPr>
          <a:xfrm>
            <a:off x="9828000" y="2939400"/>
            <a:ext cx="360" cy="364680"/>
          </a:xfrm>
          <a:prstGeom prst="straightConnector1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758" name="Gerade Verbindung mit Pfeil 757"/>
          <p:cNvCxnSpPr>
            <a:stCxn id="752" idx="2"/>
            <a:endCxn id="753" idx="0"/>
          </p:cNvCxnSpPr>
          <p:nvPr/>
        </p:nvCxnSpPr>
        <p:spPr>
          <a:xfrm>
            <a:off x="9828000" y="4046400"/>
            <a:ext cx="360" cy="372240"/>
          </a:xfrm>
          <a:prstGeom prst="straightConnector1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sp>
        <p:nvSpPr>
          <p:cNvPr id="759" name="Flussdiagramm: Verzweigung 758"/>
          <p:cNvSpPr/>
          <p:nvPr/>
        </p:nvSpPr>
        <p:spPr>
          <a:xfrm>
            <a:off x="8589600" y="5377320"/>
            <a:ext cx="2476440" cy="742680"/>
          </a:xfrm>
          <a:prstGeom prst="flowChartDecision">
            <a:avLst/>
          </a:prstGeom>
          <a:noFill/>
          <a:ln w="291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760" name="Rechteck 759"/>
          <p:cNvSpPr/>
          <p:nvPr/>
        </p:nvSpPr>
        <p:spPr>
          <a:xfrm>
            <a:off x="8942040" y="5397840"/>
            <a:ext cx="18576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over subscription?</a:t>
            </a:r>
          </a:p>
        </p:txBody>
      </p:sp>
      <p:cxnSp>
        <p:nvCxnSpPr>
          <p:cNvPr id="761" name="Verbinder: gewinkelt 760"/>
          <p:cNvCxnSpPr>
            <a:stCxn id="753" idx="2"/>
            <a:endCxn id="759" idx="0"/>
          </p:cNvCxnSpPr>
          <p:nvPr/>
        </p:nvCxnSpPr>
        <p:spPr>
          <a:xfrm rot="16200000">
            <a:off x="9668160" y="5217120"/>
            <a:ext cx="320400" cy="360"/>
          </a:xfrm>
          <a:prstGeom prst="bentConnector2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sp>
        <p:nvSpPr>
          <p:cNvPr id="762" name="Flussdiagramm: Verbinder 761"/>
          <p:cNvSpPr/>
          <p:nvPr/>
        </p:nvSpPr>
        <p:spPr>
          <a:xfrm>
            <a:off x="8100000" y="5715000"/>
            <a:ext cx="206280" cy="179640"/>
          </a:xfrm>
          <a:prstGeom prst="flowChartConnector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cxnSp>
        <p:nvCxnSpPr>
          <p:cNvPr id="763" name="Verbinder: gewinkelt 762"/>
          <p:cNvCxnSpPr>
            <a:stCxn id="752" idx="1"/>
            <a:endCxn id="762" idx="0"/>
          </p:cNvCxnSpPr>
          <p:nvPr/>
        </p:nvCxnSpPr>
        <p:spPr>
          <a:xfrm rot="10800000" flipV="1">
            <a:off x="8202960" y="3675240"/>
            <a:ext cx="386640" cy="2040120"/>
          </a:xfrm>
          <a:prstGeom prst="bentConnector2">
            <a:avLst/>
          </a:prstGeom>
          <a:ln w="0">
            <a:solidFill>
              <a:srgbClr val="000000"/>
            </a:solidFill>
            <a:tailEnd type="triangle" w="med" len="med"/>
          </a:ln>
        </p:spPr>
      </p:cxnSp>
      <p:cxnSp>
        <p:nvCxnSpPr>
          <p:cNvPr id="764" name="Verbinder: gewinkelt 763"/>
          <p:cNvCxnSpPr>
            <a:stCxn id="759" idx="1"/>
            <a:endCxn id="753" idx="1"/>
          </p:cNvCxnSpPr>
          <p:nvPr/>
        </p:nvCxnSpPr>
        <p:spPr>
          <a:xfrm>
            <a:off x="8589600" y="4737960"/>
            <a:ext cx="360" cy="1011240"/>
          </a:xfrm>
          <a:prstGeom prst="bentConnector3">
            <a:avLst>
              <a:gd name="adj1" fmla="val 45900000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sp>
        <p:nvSpPr>
          <p:cNvPr id="765" name="Rechteck 764"/>
          <p:cNvSpPr/>
          <p:nvPr/>
        </p:nvSpPr>
        <p:spPr>
          <a:xfrm>
            <a:off x="8306640" y="5715000"/>
            <a:ext cx="536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yes</a:t>
            </a:r>
          </a:p>
        </p:txBody>
      </p:sp>
      <p:sp>
        <p:nvSpPr>
          <p:cNvPr id="766" name="Rechteck 765"/>
          <p:cNvSpPr/>
          <p:nvPr/>
        </p:nvSpPr>
        <p:spPr>
          <a:xfrm>
            <a:off x="11030400" y="5715000"/>
            <a:ext cx="434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no</a:t>
            </a:r>
          </a:p>
        </p:txBody>
      </p:sp>
      <p:sp>
        <p:nvSpPr>
          <p:cNvPr id="767" name="Rechteck 766"/>
          <p:cNvSpPr/>
          <p:nvPr/>
        </p:nvSpPr>
        <p:spPr>
          <a:xfrm>
            <a:off x="8382240" y="3689280"/>
            <a:ext cx="434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no</a:t>
            </a:r>
          </a:p>
        </p:txBody>
      </p:sp>
      <p:sp>
        <p:nvSpPr>
          <p:cNvPr id="768" name="Rechteck 767"/>
          <p:cNvSpPr/>
          <p:nvPr/>
        </p:nvSpPr>
        <p:spPr>
          <a:xfrm>
            <a:off x="9848880" y="4009680"/>
            <a:ext cx="536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yes</a:t>
            </a:r>
          </a:p>
        </p:txBody>
      </p:sp>
      <p:cxnSp>
        <p:nvCxnSpPr>
          <p:cNvPr id="769" name="Verbinder: gewinkelt 768"/>
          <p:cNvCxnSpPr>
            <a:stCxn id="759" idx="3"/>
            <a:endCxn id="749" idx="3"/>
          </p:cNvCxnSpPr>
          <p:nvPr/>
        </p:nvCxnSpPr>
        <p:spPr>
          <a:xfrm>
            <a:off x="11066040" y="2064600"/>
            <a:ext cx="360" cy="3684600"/>
          </a:xfrm>
          <a:prstGeom prst="bentConnector3">
            <a:avLst>
              <a:gd name="adj1" fmla="val 54200000"/>
            </a:avLst>
          </a:prstGeom>
          <a:ln w="0">
            <a:solidFill>
              <a:srgbClr val="000000"/>
            </a:solidFill>
            <a:tailEnd type="triangle" w="med" len="med"/>
          </a:ln>
        </p:spPr>
      </p:cxnSp>
      <p:sp>
        <p:nvSpPr>
          <p:cNvPr id="770" name="Rechteck 769"/>
          <p:cNvSpPr/>
          <p:nvPr/>
        </p:nvSpPr>
        <p:spPr>
          <a:xfrm>
            <a:off x="5940000" y="3621240"/>
            <a:ext cx="1620000" cy="21387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1" name="Rechteck 770"/>
          <p:cNvSpPr/>
          <p:nvPr/>
        </p:nvSpPr>
        <p:spPr>
          <a:xfrm>
            <a:off x="5580000" y="5220000"/>
            <a:ext cx="360000" cy="5403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72" name="Grafik 771"/>
          <p:cNvPicPr/>
          <p:nvPr/>
        </p:nvPicPr>
        <p:blipFill>
          <a:blip r:embed="rId5"/>
          <a:stretch/>
        </p:blipFill>
        <p:spPr>
          <a:xfrm>
            <a:off x="8526240" y="3960000"/>
            <a:ext cx="2916360" cy="216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3" name="Grafik 772"/>
          <p:cNvPicPr/>
          <p:nvPr/>
        </p:nvPicPr>
        <p:blipFill>
          <a:blip r:embed="rId6"/>
          <a:stretch/>
        </p:blipFill>
        <p:spPr>
          <a:xfrm>
            <a:off x="5606280" y="5760000"/>
            <a:ext cx="2133720" cy="36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PlaceHolder 1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666859-29EB-DE13-3F98-BDD7159FE666}"/>
              </a:ext>
            </a:extLst>
          </p:cNvPr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86B5FF-423D-523F-0100-5471C36C6E1D}"/>
              </a:ext>
            </a:extLst>
          </p:cNvPr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4DB9BB4-B396-4298-90DB-C365D3560094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Extending Simulation Box into Far Field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First Synthetic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Shadowgrams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of Cylindrical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Cryojets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with PIC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/>
          </p:nvPr>
        </p:nvSpPr>
        <p:spPr>
          <a:xfrm>
            <a:off x="1598760" y="6120000"/>
            <a:ext cx="3441240" cy="26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200" b="0" i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From Constantin Bernert PhD Thesis</a:t>
            </a:r>
            <a:endParaRPr lang="de-DE" sz="12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777" name="Grafik 776"/>
          <p:cNvPicPr/>
          <p:nvPr/>
        </p:nvPicPr>
        <p:blipFill>
          <a:blip r:embed="rId3"/>
          <a:stretch/>
        </p:blipFill>
        <p:spPr>
          <a:xfrm>
            <a:off x="900000" y="1485000"/>
            <a:ext cx="3780000" cy="445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8" name="Grafik 777"/>
          <p:cNvPicPr/>
          <p:nvPr/>
        </p:nvPicPr>
        <p:blipFill>
          <a:blip r:embed="rId4"/>
          <a:stretch/>
        </p:blipFill>
        <p:spPr>
          <a:xfrm>
            <a:off x="8585280" y="1980000"/>
            <a:ext cx="3120120" cy="234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9" name="Grafik 778"/>
          <p:cNvPicPr/>
          <p:nvPr/>
        </p:nvPicPr>
        <p:blipFill>
          <a:blip r:embed="rId5"/>
          <a:stretch/>
        </p:blipFill>
        <p:spPr>
          <a:xfrm>
            <a:off x="5364720" y="1985400"/>
            <a:ext cx="3120120" cy="23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0" name="PlaceHolder 4"/>
          <p:cNvSpPr>
            <a:spLocks noGrp="1"/>
          </p:cNvSpPr>
          <p:nvPr>
            <p:ph/>
          </p:nvPr>
        </p:nvSpPr>
        <p:spPr>
          <a:xfrm>
            <a:off x="8848800" y="4500000"/>
            <a:ext cx="2160000" cy="26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Start of jet expansion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1" name="PlaceHolder 5"/>
          <p:cNvSpPr>
            <a:spLocks noGrp="1"/>
          </p:cNvSpPr>
          <p:nvPr>
            <p:ph/>
          </p:nvPr>
        </p:nvSpPr>
        <p:spPr>
          <a:xfrm>
            <a:off x="5614200" y="4505400"/>
            <a:ext cx="2160000" cy="26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 anchorCtr="1">
            <a:no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Fully ionized jet without pump</a:t>
            </a: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782" name="Grafik 781"/>
          <p:cNvPicPr/>
          <p:nvPr/>
        </p:nvPicPr>
        <p:blipFill>
          <a:blip r:embed="rId6"/>
          <a:stretch/>
        </p:blipFill>
        <p:spPr>
          <a:xfrm>
            <a:off x="5614200" y="4211280"/>
            <a:ext cx="5725800" cy="190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3" name="Grafik 782"/>
          <p:cNvPicPr/>
          <p:nvPr/>
        </p:nvPicPr>
        <p:blipFill>
          <a:blip r:embed="rId7"/>
          <a:stretch/>
        </p:blipFill>
        <p:spPr>
          <a:xfrm>
            <a:off x="6480000" y="1263600"/>
            <a:ext cx="3120120" cy="234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4" name="Pfeil: nach rechts 783"/>
          <p:cNvSpPr/>
          <p:nvPr/>
        </p:nvSpPr>
        <p:spPr>
          <a:xfrm rot="16200000">
            <a:off x="7650000" y="3693600"/>
            <a:ext cx="720000" cy="540000"/>
          </a:xfrm>
          <a:prstGeom prst="rightArrow">
            <a:avLst>
              <a:gd name="adj1" fmla="val 60426"/>
              <a:gd name="adj2" fmla="val 55810"/>
            </a:avLst>
          </a:prstGeom>
          <a:solidFill>
            <a:srgbClr val="9BB3D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5" name="Datumsplatzhalter 10"/>
          <p:cNvSpPr txBox="1"/>
          <p:nvPr/>
        </p:nvSpPr>
        <p:spPr>
          <a:xfrm>
            <a:off x="654120" y="6309000"/>
            <a:ext cx="613800" cy="36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en-US" sz="8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2025-09-25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8047AE-D22F-868B-DA00-06E1ED8533E7}"/>
              </a:ext>
            </a:extLst>
          </p:cNvPr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F48964-12E2-3369-E141-09C43A95433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082C318-0B26-4412-B7BB-4BAC362E0CF2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Thank you for your attention!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Feel free to check out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PIConGPU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, it’s open source!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89" name="Grafik 788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8858520" y="180000"/>
            <a:ext cx="3021480" cy="132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0" name="Grafik 789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4680000" y="2340000"/>
            <a:ext cx="3054960" cy="305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1" name="TextBox 2"/>
          <p:cNvSpPr/>
          <p:nvPr/>
        </p:nvSpPr>
        <p:spPr>
          <a:xfrm>
            <a:off x="2921760" y="5400360"/>
            <a:ext cx="6438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https://github.com/ComputationalRadiationPhysics/picongpu</a:t>
            </a:r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D6CD12-4A2A-C8A8-165E-011453D6ABC3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B9E76A-9B09-C783-365A-FD1A97938D35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15</a:t>
            </a:fld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PIConGPU is a Scalable Open Source Particle-in-Cell Code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Solving plasma dynamics on high performance computers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5" name="Grafik 444"/>
          <p:cNvPicPr/>
          <p:nvPr/>
        </p:nvPicPr>
        <p:blipFill>
          <a:blip r:embed="rId3"/>
          <a:stretch/>
        </p:blipFill>
        <p:spPr>
          <a:xfrm>
            <a:off x="540000" y="1972800"/>
            <a:ext cx="6660000" cy="270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6" name="Grafik 445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160000" y="4879800"/>
            <a:ext cx="3240000" cy="1420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7" name="Rechteck 7"/>
          <p:cNvSpPr/>
          <p:nvPr/>
        </p:nvSpPr>
        <p:spPr>
          <a:xfrm>
            <a:off x="7595640" y="2164680"/>
            <a:ext cx="1821240" cy="1821240"/>
          </a:xfrm>
          <a:prstGeom prst="rect">
            <a:avLst/>
          </a:prstGeom>
          <a:noFill/>
          <a:ln w="28440">
            <a:solidFill>
              <a:schemeClr val="lt1">
                <a:lumMod val="5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48" name="Rechteck 8"/>
          <p:cNvSpPr/>
          <p:nvPr/>
        </p:nvSpPr>
        <p:spPr>
          <a:xfrm>
            <a:off x="9416880" y="2164680"/>
            <a:ext cx="1821240" cy="1821240"/>
          </a:xfrm>
          <a:prstGeom prst="rect">
            <a:avLst/>
          </a:prstGeom>
          <a:noFill/>
          <a:ln w="28440">
            <a:solidFill>
              <a:schemeClr val="lt1">
                <a:lumMod val="5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49" name="Rechteck 9"/>
          <p:cNvSpPr/>
          <p:nvPr/>
        </p:nvSpPr>
        <p:spPr>
          <a:xfrm>
            <a:off x="7595640" y="3985920"/>
            <a:ext cx="1821240" cy="1821240"/>
          </a:xfrm>
          <a:prstGeom prst="rect">
            <a:avLst/>
          </a:prstGeom>
          <a:noFill/>
          <a:ln w="28440">
            <a:solidFill>
              <a:schemeClr val="lt1">
                <a:lumMod val="5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0" name="Rechteck 13"/>
          <p:cNvSpPr/>
          <p:nvPr/>
        </p:nvSpPr>
        <p:spPr>
          <a:xfrm>
            <a:off x="9416880" y="3985920"/>
            <a:ext cx="1821240" cy="1821240"/>
          </a:xfrm>
          <a:prstGeom prst="rect">
            <a:avLst/>
          </a:prstGeom>
          <a:noFill/>
          <a:ln w="28440">
            <a:solidFill>
              <a:schemeClr val="lt1">
                <a:lumMod val="5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1" name="Pfeil nach rechts 14"/>
          <p:cNvSpPr/>
          <p:nvPr/>
        </p:nvSpPr>
        <p:spPr>
          <a:xfrm rot="16200000">
            <a:off x="7136640" y="2827800"/>
            <a:ext cx="92880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2" name="Pfeil nach rechts 15"/>
          <p:cNvSpPr/>
          <p:nvPr/>
        </p:nvSpPr>
        <p:spPr>
          <a:xfrm>
            <a:off x="8042760" y="3799080"/>
            <a:ext cx="59400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3" name="Pfeil nach rechts 16"/>
          <p:cNvSpPr/>
          <p:nvPr/>
        </p:nvSpPr>
        <p:spPr>
          <a:xfrm flipH="1">
            <a:off x="10278720" y="3774240"/>
            <a:ext cx="43560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4" name="Pfeil nach rechts 17"/>
          <p:cNvSpPr/>
          <p:nvPr/>
        </p:nvSpPr>
        <p:spPr>
          <a:xfrm>
            <a:off x="8072640" y="5601600"/>
            <a:ext cx="95400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5" name="Pfeil nach rechts 18"/>
          <p:cNvSpPr/>
          <p:nvPr/>
        </p:nvSpPr>
        <p:spPr>
          <a:xfrm>
            <a:off x="10040400" y="5586840"/>
            <a:ext cx="74628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6" name="Pfeil nach rechts 19"/>
          <p:cNvSpPr/>
          <p:nvPr/>
        </p:nvSpPr>
        <p:spPr>
          <a:xfrm rot="16200000">
            <a:off x="7326360" y="4630680"/>
            <a:ext cx="52272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7" name="Pfeil nach rechts 20"/>
          <p:cNvSpPr/>
          <p:nvPr/>
        </p:nvSpPr>
        <p:spPr>
          <a:xfrm rot="16200000" flipH="1">
            <a:off x="9033480" y="4578480"/>
            <a:ext cx="77724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58" name="Pfeil nach rechts 22"/>
          <p:cNvSpPr/>
          <p:nvPr/>
        </p:nvSpPr>
        <p:spPr>
          <a:xfrm rot="16200000" flipH="1">
            <a:off x="9053640" y="2876760"/>
            <a:ext cx="777240" cy="415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grpSp>
        <p:nvGrpSpPr>
          <p:cNvPr id="459" name="Gruppieren 24"/>
          <p:cNvGrpSpPr/>
          <p:nvPr/>
        </p:nvGrpSpPr>
        <p:grpSpPr>
          <a:xfrm>
            <a:off x="7733880" y="2189160"/>
            <a:ext cx="3429000" cy="3197880"/>
            <a:chOff x="7733880" y="2189160"/>
            <a:chExt cx="3429000" cy="3197880"/>
          </a:xfrm>
        </p:grpSpPr>
        <p:grpSp>
          <p:nvGrpSpPr>
            <p:cNvPr id="460" name="Gruppieren 25"/>
            <p:cNvGrpSpPr/>
            <p:nvPr/>
          </p:nvGrpSpPr>
          <p:grpSpPr>
            <a:xfrm>
              <a:off x="7733880" y="2189160"/>
              <a:ext cx="3429000" cy="3197880"/>
              <a:chOff x="7733880" y="2189160"/>
              <a:chExt cx="3429000" cy="3197880"/>
            </a:xfrm>
          </p:grpSpPr>
          <p:cxnSp>
            <p:nvCxnSpPr>
              <p:cNvPr id="461" name="Gerade Verbindung mit Pfeil 27"/>
              <p:cNvCxnSpPr/>
              <p:nvPr/>
            </p:nvCxnSpPr>
            <p:spPr>
              <a:xfrm flipH="1" flipV="1">
                <a:off x="7978680" y="3456720"/>
                <a:ext cx="179280" cy="108288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2" name="Gerade Verbindung mit Pfeil 28"/>
              <p:cNvCxnSpPr/>
              <p:nvPr/>
            </p:nvCxnSpPr>
            <p:spPr>
              <a:xfrm flipH="1" flipV="1">
                <a:off x="7733880" y="2231280"/>
                <a:ext cx="769680" cy="85284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3" name="Gerade Verbindung mit Pfeil 29"/>
              <p:cNvCxnSpPr/>
              <p:nvPr/>
            </p:nvCxnSpPr>
            <p:spPr>
              <a:xfrm flipH="1" flipV="1">
                <a:off x="9496800" y="2189160"/>
                <a:ext cx="362520" cy="44820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4" name="Gerade Verbindung mit Pfeil 30"/>
              <p:cNvCxnSpPr/>
              <p:nvPr/>
            </p:nvCxnSpPr>
            <p:spPr>
              <a:xfrm>
                <a:off x="10450800" y="2858040"/>
                <a:ext cx="248040" cy="85104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5" name="Gerade Verbindung mit Pfeil 31"/>
              <p:cNvCxnSpPr/>
              <p:nvPr/>
            </p:nvCxnSpPr>
            <p:spPr>
              <a:xfrm>
                <a:off x="10222560" y="4586400"/>
                <a:ext cx="940680" cy="66600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6" name="Gerade Verbindung mit Pfeil 32"/>
              <p:cNvCxnSpPr/>
              <p:nvPr/>
            </p:nvCxnSpPr>
            <p:spPr>
              <a:xfrm flipH="1">
                <a:off x="9041760" y="5371920"/>
                <a:ext cx="849960" cy="1548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  <p:cxnSp>
            <p:nvCxnSpPr>
              <p:cNvPr id="467" name="Gerade Verbindung mit Pfeil 33"/>
              <p:cNvCxnSpPr/>
              <p:nvPr/>
            </p:nvCxnSpPr>
            <p:spPr>
              <a:xfrm flipV="1">
                <a:off x="8207640" y="4888080"/>
                <a:ext cx="724320" cy="417240"/>
              </a:xfrm>
              <a:prstGeom prst="straightConnector1">
                <a:avLst/>
              </a:prstGeom>
              <a:ln w="57240">
                <a:solidFill>
                  <a:srgbClr val="000000"/>
                </a:solidFill>
                <a:miter/>
                <a:tailEnd type="triangle" w="med" len="med"/>
              </a:ln>
            </p:spPr>
          </p:cxnSp>
        </p:grpSp>
        <p:cxnSp>
          <p:nvCxnSpPr>
            <p:cNvPr id="468" name="Gerade Verbindung mit Pfeil 26"/>
            <p:cNvCxnSpPr/>
            <p:nvPr/>
          </p:nvCxnSpPr>
          <p:spPr>
            <a:xfrm>
              <a:off x="9116280" y="3117240"/>
              <a:ext cx="807120" cy="645120"/>
            </a:xfrm>
            <a:prstGeom prst="straightConnector1">
              <a:avLst/>
            </a:prstGeom>
            <a:ln w="57240">
              <a:solidFill>
                <a:srgbClr val="000000"/>
              </a:solidFill>
              <a:miter/>
              <a:tailEnd type="triangle" w="med" len="med"/>
            </a:ln>
          </p:spPr>
        </p:cxnSp>
      </p:grpSp>
      <p:sp>
        <p:nvSpPr>
          <p:cNvPr id="469" name="Oval 34"/>
          <p:cNvSpPr/>
          <p:nvPr/>
        </p:nvSpPr>
        <p:spPr>
          <a:xfrm>
            <a:off x="9903960" y="4296240"/>
            <a:ext cx="359640" cy="359640"/>
          </a:xfrm>
          <a:prstGeom prst="ellipse">
            <a:avLst/>
          </a:prstGeom>
          <a:solidFill>
            <a:srgbClr val="00B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+</a:t>
            </a:r>
            <a:endParaRPr lang="en-GB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470" name="Gruppieren 35"/>
          <p:cNvGrpSpPr/>
          <p:nvPr/>
        </p:nvGrpSpPr>
        <p:grpSpPr>
          <a:xfrm>
            <a:off x="10263960" y="2438280"/>
            <a:ext cx="795960" cy="517320"/>
            <a:chOff x="10263960" y="2438280"/>
            <a:chExt cx="795960" cy="517320"/>
          </a:xfrm>
        </p:grpSpPr>
        <p:sp>
          <p:nvSpPr>
            <p:cNvPr id="471" name="Oval 36"/>
            <p:cNvSpPr/>
            <p:nvPr/>
          </p:nvSpPr>
          <p:spPr>
            <a:xfrm>
              <a:off x="10278720" y="2603160"/>
              <a:ext cx="269640" cy="269640"/>
            </a:xfrm>
            <a:prstGeom prst="ellipse">
              <a:avLst/>
            </a:pr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noAutofit/>
            </a:bodyPr>
            <a:lstStyle/>
            <a:p>
              <a:endPara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72" name="Textfeld 37"/>
            <p:cNvSpPr/>
            <p:nvPr/>
          </p:nvSpPr>
          <p:spPr>
            <a:xfrm>
              <a:off x="10263960" y="2438280"/>
              <a:ext cx="79596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-</a:t>
              </a:r>
              <a:endParaRPr lang="en-GB" sz="2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73" name="Gruppieren 38"/>
          <p:cNvGrpSpPr/>
          <p:nvPr/>
        </p:nvGrpSpPr>
        <p:grpSpPr>
          <a:xfrm>
            <a:off x="9880560" y="5087520"/>
            <a:ext cx="795960" cy="517320"/>
            <a:chOff x="9880560" y="5087520"/>
            <a:chExt cx="795960" cy="517320"/>
          </a:xfrm>
        </p:grpSpPr>
        <p:sp>
          <p:nvSpPr>
            <p:cNvPr id="474" name="Oval 39"/>
            <p:cNvSpPr/>
            <p:nvPr/>
          </p:nvSpPr>
          <p:spPr>
            <a:xfrm>
              <a:off x="9895320" y="5252040"/>
              <a:ext cx="269640" cy="269640"/>
            </a:xfrm>
            <a:prstGeom prst="ellipse">
              <a:avLst/>
            </a:pr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noAutofit/>
            </a:bodyPr>
            <a:lstStyle/>
            <a:p>
              <a:endPara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75" name="Textfeld 40"/>
            <p:cNvSpPr/>
            <p:nvPr/>
          </p:nvSpPr>
          <p:spPr>
            <a:xfrm>
              <a:off x="9880560" y="5087520"/>
              <a:ext cx="79596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-</a:t>
              </a:r>
              <a:endParaRPr lang="en-GB" sz="2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76" name="Oval 41"/>
          <p:cNvSpPr/>
          <p:nvPr/>
        </p:nvSpPr>
        <p:spPr>
          <a:xfrm>
            <a:off x="9792360" y="2603160"/>
            <a:ext cx="359640" cy="359640"/>
          </a:xfrm>
          <a:prstGeom prst="ellipse">
            <a:avLst/>
          </a:prstGeom>
          <a:solidFill>
            <a:srgbClr val="00B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+</a:t>
            </a:r>
            <a:endParaRPr lang="en-GB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477" name="Gruppieren 42"/>
          <p:cNvGrpSpPr/>
          <p:nvPr/>
        </p:nvGrpSpPr>
        <p:grpSpPr>
          <a:xfrm>
            <a:off x="8840880" y="2719800"/>
            <a:ext cx="795960" cy="517320"/>
            <a:chOff x="8840880" y="2719800"/>
            <a:chExt cx="795960" cy="517320"/>
          </a:xfrm>
        </p:grpSpPr>
        <p:sp>
          <p:nvSpPr>
            <p:cNvPr id="478" name="Oval 43"/>
            <p:cNvSpPr/>
            <p:nvPr/>
          </p:nvSpPr>
          <p:spPr>
            <a:xfrm>
              <a:off x="8855640" y="2884680"/>
              <a:ext cx="269640" cy="269640"/>
            </a:xfrm>
            <a:prstGeom prst="ellipse">
              <a:avLst/>
            </a:pr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noAutofit/>
            </a:bodyPr>
            <a:lstStyle/>
            <a:p>
              <a:endPara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79" name="Textfeld 44"/>
            <p:cNvSpPr/>
            <p:nvPr/>
          </p:nvSpPr>
          <p:spPr>
            <a:xfrm>
              <a:off x="8840880" y="2719800"/>
              <a:ext cx="79596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-</a:t>
              </a:r>
              <a:endParaRPr lang="en-GB" sz="2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80" name="Gruppieren 45"/>
          <p:cNvGrpSpPr/>
          <p:nvPr/>
        </p:nvGrpSpPr>
        <p:grpSpPr>
          <a:xfrm>
            <a:off x="8028000" y="4356720"/>
            <a:ext cx="795960" cy="517320"/>
            <a:chOff x="8028000" y="4356720"/>
            <a:chExt cx="795960" cy="517320"/>
          </a:xfrm>
        </p:grpSpPr>
        <p:sp>
          <p:nvSpPr>
            <p:cNvPr id="481" name="Oval 46"/>
            <p:cNvSpPr/>
            <p:nvPr/>
          </p:nvSpPr>
          <p:spPr>
            <a:xfrm>
              <a:off x="8042760" y="4521240"/>
              <a:ext cx="269640" cy="269640"/>
            </a:xfrm>
            <a:prstGeom prst="ellipse">
              <a:avLst/>
            </a:pr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1">
              <a:noAutofit/>
            </a:bodyPr>
            <a:lstStyle/>
            <a:p>
              <a:endPara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2" name="Textfeld 47"/>
            <p:cNvSpPr/>
            <p:nvPr/>
          </p:nvSpPr>
          <p:spPr>
            <a:xfrm>
              <a:off x="8028000" y="4356720"/>
              <a:ext cx="795960" cy="517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-</a:t>
              </a:r>
              <a:endParaRPr lang="en-GB" sz="2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83" name="Oval 48"/>
          <p:cNvSpPr/>
          <p:nvPr/>
        </p:nvSpPr>
        <p:spPr>
          <a:xfrm>
            <a:off x="7848000" y="5207040"/>
            <a:ext cx="359640" cy="359640"/>
          </a:xfrm>
          <a:prstGeom prst="ellipse">
            <a:avLst/>
          </a:prstGeom>
          <a:solidFill>
            <a:srgbClr val="00B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+</a:t>
            </a:r>
            <a:endParaRPr lang="en-GB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84" name="Oval 49"/>
          <p:cNvSpPr/>
          <p:nvPr/>
        </p:nvSpPr>
        <p:spPr>
          <a:xfrm>
            <a:off x="8440560" y="3035520"/>
            <a:ext cx="359640" cy="359640"/>
          </a:xfrm>
          <a:prstGeom prst="ellipse">
            <a:avLst/>
          </a:prstGeom>
          <a:solidFill>
            <a:srgbClr val="00B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+</a:t>
            </a:r>
            <a:endParaRPr lang="en-GB" sz="2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85" name="Rechteck 484"/>
          <p:cNvSpPr/>
          <p:nvPr/>
        </p:nvSpPr>
        <p:spPr>
          <a:xfrm>
            <a:off x="7200000" y="1440000"/>
            <a:ext cx="4680000" cy="4680000"/>
          </a:xfrm>
          <a:prstGeom prst="rect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3CE97B-D08A-B849-F1A8-7C0CC2F900DD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99505B-F3F2-B6C2-7B33-62FE733CF26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" name="Tabelle 486"/>
          <p:cNvGraphicFramePr/>
          <p:nvPr/>
        </p:nvGraphicFramePr>
        <p:xfrm>
          <a:off x="551880" y="1491120"/>
          <a:ext cx="7576200" cy="4815360"/>
        </p:xfrm>
        <a:graphic>
          <a:graphicData uri="http://schemas.openxmlformats.org/drawingml/2006/table">
            <a:tbl>
              <a:tblPr/>
              <a:tblGrid>
                <a:gridCol w="45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1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76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Rank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Rmax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Rpeak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Name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Accelerator (e.g. GPU) cores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Site country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1,742.00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2,746.38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El Capitan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9,988,224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(43,808 × 228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AMD Instinct MI300A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Lawrence Livermore NL, United States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1,353.00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2,055.72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Frontier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8,451,520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(38,416 × 220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AMD Instinct MI250X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Oak Ridge NL, United States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1,012.00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1,980.01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Aurora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8,159,232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(63,744 × 128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Intel Max 1550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Argonne NL, United States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793.40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930.00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JUPITER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3,106,752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(23,536 × 132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Nvidia Hopper H100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EuroHPC JU, Germany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561.20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846.84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Eagle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1,900,800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(14,400 × 132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Nvidia Hopper H100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Microsoft, United States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6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477.90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606.97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HPC6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2,930,400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(13,320 × 220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AMD Instinct MI250X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Eni S.p.A, Italy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7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442.01</a:t>
                      </a:r>
                    </a:p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537.21 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Fugaku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7,630,848 </a:t>
                      </a:r>
                      <a:endParaRPr lang="en-GB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(158,976 x 48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Fujitsu A64FX (ARM)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)</a:t>
                      </a:r>
                      <a:endParaRPr lang="en-GB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Riken Center for Computer Sciene, Japan</a:t>
                      </a: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8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434.90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574.84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Alps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1,372,800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(10,400 × 132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Nvidia Hopper H100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CSCS Swiss, Switzerland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9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379.70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531.51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LUMI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2,566,080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(11,664 × 220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AMD Instinct MI250X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EuroHPC JU, Finland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400"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10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241.20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306.31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Leonardo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1,714,176 </a:t>
                      </a:r>
                      <a:br>
                        <a:rPr sz="1200"/>
                      </a:b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(15,872 × 108 </a:t>
                      </a:r>
                      <a:r>
                        <a:rPr lang="en-GB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Nvidia Ampere A100</a:t>
                      </a:r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EuroHPC JU, Italy </a:t>
                      </a:r>
                      <a:endParaRPr lang="en-GB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88" name="PlaceHolder 2"/>
          <p:cNvSpPr>
            <a:spLocks noGrp="1"/>
          </p:cNvSpPr>
          <p:nvPr>
            <p:ph type="title"/>
          </p:nvPr>
        </p:nvSpPr>
        <p:spPr>
          <a:xfrm>
            <a:off x="698760" y="49284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Running on Diverse Modern Hardware Accelerators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9" name="Untertitel 4"/>
          <p:cNvSpPr txBox="1"/>
          <p:nvPr/>
        </p:nvSpPr>
        <p:spPr>
          <a:xfrm>
            <a:off x="698760" y="93168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            enables exascale plasma simulations on all HPCs with no overhead</a:t>
            </a:r>
            <a:endParaRPr lang="en-GB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0" name="Picture 22" descr="AMD MI250(X): Aldebaran als MCM mit bis zu 47,9 Teraflop/s und 560 Watt TDP"/>
          <p:cNvPicPr/>
          <p:nvPr/>
        </p:nvPicPr>
        <p:blipFill>
          <a:blip r:embed="rId3"/>
          <a:srcRect l="22924" r="16656"/>
          <a:stretch/>
        </p:blipFill>
        <p:spPr>
          <a:xfrm>
            <a:off x="9096120" y="1321200"/>
            <a:ext cx="1883880" cy="155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Picture 23" descr="Intel Advances Scientific Research and Performance for New Wave of..."/>
          <p:cNvPicPr/>
          <p:nvPr/>
        </p:nvPicPr>
        <p:blipFill>
          <a:blip r:embed="rId4"/>
          <a:stretch/>
        </p:blipFill>
        <p:spPr>
          <a:xfrm>
            <a:off x="8757000" y="2880000"/>
            <a:ext cx="2583000" cy="145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2" name="Picture 24" descr="NVIDIA® H100 Tensor Core GPU | RunSun Cloud"/>
          <p:cNvPicPr/>
          <p:nvPr/>
        </p:nvPicPr>
        <p:blipFill>
          <a:blip r:embed="rId5"/>
          <a:stretch/>
        </p:blipFill>
        <p:spPr>
          <a:xfrm>
            <a:off x="9000000" y="4353120"/>
            <a:ext cx="2420640" cy="1946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3" name="Picture 25" descr="alpaka"/>
          <p:cNvPicPr/>
          <p:nvPr/>
        </p:nvPicPr>
        <p:blipFill>
          <a:blip r:embed="rId6"/>
          <a:stretch/>
        </p:blipFill>
        <p:spPr>
          <a:xfrm>
            <a:off x="698760" y="1014480"/>
            <a:ext cx="741240" cy="24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D3AC68-CAA7-B436-2A4A-BA2761925B7E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DCC509-D9E7-3078-F221-EE00FA5EA596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3</a:t>
            </a:fld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How does PIConGPU Reach Hardware Portability?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How does the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alpaka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hardware abstraction layer work? 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7" name="Textfeld 2"/>
          <p:cNvSpPr/>
          <p:nvPr/>
        </p:nvSpPr>
        <p:spPr>
          <a:xfrm>
            <a:off x="2983680" y="1415880"/>
            <a:ext cx="4968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Data </a:t>
            </a:r>
            <a:r>
              <a:rPr lang="de-DE" sz="20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parallelism</a:t>
            </a:r>
            <a:r>
              <a:rPr lang="de-DE" sz="2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in modern </a:t>
            </a:r>
            <a:r>
              <a:rPr lang="de-DE" sz="20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hardware</a:t>
            </a:r>
            <a:r>
              <a:rPr lang="de-DE" sz="2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: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8" name="Grafik 19"/>
          <p:cNvPicPr/>
          <p:nvPr/>
        </p:nvPicPr>
        <p:blipFill>
          <a:blip r:embed="rId3"/>
          <a:stretch/>
        </p:blipFill>
        <p:spPr>
          <a:xfrm>
            <a:off x="1347480" y="1936800"/>
            <a:ext cx="8723520" cy="3853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9" name="Textfeld 5"/>
          <p:cNvSpPr/>
          <p:nvPr/>
        </p:nvSpPr>
        <p:spPr>
          <a:xfrm>
            <a:off x="307800" y="5612760"/>
            <a:ext cx="669888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Zenker E. et al. (2016) IEEE Xpress DOI:10.1109/IPDPSW.2016.50 </a:t>
            </a:r>
            <a:br>
              <a:rPr sz="1000" dirty="0"/>
            </a:br>
            <a:r>
              <a:rPr lang="de-DE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Zenker E. et al.  ISC (2016) ISC High Performance DOI:10.1007/978-3-319-46079-6_21</a:t>
            </a:r>
            <a:br>
              <a:rPr sz="1000" dirty="0"/>
            </a:br>
            <a:r>
              <a:rPr lang="de-DE" sz="1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Matthes A. et al., (2017) ISC High Performance (pp 496-514) DOI: 10.1007/978-3-319-67630-2_2</a:t>
            </a:r>
            <a:endParaRPr lang="en-GB" sz="1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0" name="Picture 26" descr="alpaka"/>
          <p:cNvPicPr/>
          <p:nvPr/>
        </p:nvPicPr>
        <p:blipFill>
          <a:blip r:embed="rId4"/>
          <a:stretch/>
        </p:blipFill>
        <p:spPr>
          <a:xfrm>
            <a:off x="8066520" y="4881600"/>
            <a:ext cx="2205720" cy="742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9EAA5DC-85AB-172F-6270-4D240F8E99A8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36B14D-C145-FA69-D7D6-08ED9684144B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4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How does PIConGPU Reach Hardware Portability?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One C++ interface to rule them all: Mapping abstract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alpaka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to </a:t>
            </a:r>
            <a:r>
              <a:rPr lang="en-US" sz="2000" b="1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all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hardware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4" name="Google Shape;316;p 1"/>
          <p:cNvPicPr/>
          <p:nvPr/>
        </p:nvPicPr>
        <p:blipFill>
          <a:blip r:embed="rId3"/>
          <a:stretch/>
        </p:blipFill>
        <p:spPr>
          <a:xfrm>
            <a:off x="1620000" y="1620000"/>
            <a:ext cx="9046800" cy="378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5" name="Picture 27" descr="alpaka"/>
          <p:cNvPicPr/>
          <p:nvPr/>
        </p:nvPicPr>
        <p:blipFill>
          <a:blip r:embed="rId4"/>
          <a:stretch/>
        </p:blipFill>
        <p:spPr>
          <a:xfrm>
            <a:off x="8066160" y="4881600"/>
            <a:ext cx="2205720" cy="74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6" name="Grafik 20"/>
          <p:cNvPicPr/>
          <p:nvPr/>
        </p:nvPicPr>
        <p:blipFill>
          <a:blip r:embed="rId5"/>
          <a:stretch/>
        </p:blipFill>
        <p:spPr>
          <a:xfrm>
            <a:off x="8329680" y="1882080"/>
            <a:ext cx="1895400" cy="283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7" name="Grafik 21"/>
          <p:cNvPicPr/>
          <p:nvPr/>
        </p:nvPicPr>
        <p:blipFill>
          <a:blip r:embed="rId6"/>
          <a:stretch/>
        </p:blipFill>
        <p:spPr>
          <a:xfrm>
            <a:off x="705960" y="1603080"/>
            <a:ext cx="3110400" cy="3387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8" name="Grafik 22"/>
          <p:cNvPicPr/>
          <p:nvPr/>
        </p:nvPicPr>
        <p:blipFill>
          <a:blip r:embed="rId7"/>
          <a:stretch/>
        </p:blipFill>
        <p:spPr>
          <a:xfrm>
            <a:off x="4498920" y="1574280"/>
            <a:ext cx="3167640" cy="344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9" name="Textfeld 6"/>
          <p:cNvSpPr/>
          <p:nvPr/>
        </p:nvSpPr>
        <p:spPr>
          <a:xfrm>
            <a:off x="307800" y="5612400"/>
            <a:ext cx="669888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Zenker E. et al. (2016) IEEE Xpress DOI:10.1109/IPDPSW.2016.50 </a:t>
            </a:r>
            <a:br>
              <a:rPr sz="1000"/>
            </a:br>
            <a:r>
              <a:rPr lang="de-DE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Zenker E. et al.  ISC (2016) ISC High Performance DOI:10.1007/978-3-319-46079-6_21</a:t>
            </a:r>
            <a:br>
              <a:rPr sz="1000"/>
            </a:br>
            <a:r>
              <a:rPr lang="de-DE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Matthes A. et al., (2017) ISC High Performance (pp 496-514) DOI: 10.1007/978-3-319-67630-2_2</a:t>
            </a: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GB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EF83F70-417E-598D-D84F-0106F2D127BA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027355D-F3B4-F668-697C-82FDC6AAFAB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Performance Portability on Different Systems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Maintaining code performance independent of hardware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3" name="Picture 15"/>
          <p:cNvPicPr/>
          <p:nvPr/>
        </p:nvPicPr>
        <p:blipFill>
          <a:blip r:embed="rId3"/>
          <a:stretch/>
        </p:blipFill>
        <p:spPr>
          <a:xfrm>
            <a:off x="6443280" y="1537200"/>
            <a:ext cx="5616720" cy="350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4" name="Picture 33"/>
          <p:cNvPicPr/>
          <p:nvPr/>
        </p:nvPicPr>
        <p:blipFill>
          <a:blip r:embed="rId4"/>
          <a:stretch/>
        </p:blipFill>
        <p:spPr>
          <a:xfrm>
            <a:off x="327960" y="1508400"/>
            <a:ext cx="5432040" cy="337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5" name="Grafik 514"/>
          <p:cNvPicPr/>
          <p:nvPr/>
        </p:nvPicPr>
        <p:blipFill>
          <a:blip r:embed="rId5"/>
          <a:stretch/>
        </p:blipFill>
        <p:spPr>
          <a:xfrm>
            <a:off x="360000" y="5296320"/>
            <a:ext cx="2340000" cy="823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6" name="TextBox 7"/>
          <p:cNvSpPr/>
          <p:nvPr/>
        </p:nvSpPr>
        <p:spPr>
          <a:xfrm>
            <a:off x="3101400" y="5400000"/>
            <a:ext cx="75186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As a part of this EU project, we share knowledge with other codes from the plasma physics community and run on </a:t>
            </a:r>
            <a:r>
              <a:rPr lang="en-US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EuroHPC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machines.</a:t>
            </a:r>
            <a:endParaRPr lang="en-GB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7" name="Graphic 3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9360000" y="205200"/>
            <a:ext cx="2680200" cy="80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C2D0578-C9CE-4B5F-52BD-CCF9D643E6A2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074CD8-8BC6-BDE0-70BD-113A1C5FC552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Scaling PIConGPU up to Exascale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JUREAP - </a:t>
            </a:r>
            <a:r>
              <a:rPr lang="en-US" sz="2000" b="0" u="none" strike="noStrike" dirty="0" err="1">
                <a:solidFill>
                  <a:schemeClr val="dk2"/>
                </a:solidFill>
                <a:effectLst/>
                <a:uFillTx/>
                <a:latin typeface="Arial"/>
              </a:rPr>
              <a:t>PIConGPU</a:t>
            </a: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 is lighthouse application on Europe’s first exascale machine JUPITER!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Textfeld 520"/>
          <p:cNvSpPr txBox="1"/>
          <p:nvPr/>
        </p:nvSpPr>
        <p:spPr>
          <a:xfrm>
            <a:off x="2700000" y="5400000"/>
            <a:ext cx="684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n-US" sz="22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We are ready to run our large science cases!</a:t>
            </a:r>
            <a:endParaRPr lang="en-GB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2" name="Picture 14"/>
          <p:cNvPicPr/>
          <p:nvPr/>
        </p:nvPicPr>
        <p:blipFill>
          <a:blip r:embed="rId3"/>
          <a:stretch/>
        </p:blipFill>
        <p:spPr>
          <a:xfrm>
            <a:off x="3420000" y="1980000"/>
            <a:ext cx="5252040" cy="3282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3" name="Graphic 4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360000" y="205200"/>
            <a:ext cx="2680200" cy="80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E658E6-358F-3783-048A-E388752D76DE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245351A-6219-9CEF-9003-C3609495F9A3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dk2"/>
                </a:solidFill>
                <a:effectLst/>
                <a:uFillTx/>
                <a:latin typeface="Arial"/>
              </a:rPr>
              <a:t>Why Do You Need HPC-Scale Laser Plasma Simulations?</a:t>
            </a:r>
            <a:endParaRPr lang="de-DE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Developing digital twins for modern ultra-compact plasma-based accelerators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7" name="Google Shape;376;p 1"/>
          <p:cNvSpPr/>
          <p:nvPr/>
        </p:nvSpPr>
        <p:spPr>
          <a:xfrm>
            <a:off x="1080000" y="2062800"/>
            <a:ext cx="3009600" cy="79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" sz="18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Conventional accelerators: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  <a:p>
            <a:pPr algn="ctr" defTabSz="1219320">
              <a:lnSpc>
                <a:spcPct val="100000"/>
              </a:lnSpc>
            </a:pPr>
            <a:r>
              <a:rPr lang="en" sz="1800" b="1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10GeV in 1km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</p:txBody>
      </p:sp>
      <p:sp>
        <p:nvSpPr>
          <p:cNvPr id="528" name="Google Shape;377;p 1"/>
          <p:cNvSpPr/>
          <p:nvPr/>
        </p:nvSpPr>
        <p:spPr>
          <a:xfrm>
            <a:off x="1080000" y="4966920"/>
            <a:ext cx="3009600" cy="79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 algn="ctr" defTabSz="1219320">
              <a:lnSpc>
                <a:spcPct val="100000"/>
              </a:lnSpc>
            </a:pPr>
            <a:r>
              <a:rPr lang="en" sz="18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Laser-driven accelerators: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  <a:p>
            <a:pPr algn="ctr" defTabSz="1219320">
              <a:lnSpc>
                <a:spcPct val="100000"/>
              </a:lnSpc>
            </a:pPr>
            <a:r>
              <a:rPr lang="en" sz="1800" b="1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10GeV in 10cm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</p:txBody>
      </p:sp>
      <p:pic>
        <p:nvPicPr>
          <p:cNvPr id="529" name="Google Shape;378;p 1"/>
          <p:cNvPicPr/>
          <p:nvPr/>
        </p:nvPicPr>
        <p:blipFill>
          <a:blip r:embed="rId3"/>
          <a:stretch/>
        </p:blipFill>
        <p:spPr>
          <a:xfrm>
            <a:off x="1466280" y="2863080"/>
            <a:ext cx="2237040" cy="210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0" name="Picture 28"/>
          <p:cNvPicPr/>
          <p:nvPr/>
        </p:nvPicPr>
        <p:blipFill>
          <a:blip r:embed="rId4"/>
          <a:stretch/>
        </p:blipFill>
        <p:spPr>
          <a:xfrm>
            <a:off x="8245080" y="3445560"/>
            <a:ext cx="2517120" cy="141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1" name="TextBox 1"/>
          <p:cNvSpPr/>
          <p:nvPr/>
        </p:nvSpPr>
        <p:spPr>
          <a:xfrm>
            <a:off x="8387280" y="2146680"/>
            <a:ext cx="222660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Laser driven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Travelling Wave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Electron Accelerator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05AA0"/>
                </a:solidFill>
                <a:effectLst/>
                <a:uFillTx/>
                <a:latin typeface="Arial"/>
              </a:rPr>
              <a:t>Beyond 10GeV</a:t>
            </a:r>
            <a:endParaRPr lang="en-GB" sz="1800" b="0" u="none" strike="noStrike">
              <a:solidFill>
                <a:srgbClr val="005AA0"/>
              </a:solidFill>
              <a:effectLst/>
              <a:uFillTx/>
              <a:latin typeface="Arial"/>
            </a:endParaRPr>
          </a:p>
        </p:txBody>
      </p:sp>
      <p:sp>
        <p:nvSpPr>
          <p:cNvPr id="532" name="PlaceHolder 4"/>
          <p:cNvSpPr>
            <a:spLocks noGrp="1"/>
          </p:cNvSpPr>
          <p:nvPr>
            <p:ph/>
          </p:nvPr>
        </p:nvSpPr>
        <p:spPr>
          <a:xfrm>
            <a:off x="7200000" y="5051160"/>
            <a:ext cx="4500000" cy="34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Monday PS 4 5:40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Beyond Dephasing: Scalable laser-plasma accelerators via Traveling-wave electron acceleration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(Alexander Debus)</a:t>
            </a:r>
            <a:endParaRPr lang="de-DE" sz="14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3" name="Textfeld 532"/>
          <p:cNvSpPr txBox="1"/>
          <p:nvPr/>
        </p:nvSpPr>
        <p:spPr>
          <a:xfrm>
            <a:off x="4500000" y="2520000"/>
            <a:ext cx="2700000" cy="304707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defTabSz="1219320">
              <a:lnSpc>
                <a:spcPct val="100000"/>
              </a:lnSpc>
              <a:spcBef>
                <a:spcPts val="1701"/>
              </a:spcBef>
              <a:buClr>
                <a:srgbClr val="000000"/>
              </a:buClr>
            </a:pPr>
            <a:r>
              <a:rPr lang="en" sz="187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High-order schemes for accuracy beyond 10 million time steps</a:t>
            </a:r>
            <a:endParaRPr lang="en-GB" sz="187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1219320">
              <a:lnSpc>
                <a:spcPct val="100000"/>
              </a:lnSpc>
              <a:spcBef>
                <a:spcPts val="1701"/>
              </a:spcBef>
              <a:buClr>
                <a:srgbClr val="000000"/>
              </a:buClr>
            </a:pPr>
            <a:endParaRPr lang="en-GB" sz="187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1219320">
              <a:lnSpc>
                <a:spcPct val="100000"/>
              </a:lnSpc>
              <a:spcBef>
                <a:spcPts val="1701"/>
              </a:spcBef>
              <a:buClr>
                <a:srgbClr val="000000"/>
              </a:buClr>
            </a:pPr>
            <a:r>
              <a:rPr lang="en" sz="187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Realistic system size of 50 trillion particles and 2 trillion cells</a:t>
            </a:r>
            <a:endParaRPr lang="en-GB" sz="187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1701"/>
              </a:spcBef>
            </a:pPr>
            <a:endParaRPr lang="en-GB" sz="187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4C6729-DE5C-8A29-6348-4D6E1C8D9F43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4CEB0F-B516-BA07-7808-452AB163AD3E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6920" cy="409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AI Scientist: Exascale in-transit Machine Learning </a:t>
            </a:r>
            <a:endParaRPr lang="de-DE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1108692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2"/>
                </a:solidFill>
                <a:effectLst/>
                <a:uFillTx/>
                <a:latin typeface="Arial"/>
              </a:rPr>
              <a:t>Connecting particle dynamics with emitted radiation in an AI surrogate model</a:t>
            </a:r>
            <a:endParaRPr lang="en-GB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37" name="Group 5"/>
          <p:cNvGrpSpPr/>
          <p:nvPr/>
        </p:nvGrpSpPr>
        <p:grpSpPr>
          <a:xfrm>
            <a:off x="95760" y="1725480"/>
            <a:ext cx="10584720" cy="4126680"/>
            <a:chOff x="95760" y="1725480"/>
            <a:chExt cx="10584720" cy="4126680"/>
          </a:xfrm>
        </p:grpSpPr>
        <p:pic>
          <p:nvPicPr>
            <p:cNvPr id="538" name="Picture 12"/>
            <p:cNvPicPr/>
            <p:nvPr/>
          </p:nvPicPr>
          <p:blipFill>
            <a:blip r:embed="rId3"/>
            <a:stretch/>
          </p:blipFill>
          <p:spPr>
            <a:xfrm>
              <a:off x="95760" y="2594880"/>
              <a:ext cx="5276160" cy="2975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39" name="Arrow: Curved Right 2"/>
            <p:cNvSpPr/>
            <p:nvPr/>
          </p:nvSpPr>
          <p:spPr>
            <a:xfrm rot="1077600" flipV="1">
              <a:off x="2538000" y="2342880"/>
              <a:ext cx="1454400" cy="2136600"/>
            </a:xfrm>
            <a:prstGeom prst="curvedRightArrow">
              <a:avLst>
                <a:gd name="adj1" fmla="val 25000"/>
                <a:gd name="adj2" fmla="val 49077"/>
                <a:gd name="adj3" fmla="val 21652"/>
              </a:avLst>
            </a:prstGeom>
            <a:solidFill>
              <a:schemeClr val="accent2"/>
            </a:solidFill>
            <a:ln w="12600">
              <a:solidFill>
                <a:schemeClr val="accent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de-DE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0" name="TextBox 6"/>
            <p:cNvSpPr/>
            <p:nvPr/>
          </p:nvSpPr>
          <p:spPr>
            <a:xfrm>
              <a:off x="1261080" y="1725480"/>
              <a:ext cx="270936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AI model training</a:t>
              </a:r>
              <a:r>
                <a:rPr lang="de-DE" sz="18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 from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8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PIConGPU simulation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8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data by streaming PB/s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41" name="Arrow: Curved Left 2"/>
            <p:cNvSpPr/>
            <p:nvPr/>
          </p:nvSpPr>
          <p:spPr>
            <a:xfrm rot="870600">
              <a:off x="5602680" y="3347640"/>
              <a:ext cx="984240" cy="209952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5"/>
            </a:solidFill>
            <a:ln w="12600">
              <a:solidFill>
                <a:schemeClr val="accent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de-DE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42" name="TextBox 9"/>
            <p:cNvSpPr/>
            <p:nvPr/>
          </p:nvSpPr>
          <p:spPr>
            <a:xfrm>
              <a:off x="5682240" y="5213160"/>
              <a:ext cx="499824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800" b="1" u="none" strike="noStrike">
                  <a:solidFill>
                    <a:srgbClr val="4472C4"/>
                  </a:solidFill>
                  <a:effectLst/>
                  <a:uFillTx/>
                  <a:latin typeface="Arial"/>
                </a:rPr>
                <a:t>Inverting the model to predict plasma properties from radiation observed on earth</a:t>
              </a:r>
              <a:endParaRPr lang="en-GB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543" name="Picture 13"/>
            <p:cNvPicPr/>
            <p:nvPr/>
          </p:nvPicPr>
          <p:blipFill>
            <a:blip r:embed="rId4"/>
            <a:stretch/>
          </p:blipFill>
          <p:spPr>
            <a:xfrm rot="20831400">
              <a:off x="904320" y="5190840"/>
              <a:ext cx="683280" cy="20664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544" name="Group 6"/>
            <p:cNvGrpSpPr/>
            <p:nvPr/>
          </p:nvGrpSpPr>
          <p:grpSpPr>
            <a:xfrm>
              <a:off x="4214520" y="1788840"/>
              <a:ext cx="2220840" cy="1966680"/>
              <a:chOff x="4214520" y="1788840"/>
              <a:chExt cx="2220840" cy="1966680"/>
            </a:xfrm>
          </p:grpSpPr>
          <p:pic>
            <p:nvPicPr>
              <p:cNvPr id="545" name="Graphic 5"/>
              <p:cNvPicPr/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/>
            </p:blipFill>
            <p:spPr>
              <a:xfrm rot="5400000">
                <a:off x="5443200" y="1881720"/>
                <a:ext cx="933120" cy="9331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546" name="Oval 2"/>
              <p:cNvSpPr/>
              <p:nvPr/>
            </p:nvSpPr>
            <p:spPr>
              <a:xfrm>
                <a:off x="5361120" y="1788840"/>
                <a:ext cx="1074240" cy="1074240"/>
              </a:xfrm>
              <a:prstGeom prst="ellipse">
                <a:avLst/>
              </a:prstGeom>
              <a:noFill/>
              <a:ln w="381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endParaRPr lang="de-DE" sz="1800" b="0" u="none" strike="noStrik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547" name="Straight Connector 8"/>
              <p:cNvCxnSpPr/>
              <p:nvPr/>
            </p:nvCxnSpPr>
            <p:spPr>
              <a:xfrm flipV="1">
                <a:off x="5215320" y="2705760"/>
                <a:ext cx="1063080" cy="1042560"/>
              </a:xfrm>
              <a:prstGeom prst="straightConnector1">
                <a:avLst/>
              </a:prstGeom>
              <a:ln w="38160">
                <a:solidFill>
                  <a:srgbClr val="000000"/>
                </a:solidFill>
                <a:miter/>
              </a:ln>
            </p:spPr>
          </p:cxnSp>
          <p:cxnSp>
            <p:nvCxnSpPr>
              <p:cNvPr id="548" name="Straight Connector 9"/>
              <p:cNvCxnSpPr/>
              <p:nvPr/>
            </p:nvCxnSpPr>
            <p:spPr>
              <a:xfrm flipV="1">
                <a:off x="4458960" y="1946160"/>
                <a:ext cx="1059480" cy="684720"/>
              </a:xfrm>
              <a:prstGeom prst="straightConnector1">
                <a:avLst/>
              </a:prstGeom>
              <a:ln w="38160">
                <a:solidFill>
                  <a:srgbClr val="000000"/>
                </a:solidFill>
                <a:miter/>
              </a:ln>
            </p:spPr>
          </p:cxnSp>
          <p:grpSp>
            <p:nvGrpSpPr>
              <p:cNvPr id="549" name="Group 7"/>
              <p:cNvGrpSpPr/>
              <p:nvPr/>
            </p:nvGrpSpPr>
            <p:grpSpPr>
              <a:xfrm>
                <a:off x="4214520" y="2630520"/>
                <a:ext cx="1030320" cy="1125000"/>
                <a:chOff x="4214520" y="2630520"/>
                <a:chExt cx="1030320" cy="1125000"/>
              </a:xfrm>
            </p:grpSpPr>
            <p:sp>
              <p:nvSpPr>
                <p:cNvPr id="550" name="Freeform: Shape 5"/>
                <p:cNvSpPr/>
                <p:nvPr/>
              </p:nvSpPr>
              <p:spPr>
                <a:xfrm>
                  <a:off x="4305240" y="3557880"/>
                  <a:ext cx="556920" cy="197280"/>
                </a:xfrm>
                <a:custGeom>
                  <a:avLst/>
                  <a:gdLst>
                    <a:gd name="textAreaLeft" fmla="*/ 0 w 556920"/>
                    <a:gd name="textAreaRight" fmla="*/ 557280 w 556920"/>
                    <a:gd name="textAreaTop" fmla="*/ 0 h 197280"/>
                    <a:gd name="textAreaBottom" fmla="*/ 197640 h 197280"/>
                    <a:gd name="GluePoint1X" fmla="*/ 0 w 557213"/>
                    <a:gd name="GluePoint1Y" fmla="*/ 0 h 197643"/>
                    <a:gd name="GluePoint2X" fmla="*/ 276225 w 557213"/>
                    <a:gd name="GluePoint2Y" fmla="*/ 76200 h 197643"/>
                    <a:gd name="GluePoint3X" fmla="*/ 557213 w 557213"/>
                    <a:gd name="GluePoint3Y" fmla="*/ 197643 h 197643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</a:cxnLst>
                  <a:rect l="textAreaLeft" t="textAreaTop" r="textAreaRight" b="textAreaBottom"/>
                  <a:pathLst>
                    <a:path w="557213" h="197643">
                      <a:moveTo>
                        <a:pt x="0" y="0"/>
                      </a:moveTo>
                      <a:cubicBezTo>
                        <a:pt x="91678" y="21630"/>
                        <a:pt x="183356" y="43260"/>
                        <a:pt x="276225" y="76200"/>
                      </a:cubicBezTo>
                      <a:cubicBezTo>
                        <a:pt x="369094" y="109140"/>
                        <a:pt x="498476" y="153193"/>
                        <a:pt x="557213" y="197643"/>
                      </a:cubicBez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Calibri"/>
                  </a:endParaRPr>
                </a:p>
              </p:txBody>
            </p:sp>
            <p:cxnSp>
              <p:nvCxnSpPr>
                <p:cNvPr id="551" name="Straight Connector 10"/>
                <p:cNvCxnSpPr/>
                <p:nvPr/>
              </p:nvCxnSpPr>
              <p:spPr>
                <a:xfrm flipV="1">
                  <a:off x="4862160" y="3732840"/>
                  <a:ext cx="355320" cy="23040"/>
                </a:xfrm>
                <a:prstGeom prst="straightConnector1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</p:cxnSp>
            <p:sp>
              <p:nvSpPr>
                <p:cNvPr id="552" name="Freeform: Shape 6"/>
                <p:cNvSpPr/>
                <p:nvPr/>
              </p:nvSpPr>
              <p:spPr>
                <a:xfrm>
                  <a:off x="5176800" y="2750760"/>
                  <a:ext cx="68040" cy="983160"/>
                </a:xfrm>
                <a:custGeom>
                  <a:avLst/>
                  <a:gdLst>
                    <a:gd name="textAreaLeft" fmla="*/ 0 w 68040"/>
                    <a:gd name="textAreaRight" fmla="*/ 68400 w 68040"/>
                    <a:gd name="textAreaTop" fmla="*/ 0 h 983160"/>
                    <a:gd name="textAreaBottom" fmla="*/ 983520 h 983160"/>
                    <a:gd name="GluePoint1X" fmla="*/ 40481 w 68225"/>
                    <a:gd name="GluePoint1Y" fmla="*/ 983456 h 983456"/>
                    <a:gd name="GluePoint2X" fmla="*/ 66675 w 68225"/>
                    <a:gd name="GluePoint2Y" fmla="*/ 471487 h 983456"/>
                    <a:gd name="GluePoint3X" fmla="*/ 0 w 68225"/>
                    <a:gd name="GluePoint3Y" fmla="*/ 0 h 983456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</a:cxnLst>
                  <a:rect l="textAreaLeft" t="textAreaTop" r="textAreaRight" b="textAreaBottom"/>
                  <a:pathLst>
                    <a:path w="68225" h="983456">
                      <a:moveTo>
                        <a:pt x="40481" y="983456"/>
                      </a:moveTo>
                      <a:cubicBezTo>
                        <a:pt x="56951" y="809426"/>
                        <a:pt x="73422" y="635396"/>
                        <a:pt x="66675" y="471487"/>
                      </a:cubicBezTo>
                      <a:cubicBezTo>
                        <a:pt x="59928" y="307578"/>
                        <a:pt x="11509" y="76994"/>
                        <a:pt x="0" y="0"/>
                      </a:cubicBez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Calibri"/>
                  </a:endParaRPr>
                </a:p>
              </p:txBody>
            </p:sp>
            <p:sp>
              <p:nvSpPr>
                <p:cNvPr id="553" name="Freeform: Shape 7"/>
                <p:cNvSpPr/>
                <p:nvPr/>
              </p:nvSpPr>
              <p:spPr>
                <a:xfrm>
                  <a:off x="4433760" y="2648160"/>
                  <a:ext cx="742680" cy="99720"/>
                </a:xfrm>
                <a:custGeom>
                  <a:avLst/>
                  <a:gdLst>
                    <a:gd name="textAreaLeft" fmla="*/ 0 w 742680"/>
                    <a:gd name="textAreaRight" fmla="*/ 743040 w 742680"/>
                    <a:gd name="textAreaTop" fmla="*/ 0 h 99720"/>
                    <a:gd name="textAreaBottom" fmla="*/ 100080 h 99720"/>
                    <a:gd name="GluePoint1X" fmla="*/ 742950 w 742950"/>
                    <a:gd name="GluePoint1Y" fmla="*/ 100013 h 100013"/>
                    <a:gd name="GluePoint2X" fmla="*/ 364331 w 742950"/>
                    <a:gd name="GluePoint2Y" fmla="*/ 19050 h 100013"/>
                    <a:gd name="GluePoint3X" fmla="*/ 0 w 742950"/>
                    <a:gd name="GluePoint3Y" fmla="*/ 0 h 100013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</a:cxnLst>
                  <a:rect l="textAreaLeft" t="textAreaTop" r="textAreaRight" b="textAreaBottom"/>
                  <a:pathLst>
                    <a:path w="742950" h="100013">
                      <a:moveTo>
                        <a:pt x="742950" y="100013"/>
                      </a:moveTo>
                      <a:cubicBezTo>
                        <a:pt x="615553" y="67866"/>
                        <a:pt x="488156" y="35719"/>
                        <a:pt x="364331" y="19050"/>
                      </a:cubicBezTo>
                      <a:cubicBezTo>
                        <a:pt x="240506" y="2381"/>
                        <a:pt x="62706" y="6747"/>
                        <a:pt x="0" y="0"/>
                      </a:cubicBez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Calibri"/>
                  </a:endParaRPr>
                </a:p>
              </p:txBody>
            </p:sp>
            <p:cxnSp>
              <p:nvCxnSpPr>
                <p:cNvPr id="554" name="Straight Connector 11"/>
                <p:cNvCxnSpPr/>
                <p:nvPr/>
              </p:nvCxnSpPr>
              <p:spPr>
                <a:xfrm flipH="1">
                  <a:off x="4214520" y="2630520"/>
                  <a:ext cx="249480" cy="232920"/>
                </a:xfrm>
                <a:prstGeom prst="straightConnector1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</p:cxnSp>
            <p:sp>
              <p:nvSpPr>
                <p:cNvPr id="555" name="Freeform: Shape 8"/>
                <p:cNvSpPr/>
                <p:nvPr/>
              </p:nvSpPr>
              <p:spPr>
                <a:xfrm>
                  <a:off x="4226760" y="2836440"/>
                  <a:ext cx="85680" cy="723600"/>
                </a:xfrm>
                <a:custGeom>
                  <a:avLst/>
                  <a:gdLst>
                    <a:gd name="textAreaLeft" fmla="*/ 0 w 85680"/>
                    <a:gd name="textAreaRight" fmla="*/ 86040 w 85680"/>
                    <a:gd name="textAreaTop" fmla="*/ 0 h 723600"/>
                    <a:gd name="textAreaBottom" fmla="*/ 723960 h 723600"/>
                    <a:gd name="GluePoint1X" fmla="*/ 0 w 86142"/>
                    <a:gd name="GluePoint1Y" fmla="*/ 0 h 723900"/>
                    <a:gd name="GluePoint2X" fmla="*/ 78581 w 86142"/>
                    <a:gd name="GluePoint2Y" fmla="*/ 376237 h 723900"/>
                    <a:gd name="GluePoint3X" fmla="*/ 78581 w 86142"/>
                    <a:gd name="GluePoint3Y" fmla="*/ 723900 h 723900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</a:cxnLst>
                  <a:rect l="textAreaLeft" t="textAreaTop" r="textAreaRight" b="textAreaBottom"/>
                  <a:pathLst>
                    <a:path w="86142" h="723900">
                      <a:moveTo>
                        <a:pt x="0" y="0"/>
                      </a:moveTo>
                      <a:cubicBezTo>
                        <a:pt x="32742" y="127793"/>
                        <a:pt x="65484" y="255587"/>
                        <a:pt x="78581" y="376237"/>
                      </a:cubicBezTo>
                      <a:cubicBezTo>
                        <a:pt x="91678" y="496887"/>
                        <a:pt x="85129" y="610393"/>
                        <a:pt x="78581" y="723900"/>
                      </a:cubicBez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Calibri"/>
                  </a:endParaRPr>
                </a:p>
              </p:txBody>
            </p:sp>
          </p:grpSp>
        </p:grpSp>
      </p:grpSp>
      <p:grpSp>
        <p:nvGrpSpPr>
          <p:cNvPr id="556" name="Group 8"/>
          <p:cNvGrpSpPr/>
          <p:nvPr/>
        </p:nvGrpSpPr>
        <p:grpSpPr>
          <a:xfrm>
            <a:off x="6904800" y="1703160"/>
            <a:ext cx="5114160" cy="3258720"/>
            <a:chOff x="6904800" y="1703160"/>
            <a:chExt cx="5114160" cy="3258720"/>
          </a:xfrm>
        </p:grpSpPr>
        <p:sp>
          <p:nvSpPr>
            <p:cNvPr id="557" name="TextBox 10"/>
            <p:cNvSpPr/>
            <p:nvPr/>
          </p:nvSpPr>
          <p:spPr>
            <a:xfrm>
              <a:off x="6904800" y="1703160"/>
              <a:ext cx="5114160" cy="3258720"/>
            </a:xfrm>
            <a:prstGeom prst="rect">
              <a:avLst/>
            </a:prstGeom>
            <a:solidFill>
              <a:schemeClr val="lt1"/>
            </a:solidFill>
            <a:ln w="284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The AI-Scientist combines work from all 3 tasks:</a:t>
              </a: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343080" indent="-343080" defTabSz="914400">
                <a:lnSpc>
                  <a:spcPct val="100000"/>
                </a:lnSpc>
                <a:buClr>
                  <a:srgbClr val="ED7D31"/>
                </a:buClr>
                <a:buFont typeface="OpenSymbol"/>
                <a:buAutoNum type="arabicPeriod"/>
                <a:tabLst>
                  <a:tab pos="0" algn="l"/>
                </a:tabLst>
              </a:pPr>
              <a:r>
                <a:rPr lang="en-US" sz="16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Compression:</a:t>
              </a:r>
              <a:r>
                <a:rPr lang="en-US" sz="1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 </a:t>
              </a: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457200"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We compress knowledge and do not only store compressed data!</a:t>
              </a: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343080" indent="-343080" defTabSz="914400">
                <a:lnSpc>
                  <a:spcPct val="100000"/>
                </a:lnSpc>
                <a:buClr>
                  <a:srgbClr val="ED7D31"/>
                </a:buClr>
                <a:buFont typeface="OpenSymbol"/>
                <a:buAutoNum type="arabicPeriod"/>
                <a:tabLst>
                  <a:tab pos="0" algn="l"/>
                </a:tabLst>
              </a:pPr>
              <a:r>
                <a:rPr lang="en-US" sz="16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I/O:</a:t>
              </a:r>
              <a:r>
                <a:rPr lang="en-US" sz="1600" b="0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 Streaming via openPMD/ADIOS2</a:t>
              </a: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343080" indent="-343080" defTabSz="914400">
                <a:lnSpc>
                  <a:spcPct val="100000"/>
                </a:lnSpc>
                <a:buClr>
                  <a:srgbClr val="ED7D31"/>
                </a:buClr>
                <a:buFont typeface="OpenSymbol"/>
                <a:buAutoNum type="arabicPeriod"/>
                <a:tabLst>
                  <a:tab pos="0" algn="l"/>
                </a:tabLst>
              </a:pPr>
              <a:r>
                <a:rPr lang="en-US" sz="1600" b="1" u="none" strike="noStrike">
                  <a:solidFill>
                    <a:srgbClr val="ED7D31"/>
                  </a:solidFill>
                  <a:effectLst/>
                  <a:uFillTx/>
                  <a:latin typeface="Arial"/>
                </a:rPr>
                <a:t>In-situ:</a:t>
              </a:r>
              <a:r>
                <a:rPr lang="en-US" sz="1600" b="0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 in-transit selection and reduction </a:t>
              </a: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GB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558" name="Picture 34"/>
            <p:cNvPicPr/>
            <p:nvPr/>
          </p:nvPicPr>
          <p:blipFill>
            <a:blip r:embed="rId7"/>
            <a:stretch/>
          </p:blipFill>
          <p:spPr>
            <a:xfrm>
              <a:off x="8271720" y="4561200"/>
              <a:ext cx="2840040" cy="311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59" name="Picture 35"/>
            <p:cNvPicPr/>
            <p:nvPr/>
          </p:nvPicPr>
          <p:blipFill>
            <a:blip r:embed="rId8"/>
            <a:stretch/>
          </p:blipFill>
          <p:spPr>
            <a:xfrm>
              <a:off x="8427960" y="3325320"/>
              <a:ext cx="2527560" cy="7135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60" name="TextBox 24"/>
          <p:cNvSpPr/>
          <p:nvPr/>
        </p:nvSpPr>
        <p:spPr>
          <a:xfrm>
            <a:off x="4424040" y="6078240"/>
            <a:ext cx="3289680" cy="2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J. Kelling et al., 2025 IPDPS, doi: 10.1109/IPDPS64566.2025.00043.</a:t>
            </a:r>
            <a:endParaRPr lang="en-GB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1" name="Grafik 560"/>
          <p:cNvPicPr/>
          <p:nvPr/>
        </p:nvPicPr>
        <p:blipFill>
          <a:blip r:embed="rId9"/>
          <a:stretch/>
        </p:blipFill>
        <p:spPr>
          <a:xfrm>
            <a:off x="10620000" y="5540760"/>
            <a:ext cx="1440000" cy="759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Exascale Plasma Accelerator Simulations with PIConGPU – Finn-Ole Carstens</a:t>
            </a:r>
            <a:endParaRPr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AB94B8-9665-A8B3-4AA9-E0EE89C49A7C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de-DE"/>
              <a:t>2025-09-25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567D0A-E298-197B-5254-055EF99DD2B0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ED2F81B-A172-4DA4-A2D7-0ADF0B41A792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Inhaltsfolie_Materie">
  <a:themeElements>
    <a:clrScheme name="hz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Inhaltsfolie_Materie">
  <a:themeElements>
    <a:clrScheme name="hz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HZDR_Office_Design">
  <a:themeElements>
    <a:clrScheme name="HZDR_Farben">
      <a:dk1>
        <a:srgbClr val="000000"/>
      </a:dk1>
      <a:lt1>
        <a:srgbClr val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HZDR-2024-07</Template>
  <TotalTime>0</TotalTime>
  <Words>1150</Words>
  <Application>Microsoft Office PowerPoint</Application>
  <PresentationFormat>Breitbild</PresentationFormat>
  <Paragraphs>228</Paragraphs>
  <Slides>15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15</vt:i4>
      </vt:variant>
    </vt:vector>
  </HeadingPairs>
  <TitlesOfParts>
    <vt:vector size="42" baseType="lpstr">
      <vt:lpstr>Arial</vt:lpstr>
      <vt:lpstr>Calibri</vt:lpstr>
      <vt:lpstr>Noto Sans CJK SC</vt:lpstr>
      <vt:lpstr>OpenSymbol</vt:lpstr>
      <vt:lpstr>Symbol</vt:lpstr>
      <vt:lpstr>Times New Roman</vt:lpstr>
      <vt:lpstr>Wingdings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HZDR_Office_Design</vt:lpstr>
      <vt:lpstr>Office Theme</vt:lpstr>
      <vt:lpstr>HZDR_Office_Design</vt:lpstr>
      <vt:lpstr>Office</vt:lpstr>
      <vt:lpstr>1_Office Theme</vt:lpstr>
      <vt:lpstr>1_Office Theme 2013 - 2022</vt:lpstr>
      <vt:lpstr>Office</vt:lpstr>
      <vt:lpstr>2_Inhaltsfolie_Materie</vt:lpstr>
      <vt:lpstr>2_Inhaltsfolie_Materie</vt:lpstr>
      <vt:lpstr>Office Theme</vt:lpstr>
      <vt:lpstr>Exascale Plasma Accelerator Simulations with PIConGPU</vt:lpstr>
      <vt:lpstr>PIConGPU is a Scalable Open Source Particle-in-Cell Code</vt:lpstr>
      <vt:lpstr>Running on Diverse Modern Hardware Accelerators</vt:lpstr>
      <vt:lpstr>How does PIConGPU Reach Hardware Portability?</vt:lpstr>
      <vt:lpstr>How does PIConGPU Reach Hardware Portability?</vt:lpstr>
      <vt:lpstr>Performance Portability on Different Systems</vt:lpstr>
      <vt:lpstr>Scaling PIConGPU up to Exascale</vt:lpstr>
      <vt:lpstr>Why Do You Need HPC-Scale Laser Plasma Simulations?</vt:lpstr>
      <vt:lpstr>AI Scientist: Exascale in-transit Machine Learning </vt:lpstr>
      <vt:lpstr>Novel Everyday Features of PIConGPU</vt:lpstr>
      <vt:lpstr>Revolutionizing PIConGPU Workflows with Binning Plugin</vt:lpstr>
      <vt:lpstr>Improved Physical Accuracy in Atomic Physics with FLYonPIC</vt:lpstr>
      <vt:lpstr>Improved Physical Accuracy in Atomic Physics with FLYonPIC</vt:lpstr>
      <vt:lpstr>Extending Simulation Box into Far Field</vt:lpstr>
      <vt:lpstr>Thank you for your attention!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Alexander Debus</cp:lastModifiedBy>
  <cp:revision>3</cp:revision>
  <dcterms:modified xsi:type="dcterms:W3CDTF">2025-09-23T18:27:32Z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2025-09-11T14:21:14Z</dcterms:created>
  <dc:creator/>
  <dc:description/>
  <dc:language>en-GB</dc:language>
  <cp:lastModifiedBy/>
  <dcterms:modified xsi:type="dcterms:W3CDTF">2025-09-22T23:30:08Z</dcterms:modified>
  <cp:revision>116</cp:revision>
  <dc:subject/>
  <dc:title>HZDR-2024-07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Breitbild</vt:lpwstr>
  </property>
  <property fmtid="{D5CDD505-2E9C-101B-9397-08002B2CF9AE}" pid="4" name="Slides">
    <vt:r8>8</vt:r8>
  </property>
</Properties>
</file>