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k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18"/>
  </p:notesMasterIdLst>
  <p:sldIdLst>
    <p:sldId id="259" r:id="rId2"/>
    <p:sldId id="309" r:id="rId3"/>
    <p:sldId id="300" r:id="rId4"/>
    <p:sldId id="301" r:id="rId5"/>
    <p:sldId id="313" r:id="rId6"/>
    <p:sldId id="302" r:id="rId7"/>
    <p:sldId id="303" r:id="rId8"/>
    <p:sldId id="304" r:id="rId9"/>
    <p:sldId id="263" r:id="rId10"/>
    <p:sldId id="305" r:id="rId11"/>
    <p:sldId id="312" r:id="rId12"/>
    <p:sldId id="287" r:id="rId13"/>
    <p:sldId id="307" r:id="rId14"/>
    <p:sldId id="308" r:id="rId15"/>
    <p:sldId id="310" r:id="rId16"/>
    <p:sldId id="311" r:id="rId17"/>
  </p:sldIdLst>
  <p:sldSz cx="9144000" cy="5149850"/>
  <p:notesSz cx="6858000" cy="9144000"/>
  <p:defaultTextStyle>
    <a:defPPr>
      <a:defRPr lang="de-DE"/>
    </a:defPPr>
    <a:lvl1pPr marL="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03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074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111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149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5186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DE7"/>
    <a:srgbClr val="006AB3"/>
    <a:srgbClr val="DAE5EA"/>
    <a:srgbClr val="DAE5EB"/>
    <a:srgbClr val="B6C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87" autoAdjust="0"/>
    <p:restoredTop sz="97725" autoAdjust="0"/>
  </p:normalViewPr>
  <p:slideViewPr>
    <p:cSldViewPr showGuides="1">
      <p:cViewPr>
        <p:scale>
          <a:sx n="108" d="100"/>
          <a:sy n="108" d="100"/>
        </p:scale>
        <p:origin x="606" y="696"/>
      </p:cViewPr>
      <p:guideLst/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0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EA47C3-D6D1-45C7-B7EF-A1183D105D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B136A2F5-BC7E-47DC-9ED9-95EE5B00A2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2279" y="467544"/>
            <a:ext cx="6490831" cy="365532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16E3EB76-4D08-4C50-98FE-43C6F586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279" y="4400550"/>
            <a:ext cx="6490831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969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3037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6074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9111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2149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5186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06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ABCBAD4-CDF6-43FE-8861-A06D0882730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43762DC1-C2FD-42CE-AFEB-715EE62A1F3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76098270-8824-46AE-A5C5-CD99A62A1C4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9E7234BE-B4D1-49DA-A717-D084E338DDBA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4279" y="2268082"/>
            <a:ext cx="4401108" cy="107000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4279" y="3494160"/>
            <a:ext cx="4401108" cy="60464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8" name="Grafik 6">
            <a:extLst>
              <a:ext uri="{FF2B5EF4-FFF2-40B4-BE49-F238E27FC236}">
                <a16:creationId xmlns:a16="http://schemas.microsoft.com/office/drawing/2014/main" id="{4A50CB4E-A2BD-42A4-89AF-00FBAF42ED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5C16EB5-4461-4758-A5F1-9FCFC409D904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4F2F414-99B5-4842-AE69-123A75660DF4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E2AF92-0F47-4975-97EE-AD59D0F4352B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39DDEE01-97C2-45BB-8AA5-588FD5885C5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</p:grp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B9C2E3E9-74C5-4BA8-96B4-0798E93E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01B97E27-F0EE-B504-C448-79E92D349102}"/>
              </a:ext>
            </a:extLst>
          </p:cNvPr>
          <p:cNvSpPr txBox="1">
            <a:spLocks/>
          </p:cNvSpPr>
          <p:nvPr userDrawn="1"/>
        </p:nvSpPr>
        <p:spPr>
          <a:xfrm>
            <a:off x="7452320" y="4966101"/>
            <a:ext cx="1191985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spc="10" dirty="0"/>
              <a:t>pukhov.tp1.hhu.de</a:t>
            </a:r>
          </a:p>
        </p:txBody>
      </p:sp>
    </p:spTree>
    <p:extLst>
      <p:ext uri="{BB962C8B-B14F-4D97-AF65-F5344CB8AC3E}">
        <p14:creationId xmlns:p14="http://schemas.microsoft.com/office/powerpoint/2010/main" val="8012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, gross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FE84D2-D951-43C8-81B8-BCF2BCBCC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545752"/>
            <a:ext cx="8101012" cy="33115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30E0540-8401-4306-9BF6-492F80888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54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557236-B6F1-4EF1-92AD-262453792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3941762" cy="34242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9B5E02-9A16-49B4-9355-BE71C0D66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950" y="1422400"/>
            <a:ext cx="3943350" cy="34242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361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1E48B2-9056-46C9-8170-057A7DDAE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394176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C9A547D-69C2-4513-9E4D-7F7C15B98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37000" cy="3492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524BA3A-5E5B-4B9E-872F-9D551BF90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5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84DD4AE-7842-411B-B7CF-80BB2ECD2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0744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57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n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8100219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3492897-1306-4B56-ABBF-BECC42C3F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464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0C6EB1C-18E9-44D2-B97A-2055909E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0913" y="1422400"/>
            <a:ext cx="2590799" cy="3492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531018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5EF241F-A27F-4745-A9E0-F1A18E6D5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028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 userDrawn="1">
          <p15:clr>
            <a:srgbClr val="FBAE40"/>
          </p15:clr>
        </p15:guide>
        <p15:guide id="2" pos="37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4ED614B-D2A2-4F44-8C55-EA8990499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2590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8E908BC-1AEE-469A-8B07-24C581B632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11525" y="1422400"/>
            <a:ext cx="531018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6859166-82E3-4ADA-A7AC-E590A723DE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127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961" userDrawn="1">
          <p15:clr>
            <a:srgbClr val="FBAE40"/>
          </p15:clr>
        </p15:guide>
        <p15:guide id="3" pos="208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FDB2AAA-C98E-4D27-9188-E7E5DBFF0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88" y="1422400"/>
            <a:ext cx="3941762" cy="1638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823B8EE-EC69-45B2-BAC9-1BCA4FBF1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950" y="1422400"/>
            <a:ext cx="3941763" cy="1638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40510EC-0518-429F-B934-724E542AE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288" y="3187700"/>
            <a:ext cx="3941762" cy="1638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C5C7A3E-AD9D-494E-9656-60D17A2D3D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9950" y="3187701"/>
            <a:ext cx="3943350" cy="1638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960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E7D15-C3F6-44ED-81D4-5CA3DF139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422400"/>
            <a:ext cx="3941762" cy="3492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25A19B-F9D6-496E-93F0-23086F37C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433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D4CE321-A941-4440-9880-327F96B667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260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8B718B6-0A12-456A-A2B2-DDCE96D85C32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4" name="bk object 18">
              <a:extLst>
                <a:ext uri="{FF2B5EF4-FFF2-40B4-BE49-F238E27FC236}">
                  <a16:creationId xmlns:a16="http://schemas.microsoft.com/office/drawing/2014/main" id="{AA03ADD9-BB66-4FBA-AA38-A477A97E7E8A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483C21C1-427D-47E5-8D0D-E9E03790F6E3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Interaction of Extremely Intense Flows of Electromagnetic Energy and QED Processes in Supercritical Fields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51" y="330910"/>
            <a:ext cx="2889316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23939B8-98AC-4295-9C3F-D06AC0E2B265}"/>
              </a:ext>
            </a:extLst>
          </p:cNvPr>
          <p:cNvCxnSpPr>
            <a:cxnSpLocks/>
          </p:cNvCxnSpPr>
          <p:nvPr userDrawn="1"/>
        </p:nvCxnSpPr>
        <p:spPr>
          <a:xfrm>
            <a:off x="4464051" y="974732"/>
            <a:ext cx="28893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6C751C-C99C-4A88-ADDD-C33FB6EC8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050" y="1422400"/>
            <a:ext cx="4368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E4C94B29-D663-4D46-BC85-1EE4E8715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0" y="1088384"/>
            <a:ext cx="415845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45A60979-7968-5CE6-9E50-356D3B7DD01D}"/>
              </a:ext>
            </a:extLst>
          </p:cNvPr>
          <p:cNvSpPr txBox="1">
            <a:spLocks/>
          </p:cNvSpPr>
          <p:nvPr userDrawn="1"/>
        </p:nvSpPr>
        <p:spPr>
          <a:xfrm>
            <a:off x="7452320" y="4966101"/>
            <a:ext cx="1191985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spc="10" dirty="0"/>
              <a:t>pukhov.tp1.hhu.de</a:t>
            </a:r>
          </a:p>
        </p:txBody>
      </p:sp>
    </p:spTree>
    <p:extLst>
      <p:ext uri="{BB962C8B-B14F-4D97-AF65-F5344CB8AC3E}">
        <p14:creationId xmlns:p14="http://schemas.microsoft.com/office/powerpoint/2010/main" val="107768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D03C39F-F4DA-4E33-9C12-0C07D46B74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5577" y="1422400"/>
            <a:ext cx="4518422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5337AD4-58C4-4CD3-B6EE-0320BEF61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550" y="1422399"/>
            <a:ext cx="3754437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7C652DC-A5C6-48EB-A305-6D10BD956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76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1EEF65-5B2F-4153-B72A-8188920387E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7F2B589E-3839-4C3B-92E1-F293A76DB3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8DC76EE0-F751-40CD-B7DB-DC698896789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59BE50D6-D2EF-43B9-8437-C5253F74EA60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de-DE" sz="135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899361"/>
            <a:ext cx="6399768" cy="540727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8AC3E5BE-9275-472F-AEB2-C4DA849B9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A45B3C2-1CA4-47B2-9CD9-00EEF9D615AF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243C064-66AF-4F89-A61C-8EAA80446B16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E875C2F-2AC0-45DD-9626-129486821205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F1F040A-4C25-4A9B-91CF-4997C0E3FA2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5" name="Holder 3">
            <a:extLst>
              <a:ext uri="{FF2B5EF4-FFF2-40B4-BE49-F238E27FC236}">
                <a16:creationId xmlns:a16="http://schemas.microsoft.com/office/drawing/2014/main" id="{7663E092-A79D-D911-D479-D564BA56D8BB}"/>
              </a:ext>
            </a:extLst>
          </p:cNvPr>
          <p:cNvSpPr txBox="1">
            <a:spLocks/>
          </p:cNvSpPr>
          <p:nvPr userDrawn="1"/>
        </p:nvSpPr>
        <p:spPr>
          <a:xfrm>
            <a:off x="7452320" y="4966101"/>
            <a:ext cx="1191985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spc="10" dirty="0"/>
              <a:t>pukhov.tp1.hhu.de</a:t>
            </a:r>
          </a:p>
        </p:txBody>
      </p:sp>
    </p:spTree>
    <p:extLst>
      <p:ext uri="{BB962C8B-B14F-4D97-AF65-F5344CB8AC3E}">
        <p14:creationId xmlns:p14="http://schemas.microsoft.com/office/powerpoint/2010/main" val="307507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w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ADE6869-998B-4809-AE43-C38E35BE8A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25578" y="1422400"/>
            <a:ext cx="224194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B574367-BB34-447D-A233-6E083CBE5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21103" y="1422399"/>
            <a:ext cx="222289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DFAE767-5641-4D3F-9095-84DF27650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288" y="1422400"/>
            <a:ext cx="3754437" cy="3492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8BA4BA-FB64-43C5-A66D-4FDB44EE8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5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089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0" userDrawn="1">
          <p15:clr>
            <a:srgbClr val="FBAE40"/>
          </p15:clr>
        </p15:guide>
        <p15:guide id="2" pos="432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76B4C5-BE86-46E2-BB73-C84DD0D0A2B1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554B3AC1-FDFF-4DC3-9DC6-81F70D7AA0BB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77DD96AE-1808-4743-8DCB-608D8DC68352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Interaction of Extremely Intense Flows of Electromagnetic Energy and QED Processes in Supercritical Fields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A6B4FCA-16D8-4C61-9911-C6EBBA2E9614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73DDC7-C42E-4F39-AF1D-5C1BA1202C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-6031" y="-1"/>
            <a:ext cx="4277280" cy="49149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E86CCD-5F3A-4D32-9430-6A5FA2D999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3997722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0932BE4D-D3DC-4293-B6F8-AD2578029F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5578" y="1088384"/>
            <a:ext cx="3996929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C91C6619-4CF7-49A7-802B-6AF7FF4914DA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455B36EC-528F-4E97-93BF-21959E6FD9B9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91D309B1-63F8-4AB2-8EB2-1CAEF4C839A6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A36242A3-7F74-4857-8FF1-ADD22CCD327C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373027A2-4C51-4E71-A123-42FB987BF2B4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A909C168-98E6-4FA2-8D75-923A389A4E9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9A3716B3-558A-427F-BA0B-829497FC888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F8470D77-D85D-4975-9A60-9CE2E8808B2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CF37C2F-5134-4162-BE90-58DA31D2F78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0B310A5-C7B4-461B-A746-BE06FBD16D5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41295C12-5E33-43EE-8872-7957A8D8536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0" name="Grafik 9">
              <a:extLst>
                <a:ext uri="{FF2B5EF4-FFF2-40B4-BE49-F238E27FC236}">
                  <a16:creationId xmlns:a16="http://schemas.microsoft.com/office/drawing/2014/main" id="{3A5FF387-F0B6-477E-998D-234DECE1DB1B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E518397-1522-4A04-B6ED-00F9007F357A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10063F5E-0004-4BCF-97BF-1F768B2194CF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1A6F300E-3CC4-4B75-80D8-A919F613F4A3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2" name="Grafik 9">
              <a:extLst>
                <a:ext uri="{FF2B5EF4-FFF2-40B4-BE49-F238E27FC236}">
                  <a16:creationId xmlns:a16="http://schemas.microsoft.com/office/drawing/2014/main" id="{04AC514E-52CF-4856-ADD0-332C339C4D48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546461AE-92FF-428D-A949-FB0BA0C40486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965C189-A801-452A-859F-28368D6503E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6B42D9CC-533D-471D-AE03-C7814754949F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CA820B0-ACB2-443B-BBD2-E5DA3D05A48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958C57C2-4634-4F2D-AAFF-837FFB064E0F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0" name="Grafik 9">
              <a:extLst>
                <a:ext uri="{FF2B5EF4-FFF2-40B4-BE49-F238E27FC236}">
                  <a16:creationId xmlns:a16="http://schemas.microsoft.com/office/drawing/2014/main" id="{FD7A4790-53F8-44AD-B4D7-867D12B3CFB1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60B4408-9AA2-45E3-BA56-27796B0DA924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4F7D52C-F51B-4EFD-812F-B2EE83A760E2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EC28B88-2DCA-403B-A59C-F6B806C02DBB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8EA9E0D8-953E-4386-A47D-85043DF818F8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2" name="Holder 3">
            <a:extLst>
              <a:ext uri="{FF2B5EF4-FFF2-40B4-BE49-F238E27FC236}">
                <a16:creationId xmlns:a16="http://schemas.microsoft.com/office/drawing/2014/main" id="{C96A0799-9EC2-859E-42FA-24FD828512D8}"/>
              </a:ext>
            </a:extLst>
          </p:cNvPr>
          <p:cNvSpPr txBox="1">
            <a:spLocks/>
          </p:cNvSpPr>
          <p:nvPr userDrawn="1"/>
        </p:nvSpPr>
        <p:spPr>
          <a:xfrm>
            <a:off x="7452320" y="4966101"/>
            <a:ext cx="1191985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spc="10" dirty="0"/>
              <a:t>pukhov.tp1.hhu.de</a:t>
            </a:r>
          </a:p>
        </p:txBody>
      </p:sp>
    </p:spTree>
    <p:extLst>
      <p:ext uri="{BB962C8B-B14F-4D97-AF65-F5344CB8AC3E}">
        <p14:creationId xmlns:p14="http://schemas.microsoft.com/office/powerpoint/2010/main" val="22271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zwei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BB2739F-531B-406E-B9AE-7F5955A4C086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10BD749C-F32D-4FA0-8B2F-E4376F4459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18">
              <a:extLst>
                <a:ext uri="{FF2B5EF4-FFF2-40B4-BE49-F238E27FC236}">
                  <a16:creationId xmlns:a16="http://schemas.microsoft.com/office/drawing/2014/main" id="{75AD1741-5FE5-4A33-9577-F1F4588F6C9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Interaction of Extremely Intense Flows of Electromagnetic Energy and QED Processes in Supercritical Fields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79038B0-AD42-42B7-8D15-303CEBA1DC4C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464C44-AFA3-4DC5-AA03-2798F14ED87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4276259" cy="243114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691ED2-3E52-4E4A-9F7C-C8A1129667C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2493863"/>
            <a:ext cx="4276259" cy="242103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7826728D-0439-4A76-A6FC-AAE7B4BDFA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4000268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6CA70A77-A6F0-4164-8C3A-0A11A527F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2239" y="1088384"/>
            <a:ext cx="4000268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076F09CB-2CC2-4309-BDB1-67804947A214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AE4D5FB2-1354-4A1C-9AC6-94BA47AFA65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FE59B463-359E-41D0-BD04-1F9F20933BC7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0FB2DBB2-6B23-44DE-BAFF-BA7815BDA3A9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0F2E9D98-4AD9-4DB8-99C6-0DF7955D45B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D351D8E0-4F29-4BBF-9D49-14AAEB93E919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DCB72BFE-8B60-40AD-87F8-487863D43F75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52E0BA5A-CC65-4BB8-81BB-4CB15A4D8CF1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59051EF-44DD-407B-AE1C-A76EDF0E837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C0514696-52F1-48B2-96C8-A3E4798980D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E0DDF57D-AA32-45B9-BDC9-86A24A39DB9E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1" name="Grafik 9">
              <a:extLst>
                <a:ext uri="{FF2B5EF4-FFF2-40B4-BE49-F238E27FC236}">
                  <a16:creationId xmlns:a16="http://schemas.microsoft.com/office/drawing/2014/main" id="{E7679A7C-9589-4CF8-9F8D-7E3A97D84278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C32EB792-112B-4098-B905-0403E3AB3D3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2364557F-298E-4BF1-8A6D-06EF159C2726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C8A17D1-D5DE-42B7-8090-E7E649D8A805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3" name="Grafik 9">
              <a:extLst>
                <a:ext uri="{FF2B5EF4-FFF2-40B4-BE49-F238E27FC236}">
                  <a16:creationId xmlns:a16="http://schemas.microsoft.com/office/drawing/2014/main" id="{36D757E1-23B8-4B97-B880-F711EC0DB08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1960764-ED10-4D2C-88D0-696068264BC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E6C9C067-792C-4C17-A5B3-D48C1665DD24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60872F2-485E-4F8B-8FCC-FC63006E79D3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E07D7C9-0535-4673-8091-4F17D0B62650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9B0B4093-9FAE-4FEC-9671-D0091528BD5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1" name="Grafik 9">
              <a:extLst>
                <a:ext uri="{FF2B5EF4-FFF2-40B4-BE49-F238E27FC236}">
                  <a16:creationId xmlns:a16="http://schemas.microsoft.com/office/drawing/2014/main" id="{D5D00B8F-439D-4A9C-AC31-D90D9CFAFF16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0B59116-9AC3-488B-B418-57F05127DD42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ED6E8E7E-1035-4870-8608-70848BB2B703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A256F68-56C7-4D5B-BCCD-3A6858B05732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4EEEE710-875E-4346-9F6D-CFFB3EF72B3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2" name="Holder 3">
            <a:extLst>
              <a:ext uri="{FF2B5EF4-FFF2-40B4-BE49-F238E27FC236}">
                <a16:creationId xmlns:a16="http://schemas.microsoft.com/office/drawing/2014/main" id="{A4B7A36C-7697-913A-A93B-604B2E7B608E}"/>
              </a:ext>
            </a:extLst>
          </p:cNvPr>
          <p:cNvSpPr txBox="1">
            <a:spLocks/>
          </p:cNvSpPr>
          <p:nvPr userDrawn="1"/>
        </p:nvSpPr>
        <p:spPr>
          <a:xfrm>
            <a:off x="7452320" y="4966101"/>
            <a:ext cx="1191985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spc="10" dirty="0"/>
              <a:t>pukhov.tp1.hhu.de</a:t>
            </a:r>
          </a:p>
        </p:txBody>
      </p:sp>
    </p:spTree>
    <p:extLst>
      <p:ext uri="{BB962C8B-B14F-4D97-AF65-F5344CB8AC3E}">
        <p14:creationId xmlns:p14="http://schemas.microsoft.com/office/powerpoint/2010/main" val="347988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1" userDrawn="1">
          <p15:clr>
            <a:srgbClr val="FBAE40"/>
          </p15:clr>
        </p15:guide>
        <p15:guide id="2" orient="horz" pos="153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33C81B-6C39-4BD5-9BF9-8617341D80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15B8044-0142-42E8-8428-B098000CEB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99384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CD8515B-3FAA-49D1-9325-FCE6A6E2C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269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3" userDrawn="1">
          <p15:clr>
            <a:srgbClr val="FBAE40"/>
          </p15:clr>
        </p15:guide>
        <p15:guide id="2" pos="289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021923-B745-4638-A634-E1DA375F90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422399"/>
            <a:ext cx="2978945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47556F71-EDA3-472E-9372-CE0F4A696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32522" y="1422400"/>
            <a:ext cx="307895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1ADC803-A245-408E-AB12-EC54C19B510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5058" y="1422400"/>
            <a:ext cx="2978943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BF9FAA4-D548-4161-842B-AA7FC87A0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6764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 userDrawn="1">
          <p15:clr>
            <a:srgbClr val="FBAE40"/>
          </p15:clr>
        </p15:guide>
        <p15:guide id="3" pos="3850" userDrawn="1">
          <p15:clr>
            <a:srgbClr val="FBAE40"/>
          </p15:clr>
        </p15:guide>
        <p15:guide id="4" pos="3884" userDrawn="1">
          <p15:clr>
            <a:srgbClr val="FBAE40"/>
          </p15:clr>
        </p15:guide>
        <p15:guide id="5" pos="187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40F789-6719-4203-8D60-D2478F6517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22399"/>
            <a:ext cx="9144000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C7107210-3CE2-4AF7-87A5-802B65D92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094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 userDrawn="1">
          <p15:clr>
            <a:srgbClr val="FBAE40"/>
          </p15:clr>
        </p15:guide>
        <p15:guide id="2" orient="horz" pos="2014" userDrawn="1">
          <p15:clr>
            <a:srgbClr val="FBAE40"/>
          </p15:clr>
        </p15:guide>
        <p15:guide id="3" pos="2863" userDrawn="1">
          <p15:clr>
            <a:srgbClr val="FBAE40"/>
          </p15:clr>
        </p15:guide>
        <p15:guide id="4" pos="2897" userDrawn="1">
          <p15:clr>
            <a:srgbClr val="FBAE40"/>
          </p15:clr>
        </p15:guide>
        <p15:guide id="5" pos="1928" userDrawn="1">
          <p15:clr>
            <a:srgbClr val="FBAE40"/>
          </p15:clr>
        </p15:guide>
        <p15:guide id="6" pos="1894" userDrawn="1">
          <p15:clr>
            <a:srgbClr val="FBAE40"/>
          </p15:clr>
        </p15:guide>
        <p15:guide id="7" pos="958" userDrawn="1">
          <p15:clr>
            <a:srgbClr val="FBAE40"/>
          </p15:clr>
        </p15:guide>
        <p15:guide id="8" pos="924" userDrawn="1">
          <p15:clr>
            <a:srgbClr val="FBAE40"/>
          </p15:clr>
        </p15:guide>
        <p15:guide id="9" pos="4309" userDrawn="1">
          <p15:clr>
            <a:srgbClr val="FBAE40"/>
          </p15:clr>
        </p15:guide>
        <p15:guide id="10" pos="434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0CC4D937-7F2F-4AE2-8EDF-C7E85BCB2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527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37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928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F2D883D-86A1-4B38-BBBC-81F258AD3664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A0B87E1F-4D99-4450-9167-085B1ECC6BB2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29147ACE-4C7A-4AC3-A60F-A813EE08D57E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Interaction of Extremely Intense Flows of Electromagnetic Energy and QED Processes in Supercritical Fields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4667E34A-CC7E-4835-9AC5-FE237F81C03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626385F0-EFB3-4177-8D2F-2F990709108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6808F36E-77C0-40F5-86F8-7030FC5D0DFD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46CD7CF4-F97B-47E8-A3F8-5B427518485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5C9615FD-3950-4AAF-91D1-B7E0D1523EB1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6D61BCB8-A392-44BE-9B58-0C8894F2C6E3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5651F35B-CB90-42B4-A471-984346A049EA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8CE6B607-72CF-4173-94CC-C59F836899D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00087AB-383E-4624-A927-873B03065E80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2AA03D7-3F03-4C4F-A0C9-836B56272C8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908EC93F-835E-4D0F-A675-2F99EC043AA5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2CEF44ED-A72E-4351-9881-F8B58E7CA517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8C57ED4-5249-44F6-A846-8A50E1B0A8A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A3174859-C1AB-4E2C-AD75-5F35D1D33C1A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2C5BCA75-4F93-46B4-878A-E68AC698764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BCECBBC6-DE4D-4DC8-8D21-F5528013426A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BCE4B876-F0A5-4F73-BBFF-C3F17D7B5C7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5E2AB3D-28C9-4DA2-9CAC-58EAE4EB09DB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DA3BF75-3E56-4B78-B7D6-F84532C639D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3376168-99F8-4715-AF4C-8EE786D54481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EC324BE3-07EF-4C6E-9A11-992391FDED69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2E5DE4CB-903E-4460-9F03-DE6427A3C0A8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44D50118-5ACB-41E0-AC63-9E2D51DEF863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8E08ECA6-CD33-45EB-90A7-60C724D72EE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4E5B9455-EFA6-4E2C-ADFA-01DEA81D9373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E6E39BDF-EF42-4AB6-B762-15EEF4205FD7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2" name="Holder 3">
            <a:extLst>
              <a:ext uri="{FF2B5EF4-FFF2-40B4-BE49-F238E27FC236}">
                <a16:creationId xmlns:a16="http://schemas.microsoft.com/office/drawing/2014/main" id="{8AA20FA1-BE04-EFD7-BA9D-602A0CA55083}"/>
              </a:ext>
            </a:extLst>
          </p:cNvPr>
          <p:cNvSpPr txBox="1">
            <a:spLocks/>
          </p:cNvSpPr>
          <p:nvPr userDrawn="1"/>
        </p:nvSpPr>
        <p:spPr>
          <a:xfrm>
            <a:off x="7452320" y="4966101"/>
            <a:ext cx="1191985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spc="10" dirty="0"/>
              <a:t>pukhov.tp1.hhu.de</a:t>
            </a:r>
          </a:p>
        </p:txBody>
      </p:sp>
    </p:spTree>
    <p:extLst>
      <p:ext uri="{BB962C8B-B14F-4D97-AF65-F5344CB8AC3E}">
        <p14:creationId xmlns:p14="http://schemas.microsoft.com/office/powerpoint/2010/main" val="22072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A319C61-FBE7-466D-8041-BA328224720B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27" name="bk object 18">
              <a:extLst>
                <a:ext uri="{FF2B5EF4-FFF2-40B4-BE49-F238E27FC236}">
                  <a16:creationId xmlns:a16="http://schemas.microsoft.com/office/drawing/2014/main" id="{6943C0CE-1EA2-499D-ACFC-7FAE777D4885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C64DCA2F-E670-44CF-8CCD-A8817BCDFE08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6399768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018F5287-7D90-4427-B223-AB51C34FB4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49CBA05-EE3B-40FD-B566-67D594E41B9E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3274AB8-A508-4076-9FF6-7AE09BB7827C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0060672-D990-46D3-A86C-D3F5FB08D442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FB0B066-EC76-4017-ACF3-B5105457A38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5" name="Holder 3">
            <a:extLst>
              <a:ext uri="{FF2B5EF4-FFF2-40B4-BE49-F238E27FC236}">
                <a16:creationId xmlns:a16="http://schemas.microsoft.com/office/drawing/2014/main" id="{E4601AF7-BE8C-E6D4-A744-5192E0CEFC54}"/>
              </a:ext>
            </a:extLst>
          </p:cNvPr>
          <p:cNvSpPr txBox="1">
            <a:spLocks/>
          </p:cNvSpPr>
          <p:nvPr userDrawn="1"/>
        </p:nvSpPr>
        <p:spPr>
          <a:xfrm>
            <a:off x="7452320" y="4966101"/>
            <a:ext cx="1191985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spc="10" dirty="0"/>
              <a:t>pukhov.tp1.hhu.de</a:t>
            </a:r>
          </a:p>
        </p:txBody>
      </p:sp>
    </p:spTree>
    <p:extLst>
      <p:ext uri="{BB962C8B-B14F-4D97-AF65-F5344CB8AC3E}">
        <p14:creationId xmlns:p14="http://schemas.microsoft.com/office/powerpoint/2010/main" val="116735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90C208C-E187-483E-A849-994740CF4EB9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EE0396FA-425F-4EDC-9520-B9A44FA9B2CE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565B0312-1532-4603-9199-E7A9D647D7DD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Interaction of Extremely Intense Flows of Electromagnetic Energy and QED Processes in Supercritical Fields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28A21B8F-6E69-4E11-AFD3-54EC4D2DD560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D38F2AA7-E6E5-436E-8E36-7603834951D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CEE46D69-7B6E-4033-9F52-F87603FD3DC4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DAE65FC-F144-4EB4-BDE1-439A96EEE0C4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D3DBEDEF-DBC0-4148-9FDD-21C8CA8A0A9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32B50B26-A8AC-4560-90A5-3EA0F8790AC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E672BC32-FFA3-4CA6-A563-DD6F9BC119AB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9D229350-21C3-418C-96E5-56B9BC68276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B2C3CB2-9BD9-4C7F-A03D-9FAC1547D206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34D53EC-E9A8-4321-AADF-45F3327CFD78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43A49C16-A28B-4031-A77C-89AAA332D02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6648D76C-F5E6-4559-8E7C-C8AC6A349ECC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72294CCB-ECFF-408E-9DE3-9CFD213367B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8C858B51-A8C9-432A-9282-705400CDA1E4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50DEC09-33CF-46B7-8919-E68733DA60E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76E6A984-C52F-41F6-89DA-473E7CC811C1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F56B1511-9094-47FA-A7FF-42BAE978C4B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71AA2D1-C758-44FC-9F5A-F60912B8F482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9FFC4BE-782B-4407-ABB2-26B7AB21968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85558C76-36A1-4709-91E4-31D73F769E5E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14203DE1-A9F0-4D64-93D7-6F1193FCCD92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C9404E57-FC61-463D-95D1-ADB8769BB660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98FC7513-1A8D-48DA-B31B-27CFF283C2A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C99C6873-07A7-4B6A-8391-A221663427C6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38E9FDA-632B-45E0-B5F5-238D39870ED1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62FEBD5E-81F2-4B87-AF0E-C85931DA9405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2" name="Holder 3">
            <a:extLst>
              <a:ext uri="{FF2B5EF4-FFF2-40B4-BE49-F238E27FC236}">
                <a16:creationId xmlns:a16="http://schemas.microsoft.com/office/drawing/2014/main" id="{EC398631-11BA-55E5-BA73-719102FA895C}"/>
              </a:ext>
            </a:extLst>
          </p:cNvPr>
          <p:cNvSpPr txBox="1">
            <a:spLocks/>
          </p:cNvSpPr>
          <p:nvPr userDrawn="1"/>
        </p:nvSpPr>
        <p:spPr>
          <a:xfrm>
            <a:off x="7452320" y="4966101"/>
            <a:ext cx="1191985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spc="10" dirty="0"/>
              <a:t>pukhov.tp1.hhu.de</a:t>
            </a:r>
          </a:p>
        </p:txBody>
      </p:sp>
    </p:spTree>
    <p:extLst>
      <p:ext uri="{BB962C8B-B14F-4D97-AF65-F5344CB8AC3E}">
        <p14:creationId xmlns:p14="http://schemas.microsoft.com/office/powerpoint/2010/main" val="36723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014E30-33A3-475F-B8A0-9E84E311170A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6643BCF6-A569-4BAD-B15C-E253B00A5594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D0D25174-0D7D-4590-B212-5467D04FECF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4936563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AB22651-CAFB-4334-BBAD-47EBF4CF7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4936563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CF4A76B1-953E-4A32-9BD1-DE88786E38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FD7E5C6-0F67-4B37-B3BF-534429CFB0DA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D3305F2-C7C5-4C12-9231-D66E6CDF1F5F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41CA9BF-ECB3-404C-B6B8-1533D1C1E0A0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7658C24-2A28-49B2-96C0-D5EEAC50C41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135B6-57F4-4B6E-AD86-CFAA18EDA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0941" y="1088383"/>
            <a:ext cx="3523059" cy="3826517"/>
          </a:xfrm>
          <a:solidFill>
            <a:schemeClr val="bg2">
              <a:lumMod val="100000"/>
            </a:schemeClr>
          </a:solidFill>
          <a:ln/>
        </p:spPr>
        <p:txBody>
          <a:bodyPr lIns="0" tIns="540000" rIns="0" bIns="0" anchor="t">
            <a:noAutofit/>
          </a:bodyPr>
          <a:lstStyle>
            <a:lvl1pPr marL="180975" indent="0" algn="l">
              <a:lnSpc>
                <a:spcPct val="90000"/>
              </a:lnSpc>
              <a:buNone/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Inhaltsplatzhalter</a:t>
            </a:r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4CF89008-539F-03A8-4DCB-8CD9FD6956FE}"/>
              </a:ext>
            </a:extLst>
          </p:cNvPr>
          <p:cNvSpPr txBox="1">
            <a:spLocks/>
          </p:cNvSpPr>
          <p:nvPr userDrawn="1"/>
        </p:nvSpPr>
        <p:spPr>
          <a:xfrm>
            <a:off x="7452320" y="4966101"/>
            <a:ext cx="1191985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spc="10" dirty="0"/>
              <a:t>pukhov.tp1.hhu.de</a:t>
            </a:r>
          </a:p>
        </p:txBody>
      </p:sp>
    </p:spTree>
    <p:extLst>
      <p:ext uri="{BB962C8B-B14F-4D97-AF65-F5344CB8AC3E}">
        <p14:creationId xmlns:p14="http://schemas.microsoft.com/office/powerpoint/2010/main" val="4669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E8C18B-3B31-4172-BD36-383A2D95905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033258C7-8016-4009-9FB1-F90060178720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F63F0B04-1DC4-4DF5-9D98-F1A5AB5B67C4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250489"/>
            <a:ext cx="2830329" cy="118959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2830329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335E6D46-1A90-4F85-971E-BE51B6E275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343E36-3D15-4FBD-82A0-2EF69415466D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35EBB84-4567-4B99-BCB2-9E4F2E74A659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D04A692-1B93-4339-9E71-F30AA92C9F93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237AA0D-D90E-4127-B627-42907D1E6150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6DE86-C438-4E37-A2C2-A3C892D489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5886" y="1088383"/>
            <a:ext cx="5598114" cy="382651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47492D5B-9819-9036-5630-D2AF8B798839}"/>
              </a:ext>
            </a:extLst>
          </p:cNvPr>
          <p:cNvSpPr txBox="1">
            <a:spLocks/>
          </p:cNvSpPr>
          <p:nvPr userDrawn="1"/>
        </p:nvSpPr>
        <p:spPr>
          <a:xfrm>
            <a:off x="7452320" y="4966101"/>
            <a:ext cx="1191985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spc="10" dirty="0"/>
              <a:t>pukhov.tp1.hhu.de</a:t>
            </a:r>
          </a:p>
        </p:txBody>
      </p:sp>
    </p:spTree>
    <p:extLst>
      <p:ext uri="{BB962C8B-B14F-4D97-AF65-F5344CB8AC3E}">
        <p14:creationId xmlns:p14="http://schemas.microsoft.com/office/powerpoint/2010/main" val="10504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609EF01-760B-4279-96D2-9AE5DF9E07E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2" name="bk object 18">
              <a:extLst>
                <a:ext uri="{FF2B5EF4-FFF2-40B4-BE49-F238E27FC236}">
                  <a16:creationId xmlns:a16="http://schemas.microsoft.com/office/drawing/2014/main" id="{A4C7AC9B-CEA5-4C57-B178-3624C6812F1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18">
              <a:extLst>
                <a:ext uri="{FF2B5EF4-FFF2-40B4-BE49-F238E27FC236}">
                  <a16:creationId xmlns:a16="http://schemas.microsoft.com/office/drawing/2014/main" id="{D054BE5A-53A6-4A25-B171-207E0A5A15D9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5050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29.09.2022</a:t>
            </a:r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3818597"/>
            <a:ext cx="5773656" cy="567763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4458767"/>
            <a:ext cx="5773656" cy="27418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4" name="Grafik 6">
            <a:extLst>
              <a:ext uri="{FF2B5EF4-FFF2-40B4-BE49-F238E27FC236}">
                <a16:creationId xmlns:a16="http://schemas.microsoft.com/office/drawing/2014/main" id="{06DED613-6C95-44B4-934D-915F765D5E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D8DE4AB-9CB4-42A7-9E68-6E2FAB87CDD7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AF7295B-8EB5-4B3E-B347-40D564DF2E8A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19EB503C-B339-4925-A963-9A41C6D48A86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58334B5-873D-4772-A5CD-6DB0CA382F6C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443CD-BCA7-46CF-AFA8-330C463402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422399"/>
            <a:ext cx="6678234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24558D-B62E-4475-9EF0-8C38F6D9AB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0999" y="1422400"/>
            <a:ext cx="2403000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3E6E9EA9-20E8-54F2-0A87-147BF14D0C58}"/>
              </a:ext>
            </a:extLst>
          </p:cNvPr>
          <p:cNvSpPr txBox="1">
            <a:spLocks/>
          </p:cNvSpPr>
          <p:nvPr userDrawn="1"/>
        </p:nvSpPr>
        <p:spPr>
          <a:xfrm>
            <a:off x="7452320" y="4966101"/>
            <a:ext cx="1191985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spc="10" dirty="0"/>
              <a:t>pukhov.tp1.hhu.de</a:t>
            </a:r>
          </a:p>
        </p:txBody>
      </p:sp>
    </p:spTree>
    <p:extLst>
      <p:ext uri="{BB962C8B-B14F-4D97-AF65-F5344CB8AC3E}">
        <p14:creationId xmlns:p14="http://schemas.microsoft.com/office/powerpoint/2010/main" val="41237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D474F-8BEC-4D91-A03D-D9362EBEA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 (Text 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9AD49C-66AF-4DEA-AFAD-00CFC0FCD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236E8-550F-4D48-A470-B5B6ACB7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EECEC85-61F4-4B79-8C27-7F9D489194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88102" y="1422400"/>
            <a:ext cx="365589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0A45E48-BE13-4673-A7CD-2D5059A1B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4586288" cy="3492500"/>
          </a:xfrm>
        </p:spPr>
        <p:txBody>
          <a:bodyPr>
            <a:noAutofit/>
          </a:bodyPr>
          <a:lstStyle>
            <a:lvl1pPr marL="295275" indent="-295275">
              <a:spcBef>
                <a:spcPts val="12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3049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89A477-57D5-4BE0-806F-7840FB2B8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80962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927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Interaction of Extremely Intense Flows of Electromagnetic Energy and QED Processes in Supercritical Fields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810101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DE3242-4A0A-49BE-B977-923FDF4B3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73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B04C92-175E-41BA-89CE-B2785D9E3855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AFB087C7-FC7D-4892-B0D6-EA804CF535F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18">
              <a:extLst>
                <a:ext uri="{FF2B5EF4-FFF2-40B4-BE49-F238E27FC236}">
                  <a16:creationId xmlns:a16="http://schemas.microsoft.com/office/drawing/2014/main" id="{FA50712F-6C72-4330-A489-54C0FA78213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Holder 3">
              <a:extLst>
                <a:ext uri="{FF2B5EF4-FFF2-40B4-BE49-F238E27FC236}">
                  <a16:creationId xmlns:a16="http://schemas.microsoft.com/office/drawing/2014/main" id="{390EDD11-ED96-4F2C-BB78-7CE69D30A0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452320" y="4966101"/>
              <a:ext cx="1191985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pukhov.tp1.hhu.de</a:t>
              </a:r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3D4771-8BB8-4FA1-A2DA-170FCFE2056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6594" y="330910"/>
            <a:ext cx="6826772" cy="4523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F5159-1DFE-4F9C-BE85-E97D32EA19C5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1550" y="1422399"/>
            <a:ext cx="8100956" cy="342346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4DE2C-9DE8-411C-83C3-1274BB37020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5496" y="4975579"/>
            <a:ext cx="337406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549DC-12B4-40A5-A309-CF801E18C8D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28650" y="4975579"/>
            <a:ext cx="7129704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Interaction of Extremely Intense Flows of Electromagnetic Energy and QED Processes in Supercritical Fields</a:t>
            </a:r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F45371-9B7D-4505-A4D1-3E02BE436A0C}"/>
              </a:ext>
            </a:extLst>
          </p:cNvPr>
          <p:cNvCxnSpPr>
            <a:cxnSpLocks/>
          </p:cNvCxnSpPr>
          <p:nvPr userDrawn="1"/>
        </p:nvCxnSpPr>
        <p:spPr>
          <a:xfrm>
            <a:off x="521551" y="974732"/>
            <a:ext cx="68318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407792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rgbClr val="006AB3"/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</p:spTree>
    <p:extLst>
      <p:ext uri="{BB962C8B-B14F-4D97-AF65-F5344CB8AC3E}">
        <p14:creationId xmlns:p14="http://schemas.microsoft.com/office/powerpoint/2010/main" val="1834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  <p:sldLayoutId id="2147483697" r:id="rId8"/>
    <p:sldLayoutId id="2147483698" r:id="rId9"/>
    <p:sldLayoutId id="2147483721" r:id="rId10"/>
    <p:sldLayoutId id="2147483699" r:id="rId11"/>
    <p:sldLayoutId id="2147483700" r:id="rId12"/>
    <p:sldLayoutId id="2147483722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4" r:id="rId25"/>
    <p:sldLayoutId id="2147483716" r:id="rId26"/>
    <p:sldLayoutId id="2147483717" r:id="rId27"/>
    <p:sldLayoutId id="2147483718" r:id="rId28"/>
    <p:sldLayoutId id="2147483719" r:id="rId29"/>
    <p:sldLayoutId id="214748372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1" userDrawn="1">
          <p15:clr>
            <a:srgbClr val="F26B43"/>
          </p15:clr>
        </p15:guide>
        <p15:guide id="4" pos="329" userDrawn="1">
          <p15:clr>
            <a:srgbClr val="F26B43"/>
          </p15:clr>
        </p15:guide>
        <p15:guide id="5" pos="5432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096" userDrawn="1">
          <p15:clr>
            <a:srgbClr val="F26B43"/>
          </p15:clr>
        </p15:guide>
        <p15:guide id="9" orient="horz" pos="3121" userDrawn="1">
          <p15:clr>
            <a:srgbClr val="F26B43"/>
          </p15:clr>
        </p15:guide>
        <p15:guide id="10" orient="horz" pos="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rxiv.org/abs/2509.1679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2509.16793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1F0BBA18-6343-49DC-BD19-22896DCE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151F-3CB1-4892-B936-497667701FD0}" type="datetime1">
              <a:rPr lang="de-DE" smtClean="0"/>
              <a:t>23.09.2025</a:t>
            </a:fld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58FEEA9E-5907-44F7-8EB9-A3F7ACE2F5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Alexander Pukhov</a:t>
            </a:r>
            <a:r>
              <a:rPr lang="de-DE" dirty="0"/>
              <a:t> &amp; Nina Elkina</a:t>
            </a:r>
          </a:p>
          <a:p>
            <a:r>
              <a:rPr lang="de-DE" dirty="0"/>
              <a:t>Heinrich-Heine-University </a:t>
            </a:r>
            <a:r>
              <a:rPr lang="de-DE" dirty="0" err="1"/>
              <a:t>Dusseldorf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2F6B69-3E84-48CF-AE0F-9014B3782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535063"/>
            <a:ext cx="5197592" cy="1399901"/>
          </a:xfrm>
        </p:spPr>
        <p:txBody>
          <a:bodyPr/>
          <a:lstStyle/>
          <a:p>
            <a:r>
              <a:rPr lang="en-US" sz="2400" i="1" dirty="0"/>
              <a:t>Galilean </a:t>
            </a:r>
            <a:r>
              <a:rPr lang="en-US" sz="2400" i="1" dirty="0" err="1"/>
              <a:t>ElectroMagnetic</a:t>
            </a:r>
            <a:r>
              <a:rPr lang="en-US" sz="2400" i="1" dirty="0"/>
              <a:t> </a:t>
            </a:r>
            <a:br>
              <a:rPr lang="en-US" sz="2400" i="1" dirty="0"/>
            </a:br>
            <a:r>
              <a:rPr lang="en-US" sz="2400" i="1" dirty="0"/>
              <a:t>GEM PIC code </a:t>
            </a:r>
            <a:br>
              <a:rPr lang="en-US" sz="2400" i="1" dirty="0"/>
            </a:br>
            <a:r>
              <a:rPr lang="en-US" sz="2400" i="1" dirty="0"/>
              <a:t>for highly efficient simulations </a:t>
            </a:r>
            <a:br>
              <a:rPr lang="en-US" sz="2400" i="1" dirty="0"/>
            </a:br>
            <a:r>
              <a:rPr lang="en-US" sz="2400" i="1" dirty="0"/>
              <a:t>of LWFA and PWFA</a:t>
            </a:r>
            <a:endParaRPr lang="de-DE" sz="2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A6904-C29F-4FBE-AD35-F7152285CB08}"/>
              </a:ext>
            </a:extLst>
          </p:cNvPr>
          <p:cNvSpPr txBox="1"/>
          <p:nvPr/>
        </p:nvSpPr>
        <p:spPr>
          <a:xfrm>
            <a:off x="6156176" y="361225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EAAC, Elba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49501-9CAB-47AD-B750-CEE858B80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964" y="1535063"/>
            <a:ext cx="3384377" cy="3269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C5E23-320B-43A2-8B28-46D0D4A2CD2E}"/>
              </a:ext>
            </a:extLst>
          </p:cNvPr>
          <p:cNvSpPr txBox="1"/>
          <p:nvPr/>
        </p:nvSpPr>
        <p:spPr>
          <a:xfrm>
            <a:off x="5868144" y="1638821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Full PIC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36248-2DC5-47A4-BC06-85438244B9A5}"/>
              </a:ext>
            </a:extLst>
          </p:cNvPr>
          <p:cNvSpPr txBox="1"/>
          <p:nvPr/>
        </p:nvSpPr>
        <p:spPr>
          <a:xfrm>
            <a:off x="5868144" y="431591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GEM PIC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552530-23FE-4A18-BE56-F91739915C45}"/>
              </a:ext>
            </a:extLst>
          </p:cNvPr>
          <p:cNvSpPr/>
          <p:nvPr/>
        </p:nvSpPr>
        <p:spPr>
          <a:xfrm>
            <a:off x="6300192" y="871199"/>
            <a:ext cx="2553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http://arxiv.org/abs/2509.16793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25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25D9B-6F9F-0763-EFAE-6C2BE7E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Galilean</a:t>
            </a:r>
            <a:r>
              <a:rPr lang="de-DE" dirty="0"/>
              <a:t> </a:t>
            </a:r>
            <a:r>
              <a:rPr lang="de-DE" dirty="0" err="1"/>
              <a:t>transformations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Maxwell </a:t>
            </a:r>
            <a:r>
              <a:rPr lang="de-DE" dirty="0" err="1"/>
              <a:t>Eqs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186ED1-0DFE-9F7E-C4C1-E41F1A2D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GEM PIC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0433FF-EF9C-488D-9523-81E2B11D2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65368"/>
            <a:ext cx="3960000" cy="2066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38B68-C19B-48EA-BC2F-68B5159D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638821"/>
            <a:ext cx="3960000" cy="1993229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39E0F303-77C4-4BB1-970A-4290798166E6}"/>
              </a:ext>
            </a:extLst>
          </p:cNvPr>
          <p:cNvSpPr txBox="1">
            <a:spLocks/>
          </p:cNvSpPr>
          <p:nvPr/>
        </p:nvSpPr>
        <p:spPr>
          <a:xfrm>
            <a:off x="1115616" y="3984564"/>
            <a:ext cx="7200800" cy="5392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800" b="0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„</a:t>
            </a:r>
            <a:r>
              <a:rPr lang="de-DE" sz="2400" dirty="0" err="1"/>
              <a:t>spatial</a:t>
            </a:r>
            <a:r>
              <a:rPr lang="de-DE" sz="2400" dirty="0"/>
              <a:t>“ GT1                                   „temporal“ GT2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6BB1B5-CFC7-4875-BB62-3D2DA7626848}"/>
                  </a:ext>
                </a:extLst>
              </p:cNvPr>
              <p:cNvSpPr txBox="1"/>
              <p:nvPr/>
            </p:nvSpPr>
            <p:spPr>
              <a:xfrm>
                <a:off x="3851920" y="4179666"/>
                <a:ext cx="1290931" cy="469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</m:oMath>
                  </m:oMathPara>
                </a14:m>
                <a:endParaRPr lang="en-US" sz="2800" dirty="0" err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6BB1B5-CFC7-4875-BB62-3D2DA7626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179666"/>
                <a:ext cx="1290931" cy="469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602C91-F740-4DFA-B4C7-F2A2CCB15451}"/>
              </a:ext>
            </a:extLst>
          </p:cNvPr>
          <p:cNvCxnSpPr>
            <a:cxnSpLocks/>
          </p:cNvCxnSpPr>
          <p:nvPr/>
        </p:nvCxnSpPr>
        <p:spPr>
          <a:xfrm>
            <a:off x="374194" y="2317490"/>
            <a:ext cx="152400" cy="224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80C823-E190-4B49-9BC5-13E4717EDEA3}"/>
              </a:ext>
            </a:extLst>
          </p:cNvPr>
          <p:cNvCxnSpPr>
            <a:cxnSpLocks/>
          </p:cNvCxnSpPr>
          <p:nvPr/>
        </p:nvCxnSpPr>
        <p:spPr>
          <a:xfrm>
            <a:off x="388466" y="2643656"/>
            <a:ext cx="152400" cy="224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18D298-915B-4E8F-8B63-169A538D83ED}"/>
              </a:ext>
            </a:extLst>
          </p:cNvPr>
          <p:cNvCxnSpPr>
            <a:cxnSpLocks/>
          </p:cNvCxnSpPr>
          <p:nvPr/>
        </p:nvCxnSpPr>
        <p:spPr>
          <a:xfrm>
            <a:off x="476970" y="2968014"/>
            <a:ext cx="152400" cy="224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9EA00A-9A9A-46A2-AA32-DB69169CA806}"/>
              </a:ext>
            </a:extLst>
          </p:cNvPr>
          <p:cNvCxnSpPr>
            <a:cxnSpLocks/>
          </p:cNvCxnSpPr>
          <p:nvPr/>
        </p:nvCxnSpPr>
        <p:spPr>
          <a:xfrm>
            <a:off x="476970" y="3325631"/>
            <a:ext cx="152400" cy="224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7C5B59-7F12-48DE-B0AE-90ECAF3E4518}"/>
              </a:ext>
            </a:extLst>
          </p:cNvPr>
          <p:cNvCxnSpPr>
            <a:cxnSpLocks/>
          </p:cNvCxnSpPr>
          <p:nvPr/>
        </p:nvCxnSpPr>
        <p:spPr>
          <a:xfrm>
            <a:off x="5292080" y="2429694"/>
            <a:ext cx="152400" cy="224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438643-EF7F-48B5-832B-039634496519}"/>
              </a:ext>
            </a:extLst>
          </p:cNvPr>
          <p:cNvCxnSpPr>
            <a:cxnSpLocks/>
          </p:cNvCxnSpPr>
          <p:nvPr/>
        </p:nvCxnSpPr>
        <p:spPr>
          <a:xfrm>
            <a:off x="5215880" y="2743606"/>
            <a:ext cx="152400" cy="224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F154A47E-313A-4207-9153-A6C50064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96" y="4975579"/>
            <a:ext cx="337406" cy="148683"/>
          </a:xfrm>
        </p:spPr>
        <p:txBody>
          <a:bodyPr/>
          <a:lstStyle/>
          <a:p>
            <a:fld id="{9D195BCC-3514-4B1B-9C18-24F3D67EC54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8BD24A-622F-47D9-B8C7-F069838A0A8F}"/>
              </a:ext>
            </a:extLst>
          </p:cNvPr>
          <p:cNvSpPr/>
          <p:nvPr/>
        </p:nvSpPr>
        <p:spPr>
          <a:xfrm>
            <a:off x="372902" y="1790409"/>
            <a:ext cx="1440160" cy="702212"/>
          </a:xfrm>
          <a:prstGeom prst="rect">
            <a:avLst/>
          </a:prstGeom>
          <a:solidFill>
            <a:srgbClr val="CC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025D9B-6F9F-0763-EFAE-6C2BE7E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Kinetic</a:t>
            </a:r>
            <a:r>
              <a:rPr lang="de-DE" dirty="0"/>
              <a:t> </a:t>
            </a:r>
            <a:r>
              <a:rPr lang="de-DE" dirty="0" err="1"/>
              <a:t>equation</a:t>
            </a:r>
            <a:r>
              <a:rPr lang="de-DE" dirty="0"/>
              <a:t> and </a:t>
            </a:r>
            <a:r>
              <a:rPr lang="de-DE" dirty="0" err="1"/>
              <a:t>self-trapping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186ED1-0DFE-9F7E-C4C1-E41F1A2D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GEM PIC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platzhalter 4">
                <a:extLst>
                  <a:ext uri="{FF2B5EF4-FFF2-40B4-BE49-F238E27FC236}">
                    <a16:creationId xmlns:a16="http://schemas.microsoft.com/office/drawing/2014/main" id="{4CF6CA67-CD54-49FA-97D0-A93B3DDA92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0081" y="3603823"/>
                <a:ext cx="3024336" cy="1055944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>
                    <a:solidFill>
                      <a:srgbClr val="FFFFFF">
                        <a:lumMod val="100000"/>
                      </a:srgbClr>
                    </a:solidFill>
                  </a14:hiddenFill>
                </a:ext>
              </a:extLst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 2" panose="05020102010507070707" pitchFamily="18" charset="2"/>
                  <a:buNone/>
                  <a:defRPr sz="1800" b="0" kern="1200">
                    <a:solidFill>
                      <a:schemeClr val="tx2">
                        <a:lumMod val="100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541338" indent="-27463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6"/>
                  </a:buClr>
                  <a:buFont typeface="Wingdings 2" panose="05020102010507070707" pitchFamily="18" charset="2"/>
                  <a:buChar char="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8038" indent="-2667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6"/>
                  </a:buClr>
                  <a:buFont typeface="Wingdings 2" panose="05020102010507070707" pitchFamily="18" charset="2"/>
                  <a:buChar char="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4738" indent="-2667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 2" panose="05020102010507070707" pitchFamily="18" charset="2"/>
                  <a:buChar char="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41438" indent="-2667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 2" panose="05020102010507070707" pitchFamily="18" charset="2"/>
                  <a:buChar char="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2000" dirty="0"/>
                  <a:t>Integration </a:t>
                </a:r>
                <a:r>
                  <a:rPr lang="de-DE" sz="2000" dirty="0" err="1"/>
                  <a:t>over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de-DE" sz="2000" dirty="0"/>
                  <a:t> </a:t>
                </a:r>
                <a:br>
                  <a:rPr lang="de-DE" sz="2000" dirty="0"/>
                </a:br>
                <a:r>
                  <a:rPr lang="de-DE" sz="2000" dirty="0">
                    <a:solidFill>
                      <a:srgbClr val="C00000"/>
                    </a:solidFill>
                  </a:rPr>
                  <a:t>allows </a:t>
                </a:r>
                <a:r>
                  <a:rPr lang="de-DE" sz="2000" dirty="0" err="1">
                    <a:solidFill>
                      <a:srgbClr val="C00000"/>
                    </a:solidFill>
                  </a:rPr>
                  <a:t>to</a:t>
                </a:r>
                <a:r>
                  <a:rPr lang="de-DE" sz="2000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C00000"/>
                    </a:solidFill>
                  </a:rPr>
                  <a:t>trigger</a:t>
                </a:r>
                <a:r>
                  <a:rPr lang="de-DE" sz="2000" dirty="0">
                    <a:solidFill>
                      <a:srgbClr val="C000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C00000"/>
                    </a:solidFill>
                  </a:rPr>
                  <a:t>trapping</a:t>
                </a:r>
                <a:r>
                  <a:rPr lang="de-DE" sz="2000" dirty="0">
                    <a:solidFill>
                      <a:srgbClr val="C00000"/>
                    </a:solidFill>
                  </a:rPr>
                  <a:t> </a:t>
                </a:r>
                <a:br>
                  <a:rPr lang="de-DE" sz="2000" dirty="0">
                    <a:solidFill>
                      <a:srgbClr val="C00000"/>
                    </a:solidFill>
                  </a:rPr>
                </a:br>
                <a:r>
                  <a:rPr lang="de-DE" sz="2000" dirty="0" err="1"/>
                  <a:t>when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particle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reaches</a:t>
                </a:r>
                <a:r>
                  <a:rPr lang="de-DE" sz="2000" dirty="0"/>
                  <a:t> </a:t>
                </a:r>
                <a:br>
                  <a:rPr lang="de-DE" sz="2000" dirty="0"/>
                </a:br>
                <a:r>
                  <a:rPr lang="de-DE" sz="2000" dirty="0"/>
                  <a:t>the </a:t>
                </a:r>
                <a:r>
                  <a:rPr lang="de-DE" sz="2000" dirty="0" err="1"/>
                  <a:t>next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step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along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13" name="Textplatzhalter 4">
                <a:extLst>
                  <a:ext uri="{FF2B5EF4-FFF2-40B4-BE49-F238E27FC236}">
                    <a16:creationId xmlns:a16="http://schemas.microsoft.com/office/drawing/2014/main" id="{4CF6CA67-CD54-49FA-97D0-A93B3DDA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81" y="3603823"/>
                <a:ext cx="3024336" cy="1055944"/>
              </a:xfrm>
              <a:prstGeom prst="rect">
                <a:avLst/>
              </a:prstGeom>
              <a:blipFill>
                <a:blip r:embed="rId2"/>
                <a:stretch>
                  <a:fillRect t="-11561" r="-5242" b="-17341"/>
                </a:stretch>
              </a:blipFill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lumMod val="100000"/>
                      </a:srgbClr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6A93322-5749-433B-B5E1-939C48625062}"/>
              </a:ext>
            </a:extLst>
          </p:cNvPr>
          <p:cNvSpPr txBox="1">
            <a:spLocks/>
          </p:cNvSpPr>
          <p:nvPr/>
        </p:nvSpPr>
        <p:spPr>
          <a:xfrm>
            <a:off x="6418434" y="1078210"/>
            <a:ext cx="2186014" cy="5392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800" b="0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„</a:t>
            </a:r>
            <a:r>
              <a:rPr lang="de-DE" sz="2400" dirty="0" err="1"/>
              <a:t>spatial</a:t>
            </a:r>
            <a:r>
              <a:rPr lang="de-DE" sz="2400" dirty="0"/>
              <a:t>“ GT1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37693B-1FB3-4DF9-91F8-657E18C48BD6}"/>
              </a:ext>
            </a:extLst>
          </p:cNvPr>
          <p:cNvCxnSpPr>
            <a:cxnSpLocks/>
          </p:cNvCxnSpPr>
          <p:nvPr/>
        </p:nvCxnSpPr>
        <p:spPr>
          <a:xfrm flipV="1">
            <a:off x="0" y="2533906"/>
            <a:ext cx="9180512" cy="75877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A887569-C813-4476-8839-96CBEFF9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96" y="4975579"/>
            <a:ext cx="337406" cy="148683"/>
          </a:xfrm>
        </p:spPr>
        <p:txBody>
          <a:bodyPr/>
          <a:lstStyle/>
          <a:p>
            <a:fld id="{9D195BCC-3514-4B1B-9C18-24F3D67EC549}" type="slidenum">
              <a:rPr lang="de-DE" smtClean="0"/>
              <a:t>11</a:t>
            </a:fld>
            <a:endParaRPr lang="de-D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E2E418-3579-49C0-91C2-A0197AC9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07920"/>
            <a:ext cx="4469997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8E3B5D-F988-4D9A-AEB8-902722C1EE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902" y="1827200"/>
            <a:ext cx="4537981" cy="720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2BA58C7-837D-455D-8F4C-5C154EB623BF}"/>
              </a:ext>
            </a:extLst>
          </p:cNvPr>
          <p:cNvSpPr/>
          <p:nvPr/>
        </p:nvSpPr>
        <p:spPr>
          <a:xfrm>
            <a:off x="359716" y="3939333"/>
            <a:ext cx="1440160" cy="702212"/>
          </a:xfrm>
          <a:prstGeom prst="rect">
            <a:avLst/>
          </a:prstGeom>
          <a:solidFill>
            <a:srgbClr val="CC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C4994B-EE7A-47BD-8458-98F4EDBD7D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362" y="3912141"/>
            <a:ext cx="4383156" cy="720000"/>
          </a:xfrm>
          <a:prstGeom prst="rect">
            <a:avLst/>
          </a:prstGeom>
        </p:spPr>
      </p:pic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6F84958F-7494-40F1-9292-6C7E92C1D93A}"/>
              </a:ext>
            </a:extLst>
          </p:cNvPr>
          <p:cNvSpPr txBox="1">
            <a:spLocks/>
          </p:cNvSpPr>
          <p:nvPr/>
        </p:nvSpPr>
        <p:spPr>
          <a:xfrm>
            <a:off x="6418434" y="2748767"/>
            <a:ext cx="2232248" cy="5392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800" b="0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„temporal“ GT2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6F9B68-F871-4779-938D-CFF77DBEED7A}"/>
              </a:ext>
            </a:extLst>
          </p:cNvPr>
          <p:cNvSpPr/>
          <p:nvPr/>
        </p:nvSpPr>
        <p:spPr>
          <a:xfrm>
            <a:off x="359716" y="3935054"/>
            <a:ext cx="1440160" cy="702212"/>
          </a:xfrm>
          <a:prstGeom prst="rect">
            <a:avLst/>
          </a:prstGeom>
          <a:solidFill>
            <a:srgbClr val="CC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567DF6-5A50-4A42-A08A-2242D1353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62" y="2765724"/>
            <a:ext cx="4702499" cy="7869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1D0B43-B12B-4A98-AE0B-C6CAD754400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362" y="3907862"/>
            <a:ext cx="43831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5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0" grpId="0" animBg="1"/>
      <p:bldP spid="21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5ECAC-1D56-6859-118E-AD42CCE6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Simulation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Laser </a:t>
            </a:r>
            <a:r>
              <a:rPr lang="de-DE" dirty="0" err="1"/>
              <a:t>WakeField</a:t>
            </a:r>
            <a:endParaRPr lang="de-D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platzhalter 4">
                <a:extLst>
                  <a:ext uri="{FF2B5EF4-FFF2-40B4-BE49-F238E27FC236}">
                    <a16:creationId xmlns:a16="http://schemas.microsoft.com/office/drawing/2014/main" id="{620EB175-52DF-969A-C2F9-621D9C00A118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platzhalter 4">
                <a:extLst>
                  <a:ext uri="{FF2B5EF4-FFF2-40B4-BE49-F238E27FC236}">
                    <a16:creationId xmlns:a16="http://schemas.microsoft.com/office/drawing/2014/main" id="{620EB175-52DF-969A-C2F9-621D9C00A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>
                <a:blip r:embed="rId2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7D1A84-4F84-AA36-904E-1BF5E463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12</a:t>
            </a:fld>
            <a:endParaRPr lang="de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35CC85-4222-4665-86DB-38D19B0B58D1}"/>
              </a:ext>
            </a:extLst>
          </p:cNvPr>
          <p:cNvGrpSpPr/>
          <p:nvPr/>
        </p:nvGrpSpPr>
        <p:grpSpPr>
          <a:xfrm>
            <a:off x="323528" y="1341752"/>
            <a:ext cx="7835331" cy="3600241"/>
            <a:chOff x="-113037" y="774804"/>
            <a:chExt cx="9491540" cy="47442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4DC6EF-8110-432E-A5AD-DA642D11E6F4}"/>
                </a:ext>
              </a:extLst>
            </p:cNvPr>
            <p:cNvGrpSpPr/>
            <p:nvPr/>
          </p:nvGrpSpPr>
          <p:grpSpPr>
            <a:xfrm>
              <a:off x="521493" y="1937544"/>
              <a:ext cx="8640001" cy="2740548"/>
              <a:chOff x="462224" y="1922085"/>
              <a:chExt cx="8640001" cy="274054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4A86705-D8D9-481D-987F-2416D0E78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2224" y="1922085"/>
                <a:ext cx="2880000" cy="27360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ED119AC-CDBF-4A05-98A4-18B73ECD7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2224" y="1955034"/>
                <a:ext cx="2880000" cy="270305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5EF5600-D730-4FE0-A219-538F4CC34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224" y="1922085"/>
                <a:ext cx="2880000" cy="2740548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23CA0B-570B-4250-B3CE-C1B421A2B88A}"/>
                  </a:ext>
                </a:extLst>
              </p:cNvPr>
              <p:cNvSpPr/>
              <p:nvPr/>
            </p:nvSpPr>
            <p:spPr>
              <a:xfrm>
                <a:off x="462225" y="1940628"/>
                <a:ext cx="8640000" cy="271745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5064EC9-68E3-4563-BCEC-D8B8715E0540}"/>
                  </a:ext>
                </a:extLst>
              </p:cNvPr>
              <p:cNvCxnSpPr>
                <a:stCxn id="13" idx="1"/>
                <a:endCxn id="13" idx="3"/>
              </p:cNvCxnSpPr>
              <p:nvPr/>
            </p:nvCxnSpPr>
            <p:spPr>
              <a:xfrm>
                <a:off x="462225" y="3299357"/>
                <a:ext cx="8640000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C9944B1-6C20-446A-9117-CC271D1A2D93}"/>
                </a:ext>
              </a:extLst>
            </p:cNvPr>
            <p:cNvGrpSpPr/>
            <p:nvPr/>
          </p:nvGrpSpPr>
          <p:grpSpPr>
            <a:xfrm>
              <a:off x="6427507" y="809407"/>
              <a:ext cx="2898667" cy="1049118"/>
              <a:chOff x="7343685" y="1018176"/>
              <a:chExt cx="2898667" cy="104911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FBF15A0-C1A3-4908-A9CF-D2B954A59A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8733847" y="899915"/>
                <a:ext cx="198000" cy="1961584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B0119C-502D-41E8-AA79-73A9A0D5F079}"/>
                  </a:ext>
                </a:extLst>
              </p:cNvPr>
              <p:cNvSpPr txBox="1"/>
              <p:nvPr/>
            </p:nvSpPr>
            <p:spPr>
              <a:xfrm>
                <a:off x="9765940" y="1697962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0.1</a:t>
                </a:r>
                <a:endParaRPr lang="en-US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9138E3-9737-4709-B1C7-BA60BE78DA49}"/>
                  </a:ext>
                </a:extLst>
              </p:cNvPr>
              <p:cNvSpPr txBox="1"/>
              <p:nvPr/>
            </p:nvSpPr>
            <p:spPr>
              <a:xfrm>
                <a:off x="7343685" y="1697962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-0.1</a:t>
                </a:r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DFAE43-16DF-42D3-91FD-EA19611D2F8F}"/>
                  </a:ext>
                </a:extLst>
              </p:cNvPr>
              <p:cNvSpPr txBox="1"/>
              <p:nvPr/>
            </p:nvSpPr>
            <p:spPr>
              <a:xfrm>
                <a:off x="9167851" y="1018176"/>
                <a:ext cx="4972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de-DE" sz="28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en-US" sz="28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ADC2AD2-4987-404B-B10D-A8671DE2A357}"/>
                </a:ext>
              </a:extLst>
            </p:cNvPr>
            <p:cNvGrpSpPr/>
            <p:nvPr/>
          </p:nvGrpSpPr>
          <p:grpSpPr>
            <a:xfrm>
              <a:off x="555458" y="774804"/>
              <a:ext cx="2898667" cy="1083721"/>
              <a:chOff x="7343685" y="983573"/>
              <a:chExt cx="2898667" cy="1083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737E6A-1764-4868-9FBC-4CC162A0A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8733847" y="899915"/>
                <a:ext cx="198000" cy="1961584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3A1A25-1F84-4514-9835-9C35B6D9D4FA}"/>
                  </a:ext>
                </a:extLst>
              </p:cNvPr>
              <p:cNvSpPr txBox="1"/>
              <p:nvPr/>
            </p:nvSpPr>
            <p:spPr>
              <a:xfrm>
                <a:off x="9765940" y="1697962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2.0</a:t>
                </a:r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4B4F79-3E56-4DB7-BF1B-B694795D0A4E}"/>
                  </a:ext>
                </a:extLst>
              </p:cNvPr>
              <p:cNvSpPr txBox="1"/>
              <p:nvPr/>
            </p:nvSpPr>
            <p:spPr>
              <a:xfrm>
                <a:off x="7343685" y="1697962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-2.0</a:t>
                </a:r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C4D567-3DDE-40F7-A06A-2E55C4937389}"/>
                  </a:ext>
                </a:extLst>
              </p:cNvPr>
              <p:cNvSpPr txBox="1"/>
              <p:nvPr/>
            </p:nvSpPr>
            <p:spPr>
              <a:xfrm>
                <a:off x="7852054" y="983573"/>
                <a:ext cx="510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de-DE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sz="28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B37E47E-1327-408F-B641-4D2FC57DD355}"/>
                </a:ext>
              </a:extLst>
            </p:cNvPr>
            <p:cNvGrpSpPr/>
            <p:nvPr/>
          </p:nvGrpSpPr>
          <p:grpSpPr>
            <a:xfrm>
              <a:off x="3473048" y="878862"/>
              <a:ext cx="2898667" cy="979663"/>
              <a:chOff x="7343685" y="1087631"/>
              <a:chExt cx="2898667" cy="97966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F3C1A0-9F41-4079-A65F-3B92DEFF1553}"/>
                  </a:ext>
                </a:extLst>
              </p:cNvPr>
              <p:cNvSpPr txBox="1"/>
              <p:nvPr/>
            </p:nvSpPr>
            <p:spPr>
              <a:xfrm>
                <a:off x="9765940" y="1697962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0.1</a:t>
                </a:r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50D41D-4DF4-4E53-AD77-646ACC9B4CA0}"/>
                  </a:ext>
                </a:extLst>
              </p:cNvPr>
              <p:cNvSpPr txBox="1"/>
              <p:nvPr/>
            </p:nvSpPr>
            <p:spPr>
              <a:xfrm>
                <a:off x="7343685" y="1697962"/>
                <a:ext cx="529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 0.0</a:t>
                </a:r>
                <a:endParaRPr 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0C9170-2FC0-4DFD-ACA6-9E3BBD7E04F3}"/>
                  </a:ext>
                </a:extLst>
              </p:cNvPr>
              <p:cNvSpPr txBox="1"/>
              <p:nvPr/>
            </p:nvSpPr>
            <p:spPr>
              <a:xfrm>
                <a:off x="8759723" y="1087631"/>
                <a:ext cx="470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de-DE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sz="28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9976964-7306-4ADD-9F2B-2E2B2D9AE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4849831" y="684644"/>
              <a:ext cx="198000" cy="201223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BB9414-A9D1-4DDC-90D6-892EA6E8007B}"/>
                </a:ext>
              </a:extLst>
            </p:cNvPr>
            <p:cNvSpPr txBox="1"/>
            <p:nvPr/>
          </p:nvSpPr>
          <p:spPr>
            <a:xfrm>
              <a:off x="8725760" y="468795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1200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D5AE0B-1769-4FCE-BB5B-9844BA276A07}"/>
                </a:ext>
              </a:extLst>
            </p:cNvPr>
            <p:cNvSpPr txBox="1"/>
            <p:nvPr/>
          </p:nvSpPr>
          <p:spPr>
            <a:xfrm>
              <a:off x="7263926" y="468795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1100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E3A018-2566-44FE-B9B6-2250F5857361}"/>
                </a:ext>
              </a:extLst>
            </p:cNvPr>
            <p:cNvSpPr txBox="1"/>
            <p:nvPr/>
          </p:nvSpPr>
          <p:spPr>
            <a:xfrm>
              <a:off x="5799729" y="468795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1200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5888B0-371F-4E63-8BFB-ABE847DB5BF3}"/>
                </a:ext>
              </a:extLst>
            </p:cNvPr>
            <p:cNvSpPr txBox="1"/>
            <p:nvPr/>
          </p:nvSpPr>
          <p:spPr>
            <a:xfrm>
              <a:off x="4337895" y="468795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1100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6466D9-DFAD-4C3C-AA39-9B4391C9B014}"/>
                </a:ext>
              </a:extLst>
            </p:cNvPr>
            <p:cNvSpPr txBox="1"/>
            <p:nvPr/>
          </p:nvSpPr>
          <p:spPr>
            <a:xfrm>
              <a:off x="2919728" y="467336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1200</a:t>
              </a: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18D46B-9407-4C8C-8082-8F66EAE3F333}"/>
                </a:ext>
              </a:extLst>
            </p:cNvPr>
            <p:cNvSpPr txBox="1"/>
            <p:nvPr/>
          </p:nvSpPr>
          <p:spPr>
            <a:xfrm>
              <a:off x="1457894" y="467336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1100</a:t>
              </a: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D313B6-52EF-40D6-8293-8B96D27412DD}"/>
                </a:ext>
              </a:extLst>
            </p:cNvPr>
            <p:cNvSpPr txBox="1"/>
            <p:nvPr/>
          </p:nvSpPr>
          <p:spPr>
            <a:xfrm>
              <a:off x="-84763" y="4606591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-100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BE522A-E71E-4E63-8D2F-B5ADD4EC7A1E}"/>
                </a:ext>
              </a:extLst>
            </p:cNvPr>
            <p:cNvSpPr txBox="1"/>
            <p:nvPr/>
          </p:nvSpPr>
          <p:spPr>
            <a:xfrm>
              <a:off x="-59171" y="1666447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 100</a:t>
              </a:r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A21075-EDD0-4C63-AD6B-43B28659227B}"/>
                </a:ext>
              </a:extLst>
            </p:cNvPr>
            <p:cNvSpPr txBox="1"/>
            <p:nvPr/>
          </p:nvSpPr>
          <p:spPr>
            <a:xfrm>
              <a:off x="-113037" y="2153492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002255D-45B2-4C5F-897C-8E801FF5617C}"/>
                </a:ext>
              </a:extLst>
            </p:cNvPr>
            <p:cNvSpPr txBox="1"/>
            <p:nvPr/>
          </p:nvSpPr>
          <p:spPr>
            <a:xfrm>
              <a:off x="8338235" y="4829598"/>
              <a:ext cx="730521" cy="689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de-DE" sz="28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de-DE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50D1D1-63D9-41D3-9B16-F9D4761608A5}"/>
                </a:ext>
              </a:extLst>
            </p:cNvPr>
            <p:cNvSpPr txBox="1"/>
            <p:nvPr/>
          </p:nvSpPr>
          <p:spPr>
            <a:xfrm>
              <a:off x="571119" y="1951539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de-DE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de-DE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883BE2-C14D-4ECC-B79B-ECAA30590260}"/>
                </a:ext>
              </a:extLst>
            </p:cNvPr>
            <p:cNvSpPr txBox="1"/>
            <p:nvPr/>
          </p:nvSpPr>
          <p:spPr>
            <a:xfrm>
              <a:off x="3397707" y="1951539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de-DE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de-DE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43B2C5-F560-4FC4-A6A3-991616BA9094}"/>
                </a:ext>
              </a:extLst>
            </p:cNvPr>
            <p:cNvSpPr txBox="1"/>
            <p:nvPr/>
          </p:nvSpPr>
          <p:spPr>
            <a:xfrm>
              <a:off x="6281491" y="1951539"/>
              <a:ext cx="583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de-DE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de-DE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B3F413-397A-4CA2-B451-285902B12068}"/>
              </a:ext>
            </a:extLst>
          </p:cNvPr>
          <p:cNvSpPr txBox="1"/>
          <p:nvPr/>
        </p:nvSpPr>
        <p:spPr>
          <a:xfrm>
            <a:off x="4076337" y="235092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Full PIC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8AC912-A9B5-468D-97E3-B8937A6968E4}"/>
              </a:ext>
            </a:extLst>
          </p:cNvPr>
          <p:cNvSpPr txBox="1"/>
          <p:nvPr/>
        </p:nvSpPr>
        <p:spPr>
          <a:xfrm>
            <a:off x="3905835" y="384291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GEM PIC</a:t>
            </a:r>
          </a:p>
        </p:txBody>
      </p:sp>
      <p:sp>
        <p:nvSpPr>
          <p:cNvPr id="47" name="Fußzeilenplatzhalter 7">
            <a:extLst>
              <a:ext uri="{FF2B5EF4-FFF2-40B4-BE49-F238E27FC236}">
                <a16:creationId xmlns:a16="http://schemas.microsoft.com/office/drawing/2014/main" id="{47289C42-DC23-46B6-99B5-2697C52D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 dirty="0"/>
              <a:t>GEM PIC</a:t>
            </a:r>
          </a:p>
        </p:txBody>
      </p:sp>
    </p:spTree>
    <p:extLst>
      <p:ext uri="{BB962C8B-B14F-4D97-AF65-F5344CB8AC3E}">
        <p14:creationId xmlns:p14="http://schemas.microsoft.com/office/powerpoint/2010/main" val="28660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AE71E6-9940-4B2A-8173-DB2E810AA4E6}"/>
              </a:ext>
            </a:extLst>
          </p:cNvPr>
          <p:cNvGrpSpPr/>
          <p:nvPr/>
        </p:nvGrpSpPr>
        <p:grpSpPr>
          <a:xfrm>
            <a:off x="1023801" y="1088384"/>
            <a:ext cx="6324465" cy="4159118"/>
            <a:chOff x="1991951" y="856722"/>
            <a:chExt cx="8660134" cy="498763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FCEC08B-ACC6-4B9C-B725-1C98F962F6CA}"/>
                </a:ext>
              </a:extLst>
            </p:cNvPr>
            <p:cNvGrpSpPr/>
            <p:nvPr/>
          </p:nvGrpSpPr>
          <p:grpSpPr>
            <a:xfrm>
              <a:off x="1991951" y="856722"/>
              <a:ext cx="8660134" cy="4987637"/>
              <a:chOff x="1991951" y="856722"/>
              <a:chExt cx="8660134" cy="4987637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C75A479-A11C-4B09-B346-1652F7874FA0}"/>
                  </a:ext>
                </a:extLst>
              </p:cNvPr>
              <p:cNvGrpSpPr/>
              <p:nvPr/>
            </p:nvGrpSpPr>
            <p:grpSpPr>
              <a:xfrm>
                <a:off x="1991951" y="856722"/>
                <a:ext cx="7867867" cy="4987637"/>
                <a:chOff x="1987333" y="858982"/>
                <a:chExt cx="7867867" cy="4987637"/>
              </a:xfrm>
            </p:grpSpPr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FBC1BA91-5BD3-43D7-B682-5EA745BD7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43698" y="1376219"/>
                  <a:ext cx="3360519" cy="3960090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F672C81-05BF-4908-9F9B-22CABA20B7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09537" y="1642813"/>
                  <a:ext cx="3134162" cy="3572374"/>
                </a:xfrm>
                <a:prstGeom prst="rect">
                  <a:avLst/>
                </a:prstGeom>
              </p:spPr>
            </p:pic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53C4A58-44D4-4CAF-B8A7-589BF2414085}"/>
                    </a:ext>
                  </a:extLst>
                </p:cNvPr>
                <p:cNvSpPr/>
                <p:nvPr/>
              </p:nvSpPr>
              <p:spPr>
                <a:xfrm>
                  <a:off x="2549236" y="858982"/>
                  <a:ext cx="7305964" cy="988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8FB702DC-17E5-43D5-AD7B-3D9BDEA0D468}"/>
                    </a:ext>
                  </a:extLst>
                </p:cNvPr>
                <p:cNvSpPr/>
                <p:nvPr/>
              </p:nvSpPr>
              <p:spPr>
                <a:xfrm>
                  <a:off x="1987333" y="4858328"/>
                  <a:ext cx="7305964" cy="988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0C7ED5B-B48E-4CF3-AE15-520815D80AE0}"/>
                  </a:ext>
                </a:extLst>
              </p:cNvPr>
              <p:cNvSpPr/>
              <p:nvPr/>
            </p:nvSpPr>
            <p:spPr>
              <a:xfrm>
                <a:off x="2994100" y="1842758"/>
                <a:ext cx="6510117" cy="301556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9414F3D-360F-4952-8FD1-8F65564D9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3044" y="1842757"/>
                <a:ext cx="342948" cy="3015569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755ADF2-D483-4EE9-B9B6-705D38FF2C52}"/>
                  </a:ext>
                </a:extLst>
              </p:cNvPr>
              <p:cNvSpPr txBox="1"/>
              <p:nvPr/>
            </p:nvSpPr>
            <p:spPr>
              <a:xfrm>
                <a:off x="9806898" y="485832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0</a:t>
                </a:r>
                <a:endParaRPr lang="en-US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5D28D6D-50C5-4B43-8D4F-7A92DF29361C}"/>
                  </a:ext>
                </a:extLst>
              </p:cNvPr>
              <p:cNvSpPr txBox="1"/>
              <p:nvPr/>
            </p:nvSpPr>
            <p:spPr>
              <a:xfrm>
                <a:off x="9664340" y="1533235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0.01</a:t>
                </a:r>
                <a:endParaRPr lang="en-US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28FBC67-0676-4614-B740-B82EA6A4CF4C}"/>
                  </a:ext>
                </a:extLst>
              </p:cNvPr>
              <p:cNvSpPr txBox="1"/>
              <p:nvPr/>
            </p:nvSpPr>
            <p:spPr>
              <a:xfrm>
                <a:off x="10182085" y="1962726"/>
                <a:ext cx="470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de-DE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sz="28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B0083E-A8F3-4557-85A4-3389D4B701F0}"/>
                  </a:ext>
                </a:extLst>
              </p:cNvPr>
              <p:cNvSpPr txBox="1"/>
              <p:nvPr/>
            </p:nvSpPr>
            <p:spPr>
              <a:xfrm>
                <a:off x="9243766" y="4883479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900</a:t>
                </a:r>
                <a:endParaRPr lang="en-US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C6AEF2-AD88-42D7-8290-C5EE85B234DF}"/>
                  </a:ext>
                </a:extLst>
              </p:cNvPr>
              <p:cNvSpPr txBox="1"/>
              <p:nvPr/>
            </p:nvSpPr>
            <p:spPr>
              <a:xfrm>
                <a:off x="7308904" y="4883479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800</a:t>
                </a:r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424A72F-F33F-43B3-9522-4A6464407E44}"/>
                  </a:ext>
                </a:extLst>
              </p:cNvPr>
              <p:cNvSpPr txBox="1"/>
              <p:nvPr/>
            </p:nvSpPr>
            <p:spPr>
              <a:xfrm>
                <a:off x="5837060" y="4872180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900</a:t>
                </a:r>
                <a:endParaRPr lang="en-US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C56CA7C-5DF9-4FA5-BDBD-56B16B11786F}"/>
                  </a:ext>
                </a:extLst>
              </p:cNvPr>
              <p:cNvSpPr txBox="1"/>
              <p:nvPr/>
            </p:nvSpPr>
            <p:spPr>
              <a:xfrm>
                <a:off x="4029533" y="488943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800</a:t>
                </a:r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CF87B2-326D-451B-86D1-D05F2FBDA2D3}"/>
                  </a:ext>
                </a:extLst>
              </p:cNvPr>
              <p:cNvSpPr txBox="1"/>
              <p:nvPr/>
            </p:nvSpPr>
            <p:spPr>
              <a:xfrm>
                <a:off x="8908029" y="5086617"/>
                <a:ext cx="3241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en-US" sz="28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7190FD1-3F57-485E-8889-91264250B069}"/>
                  </a:ext>
                </a:extLst>
              </p:cNvPr>
              <p:cNvSpPr txBox="1"/>
              <p:nvPr/>
            </p:nvSpPr>
            <p:spPr>
              <a:xfrm>
                <a:off x="2397872" y="4681850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-100</a:t>
                </a:r>
                <a:endParaRPr 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FB5E1E-A267-4B83-9950-172DF5227D72}"/>
                  </a:ext>
                </a:extLst>
              </p:cNvPr>
              <p:cNvSpPr txBox="1"/>
              <p:nvPr/>
            </p:nvSpPr>
            <p:spPr>
              <a:xfrm>
                <a:off x="2397872" y="1660347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 100</a:t>
                </a:r>
                <a:endParaRPr lang="en-US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1173E6-B052-4CFA-AE68-BAD8BDE23141}"/>
                  </a:ext>
                </a:extLst>
              </p:cNvPr>
              <p:cNvSpPr txBox="1"/>
              <p:nvPr/>
            </p:nvSpPr>
            <p:spPr>
              <a:xfrm>
                <a:off x="2344006" y="2147392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91D1DD2-2D10-4D98-B834-C0166D1A9611}"/>
                  </a:ext>
                </a:extLst>
              </p:cNvPr>
              <p:cNvSpPr txBox="1"/>
              <p:nvPr/>
            </p:nvSpPr>
            <p:spPr>
              <a:xfrm>
                <a:off x="4928189" y="1227001"/>
                <a:ext cx="2751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Trapped</a:t>
                </a:r>
                <a:r>
                  <a:rPr lang="de-DE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electrons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8782122-3787-49A6-A329-79DDABAC29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82050" y="1701486"/>
                <a:ext cx="1867109" cy="162795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544B6F5F-3466-443F-BAC5-5DB6D3345F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6764" y="1715339"/>
                <a:ext cx="1320002" cy="161410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0AD313-096F-4D4E-84B6-F896284EC0C2}"/>
                </a:ext>
              </a:extLst>
            </p:cNvPr>
            <p:cNvSpPr txBox="1"/>
            <p:nvPr/>
          </p:nvSpPr>
          <p:spPr>
            <a:xfrm>
              <a:off x="3228534" y="1791895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de-DE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de-DE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8D16E59-1778-4FB3-B98A-8B22D28CAD67}"/>
                </a:ext>
              </a:extLst>
            </p:cNvPr>
            <p:cNvSpPr txBox="1"/>
            <p:nvPr/>
          </p:nvSpPr>
          <p:spPr>
            <a:xfrm>
              <a:off x="8784420" y="1791895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de-DE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de-DE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615ECAC-1D56-6859-118E-AD42CCE6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332136"/>
            <a:ext cx="6826772" cy="452322"/>
          </a:xfrm>
        </p:spPr>
        <p:txBody>
          <a:bodyPr/>
          <a:lstStyle/>
          <a:p>
            <a:r>
              <a:rPr lang="de-DE" dirty="0" err="1"/>
              <a:t>Ionization</a:t>
            </a:r>
            <a:r>
              <a:rPr lang="de-DE" dirty="0"/>
              <a:t> </a:t>
            </a:r>
            <a:r>
              <a:rPr lang="de-DE" dirty="0" err="1"/>
              <a:t>Injection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Laser </a:t>
            </a:r>
            <a:r>
              <a:rPr lang="de-DE" dirty="0" err="1"/>
              <a:t>WakeField</a:t>
            </a:r>
            <a:endParaRPr lang="de-D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platzhalter 4">
                <a:extLst>
                  <a:ext uri="{FF2B5EF4-FFF2-40B4-BE49-F238E27FC236}">
                    <a16:creationId xmlns:a16="http://schemas.microsoft.com/office/drawing/2014/main" id="{620EB175-52DF-969A-C2F9-621D9C00A118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=0.01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add</a:t>
                </a:r>
                <a:r>
                  <a:rPr lang="de-DE" dirty="0"/>
                  <a:t> </a:t>
                </a:r>
                <a:r>
                  <a:rPr lang="de-DE" dirty="0" err="1"/>
                  <a:t>nitrogen</a:t>
                </a:r>
                <a:r>
                  <a:rPr lang="de-DE" dirty="0"/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Textplatzhalter 4">
                <a:extLst>
                  <a:ext uri="{FF2B5EF4-FFF2-40B4-BE49-F238E27FC236}">
                    <a16:creationId xmlns:a16="http://schemas.microsoft.com/office/drawing/2014/main" id="{620EB175-52DF-969A-C2F9-621D9C00A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>
                <a:blip r:embed="rId5"/>
                <a:stretch>
                  <a:fillRect l="-753" t="-24528" b="-30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7D1A84-4F84-AA36-904E-1BF5E463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13</a:t>
            </a:fld>
            <a:endParaRPr lang="de-D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B3F413-397A-4CA2-B451-285902B12068}"/>
              </a:ext>
            </a:extLst>
          </p:cNvPr>
          <p:cNvSpPr txBox="1"/>
          <p:nvPr/>
        </p:nvSpPr>
        <p:spPr>
          <a:xfrm>
            <a:off x="1942591" y="377911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Full PIC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8AC912-A9B5-468D-97E3-B8937A6968E4}"/>
              </a:ext>
            </a:extLst>
          </p:cNvPr>
          <p:cNvSpPr txBox="1"/>
          <p:nvPr/>
        </p:nvSpPr>
        <p:spPr>
          <a:xfrm>
            <a:off x="4572000" y="375475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GEM PIC</a:t>
            </a:r>
          </a:p>
        </p:txBody>
      </p:sp>
    </p:spTree>
    <p:extLst>
      <p:ext uri="{BB962C8B-B14F-4D97-AF65-F5344CB8AC3E}">
        <p14:creationId xmlns:p14="http://schemas.microsoft.com/office/powerpoint/2010/main" val="274426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5ECAC-1D56-6859-118E-AD42CCE6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332136"/>
            <a:ext cx="6826772" cy="452322"/>
          </a:xfrm>
        </p:spPr>
        <p:txBody>
          <a:bodyPr/>
          <a:lstStyle/>
          <a:p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trapped</a:t>
            </a:r>
            <a:r>
              <a:rPr lang="de-DE" dirty="0"/>
              <a:t> </a:t>
            </a:r>
            <a:r>
              <a:rPr lang="de-DE" dirty="0" err="1"/>
              <a:t>electrons</a:t>
            </a:r>
            <a:endParaRPr lang="de-D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platzhalter 4">
                <a:extLst>
                  <a:ext uri="{FF2B5EF4-FFF2-40B4-BE49-F238E27FC236}">
                    <a16:creationId xmlns:a16="http://schemas.microsoft.com/office/drawing/2014/main" id="{620EB175-52DF-969A-C2F9-621D9C00A118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=0.01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add</a:t>
                </a:r>
                <a:r>
                  <a:rPr lang="de-DE" dirty="0"/>
                  <a:t> </a:t>
                </a:r>
                <a:r>
                  <a:rPr lang="de-DE" dirty="0" err="1"/>
                  <a:t>nitrogen</a:t>
                </a:r>
                <a:r>
                  <a:rPr lang="de-DE" dirty="0"/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Textplatzhalter 4">
                <a:extLst>
                  <a:ext uri="{FF2B5EF4-FFF2-40B4-BE49-F238E27FC236}">
                    <a16:creationId xmlns:a16="http://schemas.microsoft.com/office/drawing/2014/main" id="{620EB175-52DF-969A-C2F9-621D9C00A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>
                <a:blip r:embed="rId2"/>
                <a:stretch>
                  <a:fillRect l="-753" t="-24528" b="-30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7D1A84-4F84-AA36-904E-1BF5E463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14</a:t>
            </a:fld>
            <a:endParaRPr lang="de-D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B3F413-397A-4CA2-B451-285902B12068}"/>
              </a:ext>
            </a:extLst>
          </p:cNvPr>
          <p:cNvSpPr txBox="1"/>
          <p:nvPr/>
        </p:nvSpPr>
        <p:spPr>
          <a:xfrm>
            <a:off x="1942591" y="377911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Full PIC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8AC912-A9B5-468D-97E3-B8937A6968E4}"/>
              </a:ext>
            </a:extLst>
          </p:cNvPr>
          <p:cNvSpPr txBox="1"/>
          <p:nvPr/>
        </p:nvSpPr>
        <p:spPr>
          <a:xfrm>
            <a:off x="4572000" y="375475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GEM PIC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A2128-8E26-4202-842C-834505E05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288" y="1610919"/>
            <a:ext cx="3898598" cy="3231471"/>
          </a:xfrm>
          <a:prstGeom prst="rect">
            <a:avLst/>
          </a:prstGeom>
        </p:spPr>
      </p:pic>
      <p:sp>
        <p:nvSpPr>
          <p:cNvPr id="34" name="Fußzeilenplatzhalter 7">
            <a:extLst>
              <a:ext uri="{FF2B5EF4-FFF2-40B4-BE49-F238E27FC236}">
                <a16:creationId xmlns:a16="http://schemas.microsoft.com/office/drawing/2014/main" id="{3D4CE1D5-F760-42F1-9319-131C43A2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 dirty="0"/>
              <a:t>GEM PIC</a:t>
            </a:r>
          </a:p>
        </p:txBody>
      </p:sp>
    </p:spTree>
    <p:extLst>
      <p:ext uri="{BB962C8B-B14F-4D97-AF65-F5344CB8AC3E}">
        <p14:creationId xmlns:p14="http://schemas.microsoft.com/office/powerpoint/2010/main" val="3483006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7E97-B0A5-438E-8036-7BFDF831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LWFA simulations affordable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F257B-6AC8-490A-9CBE-116C06B7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15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311B6C-B05F-4996-97AC-56CE9464D1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370" y="1088721"/>
            <a:ext cx="8121259" cy="324250"/>
          </a:xfrm>
        </p:spPr>
        <p:txBody>
          <a:bodyPr/>
          <a:lstStyle/>
          <a:p>
            <a:r>
              <a:rPr lang="en-US" sz="2000" dirty="0"/>
              <a:t>20J laser in 30cm plasma channel: a simulation in full 3D takes ~1h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D15B0BC-A7FF-4C26-8CF0-D23CBE23C2A2}"/>
              </a:ext>
            </a:extLst>
          </p:cNvPr>
          <p:cNvSpPr txBox="1">
            <a:spLocks/>
          </p:cNvSpPr>
          <p:nvPr/>
        </p:nvSpPr>
        <p:spPr>
          <a:xfrm>
            <a:off x="182877" y="4549078"/>
            <a:ext cx="10225136" cy="324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800" b="0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Ionization injection from nitrogen doping. Final electron energies up to 9 GeV</a:t>
            </a:r>
          </a:p>
        </p:txBody>
      </p:sp>
      <p:sp>
        <p:nvSpPr>
          <p:cNvPr id="9" name="Fußzeilenplatzhalter 7">
            <a:extLst>
              <a:ext uri="{FF2B5EF4-FFF2-40B4-BE49-F238E27FC236}">
                <a16:creationId xmlns:a16="http://schemas.microsoft.com/office/drawing/2014/main" id="{628406B0-ABD1-4003-A8C4-5689F3BA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 dirty="0"/>
              <a:t>GEM PIC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CB7B40-0573-46D3-9B4E-B92A4C65E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504" y="1817913"/>
            <a:ext cx="3600000" cy="2781818"/>
          </a:xfrm>
          <a:prstGeom prst="rect">
            <a:avLst/>
          </a:prstGeom>
        </p:spPr>
      </p:pic>
      <p:pic>
        <p:nvPicPr>
          <p:cNvPr id="11" name="B40n3-1">
            <a:hlinkClick r:id="" action="ppaction://media"/>
            <a:extLst>
              <a:ext uri="{FF2B5EF4-FFF2-40B4-BE49-F238E27FC236}">
                <a16:creationId xmlns:a16="http://schemas.microsoft.com/office/drawing/2014/main" id="{ED21FC92-4DE5-47AE-AFED-1034B18785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96" y="1409327"/>
            <a:ext cx="5400000" cy="30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7E97-B0A5-438E-8036-7BFDF831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F257B-6AC8-490A-9CBE-116C06B7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16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93D25-CC55-46F0-8A82-C37CF2B6A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592" y="2016109"/>
            <a:ext cx="6930882" cy="2339974"/>
          </a:xfrm>
        </p:spPr>
        <p:txBody>
          <a:bodyPr/>
          <a:lstStyle/>
          <a:p>
            <a:r>
              <a:rPr lang="en-US" sz="2000" dirty="0"/>
              <a:t>Flexible numerical step in the “slow” and “fast” coordinate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Steps as short as </a:t>
            </a:r>
            <a:r>
              <a:rPr lang="en-US" sz="2000" dirty="0" err="1"/>
              <a:t>Ångström</a:t>
            </a:r>
            <a:r>
              <a:rPr lang="en-US" sz="2000" dirty="0"/>
              <a:t> can be locally afforded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Plasma-based XFEL may become </a:t>
            </a:r>
            <a:r>
              <a:rPr lang="en-US" sz="2000" dirty="0" err="1"/>
              <a:t>simulatable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1 cm LWFA takes a few minutes to simulate in full 3D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311B6C-B05F-4996-97AC-56CE9464D1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6594" y="1228921"/>
            <a:ext cx="8101013" cy="324250"/>
          </a:xfrm>
        </p:spPr>
        <p:txBody>
          <a:bodyPr/>
          <a:lstStyle/>
          <a:p>
            <a:r>
              <a:rPr lang="en-US" sz="2000" dirty="0"/>
              <a:t>GEM-PIC closes the multi-scale gap in LWFA simulations</a:t>
            </a:r>
          </a:p>
        </p:txBody>
      </p:sp>
      <p:sp>
        <p:nvSpPr>
          <p:cNvPr id="7" name="Fußzeilenplatzhalter 7">
            <a:extLst>
              <a:ext uri="{FF2B5EF4-FFF2-40B4-BE49-F238E27FC236}">
                <a16:creationId xmlns:a16="http://schemas.microsoft.com/office/drawing/2014/main" id="{E78F4926-6217-4A3D-B8C0-52C78FD3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 dirty="0"/>
              <a:t>GEM PIC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6C2C0E-47FF-460D-9951-61D1386C1FF8}"/>
              </a:ext>
            </a:extLst>
          </p:cNvPr>
          <p:cNvSpPr/>
          <p:nvPr/>
        </p:nvSpPr>
        <p:spPr>
          <a:xfrm>
            <a:off x="4932040" y="457508"/>
            <a:ext cx="2553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http://arxiv.org/abs/2509.16793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1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2C0DAE-C8EB-4D56-9FCB-553C2709E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504" y="1817913"/>
            <a:ext cx="3600000" cy="2781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47E97-B0A5-438E-8036-7BFDF831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Make LWFA Simulations Affordable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F257B-6AC8-490A-9CBE-116C06B7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2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311B6C-B05F-4996-97AC-56CE9464D1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370" y="1088721"/>
            <a:ext cx="8121259" cy="324250"/>
          </a:xfrm>
        </p:spPr>
        <p:txBody>
          <a:bodyPr/>
          <a:lstStyle/>
          <a:p>
            <a:r>
              <a:rPr lang="en-US" sz="2000" dirty="0"/>
              <a:t>2</a:t>
            </a:r>
            <a:r>
              <a:rPr lang="en-US" sz="2000"/>
              <a:t>0J </a:t>
            </a:r>
            <a:r>
              <a:rPr lang="en-US" sz="2000" dirty="0"/>
              <a:t>laser </a:t>
            </a:r>
            <a:r>
              <a:rPr lang="en-US" sz="2000"/>
              <a:t>in 30cm </a:t>
            </a:r>
            <a:r>
              <a:rPr lang="en-US" sz="2000" dirty="0"/>
              <a:t>plasma channel: a full 3D simulation takes ~1h time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D15B0BC-A7FF-4C26-8CF0-D23CBE23C2A2}"/>
              </a:ext>
            </a:extLst>
          </p:cNvPr>
          <p:cNvSpPr txBox="1">
            <a:spLocks/>
          </p:cNvSpPr>
          <p:nvPr/>
        </p:nvSpPr>
        <p:spPr>
          <a:xfrm>
            <a:off x="182877" y="4549078"/>
            <a:ext cx="10225136" cy="324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800" b="0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Ionization injection from nitrogen doping. Final electron energies up to 13 GeV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ED424-C3AC-4A22-9363-8F57B27FC25B}"/>
              </a:ext>
            </a:extLst>
          </p:cNvPr>
          <p:cNvSpPr txBox="1"/>
          <p:nvPr/>
        </p:nvSpPr>
        <p:spPr>
          <a:xfrm>
            <a:off x="5796136" y="1568355"/>
            <a:ext cx="3312368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/>
              <a:t>any resemblance is purely coincidental</a:t>
            </a:r>
          </a:p>
        </p:txBody>
      </p:sp>
      <p:sp>
        <p:nvSpPr>
          <p:cNvPr id="14" name="Fußzeilenplatzhalter 7">
            <a:extLst>
              <a:ext uri="{FF2B5EF4-FFF2-40B4-BE49-F238E27FC236}">
                <a16:creationId xmlns:a16="http://schemas.microsoft.com/office/drawing/2014/main" id="{0B849DE9-96A5-4371-A006-5EB0F1BD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 dirty="0"/>
              <a:t>GEM PIC</a:t>
            </a:r>
          </a:p>
        </p:txBody>
      </p:sp>
      <p:pic>
        <p:nvPicPr>
          <p:cNvPr id="3" name="B40n3-1">
            <a:hlinkClick r:id="" action="ppaction://media"/>
            <a:extLst>
              <a:ext uri="{FF2B5EF4-FFF2-40B4-BE49-F238E27FC236}">
                <a16:creationId xmlns:a16="http://schemas.microsoft.com/office/drawing/2014/main" id="{81969E39-F1A3-4654-B367-76E4224294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96" y="1409327"/>
            <a:ext cx="5400000" cy="30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7E97-B0A5-438E-8036-7BFDF831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LWFA: multi-scale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F257B-6AC8-490A-9CBE-116C06B7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3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34693D25-CC55-46F0-8A82-C37CF2B6A74F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99592" y="1998861"/>
                <a:ext cx="6930882" cy="1944216"/>
              </a:xfrm>
            </p:spPr>
            <p:txBody>
              <a:bodyPr/>
              <a:lstStyle/>
              <a:p>
                <a:r>
                  <a:rPr lang="en-US" sz="2000" dirty="0"/>
                  <a:t>Laser wavelength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dirty="0"/>
                  <a:t>Plasma wavelength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≈30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br>
                  <a:rPr lang="en-US" sz="2000" b="0" dirty="0"/>
                </a:br>
                <a:endParaRPr lang="en-US" sz="2000" b="0" dirty="0"/>
              </a:p>
              <a:p>
                <a:r>
                  <a:rPr lang="en-US" sz="2000" dirty="0"/>
                  <a:t>Acceleration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≈1…100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34693D25-CC55-46F0-8A82-C37CF2B6A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99592" y="1998861"/>
                <a:ext cx="6930882" cy="1944216"/>
              </a:xfrm>
              <a:blipFill>
                <a:blip r:embed="rId2"/>
                <a:stretch>
                  <a:fillRect l="-2023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311B6C-B05F-4996-97AC-56CE9464D1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3" y="1278781"/>
            <a:ext cx="8442995" cy="324250"/>
          </a:xfrm>
        </p:spPr>
        <p:txBody>
          <a:bodyPr/>
          <a:lstStyle/>
          <a:p>
            <a:r>
              <a:rPr lang="en-US" sz="2000" dirty="0"/>
              <a:t>LWFA simulations are expensive because it is a multiscale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5">
                <a:extLst>
                  <a:ext uri="{FF2B5EF4-FFF2-40B4-BE49-F238E27FC236}">
                    <a16:creationId xmlns:a16="http://schemas.microsoft.com/office/drawing/2014/main" id="{5D15B0BC-A7FF-4C26-8CF0-D23CBE23C2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5656" y="4159101"/>
                <a:ext cx="5328592" cy="324250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>
                    <a:solidFill>
                      <a:srgbClr val="FFFFFF">
                        <a:lumMod val="100000"/>
                      </a:srgbClr>
                    </a:solidFill>
                  </a14:hiddenFill>
                </a:ext>
              </a:extLst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 2" panose="05020102010507070707" pitchFamily="18" charset="2"/>
                  <a:buNone/>
                  <a:defRPr sz="1800" b="0" kern="1200">
                    <a:solidFill>
                      <a:schemeClr val="tx2">
                        <a:lumMod val="100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541338" indent="-27463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6"/>
                  </a:buClr>
                  <a:buFont typeface="Wingdings 2" panose="05020102010507070707" pitchFamily="18" charset="2"/>
                  <a:buChar char="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8038" indent="-2667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6"/>
                  </a:buClr>
                  <a:buFont typeface="Wingdings 2" panose="05020102010507070707" pitchFamily="18" charset="2"/>
                  <a:buChar char="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4738" indent="-2667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 2" panose="05020102010507070707" pitchFamily="18" charset="2"/>
                  <a:buChar char="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41438" indent="-2667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 2" panose="05020102010507070707" pitchFamily="18" charset="2"/>
                  <a:buChar char="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Huge scale disparity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 Placeholder 5">
                <a:extLst>
                  <a:ext uri="{FF2B5EF4-FFF2-40B4-BE49-F238E27FC236}">
                    <a16:creationId xmlns:a16="http://schemas.microsoft.com/office/drawing/2014/main" id="{5D15B0BC-A7FF-4C26-8CF0-D23CBE23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159101"/>
                <a:ext cx="5328592" cy="324250"/>
              </a:xfrm>
              <a:prstGeom prst="rect">
                <a:avLst/>
              </a:prstGeom>
              <a:blipFill>
                <a:blip r:embed="rId3"/>
                <a:stretch>
                  <a:fillRect l="-2860" t="-24528" b="-43396"/>
                </a:stretch>
              </a:blipFill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lumMod val="100000"/>
                      </a:srgbClr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ußzeilenplatzhalter 7">
            <a:extLst>
              <a:ext uri="{FF2B5EF4-FFF2-40B4-BE49-F238E27FC236}">
                <a16:creationId xmlns:a16="http://schemas.microsoft.com/office/drawing/2014/main" id="{DBACA073-21C6-4684-9EF3-82BCB990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 dirty="0"/>
              <a:t>GEM PIC</a:t>
            </a:r>
          </a:p>
        </p:txBody>
      </p:sp>
    </p:spTree>
    <p:extLst>
      <p:ext uri="{BB962C8B-B14F-4D97-AF65-F5344CB8AC3E}">
        <p14:creationId xmlns:p14="http://schemas.microsoft.com/office/powerpoint/2010/main" val="308324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7E97-B0A5-438E-8036-7BFDF831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classes of PIC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F257B-6AC8-490A-9CBE-116C06B7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4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93D25-CC55-46F0-8A82-C37CF2B6A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494" y="1278781"/>
            <a:ext cx="8101012" cy="34925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Full PIC codes</a:t>
            </a:r>
            <a:r>
              <a:rPr lang="en-US" dirty="0"/>
              <a:t>: OSIRIS, WARP-X, SMILEY, EPOCH, </a:t>
            </a:r>
            <a:r>
              <a:rPr lang="en-US" dirty="0" err="1"/>
              <a:t>PIConGPU</a:t>
            </a:r>
            <a:r>
              <a:rPr lang="en-US" dirty="0"/>
              <a:t>, VLPL, etc.</a:t>
            </a:r>
            <a:br>
              <a:rPr lang="en-US" dirty="0"/>
            </a:br>
            <a:r>
              <a:rPr lang="en-US" dirty="0"/>
              <a:t>these codes include all the relevant physics, but are computationally expensive!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Quasi-3D</a:t>
            </a:r>
            <a:r>
              <a:rPr lang="en-US" dirty="0"/>
              <a:t> EM codes in cylindrical geometry like FBPIC</a:t>
            </a:r>
            <a:br>
              <a:rPr lang="en-US" dirty="0"/>
            </a:br>
            <a:r>
              <a:rPr lang="en-US" dirty="0"/>
              <a:t>more efficient due to the reduced geometry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Quasistatic</a:t>
            </a:r>
            <a:r>
              <a:rPr lang="en-US" dirty="0">
                <a:solidFill>
                  <a:srgbClr val="C00000"/>
                </a:solidFill>
              </a:rPr>
              <a:t> PIC</a:t>
            </a:r>
            <a:r>
              <a:rPr lang="en-US" dirty="0"/>
              <a:t> codes: </a:t>
            </a:r>
            <a:r>
              <a:rPr lang="en-US" dirty="0" err="1"/>
              <a:t>QuickPIC</a:t>
            </a:r>
            <a:r>
              <a:rPr lang="en-US" dirty="0"/>
              <a:t>, HiPACE, WAKE-T, LCODE, QV3D, etc.</a:t>
            </a:r>
            <a:br>
              <a:rPr lang="en-US" dirty="0"/>
            </a:br>
            <a:r>
              <a:rPr lang="en-US" dirty="0"/>
              <a:t>- very efficient for PWFA simulations due to the Galilean transformation</a:t>
            </a:r>
            <a:br>
              <a:rPr lang="en-US" dirty="0"/>
            </a:br>
            <a:r>
              <a:rPr lang="en-US" dirty="0"/>
              <a:t>- only static field response to the driver</a:t>
            </a:r>
            <a:br>
              <a:rPr lang="en-US" dirty="0"/>
            </a:br>
            <a:r>
              <a:rPr lang="en-US" dirty="0"/>
              <a:t>- the laser only can be described in envelope/ponderomotive approximation</a:t>
            </a:r>
            <a:br>
              <a:rPr lang="en-US" dirty="0"/>
            </a:br>
            <a:r>
              <a:rPr lang="en-US" dirty="0"/>
              <a:t>- no particle self-trapping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Lorentz-boost</a:t>
            </a:r>
            <a:r>
              <a:rPr lang="en-US" dirty="0"/>
              <a:t> in full PIC codes: WARP-X</a:t>
            </a:r>
          </a:p>
        </p:txBody>
      </p:sp>
      <p:sp>
        <p:nvSpPr>
          <p:cNvPr id="7" name="Fußzeilenplatzhalter 7">
            <a:extLst>
              <a:ext uri="{FF2B5EF4-FFF2-40B4-BE49-F238E27FC236}">
                <a16:creationId xmlns:a16="http://schemas.microsoft.com/office/drawing/2014/main" id="{E78DF20D-05CC-4500-9363-F26684FD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 dirty="0"/>
              <a:t>GEM PIC</a:t>
            </a:r>
          </a:p>
        </p:txBody>
      </p:sp>
    </p:spTree>
    <p:extLst>
      <p:ext uri="{BB962C8B-B14F-4D97-AF65-F5344CB8AC3E}">
        <p14:creationId xmlns:p14="http://schemas.microsoft.com/office/powerpoint/2010/main" val="206627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7E97-B0A5-438E-8036-7BFDF831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GEM-PIC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F257B-6AC8-490A-9CBE-116C06B7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93D25-CC55-46F0-8A82-C37CF2B6A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494" y="1483079"/>
            <a:ext cx="8101012" cy="296405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Galilean coordinate transform decouples “slow” and “fast” dynamics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Huge steps along the “slow” coordinate: huge performance boost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Radiation terms included</a:t>
            </a:r>
            <a:r>
              <a:rPr lang="en-US" dirty="0">
                <a:solidFill>
                  <a:srgbClr val="C00000"/>
                </a:solidFill>
              </a:rPr>
              <a:t>: the laser wave structure is correctly simulated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Self-trapping is naturally simulated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Numerical steps are flexible and allow for local fine resolution: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even X-rays can be simulated</a:t>
            </a:r>
          </a:p>
        </p:txBody>
      </p:sp>
      <p:sp>
        <p:nvSpPr>
          <p:cNvPr id="6" name="Fußzeilenplatzhalter 7">
            <a:extLst>
              <a:ext uri="{FF2B5EF4-FFF2-40B4-BE49-F238E27FC236}">
                <a16:creationId xmlns:a16="http://schemas.microsoft.com/office/drawing/2014/main" id="{F12F0FA0-3EFC-413A-B170-1525B9C72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 dirty="0"/>
              <a:t>GEM PIC</a:t>
            </a:r>
          </a:p>
        </p:txBody>
      </p:sp>
    </p:spTree>
    <p:extLst>
      <p:ext uri="{BB962C8B-B14F-4D97-AF65-F5344CB8AC3E}">
        <p14:creationId xmlns:p14="http://schemas.microsoft.com/office/powerpoint/2010/main" val="82297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25D9B-6F9F-0763-EFAE-6C2BE7E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solve</a:t>
            </a:r>
            <a:r>
              <a:rPr lang="de-DE" sz="2800" dirty="0"/>
              <a:t> the </a:t>
            </a:r>
            <a:r>
              <a:rPr lang="de-DE" sz="2800" dirty="0" err="1"/>
              <a:t>Vlasov</a:t>
            </a:r>
            <a:r>
              <a:rPr lang="de-DE" sz="2800" dirty="0"/>
              <a:t> </a:t>
            </a:r>
            <a:r>
              <a:rPr lang="de-DE" sz="2800" dirty="0" err="1"/>
              <a:t>system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23C61C-7ABF-8A04-79CE-45CD7FDC7C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1120126"/>
            <a:ext cx="6769720" cy="2376264"/>
          </a:xfrm>
        </p:spPr>
        <p:txBody>
          <a:bodyPr/>
          <a:lstStyle/>
          <a:p>
            <a:r>
              <a:rPr lang="de-DE" sz="2400" dirty="0"/>
              <a:t>the </a:t>
            </a:r>
            <a:r>
              <a:rPr lang="de-DE" sz="2400" dirty="0" err="1"/>
              <a:t>kinetic</a:t>
            </a:r>
            <a:r>
              <a:rPr lang="de-DE" sz="2400" dirty="0"/>
              <a:t> </a:t>
            </a:r>
            <a:r>
              <a:rPr lang="de-DE" sz="2400" dirty="0" err="1"/>
              <a:t>equation</a:t>
            </a:r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and the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self-consistent</a:t>
            </a:r>
            <a:r>
              <a:rPr lang="de-DE" sz="2400" dirty="0"/>
              <a:t> Maxwell </a:t>
            </a:r>
            <a:r>
              <a:rPr lang="de-DE" sz="2400" dirty="0" err="1"/>
              <a:t>Eqs</a:t>
            </a:r>
            <a:r>
              <a:rPr lang="de-DE" sz="2400" dirty="0"/>
              <a:t>.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EC2CD3-9D46-B0DD-0954-CDD28D13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186ED1-0DFE-9F7E-C4C1-E41F1A2D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GEM PIC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FD0CB-E93B-4137-8FEE-88FA101AB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4" y="1925686"/>
            <a:ext cx="7452320" cy="63581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3A218E-9085-4BF2-92C5-AB4695DAE74B}"/>
              </a:ext>
            </a:extLst>
          </p:cNvPr>
          <p:cNvGrpSpPr/>
          <p:nvPr/>
        </p:nvGrpSpPr>
        <p:grpSpPr>
          <a:xfrm>
            <a:off x="2679840" y="3541470"/>
            <a:ext cx="2520280" cy="998436"/>
            <a:chOff x="2195736" y="2936934"/>
            <a:chExt cx="3629532" cy="14285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8703C8-54AE-432B-B62E-2524604BF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5736" y="2936934"/>
              <a:ext cx="3629532" cy="8383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81CD6D-68F7-4A70-8796-113EDE713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7166" y="3670027"/>
              <a:ext cx="3267531" cy="695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18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25D9B-6F9F-0763-EFAE-6C2BE7E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Maxwell: 2D FFT in </a:t>
            </a:r>
            <a:r>
              <a:rPr lang="de-DE" dirty="0" err="1"/>
              <a:t>transverse</a:t>
            </a:r>
            <a:r>
              <a:rPr lang="de-DE" dirty="0"/>
              <a:t> plane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EC2CD3-9D46-B0DD-0954-CDD28D13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7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186ED1-0DFE-9F7E-C4C1-E41F1A2D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GEM PIC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58645E-BAD4-4C22-A009-139C5F87C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21201"/>
            <a:ext cx="5522474" cy="3339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BA5CBD-61CE-4016-9CD6-4A83BB06E58D}"/>
                  </a:ext>
                </a:extLst>
              </p:cNvPr>
              <p:cNvSpPr txBox="1"/>
              <p:nvPr/>
            </p:nvSpPr>
            <p:spPr>
              <a:xfrm>
                <a:off x="6732240" y="1494805"/>
                <a:ext cx="18698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600" dirty="0" err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BA5CBD-61CE-4016-9CD6-4A83BB06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494805"/>
                <a:ext cx="186987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D83A74-D699-4657-B51F-E31BB6C224D9}"/>
                  </a:ext>
                </a:extLst>
              </p:cNvPr>
              <p:cNvSpPr txBox="1"/>
              <p:nvPr/>
            </p:nvSpPr>
            <p:spPr>
              <a:xfrm>
                <a:off x="6732240" y="2206378"/>
                <a:ext cx="1897058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600" dirty="0" err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D83A74-D699-4657-B51F-E31BB6C22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206378"/>
                <a:ext cx="1897058" cy="597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57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25D9B-6F9F-0763-EFAE-6C2BE7E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Right- and </a:t>
            </a:r>
            <a:r>
              <a:rPr lang="de-DE" dirty="0" err="1"/>
              <a:t>Left-running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combinations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EC2CD3-9D46-B0DD-0954-CDD28D13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4884" y="4834563"/>
            <a:ext cx="337406" cy="148683"/>
          </a:xfrm>
        </p:spPr>
        <p:txBody>
          <a:bodyPr/>
          <a:lstStyle/>
          <a:p>
            <a:fld id="{9D195BCC-3514-4B1B-9C18-24F3D67EC549}" type="slidenum">
              <a:rPr lang="de-DE" smtClean="0"/>
              <a:t>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186ED1-0DFE-9F7E-C4C1-E41F1A2D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GEM PIC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0751C-FCBF-458F-B715-D6034A3AA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" y="1206773"/>
            <a:ext cx="2777875" cy="1115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CD66FE-A606-458B-A828-83230B991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73" y="3123131"/>
            <a:ext cx="2692622" cy="1129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D0BA67-2506-41D7-9D6D-69A11C4E9012}"/>
              </a:ext>
            </a:extLst>
          </p:cNvPr>
          <p:cNvSpPr txBox="1"/>
          <p:nvPr/>
        </p:nvSpPr>
        <p:spPr>
          <a:xfrm>
            <a:off x="277809" y="2215169"/>
            <a:ext cx="314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Run to the right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64C245-00A8-4D08-87D8-325AFBAC9855}"/>
              </a:ext>
            </a:extLst>
          </p:cNvPr>
          <p:cNvSpPr txBox="1"/>
          <p:nvPr/>
        </p:nvSpPr>
        <p:spPr>
          <a:xfrm>
            <a:off x="277809" y="4223293"/>
            <a:ext cx="314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Run to the left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CAC5D-374D-48D4-8987-C32F6C5F2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15" y="1764171"/>
            <a:ext cx="5782285" cy="2043679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1CE979F-2604-4D83-A7D0-6ACE74EB289C}"/>
              </a:ext>
            </a:extLst>
          </p:cNvPr>
          <p:cNvSpPr txBox="1">
            <a:spLocks/>
          </p:cNvSpPr>
          <p:nvPr/>
        </p:nvSpPr>
        <p:spPr>
          <a:xfrm>
            <a:off x="35496" y="4975579"/>
            <a:ext cx="337406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686074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195BCC-3514-4B1B-9C18-24F3D67EC54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25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25D9B-6F9F-0763-EFAE-6C2BE7E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Galilean</a:t>
            </a:r>
            <a:r>
              <a:rPr lang="de-DE" dirty="0"/>
              <a:t> </a:t>
            </a:r>
            <a:r>
              <a:rPr lang="de-DE" dirty="0" err="1"/>
              <a:t>ElectroMagnetic</a:t>
            </a:r>
            <a:r>
              <a:rPr lang="de-DE" dirty="0"/>
              <a:t> PIC </a:t>
            </a:r>
            <a:r>
              <a:rPr lang="de-DE" dirty="0" err="1"/>
              <a:t>basics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23C61C-7ABF-8A04-79CE-45CD7FDC7C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1360848"/>
            <a:ext cx="5706690" cy="324250"/>
          </a:xfrm>
        </p:spPr>
        <p:txBody>
          <a:bodyPr/>
          <a:lstStyle/>
          <a:p>
            <a:r>
              <a:rPr lang="de-DE" sz="2400" dirty="0" err="1"/>
              <a:t>Two</a:t>
            </a:r>
            <a:r>
              <a:rPr lang="de-DE" sz="2400" dirty="0"/>
              <a:t> possible </a:t>
            </a:r>
            <a:r>
              <a:rPr lang="de-DE" sz="2400" dirty="0" err="1"/>
              <a:t>Galilean</a:t>
            </a:r>
            <a:r>
              <a:rPr lang="de-DE" sz="2400" dirty="0"/>
              <a:t> </a:t>
            </a:r>
            <a:r>
              <a:rPr lang="de-DE" sz="2400" dirty="0" err="1"/>
              <a:t>transformations</a:t>
            </a:r>
            <a:endParaRPr lang="de-DE" sz="24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EC2CD3-9D46-B0DD-0954-CDD28D13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9</a:t>
            </a:fld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076A81-92AA-4DD5-A426-B617A4F1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42877"/>
            <a:ext cx="2886478" cy="1514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A8967-7301-41F5-B6AF-539515763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523" y="1916149"/>
            <a:ext cx="2448267" cy="1629002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C7B60BFD-621C-46B6-805F-44A40C4A219D}"/>
              </a:ext>
            </a:extLst>
          </p:cNvPr>
          <p:cNvSpPr txBox="1">
            <a:spLocks/>
          </p:cNvSpPr>
          <p:nvPr/>
        </p:nvSpPr>
        <p:spPr>
          <a:xfrm>
            <a:off x="1115616" y="3814331"/>
            <a:ext cx="7200800" cy="9928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None/>
              <a:defRPr sz="1800" b="0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„</a:t>
            </a:r>
            <a:r>
              <a:rPr lang="de-DE" sz="2400" dirty="0" err="1"/>
              <a:t>spatial</a:t>
            </a:r>
            <a:r>
              <a:rPr lang="de-DE" sz="2400" dirty="0"/>
              <a:t>“ GT1                                „temporal“ GT2</a:t>
            </a:r>
          </a:p>
        </p:txBody>
      </p:sp>
      <p:sp>
        <p:nvSpPr>
          <p:cNvPr id="13" name="Fußzeilenplatzhalter 7">
            <a:extLst>
              <a:ext uri="{FF2B5EF4-FFF2-40B4-BE49-F238E27FC236}">
                <a16:creationId xmlns:a16="http://schemas.microsoft.com/office/drawing/2014/main" id="{8B69EFC2-A2FE-4142-BF79-50B32488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r>
              <a:rPr lang="de-DE" dirty="0"/>
              <a:t>GEM PIC</a:t>
            </a:r>
          </a:p>
        </p:txBody>
      </p:sp>
    </p:spTree>
    <p:extLst>
      <p:ext uri="{BB962C8B-B14F-4D97-AF65-F5344CB8AC3E}">
        <p14:creationId xmlns:p14="http://schemas.microsoft.com/office/powerpoint/2010/main" val="1473508152"/>
      </p:ext>
    </p:extLst>
  </p:cSld>
  <p:clrMapOvr>
    <a:masterClrMapping/>
  </p:clrMapOvr>
</p:sld>
</file>

<file path=ppt/theme/theme1.xml><?xml version="1.0" encoding="utf-8"?>
<a:theme xmlns:a="http://schemas.openxmlformats.org/drawingml/2006/main" name="HHU_PPT_Vorlage">
  <a:themeElements>
    <a:clrScheme name="HHU">
      <a:dk1>
        <a:sysClr val="windowText" lastClr="000000"/>
      </a:dk1>
      <a:lt1>
        <a:sysClr val="window" lastClr="FFFFFF"/>
      </a:lt1>
      <a:dk2>
        <a:srgbClr val="006AB3"/>
      </a:dk2>
      <a:lt2>
        <a:srgbClr val="CCCCCC"/>
      </a:lt2>
      <a:accent1>
        <a:srgbClr val="003964"/>
      </a:accent1>
      <a:accent2>
        <a:srgbClr val="57BAB1"/>
      </a:accent2>
      <a:accent3>
        <a:srgbClr val="EE7F00"/>
      </a:accent3>
      <a:accent4>
        <a:srgbClr val="BE0A26"/>
      </a:accent4>
      <a:accent5>
        <a:srgbClr val="8CB110"/>
      </a:accent5>
      <a:accent6>
        <a:srgbClr val="B5CBD6"/>
      </a:accent6>
      <a:hlink>
        <a:srgbClr val="AEABAB"/>
      </a:hlink>
      <a:folHlink>
        <a:srgbClr val="D0CECE"/>
      </a:folHlink>
    </a:clrScheme>
    <a:fontScheme name="H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svorlage_PowerPoint_16zu9" id="{5432C240-BDD5-054F-A406-4E4602BFBD9E}" vid="{631E2146-DEDF-B143-8946-8023D2D095A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HHU_PPT_Vorlage</Template>
  <TotalTime>0</TotalTime>
  <Words>688</Words>
  <Application>Microsoft Office PowerPoint</Application>
  <PresentationFormat>Custom</PresentationFormat>
  <Paragraphs>139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 2</vt:lpstr>
      <vt:lpstr>HHU_PPT_Vorlage</vt:lpstr>
      <vt:lpstr>Galilean ElectroMagnetic  GEM PIC code  for highly efficient simulations  of LWFA and PWFA</vt:lpstr>
      <vt:lpstr>Goal: Make LWFA Simulations Affordable</vt:lpstr>
      <vt:lpstr>LWFA: multi-scale problem</vt:lpstr>
      <vt:lpstr>Existing classes of PIC codes</vt:lpstr>
      <vt:lpstr>GEM-PIC properties</vt:lpstr>
      <vt:lpstr>We solve the Vlasov system</vt:lpstr>
      <vt:lpstr>Maxwell: 2D FFT in transverse plane</vt:lpstr>
      <vt:lpstr>Right- and Left-running field combinations</vt:lpstr>
      <vt:lpstr>Galilean ElectroMagnetic PIC basics</vt:lpstr>
      <vt:lpstr>Galilean transformations of Maxwell Eqs</vt:lpstr>
      <vt:lpstr>Kinetic equation and self-trapping</vt:lpstr>
      <vt:lpstr>Simulation Example of Laser WakeField</vt:lpstr>
      <vt:lpstr>Ionization Injection into Laser WakeField</vt:lpstr>
      <vt:lpstr>Spectrum of trapped electrons</vt:lpstr>
      <vt:lpstr>Make LWFA simulations affordable</vt:lpstr>
      <vt:lpstr>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of Extremely Intense Flows of Electromagnetic Energy and QED</dc:title>
  <dc:creator>Lars Reichwein</dc:creator>
  <cp:lastModifiedBy>pukhov</cp:lastModifiedBy>
  <cp:revision>309</cp:revision>
  <dcterms:created xsi:type="dcterms:W3CDTF">2022-07-26T10:28:03Z</dcterms:created>
  <dcterms:modified xsi:type="dcterms:W3CDTF">2025-09-23T12:28:44Z</dcterms:modified>
</cp:coreProperties>
</file>