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n Chen" initials="BC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BDD7A-0E69-B24A-9897-6B01ADDB649C}" v="2" dt="2025-09-23T13:31:04.15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78"/>
  </p:normalViewPr>
  <p:slideViewPr>
    <p:cSldViewPr snapToGrid="0" showGuides="1">
      <p:cViewPr varScale="1">
        <p:scale>
          <a:sx n="46" d="100"/>
          <a:sy n="46" d="100"/>
        </p:scale>
        <p:origin x="208" y="6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n Bin Ben Chen" userId="cc70fd5c-bb0a-445d-8d75-c6e668173184" providerId="ADAL" clId="{BF4BADC0-283A-5EB4-B505-1F60A4940F9B}"/>
    <pc:docChg chg="custSel modSld">
      <pc:chgData name="Jian Bin Ben Chen" userId="cc70fd5c-bb0a-445d-8d75-c6e668173184" providerId="ADAL" clId="{BF4BADC0-283A-5EB4-B505-1F60A4940F9B}" dt="2025-09-23T13:31:04.149" v="32"/>
      <pc:docMkLst>
        <pc:docMk/>
      </pc:docMkLst>
      <pc:sldChg chg="modSp mod">
        <pc:chgData name="Jian Bin Ben Chen" userId="cc70fd5c-bb0a-445d-8d75-c6e668173184" providerId="ADAL" clId="{BF4BADC0-283A-5EB4-B505-1F60A4940F9B}" dt="2025-09-23T13:09:46.384" v="30"/>
        <pc:sldMkLst>
          <pc:docMk/>
          <pc:sldMk cId="0" sldId="257"/>
        </pc:sldMkLst>
        <pc:spChg chg="mod">
          <ac:chgData name="Jian Bin Ben Chen" userId="cc70fd5c-bb0a-445d-8d75-c6e668173184" providerId="ADAL" clId="{BF4BADC0-283A-5EB4-B505-1F60A4940F9B}" dt="2025-09-23T13:09:46.384" v="30"/>
          <ac:spMkLst>
            <pc:docMk/>
            <pc:sldMk cId="0" sldId="257"/>
            <ac:spMk id="140" creationId="{00000000-0000-0000-0000-000000000000}"/>
          </ac:spMkLst>
        </pc:spChg>
      </pc:sldChg>
      <pc:sldChg chg="modSp mod">
        <pc:chgData name="Jian Bin Ben Chen" userId="cc70fd5c-bb0a-445d-8d75-c6e668173184" providerId="ADAL" clId="{BF4BADC0-283A-5EB4-B505-1F60A4940F9B}" dt="2025-09-23T12:54:58.924" v="10" actId="1076"/>
        <pc:sldMkLst>
          <pc:docMk/>
          <pc:sldMk cId="0" sldId="260"/>
        </pc:sldMkLst>
        <pc:picChg chg="mod">
          <ac:chgData name="Jian Bin Ben Chen" userId="cc70fd5c-bb0a-445d-8d75-c6e668173184" providerId="ADAL" clId="{BF4BADC0-283A-5EB4-B505-1F60A4940F9B}" dt="2025-09-23T12:54:58.924" v="10" actId="1076"/>
          <ac:picMkLst>
            <pc:docMk/>
            <pc:sldMk cId="0" sldId="260"/>
            <ac:picMk id="192" creationId="{00000000-0000-0000-0000-000000000000}"/>
          </ac:picMkLst>
        </pc:picChg>
      </pc:sldChg>
      <pc:sldChg chg="addSp delSp modSp mod">
        <pc:chgData name="Jian Bin Ben Chen" userId="cc70fd5c-bb0a-445d-8d75-c6e668173184" providerId="ADAL" clId="{BF4BADC0-283A-5EB4-B505-1F60A4940F9B}" dt="2025-09-23T13:31:04.149" v="32"/>
        <pc:sldMkLst>
          <pc:docMk/>
          <pc:sldMk cId="0" sldId="261"/>
        </pc:sldMkLst>
        <pc:picChg chg="add mod">
          <ac:chgData name="Jian Bin Ben Chen" userId="cc70fd5c-bb0a-445d-8d75-c6e668173184" providerId="ADAL" clId="{BF4BADC0-283A-5EB4-B505-1F60A4940F9B}" dt="2025-09-23T13:31:04.149" v="32"/>
          <ac:picMkLst>
            <pc:docMk/>
            <pc:sldMk cId="0" sldId="261"/>
            <ac:picMk id="2" creationId="{A447166A-F31B-5501-6194-7502B5C97964}"/>
          </ac:picMkLst>
        </pc:picChg>
        <pc:picChg chg="del">
          <ac:chgData name="Jian Bin Ben Chen" userId="cc70fd5c-bb0a-445d-8d75-c6e668173184" providerId="ADAL" clId="{BF4BADC0-283A-5EB4-B505-1F60A4940F9B}" dt="2025-09-23T13:31:03.269" v="31" actId="478"/>
          <ac:picMkLst>
            <pc:docMk/>
            <pc:sldMk cId="0" sldId="261"/>
            <ac:picMk id="210" creationId="{00000000-0000-0000-0000-000000000000}"/>
          </ac:picMkLst>
        </pc:picChg>
      </pc:sldChg>
      <pc:sldChg chg="modSp mod">
        <pc:chgData name="Jian Bin Ben Chen" userId="cc70fd5c-bb0a-445d-8d75-c6e668173184" providerId="ADAL" clId="{BF4BADC0-283A-5EB4-B505-1F60A4940F9B}" dt="2025-09-23T12:34:55.901" v="9" actId="1036"/>
        <pc:sldMkLst>
          <pc:docMk/>
          <pc:sldMk cId="0" sldId="266"/>
        </pc:sldMkLst>
        <pc:spChg chg="mod">
          <ac:chgData name="Jian Bin Ben Chen" userId="cc70fd5c-bb0a-445d-8d75-c6e668173184" providerId="ADAL" clId="{BF4BADC0-283A-5EB4-B505-1F60A4940F9B}" dt="2025-09-23T12:34:55.901" v="9" actId="1036"/>
          <ac:spMkLst>
            <pc:docMk/>
            <pc:sldMk cId="0" sldId="266"/>
            <ac:spMk id="314" creationId="{00000000-0000-0000-0000-000000000000}"/>
          </ac:spMkLst>
        </pc:spChg>
        <pc:spChg chg="mod">
          <ac:chgData name="Jian Bin Ben Chen" userId="cc70fd5c-bb0a-445d-8d75-c6e668173184" providerId="ADAL" clId="{BF4BADC0-283A-5EB4-B505-1F60A4940F9B}" dt="2025-09-23T12:34:30.822" v="4" actId="20577"/>
          <ac:spMkLst>
            <pc:docMk/>
            <pc:sldMk cId="0" sldId="266"/>
            <ac:spMk id="316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9-03T15:03:07.875" idx="2">
    <p:pos x="7616" y="1941"/>
    <p:text>Self-correction: Apply R_56 to push particles with energy larger than nominal energy forward and vice versa → particles move in oval tracks and converge to an equilibrium current profile → optimal current profile, flattened wakefield, low energy spread, increased timing tolerance (~1 fs to ~200 fs).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9-30T16:17:16.502" idx="6">
    <p:pos x="11963" y="1321"/>
    <p:text>Improve these plots with higher HP resolution in y.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9-04T13:14:03.604" idx="7">
    <p:pos x="12727" y="1229"/>
    <p:text>/Users/ben_c/Library/CloudStorage/OneDrive-UniversitetetiOslo/ABEL_run_data/2025-04/IPAC2025/HALHFv2_driver_xy_jitter_ion_motion_scan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me"/>
          <p:cNvSpPr txBox="1">
            <a:spLocks noGrp="1"/>
          </p:cNvSpPr>
          <p:nvPr>
            <p:ph type="body" sz="quarter" idx="21"/>
          </p:nvPr>
        </p:nvSpPr>
        <p:spPr>
          <a:xfrm>
            <a:off x="2126871" y="10322667"/>
            <a:ext cx="9272821" cy="8455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9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Name</a:t>
            </a:r>
          </a:p>
        </p:txBody>
      </p:sp>
      <p:sp>
        <p:nvSpPr>
          <p:cNvPr id="17" name="Date"/>
          <p:cNvSpPr txBox="1">
            <a:spLocks noGrp="1"/>
          </p:cNvSpPr>
          <p:nvPr>
            <p:ph type="body" sz="quarter" idx="22"/>
          </p:nvPr>
        </p:nvSpPr>
        <p:spPr>
          <a:xfrm>
            <a:off x="758586" y="12398953"/>
            <a:ext cx="11225306" cy="6098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Date</a:t>
            </a:r>
          </a:p>
        </p:txBody>
      </p:sp>
      <p:sp>
        <p:nvSpPr>
          <p:cNvPr id="18" name="Title"/>
          <p:cNvSpPr txBox="1">
            <a:spLocks noGrp="1"/>
          </p:cNvSpPr>
          <p:nvPr>
            <p:ph type="body" sz="quarter" idx="23"/>
          </p:nvPr>
        </p:nvSpPr>
        <p:spPr>
          <a:xfrm>
            <a:off x="758586" y="4557600"/>
            <a:ext cx="11225306" cy="3144720"/>
          </a:xfrm>
          <a:prstGeom prst="rect">
            <a:avLst/>
          </a:prstGeom>
        </p:spPr>
        <p:txBody>
          <a:bodyPr anchor="b"/>
          <a:lstStyle>
            <a:lvl1pPr defTabSz="2438338">
              <a:defRPr sz="10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</a:t>
            </a:r>
          </a:p>
        </p:txBody>
      </p:sp>
      <p:sp>
        <p:nvSpPr>
          <p:cNvPr id="19" name="Subtitle"/>
          <p:cNvSpPr txBox="1">
            <a:spLocks noGrp="1"/>
          </p:cNvSpPr>
          <p:nvPr>
            <p:ph type="body" sz="quarter" idx="24"/>
          </p:nvPr>
        </p:nvSpPr>
        <p:spPr>
          <a:xfrm>
            <a:off x="771286" y="7840005"/>
            <a:ext cx="11225306" cy="7960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700">
                <a:solidFill>
                  <a:srgbClr val="D499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Subtitle</a:t>
            </a:r>
          </a:p>
        </p:txBody>
      </p:sp>
      <p:sp>
        <p:nvSpPr>
          <p:cNvPr id="20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28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363910" y="12628353"/>
            <a:ext cx="648184" cy="360822"/>
          </a:xfrm>
          <a:prstGeom prst="rect">
            <a:avLst/>
          </a:prstGeom>
        </p:spPr>
        <p:txBody>
          <a:bodyPr wrap="square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9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2025-09-23  |  Ben Chen  |  EAAC 2025"/>
          <p:cNvSpPr txBox="1"/>
          <p:nvPr/>
        </p:nvSpPr>
        <p:spPr>
          <a:xfrm>
            <a:off x="3187670" y="12614407"/>
            <a:ext cx="630279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31" name="Heading"/>
          <p:cNvSpPr txBox="1">
            <a:spLocks noGrp="1"/>
          </p:cNvSpPr>
          <p:nvPr>
            <p:ph type="body" sz="quarter" idx="21"/>
          </p:nvPr>
        </p:nvSpPr>
        <p:spPr>
          <a:xfrm>
            <a:off x="758585" y="763642"/>
            <a:ext cx="14533209" cy="1083233"/>
          </a:xfrm>
          <a:prstGeom prst="rect">
            <a:avLst/>
          </a:prstGeom>
        </p:spPr>
        <p:txBody>
          <a:bodyPr/>
          <a:lstStyle>
            <a:lvl1pPr defTabSz="2438338"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Heading</a:t>
            </a:r>
          </a:p>
        </p:txBody>
      </p:sp>
      <p:sp>
        <p:nvSpPr>
          <p:cNvPr id="32" name="Subheading"/>
          <p:cNvSpPr txBox="1">
            <a:spLocks noGrp="1"/>
          </p:cNvSpPr>
          <p:nvPr>
            <p:ph type="body" sz="quarter" idx="22"/>
          </p:nvPr>
        </p:nvSpPr>
        <p:spPr>
          <a:xfrm>
            <a:off x="758586" y="2071462"/>
            <a:ext cx="11225305" cy="60985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Subheading</a:t>
            </a:r>
          </a:p>
        </p:txBody>
      </p:sp>
      <p:sp>
        <p:nvSpPr>
          <p:cNvPr id="33" name="Lorem ipsum dolor sit amet, consectetur adipiscing elit, sed do eiusmod tempor incididunt ut labore et dolore magna aliqua. Diam vulputate ut pharetra sit amet aliquam id diam.…"/>
          <p:cNvSpPr txBox="1">
            <a:spLocks noGrp="1"/>
          </p:cNvSpPr>
          <p:nvPr>
            <p:ph type="body" sz="half" idx="23"/>
          </p:nvPr>
        </p:nvSpPr>
        <p:spPr>
          <a:xfrm>
            <a:off x="758585" y="3167279"/>
            <a:ext cx="13144601" cy="861696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elit.</a:t>
            </a:r>
          </a:p>
        </p:txBody>
      </p:sp>
      <p:sp>
        <p:nvSpPr>
          <p:cNvPr id="34" name="bilde"/>
          <p:cNvSpPr>
            <a:spLocks noGrp="1"/>
          </p:cNvSpPr>
          <p:nvPr>
            <p:ph type="pic" idx="24"/>
          </p:nvPr>
        </p:nvSpPr>
        <p:spPr>
          <a:xfrm>
            <a:off x="14655937" y="1795883"/>
            <a:ext cx="16827399" cy="98335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Infotekst"/>
          <p:cNvSpPr>
            <a:spLocks noGrp="1"/>
          </p:cNvSpPr>
          <p:nvPr>
            <p:ph type="body" sz="quarter" idx="25"/>
          </p:nvPr>
        </p:nvSpPr>
        <p:spPr>
          <a:xfrm>
            <a:off x="14655938" y="11730993"/>
            <a:ext cx="8266113" cy="461366"/>
          </a:xfrm>
          <a:prstGeom prst="roundRect">
            <a:avLst>
              <a:gd name="adj" fmla="val 0"/>
            </a:avLst>
          </a:prstGeom>
        </p:spPr>
        <p:txBody>
          <a:bodyPr anchor="ctr">
            <a:noAutofit/>
          </a:bodyPr>
          <a:lstStyle>
            <a:lvl1pPr algn="ctr"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Infotekst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4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363910" y="12628353"/>
            <a:ext cx="648184" cy="360822"/>
          </a:xfrm>
          <a:prstGeom prst="rect">
            <a:avLst/>
          </a:prstGeom>
        </p:spPr>
        <p:txBody>
          <a:bodyPr wrap="square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4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2025-09-23  |  Ben Chen  |  EAAC 2025"/>
          <p:cNvSpPr txBox="1"/>
          <p:nvPr/>
        </p:nvSpPr>
        <p:spPr>
          <a:xfrm>
            <a:off x="3187670" y="12614407"/>
            <a:ext cx="630279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46" name="Heading"/>
          <p:cNvSpPr txBox="1">
            <a:spLocks noGrp="1"/>
          </p:cNvSpPr>
          <p:nvPr>
            <p:ph type="body" sz="quarter" idx="21"/>
          </p:nvPr>
        </p:nvSpPr>
        <p:spPr>
          <a:xfrm>
            <a:off x="758585" y="763642"/>
            <a:ext cx="14533209" cy="1083233"/>
          </a:xfrm>
          <a:prstGeom prst="rect">
            <a:avLst/>
          </a:prstGeom>
        </p:spPr>
        <p:txBody>
          <a:bodyPr/>
          <a:lstStyle>
            <a:lvl1pPr defTabSz="2438338"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Heading</a:t>
            </a:r>
          </a:p>
        </p:txBody>
      </p:sp>
      <p:sp>
        <p:nvSpPr>
          <p:cNvPr id="47" name="Subheading"/>
          <p:cNvSpPr txBox="1">
            <a:spLocks noGrp="1"/>
          </p:cNvSpPr>
          <p:nvPr>
            <p:ph type="body" sz="quarter" idx="22"/>
          </p:nvPr>
        </p:nvSpPr>
        <p:spPr>
          <a:xfrm>
            <a:off x="758586" y="2071462"/>
            <a:ext cx="11225305" cy="60985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Subheading</a:t>
            </a:r>
          </a:p>
        </p:txBody>
      </p:sp>
      <p:sp>
        <p:nvSpPr>
          <p:cNvPr id="48" name="Lorem ipsum dolor sit amet, consectetur adipiscing elit, sed do eiusmod tempor incididunt ut labore et dolore magna aliqua. Diam vulputate ut pharetra sit amet aliquam id diam.…"/>
          <p:cNvSpPr txBox="1">
            <a:spLocks noGrp="1"/>
          </p:cNvSpPr>
          <p:nvPr>
            <p:ph type="body" sz="half" idx="23"/>
          </p:nvPr>
        </p:nvSpPr>
        <p:spPr>
          <a:xfrm>
            <a:off x="758585" y="3167279"/>
            <a:ext cx="11049001" cy="861696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elit.</a:t>
            </a:r>
          </a:p>
        </p:txBody>
      </p:sp>
      <p:sp>
        <p:nvSpPr>
          <p:cNvPr id="49" name="Lorem ipsum dolor sit amet, consectetur…"/>
          <p:cNvSpPr txBox="1">
            <a:spLocks noGrp="1"/>
          </p:cNvSpPr>
          <p:nvPr>
            <p:ph type="body" sz="half" idx="24"/>
          </p:nvPr>
        </p:nvSpPr>
        <p:spPr>
          <a:xfrm>
            <a:off x="12573000" y="3167279"/>
            <a:ext cx="11049000" cy="861696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Hear my words and bear witness to my vow. Night gathers, and now my study begins. It shall not end until my graduation. I shall take no spouse, hold no lands, have no children. I shall wear no crowns and win no glory. I shall live and die at my campus. I am the integral in the darkness. I am the watcher at the lecture. I am the fire that burns against the stupidity, the light that brings the knowledge, the horn that wake the sleepers, the shield that guards the realms of Science. I pledge my life and honour to hysics, for this night and all nights to come.</a:t>
            </a:r>
          </a:p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elit.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Date  |  Name  |  Event"/>
          <p:cNvSpPr txBox="1"/>
          <p:nvPr/>
        </p:nvSpPr>
        <p:spPr>
          <a:xfrm>
            <a:off x="3187670" y="12614407"/>
            <a:ext cx="2481896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Date  |  Name  |  Event </a:t>
            </a:r>
          </a:p>
        </p:txBody>
      </p:sp>
      <p:sp>
        <p:nvSpPr>
          <p:cNvPr id="58" name="Section heading"/>
          <p:cNvSpPr txBox="1">
            <a:spLocks noGrp="1"/>
          </p:cNvSpPr>
          <p:nvPr>
            <p:ph type="body" sz="quarter" idx="21"/>
          </p:nvPr>
        </p:nvSpPr>
        <p:spPr>
          <a:xfrm>
            <a:off x="4418431" y="5899162"/>
            <a:ext cx="14533208" cy="1083233"/>
          </a:xfrm>
          <a:prstGeom prst="rect">
            <a:avLst/>
          </a:prstGeom>
        </p:spPr>
        <p:txBody>
          <a:bodyPr/>
          <a:lstStyle>
            <a:lvl1pPr defTabSz="2438338"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Section heading</a:t>
            </a:r>
          </a:p>
        </p:txBody>
      </p:sp>
      <p:sp>
        <p:nvSpPr>
          <p:cNvPr id="59" name="Subheading"/>
          <p:cNvSpPr txBox="1">
            <a:spLocks noGrp="1"/>
          </p:cNvSpPr>
          <p:nvPr>
            <p:ph type="body" sz="quarter" idx="22"/>
          </p:nvPr>
        </p:nvSpPr>
        <p:spPr>
          <a:xfrm>
            <a:off x="4418431" y="7206983"/>
            <a:ext cx="11225306" cy="60985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Subheading</a:t>
            </a:r>
          </a:p>
        </p:txBody>
      </p:sp>
      <p:sp>
        <p:nvSpPr>
          <p:cNvPr id="60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363910" y="12628353"/>
            <a:ext cx="648184" cy="360822"/>
          </a:xfrm>
          <a:prstGeom prst="rect">
            <a:avLst/>
          </a:prstGeom>
        </p:spPr>
        <p:txBody>
          <a:bodyPr wrap="square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363910" y="12628353"/>
            <a:ext cx="648184" cy="360822"/>
          </a:xfrm>
          <a:prstGeom prst="rect">
            <a:avLst/>
          </a:prstGeom>
        </p:spPr>
        <p:txBody>
          <a:bodyPr wrap="square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9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2025-09-23  |  Ben Chen  |  EAAC 2025"/>
          <p:cNvSpPr txBox="1"/>
          <p:nvPr/>
        </p:nvSpPr>
        <p:spPr>
          <a:xfrm>
            <a:off x="3187670" y="12614407"/>
            <a:ext cx="412183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71" name="Heading"/>
          <p:cNvSpPr txBox="1">
            <a:spLocks noGrp="1"/>
          </p:cNvSpPr>
          <p:nvPr>
            <p:ph type="body" sz="quarter" idx="21"/>
          </p:nvPr>
        </p:nvSpPr>
        <p:spPr>
          <a:xfrm>
            <a:off x="758585" y="763642"/>
            <a:ext cx="14533209" cy="1083233"/>
          </a:xfrm>
          <a:prstGeom prst="rect">
            <a:avLst/>
          </a:prstGeom>
        </p:spPr>
        <p:txBody>
          <a:bodyPr/>
          <a:lstStyle>
            <a:lvl1pPr defTabSz="2438338"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Heading</a:t>
            </a:r>
          </a:p>
        </p:txBody>
      </p:sp>
      <p:sp>
        <p:nvSpPr>
          <p:cNvPr id="72" name="Subheading"/>
          <p:cNvSpPr txBox="1">
            <a:spLocks noGrp="1"/>
          </p:cNvSpPr>
          <p:nvPr>
            <p:ph type="body" sz="quarter" idx="22"/>
          </p:nvPr>
        </p:nvSpPr>
        <p:spPr>
          <a:xfrm>
            <a:off x="758586" y="2071462"/>
            <a:ext cx="11225305" cy="60985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Subheading</a:t>
            </a:r>
          </a:p>
        </p:txBody>
      </p:sp>
      <p:sp>
        <p:nvSpPr>
          <p:cNvPr id="73" name="Lorem ipsum dolor sit amet, consectetur adipiscing elit, sed do eiusmod tempor incididunt ut labore et dolore magna aliqua. Diam vulputate ut pharetra sit amet aliquam id diam.…"/>
          <p:cNvSpPr txBox="1">
            <a:spLocks noGrp="1"/>
          </p:cNvSpPr>
          <p:nvPr>
            <p:ph type="body" idx="23"/>
          </p:nvPr>
        </p:nvSpPr>
        <p:spPr>
          <a:xfrm>
            <a:off x="758585" y="3167279"/>
            <a:ext cx="22860001" cy="861696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elit.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cknowledgemen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Mortani_Francisco_Goya_a_group_of_spartans_fighting_blue_ball_o_02639202-4d71-41bc-8aa6-c77fdf051430.png" descr="Mortani_Francisco_Goya_a_group_of_spartans_fighting_blue_ball_o_02639202-4d71-41bc-8aa6-c77fdf051430.png"/>
          <p:cNvPicPr>
            <a:picLocks noChangeAspect="1"/>
          </p:cNvPicPr>
          <p:nvPr/>
        </p:nvPicPr>
        <p:blipFill>
          <a:blip r:embed="rId2"/>
          <a:srcRect l="9181" r="696"/>
          <a:stretch>
            <a:fillRect/>
          </a:stretch>
        </p:blipFill>
        <p:spPr>
          <a:xfrm>
            <a:off x="12394519" y="-23129"/>
            <a:ext cx="12437611" cy="1380092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Acknowledgements"/>
          <p:cNvSpPr txBox="1"/>
          <p:nvPr/>
        </p:nvSpPr>
        <p:spPr>
          <a:xfrm>
            <a:off x="758586" y="2540000"/>
            <a:ext cx="11225306" cy="139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6000" b="1">
                <a:solidFill>
                  <a:srgbClr val="FFFFFF"/>
                </a:solidFill>
              </a:defRPr>
            </a:lvl1pPr>
          </a:lstStyle>
          <a:p>
            <a:r>
              <a:t>Acknowledgements</a:t>
            </a:r>
          </a:p>
        </p:txBody>
      </p:sp>
      <p:pic>
        <p:nvPicPr>
          <p:cNvPr id="82" name="02_UiO_naventrekk_ENG_neg.png" descr="02_UiO_naventrekk_ENG_n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86" y="12560320"/>
            <a:ext cx="1473201" cy="38734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Oslo accelerator group:…"/>
          <p:cNvSpPr txBox="1">
            <a:spLocks noGrp="1"/>
          </p:cNvSpPr>
          <p:nvPr>
            <p:ph type="body" sz="quarter" idx="21"/>
          </p:nvPr>
        </p:nvSpPr>
        <p:spPr>
          <a:xfrm>
            <a:off x="733186" y="6254324"/>
            <a:ext cx="11225306" cy="5573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4000">
                <a:solidFill>
                  <a:srgbClr val="D499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Oslo accelerator group: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Erik Adli, Kyrre N. Sjøbæk, Carl A. Lindstrøm, 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J. B. Ben Chen, Jiawei Cao, 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Ole Gunnar Finnerud, Daniel Kalvik, 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Pierre Drobniak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4000">
                <a:solidFill>
                  <a:srgbClr val="D499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Funding: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European Research Council (ERC)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Research Council of Norway</a:t>
            </a:r>
          </a:p>
        </p:txBody>
      </p:sp>
      <p:pic>
        <p:nvPicPr>
          <p:cNvPr id="84" name="NFR-logo-eng-rgb.svg.png" descr="NFR-logo-eng-rgb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9955" y="369496"/>
            <a:ext cx="4664033" cy="1569253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9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363910" y="12628353"/>
            <a:ext cx="648184" cy="360822"/>
          </a:xfrm>
          <a:prstGeom prst="rect">
            <a:avLst/>
          </a:prstGeom>
        </p:spPr>
        <p:txBody>
          <a:bodyPr wrap="square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4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2025-09-23  |  Ben Chen  |  EAAC 2025"/>
          <p:cNvSpPr txBox="1"/>
          <p:nvPr/>
        </p:nvSpPr>
        <p:spPr>
          <a:xfrm>
            <a:off x="3187670" y="12614407"/>
            <a:ext cx="665984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96" name="Heading"/>
          <p:cNvSpPr txBox="1">
            <a:spLocks noGrp="1"/>
          </p:cNvSpPr>
          <p:nvPr>
            <p:ph type="body" sz="quarter" idx="21"/>
          </p:nvPr>
        </p:nvSpPr>
        <p:spPr>
          <a:xfrm>
            <a:off x="758585" y="763642"/>
            <a:ext cx="14533209" cy="1083233"/>
          </a:xfrm>
          <a:prstGeom prst="rect">
            <a:avLst/>
          </a:prstGeom>
        </p:spPr>
        <p:txBody>
          <a:bodyPr/>
          <a:lstStyle>
            <a:lvl1pPr defTabSz="2438338"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Heading</a:t>
            </a:r>
          </a:p>
        </p:txBody>
      </p:sp>
      <p:sp>
        <p:nvSpPr>
          <p:cNvPr id="97" name="Subheading"/>
          <p:cNvSpPr txBox="1">
            <a:spLocks noGrp="1"/>
          </p:cNvSpPr>
          <p:nvPr>
            <p:ph type="body" sz="quarter" idx="22"/>
          </p:nvPr>
        </p:nvSpPr>
        <p:spPr>
          <a:xfrm>
            <a:off x="758586" y="2071462"/>
            <a:ext cx="11225305" cy="60985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Subheading</a:t>
            </a:r>
          </a:p>
        </p:txBody>
      </p:sp>
      <p:sp>
        <p:nvSpPr>
          <p:cNvPr id="98" name="Lorem ipsum dolor sit amet, consectetur adipiscing elit, sed do eiusmod tempor incididunt ut labore et dolore magna aliqua. Diam vulputate ut pharetra sit amet aliquam id diam.…"/>
          <p:cNvSpPr txBox="1">
            <a:spLocks noGrp="1"/>
          </p:cNvSpPr>
          <p:nvPr>
            <p:ph type="body" sz="half" idx="23"/>
          </p:nvPr>
        </p:nvSpPr>
        <p:spPr>
          <a:xfrm>
            <a:off x="758585" y="3167279"/>
            <a:ext cx="13144601" cy="861696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elit.</a:t>
            </a:r>
          </a:p>
        </p:txBody>
      </p:sp>
      <p:sp>
        <p:nvSpPr>
          <p:cNvPr id="99" name="bilde"/>
          <p:cNvSpPr>
            <a:spLocks noGrp="1"/>
          </p:cNvSpPr>
          <p:nvPr>
            <p:ph type="pic" idx="24"/>
          </p:nvPr>
        </p:nvSpPr>
        <p:spPr>
          <a:xfrm>
            <a:off x="14655937" y="1795883"/>
            <a:ext cx="16827399" cy="98335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" name="Infotekst"/>
          <p:cNvSpPr>
            <a:spLocks noGrp="1"/>
          </p:cNvSpPr>
          <p:nvPr>
            <p:ph type="body" sz="quarter" idx="25"/>
          </p:nvPr>
        </p:nvSpPr>
        <p:spPr>
          <a:xfrm>
            <a:off x="14655938" y="11730993"/>
            <a:ext cx="8266113" cy="461366"/>
          </a:xfrm>
          <a:prstGeom prst="roundRect">
            <a:avLst>
              <a:gd name="adj" fmla="val 0"/>
            </a:avLst>
          </a:prstGeom>
        </p:spPr>
        <p:txBody>
          <a:bodyPr anchor="ctr">
            <a:noAutofit/>
          </a:bodyPr>
          <a:lstStyle>
            <a:lvl1pPr algn="ctr"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Infotekst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108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363910" y="12628353"/>
            <a:ext cx="648184" cy="360822"/>
          </a:xfrm>
          <a:prstGeom prst="rect">
            <a:avLst/>
          </a:prstGeom>
        </p:spPr>
        <p:txBody>
          <a:bodyPr wrap="square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9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2025-09-23  |  Ben Chen  |  EAAC 2025"/>
          <p:cNvSpPr txBox="1"/>
          <p:nvPr/>
        </p:nvSpPr>
        <p:spPr>
          <a:xfrm>
            <a:off x="3187670" y="12614407"/>
            <a:ext cx="4185346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 </a:t>
            </a:r>
          </a:p>
        </p:txBody>
      </p:sp>
      <p:sp>
        <p:nvSpPr>
          <p:cNvPr id="111" name="Heading"/>
          <p:cNvSpPr txBox="1">
            <a:spLocks noGrp="1"/>
          </p:cNvSpPr>
          <p:nvPr>
            <p:ph type="body" sz="quarter" idx="21"/>
          </p:nvPr>
        </p:nvSpPr>
        <p:spPr>
          <a:xfrm>
            <a:off x="758585" y="763642"/>
            <a:ext cx="14533209" cy="1083233"/>
          </a:xfrm>
          <a:prstGeom prst="rect">
            <a:avLst/>
          </a:prstGeom>
        </p:spPr>
        <p:txBody>
          <a:bodyPr/>
          <a:lstStyle>
            <a:lvl1pPr defTabSz="2438338"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Heading</a:t>
            </a:r>
          </a:p>
        </p:txBody>
      </p:sp>
      <p:sp>
        <p:nvSpPr>
          <p:cNvPr id="112" name="Subheading"/>
          <p:cNvSpPr txBox="1">
            <a:spLocks noGrp="1"/>
          </p:cNvSpPr>
          <p:nvPr>
            <p:ph type="body" sz="quarter" idx="22"/>
          </p:nvPr>
        </p:nvSpPr>
        <p:spPr>
          <a:xfrm>
            <a:off x="758586" y="2071462"/>
            <a:ext cx="11225305" cy="60985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Subheading</a:t>
            </a:r>
          </a:p>
        </p:txBody>
      </p:sp>
      <p:sp>
        <p:nvSpPr>
          <p:cNvPr id="113" name="Lorem ipsum dolor sit amet, consectetur adipiscing elit, sed do eiusmod tempor incididunt ut labore et dolore magna aliqua. Diam vulputate ut pharetra sit amet aliquam id diam.…"/>
          <p:cNvSpPr txBox="1">
            <a:spLocks noGrp="1"/>
          </p:cNvSpPr>
          <p:nvPr>
            <p:ph type="body" idx="23"/>
          </p:nvPr>
        </p:nvSpPr>
        <p:spPr>
          <a:xfrm>
            <a:off x="758585" y="3167279"/>
            <a:ext cx="22860001" cy="861696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elit.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1080819.jpeg" descr="P1080819.jpeg"/>
          <p:cNvPicPr>
            <a:picLocks noChangeAspect="1"/>
          </p:cNvPicPr>
          <p:nvPr/>
        </p:nvPicPr>
        <p:blipFill>
          <a:blip r:embed="rId10"/>
          <a:srcRect l="25331" t="12729" r="25902" b="12652"/>
          <a:stretch>
            <a:fillRect/>
          </a:stretch>
        </p:blipFill>
        <p:spPr>
          <a:xfrm rot="17999">
            <a:off x="12339158" y="-103027"/>
            <a:ext cx="12129136" cy="139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8"/>
                </a:moveTo>
                <a:lnTo>
                  <a:pt x="129" y="21600"/>
                </a:lnTo>
                <a:lnTo>
                  <a:pt x="21600" y="21502"/>
                </a:lnTo>
                <a:lnTo>
                  <a:pt x="21471" y="0"/>
                </a:lnTo>
                <a:lnTo>
                  <a:pt x="0" y="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03_UiO_naventrekk_ENG_pos.png" descr="03_UiO_naventrekk_ENG_pos.png"/>
          <p:cNvPicPr>
            <a:picLocks noChangeAspect="1"/>
          </p:cNvPicPr>
          <p:nvPr/>
        </p:nvPicPr>
        <p:blipFill>
          <a:blip r:embed="rId11">
            <a:alphaModFix amt="10130"/>
          </a:blip>
          <a:stretch>
            <a:fillRect/>
          </a:stretch>
        </p:blipFill>
        <p:spPr>
          <a:xfrm>
            <a:off x="772441" y="763642"/>
            <a:ext cx="8410798" cy="221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03_UiO_segl_pos.png" descr="03_UiO_segl_pos.png"/>
          <p:cNvPicPr>
            <a:picLocks noChangeAspect="1"/>
          </p:cNvPicPr>
          <p:nvPr/>
        </p:nvPicPr>
        <p:blipFill>
          <a:blip r:embed="rId12">
            <a:alphaModFix amt="20069"/>
          </a:blip>
          <a:stretch>
            <a:fillRect/>
          </a:stretch>
        </p:blipFill>
        <p:spPr>
          <a:xfrm>
            <a:off x="9707022" y="797540"/>
            <a:ext cx="2103080" cy="21030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epartment of Physics, University of Oslo"/>
          <p:cNvSpPr txBox="1"/>
          <p:nvPr/>
        </p:nvSpPr>
        <p:spPr>
          <a:xfrm>
            <a:off x="2126870" y="11224876"/>
            <a:ext cx="9272822" cy="58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 defTabSz="825500">
              <a:defRPr sz="3300">
                <a:solidFill>
                  <a:srgbClr val="000000"/>
                </a:solidFill>
              </a:defRPr>
            </a:lvl1pPr>
          </a:lstStyle>
          <a:p>
            <a:r>
              <a:t>Department of Physics, University of Oslo</a:t>
            </a:r>
          </a:p>
        </p:txBody>
      </p:sp>
      <p:pic>
        <p:nvPicPr>
          <p:cNvPr id="6" name="NFR-logo-eng-rgb.svg.png" descr="NFR-logo-eng-rgb.sv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19955" y="369496"/>
            <a:ext cx="4664033" cy="156925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758586" y="6850282"/>
            <a:ext cx="11225306" cy="221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8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6371239" y="3655189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1965504" y="13144331"/>
            <a:ext cx="220248" cy="31126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defRPr sz="15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27.png"/><Relationship Id="rId7" Type="http://schemas.openxmlformats.org/officeDocument/2006/relationships/image" Target="../media/image37.gif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11" Type="http://schemas.openxmlformats.org/officeDocument/2006/relationships/hyperlink" Target="https://agenda.infn.it/event/46259/contributions/270278/" TargetMode="External"/><Relationship Id="rId5" Type="http://schemas.openxmlformats.org/officeDocument/2006/relationships/image" Target="../media/image35.gif"/><Relationship Id="rId10" Type="http://schemas.openxmlformats.org/officeDocument/2006/relationships/hyperlink" Target="https://agenda.infn.it/event/46259/contributions/270056/" TargetMode="External"/><Relationship Id="rId4" Type="http://schemas.openxmlformats.org/officeDocument/2006/relationships/image" Target="../media/image34.gif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5.2241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github.com/abel-framework/ABE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hyperlink" Target="https://link.aps.org/doi/10.1103/PhysRevSTAB.15.081303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aps.org/prab/abstract/10.1103/PhysRevAccelBeams.21.041301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ab/abstract/10.1103/PhysRevAccelBeams.20.111301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comments" Target="../comments/comment2.xml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arxiv.org/abs/2503.2348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56.png"/><Relationship Id="rId9" Type="http://schemas.openxmlformats.org/officeDocument/2006/relationships/comments" Target="../comments/commen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age.googleapis.com/pppl-theory-web-content/news/seminars/20220609-Swanson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://arxiv.org/abs/2505.2165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rxiv.org/abs/2503.23489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hyperlink" Target="https://agenda.infn.it/event/46259/contributions/270204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1080819.jpeg" descr="P1080819.jpeg"/>
          <p:cNvPicPr>
            <a:picLocks noChangeAspect="1"/>
          </p:cNvPicPr>
          <p:nvPr/>
        </p:nvPicPr>
        <p:blipFill>
          <a:blip r:embed="rId2"/>
          <a:srcRect l="25331" t="12729" r="25902" b="12652"/>
          <a:stretch>
            <a:fillRect/>
          </a:stretch>
        </p:blipFill>
        <p:spPr>
          <a:xfrm rot="17999">
            <a:off x="12339158" y="-103027"/>
            <a:ext cx="12129136" cy="139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8"/>
                </a:moveTo>
                <a:lnTo>
                  <a:pt x="129" y="21600"/>
                </a:lnTo>
                <a:lnTo>
                  <a:pt x="21600" y="21502"/>
                </a:lnTo>
                <a:lnTo>
                  <a:pt x="21471" y="0"/>
                </a:lnTo>
                <a:lnTo>
                  <a:pt x="0" y="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3" name="03_UiO_naventrekk_ENG_pos.png" descr="03_UiO_naventrekk_ENG_pos.png"/>
          <p:cNvPicPr>
            <a:picLocks noChangeAspect="1"/>
          </p:cNvPicPr>
          <p:nvPr/>
        </p:nvPicPr>
        <p:blipFill>
          <a:blip r:embed="rId3">
            <a:alphaModFix amt="10130"/>
          </a:blip>
          <a:stretch>
            <a:fillRect/>
          </a:stretch>
        </p:blipFill>
        <p:spPr>
          <a:xfrm>
            <a:off x="772441" y="763642"/>
            <a:ext cx="8410798" cy="221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03_UiO_segl_pos.png" descr="03_UiO_segl_pos.png"/>
          <p:cNvPicPr>
            <a:picLocks noChangeAspect="1"/>
          </p:cNvPicPr>
          <p:nvPr/>
        </p:nvPicPr>
        <p:blipFill>
          <a:blip r:embed="rId4">
            <a:alphaModFix amt="20069"/>
          </a:blip>
          <a:stretch>
            <a:fillRect/>
          </a:stretch>
        </p:blipFill>
        <p:spPr>
          <a:xfrm>
            <a:off x="9707022" y="797540"/>
            <a:ext cx="2103080" cy="210308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Jian Bin Ben Che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Jian Bin Ben Chen</a:t>
            </a:r>
          </a:p>
        </p:txBody>
      </p:sp>
      <p:sp>
        <p:nvSpPr>
          <p:cNvPr id="126" name="Department of Physics, University of Oslo"/>
          <p:cNvSpPr txBox="1"/>
          <p:nvPr/>
        </p:nvSpPr>
        <p:spPr>
          <a:xfrm>
            <a:off x="2126870" y="11224876"/>
            <a:ext cx="9272822" cy="58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 defTabSz="825500">
              <a:defRPr sz="3300">
                <a:solidFill>
                  <a:srgbClr val="000000"/>
                </a:solidFill>
              </a:defRPr>
            </a:lvl1pPr>
          </a:lstStyle>
          <a:p>
            <a:r>
              <a:t>Department of Physics, University of Oslo</a:t>
            </a:r>
          </a:p>
        </p:txBody>
      </p:sp>
      <p:sp>
        <p:nvSpPr>
          <p:cNvPr id="127" name="23 September 2025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23 September 2025</a:t>
            </a:r>
          </a:p>
        </p:txBody>
      </p:sp>
      <p:sp>
        <p:nvSpPr>
          <p:cNvPr id="128" name="ABEL: A Start-to-End Simulation and Optimisation Framework for Plasma-Based Accelerators and Colliders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pPr defTabSz="1194786">
              <a:defRPr sz="4900"/>
            </a:pP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ABEL</a:t>
            </a:r>
            <a:r>
              <a:t>: A Start-to-End Simulation and Optimisation Framework for Plasma-Based Accelerators and Colliders</a:t>
            </a:r>
          </a:p>
        </p:txBody>
      </p:sp>
      <p:sp>
        <p:nvSpPr>
          <p:cNvPr id="129" name="The Adaptable Beginning-to-End Linac simulation framework"/>
          <p:cNvSpPr txBox="1">
            <a:spLocks noGrp="1"/>
          </p:cNvSpPr>
          <p:nvPr>
            <p:ph type="body" idx="24"/>
          </p:nvPr>
        </p:nvSpPr>
        <p:spPr>
          <a:xfrm>
            <a:off x="771286" y="7928905"/>
            <a:ext cx="11225306" cy="796088"/>
          </a:xfrm>
          <a:prstGeom prst="rect">
            <a:avLst/>
          </a:prstGeom>
        </p:spPr>
        <p:txBody>
          <a:bodyPr/>
          <a:lstStyle/>
          <a:p>
            <a:pPr defTabSz="2438338">
              <a:defRPr sz="3000" b="1">
                <a:solidFill>
                  <a:srgbClr val="000000"/>
                </a:solidFill>
              </a:defRPr>
            </a:pPr>
            <a:r>
              <a:t>The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A</a:t>
            </a:r>
            <a:r>
              <a:t>daptable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B</a:t>
            </a:r>
            <a:r>
              <a:t>eginning-to-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E</a:t>
            </a:r>
            <a:r>
              <a:t>nd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L</a:t>
            </a:r>
            <a:r>
              <a:t>inac simulation framework</a:t>
            </a:r>
          </a:p>
        </p:txBody>
      </p:sp>
      <p:pic>
        <p:nvPicPr>
          <p:cNvPr id="130" name="NFR-logo-eng-rgb.svg.png" descr="NFR-logo-eng-rgb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9955" y="369496"/>
            <a:ext cx="4664033" cy="1569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ABEL logo v0.png" descr="ABEL logo v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88" y="9073219"/>
            <a:ext cx="1965600" cy="1954834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kst"/>
          <p:cNvSpPr txBox="1"/>
          <p:nvPr/>
        </p:nvSpPr>
        <p:spPr>
          <a:xfrm>
            <a:off x="-4647790" y="8084824"/>
            <a:ext cx="1080898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28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286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2025-09-23  |  Ben Chen  |  EAAC 2025"/>
          <p:cNvSpPr txBox="1"/>
          <p:nvPr/>
        </p:nvSpPr>
        <p:spPr>
          <a:xfrm>
            <a:off x="3187670" y="12614407"/>
            <a:ext cx="630279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288" name="Example: HALHF plasma linac using reduced models"/>
          <p:cNvSpPr txBox="1">
            <a:spLocks noGrp="1"/>
          </p:cNvSpPr>
          <p:nvPr>
            <p:ph type="body" idx="21"/>
          </p:nvPr>
        </p:nvSpPr>
        <p:spPr>
          <a:xfrm>
            <a:off x="758585" y="763642"/>
            <a:ext cx="22724253" cy="1083233"/>
          </a:xfrm>
          <a:prstGeom prst="rect">
            <a:avLst/>
          </a:prstGeom>
        </p:spPr>
        <p:txBody>
          <a:bodyPr/>
          <a:lstStyle/>
          <a:p>
            <a:r>
              <a:t>Example: HALHF plasma linac using reduced models</a:t>
            </a:r>
          </a:p>
        </p:txBody>
      </p:sp>
      <p:sp>
        <p:nvSpPr>
          <p:cNvPr id="289" name="Teks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Linac level diagnostics:"/>
          <p:cNvSpPr txBox="1"/>
          <p:nvPr/>
        </p:nvSpPr>
        <p:spPr>
          <a:xfrm>
            <a:off x="10185400" y="2032000"/>
            <a:ext cx="14067598" cy="861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Linac level diagnostics</a:t>
            </a:r>
            <a:r>
              <a:t>: </a:t>
            </a:r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grpSp>
        <p:nvGrpSpPr>
          <p:cNvPr id="293" name="Gruppér"/>
          <p:cNvGrpSpPr/>
          <p:nvPr/>
        </p:nvGrpSpPr>
        <p:grpSpPr>
          <a:xfrm>
            <a:off x="613290" y="1878595"/>
            <a:ext cx="8623698" cy="10477803"/>
            <a:chOff x="0" y="0"/>
            <a:chExt cx="8623696" cy="10477801"/>
          </a:xfrm>
        </p:grpSpPr>
        <p:pic>
          <p:nvPicPr>
            <p:cNvPr id="291" name="HALHF v2 48 StageReducedModels linac inputs.png" descr="HALHF v2 48 StageReducedModels linac inputs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8623632" cy="9848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2" name="Caption"/>
            <p:cNvSpPr/>
            <p:nvPr/>
          </p:nvSpPr>
          <p:spPr>
            <a:xfrm>
              <a:off x="0" y="9949735"/>
              <a:ext cx="8623697" cy="5280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500"/>
              </a:lvl1pPr>
            </a:lstStyle>
            <a:p>
              <a:r>
                <a:t>*The standard interstage lattice has been changed since this simulation, such that this setup no longer produces the same results.</a:t>
              </a:r>
            </a:p>
          </p:txBody>
        </p:sp>
      </p:grpSp>
      <p:pic>
        <p:nvPicPr>
          <p:cNvPr id="294" name="lps_shot0.gif" descr="lps_shot0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638094" y="2758129"/>
            <a:ext cx="4572001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hasespace_x_shot0.gif" descr="phasespace_x_shot0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4522197" y="2758129"/>
            <a:ext cx="4572001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hasespace_y_shot0.gif" descr="phasespace_y_shot0.gi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9406300" y="2758129"/>
            <a:ext cx="4572001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sideview_x_shot0.gif" descr="sideview_x_shot0.gif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4566900" y="7406941"/>
            <a:ext cx="4572000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sideview_y_shot0.gif" descr="sideview_y_shot0.gi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9405600" y="7406941"/>
            <a:ext cx="4572000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Jupyter_logo.pdf" descr="Jupyter_logo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1269" y="2071462"/>
            <a:ext cx="526149" cy="6098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" name="Self-correction is applied through the interstages!…"/>
          <p:cNvGrpSpPr/>
          <p:nvPr/>
        </p:nvGrpSpPr>
        <p:grpSpPr>
          <a:xfrm>
            <a:off x="10002276" y="7944285"/>
            <a:ext cx="4379448" cy="3497314"/>
            <a:chOff x="0" y="0"/>
            <a:chExt cx="4379447" cy="3497312"/>
          </a:xfrm>
        </p:grpSpPr>
        <p:sp>
          <p:nvSpPr>
            <p:cNvPr id="301" name="Self-correction is applied through the interstages!…"/>
            <p:cNvSpPr txBox="1"/>
            <p:nvPr/>
          </p:nvSpPr>
          <p:spPr>
            <a:xfrm>
              <a:off x="215900" y="139700"/>
              <a:ext cx="3947648" cy="2938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defRPr sz="3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Self-correction is applied through the interstages!</a:t>
              </a:r>
            </a:p>
            <a:p>
              <a:pPr defTabSz="457200">
                <a:defRPr sz="3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 defTabSz="457200">
                <a:defRPr sz="3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See </a:t>
              </a:r>
              <a:r>
                <a:rPr u="sng">
                  <a:solidFill>
                    <a:schemeClr val="accent1">
                      <a:lumOff val="-13575"/>
                    </a:schemeClr>
                  </a:solidFill>
                  <a:hlinkClick r:id="rId10"/>
                </a:rPr>
                <a:t>C. A. Lindstrøm</a:t>
              </a:r>
              <a:r>
                <a:t> and </a:t>
              </a:r>
              <a:r>
                <a:rPr u="sng">
                  <a:solidFill>
                    <a:schemeClr val="accent1">
                      <a:lumOff val="-13575"/>
                    </a:schemeClr>
                  </a:solidFill>
                  <a:hlinkClick r:id="rId11"/>
                </a:rPr>
                <a:t>P. Drobniak</a:t>
              </a:r>
              <a:r>
                <a:t>'s contributions</a:t>
              </a:r>
            </a:p>
          </p:txBody>
        </p:sp>
        <p:pic>
          <p:nvPicPr>
            <p:cNvPr id="300" name="Self-correction is applied through the interstages!… Self-correction is applied through the interstages!See C. A. Lindstrøm and P. Drobniak's contributions" descr="Self-correction is applied through the interstages!… Self-correction is applied through the interstages!See C. A. Lindstrøm and P. Drobniak's contributions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4379448" cy="349731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30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306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2025-09-23  |  Ben Chen  |  EAAC 2025"/>
          <p:cNvSpPr txBox="1"/>
          <p:nvPr/>
        </p:nvSpPr>
        <p:spPr>
          <a:xfrm>
            <a:off x="3187670" y="12614407"/>
            <a:ext cx="412183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308" name="Summa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309" name="Teks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The adaptable and modular approach of ABEL allows for flexible simulation runs of entire machines with desired accuracy and speed.…"/>
          <p:cNvSpPr txBox="1">
            <a:spLocks noGrp="1"/>
          </p:cNvSpPr>
          <p:nvPr>
            <p:ph type="body" idx="23"/>
          </p:nvPr>
        </p:nvSpPr>
        <p:spPr>
          <a:xfrm>
            <a:off x="758585" y="3167279"/>
            <a:ext cx="11737013" cy="8616961"/>
          </a:xfrm>
          <a:prstGeom prst="rect">
            <a:avLst/>
          </a:prstGeom>
        </p:spPr>
        <p:txBody>
          <a:bodyPr/>
          <a:lstStyle/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The </a:t>
            </a:r>
            <a:r>
              <a:rPr dirty="0">
                <a:solidFill>
                  <a:schemeClr val="accent4">
                    <a:hueOff val="-476017"/>
                    <a:lumOff val="-10042"/>
                  </a:schemeClr>
                </a:solidFill>
              </a:rPr>
              <a:t>adaptable and modular</a:t>
            </a:r>
            <a:r>
              <a:rPr dirty="0"/>
              <a:t> approach of ABEL allows for flexible simulation runs of entire machines with desired accuracy and speed.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Extensive simulation and diagnostic capabilities.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Integrated workflow: especially convenient for simulations on cluster.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Extendable to other applications, including FELs, strong-field QED experiments, and accelerator test facilities.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IPAC 2025 Proceeding: </a:t>
            </a:r>
            <a:r>
              <a:rPr u="sng" dirty="0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https://arxiv.org/abs/2505.22415</a:t>
            </a:r>
            <a:r>
              <a:rPr dirty="0"/>
              <a:t> 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Repository: </a:t>
            </a:r>
            <a:r>
              <a:rPr u="sng" dirty="0">
                <a:solidFill>
                  <a:schemeClr val="accent1">
                    <a:lumOff val="-13575"/>
                  </a:schemeClr>
                </a:solidFill>
                <a:hlinkClick r:id="rId4"/>
              </a:rPr>
              <a:t>https://github.com/abel-framework/ABEL</a:t>
            </a:r>
            <a:r>
              <a:rPr dirty="0"/>
              <a:t> 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Open source</a:t>
            </a:r>
            <a:r>
              <a:rPr dirty="0">
                <a:solidFill>
                  <a:schemeClr val="accent4">
                    <a:hueOff val="-476017"/>
                    <a:lumOff val="-10042"/>
                  </a:schemeClr>
                </a:solidFill>
              </a:rPr>
              <a:t> </a:t>
            </a:r>
            <a:r>
              <a:rPr dirty="0"/>
              <a:t>(GPL 3.0)!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solidFill>
                  <a:schemeClr val="accent4">
                    <a:hueOff val="-476017"/>
                    <a:lumOff val="-10042"/>
                  </a:schemeClr>
                </a:solidFill>
              </a:rPr>
              <a:t>Beta release on Thursday!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>
              <a:solidFill>
                <a:schemeClr val="accent4">
                  <a:hueOff val="-476017"/>
                  <a:lumOff val="-10042"/>
                </a:schemeClr>
              </a:solidFill>
            </a:endParaRP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>
              <a:solidFill>
                <a:schemeClr val="accent4">
                  <a:hueOff val="-476017"/>
                  <a:lumOff val="-10042"/>
                </a:schemeClr>
              </a:solidFill>
            </a:endParaRPr>
          </a:p>
        </p:txBody>
      </p:sp>
      <p:grpSp>
        <p:nvGrpSpPr>
          <p:cNvPr id="313" name="Gruppér"/>
          <p:cNvGrpSpPr/>
          <p:nvPr/>
        </p:nvGrpSpPr>
        <p:grpSpPr>
          <a:xfrm>
            <a:off x="8013215" y="8534844"/>
            <a:ext cx="3657601" cy="3973341"/>
            <a:chOff x="0" y="0"/>
            <a:chExt cx="3657600" cy="3973339"/>
          </a:xfrm>
        </p:grpSpPr>
        <p:pic>
          <p:nvPicPr>
            <p:cNvPr id="311" name="bilde" descr="bild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989" y="0"/>
              <a:ext cx="2803622" cy="3410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" name="Caption"/>
            <p:cNvSpPr/>
            <p:nvPr/>
          </p:nvSpPr>
          <p:spPr>
            <a:xfrm>
              <a:off x="0" y="3511973"/>
              <a:ext cx="3657601" cy="4613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r>
                <a:t>N. H. Abel</a:t>
              </a:r>
            </a:p>
          </p:txBody>
        </p:sp>
      </p:grpSp>
      <p:sp>
        <p:nvSpPr>
          <p:cNvPr id="314" name="🕶️"/>
          <p:cNvSpPr txBox="1"/>
          <p:nvPr/>
        </p:nvSpPr>
        <p:spPr>
          <a:xfrm>
            <a:off x="9124836" y="9173416"/>
            <a:ext cx="915096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/>
            </a:lvl1pPr>
          </a:lstStyle>
          <a:p>
            <a:r>
              <a:rPr dirty="0"/>
              <a:t>🕶️</a:t>
            </a:r>
          </a:p>
        </p:txBody>
      </p:sp>
      <p:pic>
        <p:nvPicPr>
          <p:cNvPr id="315" name="ABEL_GitHub_2025-09-17.png" descr="ABEL_GitHub_2025-09-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7280" y="3163061"/>
            <a:ext cx="10852351" cy="762086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Come to the ABEL tutorial on Thursday around lunch time at Sala Elena for hands-on experience!"/>
          <p:cNvSpPr txBox="1"/>
          <p:nvPr/>
        </p:nvSpPr>
        <p:spPr>
          <a:xfrm>
            <a:off x="2108136" y="9913785"/>
            <a:ext cx="4849877" cy="2238698"/>
          </a:xfrm>
          <a:prstGeom prst="rect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500">
                <a:solidFill>
                  <a:schemeClr val="accent4">
                    <a:hueOff val="-1247790"/>
                    <a:lumOff val="-12326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Come to the ABEL tutorial on Thursday </a:t>
            </a:r>
            <a:r>
              <a:rPr lang="nb-NO" dirty="0"/>
              <a:t>14:30</a:t>
            </a:r>
            <a:r>
              <a:rPr dirty="0"/>
              <a:t> at Sala Elena for hands-on experience!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Mortani_Francisco_Goya_a_group_of_spartans_fighting_blue_ball_o_02639202-4d71-41bc-8aa6-c77fdf051430.png" descr="Mortani_Francisco_Goya_a_group_of_spartans_fighting_blue_ball_o_02639202-4d71-41bc-8aa6-c77fdf051430.png"/>
          <p:cNvPicPr>
            <a:picLocks noChangeAspect="1"/>
          </p:cNvPicPr>
          <p:nvPr/>
        </p:nvPicPr>
        <p:blipFill>
          <a:blip r:embed="rId2"/>
          <a:srcRect l="9181" r="696"/>
          <a:stretch>
            <a:fillRect/>
          </a:stretch>
        </p:blipFill>
        <p:spPr>
          <a:xfrm>
            <a:off x="12394519" y="-23129"/>
            <a:ext cx="12437611" cy="13800925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Acknowledgements"/>
          <p:cNvSpPr txBox="1"/>
          <p:nvPr/>
        </p:nvSpPr>
        <p:spPr>
          <a:xfrm>
            <a:off x="758586" y="2540000"/>
            <a:ext cx="11225306" cy="139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6000" b="1">
                <a:solidFill>
                  <a:srgbClr val="FFFFFF"/>
                </a:solidFill>
              </a:defRPr>
            </a:lvl1pPr>
          </a:lstStyle>
          <a:p>
            <a:r>
              <a:t>Acknowledgements</a:t>
            </a:r>
          </a:p>
        </p:txBody>
      </p:sp>
      <p:pic>
        <p:nvPicPr>
          <p:cNvPr id="320" name="02_UiO_naventrekk_ENG_neg.png" descr="02_UiO_naventrekk_ENG_n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86" y="12560320"/>
            <a:ext cx="1473201" cy="38734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Oslo accelerator group ABEL contributors:…"/>
          <p:cNvSpPr txBox="1">
            <a:spLocks noGrp="1"/>
          </p:cNvSpPr>
          <p:nvPr>
            <p:ph type="body" idx="21"/>
          </p:nvPr>
        </p:nvSpPr>
        <p:spPr>
          <a:xfrm>
            <a:off x="733186" y="4445000"/>
            <a:ext cx="11225306" cy="7402577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D499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Oslo accelerator group ABEL contributors: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Erik Adli, Kyrre N. Sjøbæk, Carl A. Lindstrøm, 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J. B. Ben Chen, Ole Gunnar Finnerud, 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Daniel Kalvik, Pierre Drobniak, Felipe Peña, Eir E. Hørlyk</a:t>
            </a:r>
          </a:p>
          <a:p>
            <a:pPr>
              <a:defRPr sz="4000">
                <a:solidFill>
                  <a:srgbClr val="D499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4000">
                <a:solidFill>
                  <a:srgbClr val="D499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External contributors (LBNL):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Axel Huebl, Chad Mitchell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4000">
                <a:solidFill>
                  <a:srgbClr val="D499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Funding: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European Research Council (ERC)</a:t>
            </a:r>
          </a:p>
          <a:p>
            <a:pPr>
              <a:defRPr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Research Council of Norway</a:t>
            </a:r>
          </a:p>
        </p:txBody>
      </p:sp>
      <p:pic>
        <p:nvPicPr>
          <p:cNvPr id="322" name="NFR-logo-eng-rgb.svg.png" descr="NFR-logo-eng-rgb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9955" y="369496"/>
            <a:ext cx="4664033" cy="1569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pic>
        <p:nvPicPr>
          <p:cNvPr id="325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2025-09-23  |  Ben Chen  |  EAAC 2025"/>
          <p:cNvSpPr txBox="1"/>
          <p:nvPr/>
        </p:nvSpPr>
        <p:spPr>
          <a:xfrm>
            <a:off x="3187670" y="12614407"/>
            <a:ext cx="665984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32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28" name="Simplified transverse wake instability model"/>
          <p:cNvSpPr txBox="1"/>
          <p:nvPr/>
        </p:nvSpPr>
        <p:spPr>
          <a:xfrm>
            <a:off x="758585" y="763642"/>
            <a:ext cx="14533209" cy="108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194505">
              <a:defRPr sz="5400" b="1">
                <a:solidFill>
                  <a:srgbClr val="000000"/>
                </a:solidFill>
              </a:defRPr>
            </a:lvl1pPr>
          </a:lstStyle>
          <a:p>
            <a:r>
              <a:t>Simplified transverse wake instability model</a:t>
            </a:r>
          </a:p>
        </p:txBody>
      </p:sp>
      <p:sp>
        <p:nvSpPr>
          <p:cNvPr id="329" name="Tekst"/>
          <p:cNvSpPr txBox="1"/>
          <p:nvPr/>
        </p:nvSpPr>
        <p:spPr>
          <a:xfrm>
            <a:off x="758586" y="2071462"/>
            <a:ext cx="11225305" cy="60985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825500">
              <a:defRPr sz="35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0" name="Rektangel"/>
          <p:cNvSpPr txBox="1"/>
          <p:nvPr/>
        </p:nvSpPr>
        <p:spPr>
          <a:xfrm>
            <a:off x="758585" y="6358691"/>
            <a:ext cx="22860001" cy="542554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algn="l" defTabSz="825500">
              <a:lnSpc>
                <a:spcPct val="110000"/>
              </a:lnSpc>
              <a:spcBef>
                <a:spcPts val="1800"/>
              </a:spcBef>
              <a:defRPr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grpSp>
        <p:nvGrpSpPr>
          <p:cNvPr id="333" name="Gruppér"/>
          <p:cNvGrpSpPr/>
          <p:nvPr/>
        </p:nvGrpSpPr>
        <p:grpSpPr>
          <a:xfrm>
            <a:off x="8491695" y="2357392"/>
            <a:ext cx="14638520" cy="3519301"/>
            <a:chOff x="0" y="0"/>
            <a:chExt cx="14638519" cy="3519299"/>
          </a:xfrm>
        </p:grpSpPr>
        <p:pic>
          <p:nvPicPr>
            <p:cNvPr id="331" name="WakeT_stage_interstage_flow_diagram.pdf" descr="WakeT_stage_interstage_flow_diagram.pdf"/>
            <p:cNvPicPr>
              <a:picLocks noChangeAspect="1"/>
            </p:cNvPicPr>
            <p:nvPr/>
          </p:nvPicPr>
          <p:blipFill>
            <a:blip r:embed="rId3"/>
            <a:srcRect t="34284" b="34284"/>
            <a:stretch>
              <a:fillRect/>
            </a:stretch>
          </p:blipFill>
          <p:spPr>
            <a:xfrm>
              <a:off x="0" y="0"/>
              <a:ext cx="14638519" cy="2588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" name="Caption"/>
            <p:cNvSpPr/>
            <p:nvPr/>
          </p:nvSpPr>
          <p:spPr>
            <a:xfrm>
              <a:off x="0" y="2689633"/>
              <a:ext cx="14638520" cy="8296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r>
                <a:t>Outline for start-to-end simulation processes using simplified transverse instability model. Wake-T is used instead of PIC here.</a:t>
              </a:r>
            </a:p>
          </p:txBody>
        </p:sp>
      </p:grpSp>
      <p:sp>
        <p:nvSpPr>
          <p:cNvPr id="334" name="Wakefield formalism has been used in CLIC to study the limitations on charge and efficiency.…"/>
          <p:cNvSpPr txBox="1"/>
          <p:nvPr/>
        </p:nvSpPr>
        <p:spPr>
          <a:xfrm>
            <a:off x="762000" y="2905904"/>
            <a:ext cx="7634259" cy="237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Wakefield formalism has been used in CLIC to study the limitations on charge and efficiency.</a:t>
            </a:r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Ansatz: for small offsets/perturbations, transverse instability in PWFA should behave similarly to BBU in conventional accelerators.</a:t>
            </a:r>
          </a:p>
        </p:txBody>
      </p:sp>
      <p:grpSp>
        <p:nvGrpSpPr>
          <p:cNvPr id="337" name="Gruppér"/>
          <p:cNvGrpSpPr/>
          <p:nvPr/>
        </p:nvGrpSpPr>
        <p:grpSpPr>
          <a:xfrm>
            <a:off x="8461212" y="6688549"/>
            <a:ext cx="9250675" cy="4891771"/>
            <a:chOff x="0" y="0"/>
            <a:chExt cx="9250674" cy="4891769"/>
          </a:xfrm>
        </p:grpSpPr>
        <p:pic>
          <p:nvPicPr>
            <p:cNvPr id="335" name="bilde" descr="bild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250675" cy="3764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6" name="Caption"/>
                <p:cNvSpPr/>
                <p:nvPr/>
              </p:nvSpPr>
              <p:spPr>
                <a:xfrm>
                  <a:off x="0" y="3865873"/>
                  <a:ext cx="9250674" cy="102589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/>
                <a:p>
                  <a:pPr algn="l" defTabSz="825500">
                    <a:lnSpc>
                      <a:spcPct val="110000"/>
                    </a:lnSpc>
                    <a:spcBef>
                      <a:spcPts val="1800"/>
                    </a:spcBef>
                    <a:defRPr sz="25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r>
                    <a:t>Need initial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3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31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sz="3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sz="3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t> as inputs from e.g. a PIC code (Wake-T used here).</a:t>
                  </a:r>
                </a:p>
              </p:txBody>
            </p:sp>
          </mc:Choice>
          <mc:Fallback>
            <p:sp>
              <p:nvSpPr>
                <p:cNvPr id="336" name="Caption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865873"/>
                  <a:ext cx="9250674" cy="1025897"/>
                </a:xfrm>
                <a:prstGeom prst="roundRect">
                  <a:avLst>
                    <a:gd name="adj" fmla="val 0"/>
                  </a:avLst>
                </a:prstGeom>
                <a:blipFill>
                  <a:blip r:embed="rId5"/>
                  <a:stretch>
                    <a:fillRect l="-1509" b="-963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8" name="Linje"/>
          <p:cNvSpPr/>
          <p:nvPr/>
        </p:nvSpPr>
        <p:spPr>
          <a:xfrm flipV="1">
            <a:off x="759524" y="4208709"/>
            <a:ext cx="12071839" cy="214763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9" name="Linje"/>
          <p:cNvSpPr/>
          <p:nvPr/>
        </p:nvSpPr>
        <p:spPr>
          <a:xfrm flipH="1" flipV="1">
            <a:off x="14937388" y="4207251"/>
            <a:ext cx="8681699" cy="215055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0" name="Transverse intra-beam wakefield (G. Stupakov):…"/>
              <p:cNvSpPr txBox="1"/>
              <p:nvPr/>
            </p:nvSpPr>
            <p:spPr>
              <a:xfrm>
                <a:off x="949117" y="6379940"/>
                <a:ext cx="7434317" cy="53830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584199" indent="-584199" algn="l" defTabSz="825500">
                  <a:lnSpc>
                    <a:spcPct val="110000"/>
                  </a:lnSpc>
                  <a:spcBef>
                    <a:spcPts val="1800"/>
                  </a:spcBef>
                  <a:buClr>
                    <a:srgbClr val="D49956"/>
                  </a:buClr>
                  <a:buSzPct val="120000"/>
                  <a:buChar char="&gt;"/>
                  <a:defRPr sz="2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t>Transverse intra-beam wakefield (</a:t>
                </a:r>
                <a:r>
                  <a:rPr u="sng">
                    <a:solidFill>
                      <a:schemeClr val="accent1">
                        <a:lumOff val="-13575"/>
                      </a:schemeClr>
                    </a:solidFill>
                    <a:hlinkClick r:id="rId6"/>
                  </a:rPr>
                  <a:t>G. Stupakov</a:t>
                </a:r>
                <a:r>
                  <a:t>):</a:t>
                </a:r>
              </a:p>
              <a:p>
                <a:pPr lvl="1" algn="l" defTabSz="825500">
                  <a:lnSpc>
                    <a:spcPct val="110000"/>
                  </a:lnSpc>
                  <a:spcBef>
                    <a:spcPts val="1800"/>
                  </a:spcBef>
                  <a:defRPr sz="15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limUpp>
                        <m:limUp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∫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lim>
                          </m:limLow>
                        </m:e>
                        <m:lim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lim>
                      </m:limUpp>
                      <m:f>
                        <m:f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num>
                        <m:den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sSubSup>
                            <m:sSubSup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sSup>
                            <m:sSup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/>
              </a:p>
              <a:p>
                <a:pPr marL="584200" indent="-584200" algn="l" defTabSz="825500">
                  <a:lnSpc>
                    <a:spcPct val="110000"/>
                  </a:lnSpc>
                  <a:spcBef>
                    <a:spcPts val="1800"/>
                  </a:spcBef>
                  <a:buClr>
                    <a:srgbClr val="D49956"/>
                  </a:buClr>
                  <a:buSzPct val="120000"/>
                  <a:buChar char="&gt;"/>
                  <a:defRPr sz="2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t>Combine with </a:t>
                </a:r>
                <a:r>
                  <a:rPr u="sng">
                    <a:solidFill>
                      <a:schemeClr val="accent1">
                        <a:lumOff val="-13575"/>
                      </a:schemeClr>
                    </a:solidFill>
                    <a:hlinkClick r:id="rId7"/>
                  </a:rPr>
                  <a:t>Deng et al.</a:t>
                </a:r>
                <a:r>
                  <a:t> equations for radiation reaction:</a:t>
                </a:r>
              </a:p>
              <a:p>
                <a:pPr marL="1041400" lvl="1" indent="-584200" algn="l" defTabSz="825500">
                  <a:lnSpc>
                    <a:spcPct val="110000"/>
                  </a:lnSpc>
                  <a:spcBef>
                    <a:spcPts val="1800"/>
                  </a:spcBef>
                  <a:buClr>
                    <a:srgbClr val="D49956"/>
                  </a:buClr>
                  <a:buSzPct val="150000"/>
                  <a:buChar char="&gt;"/>
                  <a:defRPr sz="15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≈−</m:t>
                    </m:r>
                    <m:f>
                      <m:f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sSub>
                          <m:sSub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  <m:sSup>
                          <m:s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sSub>
                      <m:sSub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/>
              </a:p>
              <a:p>
                <a:pPr marL="1041400" lvl="1" indent="-584200" algn="l" defTabSz="825500">
                  <a:lnSpc>
                    <a:spcPct val="110000"/>
                  </a:lnSpc>
                  <a:spcBef>
                    <a:spcPts val="1800"/>
                  </a:spcBef>
                  <a:buClr>
                    <a:srgbClr val="D49956"/>
                  </a:buClr>
                  <a:buSzPct val="150000"/>
                  <a:buChar char="&gt;"/>
                  <a:defRPr sz="15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f>
                      <m:f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Sup>
                      <m:sSubSup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  <a:p>
                <a:pPr marL="1041400" lvl="1" indent="-584200" algn="l" defTabSz="825500">
                  <a:lnSpc>
                    <a:spcPct val="110000"/>
                  </a:lnSpc>
                  <a:spcBef>
                    <a:spcPts val="1800"/>
                  </a:spcBef>
                  <a:buClr>
                    <a:srgbClr val="D49956"/>
                  </a:buClr>
                  <a:buSzPct val="150000"/>
                  <a:buChar char="&gt;"/>
                  <a:defRPr sz="15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m:rPr>
                            <m:sty m:val="p"/>
                          </m:r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340" name="Transverse intra-beam wakefield (G. Stupakov)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117" y="6379940"/>
                <a:ext cx="7434317" cy="5383051"/>
              </a:xfrm>
              <a:prstGeom prst="rect">
                <a:avLst/>
              </a:prstGeom>
              <a:blipFill>
                <a:blip r:embed="rId8"/>
                <a:stretch>
                  <a:fillRect l="-2389" r="-170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1" name=": beam location.…"/>
              <p:cNvSpPr txBox="1"/>
              <p:nvPr/>
            </p:nvSpPr>
            <p:spPr>
              <a:xfrm>
                <a:off x="17970306" y="6690739"/>
                <a:ext cx="5359986" cy="4761454"/>
              </a:xfrm>
              <a:prstGeom prst="rect">
                <a:avLst/>
              </a:prstGeom>
              <a:ln w="12700">
                <a:solidFill>
                  <a:schemeClr val="accent1">
                    <a:hueOff val="114395"/>
                    <a:lumOff val="-24975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27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beam location.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23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r>
                          <a:rPr sz="23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long. coordinate of driving particle.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26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long. coordinate of reference particle.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2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long. coordinate of beam head.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25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numerical factor ~1.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sz="255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2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sz="25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plasma skin depth.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sz="2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2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sz="2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Heaviside step function.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long. beam number density.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particle transverse offset.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sz="24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24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sz="24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normalised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6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2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sz="2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 momentum.</a:t>
                </a:r>
              </a:p>
              <a:p>
                <a:pPr algn="l">
                  <a:defRPr sz="2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5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4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sz="24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sz="24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4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sz="24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/3</m:t>
                      </m:r>
                      <m:r>
                        <a:rPr sz="24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4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wavebreaking field.</a:t>
                </a:r>
              </a:p>
            </p:txBody>
          </p:sp>
        </mc:Choice>
        <mc:Fallback>
          <p:sp>
            <p:nvSpPr>
              <p:cNvPr id="341" name=": beam location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0306" y="6690739"/>
                <a:ext cx="5359986" cy="4761454"/>
              </a:xfrm>
              <a:prstGeom prst="rect">
                <a:avLst/>
              </a:prstGeom>
              <a:blipFill>
                <a:blip r:embed="rId9"/>
                <a:stretch>
                  <a:fillRect l="-1887" t="-1326" b="-3183"/>
                </a:stretch>
              </a:blipFill>
              <a:ln w="12700">
                <a:solidFill>
                  <a:schemeClr val="accent1">
                    <a:hueOff val="114395"/>
                    <a:lumOff val="-24975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34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45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2025-09-23  |  Ben Chen  |  EAAC 2025"/>
          <p:cNvSpPr txBox="1"/>
          <p:nvPr/>
        </p:nvSpPr>
        <p:spPr>
          <a:xfrm>
            <a:off x="3187670" y="12614407"/>
            <a:ext cx="4185346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 </a:t>
            </a:r>
          </a:p>
        </p:txBody>
      </p:sp>
      <p:sp>
        <p:nvSpPr>
          <p:cNvPr id="347" name="Benchmarks against HiPACE++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Benchmarks against HiPACE++</a:t>
            </a:r>
          </a:p>
        </p:txBody>
      </p:sp>
      <p:sp>
        <p:nvSpPr>
          <p:cNvPr id="348" name="Benchmarks of wakefields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Benchmarks of wakefields</a:t>
            </a:r>
          </a:p>
        </p:txBody>
      </p:sp>
      <p:pic>
        <p:nvPicPr>
          <p:cNvPr id="349" name="4c767fecb0ae4039a662fd337e3c5017.png" descr="4c767fecb0ae4039a662fd337e3c5017.png"/>
          <p:cNvPicPr>
            <a:picLocks noChangeAspect="1"/>
          </p:cNvPicPr>
          <p:nvPr/>
        </p:nvPicPr>
        <p:blipFill>
          <a:blip r:embed="rId3"/>
          <a:srcRect l="49786"/>
          <a:stretch>
            <a:fillRect/>
          </a:stretch>
        </p:blipFill>
        <p:spPr>
          <a:xfrm>
            <a:off x="10314812" y="8187565"/>
            <a:ext cx="3893772" cy="3154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2abb5f25e6bb42bda7c4f43cf7bf2635.png" descr="2abb5f25e6bb42bda7c4f43cf7bf26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41" y="7747739"/>
            <a:ext cx="9917166" cy="4034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9768832443f440988f34eb1fa0859c64.png" descr="9768832443f440988f34eb1fa0859c6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0857" y="2352197"/>
            <a:ext cx="9525001" cy="3522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2ceb60e5326e4aaf9d510a82f022c64c.png" descr="2ceb60e5326e4aaf9d510a82f022c64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0857" y="5484892"/>
            <a:ext cx="9525001" cy="3522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f52e9bb17064408cb645087ff9e2047c.png" descr="f52e9bb17064408cb645087ff9e2047c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0857" y="8627165"/>
            <a:ext cx="9525001" cy="352226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4" name="Benedetti et al.…"/>
              <p:cNvSpPr txBox="1"/>
              <p:nvPr/>
            </p:nvSpPr>
            <p:spPr>
              <a:xfrm>
                <a:off x="758585" y="3167279"/>
                <a:ext cx="12023538" cy="42864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/>
              <a:lstStyle/>
              <a:p>
                <a:pPr marL="584200" indent="-584200" algn="l" defTabSz="825500">
                  <a:lnSpc>
                    <a:spcPct val="110000"/>
                  </a:lnSpc>
                  <a:spcBef>
                    <a:spcPts val="1800"/>
                  </a:spcBef>
                  <a:buClr>
                    <a:srgbClr val="D49956"/>
                  </a:buClr>
                  <a:buSzPct val="120000"/>
                  <a:buChar char="&gt;"/>
                  <a:defRPr sz="2000">
                    <a:solidFill>
                      <a:schemeClr val="accent1">
                        <a:lumOff val="-13575"/>
                      </a:schemeClr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u="sng">
                    <a:hlinkClick r:id="rId8"/>
                  </a:rPr>
                  <a:t>Benedetti et al.</a:t>
                </a:r>
              </a:p>
              <a:p>
                <a:pPr marL="584200" indent="-584200" algn="l" defTabSz="825500">
                  <a:lnSpc>
                    <a:spcPct val="110000"/>
                  </a:lnSpc>
                  <a:spcBef>
                    <a:spcPts val="1800"/>
                  </a:spcBef>
                  <a:buClr>
                    <a:srgbClr val="D49956"/>
                  </a:buClr>
                  <a:buSzPct val="110000"/>
                  <a:buChar char="&gt;"/>
                  <a:defRPr sz="20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t>A beam with transverse E-fields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4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sz="2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2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𝐫</m:t>
                    </m:r>
                    <m:r>
                      <a:rPr sz="2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2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sz="2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 perturbs the background focusing 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4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sz="2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𝐫</m:t>
                    </m:r>
                    <m:r>
                      <a:rPr sz="2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t> so that (moderate non-relativistic ion motion)</a:t>
                </a:r>
              </a:p>
              <a:p>
                <a:pPr marL="584200" indent="-584200" algn="l" defTabSz="825500">
                  <a:lnSpc>
                    <a:spcPct val="110000"/>
                  </a:lnSpc>
                  <a:spcBef>
                    <a:spcPts val="1800"/>
                  </a:spcBef>
                  <a:buClr>
                    <a:srgbClr val="D49956"/>
                  </a:buClr>
                  <a:buSzPct val="110000"/>
                  <a:buChar char="&gt;"/>
                  <a:defRPr sz="20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𝒲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𝐫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num>
                      <m:den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𝐫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f>
                      <m:f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limUpp>
                      <m:limUp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limLow>
                          <m:limLow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∫</m:t>
                            </m:r>
                          </m:e>
                          <m:lim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lim>
                        </m:limLow>
                      </m:e>
                      <m:lim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lim>
                    </m:limUpp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𝐄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𝐫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p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num>
                      <m:den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𝐫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t>.</a:t>
                </a:r>
              </a:p>
              <a:p>
                <a:pPr marL="584200" indent="-584200" algn="l" defTabSz="825500">
                  <a:lnSpc>
                    <a:spcPct val="110000"/>
                  </a:lnSpc>
                  <a:spcBef>
                    <a:spcPts val="1800"/>
                  </a:spcBef>
                  <a:buClr>
                    <a:srgbClr val="D49956"/>
                  </a:buClr>
                  <a:buSzPct val="110000"/>
                  <a:buChar char="&gt;"/>
                  <a:defRPr sz="20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t>I.e. integrate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4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t> from head of drive beam to tail of main beam and modify the transverse eq.o.m. with a term</a:t>
                </a:r>
                <a14:m>
                  <m:oMath xmlns:m="http://schemas.openxmlformats.org/officeDocument/2006/math">
                    <m:r>
                      <a:rPr sz="2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sz="2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sz="2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sz="2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sz="2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2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t>.</a:t>
                </a:r>
              </a:p>
            </p:txBody>
          </p:sp>
        </mc:Choice>
        <mc:Fallback>
          <p:sp>
            <p:nvSpPr>
              <p:cNvPr id="354" name="Benedetti et al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85" y="3167279"/>
                <a:ext cx="12023538" cy="4286445"/>
              </a:xfrm>
              <a:prstGeom prst="rect">
                <a:avLst/>
              </a:prstGeom>
              <a:blipFill>
                <a:blip r:embed="rId9"/>
                <a:stretch>
                  <a:fillRect l="-1055" t="-1770" r="-5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35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58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2025-09-23  |  Ben Chen  |  EAAC 2025"/>
          <p:cNvSpPr txBox="1"/>
          <p:nvPr/>
        </p:nvSpPr>
        <p:spPr>
          <a:xfrm>
            <a:off x="3187670" y="12614407"/>
            <a:ext cx="4185346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 </a:t>
            </a:r>
          </a:p>
        </p:txBody>
      </p:sp>
      <p:sp>
        <p:nvSpPr>
          <p:cNvPr id="360" name="Cost mod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Cost model</a:t>
            </a:r>
          </a:p>
        </p:txBody>
      </p:sp>
      <p:sp>
        <p:nvSpPr>
          <p:cNvPr id="361" name="Teks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Developed a cost model, accounting for the cost of all collider subsystems—scaled per length (and/or power) based on ILC/CLIC costs…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00000"/>
              <a:buChar char="&gt;"/>
              <a:defRPr sz="45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Developed a cost model, accounting for the cost of all collider subsystems—scaled per length (and/or power) based on ILC/CLIC costs</a:t>
            </a:r>
          </a:p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00000"/>
              <a:buChar char="&gt;"/>
              <a:defRPr sz="45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Defining a reasonable optimisation metric is non-trivial:</a:t>
            </a:r>
            <a:br/>
            <a:br/>
            <a:br/>
            <a:br/>
            <a:br/>
            <a:br/>
            <a:endParaRPr/>
          </a:p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00000"/>
              <a:buChar char="&gt;"/>
              <a:defRPr sz="45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Used Bayesian optimisation to find minimum cost—fewer than 100 iterations typically sufficient to find the global minimum</a:t>
            </a:r>
          </a:p>
        </p:txBody>
      </p:sp>
      <p:pic>
        <p:nvPicPr>
          <p:cNvPr id="363" name="HALHF_Input_ESPP_2025_Appendix (dragged).pdf" descr="HALHF_Input_ESPP_2025_Appendix (dragged).pdf"/>
          <p:cNvPicPr>
            <a:picLocks noChangeAspect="1"/>
          </p:cNvPicPr>
          <p:nvPr/>
        </p:nvPicPr>
        <p:blipFill>
          <a:blip r:embed="rId3"/>
          <a:srcRect l="11348" t="47099" r="11348" b="42033"/>
          <a:stretch>
            <a:fillRect/>
          </a:stretch>
        </p:blipFill>
        <p:spPr>
          <a:xfrm>
            <a:off x="1422565" y="6112804"/>
            <a:ext cx="21821252" cy="4338103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E. Adli et al. “HALHF: a hybrid, asymmetric, linear Higgs factory using plasma- and RF-based acceleration. Backup Document”, arXiv:2503.23489"/>
          <p:cNvSpPr txBox="1"/>
          <p:nvPr/>
        </p:nvSpPr>
        <p:spPr>
          <a:xfrm>
            <a:off x="15937588" y="1102384"/>
            <a:ext cx="7529882" cy="1189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defRPr sz="3500" b="1">
                <a:solidFill>
                  <a:srgbClr val="000000"/>
                </a:solidFill>
              </a:defRPr>
            </a:pPr>
            <a:r>
              <a:rPr sz="2200"/>
              <a:t>E. Adli et al.</a:t>
            </a:r>
            <a:r>
              <a:rPr sz="2200" i="1"/>
              <a:t> “HALHF: a hybrid, asymmetric, linear Higgs factory using plasma- and RF-based acceleration. Backup Document”</a:t>
            </a:r>
            <a:r>
              <a:rPr sz="2200"/>
              <a:t>, </a:t>
            </a:r>
            <a:r>
              <a:rPr sz="2200" u="sng">
                <a:solidFill>
                  <a:schemeClr val="accent1">
                    <a:lumOff val="-13575"/>
                  </a:schemeClr>
                </a:solidFill>
                <a:hlinkClick r:id="rId4"/>
              </a:rPr>
              <a:t>arXiv:2503.23489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pic>
        <p:nvPicPr>
          <p:cNvPr id="367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2025-09-23  |  Ben Chen  |  EAAC 2025"/>
          <p:cNvSpPr txBox="1"/>
          <p:nvPr/>
        </p:nvSpPr>
        <p:spPr>
          <a:xfrm>
            <a:off x="3187670" y="12614407"/>
            <a:ext cx="412183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pic>
        <p:nvPicPr>
          <p:cNvPr id="369" name="Beamline beam-driven.pdf" descr="Beamline beam-drive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99" y="5291897"/>
            <a:ext cx="15029202" cy="2653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StageReducedModels_InterstageElegant_linac_inputs.png" descr="StageReducedModels_InterstageElegant_linac_inpu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335" y="652642"/>
            <a:ext cx="9730139" cy="4577137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37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74" name="03_UiO_naventrekk_ENG_pos.png" descr="03_UiO_naventrekk_ENG_p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2025-09-23  |  Ben Chen  |  EAAC 2025"/>
          <p:cNvSpPr txBox="1"/>
          <p:nvPr/>
        </p:nvSpPr>
        <p:spPr>
          <a:xfrm>
            <a:off x="3187670" y="12614407"/>
            <a:ext cx="630279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376" name="Diagnostic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Diagnostics</a:t>
            </a:r>
          </a:p>
        </p:txBody>
      </p:sp>
      <p:sp>
        <p:nvSpPr>
          <p:cNvPr id="377" name="One shot, single stage diagnostic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shot, single stage diagnostic</a:t>
            </a:r>
          </a:p>
        </p:txBody>
      </p:sp>
      <p:pic>
        <p:nvPicPr>
          <p:cNvPr id="378" name="bilde" descr="bil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44" y="7874741"/>
            <a:ext cx="14354496" cy="445723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Use case: HALHF plasma linac with simplified models"/>
          <p:cNvSpPr txBox="1"/>
          <p:nvPr/>
        </p:nvSpPr>
        <p:spPr>
          <a:xfrm>
            <a:off x="17870642" y="2205406"/>
            <a:ext cx="4872499" cy="915855"/>
          </a:xfrm>
          <a:prstGeom prst="rect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66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Use case: HALHF plasma linac with simplified models</a:t>
            </a:r>
          </a:p>
        </p:txBody>
      </p:sp>
      <p:grpSp>
        <p:nvGrpSpPr>
          <p:cNvPr id="390" name="Gruppér"/>
          <p:cNvGrpSpPr/>
          <p:nvPr/>
        </p:nvGrpSpPr>
        <p:grpSpPr>
          <a:xfrm>
            <a:off x="2384409" y="2908195"/>
            <a:ext cx="19615182" cy="4739668"/>
            <a:chOff x="0" y="0"/>
            <a:chExt cx="19615181" cy="4739666"/>
          </a:xfrm>
        </p:grpSpPr>
        <p:pic>
          <p:nvPicPr>
            <p:cNvPr id="380" name="Fig_HALHF2_warm_250GeV.pdf" descr="Fig_HALHF2_warm_250GeV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5509" y="2540747"/>
              <a:ext cx="18829673" cy="2198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bilde" descr="bild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62701"/>
              <a:ext cx="9642949" cy="13264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2" name="Linje"/>
            <p:cNvSpPr/>
            <p:nvPr/>
          </p:nvSpPr>
          <p:spPr>
            <a:xfrm flipV="1">
              <a:off x="5174563" y="1793769"/>
              <a:ext cx="4344401" cy="17881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83" name="Linje"/>
            <p:cNvSpPr/>
            <p:nvPr/>
          </p:nvSpPr>
          <p:spPr>
            <a:xfrm flipH="1" flipV="1">
              <a:off x="55694" y="1793769"/>
              <a:ext cx="1788102" cy="17881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84" name="Basic Source"/>
            <p:cNvSpPr txBox="1"/>
            <p:nvPr/>
          </p:nvSpPr>
          <p:spPr>
            <a:xfrm>
              <a:off x="4262018" y="279399"/>
              <a:ext cx="1507084" cy="412701"/>
            </a:xfrm>
            <a:prstGeom prst="rect">
              <a:avLst/>
            </a:prstGeom>
            <a:noFill/>
            <a:ln w="381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000000"/>
                  </a:solidFill>
                </a:defRPr>
              </a:lvl1pPr>
            </a:lstStyle>
            <a:p>
              <a:r>
                <a:t>Basic Source</a:t>
              </a:r>
            </a:p>
          </p:txBody>
        </p:sp>
        <p:sp>
          <p:nvSpPr>
            <p:cNvPr id="385" name="Wake-T + reduced…"/>
            <p:cNvSpPr txBox="1"/>
            <p:nvPr/>
          </p:nvSpPr>
          <p:spPr>
            <a:xfrm>
              <a:off x="6046658" y="0"/>
              <a:ext cx="2106245" cy="692100"/>
            </a:xfrm>
            <a:prstGeom prst="rect">
              <a:avLst/>
            </a:prstGeom>
            <a:noFill/>
            <a:ln w="381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t>Wake-T + reduced 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t>models</a:t>
              </a:r>
            </a:p>
          </p:txBody>
        </p:sp>
        <p:sp>
          <p:nvSpPr>
            <p:cNvPr id="386" name="ELEGANT"/>
            <p:cNvSpPr txBox="1"/>
            <p:nvPr/>
          </p:nvSpPr>
          <p:spPr>
            <a:xfrm>
              <a:off x="8430457" y="274257"/>
              <a:ext cx="1176757" cy="412700"/>
            </a:xfrm>
            <a:prstGeom prst="rect">
              <a:avLst/>
            </a:prstGeom>
            <a:noFill/>
            <a:ln w="381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000000"/>
                  </a:solidFill>
                </a:defRPr>
              </a:lvl1pPr>
            </a:lstStyle>
            <a:p>
              <a:r>
                <a:t>ELEGANT</a:t>
              </a:r>
            </a:p>
          </p:txBody>
        </p:sp>
        <p:sp>
          <p:nvSpPr>
            <p:cNvPr id="387" name="Linje"/>
            <p:cNvSpPr/>
            <p:nvPr/>
          </p:nvSpPr>
          <p:spPr>
            <a:xfrm>
              <a:off x="9018836" y="705814"/>
              <a:ext cx="1" cy="450800"/>
            </a:xfrm>
            <a:prstGeom prst="line">
              <a:avLst/>
            </a:prstGeom>
            <a:noFill/>
            <a:ln w="254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88" name="Linje"/>
            <p:cNvSpPr/>
            <p:nvPr/>
          </p:nvSpPr>
          <p:spPr>
            <a:xfrm>
              <a:off x="7099780" y="705814"/>
              <a:ext cx="1" cy="450800"/>
            </a:xfrm>
            <a:prstGeom prst="line">
              <a:avLst/>
            </a:prstGeom>
            <a:noFill/>
            <a:ln w="254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89" name="Linje"/>
            <p:cNvSpPr/>
            <p:nvPr/>
          </p:nvSpPr>
          <p:spPr>
            <a:xfrm>
              <a:off x="5015560" y="705814"/>
              <a:ext cx="1" cy="450800"/>
            </a:xfrm>
            <a:prstGeom prst="line">
              <a:avLst/>
            </a:prstGeom>
            <a:noFill/>
            <a:ln w="254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391" name="evolution_shot_0_stage_1.pdf" descr="evolution_shot_0_stage_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91617" y="7784107"/>
            <a:ext cx="6993061" cy="4638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Jupyter_logo.pdf" descr="Jupyter_logo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7330" y="801078"/>
            <a:ext cx="526149" cy="609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39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96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2025-09-23  |  Ben Chen  |  EAAC 2025"/>
          <p:cNvSpPr txBox="1"/>
          <p:nvPr/>
        </p:nvSpPr>
        <p:spPr>
          <a:xfrm>
            <a:off x="3187670" y="12614407"/>
            <a:ext cx="630279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398" name="Diagnostic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Diagnostics</a:t>
            </a:r>
          </a:p>
        </p:txBody>
      </p:sp>
      <p:sp>
        <p:nvSpPr>
          <p:cNvPr id="399" name="Multi-sho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Multi-shot</a:t>
            </a:r>
          </a:p>
        </p:txBody>
      </p:sp>
      <p:pic>
        <p:nvPicPr>
          <p:cNvPr id="400" name="evolution_shot59.png" descr="evolution_shot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229" y="3370251"/>
            <a:ext cx="10077680" cy="600540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Multi-shot, multi-step scan"/>
          <p:cNvSpPr txBox="1"/>
          <p:nvPr/>
        </p:nvSpPr>
        <p:spPr>
          <a:xfrm>
            <a:off x="12484848" y="2071462"/>
            <a:ext cx="11225305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defRPr sz="3500">
                <a:solidFill>
                  <a:srgbClr val="000000"/>
                </a:solidFill>
              </a:defRPr>
            </a:lvl1pPr>
          </a:lstStyle>
          <a:p>
            <a:r>
              <a:t>Multi-shot, multi-step scan</a:t>
            </a:r>
          </a:p>
        </p:txBody>
      </p:sp>
      <p:pic>
        <p:nvPicPr>
          <p:cNvPr id="402" name="charge_comp.pdf" descr="charge_comp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660" y="6592369"/>
            <a:ext cx="5334001" cy="2330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rel_energy_spread_comp.pdf" descr="rel_energy_spread_comp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1596" y="6588563"/>
            <a:ext cx="5334001" cy="233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norm_emitt_y_comp.pdf" descr="norm_emitt_y_comp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9393" y="3654419"/>
            <a:ext cx="5338407" cy="234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norm_emitt_x_comp.pdf" descr="norm_emitt_x_comp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9660" y="3637265"/>
            <a:ext cx="5334001" cy="2380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13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136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2025-09-23  |  Ben Chen  |  EAAC 2025"/>
          <p:cNvSpPr txBox="1"/>
          <p:nvPr/>
        </p:nvSpPr>
        <p:spPr>
          <a:xfrm>
            <a:off x="3187670" y="12614407"/>
            <a:ext cx="630279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138" name="The Adaptable Beginning-to-End Linac simulation framework"/>
          <p:cNvSpPr txBox="1">
            <a:spLocks noGrp="1"/>
          </p:cNvSpPr>
          <p:nvPr>
            <p:ph type="body" idx="21"/>
          </p:nvPr>
        </p:nvSpPr>
        <p:spPr>
          <a:xfrm>
            <a:off x="758585" y="763642"/>
            <a:ext cx="22866829" cy="1083233"/>
          </a:xfrm>
          <a:prstGeom prst="rect">
            <a:avLst/>
          </a:prstGeom>
        </p:spPr>
        <p:txBody>
          <a:bodyPr/>
          <a:lstStyle/>
          <a:p>
            <a:r>
              <a:t>The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A</a:t>
            </a:r>
            <a:r>
              <a:t>daptable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B</a:t>
            </a:r>
            <a:r>
              <a:t>eginning-to-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E</a:t>
            </a:r>
            <a:r>
              <a:t>nd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L</a:t>
            </a:r>
            <a:r>
              <a:t>inac simulation framework</a:t>
            </a:r>
          </a:p>
        </p:txBody>
      </p:sp>
      <p:sp>
        <p:nvSpPr>
          <p:cNvPr id="139" name="Enabling agile design studies of plasma-based linacs/colliders"/>
          <p:cNvSpPr txBox="1">
            <a:spLocks noGrp="1"/>
          </p:cNvSpPr>
          <p:nvPr>
            <p:ph type="body" idx="22"/>
          </p:nvPr>
        </p:nvSpPr>
        <p:spPr>
          <a:xfrm>
            <a:off x="758586" y="2071462"/>
            <a:ext cx="12556827" cy="609855"/>
          </a:xfrm>
          <a:prstGeom prst="rect">
            <a:avLst/>
          </a:prstGeom>
        </p:spPr>
        <p:txBody>
          <a:bodyPr/>
          <a:lstStyle/>
          <a:p>
            <a:r>
              <a:t>Enabling agile design studies of plasma-based linacs/colliders</a:t>
            </a:r>
          </a:p>
        </p:txBody>
      </p:sp>
      <p:sp>
        <p:nvSpPr>
          <p:cNvPr id="140" name="A plasma-based linac or collider consists of many different beamline elements requiring specialised, often incompatible codes, limiting direct transfer of simulation outputs.…"/>
          <p:cNvSpPr txBox="1">
            <a:spLocks noGrp="1"/>
          </p:cNvSpPr>
          <p:nvPr>
            <p:ph type="body" idx="23"/>
          </p:nvPr>
        </p:nvSpPr>
        <p:spPr>
          <a:xfrm>
            <a:off x="758585" y="3167279"/>
            <a:ext cx="16833645" cy="8616961"/>
          </a:xfrm>
          <a:prstGeom prst="rect">
            <a:avLst/>
          </a:prstGeom>
        </p:spPr>
        <p:txBody>
          <a:bodyPr/>
          <a:lstStyle/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A plasma-based linac or collider consists of many different beamline elements requiring </a:t>
            </a:r>
            <a:r>
              <a:rPr dirty="0" err="1"/>
              <a:t>specialised</a:t>
            </a:r>
            <a:r>
              <a:rPr dirty="0"/>
              <a:t>, often incompatible codes, limiting direct transfer of simulation outputs.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ABEL enables </a:t>
            </a:r>
            <a:r>
              <a:rPr dirty="0">
                <a:solidFill>
                  <a:schemeClr val="accent4">
                    <a:hueOff val="-476017"/>
                    <a:lumOff val="-10042"/>
                  </a:schemeClr>
                </a:solidFill>
              </a:rPr>
              <a:t>self-consistent simulation of entire beamlines</a:t>
            </a:r>
            <a:r>
              <a:rPr dirty="0"/>
              <a:t> by linking a suite of </a:t>
            </a:r>
            <a:r>
              <a:rPr dirty="0" err="1"/>
              <a:t>specialised</a:t>
            </a:r>
            <a:r>
              <a:rPr dirty="0"/>
              <a:t> codes using </a:t>
            </a:r>
            <a:r>
              <a:rPr dirty="0" err="1"/>
              <a:t>openPMD</a:t>
            </a:r>
            <a:r>
              <a:rPr dirty="0"/>
              <a:t>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Supports third-party codes (</a:t>
            </a:r>
            <a:r>
              <a:rPr dirty="0" err="1"/>
              <a:t>HiPACE</a:t>
            </a:r>
            <a:r>
              <a:rPr dirty="0"/>
              <a:t>++, Wake-T, ELEGANT, GUINEA-PIG, </a:t>
            </a:r>
            <a:r>
              <a:rPr dirty="0" err="1"/>
              <a:t>CLICopti</a:t>
            </a:r>
            <a:r>
              <a:rPr dirty="0"/>
              <a:t>, </a:t>
            </a:r>
            <a:r>
              <a:rPr dirty="0" err="1"/>
              <a:t>ImpactX</a:t>
            </a:r>
            <a:r>
              <a:rPr dirty="0"/>
              <a:t>) as well as simplified built-in models.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nb-NO" dirty="0"/>
              <a:t>Modular </a:t>
            </a:r>
            <a:r>
              <a:rPr lang="nb-NO" dirty="0" err="1"/>
              <a:t>structure</a:t>
            </a:r>
            <a:r>
              <a:rPr dirty="0"/>
              <a:t>, written in Python.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nb-NO" sz="2400" dirty="0">
                <a:sym typeface="Helvetica Neue Light"/>
              </a:rPr>
              <a:t>Beamline elements </a:t>
            </a:r>
            <a:r>
              <a:rPr lang="nb-NO" sz="2400" dirty="0" err="1">
                <a:sym typeface="Helvetica Neue Light"/>
              </a:rPr>
              <a:t>represented</a:t>
            </a:r>
            <a:r>
              <a:rPr lang="nb-NO" sz="2400" dirty="0">
                <a:sym typeface="Helvetica Neue Light"/>
              </a:rPr>
              <a:t> as Python </a:t>
            </a:r>
            <a:r>
              <a:rPr lang="nb-NO" sz="2400" dirty="0" err="1">
                <a:sym typeface="Helvetica Neue Light"/>
              </a:rPr>
              <a:t>classes</a:t>
            </a:r>
            <a:r>
              <a:rPr lang="nb-NO" sz="2400" dirty="0">
                <a:sym typeface="Helvetica Neue Light"/>
              </a:rPr>
              <a:t>, </a:t>
            </a:r>
            <a:r>
              <a:rPr lang="nb-NO" sz="2400" dirty="0" err="1">
                <a:sym typeface="Helvetica Neue Light"/>
              </a:rPr>
              <a:t>with</a:t>
            </a:r>
            <a:r>
              <a:rPr lang="nb-NO" sz="2400" dirty="0">
                <a:sym typeface="Helvetica Neue Light"/>
              </a:rPr>
              <a:t> </a:t>
            </a:r>
            <a:r>
              <a:rPr lang="nb-NO" sz="2400" dirty="0" err="1">
                <a:sym typeface="Helvetica Neue Light"/>
              </a:rPr>
              <a:t>subclasses</a:t>
            </a:r>
            <a:r>
              <a:rPr lang="nb-NO" sz="2400" dirty="0">
                <a:sym typeface="Helvetica Neue Light"/>
              </a:rPr>
              <a:t> </a:t>
            </a:r>
            <a:r>
              <a:rPr lang="nb-NO" sz="2400" dirty="0" err="1">
                <a:sym typeface="Helvetica Neue Light"/>
              </a:rPr>
              <a:t>offering</a:t>
            </a:r>
            <a:r>
              <a:rPr lang="nb-NO" sz="2400" dirty="0">
                <a:sym typeface="Helvetica Neue Light"/>
              </a:rPr>
              <a:t> different speeds and </a:t>
            </a:r>
            <a:r>
              <a:rPr lang="nb-NO" sz="2400" dirty="0" err="1">
                <a:sym typeface="Helvetica Neue Light"/>
              </a:rPr>
              <a:t>levels</a:t>
            </a:r>
            <a:r>
              <a:rPr lang="nb-NO" sz="2400" dirty="0">
                <a:sym typeface="Helvetica Neue Light"/>
              </a:rPr>
              <a:t> </a:t>
            </a:r>
            <a:r>
              <a:rPr lang="nb-NO" sz="2400" dirty="0" err="1">
                <a:sym typeface="Helvetica Neue Light"/>
              </a:rPr>
              <a:t>of</a:t>
            </a:r>
            <a:r>
              <a:rPr lang="nb-NO" sz="2400" dirty="0">
                <a:sym typeface="Helvetica Neue Light"/>
              </a:rPr>
              <a:t> </a:t>
            </a:r>
            <a:r>
              <a:rPr lang="nb-NO" sz="2400" dirty="0" err="1">
                <a:sym typeface="Helvetica Neue Light"/>
              </a:rPr>
              <a:t>fidelity</a:t>
            </a:r>
            <a:r>
              <a:rPr lang="nb-NO" sz="2400" dirty="0">
                <a:sym typeface="Helvetica Neue Light"/>
              </a:rPr>
              <a:t>.</a:t>
            </a:r>
            <a:endParaRPr dirty="0"/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/>
          </a:p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/>
          </a:p>
        </p:txBody>
      </p:sp>
      <p:sp>
        <p:nvSpPr>
          <p:cNvPr id="141" name="Also functions as a system-level tool for optimisation and machine design similar to system codes in the nuclear fusion community.…"/>
          <p:cNvSpPr txBox="1">
            <a:spLocks noGrp="1"/>
          </p:cNvSpPr>
          <p:nvPr>
            <p:ph type="body" idx="24"/>
          </p:nvPr>
        </p:nvSpPr>
        <p:spPr>
          <a:xfrm>
            <a:off x="762000" y="7321091"/>
            <a:ext cx="11049000" cy="5080001"/>
          </a:xfrm>
          <a:prstGeom prst="rect">
            <a:avLst/>
          </a:prstGeom>
        </p:spPr>
        <p:txBody>
          <a:bodyPr/>
          <a:lstStyle/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20000"/>
              <a:buChar char="&gt;"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Also functions as a system-level tool for optimisation and machine design similar to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system codes</a:t>
            </a:r>
            <a:r>
              <a:t> in the nuclear fusion community.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Often rely on integrating reduced physics, engineering and economics models to model (or design) the entire fusion reactor facility.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Allows researchers to explore the feasibility, optimisation, and trade-offs of reactor designs at a whole-plant level.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But </a:t>
            </a:r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often lack modularity and flexibility</a:t>
            </a:r>
            <a:r>
              <a:t>.</a:t>
            </a:r>
          </a:p>
        </p:txBody>
      </p:sp>
      <p:grpSp>
        <p:nvGrpSpPr>
          <p:cNvPr id="144" name="Gruppér"/>
          <p:cNvGrpSpPr/>
          <p:nvPr/>
        </p:nvGrpSpPr>
        <p:grpSpPr>
          <a:xfrm>
            <a:off x="12443768" y="7820128"/>
            <a:ext cx="11225306" cy="4644895"/>
            <a:chOff x="0" y="0"/>
            <a:chExt cx="11225304" cy="4644893"/>
          </a:xfrm>
        </p:grpSpPr>
        <p:pic>
          <p:nvPicPr>
            <p:cNvPr id="142" name="Skjermbilde 2025-09-03 kl. 16.04.49.png" descr="Skjermbilde 2025-09-03 kl. 16.04.4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225305" cy="408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" name="Caption"/>
            <p:cNvSpPr/>
            <p:nvPr/>
          </p:nvSpPr>
          <p:spPr>
            <a:xfrm>
              <a:off x="0" y="4183528"/>
              <a:ext cx="11225305" cy="461366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r>
                <a:t>SYCOMORE (modular) workflow</a:t>
              </a:r>
            </a:p>
          </p:txBody>
        </p:sp>
      </p:grpSp>
      <p:pic>
        <p:nvPicPr>
          <p:cNvPr id="145" name="bilde" descr="bil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9038" y="4213773"/>
            <a:ext cx="5383473" cy="2877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kjermbilde 2025-09-17 kl. 11.45.31.png" descr="Skjermbilde 2025-09-17 kl. 11.45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48" y="6036055"/>
            <a:ext cx="6984650" cy="6253033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14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150" name="03_UiO_naventrekk_ENG_pos.png" descr="03_UiO_naventrekk_ENG_p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2025-09-23  |  Ben Chen  |  EAAC 2025"/>
          <p:cNvSpPr txBox="1"/>
          <p:nvPr/>
        </p:nvSpPr>
        <p:spPr>
          <a:xfrm>
            <a:off x="3187670" y="12614407"/>
            <a:ext cx="412183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152" name="Structur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Structure</a:t>
            </a:r>
          </a:p>
        </p:txBody>
      </p:sp>
      <p:pic>
        <p:nvPicPr>
          <p:cNvPr id="153" name="ABEL_structure_layout_vertical_contrast.pdf" descr="ABEL_structure_layout_vertical_contras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531" y="3335401"/>
            <a:ext cx="5894938" cy="8906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ruppér" descr="Gruppé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176" y="442053"/>
            <a:ext cx="18556583" cy="216702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Generate the main beam…"/>
          <p:cNvSpPr txBox="1"/>
          <p:nvPr/>
        </p:nvSpPr>
        <p:spPr>
          <a:xfrm>
            <a:off x="16926589" y="3457422"/>
            <a:ext cx="3002027" cy="7167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Generate the main beam 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to be accelerated.</a:t>
            </a:r>
          </a:p>
        </p:txBody>
      </p:sp>
      <p:sp>
        <p:nvSpPr>
          <p:cNvPr id="156" name="Accelerate the beam."/>
          <p:cNvSpPr txBox="1"/>
          <p:nvPr/>
        </p:nvSpPr>
        <p:spPr>
          <a:xfrm>
            <a:off x="17157348" y="5054714"/>
            <a:ext cx="2540509" cy="4119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Accelerate the beam.</a:t>
            </a:r>
          </a:p>
        </p:txBody>
      </p:sp>
      <p:sp>
        <p:nvSpPr>
          <p:cNvPr id="157" name="Discard depleted drive beam,…"/>
          <p:cNvSpPr txBox="1"/>
          <p:nvPr/>
        </p:nvSpPr>
        <p:spPr>
          <a:xfrm>
            <a:off x="16655952" y="6347205"/>
            <a:ext cx="3543301" cy="102159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Discard depleted drive beam, 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inject new drive beam and 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in-/out couple the main beam.</a:t>
            </a:r>
          </a:p>
        </p:txBody>
      </p:sp>
      <p:sp>
        <p:nvSpPr>
          <p:cNvPr id="158" name="Focuses and steers the beams…"/>
          <p:cNvSpPr txBox="1"/>
          <p:nvPr/>
        </p:nvSpPr>
        <p:spPr>
          <a:xfrm>
            <a:off x="16585594" y="9069659"/>
            <a:ext cx="3684017" cy="7167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Focuses and steers the beams 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into the interaction point.</a:t>
            </a:r>
          </a:p>
        </p:txBody>
      </p:sp>
      <p:sp>
        <p:nvSpPr>
          <p:cNvPr id="159" name="Beam interaction. Calculate…"/>
          <p:cNvSpPr txBox="1"/>
          <p:nvPr/>
        </p:nvSpPr>
        <p:spPr>
          <a:xfrm>
            <a:off x="16762251" y="10688062"/>
            <a:ext cx="3330703" cy="7167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Beam interaction. Calculate 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luminosity and background.</a:t>
            </a:r>
          </a:p>
        </p:txBody>
      </p:sp>
      <p:sp>
        <p:nvSpPr>
          <p:cNvPr id="160" name="Generate the drive beam…"/>
          <p:cNvSpPr txBox="1"/>
          <p:nvPr/>
        </p:nvSpPr>
        <p:spPr>
          <a:xfrm>
            <a:off x="3760821" y="3305022"/>
            <a:ext cx="3481071" cy="10215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Generate the drive beam 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used to excite plasma waves 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in the plasma stages.</a:t>
            </a:r>
          </a:p>
        </p:txBody>
      </p:sp>
      <p:sp>
        <p:nvSpPr>
          <p:cNvPr id="161" name="Accelerate the drive beam to desired…"/>
          <p:cNvSpPr txBox="1"/>
          <p:nvPr/>
        </p:nvSpPr>
        <p:spPr>
          <a:xfrm>
            <a:off x="3204307" y="4902314"/>
            <a:ext cx="4594099" cy="7167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Accelerate the drive beam to desired 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energy before injecting into the plasma.</a:t>
            </a:r>
          </a:p>
        </p:txBody>
      </p:sp>
      <p:sp>
        <p:nvSpPr>
          <p:cNvPr id="162" name="Linje"/>
          <p:cNvSpPr/>
          <p:nvPr/>
        </p:nvSpPr>
        <p:spPr>
          <a:xfrm>
            <a:off x="7602348" y="3815816"/>
            <a:ext cx="1472316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3" name="Linje"/>
          <p:cNvSpPr/>
          <p:nvPr/>
        </p:nvSpPr>
        <p:spPr>
          <a:xfrm>
            <a:off x="8055088" y="5260708"/>
            <a:ext cx="1472317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4" name="Rektangel"/>
          <p:cNvSpPr/>
          <p:nvPr/>
        </p:nvSpPr>
        <p:spPr>
          <a:xfrm>
            <a:off x="9163240" y="3269414"/>
            <a:ext cx="6057520" cy="903854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5" name="Linje"/>
          <p:cNvSpPr/>
          <p:nvPr/>
        </p:nvSpPr>
        <p:spPr>
          <a:xfrm flipH="1">
            <a:off x="15309336" y="3815816"/>
            <a:ext cx="1472317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6" name="Linje"/>
          <p:cNvSpPr/>
          <p:nvPr/>
        </p:nvSpPr>
        <p:spPr>
          <a:xfrm flipH="1">
            <a:off x="15409076" y="5260708"/>
            <a:ext cx="1472316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7" name="Linje"/>
          <p:cNvSpPr/>
          <p:nvPr/>
        </p:nvSpPr>
        <p:spPr>
          <a:xfrm flipH="1">
            <a:off x="14802243" y="6858000"/>
            <a:ext cx="1472317" cy="0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8" name="Linje"/>
          <p:cNvSpPr/>
          <p:nvPr/>
        </p:nvSpPr>
        <p:spPr>
          <a:xfrm flipH="1">
            <a:off x="15005405" y="9428053"/>
            <a:ext cx="1472316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9" name="Linje"/>
          <p:cNvSpPr/>
          <p:nvPr/>
        </p:nvSpPr>
        <p:spPr>
          <a:xfrm flipH="1">
            <a:off x="15005405" y="11046456"/>
            <a:ext cx="1472316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0" name="Can switch between…"/>
          <p:cNvSpPr txBox="1"/>
          <p:nvPr/>
        </p:nvSpPr>
        <p:spPr>
          <a:xfrm>
            <a:off x="5081240" y="7353290"/>
            <a:ext cx="2540509" cy="19359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Can switch between </a:t>
            </a:r>
          </a:p>
          <a:p>
            <a:pPr>
              <a:defRPr sz="2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implementations with a single line, </a:t>
            </a:r>
          </a:p>
          <a:p>
            <a:pPr>
              <a:defRPr sz="2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not worrying about different </a:t>
            </a:r>
          </a:p>
          <a:p>
            <a:pPr>
              <a:defRPr sz="2000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input/outputs!</a:t>
            </a:r>
          </a:p>
        </p:txBody>
      </p:sp>
      <p:pic>
        <p:nvPicPr>
          <p:cNvPr id="171" name="Jupyter_logo.pdf" descr="Jupyter_logo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351" y="6215243"/>
            <a:ext cx="526149" cy="609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17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175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2025-09-23  |  Ben Chen  |  EAAC 2025"/>
          <p:cNvSpPr txBox="1"/>
          <p:nvPr/>
        </p:nvSpPr>
        <p:spPr>
          <a:xfrm>
            <a:off x="3187670" y="12614407"/>
            <a:ext cx="412183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177" name="Simulation capabiliti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Simulation capabilities</a:t>
            </a:r>
          </a:p>
        </p:txBody>
      </p:sp>
      <p:sp>
        <p:nvSpPr>
          <p:cNvPr id="178" name="Teks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Beam-tracking simulation in ABEL are performed as shots similar to experiments.…"/>
          <p:cNvSpPr txBox="1">
            <a:spLocks noGrp="1"/>
          </p:cNvSpPr>
          <p:nvPr>
            <p:ph type="body" idx="23"/>
          </p:nvPr>
        </p:nvSpPr>
        <p:spPr>
          <a:xfrm>
            <a:off x="758585" y="3167279"/>
            <a:ext cx="15277266" cy="8616961"/>
          </a:xfrm>
          <a:prstGeom prst="rect">
            <a:avLst/>
          </a:prstGeom>
        </p:spPr>
        <p:txBody>
          <a:bodyPr/>
          <a:lstStyle/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Beam-tracking simulation in ABEL are performed as shots similar to experiments.</a:t>
            </a:r>
          </a:p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Single shot</a:t>
            </a:r>
          </a:p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Multi-shot: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Track beam multiple times through the same machine. Can be done in parallel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Easy to study stochastic shot-to-shot imperfections such as beam position, temporal and energy jitter.</a:t>
            </a:r>
          </a:p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Automated parameter scans: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Supports multiple shots per scan step.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Optimisation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Multi-dimensional parameter optimisation using Bayesian optimisation.</a:t>
            </a:r>
          </a:p>
          <a:p>
            <a:pPr marL="1041400" lvl="1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10000"/>
              <a:buChar char="&gt;"/>
              <a:defRPr sz="2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Combine low-fidelity models and a cost model that takes into account the full programme cost to perform facility optimisation.</a:t>
            </a:r>
          </a:p>
        </p:txBody>
      </p:sp>
      <p:pic>
        <p:nvPicPr>
          <p:cNvPr id="180" name="Screenshot 2024-11-26 at 17.39.51.png" descr="Screenshot 2024-11-26 at 17.39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2379" y="5353774"/>
            <a:ext cx="6266037" cy="39217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" name="Gruppér"/>
          <p:cNvGrpSpPr/>
          <p:nvPr/>
        </p:nvGrpSpPr>
        <p:grpSpPr>
          <a:xfrm>
            <a:off x="16704156" y="5526512"/>
            <a:ext cx="6342484" cy="4772440"/>
            <a:chOff x="0" y="0"/>
            <a:chExt cx="6342483" cy="4772439"/>
          </a:xfrm>
        </p:grpSpPr>
        <p:pic>
          <p:nvPicPr>
            <p:cNvPr id="181" name="Screenshot 2024-11-26 at 17.39.28.png" descr="Screenshot 2024-11-26 at 17.39.2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0" cy="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2" name="Caption"/>
            <p:cNvSpPr/>
            <p:nvPr/>
          </p:nvSpPr>
          <p:spPr>
            <a:xfrm>
              <a:off x="0" y="4118439"/>
              <a:ext cx="6342483" cy="654001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800"/>
              </a:lvl1pPr>
            </a:lstStyle>
            <a:p>
              <a:r>
                <a:t>Example outputs of optimisation and cost model. C. A. Lindstrøm</a:t>
              </a:r>
            </a:p>
          </p:txBody>
        </p:sp>
      </p:grpSp>
      <p:pic>
        <p:nvPicPr>
          <p:cNvPr id="184" name="Screenshot 2024-11-26 at 17.38.40.png" descr="Screenshot 2024-11-26 at 17.38.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6747" y="1372897"/>
            <a:ext cx="6337301" cy="399209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E. Adli et al. “HALHF: a hybrid, asymmetric, linear Higgs factory using plasma- and RF-based acceleration. Backup Document”, arXiv:2503.23489…"/>
          <p:cNvSpPr txBox="1"/>
          <p:nvPr/>
        </p:nvSpPr>
        <p:spPr>
          <a:xfrm>
            <a:off x="16110456" y="10548968"/>
            <a:ext cx="7529883" cy="1794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defRPr sz="3500" b="1">
                <a:solidFill>
                  <a:srgbClr val="000000"/>
                </a:solidFill>
              </a:defRPr>
            </a:pPr>
            <a:r>
              <a:rPr sz="2200"/>
              <a:t>E. Adli et al.</a:t>
            </a:r>
            <a:r>
              <a:rPr sz="2200" i="1"/>
              <a:t> “HALHF: a hybrid, asymmetric, linear Higgs factory using plasma- and RF-based acceleration. Backup Document”</a:t>
            </a:r>
            <a:r>
              <a:rPr sz="2200"/>
              <a:t>, </a:t>
            </a:r>
            <a:r>
              <a:rPr sz="2200" u="sng">
                <a:solidFill>
                  <a:schemeClr val="accent1">
                    <a:lumOff val="-13575"/>
                  </a:schemeClr>
                </a:solidFill>
                <a:hlinkClick r:id="rId6"/>
              </a:rPr>
              <a:t>arXiv:2503.23489</a:t>
            </a:r>
          </a:p>
          <a:p>
            <a:pPr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defRPr sz="2200" b="1">
                <a:solidFill>
                  <a:srgbClr val="000000"/>
                </a:solidFill>
              </a:defRPr>
            </a:pPr>
            <a:r>
              <a:t>Also see </a:t>
            </a:r>
            <a:r>
              <a:rPr u="sng">
                <a:solidFill>
                  <a:schemeClr val="accent1">
                    <a:lumOff val="-13575"/>
                  </a:schemeClr>
                </a:solidFill>
                <a:hlinkClick r:id="rId7"/>
              </a:rPr>
              <a:t>arXiv:2505.21654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18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189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2025-09-23  |  Ben Chen  |  EAAC 2025"/>
          <p:cNvSpPr txBox="1"/>
          <p:nvPr/>
        </p:nvSpPr>
        <p:spPr>
          <a:xfrm>
            <a:off x="3187670" y="12614407"/>
            <a:ext cx="630279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191" name="Example: single HALHF stage PIC simulation on"/>
          <p:cNvSpPr txBox="1">
            <a:spLocks noGrp="1"/>
          </p:cNvSpPr>
          <p:nvPr>
            <p:ph type="body" idx="21"/>
          </p:nvPr>
        </p:nvSpPr>
        <p:spPr>
          <a:xfrm>
            <a:off x="758585" y="763642"/>
            <a:ext cx="21613247" cy="1083233"/>
          </a:xfrm>
          <a:prstGeom prst="rect">
            <a:avLst/>
          </a:prstGeom>
        </p:spPr>
        <p:txBody>
          <a:bodyPr/>
          <a:lstStyle/>
          <a:p>
            <a:r>
              <a:t>Example: single HALHF stage PIC simulation on </a:t>
            </a:r>
          </a:p>
        </p:txBody>
      </p:sp>
      <p:pic>
        <p:nvPicPr>
          <p:cNvPr id="192" name="lumi_logo.png" descr="lumi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1567" y="949657"/>
            <a:ext cx="2425701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ks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Screenshot 2025-05-26 at 18.16.51.png" descr="Screenshot 2025-05-26 at 18.16.5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98" y="2291848"/>
            <a:ext cx="7717134" cy="98237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" name="Gruppér"/>
          <p:cNvGrpSpPr/>
          <p:nvPr/>
        </p:nvGrpSpPr>
        <p:grpSpPr>
          <a:xfrm>
            <a:off x="9277266" y="6705668"/>
            <a:ext cx="14067598" cy="3465001"/>
            <a:chOff x="0" y="0"/>
            <a:chExt cx="14067597" cy="3465000"/>
          </a:xfrm>
        </p:grpSpPr>
        <p:grpSp>
          <p:nvGrpSpPr>
            <p:cNvPr id="199" name="Gruppér"/>
            <p:cNvGrpSpPr/>
            <p:nvPr/>
          </p:nvGrpSpPr>
          <p:grpSpPr>
            <a:xfrm>
              <a:off x="0" y="0"/>
              <a:ext cx="14067598" cy="2988801"/>
              <a:chOff x="0" y="0"/>
              <a:chExt cx="14067597" cy="2988800"/>
            </a:xfrm>
          </p:grpSpPr>
          <p:pic>
            <p:nvPicPr>
              <p:cNvPr id="195" name="Screenshot 2025-05-27 at 00.25.33.png" descr="Screenshot 2025-05-27 at 00.25.33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24" y="0"/>
                <a:ext cx="14049274" cy="20754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6" name="Screenshot 2025-05-27 at 00.26.06.png" descr="Screenshot 2025-05-27 at 00.26.06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2033071"/>
                <a:ext cx="12223516" cy="255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7" name="Screenshot 2025-05-27 at 00.26.19.png" descr="Screenshot 2025-05-27 at 00.26.19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675" y="2246499"/>
                <a:ext cx="12196652" cy="2686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8" name="Screenshot 2025-05-27 at 00.26.30.png" descr="Screenshot 2025-05-27 at 00.26.30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945" y="2464935"/>
                <a:ext cx="14010032" cy="5238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0" name="Caption"/>
            <p:cNvSpPr/>
            <p:nvPr/>
          </p:nvSpPr>
          <p:spPr>
            <a:xfrm>
              <a:off x="0" y="3090400"/>
              <a:ext cx="14067598" cy="374601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800"/>
              </a:lvl1pPr>
            </a:lstStyle>
            <a:p>
              <a:r>
                <a:t>C. A. Lindstrøm (has been upgraded to running ramps and stage in one single job)</a:t>
              </a:r>
            </a:p>
          </p:txBody>
        </p:sp>
      </p:grpSp>
      <p:sp>
        <p:nvSpPr>
          <p:cNvPr id="202" name="Automated workflow integration: Modify input files for third-party codes (e.g., HiPACE++), generate cluster job scripts according to specifications, and submit computation jobs.…"/>
          <p:cNvSpPr txBox="1"/>
          <p:nvPr/>
        </p:nvSpPr>
        <p:spPr>
          <a:xfrm>
            <a:off x="9387027" y="3167279"/>
            <a:ext cx="14067598" cy="3326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Automated workflow integration</a:t>
            </a:r>
            <a:r>
              <a:t>: Modify input files for third-party codes (e.g., HiPACE++), generate cluster job scripts according to specifications, and submit computation jobs.</a:t>
            </a:r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Simple interface</a:t>
            </a:r>
            <a:r>
              <a:t>: Full setup and control directly through Python.</a:t>
            </a:r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03" name="Jupyter_logo.pdf" descr="Jupyter_logo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6403" y="2905904"/>
            <a:ext cx="526149" cy="609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20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207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2025-09-23  |  Ben Chen  |  EAAC 2025"/>
          <p:cNvSpPr txBox="1"/>
          <p:nvPr/>
        </p:nvSpPr>
        <p:spPr>
          <a:xfrm>
            <a:off x="3187670" y="12614407"/>
            <a:ext cx="630279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209" name="Example: single HALHF stage PIC simulation on"/>
          <p:cNvSpPr txBox="1">
            <a:spLocks noGrp="1"/>
          </p:cNvSpPr>
          <p:nvPr>
            <p:ph type="body" idx="21"/>
          </p:nvPr>
        </p:nvSpPr>
        <p:spPr>
          <a:xfrm>
            <a:off x="758585" y="763642"/>
            <a:ext cx="21613247" cy="1083233"/>
          </a:xfrm>
          <a:prstGeom prst="rect">
            <a:avLst/>
          </a:prstGeom>
        </p:spPr>
        <p:txBody>
          <a:bodyPr/>
          <a:lstStyle/>
          <a:p>
            <a:r>
              <a:t>Example: single HALHF stage PIC simulation on </a:t>
            </a:r>
          </a:p>
        </p:txBody>
      </p:sp>
      <p:sp>
        <p:nvSpPr>
          <p:cNvPr id="211" name="Teks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2" name="Screenshot 2025-05-26 at 18.16.51.png" descr="Screenshot 2025-05-26 at 18.16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98" y="2291848"/>
            <a:ext cx="7717134" cy="9823732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Data handling: Extract simulation outputs and perform analysis natively within ABEL."/>
          <p:cNvSpPr txBox="1"/>
          <p:nvPr/>
        </p:nvSpPr>
        <p:spPr>
          <a:xfrm>
            <a:off x="9387027" y="3167279"/>
            <a:ext cx="14067598" cy="861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Data handling</a:t>
            </a:r>
            <a:r>
              <a:t>: Extract simulation outputs and perform analysis natively within ABEL.</a:t>
            </a:r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grpSp>
        <p:nvGrpSpPr>
          <p:cNvPr id="225" name="Gruppér"/>
          <p:cNvGrpSpPr/>
          <p:nvPr/>
        </p:nvGrpSpPr>
        <p:grpSpPr>
          <a:xfrm>
            <a:off x="11295775" y="4483652"/>
            <a:ext cx="10250178" cy="8438963"/>
            <a:chOff x="0" y="0"/>
            <a:chExt cx="10250177" cy="8438961"/>
          </a:xfrm>
        </p:grpSpPr>
        <p:grpSp>
          <p:nvGrpSpPr>
            <p:cNvPr id="223" name="Gruppér"/>
            <p:cNvGrpSpPr/>
            <p:nvPr/>
          </p:nvGrpSpPr>
          <p:grpSpPr>
            <a:xfrm>
              <a:off x="0" y="-1"/>
              <a:ext cx="10250101" cy="7875997"/>
              <a:chOff x="0" y="0"/>
              <a:chExt cx="10250100" cy="7875996"/>
            </a:xfrm>
          </p:grpSpPr>
          <p:grpSp>
            <p:nvGrpSpPr>
              <p:cNvPr id="221" name="Gruppér"/>
              <p:cNvGrpSpPr/>
              <p:nvPr/>
            </p:nvGrpSpPr>
            <p:grpSpPr>
              <a:xfrm>
                <a:off x="62896" y="-1"/>
                <a:ext cx="10187205" cy="2029112"/>
                <a:chOff x="0" y="0"/>
                <a:chExt cx="10187204" cy="2029111"/>
              </a:xfrm>
            </p:grpSpPr>
            <p:grpSp>
              <p:nvGrpSpPr>
                <p:cNvPr id="217" name="Gruppér"/>
                <p:cNvGrpSpPr/>
                <p:nvPr/>
              </p:nvGrpSpPr>
              <p:grpSpPr>
                <a:xfrm>
                  <a:off x="-1" y="-1"/>
                  <a:ext cx="10187206" cy="2029112"/>
                  <a:chOff x="0" y="0"/>
                  <a:chExt cx="10187204" cy="2029110"/>
                </a:xfrm>
              </p:grpSpPr>
              <p:pic>
                <p:nvPicPr>
                  <p:cNvPr id="214" name="Unknown-399.png" descr="Unknown-399.png"/>
                  <p:cNvPicPr>
                    <a:picLocks noChangeAspect="1"/>
                  </p:cNvPicPr>
                  <p:nvPr/>
                </p:nvPicPr>
                <p:blipFill>
                  <a:blip r:embed="rId4"/>
                  <a:srcRect b="51511"/>
                  <a:stretch>
                    <a:fillRect/>
                  </a:stretch>
                </p:blipFill>
                <p:spPr>
                  <a:xfrm>
                    <a:off x="0" y="0"/>
                    <a:ext cx="4054399" cy="199421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5" name="Unknown-400.png" descr="Unknown-400.png"/>
                  <p:cNvPicPr>
                    <a:picLocks noChangeAspect="1"/>
                  </p:cNvPicPr>
                  <p:nvPr/>
                </p:nvPicPr>
                <p:blipFill>
                  <a:blip r:embed="rId5"/>
                  <a:srcRect b="51435"/>
                  <a:stretch>
                    <a:fillRect/>
                  </a:stretch>
                </p:blipFill>
                <p:spPr>
                  <a:xfrm>
                    <a:off x="3082119" y="31774"/>
                    <a:ext cx="4001897" cy="199733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6" name="Unknown-401.png" descr="Unknown-401.png"/>
                  <p:cNvPicPr>
                    <a:picLocks noChangeAspect="1"/>
                  </p:cNvPicPr>
                  <p:nvPr/>
                </p:nvPicPr>
                <p:blipFill>
                  <a:blip r:embed="rId6"/>
                  <a:srcRect b="51598"/>
                  <a:stretch>
                    <a:fillRect/>
                  </a:stretch>
                </p:blipFill>
                <p:spPr>
                  <a:xfrm>
                    <a:off x="6132805" y="35146"/>
                    <a:ext cx="4054400" cy="19906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18" name="Flat-top"/>
                <p:cNvSpPr txBox="1"/>
                <p:nvPr/>
              </p:nvSpPr>
              <p:spPr>
                <a:xfrm>
                  <a:off x="5044280" y="151699"/>
                  <a:ext cx="1108956" cy="4066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700" b="1">
                      <a:solidFill>
                        <a:srgbClr val="000000"/>
                      </a:solidFill>
                    </a:defRPr>
                  </a:lvl1pPr>
                </a:lstStyle>
                <a:p>
                  <a:r>
                    <a:t>Flat-top</a:t>
                  </a:r>
                </a:p>
              </p:txBody>
            </p:sp>
            <p:sp>
              <p:nvSpPr>
                <p:cNvPr id="219" name="Down-ramp"/>
                <p:cNvSpPr txBox="1"/>
                <p:nvPr/>
              </p:nvSpPr>
              <p:spPr>
                <a:xfrm>
                  <a:off x="7714879" y="151847"/>
                  <a:ext cx="1589310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700" b="1">
                      <a:solidFill>
                        <a:srgbClr val="000000"/>
                      </a:solidFill>
                    </a:defRPr>
                  </a:lvl1pPr>
                </a:lstStyle>
                <a:p>
                  <a:r>
                    <a:t>Down-ramp</a:t>
                  </a:r>
                </a:p>
              </p:txBody>
            </p:sp>
            <p:sp>
              <p:nvSpPr>
                <p:cNvPr id="220" name="Up-ramp"/>
                <p:cNvSpPr txBox="1"/>
                <p:nvPr/>
              </p:nvSpPr>
              <p:spPr>
                <a:xfrm>
                  <a:off x="1922447" y="151847"/>
                  <a:ext cx="1201448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700" b="1">
                      <a:solidFill>
                        <a:srgbClr val="000000"/>
                      </a:solidFill>
                    </a:defRPr>
                  </a:lvl1pPr>
                </a:lstStyle>
                <a:p>
                  <a:r>
                    <a:t>Up-ramp</a:t>
                  </a:r>
                </a:p>
              </p:txBody>
            </p:sp>
          </p:grpSp>
          <p:pic>
            <p:nvPicPr>
              <p:cNvPr id="222" name="Unknown-402.png" descr="Unknown-402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2334810"/>
                <a:ext cx="9341656" cy="55411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4" name="Caption"/>
            <p:cNvSpPr/>
            <p:nvPr/>
          </p:nvSpPr>
          <p:spPr>
            <a:xfrm>
              <a:off x="0" y="7977596"/>
              <a:ext cx="10250178" cy="461366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r>
                <a:t>C. A. Lindstrøm</a:t>
              </a:r>
            </a:p>
          </p:txBody>
        </p:sp>
      </p:grpSp>
      <p:pic>
        <p:nvPicPr>
          <p:cNvPr id="226" name="Jupyter_logo.pdf" descr="Jupyter_logo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6403" y="2905904"/>
            <a:ext cx="526149" cy="609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lumi_logo.png" descr="lumi_logo.png">
            <a:extLst>
              <a:ext uri="{FF2B5EF4-FFF2-40B4-BE49-F238E27FC236}">
                <a16:creationId xmlns:a16="http://schemas.microsoft.com/office/drawing/2014/main" id="{A447166A-F31B-5501-6194-7502B5C97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81567" y="949657"/>
            <a:ext cx="2425701" cy="71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22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230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2025-09-23  |  Ben Chen  |  EAAC 2025"/>
          <p:cNvSpPr txBox="1"/>
          <p:nvPr/>
        </p:nvSpPr>
        <p:spPr>
          <a:xfrm>
            <a:off x="3187670" y="12614407"/>
            <a:ext cx="630279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232" name="Example: HALHF plasma linac using reduced models"/>
          <p:cNvSpPr txBox="1">
            <a:spLocks noGrp="1"/>
          </p:cNvSpPr>
          <p:nvPr>
            <p:ph type="body" idx="21"/>
          </p:nvPr>
        </p:nvSpPr>
        <p:spPr>
          <a:xfrm>
            <a:off x="758585" y="763642"/>
            <a:ext cx="22724253" cy="1083233"/>
          </a:xfrm>
          <a:prstGeom prst="rect">
            <a:avLst/>
          </a:prstGeom>
        </p:spPr>
        <p:txBody>
          <a:bodyPr/>
          <a:lstStyle/>
          <a:p>
            <a:r>
              <a:t>Example: HALHF plasma linac using reduced models</a:t>
            </a:r>
          </a:p>
        </p:txBody>
      </p:sp>
      <p:sp>
        <p:nvSpPr>
          <p:cNvPr id="233" name="Teks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Reduced models: transverse intra-beam instability, radiation reaction, ion motion…"/>
          <p:cNvSpPr txBox="1"/>
          <p:nvPr/>
        </p:nvSpPr>
        <p:spPr>
          <a:xfrm>
            <a:off x="10189458" y="3167279"/>
            <a:ext cx="13265167" cy="861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Reduced models</a:t>
            </a:r>
            <a:r>
              <a:t>: transverse intra-beam instability, radiation reaction, ion motion</a:t>
            </a:r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Multi-shot</a:t>
            </a:r>
            <a:r>
              <a:t>: 5 shots for studying driver xy-jitter.</a:t>
            </a:r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Affordable computational cost</a:t>
            </a:r>
            <a:r>
              <a:t>: Run on a laptop.</a:t>
            </a:r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Flexible data handling</a:t>
            </a:r>
            <a:r>
              <a:t>: Extensive diagnostics at single stage, linac single shot and linac multi-shot level.</a:t>
            </a:r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grpSp>
        <p:nvGrpSpPr>
          <p:cNvPr id="237" name="Gruppér"/>
          <p:cNvGrpSpPr/>
          <p:nvPr/>
        </p:nvGrpSpPr>
        <p:grpSpPr>
          <a:xfrm>
            <a:off x="613290" y="1878595"/>
            <a:ext cx="8623698" cy="10477803"/>
            <a:chOff x="0" y="0"/>
            <a:chExt cx="8623696" cy="10477801"/>
          </a:xfrm>
        </p:grpSpPr>
        <p:pic>
          <p:nvPicPr>
            <p:cNvPr id="235" name="HALHF v2 48 StageReducedModels linac inputs.png" descr="HALHF v2 48 StageReducedModels linac inputs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8623632" cy="9848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Caption"/>
            <p:cNvSpPr/>
            <p:nvPr/>
          </p:nvSpPr>
          <p:spPr>
            <a:xfrm>
              <a:off x="0" y="9949735"/>
              <a:ext cx="8623697" cy="5280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500"/>
              </a:lvl1pPr>
            </a:lstStyle>
            <a:p>
              <a:r>
                <a:t>*The standard interstage lattice has been changed since this simulation, such that this setup no longer produces the same results.</a:t>
              </a:r>
            </a:p>
          </p:txBody>
        </p:sp>
      </p:grpSp>
      <p:grpSp>
        <p:nvGrpSpPr>
          <p:cNvPr id="248" name="Gruppér"/>
          <p:cNvGrpSpPr/>
          <p:nvPr/>
        </p:nvGrpSpPr>
        <p:grpSpPr>
          <a:xfrm>
            <a:off x="10189458" y="7693916"/>
            <a:ext cx="13531899" cy="3760277"/>
            <a:chOff x="0" y="0"/>
            <a:chExt cx="13531898" cy="3760276"/>
          </a:xfrm>
        </p:grpSpPr>
        <p:pic>
          <p:nvPicPr>
            <p:cNvPr id="238" name="Fig_HALHF2_warm_250GeV.pdf" descr="Fig_HALHF2_warm_250GeV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898" y="2243310"/>
              <a:ext cx="12990001" cy="15169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bilde" descr="bild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154666"/>
              <a:ext cx="6652368" cy="915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Linje"/>
            <p:cNvSpPr/>
            <p:nvPr/>
          </p:nvSpPr>
          <p:spPr>
            <a:xfrm flipV="1">
              <a:off x="3569768" y="1727994"/>
              <a:ext cx="2997066" cy="12335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1" name="Linje"/>
            <p:cNvSpPr/>
            <p:nvPr/>
          </p:nvSpPr>
          <p:spPr>
            <a:xfrm flipH="1" flipV="1">
              <a:off x="38421" y="1727993"/>
              <a:ext cx="1233556" cy="12335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2" name="Basic Source"/>
            <p:cNvSpPr txBox="1"/>
            <p:nvPr/>
          </p:nvSpPr>
          <p:spPr>
            <a:xfrm>
              <a:off x="2940232" y="311166"/>
              <a:ext cx="1039691" cy="656821"/>
            </a:xfrm>
            <a:prstGeom prst="rect">
              <a:avLst/>
            </a:prstGeom>
            <a:noFill/>
            <a:ln w="381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rgbClr val="000000"/>
                  </a:solidFill>
                </a:defRPr>
              </a:lvl1pPr>
            </a:lstStyle>
            <a:p>
              <a:r>
                <a:t>Basic Source</a:t>
              </a:r>
            </a:p>
          </p:txBody>
        </p:sp>
        <p:sp>
          <p:nvSpPr>
            <p:cNvPr id="243" name="Wake-T + reduced…"/>
            <p:cNvSpPr txBox="1"/>
            <p:nvPr/>
          </p:nvSpPr>
          <p:spPr>
            <a:xfrm>
              <a:off x="4171399" y="0"/>
              <a:ext cx="1453033" cy="967987"/>
            </a:xfrm>
            <a:prstGeom prst="rect">
              <a:avLst/>
            </a:prstGeom>
            <a:noFill/>
            <a:ln w="381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t>Wake-T + reduced 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t>models</a:t>
              </a:r>
            </a:p>
          </p:txBody>
        </p:sp>
        <p:sp>
          <p:nvSpPr>
            <p:cNvPr id="244" name="ELEGANT"/>
            <p:cNvSpPr txBox="1"/>
            <p:nvPr/>
          </p:nvSpPr>
          <p:spPr>
            <a:xfrm>
              <a:off x="5815907" y="575347"/>
              <a:ext cx="1274988" cy="389092"/>
            </a:xfrm>
            <a:prstGeom prst="rect">
              <a:avLst/>
            </a:prstGeom>
            <a:noFill/>
            <a:ln w="381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rgbClr val="000000"/>
                  </a:solidFill>
                </a:defRPr>
              </a:lvl1pPr>
            </a:lstStyle>
            <a:p>
              <a:r>
                <a:t>ELEGANT</a:t>
              </a:r>
            </a:p>
          </p:txBody>
        </p:sp>
        <p:sp>
          <p:nvSpPr>
            <p:cNvPr id="245" name="Linje"/>
            <p:cNvSpPr/>
            <p:nvPr/>
          </p:nvSpPr>
          <p:spPr>
            <a:xfrm>
              <a:off x="6221812" y="977447"/>
              <a:ext cx="1" cy="310994"/>
            </a:xfrm>
            <a:prstGeom prst="line">
              <a:avLst/>
            </a:prstGeom>
            <a:noFill/>
            <a:ln w="254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6" name="Linje"/>
            <p:cNvSpPr/>
            <p:nvPr/>
          </p:nvSpPr>
          <p:spPr>
            <a:xfrm>
              <a:off x="4897915" y="977447"/>
              <a:ext cx="1" cy="310994"/>
            </a:xfrm>
            <a:prstGeom prst="line">
              <a:avLst/>
            </a:prstGeom>
            <a:noFill/>
            <a:ln w="254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7" name="Linje"/>
            <p:cNvSpPr/>
            <p:nvPr/>
          </p:nvSpPr>
          <p:spPr>
            <a:xfrm>
              <a:off x="3460077" y="977447"/>
              <a:ext cx="1" cy="310994"/>
            </a:xfrm>
            <a:prstGeom prst="line">
              <a:avLst/>
            </a:prstGeom>
            <a:noFill/>
            <a:ln w="254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249" name="Jupyter_logo.pdf" descr="Jupyter_logo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1269" y="2071462"/>
            <a:ext cx="526149" cy="609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252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253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2025-09-23  |  Ben Chen  |  EAAC 2025"/>
          <p:cNvSpPr txBox="1"/>
          <p:nvPr/>
        </p:nvSpPr>
        <p:spPr>
          <a:xfrm>
            <a:off x="3187670" y="12614407"/>
            <a:ext cx="630279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255" name="Example: HALHF plasma linac using reduced models"/>
          <p:cNvSpPr txBox="1">
            <a:spLocks noGrp="1"/>
          </p:cNvSpPr>
          <p:nvPr>
            <p:ph type="body" idx="21"/>
          </p:nvPr>
        </p:nvSpPr>
        <p:spPr>
          <a:xfrm>
            <a:off x="758585" y="763642"/>
            <a:ext cx="22724253" cy="1083233"/>
          </a:xfrm>
          <a:prstGeom prst="rect">
            <a:avLst/>
          </a:prstGeom>
        </p:spPr>
        <p:txBody>
          <a:bodyPr/>
          <a:lstStyle/>
          <a:p>
            <a:r>
              <a:t>Example: HALHF plasma linac using reduced models</a:t>
            </a:r>
          </a:p>
        </p:txBody>
      </p:sp>
      <p:sp>
        <p:nvSpPr>
          <p:cNvPr id="256" name="Teks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ingle stage diagnostics:"/>
          <p:cNvSpPr txBox="1"/>
          <p:nvPr/>
        </p:nvSpPr>
        <p:spPr>
          <a:xfrm>
            <a:off x="10185400" y="2032000"/>
            <a:ext cx="14067598" cy="861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Single stage diagnostics</a:t>
            </a:r>
            <a:r>
              <a:t>: </a:t>
            </a:r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grpSp>
        <p:nvGrpSpPr>
          <p:cNvPr id="260" name="Gruppér"/>
          <p:cNvGrpSpPr/>
          <p:nvPr/>
        </p:nvGrpSpPr>
        <p:grpSpPr>
          <a:xfrm>
            <a:off x="613290" y="1878595"/>
            <a:ext cx="8623698" cy="10477803"/>
            <a:chOff x="0" y="0"/>
            <a:chExt cx="8623696" cy="10477801"/>
          </a:xfrm>
        </p:grpSpPr>
        <p:pic>
          <p:nvPicPr>
            <p:cNvPr id="258" name="HALHF v2 48 StageReducedModels linac inputs.png" descr="HALHF v2 48 StageReducedModels linac inputs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8623632" cy="9848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Caption"/>
            <p:cNvSpPr/>
            <p:nvPr/>
          </p:nvSpPr>
          <p:spPr>
            <a:xfrm>
              <a:off x="0" y="9949735"/>
              <a:ext cx="8623697" cy="5280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500"/>
              </a:lvl1pPr>
            </a:lstStyle>
            <a:p>
              <a:r>
                <a:t>*The standard interstage lattice has been changed since this simulation, such that this setup no longer produces the same results.</a:t>
              </a:r>
            </a:p>
          </p:txBody>
        </p:sp>
      </p:grpSp>
      <p:pic>
        <p:nvPicPr>
          <p:cNvPr id="261" name="Jupyter_logo.pdf" descr="Jupyter_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268" y="2071462"/>
            <a:ext cx="526150" cy="609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evolution_shot_0_stage_1.png" descr="evolution_shot_0_stage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4774" y="4870544"/>
            <a:ext cx="10892005" cy="72504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" name="Gruppér"/>
          <p:cNvGrpSpPr/>
          <p:nvPr/>
        </p:nvGrpSpPr>
        <p:grpSpPr>
          <a:xfrm>
            <a:off x="17853660" y="2084982"/>
            <a:ext cx="4531148" cy="3110420"/>
            <a:chOff x="0" y="0"/>
            <a:chExt cx="4531147" cy="3110419"/>
          </a:xfrm>
        </p:grpSpPr>
        <p:pic>
          <p:nvPicPr>
            <p:cNvPr id="263" name="beams_wake_shot0_StageReducedModels47.pdf" descr="beams_wake_shot0_StageReducedModels47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531147" cy="2547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" name="Caption"/>
            <p:cNvSpPr/>
            <p:nvPr/>
          </p:nvSpPr>
          <p:spPr>
            <a:xfrm>
              <a:off x="0" y="2649053"/>
              <a:ext cx="4531147" cy="4613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r>
                <a:t>Input beam, last stage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age"/>
          <p:cNvSpPr txBox="1"/>
          <p:nvPr/>
        </p:nvSpPr>
        <p:spPr>
          <a:xfrm>
            <a:off x="22693545" y="12631037"/>
            <a:ext cx="6481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Page</a:t>
            </a:r>
          </a:p>
        </p:txBody>
      </p:sp>
      <p:sp>
        <p:nvSpPr>
          <p:cNvPr id="2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269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" y="12560553"/>
            <a:ext cx="1472316" cy="387108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2025-09-23  |  Ben Chen  |  EAAC 2025"/>
          <p:cNvSpPr txBox="1"/>
          <p:nvPr/>
        </p:nvSpPr>
        <p:spPr>
          <a:xfrm>
            <a:off x="3187670" y="12614407"/>
            <a:ext cx="630279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2025-09-23  |  Ben Chen  |  EAAC 2025</a:t>
            </a:r>
          </a:p>
        </p:txBody>
      </p:sp>
      <p:sp>
        <p:nvSpPr>
          <p:cNvPr id="271" name="Example: HALHF plasma linac using reduced models"/>
          <p:cNvSpPr txBox="1">
            <a:spLocks noGrp="1"/>
          </p:cNvSpPr>
          <p:nvPr>
            <p:ph type="body" idx="21"/>
          </p:nvPr>
        </p:nvSpPr>
        <p:spPr>
          <a:xfrm>
            <a:off x="758585" y="763642"/>
            <a:ext cx="22724253" cy="1083233"/>
          </a:xfrm>
          <a:prstGeom prst="rect">
            <a:avLst/>
          </a:prstGeom>
        </p:spPr>
        <p:txBody>
          <a:bodyPr/>
          <a:lstStyle/>
          <a:p>
            <a:r>
              <a:t>Example: HALHF plasma linac using reduced models</a:t>
            </a:r>
          </a:p>
        </p:txBody>
      </p:sp>
      <p:sp>
        <p:nvSpPr>
          <p:cNvPr id="272" name="Teks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Linac level diagnostics:"/>
          <p:cNvSpPr txBox="1"/>
          <p:nvPr/>
        </p:nvSpPr>
        <p:spPr>
          <a:xfrm>
            <a:off x="10185400" y="2032000"/>
            <a:ext cx="14067598" cy="861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Linac level diagnostics</a:t>
            </a:r>
            <a:r>
              <a:t>: </a:t>
            </a:r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1041400" lvl="1" indent="-584200" algn="l" defTabSz="825500">
              <a:lnSpc>
                <a:spcPct val="110000"/>
              </a:lnSpc>
              <a:spcBef>
                <a:spcPts val="1800"/>
              </a:spcBef>
              <a:buClr>
                <a:schemeClr val="accent4">
                  <a:hueOff val="-476017"/>
                  <a:lumOff val="-10042"/>
                </a:schemeClr>
              </a:buClr>
              <a:buSzPct val="110000"/>
              <a:buChar char="&gt;"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584199" indent="-584199" algn="l" defTabSz="8255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grpSp>
        <p:nvGrpSpPr>
          <p:cNvPr id="276" name="Gruppér"/>
          <p:cNvGrpSpPr/>
          <p:nvPr/>
        </p:nvGrpSpPr>
        <p:grpSpPr>
          <a:xfrm>
            <a:off x="613290" y="1878595"/>
            <a:ext cx="8623698" cy="10477803"/>
            <a:chOff x="0" y="0"/>
            <a:chExt cx="8623696" cy="10477801"/>
          </a:xfrm>
        </p:grpSpPr>
        <p:pic>
          <p:nvPicPr>
            <p:cNvPr id="274" name="HALHF v2 48 StageReducedModels linac inputs.png" descr="HALHF v2 48 StageReducedModels linac inputs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8623632" cy="9848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" name="Caption"/>
            <p:cNvSpPr/>
            <p:nvPr/>
          </p:nvSpPr>
          <p:spPr>
            <a:xfrm>
              <a:off x="0" y="9949735"/>
              <a:ext cx="8623697" cy="5280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500"/>
              </a:lvl1pPr>
            </a:lstStyle>
            <a:p>
              <a:r>
                <a:t>*The standard interstage lattice has been changed since this simulation, such that this setup no longer produces the same results.</a:t>
              </a:r>
            </a:p>
          </p:txBody>
        </p:sp>
      </p:grpSp>
      <p:pic>
        <p:nvPicPr>
          <p:cNvPr id="277" name="evolution.pdf" descr="evolutio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080" y="3773984"/>
            <a:ext cx="8623632" cy="5132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waterfalls_shot0.pdf" descr="waterfalls_shot0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8869" y="2803410"/>
            <a:ext cx="5661448" cy="7595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Jupyter_logo.pdf" descr="Jupyter_logo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1269" y="2071462"/>
            <a:ext cx="526149" cy="6098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" name="More on transverse instability and tolerances, see E. Adli's talk tomorrow 17:20, Sala Biodola"/>
          <p:cNvGrpSpPr/>
          <p:nvPr/>
        </p:nvGrpSpPr>
        <p:grpSpPr>
          <a:xfrm>
            <a:off x="11235404" y="9659183"/>
            <a:ext cx="4499012" cy="3014713"/>
            <a:chOff x="0" y="0"/>
            <a:chExt cx="4499010" cy="3014712"/>
          </a:xfrm>
        </p:grpSpPr>
        <p:sp>
          <p:nvSpPr>
            <p:cNvPr id="281" name="More on transverse instability and tolerances, see E. Adli's talk tomorrow 17:20, Sala Biodola"/>
            <p:cNvSpPr txBox="1"/>
            <p:nvPr/>
          </p:nvSpPr>
          <p:spPr>
            <a:xfrm>
              <a:off x="215900" y="139700"/>
              <a:ext cx="4067211" cy="2455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defRPr sz="3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More on transverse instability and tolerances, see </a:t>
              </a:r>
              <a:r>
                <a:rPr u="sng">
                  <a:solidFill>
                    <a:schemeClr val="accent1">
                      <a:lumOff val="-13575"/>
                    </a:schemeClr>
                  </a:solidFill>
                  <a:hlinkClick r:id="rId7"/>
                </a:rPr>
                <a:t>E. Adli</a:t>
              </a:r>
              <a:r>
                <a:t>'s talk tomorrow 17:20, Sala Biodola</a:t>
              </a:r>
            </a:p>
          </p:txBody>
        </p:sp>
        <p:pic>
          <p:nvPicPr>
            <p:cNvPr id="280" name="More on transverse instability and tolerances, see E. Adli's talk tomorrow 17:20, Sala Biodola More on transverse instability and tolerances, see E. Adli's talk tomorrow 17:20, Sala Biodola" descr="More on transverse instability and tolerances, see E. Adli's talk tomorrow 17:20, Sala Biodola More on transverse instability and tolerances, see E. Adli's talk tomorrow 17:20, Sala Biodola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499011" cy="301471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66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66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1586</Words>
  <Application>Microsoft Macintosh PowerPoint</Application>
  <PresentationFormat>Egendefinert</PresentationFormat>
  <Paragraphs>219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3" baseType="lpstr">
      <vt:lpstr>Arial</vt:lpstr>
      <vt:lpstr>Cambria Math</vt:lpstr>
      <vt:lpstr>Helvetica Neue</vt:lpstr>
      <vt:lpstr>Helvetica Neue Light</vt:lpstr>
      <vt:lpstr>21_BasicWhite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Jian Bin Ben Chen</cp:lastModifiedBy>
  <cp:revision>1</cp:revision>
  <dcterms:modified xsi:type="dcterms:W3CDTF">2025-09-23T13:31:06Z</dcterms:modified>
</cp:coreProperties>
</file>