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8" r:id="rId2"/>
    <p:sldId id="1873" r:id="rId3"/>
    <p:sldId id="1856" r:id="rId4"/>
    <p:sldId id="1865" r:id="rId5"/>
    <p:sldId id="1844" r:id="rId6"/>
    <p:sldId id="1868" r:id="rId7"/>
    <p:sldId id="1871" r:id="rId8"/>
    <p:sldId id="1849" r:id="rId9"/>
    <p:sldId id="1866" r:id="rId10"/>
    <p:sldId id="1867" r:id="rId11"/>
    <p:sldId id="1792" r:id="rId12"/>
    <p:sldId id="184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>
          <p15:clr>
            <a:srgbClr val="A4A3A4"/>
          </p15:clr>
        </p15:guide>
        <p15:guide id="2" pos="2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7AB7"/>
    <a:srgbClr val="3283BB"/>
    <a:srgbClr val="75B900"/>
    <a:srgbClr val="F29225"/>
    <a:srgbClr val="F4AA55"/>
    <a:srgbClr val="009FDF"/>
    <a:srgbClr val="7DDCFF"/>
    <a:srgbClr val="F2F2F2"/>
    <a:srgbClr val="7EDBFF"/>
    <a:srgbClr val="A2BD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05" autoAdjust="0"/>
    <p:restoredTop sz="93561" autoAdjust="0"/>
  </p:normalViewPr>
  <p:slideViewPr>
    <p:cSldViewPr showGuides="1">
      <p:cViewPr>
        <p:scale>
          <a:sx n="83" d="100"/>
          <a:sy n="83" d="100"/>
        </p:scale>
        <p:origin x="848" y="696"/>
      </p:cViewPr>
      <p:guideLst>
        <p:guide orient="horz" pos="913"/>
        <p:guide pos="2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22.09.25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22.09.25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Hi</a:t>
            </a:r>
            <a:r>
              <a:rPr lang="zh-CN" altLang="en-US" dirty="0"/>
              <a:t> </a:t>
            </a:r>
            <a:r>
              <a:rPr lang="en-US" altLang="zh-CN" dirty="0"/>
              <a:t>I'm going to present the current status of my PHD study.</a:t>
            </a:r>
            <a:br>
              <a:rPr lang="en-US" altLang="zh-CN" dirty="0"/>
            </a:br>
            <a:r>
              <a:rPr lang="en-US" altLang="zh-CN" dirty="0"/>
              <a:t>The goal of the work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054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41CCD-CEE9-DA5B-7923-735F015DE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EF2BAA-481A-BA1E-D897-647CDE8447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E19ED7-CE50-47BF-022D-8233DA56E4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this concept has an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inherent advantage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it is naturally compatible with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beam matching in nonlinear fields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suppress emittance growth, the beam must stay matched to the focusing field. This is trivial when ions are stationary and the bubble is fully evacuated.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at higher energies, assumptions fail: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Electrons are not fully expelled, leaving residual fields,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beam size shrinks, charge density increases, and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ion motion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becomes important,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focusing force becomes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transversely nonlinear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making matching very difficult if the beam exits plasma.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conventional staging, re-matching outside plasma is nearly impossible. But in our concept, the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witness never leaves the plasma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evolution is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gradual and adiabatic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so the beam naturally adjusts to the matched condition.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principle is confirmed in the work of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Carlo Benedetti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showing that properly tapered beams maintain emittance even at 10 GeV, whereas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untapered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beams degrade severely.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Thus,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in-plasma staging is inherently compatible with ion motion and nonlinear beam dynamics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85E80-925F-375D-6AC1-6E4490C19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973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A7DB6-DC8F-3EF8-0081-38B5EEB86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300E5C-61C5-6205-D8E0-5D5FF12C38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8CE281-69CF-8980-1BB1-A177B86081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944E9A-4012-A550-70A9-E8C801854D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1178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7402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5BD8C-DAC3-D5B0-3389-EC37EFD67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BB3F7D-FCB6-24F1-F9C8-2B52D3316B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E3BD49-FBAD-0FBF-69FE-9A3EEB56D9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would like to begin by addressing a central challenge in laser–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wakefield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acceleration: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we achieve higher beam energies?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 , the first intuition would be we can use  a sufficient long plasma guiding channel to guid a super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powerfull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laser through extended distance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 such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superpowerfull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laser is really hard to build and regardless of energy depletion and diffraction, there are other obstacles like dephasing</a:t>
            </a:r>
          </a:p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OTS, another alternative would be replace one long channel with multiple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consectutive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LPA stages, meanwhile we keep injecting the fresh lasers and couple out the dissipated ones so as to keep the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witnesss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accelerating phase.</a:t>
            </a:r>
          </a:p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this concept is known as staging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4FA2F7-F3FB-A51A-BDDA-17A117E0E1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3546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477F1-019D-DF99-9F71-59F085DB4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AEBA0-89E9-BF2D-0669-78AB171E2D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1BF336-090B-2DE4-CF94-5EA160E6C3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Staging is not a new concept, and several creative approaches have already been proposed: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tape-based plasma mirror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at Berkeley,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nonlinear achromatic plasma lens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by Karl Lindström,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curved plasma guiding channels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at Shanghai Jiao Tong University.</a:t>
            </a: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each of them still has some room of improvement, staging is still a open question for new ideas. facing the major obstacles like how do we achieve laser coupling , </a:t>
            </a: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intend to propose a new concept which </a:t>
            </a: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optic: uses no extra beam and laser optics during coupling</a:t>
            </a: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in-plasma: and let the witness stays in plasma front start to end</a:t>
            </a:r>
          </a:p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8CC5A-2382-951F-F20A-8892181AAE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165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4938E-D176-1F00-6A28-5D5E13046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F7D9D9-5C51-64B5-A6C8-14B36244C3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84B4DF-6E1C-500D-8F41-D12B32E43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approach is to use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refraction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achieve laser coupling.</a:t>
            </a:r>
          </a:p>
          <a:p>
            <a:endParaRPr lang="en-GB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principle is straightforward. A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Gaussian laser pulse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enters a plasma with a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transverse density gradient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Different parts of the pulse experience different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phase and group velocities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tilting the phase front after some propagation. This tilt corresponds to a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refraction angle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of tens of milliradians.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Beyond this tilt, additional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space–time coupling (STC) effects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emerge: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 delay dispersion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Angular dispersion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where the deflection depends on frequency,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associated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spatial dispersion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Together, these effects create a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tilted pulse front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which we can exploit for controlled in–out coupling of the driver.</a:t>
            </a:r>
          </a:p>
          <a:p>
            <a:endParaRPr lang="en-US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110CE2-3592-37DA-FFCB-85D9F936D9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7764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realize this, we use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hydrodynamic optical-field-ionizer (HOFI) channels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as the acceleration stages. HOFI technology generates a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parabolic plasma density profile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via ionization shock waves.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coupling region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consists of three parts: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uniform density section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where the outgoing driver diffracts and releases energy.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section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which refracts the spent driver outward.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focusing section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where the fresh laser is coupled in, focused, and begins accelerating the witness again.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7258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375B8-89BB-0CE9-6E7C-DEF2244B5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BE9DF4-5F31-5174-7980-F761487433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BD95FB-8B68-D197-058E-74D6BEC2D8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 Rules – Feasible Working Window</a:t>
            </a:r>
            <a:b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refine the design with three criteria: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Sufficient gradient strength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enough to fully refract the spent driver out and bring the new driver in.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Weak self-guiding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keep P/Pc&lt;2P/Pc​&lt;2. Excessive self-guiding makes propagation nonlinear and prevents the driver from releasing the witness.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Minimum gradient length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long enough to capture and bend the incoming driver.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these constraints, we identify a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window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lengths on the order of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hundreds of microns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 densities below 1017 cm−31017cm−3,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Scaling naturally with the laser spot size at focus.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uniform “release” section is sized to about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five Rayleigh lengths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ensuring the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wakefield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weakens enough to release the witness cleanly.</a:t>
            </a:r>
          </a:p>
          <a:p>
            <a:endParaRPr lang="en-US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85B3A2-01D3-D0C9-42BB-38D6585E2F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1224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far, these are theoretical estimations. To refine the design, we rely on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numerical simulations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work builds on a 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open-source ecosystem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developed by an international collaborative community: These codes are open, scalable, and open to contributors worldwide.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this project, the backbone is 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HiPACE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++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3D, quasi-static, parallelized, GPU-portable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PIC code,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Open-source, highly scalable, and efficient,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Enabling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realistic, start-to-end 3D simulations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results I present today are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fully 3D and based on realistic parameters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9453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find the optimal laser initialization, we combine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3D PIC simulations with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HiPACE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++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Bayesian optimization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optimizer varies: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Launch geometry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initial offset and angle,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STC parameters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pulse-front tilt, angular dispersion, group delay dispersion,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Phase-front curvature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effective focusing on both transverse axes,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Deflection requirement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sufficient to release the spent driver.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iteration runs a 3D PIC simulation, diagnostics are performed with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LASY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 optimizer updates.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optimized working point shows the laser: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Coupling in from the side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Refracting onto axis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Capturing the witness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Guiding through the acceleration stage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then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diffracting out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Due to STC, the pulse exhibits some truncation—still under optimization—but the results are already strong: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Centroid oscillation &lt; 0.2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mrad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Deflection ~5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mrad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Laser energy ~14 J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with a waist of about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 </a:t>
            </a:r>
            <a:r>
              <a:rPr lang="el-GR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9891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5A37E-2AB7-E372-9183-10B5A0F1F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036992-F76E-79B9-E4D6-8AAA640483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3CECE1-C26C-368A-8868-588CF3F4C0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this optimized laser, we simulate a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two-stage system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start with a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GeV, 40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witness beam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motivated by results from Berkeley.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results are very promising: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 of the beam is captured and transmitted.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coupling region, the beam is briefly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decelerated by its own </a:t>
            </a:r>
            <a:r>
              <a:rPr lang="en-GB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wakefield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acting as a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de-chirper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This introduces a small positive chirp, which can be corrected in the following stage. As a result, the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 spread is preserved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slice emittance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largely maintained. Some degradation arises from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head erosion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residual laser oscillations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but the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central slice emittance remains excellent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Take-home message: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our plasma-only scheme not only achieves effective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laser coupling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but also 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preserves witness beam quality across stages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字体，强调结果，标出</a:t>
            </a:r>
            <a:r>
              <a:rPr lang="en-US" altLang="zh-CN" dirty="0"/>
              <a:t>coupling</a:t>
            </a:r>
            <a:r>
              <a:rPr lang="zh-CN" altLang="en-US" dirty="0"/>
              <a:t> </a:t>
            </a:r>
            <a:r>
              <a:rPr lang="en-US" altLang="zh-CN" dirty="0"/>
              <a:t>stage</a:t>
            </a:r>
            <a:r>
              <a:rPr lang="zh-CN" altLang="en-US" dirty="0"/>
              <a:t>，</a:t>
            </a:r>
            <a:r>
              <a:rPr lang="en-US" altLang="zh-CN" dirty="0"/>
              <a:t>why</a:t>
            </a:r>
            <a:r>
              <a:rPr lang="zh-CN" altLang="en-US" dirty="0"/>
              <a:t> </a:t>
            </a:r>
            <a:r>
              <a:rPr lang="en-US" altLang="zh-CN" dirty="0"/>
              <a:t>3.5GeV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81B05-5609-A49F-F3E8-5F9617E69F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252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Maxence Thévenet - DESY - EAAC (20/09/2023), Isola d'Elba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Maxence Thévenet - DESY - EAAC (20/09/2023), Isola d'Elba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Inhaltsplatzhalter 5"/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/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Maxence Thévenet - DESY - EAAC (20/09/2023), Isola d'Elba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3" name="Bildplatzhalter 6"/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Maxence Thévenet - DESY - EAAC (20/09/2023), Isola d'Elba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Maxence Thévenet - DESY - EAAC (20/09/2023), Isola d'Elba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Maxence Thévenet - DESY - EAAC (20/09/2023), Isola d'Elba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Maxence Thévenet - DESY - EAAC (20/09/2023), Isola d'Elba</a:t>
            </a: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Maxence Thévenet - DESY - EAAC (20/09/2023), Isola d'Elba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/>
              <a:t>Contact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645" algn="l"/>
              </a:tabLst>
            </a:pPr>
            <a:r>
              <a:rPr lang="de-DE"/>
              <a:t>	Deutsches </a:t>
            </a:r>
          </a:p>
          <a:p>
            <a:pPr>
              <a:lnSpc>
                <a:spcPct val="120000"/>
              </a:lnSpc>
            </a:pPr>
            <a:r>
              <a:rPr lang="de-DE"/>
              <a:t>Elektronen-Synchrotron</a:t>
            </a:r>
          </a:p>
          <a:p>
            <a:pPr>
              <a:lnSpc>
                <a:spcPct val="120000"/>
              </a:lnSpc>
            </a:pPr>
            <a:endParaRPr lang="de-DE"/>
          </a:p>
          <a:p>
            <a:pPr>
              <a:lnSpc>
                <a:spcPct val="120000"/>
              </a:lnSpc>
            </a:pPr>
            <a:r>
              <a:rPr lang="de-DE"/>
              <a:t>www.desy.de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Maxence Thévenet - EAAC2025 - 23.09.2025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1306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Maxence Thévenet - DESY - EAAC (20/09/2023), Isola d'Elba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Maxence Thévenet - DESY - EAAC (20/09/2023), Isola d'Elba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0">
                <a:solidFill>
                  <a:schemeClr val="accent2"/>
                </a:solidFill>
                <a:latin typeface="Avenir Book" panose="02000503020000020003" pitchFamily="2" charset="0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07987" y="1406427"/>
            <a:ext cx="4468813" cy="4460973"/>
          </a:xfrm>
        </p:spPr>
        <p:txBody>
          <a:bodyPr/>
          <a:lstStyle>
            <a:lvl1pPr marL="361950" indent="-361950">
              <a:lnSpc>
                <a:spcPct val="150000"/>
              </a:lnSpc>
              <a:buFont typeface="Wingdings" panose="05000000000000000000" pitchFamily="2" charset="2"/>
              <a:buChar char="Ø"/>
              <a:defRPr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 noProof="0" dirty="0"/>
              <a:t>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Maxence Thévenet - DESY - EAAC (20/09/2023), Isola d'Elba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Maxence Thévenet - DESY - EAAC (20/09/2023), Isola d'Elba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Maxence Thévenet - DESY - EAAC (20/09/2023), Isola d'Elba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Inhaltsplatzhalter 5"/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/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Maxence Thévenet - DESY - EAAC (20/09/2023), Isola d'Elba</a:t>
            </a:r>
          </a:p>
        </p:txBody>
      </p:sp>
      <p:sp>
        <p:nvSpPr>
          <p:cNvPr id="14" name="Textfeld 13"/>
          <p:cNvSpPr txBox="1"/>
          <p:nvPr userDrawn="1"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/>
              <a:t>Page </a:t>
            </a:r>
            <a:fld id="{0427E4B2-AC28-443E-BE04-5CD55098A90B}" type="slidenum">
              <a:rPr lang="en-US" sz="1000" b="1" noProof="0" smtClean="0"/>
              <a:t>‹#›</a:t>
            </a:fld>
            <a:endParaRPr lang="en-US" sz="1000" b="1" noProof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00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6.jpe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emf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hyperlink" Target="https://arxiv.org/abs/2411.00925" TargetMode="Externa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jp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emf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43.png"/><Relationship Id="rId10" Type="http://schemas.openxmlformats.org/officeDocument/2006/relationships/image" Target="../media/image420.png"/><Relationship Id="rId4" Type="http://schemas.openxmlformats.org/officeDocument/2006/relationships/image" Target="../media/image410.png"/><Relationship Id="rId9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9163" y="0"/>
            <a:ext cx="12192001" cy="3575456"/>
          </a:xfr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100" y="288803"/>
            <a:ext cx="12115800" cy="2803885"/>
          </a:xfrm>
          <a:solidFill>
            <a:schemeClr val="tx1">
              <a:alpha val="54000"/>
            </a:schemeClr>
          </a:solidFill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GB" sz="3600" b="0" dirty="0">
                <a:latin typeface="Helvetica" pitchFamily="2" charset="0"/>
              </a:rPr>
              <a:t>All-optical In-plasma Staging of Laser-Wakefield  Accelerators Using Density Tailoring</a:t>
            </a:r>
            <a:endParaRPr lang="en-US" sz="1100" b="0" i="1" dirty="0">
              <a:latin typeface="Helvetica" pitchFamily="2" charset="0"/>
            </a:endParaRPr>
          </a:p>
        </p:txBody>
      </p:sp>
      <p:sp>
        <p:nvSpPr>
          <p:cNvPr id="3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1828800" y="3575456"/>
            <a:ext cx="8348669" cy="2629141"/>
          </a:xfrm>
        </p:spPr>
        <p:txBody>
          <a:bodyPr/>
          <a:lstStyle/>
          <a:p>
            <a:pPr algn="ctr"/>
            <a:endParaRPr lang="en-US" sz="1600" dirty="0">
              <a:latin typeface="Helvetica" pitchFamily="2" charset="0"/>
            </a:endParaRPr>
          </a:p>
          <a:p>
            <a:pPr algn="ctr"/>
            <a:r>
              <a:rPr lang="en-US" sz="1600" dirty="0">
                <a:latin typeface="Helvetica" pitchFamily="2" charset="0"/>
              </a:rPr>
              <a:t>Presenter:  Xingjian Hui</a:t>
            </a:r>
          </a:p>
          <a:p>
            <a:pPr algn="ctr"/>
            <a:endParaRPr lang="en-US" sz="1600" dirty="0">
              <a:latin typeface="Helvetica" pitchFamily="2" charset="0"/>
            </a:endParaRPr>
          </a:p>
          <a:p>
            <a:pPr algn="ctr"/>
            <a:r>
              <a:rPr lang="en-US" sz="1600" dirty="0">
                <a:latin typeface="Helvetica" pitchFamily="2" charset="0"/>
              </a:rPr>
              <a:t>PhD</a:t>
            </a:r>
            <a:r>
              <a:rPr lang="zh-CN" altLang="en-US" sz="1600" dirty="0">
                <a:latin typeface="Helvetica" pitchFamily="2" charset="0"/>
              </a:rPr>
              <a:t> </a:t>
            </a:r>
            <a:r>
              <a:rPr lang="en-US" altLang="zh-CN" sz="1600" dirty="0">
                <a:latin typeface="Helvetica" pitchFamily="2" charset="0"/>
              </a:rPr>
              <a:t>student</a:t>
            </a:r>
            <a:r>
              <a:rPr lang="zh-CN" altLang="en-US" sz="1600" dirty="0">
                <a:latin typeface="Helvetica" pitchFamily="2" charset="0"/>
              </a:rPr>
              <a:t> </a:t>
            </a:r>
            <a:r>
              <a:rPr lang="en-US" altLang="zh-CN" sz="1600" dirty="0">
                <a:latin typeface="Helvetica" pitchFamily="2" charset="0"/>
              </a:rPr>
              <a:t>at</a:t>
            </a:r>
            <a:r>
              <a:rPr lang="zh-CN" altLang="en-US" sz="1600" dirty="0">
                <a:latin typeface="Helvetica" pitchFamily="2" charset="0"/>
              </a:rPr>
              <a:t> </a:t>
            </a:r>
            <a:r>
              <a:rPr lang="en-US" altLang="zh-CN" sz="1600" dirty="0">
                <a:latin typeface="Helvetica" pitchFamily="2" charset="0"/>
              </a:rPr>
              <a:t>DESY/UHH </a:t>
            </a:r>
          </a:p>
          <a:p>
            <a:pPr algn="ctr"/>
            <a:endParaRPr lang="en-US" altLang="zh-CN" sz="1600" dirty="0">
              <a:latin typeface="Helvetica" pitchFamily="2" charset="0"/>
            </a:endParaRPr>
          </a:p>
          <a:p>
            <a:pPr algn="ctr"/>
            <a:r>
              <a:rPr lang="en-US" altLang="zh-CN" sz="1600" dirty="0">
                <a:latin typeface="Helvetica" pitchFamily="2" charset="0"/>
              </a:rPr>
              <a:t>(</a:t>
            </a:r>
            <a:r>
              <a:rPr lang="en-US" altLang="zh-CN" sz="1600" dirty="0" err="1">
                <a:latin typeface="Helvetica" pitchFamily="2" charset="0"/>
              </a:rPr>
              <a:t>Prof.Dr</a:t>
            </a:r>
            <a:r>
              <a:rPr lang="en-US" altLang="zh-CN" sz="1600" dirty="0">
                <a:latin typeface="Helvetica" pitchFamily="2" charset="0"/>
              </a:rPr>
              <a:t>. Wim Leemans and Dr. Maxence </a:t>
            </a:r>
            <a:r>
              <a:rPr lang="en-US" altLang="zh-CN" sz="1600" dirty="0" err="1">
                <a:latin typeface="Helvetica" pitchFamily="2" charset="0"/>
              </a:rPr>
              <a:t>Thévenet</a:t>
            </a:r>
            <a:r>
              <a:rPr lang="en-US" altLang="zh-CN" sz="1600" dirty="0">
                <a:latin typeface="Helvetica" pitchFamily="2" charset="0"/>
              </a:rPr>
              <a:t>)</a:t>
            </a:r>
          </a:p>
          <a:p>
            <a:pPr algn="ctr"/>
            <a:r>
              <a:rPr lang="zh-CN" altLang="en-US" sz="1600" dirty="0">
                <a:latin typeface="Helvetica" pitchFamily="2" charset="0"/>
              </a:rPr>
              <a:t> </a:t>
            </a:r>
            <a:endParaRPr lang="en-US" sz="1600" dirty="0">
              <a:latin typeface="Helvetica" pitchFamily="2" charset="0"/>
            </a:endParaRPr>
          </a:p>
          <a:p>
            <a:pPr algn="ctr"/>
            <a:r>
              <a:rPr lang="en-US" sz="1600" dirty="0">
                <a:latin typeface="Helvetica" pitchFamily="2" charset="0"/>
              </a:rPr>
              <a:t>Elba 09.2025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ED2F8A7-7EC6-9CFD-C55A-B4BA3AC04FA4}"/>
              </a:ext>
            </a:extLst>
          </p:cNvPr>
          <p:cNvSpPr txBox="1">
            <a:spLocks/>
          </p:cNvSpPr>
          <p:nvPr/>
        </p:nvSpPr>
        <p:spPr>
          <a:xfrm>
            <a:off x="1522491" y="3657600"/>
            <a:ext cx="8348669" cy="26291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AF728-3F6C-DF1F-DE8E-63392502D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6004284"/>
            <a:ext cx="3352800" cy="5649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DA01D9-1092-5D80-7817-24BAE3717A44}"/>
              </a:ext>
            </a:extLst>
          </p:cNvPr>
          <p:cNvSpPr txBox="1"/>
          <p:nvPr/>
        </p:nvSpPr>
        <p:spPr>
          <a:xfrm>
            <a:off x="1930828" y="2043302"/>
            <a:ext cx="8348669" cy="994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Xingjian Hui, </a:t>
            </a:r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Alberto Martinez de la Ossa, Alexander Sinn, </a:t>
            </a:r>
            <a:r>
              <a:rPr lang="en-US" dirty="0">
                <a:solidFill>
                  <a:srgbClr val="FFFFFF"/>
                </a:solidFill>
                <a:latin typeface="Helvetica" pitchFamily="2" charset="0"/>
                <a:sym typeface="DesySans Office Cn Light"/>
              </a:rPr>
              <a:t>Ángel</a:t>
            </a:r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 Ferran </a:t>
            </a:r>
            <a:r>
              <a:rPr lang="en-GB" dirty="0" err="1">
                <a:solidFill>
                  <a:schemeClr val="bg1"/>
                </a:solidFill>
                <a:latin typeface="Helvetica" pitchFamily="2" charset="0"/>
              </a:rPr>
              <a:t>Pousa</a:t>
            </a:r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,  Mathis Mewes, Rob </a:t>
            </a:r>
            <a:r>
              <a:rPr lang="en-GB" dirty="0" err="1">
                <a:solidFill>
                  <a:schemeClr val="bg1"/>
                </a:solidFill>
                <a:latin typeface="Helvetica" pitchFamily="2" charset="0"/>
              </a:rPr>
              <a:t>Shalloo</a:t>
            </a:r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,  Maxence </a:t>
            </a:r>
            <a:r>
              <a:rPr lang="en-GB" dirty="0" err="1">
                <a:solidFill>
                  <a:schemeClr val="bg1"/>
                </a:solidFill>
                <a:latin typeface="Helvetica" pitchFamily="2" charset="0"/>
              </a:rPr>
              <a:t>Thévenet</a:t>
            </a:r>
            <a:endParaRPr lang="en-GB" dirty="0">
              <a:solidFill>
                <a:schemeClr val="bg1"/>
              </a:solidFill>
              <a:latin typeface="Helvetica" pitchFamily="2" charset="0"/>
            </a:endParaRP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DesySans Office Cn Light"/>
                <a:ea typeface="DesySans Office Cn Light"/>
                <a:cs typeface="DesySans Office Cn Light"/>
                <a:sym typeface="DesySans Office Cn Light"/>
              </a:defRPr>
            </a:pPr>
            <a:r>
              <a:rPr lang="en-GB" sz="2000" dirty="0" err="1">
                <a:solidFill>
                  <a:schemeClr val="bg1"/>
                </a:solidFill>
                <a:latin typeface="Helvetica" pitchFamily="2" charset="0"/>
              </a:rPr>
              <a:t>Deutsches</a:t>
            </a:r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Helvetica" pitchFamily="2" charset="0"/>
              </a:rPr>
              <a:t>Elektronen</a:t>
            </a:r>
            <a:r>
              <a:rPr lang="en-GB" sz="2000" dirty="0">
                <a:solidFill>
                  <a:schemeClr val="bg1"/>
                </a:solidFill>
                <a:latin typeface="Helvetica" pitchFamily="2" charset="0"/>
              </a:rPr>
              <a:t>-Synchrotron (DESY), Hamburg, Germany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F4DBF-40A4-626E-AB90-B218DE55A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95AD9-F375-7F4A-D19D-4B8B0E86A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17" y="227477"/>
            <a:ext cx="11984532" cy="451098"/>
          </a:xfrm>
        </p:spPr>
        <p:txBody>
          <a:bodyPr/>
          <a:lstStyle/>
          <a:p>
            <a:pPr algn="ctr"/>
            <a:r>
              <a:rPr lang="en-US" altLang="zh-CN" sz="2800" b="1" spc="-1" dirty="0">
                <a:solidFill>
                  <a:srgbClr val="5BC5F1"/>
                </a:solidFill>
                <a:latin typeface="Helvetica" pitchFamily="2" charset="0"/>
                <a:cs typeface="Times New Roman" panose="02020603050405020304" pitchFamily="18" charset="0"/>
              </a:rPr>
              <a:t>The concept is inherently compatible with ion motion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D96F94C-593D-7D4A-F98B-B22C0257D052}"/>
              </a:ext>
            </a:extLst>
          </p:cNvPr>
          <p:cNvCxnSpPr>
            <a:cxnSpLocks/>
          </p:cNvCxnSpPr>
          <p:nvPr/>
        </p:nvCxnSpPr>
        <p:spPr>
          <a:xfrm flipV="1">
            <a:off x="12240325" y="1914578"/>
            <a:ext cx="0" cy="2817433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58433E6-C8EF-44DC-8E46-621F06066B77}"/>
              </a:ext>
            </a:extLst>
          </p:cNvPr>
          <p:cNvSpPr txBox="1"/>
          <p:nvPr/>
        </p:nvSpPr>
        <p:spPr>
          <a:xfrm>
            <a:off x="9189720" y="723900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sz="1600" dirty="0" err="1">
              <a:latin typeface="Helvetica" pitchFamily="2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8234D7CD-6681-622F-345A-295CE86744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>
              <a:latin typeface="Helvetica" pitchFamily="2" charset="0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7DB50140-8E4F-26B8-DF8F-5A6EDD9C65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>
              <a:latin typeface="Helvetica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00E292-E61D-DB28-A39B-0962A7344191}"/>
              </a:ext>
            </a:extLst>
          </p:cNvPr>
          <p:cNvSpPr txBox="1"/>
          <p:nvPr/>
        </p:nvSpPr>
        <p:spPr>
          <a:xfrm>
            <a:off x="381000" y="5767202"/>
            <a:ext cx="6641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  <a:cs typeface="Times New Roman" panose="02020603050405020304" pitchFamily="18" charset="0"/>
              </a:rPr>
              <a:t>Electron motion due to partial blow-out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  <a:cs typeface="Times New Roman" panose="02020603050405020304" pitchFamily="18" charset="0"/>
              </a:rPr>
              <a:t>Ion motion due to increase of charge density</a:t>
            </a:r>
            <a:endParaRPr lang="en-DE" sz="1100" dirty="0" err="1"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25866E-C717-3BE9-51AB-08B05719DBF5}"/>
              </a:ext>
            </a:extLst>
          </p:cNvPr>
          <p:cNvSpPr txBox="1"/>
          <p:nvPr/>
        </p:nvSpPr>
        <p:spPr>
          <a:xfrm>
            <a:off x="312999" y="876417"/>
            <a:ext cx="5117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600" dirty="0">
                <a:latin typeface="Helvetica" pitchFamily="2" charset="0"/>
                <a:cs typeface="Times New Roman" panose="02020603050405020304" pitchFamily="18" charset="0"/>
              </a:rPr>
              <a:t>Mached rms bunch size: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E08B60-C557-CCD6-2464-D8538DD24581}"/>
              </a:ext>
            </a:extLst>
          </p:cNvPr>
          <p:cNvGrpSpPr/>
          <p:nvPr/>
        </p:nvGrpSpPr>
        <p:grpSpPr>
          <a:xfrm>
            <a:off x="55068" y="2643395"/>
            <a:ext cx="4669332" cy="2944485"/>
            <a:chOff x="512268" y="1081559"/>
            <a:chExt cx="6653805" cy="419589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D5FD0D5-EF9F-FAD8-C291-D0C61F2AD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268" y="1081559"/>
              <a:ext cx="6653805" cy="419589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CDD47E3-7004-5B81-703B-81EA83FF6C01}"/>
                    </a:ext>
                  </a:extLst>
                </p:cNvPr>
                <p:cNvSpPr txBox="1"/>
                <p:nvPr/>
              </p:nvSpPr>
              <p:spPr>
                <a:xfrm>
                  <a:off x="4748501" y="3195711"/>
                  <a:ext cx="2142706" cy="92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DE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=500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𝐺𝑒𝑉</m:t>
                        </m:r>
                      </m:oMath>
                    </m:oMathPara>
                  </a14:m>
                  <a:endParaRPr lang="en-US" sz="1200" b="0" dirty="0">
                    <a:latin typeface="Helvetica" pitchFamily="2" charset="0"/>
                    <a:ea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=30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𝑝𝐶</m:t>
                        </m:r>
                      </m:oMath>
                    </m:oMathPara>
                  </a14:m>
                  <a:endParaRPr lang="en-DE" sz="1200" dirty="0">
                    <a:latin typeface="Helvetica" pitchFamily="2" charset="0"/>
                  </a:endParaRPr>
                </a:p>
                <a:p>
                  <a:endParaRPr lang="en-DE" sz="1200" dirty="0" err="1">
                    <a:latin typeface="Helvetica" pitchFamily="2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CDD47E3-7004-5B81-703B-81EA83FF6C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8501" y="3195711"/>
                  <a:ext cx="2142706" cy="92102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7E7707E-E9B6-FE99-00CB-78176589FF1E}"/>
                  </a:ext>
                </a:extLst>
              </p:cNvPr>
              <p:cNvSpPr txBox="1"/>
              <p:nvPr/>
            </p:nvSpPr>
            <p:spPr>
              <a:xfrm>
                <a:off x="768205" y="1270120"/>
                <a:ext cx="2057400" cy="715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Sup>
                                    <m:sSubSup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1/4</m:t>
                          </m:r>
                        </m:sup>
                      </m:sSup>
                    </m:oMath>
                  </m:oMathPara>
                </a14:m>
                <a:endParaRPr lang="en-DE" sz="1600" dirty="0" err="1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7E7707E-E9B6-FE99-00CB-78176589F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205" y="1270120"/>
                <a:ext cx="2057400" cy="7157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2115283F-0D6F-23D6-5A4B-AD44E6DD9DB7}"/>
              </a:ext>
            </a:extLst>
          </p:cNvPr>
          <p:cNvSpPr txBox="1"/>
          <p:nvPr/>
        </p:nvSpPr>
        <p:spPr>
          <a:xfrm>
            <a:off x="234176" y="2112234"/>
            <a:ext cx="5117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1600" dirty="0">
                <a:latin typeface="Helvetica" pitchFamily="2" charset="0"/>
                <a:cs typeface="Times New Roman" panose="02020603050405020304" pitchFamily="18" charset="0"/>
              </a:rPr>
              <a:t>Assuming ion are stationary and full blow-out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0BD7E5-BB3E-C188-C849-C6FA754F04F1}"/>
              </a:ext>
            </a:extLst>
          </p:cNvPr>
          <p:cNvSpPr txBox="1"/>
          <p:nvPr/>
        </p:nvSpPr>
        <p:spPr>
          <a:xfrm>
            <a:off x="7870875" y="1166482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600" dirty="0">
                <a:solidFill>
                  <a:schemeClr val="bg1"/>
                </a:solidFill>
                <a:latin typeface="Helvetica" pitchFamily="2" charset="0"/>
                <a:cs typeface="Times New Roman" panose="02020603050405020304" pitchFamily="18" charset="0"/>
              </a:rPr>
              <a:t>Coupled area between stages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938D95-F68D-2837-8E52-5C94D0C88FD3}"/>
              </a:ext>
            </a:extLst>
          </p:cNvPr>
          <p:cNvSpPr txBox="1"/>
          <p:nvPr/>
        </p:nvSpPr>
        <p:spPr>
          <a:xfrm>
            <a:off x="895640" y="6513093"/>
            <a:ext cx="100959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200" i="1" dirty="0">
                <a:solidFill>
                  <a:srgbClr val="222222"/>
                </a:solidFill>
                <a:latin typeface="Helvetica" pitchFamily="2" charset="0"/>
                <a:cs typeface="Times New Roman" panose="02020603050405020304" pitchFamily="18" charset="0"/>
              </a:rPr>
              <a:t>T. J. </a:t>
            </a:r>
            <a:r>
              <a:rPr lang="en-US" altLang="zh-CN" sz="1200" i="1" dirty="0" err="1">
                <a:solidFill>
                  <a:srgbClr val="222222"/>
                </a:solidFill>
                <a:latin typeface="Helvetica" pitchFamily="2" charset="0"/>
                <a:cs typeface="Times New Roman" panose="02020603050405020304" pitchFamily="18" charset="0"/>
              </a:rPr>
              <a:t>Mehrling</a:t>
            </a:r>
            <a:r>
              <a:rPr lang="en-US" altLang="zh-CN" sz="1200" i="1" dirty="0">
                <a:solidFill>
                  <a:srgbClr val="222222"/>
                </a:solidFill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GB" sz="1200" i="1" dirty="0">
                <a:solidFill>
                  <a:srgbClr val="222222"/>
                </a:solidFill>
                <a:latin typeface="Helvetica" pitchFamily="2" charset="0"/>
                <a:cs typeface="Times New Roman" panose="02020603050405020304" pitchFamily="18" charset="0"/>
              </a:rPr>
              <a:t>et al</a:t>
            </a:r>
            <a:r>
              <a:rPr lang="en-GB" sz="12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. </a:t>
            </a:r>
            <a:r>
              <a:rPr lang="en-US" altLang="zh-CN" sz="1200" b="0" i="1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PRL</a:t>
            </a:r>
            <a:r>
              <a:rPr lang="en-GB" sz="12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 </a:t>
            </a:r>
            <a:r>
              <a:rPr lang="en-US" altLang="zh-CN" sz="1200" b="1" dirty="0">
                <a:solidFill>
                  <a:srgbClr val="222222"/>
                </a:solidFill>
                <a:latin typeface="Helvetica" pitchFamily="2" charset="0"/>
                <a:cs typeface="Times New Roman" panose="02020603050405020304" pitchFamily="18" charset="0"/>
              </a:rPr>
              <a:t>121</a:t>
            </a:r>
            <a:r>
              <a:rPr lang="en-GB" sz="12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, </a:t>
            </a:r>
            <a:r>
              <a:rPr lang="en-US" sz="12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264802</a:t>
            </a:r>
            <a:r>
              <a:rPr lang="en-GB" sz="12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 (</a:t>
            </a:r>
            <a:r>
              <a:rPr lang="en-US" altLang="zh-CN" sz="12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2018</a:t>
            </a:r>
            <a:r>
              <a:rPr lang="en-GB" sz="12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)/</a:t>
            </a:r>
            <a:r>
              <a:rPr lang="en-GB" sz="1200" b="0" i="1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C. Benedetti et al</a:t>
            </a:r>
            <a:r>
              <a:rPr lang="en-GB" sz="12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. Physics of Plasmas </a:t>
            </a:r>
            <a:r>
              <a:rPr lang="en-GB" sz="1200" b="1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28</a:t>
            </a:r>
            <a:r>
              <a:rPr lang="en-GB" sz="12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, 053102 (2021)/</a:t>
            </a:r>
            <a:r>
              <a:rPr lang="en-GB" sz="1200" b="0" i="1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C. Benedetti et al</a:t>
            </a:r>
            <a:r>
              <a:rPr lang="en-GB" sz="12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. PRAB </a:t>
            </a:r>
            <a:r>
              <a:rPr lang="en-GB" sz="1200" b="1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20</a:t>
            </a:r>
            <a:r>
              <a:rPr lang="en-GB" sz="12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, 111301 (2017)</a:t>
            </a:r>
            <a:endParaRPr lang="en-GB" sz="1200" dirty="0">
              <a:effectLst/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3B0199-CE78-147F-DA8A-5E575C356AD7}"/>
              </a:ext>
            </a:extLst>
          </p:cNvPr>
          <p:cNvSpPr txBox="1"/>
          <p:nvPr/>
        </p:nvSpPr>
        <p:spPr>
          <a:xfrm>
            <a:off x="6208695" y="4667609"/>
            <a:ext cx="59510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1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[C. Benedetti et al</a:t>
            </a:r>
            <a:r>
              <a:rPr lang="en-GB" sz="18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. Physics of Plasmas </a:t>
            </a:r>
            <a:r>
              <a:rPr lang="en-GB" sz="1800" b="1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28</a:t>
            </a:r>
            <a:r>
              <a:rPr lang="en-GB" sz="18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, 053102 (2021)]</a:t>
            </a:r>
            <a:endParaRPr lang="en-DE" dirty="0"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141D82-1CF0-0146-A84F-5C97670338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7547" y="2338474"/>
            <a:ext cx="5878826" cy="17763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67FF4A-D193-3E74-09F7-64E3FDE4EE19}"/>
              </a:ext>
            </a:extLst>
          </p:cNvPr>
          <p:cNvSpPr txBox="1"/>
          <p:nvPr/>
        </p:nvSpPr>
        <p:spPr>
          <a:xfrm>
            <a:off x="6096000" y="1507690"/>
            <a:ext cx="6011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  <a:cs typeface="Times New Roman" panose="02020603050405020304" pitchFamily="18" charset="0"/>
              </a:rPr>
              <a:t>Longitudinal tailored matched beam can be produced as witness stays in plasma</a:t>
            </a:r>
            <a:endParaRPr lang="en-DE" sz="1200" dirty="0" err="1">
              <a:latin typeface="Helvetica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80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1" grpId="0"/>
      <p:bldP spid="15" grpId="0"/>
      <p:bldP spid="27" grpId="0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2553F-61F2-5C47-3790-4AD8597C8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A83724-EEC4-9802-D898-889D4CE53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pc="-1" dirty="0">
                <a:solidFill>
                  <a:srgbClr val="5BC5F1"/>
                </a:solidFill>
                <a:latin typeface="Helvetica" pitchFamily="2" charset="0"/>
                <a:cs typeface="Times New Roman" panose="02020603050405020304" pitchFamily="18" charset="0"/>
              </a:rPr>
              <a:t>The DESY plasma group MPL</a:t>
            </a:r>
            <a:endParaRPr lang="en-US" b="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F46D5F-4A30-9292-D6E8-A8CA7F3E6D97}"/>
              </a:ext>
            </a:extLst>
          </p:cNvPr>
          <p:cNvSpPr txBox="1"/>
          <p:nvPr/>
        </p:nvSpPr>
        <p:spPr>
          <a:xfrm>
            <a:off x="6607345" y="2476500"/>
            <a:ext cx="1363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XFEL 1.7 km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0A13E9-74EF-C824-EB18-7823688AAD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936"/>
          <a:stretch/>
        </p:blipFill>
        <p:spPr>
          <a:xfrm>
            <a:off x="-37464" y="890983"/>
            <a:ext cx="12229465" cy="60432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445E9B-5D32-1E92-6034-954F7A57AF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4152"/>
          <a:stretch/>
        </p:blipFill>
        <p:spPr>
          <a:xfrm>
            <a:off x="7086600" y="5689"/>
            <a:ext cx="942130" cy="979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93CC39-5C3F-FDCB-DEFE-48A85F8E838E}"/>
              </a:ext>
            </a:extLst>
          </p:cNvPr>
          <p:cNvSpPr txBox="1"/>
          <p:nvPr/>
        </p:nvSpPr>
        <p:spPr>
          <a:xfrm>
            <a:off x="7982833" y="329625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Andi Maier</a:t>
            </a:r>
          </a:p>
          <a:p>
            <a:r>
              <a:rPr lang="en-DE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group leader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AA76DE-08D5-6FF0-3F4E-EC633B0C36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180"/>
          <a:stretch/>
        </p:blipFill>
        <p:spPr>
          <a:xfrm>
            <a:off x="11147255" y="9140"/>
            <a:ext cx="1023732" cy="9792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45B78B-0CBA-0330-8BFB-2D9AF077E03B}"/>
              </a:ext>
            </a:extLst>
          </p:cNvPr>
          <p:cNvSpPr txBox="1"/>
          <p:nvPr/>
        </p:nvSpPr>
        <p:spPr>
          <a:xfrm>
            <a:off x="9539122" y="0"/>
            <a:ext cx="16380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Wim Leemans</a:t>
            </a:r>
          </a:p>
          <a:p>
            <a:r>
              <a:rPr lang="en-DE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division director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C8526D1-FE3C-CF71-18A6-C2333F0590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876800"/>
            <a:ext cx="11155597" cy="174882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DC17D2-8AC0-0F80-E2C7-21346A60C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Maxence Thévenet - EAAC2025 - 23.09.2025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63149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91FCC86-C16C-E03D-7923-8D234245C1F7}"/>
              </a:ext>
            </a:extLst>
          </p:cNvPr>
          <p:cNvSpPr/>
          <p:nvPr/>
        </p:nvSpPr>
        <p:spPr>
          <a:xfrm>
            <a:off x="85167" y="4083994"/>
            <a:ext cx="7298872" cy="234800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600" dirty="0" err="1">
              <a:solidFill>
                <a:srgbClr val="237AB7"/>
              </a:solidFill>
              <a:latin typeface="Helvetica" pitchFamily="2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4A2FB00-8FBF-BF76-4158-FA35B1D5DF30}"/>
              </a:ext>
            </a:extLst>
          </p:cNvPr>
          <p:cNvSpPr/>
          <p:nvPr/>
        </p:nvSpPr>
        <p:spPr>
          <a:xfrm>
            <a:off x="108234" y="1046161"/>
            <a:ext cx="8673027" cy="234800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600" dirty="0" err="1">
              <a:solidFill>
                <a:srgbClr val="237AB7"/>
              </a:solidFill>
              <a:latin typeface="Helvetica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F4ECDA-C150-2861-12F2-E3F95C082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88" y="3654496"/>
            <a:ext cx="11376024" cy="451098"/>
          </a:xfrm>
        </p:spPr>
        <p:txBody>
          <a:bodyPr/>
          <a:lstStyle/>
          <a:p>
            <a:pPr algn="ctr"/>
            <a:r>
              <a:rPr lang="en-US" altLang="zh-CN" sz="2000" b="1" spc="-1" dirty="0">
                <a:solidFill>
                  <a:srgbClr val="5BC5F1"/>
                </a:solidFill>
                <a:latin typeface="Helvetica" pitchFamily="2" charset="0"/>
                <a:cs typeface="Times New Roman" panose="02020603050405020304" pitchFamily="18" charset="0"/>
              </a:rPr>
              <a:t>Perspectives</a:t>
            </a:r>
            <a:endParaRPr lang="en-DE" sz="2000" b="1" dirty="0">
              <a:solidFill>
                <a:srgbClr val="009FDF"/>
              </a:solidFill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preview url image">
            <a:extLst>
              <a:ext uri="{FF2B5EF4-FFF2-40B4-BE49-F238E27FC236}">
                <a16:creationId xmlns:a16="http://schemas.microsoft.com/office/drawing/2014/main" id="{BE0E96A5-4B71-5183-DFD2-CFAEE90C01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>
              <a:latin typeface="Helvetica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2C4952E-8A83-CA63-4490-D6BD8A8EA857}"/>
              </a:ext>
            </a:extLst>
          </p:cNvPr>
          <p:cNvSpPr txBox="1">
            <a:spLocks/>
          </p:cNvSpPr>
          <p:nvPr/>
        </p:nvSpPr>
        <p:spPr>
          <a:xfrm>
            <a:off x="248661" y="331766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DE" altLang="zh-CN" sz="2000" b="1" spc="-1" dirty="0">
                <a:solidFill>
                  <a:srgbClr val="5BC5F1"/>
                </a:solidFill>
                <a:latin typeface="Helvetica" pitchFamily="2" charset="0"/>
                <a:cs typeface="Times New Roman" panose="02020603050405020304" pitchFamily="18" charset="0"/>
              </a:rPr>
              <a:t>C</a:t>
            </a:r>
            <a:r>
              <a:rPr lang="en-US" altLang="zh-CN" sz="2000" b="1" spc="-1" dirty="0" err="1">
                <a:solidFill>
                  <a:srgbClr val="5BC5F1"/>
                </a:solidFill>
                <a:latin typeface="Helvetica" pitchFamily="2" charset="0"/>
                <a:cs typeface="Times New Roman" panose="02020603050405020304" pitchFamily="18" charset="0"/>
              </a:rPr>
              <a:t>onclusion</a:t>
            </a:r>
            <a:endParaRPr lang="en-DE" sz="2000" b="1" dirty="0">
              <a:solidFill>
                <a:srgbClr val="009FDF"/>
              </a:solidFill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345E409B-12CF-ED06-BFE2-CDBBF5E648DA}"/>
              </a:ext>
            </a:extLst>
          </p:cNvPr>
          <p:cNvSpPr txBox="1">
            <a:spLocks/>
          </p:cNvSpPr>
          <p:nvPr/>
        </p:nvSpPr>
        <p:spPr>
          <a:xfrm>
            <a:off x="336357" y="1099058"/>
            <a:ext cx="8500299" cy="25524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DE" dirty="0">
                <a:latin typeface="Helvetica" pitchFamily="2" charset="0"/>
                <a:cs typeface="Times New Roman" panose="02020603050405020304" pitchFamily="18" charset="0"/>
              </a:rPr>
              <a:t>With </a:t>
            </a:r>
            <a:r>
              <a:rPr lang="en-DE" b="1" dirty="0">
                <a:latin typeface="Helvetica" pitchFamily="2" charset="0"/>
                <a:cs typeface="Times New Roman" panose="02020603050405020304" pitchFamily="18" charset="0"/>
              </a:rPr>
              <a:t>realistic s2e 3D simulations</a:t>
            </a:r>
            <a:r>
              <a:rPr lang="en-DE" dirty="0">
                <a:latin typeface="Helvetica" pitchFamily="2" charset="0"/>
                <a:cs typeface="Times New Roman" panose="02020603050405020304" pitchFamily="18" charset="0"/>
              </a:rPr>
              <a:t> we demonstrate in-plasma staging </a:t>
            </a:r>
          </a:p>
          <a:p>
            <a:r>
              <a:rPr lang="en-DE" b="1" dirty="0">
                <a:latin typeface="Helvetica" pitchFamily="2" charset="0"/>
                <a:cs typeface="Times New Roman" panose="02020603050405020304" pitchFamily="18" charset="0"/>
              </a:rPr>
              <a:t>3.5 GeV gain</a:t>
            </a:r>
            <a:r>
              <a:rPr lang="en-DE" dirty="0">
                <a:latin typeface="Helvetica" pitchFamily="2" charset="0"/>
                <a:cs typeface="Times New Roman" panose="02020603050405020304" pitchFamily="18" charset="0"/>
              </a:rPr>
              <a:t> from second HOFI LPA stage with </a:t>
            </a:r>
            <a:r>
              <a:rPr lang="en-DE" b="1" dirty="0">
                <a:latin typeface="Helvetica" pitchFamily="2" charset="0"/>
                <a:cs typeface="Times New Roman" panose="02020603050405020304" pitchFamily="18" charset="0"/>
              </a:rPr>
              <a:t>capturing ratio of 100% </a:t>
            </a:r>
          </a:p>
          <a:p>
            <a:r>
              <a:rPr lang="en-DE" b="1" dirty="0">
                <a:latin typeface="Helvetica" pitchFamily="2" charset="0"/>
                <a:cs typeface="Times New Roman" panose="02020603050405020304" pitchFamily="18" charset="0"/>
              </a:rPr>
              <a:t>Beam loaded, emittance preserved </a:t>
            </a:r>
            <a:r>
              <a:rPr lang="en-DE" dirty="0">
                <a:latin typeface="Helvetica" pitchFamily="2" charset="0"/>
                <a:cs typeface="Times New Roman" panose="02020603050405020304" pitchFamily="18" charset="0"/>
              </a:rPr>
              <a:t>in most of the beam</a:t>
            </a:r>
          </a:p>
          <a:p>
            <a:r>
              <a:rPr lang="en-DE" b="1" dirty="0">
                <a:latin typeface="Helvetica" pitchFamily="2" charset="0"/>
                <a:cs typeface="Times New Roman" panose="02020603050405020304" pitchFamily="18" charset="0"/>
              </a:rPr>
              <a:t>Compatible with strong ion motion </a:t>
            </a:r>
            <a:r>
              <a:rPr lang="en-DE" dirty="0">
                <a:latin typeface="Helvetica" pitchFamily="2" charset="0"/>
                <a:cs typeface="Times New Roman" panose="02020603050405020304" pitchFamily="18" charset="0"/>
              </a:rPr>
              <a:t>and adiabatic matching</a:t>
            </a:r>
          </a:p>
          <a:p>
            <a:endParaRPr lang="en-DE" dirty="0"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394E12F-4547-93A7-C89A-8ED2C230ED9C}"/>
              </a:ext>
            </a:extLst>
          </p:cNvPr>
          <p:cNvSpPr txBox="1">
            <a:spLocks/>
          </p:cNvSpPr>
          <p:nvPr/>
        </p:nvSpPr>
        <p:spPr>
          <a:xfrm>
            <a:off x="248661" y="3691389"/>
            <a:ext cx="7735542" cy="65716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DE" dirty="0">
              <a:latin typeface="Helvetica" pitchFamily="2" charset="0"/>
              <a:cs typeface="Times New Roman" panose="02020603050405020304" pitchFamily="18" charset="0"/>
            </a:endParaRPr>
          </a:p>
          <a:p>
            <a:r>
              <a:rPr lang="en-DE" dirty="0">
                <a:latin typeface="Helvetica" pitchFamily="2" charset="0"/>
                <a:cs typeface="Times New Roman" panose="02020603050405020304" pitchFamily="18" charset="0"/>
              </a:rPr>
              <a:t>Main challenges are </a:t>
            </a:r>
            <a:r>
              <a:rPr lang="en-DE" b="1" dirty="0">
                <a:latin typeface="Helvetica" pitchFamily="2" charset="0"/>
                <a:cs typeface="Times New Roman" panose="02020603050405020304" pitchFamily="18" charset="0"/>
              </a:rPr>
              <a:t>head erosion and laser coupling</a:t>
            </a:r>
          </a:p>
          <a:p>
            <a:r>
              <a:rPr lang="en-DE" b="1" dirty="0">
                <a:latin typeface="Helvetica" pitchFamily="2" charset="0"/>
                <a:cs typeface="Times New Roman" panose="02020603050405020304" pitchFamily="18" charset="0"/>
              </a:rPr>
              <a:t>Later stages are easier</a:t>
            </a:r>
            <a:r>
              <a:rPr lang="en-DE" dirty="0">
                <a:latin typeface="Helvetica" pitchFamily="2" charset="0"/>
                <a:cs typeface="Times New Roman" panose="02020603050405020304" pitchFamily="18" charset="0"/>
              </a:rPr>
              <a:t>, even with strong ion motion </a:t>
            </a:r>
          </a:p>
          <a:p>
            <a:r>
              <a:rPr lang="en-DE" dirty="0">
                <a:latin typeface="Helvetica" pitchFamily="2" charset="0"/>
                <a:cs typeface="Times New Roman" panose="02020603050405020304" pitchFamily="18" charset="0"/>
              </a:rPr>
              <a:t>Still working on laser coupling, emittance preservation, etc. </a:t>
            </a:r>
          </a:p>
          <a:p>
            <a:r>
              <a:rPr lang="en-DE" dirty="0">
                <a:latin typeface="Helvetica" pitchFamily="2" charset="0"/>
                <a:cs typeface="Times New Roman" panose="02020603050405020304" pitchFamily="18" charset="0"/>
              </a:rPr>
              <a:t>Being wrapped up for publication</a:t>
            </a:r>
            <a:r>
              <a:rPr lang="en-DE" b="1" dirty="0">
                <a:latin typeface="Helvetica" pitchFamily="2" charset="0"/>
                <a:cs typeface="Times New Roman" panose="02020603050405020304" pitchFamily="18" charset="0"/>
              </a:rPr>
              <a:t>, </a:t>
            </a:r>
            <a:r>
              <a:rPr lang="en-DE" dirty="0">
                <a:latin typeface="Helvetica" pitchFamily="2" charset="0"/>
                <a:cs typeface="Times New Roman" panose="02020603050405020304" pitchFamily="18" charset="0"/>
              </a:rPr>
              <a:t>to be submitted next weeks.</a:t>
            </a:r>
          </a:p>
          <a:p>
            <a:pPr marL="0" indent="0">
              <a:buNone/>
            </a:pPr>
            <a:endParaRPr lang="en-DE" dirty="0">
              <a:latin typeface="Helvetica" pitchFamily="2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A94121A-79E8-002D-81C1-685C4C5BA9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812"/>
          <a:stretch>
            <a:fillRect/>
          </a:stretch>
        </p:blipFill>
        <p:spPr>
          <a:xfrm>
            <a:off x="7480188" y="4204887"/>
            <a:ext cx="4817583" cy="236054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AD3D9CB-F3DE-2C79-7563-7E306F50FCDC}"/>
              </a:ext>
            </a:extLst>
          </p:cNvPr>
          <p:cNvGrpSpPr/>
          <p:nvPr/>
        </p:nvGrpSpPr>
        <p:grpSpPr>
          <a:xfrm>
            <a:off x="8960580" y="978092"/>
            <a:ext cx="3057140" cy="2266387"/>
            <a:chOff x="80222" y="2414775"/>
            <a:chExt cx="4771175" cy="353707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4DFA05E-4D85-BCBC-2910-F126CC6B8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3618" y="3656308"/>
              <a:ext cx="257641" cy="241586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1921943-18E3-23B6-0B7D-7574C338DB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6" t="7673" r="66028" b="62183"/>
            <a:stretch/>
          </p:blipFill>
          <p:spPr bwMode="auto">
            <a:xfrm>
              <a:off x="703948" y="2712091"/>
              <a:ext cx="635271" cy="62924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DE7A006-FCDF-8814-0AEF-D72A0988ED2B}"/>
                </a:ext>
              </a:extLst>
            </p:cNvPr>
            <p:cNvSpPr/>
            <p:nvPr/>
          </p:nvSpPr>
          <p:spPr>
            <a:xfrm>
              <a:off x="2409273" y="2868773"/>
              <a:ext cx="86330" cy="86329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dirty="0" err="1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6E68EB7-0704-4227-3644-FF452DB9DECD}"/>
                </a:ext>
              </a:extLst>
            </p:cNvPr>
            <p:cNvSpPr/>
            <p:nvPr/>
          </p:nvSpPr>
          <p:spPr>
            <a:xfrm>
              <a:off x="3162882" y="3298174"/>
              <a:ext cx="86330" cy="86329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dirty="0" err="1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13881CC-3125-3E2F-313A-FCBC592A2357}"/>
                </a:ext>
              </a:extLst>
            </p:cNvPr>
            <p:cNvSpPr/>
            <p:nvPr/>
          </p:nvSpPr>
          <p:spPr>
            <a:xfrm>
              <a:off x="3184695" y="4202445"/>
              <a:ext cx="86330" cy="86329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dirty="0" err="1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338C7F0-C788-44DB-1E5A-DCE46656F12A}"/>
                </a:ext>
              </a:extLst>
            </p:cNvPr>
            <p:cNvSpPr/>
            <p:nvPr/>
          </p:nvSpPr>
          <p:spPr>
            <a:xfrm>
              <a:off x="2409273" y="4621374"/>
              <a:ext cx="86330" cy="86329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dirty="0" err="1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C879C0C-DE7B-E2EF-BFFB-16750DCBDCBA}"/>
                </a:ext>
              </a:extLst>
            </p:cNvPr>
            <p:cNvSpPr/>
            <p:nvPr/>
          </p:nvSpPr>
          <p:spPr>
            <a:xfrm>
              <a:off x="1652338" y="4202445"/>
              <a:ext cx="86330" cy="86329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dirty="0" err="1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A780CD1-1BEB-AD78-86CF-B5EBDAA6FEF5}"/>
                </a:ext>
              </a:extLst>
            </p:cNvPr>
            <p:cNvSpPr/>
            <p:nvPr/>
          </p:nvSpPr>
          <p:spPr>
            <a:xfrm>
              <a:off x="1652338" y="3294999"/>
              <a:ext cx="86330" cy="86329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dirty="0" err="1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501CC8A-46D0-BF60-ACFA-C22D6BD15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795" y="2711560"/>
              <a:ext cx="304800" cy="160734"/>
            </a:xfrm>
            <a:prstGeom prst="rect">
              <a:avLst/>
            </a:prstGeom>
          </p:spPr>
        </p:pic>
        <p:pic>
          <p:nvPicPr>
            <p:cNvPr id="48" name="Picture 1" descr="page16image668038768">
              <a:extLst>
                <a:ext uri="{FF2B5EF4-FFF2-40B4-BE49-F238E27FC236}">
                  <a16:creationId xmlns:a16="http://schemas.microsoft.com/office/drawing/2014/main" id="{DB8D617D-6582-530C-CEF1-2E5DE2FCF4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253" y="4288774"/>
              <a:ext cx="1216918" cy="306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DDC240F-4AC2-6D16-3A64-02F57C0502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2" t="16798" r="7708" b="17160"/>
            <a:stretch/>
          </p:blipFill>
          <p:spPr>
            <a:xfrm>
              <a:off x="540903" y="3304495"/>
              <a:ext cx="914401" cy="24704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5D4DA0A-11A4-5A87-5184-AF9EA3D7B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48" t="15757" r="6782" b="12969"/>
            <a:stretch/>
          </p:blipFill>
          <p:spPr>
            <a:xfrm>
              <a:off x="2266401" y="4919983"/>
              <a:ext cx="893113" cy="498211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86B15D5-6F2B-B80B-EAB7-01C997C9F8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1" t="12795" r="4277" b="3011"/>
            <a:stretch/>
          </p:blipFill>
          <p:spPr bwMode="auto">
            <a:xfrm>
              <a:off x="3309163" y="2711349"/>
              <a:ext cx="821573" cy="77233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AB788CB-3F72-9E84-2BE3-DB6F71FE5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6541" y="2414775"/>
              <a:ext cx="1235266" cy="306551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F6C9D49-2088-CE24-A1DA-8C1679464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2727" y="3483688"/>
              <a:ext cx="1173136" cy="140895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AC04F02-816B-131C-E714-1CE889CEA659}"/>
                </a:ext>
              </a:extLst>
            </p:cNvPr>
            <p:cNvSpPr txBox="1"/>
            <p:nvPr/>
          </p:nvSpPr>
          <p:spPr>
            <a:xfrm>
              <a:off x="3227859" y="5194330"/>
              <a:ext cx="1623538" cy="4803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1400" dirty="0">
                  <a:latin typeface="Helvetica" pitchFamily="2" charset="0"/>
                  <a:ea typeface="Menlo" panose="020B0609030804020204" pitchFamily="49" charset="0"/>
                  <a:cs typeface="Times New Roman" panose="02020603050405020304" pitchFamily="18" charset="0"/>
                </a:rPr>
                <a:t>HiPACE++</a:t>
              </a: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C33E2BE-6532-2054-075C-67ECB1839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366" b="79974"/>
            <a:stretch/>
          </p:blipFill>
          <p:spPr>
            <a:xfrm>
              <a:off x="3271025" y="4211303"/>
              <a:ext cx="1070078" cy="391909"/>
            </a:xfrm>
            <a:prstGeom prst="rect">
              <a:avLst/>
            </a:prstGeom>
          </p:spPr>
        </p:pic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5D904DE-FFCF-CF54-3093-56CA762FC0EB}"/>
                </a:ext>
              </a:extLst>
            </p:cNvPr>
            <p:cNvCxnSpPr>
              <a:cxnSpLocks/>
              <a:stCxn id="46" idx="5"/>
              <a:endCxn id="41" idx="4"/>
            </p:cNvCxnSpPr>
            <p:nvPr/>
          </p:nvCxnSpPr>
          <p:spPr>
            <a:xfrm flipV="1">
              <a:off x="1726025" y="2955102"/>
              <a:ext cx="726413" cy="413583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3E9BE31-7018-A880-BEC7-E415CA71820E}"/>
                </a:ext>
              </a:extLst>
            </p:cNvPr>
            <p:cNvCxnSpPr>
              <a:cxnSpLocks/>
              <a:stCxn id="46" idx="5"/>
              <a:endCxn id="43" idx="1"/>
            </p:cNvCxnSpPr>
            <p:nvPr/>
          </p:nvCxnSpPr>
          <p:spPr>
            <a:xfrm>
              <a:off x="1726025" y="3368685"/>
              <a:ext cx="1471313" cy="846403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5F0DB03-7D31-8727-9C5C-8E25EB563C16}"/>
                </a:ext>
              </a:extLst>
            </p:cNvPr>
            <p:cNvCxnSpPr>
              <a:cxnSpLocks/>
              <a:stCxn id="46" idx="5"/>
              <a:endCxn id="44" idx="0"/>
            </p:cNvCxnSpPr>
            <p:nvPr/>
          </p:nvCxnSpPr>
          <p:spPr>
            <a:xfrm>
              <a:off x="1726025" y="3368685"/>
              <a:ext cx="726413" cy="1252689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E1C877E-C163-F742-D8F8-C68FCD504F46}"/>
                </a:ext>
              </a:extLst>
            </p:cNvPr>
            <p:cNvCxnSpPr>
              <a:cxnSpLocks/>
              <a:stCxn id="41" idx="4"/>
              <a:endCxn id="42" idx="2"/>
            </p:cNvCxnSpPr>
            <p:nvPr/>
          </p:nvCxnSpPr>
          <p:spPr>
            <a:xfrm>
              <a:off x="2452438" y="2955102"/>
              <a:ext cx="710444" cy="386237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8A42638-1611-A8DF-764B-6946E2DEFB80}"/>
                </a:ext>
              </a:extLst>
            </p:cNvPr>
            <p:cNvCxnSpPr>
              <a:cxnSpLocks/>
              <a:stCxn id="41" idx="4"/>
              <a:endCxn id="43" idx="1"/>
            </p:cNvCxnSpPr>
            <p:nvPr/>
          </p:nvCxnSpPr>
          <p:spPr>
            <a:xfrm>
              <a:off x="2452438" y="2955102"/>
              <a:ext cx="744900" cy="1259986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84DCD7A-80EA-56AF-65CD-0417CF1A7051}"/>
                </a:ext>
              </a:extLst>
            </p:cNvPr>
            <p:cNvCxnSpPr>
              <a:cxnSpLocks/>
              <a:stCxn id="41" idx="4"/>
              <a:endCxn id="45" idx="7"/>
            </p:cNvCxnSpPr>
            <p:nvPr/>
          </p:nvCxnSpPr>
          <p:spPr>
            <a:xfrm flipH="1">
              <a:off x="1726025" y="2955102"/>
              <a:ext cx="726413" cy="1259986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2250947-53AD-08B2-129C-994CB3D9C946}"/>
                </a:ext>
              </a:extLst>
            </p:cNvPr>
            <p:cNvCxnSpPr>
              <a:cxnSpLocks/>
              <a:stCxn id="42" idx="2"/>
              <a:endCxn id="45" idx="7"/>
            </p:cNvCxnSpPr>
            <p:nvPr/>
          </p:nvCxnSpPr>
          <p:spPr>
            <a:xfrm flipH="1">
              <a:off x="1726025" y="3341339"/>
              <a:ext cx="1436857" cy="873749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04B8A69-E618-7055-20DD-E4B071ABE830}"/>
                </a:ext>
              </a:extLst>
            </p:cNvPr>
            <p:cNvCxnSpPr>
              <a:cxnSpLocks/>
              <a:stCxn id="43" idx="1"/>
              <a:endCxn id="42" idx="2"/>
            </p:cNvCxnSpPr>
            <p:nvPr/>
          </p:nvCxnSpPr>
          <p:spPr>
            <a:xfrm flipH="1" flipV="1">
              <a:off x="3162882" y="3341339"/>
              <a:ext cx="34456" cy="873749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3B568C6-5B1D-84B1-7268-BC624F2CDED6}"/>
                </a:ext>
              </a:extLst>
            </p:cNvPr>
            <p:cNvCxnSpPr>
              <a:cxnSpLocks/>
              <a:stCxn id="43" idx="1"/>
              <a:endCxn id="45" idx="7"/>
            </p:cNvCxnSpPr>
            <p:nvPr/>
          </p:nvCxnSpPr>
          <p:spPr>
            <a:xfrm flipH="1">
              <a:off x="1726025" y="4215088"/>
              <a:ext cx="1471313" cy="0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F8827A5-48E9-BC2C-DD7D-BE5F50FD7082}"/>
                </a:ext>
              </a:extLst>
            </p:cNvPr>
            <p:cNvCxnSpPr>
              <a:cxnSpLocks/>
              <a:stCxn id="44" idx="0"/>
              <a:endCxn id="41" idx="4"/>
            </p:cNvCxnSpPr>
            <p:nvPr/>
          </p:nvCxnSpPr>
          <p:spPr>
            <a:xfrm flipV="1">
              <a:off x="2452438" y="2955102"/>
              <a:ext cx="0" cy="1666272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5B8BAF2-0BAE-6476-8C8C-27C81BDCDED4}"/>
                </a:ext>
              </a:extLst>
            </p:cNvPr>
            <p:cNvCxnSpPr>
              <a:cxnSpLocks/>
              <a:stCxn id="45" idx="7"/>
              <a:endCxn id="44" idx="0"/>
            </p:cNvCxnSpPr>
            <p:nvPr/>
          </p:nvCxnSpPr>
          <p:spPr>
            <a:xfrm>
              <a:off x="1726025" y="4215088"/>
              <a:ext cx="726413" cy="406286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3ADA2CE-7CC3-B323-4BB0-0D8CA0EFC6B5}"/>
                </a:ext>
              </a:extLst>
            </p:cNvPr>
            <p:cNvSpPr txBox="1"/>
            <p:nvPr/>
          </p:nvSpPr>
          <p:spPr>
            <a:xfrm>
              <a:off x="1529144" y="2669491"/>
              <a:ext cx="1051839" cy="288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" dirty="0">
                  <a:solidFill>
                    <a:srgbClr val="00B050"/>
                  </a:solidFill>
                  <a:latin typeface="Helvetica" pitchFamily="2" charset="0"/>
                  <a:ea typeface="Menlo" panose="020B0609030804020204" pitchFamily="49" charset="0"/>
                  <a:cs typeface="Menlo" panose="020B0609030804020204" pitchFamily="49" charset="0"/>
                </a:rPr>
                <a:t>O</a:t>
              </a:r>
              <a:r>
                <a:rPr lang="en-DE" sz="600" dirty="0">
                  <a:solidFill>
                    <a:srgbClr val="00B050"/>
                  </a:solidFill>
                  <a:latin typeface="Helvetica" pitchFamily="2" charset="0"/>
                  <a:ea typeface="Menlo" panose="020B0609030804020204" pitchFamily="49" charset="0"/>
                  <a:cs typeface="Menlo" panose="020B0609030804020204" pitchFamily="49" charset="0"/>
                </a:rPr>
                <a:t>pen-Source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99346DF-4470-6365-415C-82C82DBC25AB}"/>
                </a:ext>
              </a:extLst>
            </p:cNvPr>
            <p:cNvSpPr txBox="1"/>
            <p:nvPr/>
          </p:nvSpPr>
          <p:spPr>
            <a:xfrm>
              <a:off x="3271024" y="4514378"/>
              <a:ext cx="704850" cy="432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" dirty="0">
                  <a:solidFill>
                    <a:srgbClr val="00B050"/>
                  </a:solidFill>
                  <a:latin typeface="Helvetica" pitchFamily="2" charset="0"/>
                  <a:ea typeface="Menlo" panose="020B0609030804020204" pitchFamily="49" charset="0"/>
                  <a:cs typeface="Menlo" panose="020B0609030804020204" pitchFamily="49" charset="0"/>
                </a:rPr>
                <a:t>O</a:t>
              </a:r>
              <a:r>
                <a:rPr lang="en-DE" sz="600" dirty="0">
                  <a:solidFill>
                    <a:srgbClr val="00B050"/>
                  </a:solidFill>
                  <a:latin typeface="Helvetica" pitchFamily="2" charset="0"/>
                  <a:ea typeface="Menlo" panose="020B0609030804020204" pitchFamily="49" charset="0"/>
                  <a:cs typeface="Menlo" panose="020B0609030804020204" pitchFamily="49" charset="0"/>
                </a:rPr>
                <a:t>pen-Source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8C6BFAC-8579-F682-3439-B897A533FC26}"/>
                </a:ext>
              </a:extLst>
            </p:cNvPr>
            <p:cNvSpPr txBox="1"/>
            <p:nvPr/>
          </p:nvSpPr>
          <p:spPr>
            <a:xfrm>
              <a:off x="2167756" y="5375444"/>
              <a:ext cx="704850" cy="576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" dirty="0">
                  <a:solidFill>
                    <a:srgbClr val="00B050"/>
                  </a:solidFill>
                  <a:latin typeface="Helvetica" pitchFamily="2" charset="0"/>
                  <a:ea typeface="Menlo" panose="020B0609030804020204" pitchFamily="49" charset="0"/>
                  <a:cs typeface="Menlo" panose="020B0609030804020204" pitchFamily="49" charset="0"/>
                </a:rPr>
                <a:t>O</a:t>
              </a:r>
              <a:r>
                <a:rPr lang="en-DE" sz="600" dirty="0">
                  <a:solidFill>
                    <a:srgbClr val="00B050"/>
                  </a:solidFill>
                  <a:latin typeface="Helvetica" pitchFamily="2" charset="0"/>
                  <a:ea typeface="Menlo" panose="020B0609030804020204" pitchFamily="49" charset="0"/>
                  <a:cs typeface="Menlo" panose="020B0609030804020204" pitchFamily="49" charset="0"/>
                </a:rPr>
                <a:t>pen-Sourcee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D6BEBA9-C8F3-2C0F-2B50-E30EB8CBA4D9}"/>
                </a:ext>
              </a:extLst>
            </p:cNvPr>
            <p:cNvSpPr txBox="1"/>
            <p:nvPr/>
          </p:nvSpPr>
          <p:spPr>
            <a:xfrm>
              <a:off x="221284" y="4675479"/>
              <a:ext cx="896111" cy="432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" dirty="0">
                  <a:solidFill>
                    <a:srgbClr val="00B050"/>
                  </a:solidFill>
                  <a:latin typeface="Helvetica" pitchFamily="2" charset="0"/>
                  <a:ea typeface="Menlo" panose="020B0609030804020204" pitchFamily="49" charset="0"/>
                  <a:cs typeface="Menlo" panose="020B0609030804020204" pitchFamily="49" charset="0"/>
                </a:rPr>
                <a:t>O</a:t>
              </a:r>
              <a:r>
                <a:rPr lang="en-DE" sz="600" dirty="0">
                  <a:solidFill>
                    <a:srgbClr val="00B050"/>
                  </a:solidFill>
                  <a:latin typeface="Helvetica" pitchFamily="2" charset="0"/>
                  <a:ea typeface="Menlo" panose="020B0609030804020204" pitchFamily="49" charset="0"/>
                  <a:cs typeface="Menlo" panose="020B0609030804020204" pitchFamily="49" charset="0"/>
                </a:rPr>
                <a:t>pen-Source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B89E653-0BF8-B7BE-B178-E7A3A378ED4D}"/>
                </a:ext>
              </a:extLst>
            </p:cNvPr>
            <p:cNvSpPr txBox="1"/>
            <p:nvPr/>
          </p:nvSpPr>
          <p:spPr>
            <a:xfrm>
              <a:off x="304686" y="3532438"/>
              <a:ext cx="919254" cy="432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" dirty="0">
                  <a:solidFill>
                    <a:srgbClr val="00B050"/>
                  </a:solidFill>
                  <a:latin typeface="Helvetica" pitchFamily="2" charset="0"/>
                  <a:ea typeface="Menlo" panose="020B0609030804020204" pitchFamily="49" charset="0"/>
                  <a:cs typeface="Menlo" panose="020B0609030804020204" pitchFamily="49" charset="0"/>
                </a:rPr>
                <a:t>O</a:t>
              </a:r>
              <a:r>
                <a:rPr lang="en-DE" sz="600" dirty="0">
                  <a:solidFill>
                    <a:srgbClr val="00B050"/>
                  </a:solidFill>
                  <a:latin typeface="Helvetica" pitchFamily="2" charset="0"/>
                  <a:ea typeface="Menlo" panose="020B0609030804020204" pitchFamily="49" charset="0"/>
                  <a:cs typeface="Menlo" panose="020B0609030804020204" pitchFamily="49" charset="0"/>
                </a:rPr>
                <a:t>pen-Source</a:t>
              </a: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7A1E634D-B273-C345-1174-0FD62ADB0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878" y="4538310"/>
              <a:ext cx="304800" cy="160734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9E95AF3F-4EF5-0B4B-2083-04E4EF425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1269" y="5377183"/>
              <a:ext cx="304800" cy="160734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399B21FD-3D59-B9C7-2312-B8D840119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7725" y="4572205"/>
              <a:ext cx="304800" cy="160734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968074C1-C138-3D18-9BAD-9492F1A0C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411" y="3551544"/>
              <a:ext cx="304800" cy="160734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EF864D1-44D1-C9E0-A8F7-00F34E3FF338}"/>
                </a:ext>
              </a:extLst>
            </p:cNvPr>
            <p:cNvSpPr txBox="1"/>
            <p:nvPr/>
          </p:nvSpPr>
          <p:spPr>
            <a:xfrm>
              <a:off x="80222" y="5048789"/>
              <a:ext cx="2069512" cy="384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500" dirty="0">
                  <a:solidFill>
                    <a:schemeClr val="bg2"/>
                  </a:solidFill>
                  <a:latin typeface="Helvetica" pitchFamily="2" charset="0"/>
                </a:rPr>
                <a:t>Real combination of simulation tools in past or present studies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9138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333CA-3F2B-BF53-F31F-07D9B9DF2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D584EE7C-6D8F-F8FC-52A4-AAEAB777A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0992"/>
            <a:ext cx="11376025" cy="451098"/>
          </a:xfrm>
        </p:spPr>
        <p:txBody>
          <a:bodyPr/>
          <a:lstStyle/>
          <a:p>
            <a:br>
              <a:rPr lang="en-DE" sz="1200" dirty="0">
                <a:latin typeface="Helvetica" pitchFamily="2" charset="0"/>
                <a:cs typeface="Times New Roman" panose="02020603050405020304" pitchFamily="18" charset="0"/>
              </a:rPr>
            </a:br>
            <a:endParaRPr lang="en-US" altLang="zh-CN" sz="2000" b="1" dirty="0">
              <a:solidFill>
                <a:schemeClr val="tx1"/>
              </a:solidFill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96" name="Title 1">
            <a:extLst>
              <a:ext uri="{FF2B5EF4-FFF2-40B4-BE49-F238E27FC236}">
                <a16:creationId xmlns:a16="http://schemas.microsoft.com/office/drawing/2014/main" id="{6C3B0EB1-6ED6-F8F6-F0BC-534CE21F84EF}"/>
              </a:ext>
            </a:extLst>
          </p:cNvPr>
          <p:cNvSpPr txBox="1">
            <a:spLocks/>
          </p:cNvSpPr>
          <p:nvPr/>
        </p:nvSpPr>
        <p:spPr>
          <a:xfrm>
            <a:off x="457199" y="375087"/>
            <a:ext cx="11376025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sz="2800" dirty="0">
              <a:solidFill>
                <a:srgbClr val="009FDF"/>
              </a:solidFill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E78083-692A-00AF-CE0B-07D6699CEBB3}"/>
              </a:ext>
            </a:extLst>
          </p:cNvPr>
          <p:cNvSpPr txBox="1"/>
          <p:nvPr/>
        </p:nvSpPr>
        <p:spPr>
          <a:xfrm>
            <a:off x="1101144" y="6506855"/>
            <a:ext cx="94556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>
                <a:solidFill>
                  <a:srgbClr val="222222"/>
                </a:solidFill>
                <a:latin typeface="Helvetica" pitchFamily="2" charset="0"/>
                <a:cs typeface="Times New Roman" panose="02020603050405020304" pitchFamily="18" charset="0"/>
              </a:rPr>
              <a:t>C. B. Schroeder et al</a:t>
            </a:r>
            <a:r>
              <a:rPr lang="en-GB" sz="12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. </a:t>
            </a:r>
            <a:r>
              <a:rPr lang="en-US" altLang="zh-CN" sz="1200" b="0" i="1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PRAB</a:t>
            </a:r>
            <a:r>
              <a:rPr lang="en-GB" sz="12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 </a:t>
            </a:r>
            <a:r>
              <a:rPr lang="en-US" altLang="zh-CN" sz="1200" b="1" dirty="0">
                <a:solidFill>
                  <a:srgbClr val="222222"/>
                </a:solidFill>
                <a:latin typeface="Helvetica" pitchFamily="2" charset="0"/>
                <a:cs typeface="Times New Roman" panose="02020603050405020304" pitchFamily="18" charset="0"/>
              </a:rPr>
              <a:t>13</a:t>
            </a:r>
            <a:r>
              <a:rPr lang="en-GB" sz="12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, </a:t>
            </a:r>
            <a:r>
              <a:rPr lang="en-US" altLang="zh-CN" sz="12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101301</a:t>
            </a:r>
            <a:r>
              <a:rPr lang="en-GB" sz="12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 (201</a:t>
            </a:r>
            <a:r>
              <a:rPr lang="en-US" altLang="zh-CN" sz="12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0</a:t>
            </a:r>
            <a:r>
              <a:rPr lang="en-GB" sz="12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)</a:t>
            </a:r>
            <a:endParaRPr lang="en-GB" sz="1200" dirty="0">
              <a:effectLst/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0216C4-7AD8-3C1F-6C5A-A40A1218CFEB}"/>
              </a:ext>
            </a:extLst>
          </p:cNvPr>
          <p:cNvSpPr txBox="1"/>
          <p:nvPr/>
        </p:nvSpPr>
        <p:spPr>
          <a:xfrm>
            <a:off x="344962" y="1727262"/>
            <a:ext cx="3984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000" dirty="0">
                <a:latin typeface="Helvetica" pitchFamily="2" charset="0"/>
                <a:cs typeface="Times New Roman" panose="02020603050405020304" pitchFamily="18" charset="0"/>
              </a:rPr>
              <a:t>S</a:t>
            </a:r>
            <a:r>
              <a:rPr lang="en-GB" sz="2000" dirty="0" err="1">
                <a:latin typeface="Helvetica" pitchFamily="2" charset="0"/>
                <a:cs typeface="Times New Roman" panose="02020603050405020304" pitchFamily="18" charset="0"/>
              </a:rPr>
              <a:t>i</a:t>
            </a:r>
            <a:r>
              <a:rPr lang="en-DE" sz="2000" dirty="0">
                <a:latin typeface="Helvetica" pitchFamily="2" charset="0"/>
                <a:cs typeface="Times New Roman" panose="02020603050405020304" pitchFamily="18" charset="0"/>
              </a:rPr>
              <a:t>ngle stage plasma channel 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7B60985-E3C8-D25D-F6EC-979045BD9746}"/>
              </a:ext>
            </a:extLst>
          </p:cNvPr>
          <p:cNvGrpSpPr/>
          <p:nvPr/>
        </p:nvGrpSpPr>
        <p:grpSpPr>
          <a:xfrm>
            <a:off x="4475971" y="1626931"/>
            <a:ext cx="4531917" cy="743340"/>
            <a:chOff x="1209525" y="1976090"/>
            <a:chExt cx="9242602" cy="79122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9912380-F519-A8BB-56E3-40E0B72CF25E}"/>
                </a:ext>
              </a:extLst>
            </p:cNvPr>
            <p:cNvGrpSpPr/>
            <p:nvPr/>
          </p:nvGrpSpPr>
          <p:grpSpPr>
            <a:xfrm>
              <a:off x="2500316" y="2143577"/>
              <a:ext cx="6657328" cy="541686"/>
              <a:chOff x="2715272" y="1917950"/>
              <a:chExt cx="1253118" cy="332788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CCD9003-27A2-A5A6-C268-7F8F2C6BFC82}"/>
                  </a:ext>
                </a:extLst>
              </p:cNvPr>
              <p:cNvSpPr/>
              <p:nvPr/>
            </p:nvSpPr>
            <p:spPr>
              <a:xfrm rot="10800000">
                <a:off x="2715272" y="1917950"/>
                <a:ext cx="1253118" cy="166394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sz="1600" dirty="0" err="1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9BA92D7-97D1-D4AB-EAFC-C84242652A98}"/>
                  </a:ext>
                </a:extLst>
              </p:cNvPr>
              <p:cNvSpPr/>
              <p:nvPr/>
            </p:nvSpPr>
            <p:spPr>
              <a:xfrm>
                <a:off x="2715272" y="2084344"/>
                <a:ext cx="1253118" cy="166394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sz="1600" dirty="0" err="1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4A0AC94A-444A-5E05-0A8C-7C0327672469}"/>
                </a:ext>
              </a:extLst>
            </p:cNvPr>
            <p:cNvGrpSpPr/>
            <p:nvPr/>
          </p:nvGrpSpPr>
          <p:grpSpPr>
            <a:xfrm rot="5400000">
              <a:off x="1516192" y="1758244"/>
              <a:ext cx="702408" cy="1315742"/>
              <a:chOff x="1081222" y="2109595"/>
              <a:chExt cx="1441063" cy="2699388"/>
            </a:xfrm>
          </p:grpSpPr>
          <p:sp>
            <p:nvSpPr>
              <p:cNvPr id="49" name="Trapezium 48">
                <a:extLst>
                  <a:ext uri="{FF2B5EF4-FFF2-40B4-BE49-F238E27FC236}">
                    <a16:creationId xmlns:a16="http://schemas.microsoft.com/office/drawing/2014/main" id="{B0D77DC8-4714-CC84-1473-62CB35648271}"/>
                  </a:ext>
                </a:extLst>
              </p:cNvPr>
              <p:cNvSpPr/>
              <p:nvPr/>
            </p:nvSpPr>
            <p:spPr>
              <a:xfrm>
                <a:off x="1101144" y="2143576"/>
                <a:ext cx="1399172" cy="2657024"/>
              </a:xfrm>
              <a:prstGeom prst="trapezoid">
                <a:avLst/>
              </a:prstGeom>
              <a:gradFill flip="none" rotWithShape="1">
                <a:gsLst>
                  <a:gs pos="0">
                    <a:schemeClr val="accent2">
                      <a:lumMod val="0"/>
                      <a:lumOff val="100000"/>
                      <a:alpha val="0"/>
                    </a:schemeClr>
                  </a:gs>
                  <a:gs pos="0">
                    <a:schemeClr val="accent2">
                      <a:lumMod val="0"/>
                      <a:lumOff val="100000"/>
                    </a:schemeClr>
                  </a:gs>
                  <a:gs pos="100000">
                    <a:schemeClr val="accent2">
                      <a:lumMod val="100000"/>
                    </a:schemeClr>
                  </a:gs>
                </a:gsLst>
                <a:lin ang="16200000" scaled="0"/>
                <a:tileRect/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sz="1600" dirty="0" err="1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D9A9744B-EF0B-1A1F-8113-2282F21D0B8D}"/>
                  </a:ext>
                </a:extLst>
              </p:cNvPr>
              <p:cNvSpPr/>
              <p:nvPr/>
            </p:nvSpPr>
            <p:spPr>
              <a:xfrm>
                <a:off x="1081222" y="2109595"/>
                <a:ext cx="377030" cy="2691008"/>
              </a:xfrm>
              <a:custGeom>
                <a:avLst/>
                <a:gdLst>
                  <a:gd name="connsiteX0" fmla="*/ 347730 w 362741"/>
                  <a:gd name="connsiteY0" fmla="*/ 0 h 2678806"/>
                  <a:gd name="connsiteX1" fmla="*/ 321972 w 362741"/>
                  <a:gd name="connsiteY1" fmla="*/ 837127 h 2678806"/>
                  <a:gd name="connsiteX2" fmla="*/ 0 w 362741"/>
                  <a:gd name="connsiteY2" fmla="*/ 2678806 h 267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741" h="2678806">
                    <a:moveTo>
                      <a:pt x="347730" y="0"/>
                    </a:moveTo>
                    <a:cubicBezTo>
                      <a:pt x="363828" y="195329"/>
                      <a:pt x="379927" y="390659"/>
                      <a:pt x="321972" y="837127"/>
                    </a:cubicBezTo>
                    <a:cubicBezTo>
                      <a:pt x="264017" y="1283595"/>
                      <a:pt x="32197" y="2354688"/>
                      <a:pt x="0" y="2678806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>
                  <a:latin typeface="Helvetica" pitchFamily="2" charset="0"/>
                </a:endParaRPr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194914DC-50C6-C033-1393-518B3A183C84}"/>
                  </a:ext>
                </a:extLst>
              </p:cNvPr>
              <p:cNvSpPr/>
              <p:nvPr/>
            </p:nvSpPr>
            <p:spPr>
              <a:xfrm flipH="1">
                <a:off x="2145256" y="2117983"/>
                <a:ext cx="377029" cy="2691000"/>
              </a:xfrm>
              <a:custGeom>
                <a:avLst/>
                <a:gdLst>
                  <a:gd name="connsiteX0" fmla="*/ 347730 w 362741"/>
                  <a:gd name="connsiteY0" fmla="*/ 0 h 2678806"/>
                  <a:gd name="connsiteX1" fmla="*/ 321972 w 362741"/>
                  <a:gd name="connsiteY1" fmla="*/ 837127 h 2678806"/>
                  <a:gd name="connsiteX2" fmla="*/ 0 w 362741"/>
                  <a:gd name="connsiteY2" fmla="*/ 2678806 h 267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741" h="2678806">
                    <a:moveTo>
                      <a:pt x="347730" y="0"/>
                    </a:moveTo>
                    <a:cubicBezTo>
                      <a:pt x="363828" y="195329"/>
                      <a:pt x="379927" y="390659"/>
                      <a:pt x="321972" y="837127"/>
                    </a:cubicBezTo>
                    <a:cubicBezTo>
                      <a:pt x="264017" y="1283595"/>
                      <a:pt x="32197" y="2354688"/>
                      <a:pt x="0" y="2678806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>
                  <a:latin typeface="Helvetica" pitchFamily="2" charset="0"/>
                </a:endParaRP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E6A026DD-9D38-542B-1659-DA6B9E76AA6A}"/>
                </a:ext>
              </a:extLst>
            </p:cNvPr>
            <p:cNvGrpSpPr/>
            <p:nvPr/>
          </p:nvGrpSpPr>
          <p:grpSpPr>
            <a:xfrm rot="16200000">
              <a:off x="9400322" y="1708463"/>
              <a:ext cx="784177" cy="1319432"/>
              <a:chOff x="1088735" y="2128216"/>
              <a:chExt cx="1608819" cy="2706960"/>
            </a:xfrm>
          </p:grpSpPr>
          <p:sp>
            <p:nvSpPr>
              <p:cNvPr id="78" name="Trapezium 77">
                <a:extLst>
                  <a:ext uri="{FF2B5EF4-FFF2-40B4-BE49-F238E27FC236}">
                    <a16:creationId xmlns:a16="http://schemas.microsoft.com/office/drawing/2014/main" id="{CD0576A1-253B-9E9E-D991-2D6DF7835ED1}"/>
                  </a:ext>
                </a:extLst>
              </p:cNvPr>
              <p:cNvSpPr/>
              <p:nvPr/>
            </p:nvSpPr>
            <p:spPr>
              <a:xfrm>
                <a:off x="1101144" y="2143576"/>
                <a:ext cx="1399172" cy="2657024"/>
              </a:xfrm>
              <a:prstGeom prst="trapezoid">
                <a:avLst/>
              </a:prstGeom>
              <a:gradFill flip="none" rotWithShape="1">
                <a:gsLst>
                  <a:gs pos="0">
                    <a:schemeClr val="accent2">
                      <a:lumMod val="0"/>
                      <a:lumOff val="100000"/>
                      <a:alpha val="53057"/>
                    </a:schemeClr>
                  </a:gs>
                  <a:gs pos="0">
                    <a:schemeClr val="accent2">
                      <a:lumMod val="0"/>
                      <a:lumOff val="100000"/>
                    </a:schemeClr>
                  </a:gs>
                  <a:gs pos="100000">
                    <a:schemeClr val="accent2">
                      <a:lumMod val="100000"/>
                    </a:schemeClr>
                  </a:gs>
                </a:gsLst>
                <a:lin ang="16200000" scaled="0"/>
                <a:tileRect/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sz="1600" dirty="0" err="1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AF586200-8270-B02E-67C0-5373F1B00F71}"/>
                  </a:ext>
                </a:extLst>
              </p:cNvPr>
              <p:cNvSpPr/>
              <p:nvPr/>
            </p:nvSpPr>
            <p:spPr>
              <a:xfrm>
                <a:off x="1088735" y="2128216"/>
                <a:ext cx="377030" cy="2691002"/>
              </a:xfrm>
              <a:custGeom>
                <a:avLst/>
                <a:gdLst>
                  <a:gd name="connsiteX0" fmla="*/ 347730 w 362741"/>
                  <a:gd name="connsiteY0" fmla="*/ 0 h 2678806"/>
                  <a:gd name="connsiteX1" fmla="*/ 321972 w 362741"/>
                  <a:gd name="connsiteY1" fmla="*/ 837127 h 2678806"/>
                  <a:gd name="connsiteX2" fmla="*/ 0 w 362741"/>
                  <a:gd name="connsiteY2" fmla="*/ 2678806 h 267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741" h="2678806">
                    <a:moveTo>
                      <a:pt x="347730" y="0"/>
                    </a:moveTo>
                    <a:cubicBezTo>
                      <a:pt x="363828" y="195329"/>
                      <a:pt x="379927" y="390659"/>
                      <a:pt x="321972" y="837127"/>
                    </a:cubicBezTo>
                    <a:cubicBezTo>
                      <a:pt x="264017" y="1283595"/>
                      <a:pt x="32197" y="2354688"/>
                      <a:pt x="0" y="2678806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>
                  <a:latin typeface="Helvetica" pitchFamily="2" charset="0"/>
                </a:endParaRPr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B9E61833-8DFB-2B8D-B648-BAF12EE3F348}"/>
                  </a:ext>
                </a:extLst>
              </p:cNvPr>
              <p:cNvSpPr/>
              <p:nvPr/>
            </p:nvSpPr>
            <p:spPr>
              <a:xfrm rot="508913" flipH="1">
                <a:off x="2023015" y="2193512"/>
                <a:ext cx="674539" cy="2641664"/>
              </a:xfrm>
              <a:custGeom>
                <a:avLst/>
                <a:gdLst>
                  <a:gd name="connsiteX0" fmla="*/ 347730 w 362741"/>
                  <a:gd name="connsiteY0" fmla="*/ 0 h 2678806"/>
                  <a:gd name="connsiteX1" fmla="*/ 321972 w 362741"/>
                  <a:gd name="connsiteY1" fmla="*/ 837127 h 2678806"/>
                  <a:gd name="connsiteX2" fmla="*/ 0 w 362741"/>
                  <a:gd name="connsiteY2" fmla="*/ 2678806 h 267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741" h="2678806">
                    <a:moveTo>
                      <a:pt x="347730" y="0"/>
                    </a:moveTo>
                    <a:cubicBezTo>
                      <a:pt x="363828" y="195329"/>
                      <a:pt x="379927" y="390659"/>
                      <a:pt x="321972" y="837127"/>
                    </a:cubicBezTo>
                    <a:cubicBezTo>
                      <a:pt x="264017" y="1283595"/>
                      <a:pt x="32197" y="2354688"/>
                      <a:pt x="0" y="2678806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>
                  <a:latin typeface="Helvetica" pitchFamily="2" charset="0"/>
                </a:endParaRPr>
              </a:p>
            </p:txBody>
          </p:sp>
        </p:grp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0672520-0761-EEA4-6BBB-034F597CDA3A}"/>
                </a:ext>
              </a:extLst>
            </p:cNvPr>
            <p:cNvSpPr/>
            <p:nvPr/>
          </p:nvSpPr>
          <p:spPr>
            <a:xfrm>
              <a:off x="2508704" y="2246474"/>
              <a:ext cx="6641454" cy="344325"/>
            </a:xfrm>
            <a:prstGeom prst="rect">
              <a:avLst/>
            </a:prstGeom>
            <a:solidFill>
              <a:srgbClr val="F29225">
                <a:alpha val="71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dirty="0" err="1">
                <a:solidFill>
                  <a:schemeClr val="tx1"/>
                </a:solidFill>
                <a:latin typeface="Helvetica" pitchFamily="2" charset="0"/>
              </a:endParaRPr>
            </a:p>
          </p:txBody>
        </p:sp>
      </p:grpSp>
      <p:sp>
        <p:nvSpPr>
          <p:cNvPr id="87" name="PlaceHolder 1">
            <a:extLst>
              <a:ext uri="{FF2B5EF4-FFF2-40B4-BE49-F238E27FC236}">
                <a16:creationId xmlns:a16="http://schemas.microsoft.com/office/drawing/2014/main" id="{392224DA-DEC9-2846-7FCA-43AA49FDED7D}"/>
              </a:ext>
            </a:extLst>
          </p:cNvPr>
          <p:cNvSpPr txBox="1">
            <a:spLocks/>
          </p:cNvSpPr>
          <p:nvPr/>
        </p:nvSpPr>
        <p:spPr>
          <a:xfrm>
            <a:off x="358775" y="366126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altLang="zh-CN" b="1" spc="-1" dirty="0">
                <a:solidFill>
                  <a:srgbClr val="5BC5F1"/>
                </a:solidFill>
                <a:latin typeface="Helvetica" pitchFamily="2" charset="0"/>
                <a:cs typeface="Times New Roman" panose="02020603050405020304" pitchFamily="18" charset="0"/>
              </a:rPr>
              <a:t>Single</a:t>
            </a:r>
            <a:r>
              <a:rPr lang="zh-CN" altLang="en-US" b="1" spc="-1" dirty="0">
                <a:solidFill>
                  <a:srgbClr val="5BC5F1"/>
                </a:solidFill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US" altLang="zh-CN" b="1" spc="-1" dirty="0">
                <a:solidFill>
                  <a:srgbClr val="5BC5F1"/>
                </a:solidFill>
                <a:latin typeface="Helvetica" pitchFamily="2" charset="0"/>
                <a:cs typeface="Times New Roman" panose="02020603050405020304" pitchFamily="18" charset="0"/>
              </a:rPr>
              <a:t>stage</a:t>
            </a:r>
            <a:r>
              <a:rPr lang="zh-CN" altLang="en-US" b="1" spc="-1" dirty="0">
                <a:solidFill>
                  <a:srgbClr val="5BC5F1"/>
                </a:solidFill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US" altLang="zh-CN" b="1" spc="-1" dirty="0">
                <a:solidFill>
                  <a:srgbClr val="5BC5F1"/>
                </a:solidFill>
                <a:latin typeface="Helvetica" pitchFamily="2" charset="0"/>
                <a:cs typeface="Times New Roman" panose="02020603050405020304" pitchFamily="18" charset="0"/>
              </a:rPr>
              <a:t>or multistage toward higher energy?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989B645-BDB4-6AAF-B90A-0668A765BA94}"/>
              </a:ext>
            </a:extLst>
          </p:cNvPr>
          <p:cNvGrpSpPr/>
          <p:nvPr/>
        </p:nvGrpSpPr>
        <p:grpSpPr>
          <a:xfrm>
            <a:off x="3886200" y="2923950"/>
            <a:ext cx="7279717" cy="3054632"/>
            <a:chOff x="1819484" y="1420254"/>
            <a:chExt cx="8000924" cy="3357257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0C09929-76B1-A575-A547-D5D6C1F062D0}"/>
                </a:ext>
              </a:extLst>
            </p:cNvPr>
            <p:cNvGrpSpPr/>
            <p:nvPr/>
          </p:nvGrpSpPr>
          <p:grpSpPr>
            <a:xfrm>
              <a:off x="1819484" y="1420254"/>
              <a:ext cx="8000924" cy="2861505"/>
              <a:chOff x="1887080" y="1374949"/>
              <a:chExt cx="8000924" cy="2861505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EBB67920-2C52-76B2-43AA-8987004A33B0}"/>
                  </a:ext>
                </a:extLst>
              </p:cNvPr>
              <p:cNvGrpSpPr/>
              <p:nvPr/>
            </p:nvGrpSpPr>
            <p:grpSpPr>
              <a:xfrm>
                <a:off x="1887080" y="1574105"/>
                <a:ext cx="8000924" cy="2662349"/>
                <a:chOff x="1676542" y="2287695"/>
                <a:chExt cx="7663451" cy="2386828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1011510D-B0EB-F64E-A9BF-00DD1BFBD5AF}"/>
                    </a:ext>
                  </a:extLst>
                </p:cNvPr>
                <p:cNvGrpSpPr/>
                <p:nvPr/>
              </p:nvGrpSpPr>
              <p:grpSpPr>
                <a:xfrm>
                  <a:off x="1676542" y="3313269"/>
                  <a:ext cx="3118826" cy="360532"/>
                  <a:chOff x="1194027" y="2064956"/>
                  <a:chExt cx="9250321" cy="702362"/>
                </a:xfrm>
              </p:grpSpPr>
              <p:grpSp>
                <p:nvGrpSpPr>
                  <p:cNvPr id="88" name="Group 87">
                    <a:extLst>
                      <a:ext uri="{FF2B5EF4-FFF2-40B4-BE49-F238E27FC236}">
                        <a16:creationId xmlns:a16="http://schemas.microsoft.com/office/drawing/2014/main" id="{1211FCF4-73EE-58B5-2527-725859705A14}"/>
                      </a:ext>
                    </a:extLst>
                  </p:cNvPr>
                  <p:cNvGrpSpPr/>
                  <p:nvPr/>
                </p:nvGrpSpPr>
                <p:grpSpPr>
                  <a:xfrm>
                    <a:off x="2500316" y="2143577"/>
                    <a:ext cx="6657328" cy="541686"/>
                    <a:chOff x="2715272" y="1917950"/>
                    <a:chExt cx="1253118" cy="332788"/>
                  </a:xfrm>
                </p:grpSpPr>
                <p:sp>
                  <p:nvSpPr>
                    <p:cNvPr id="100" name="Rectangle 99">
                      <a:extLst>
                        <a:ext uri="{FF2B5EF4-FFF2-40B4-BE49-F238E27FC236}">
                          <a16:creationId xmlns:a16="http://schemas.microsoft.com/office/drawing/2014/main" id="{5203CF3A-834E-983C-D9AF-076B1532F116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2715272" y="1917950"/>
                      <a:ext cx="1253118" cy="166394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DE" sz="1600" dirty="0" err="1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p:txBody>
                </p:sp>
                <p:sp>
                  <p:nvSpPr>
                    <p:cNvPr id="101" name="Rectangle 100">
                      <a:extLst>
                        <a:ext uri="{FF2B5EF4-FFF2-40B4-BE49-F238E27FC236}">
                          <a16:creationId xmlns:a16="http://schemas.microsoft.com/office/drawing/2014/main" id="{142D594D-C1BB-79C0-B0CB-78780380A8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5272" y="2084344"/>
                      <a:ext cx="1253118" cy="166394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DE" sz="1600" dirty="0" err="1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p:txBody>
                </p:sp>
              </p:grpSp>
              <p:grpSp>
                <p:nvGrpSpPr>
                  <p:cNvPr id="89" name="Group 88">
                    <a:extLst>
                      <a:ext uri="{FF2B5EF4-FFF2-40B4-BE49-F238E27FC236}">
                        <a16:creationId xmlns:a16="http://schemas.microsoft.com/office/drawing/2014/main" id="{215A5D1F-8498-BA4C-0186-74DF13D8A6E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506423" y="1752560"/>
                    <a:ext cx="702362" cy="1327154"/>
                    <a:chOff x="1081316" y="2117983"/>
                    <a:chExt cx="1440969" cy="2722806"/>
                  </a:xfrm>
                </p:grpSpPr>
                <p:sp>
                  <p:nvSpPr>
                    <p:cNvPr id="95" name="Trapezium 94">
                      <a:extLst>
                        <a:ext uri="{FF2B5EF4-FFF2-40B4-BE49-F238E27FC236}">
                          <a16:creationId xmlns:a16="http://schemas.microsoft.com/office/drawing/2014/main" id="{9ADBBF5D-7834-0EE2-4608-67F955D4C7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1144" y="2143576"/>
                      <a:ext cx="1399172" cy="2657024"/>
                    </a:xfrm>
                    <a:prstGeom prst="trapezoid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  <a:alpha val="0"/>
                          </a:schemeClr>
                        </a:gs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lin ang="16200000" scaled="0"/>
                      <a:tileRect/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DE" sz="1600" dirty="0" err="1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p:txBody>
                </p:sp>
                <p:sp>
                  <p:nvSpPr>
                    <p:cNvPr id="97" name="Freeform 96">
                      <a:extLst>
                        <a:ext uri="{FF2B5EF4-FFF2-40B4-BE49-F238E27FC236}">
                          <a16:creationId xmlns:a16="http://schemas.microsoft.com/office/drawing/2014/main" id="{F5B65D47-5AFD-8366-B8F0-369EA56A1F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1316" y="2149774"/>
                      <a:ext cx="377032" cy="2691015"/>
                    </a:xfrm>
                    <a:custGeom>
                      <a:avLst/>
                      <a:gdLst>
                        <a:gd name="connsiteX0" fmla="*/ 347730 w 362741"/>
                        <a:gd name="connsiteY0" fmla="*/ 0 h 2678806"/>
                        <a:gd name="connsiteX1" fmla="*/ 321972 w 362741"/>
                        <a:gd name="connsiteY1" fmla="*/ 837127 h 2678806"/>
                        <a:gd name="connsiteX2" fmla="*/ 0 w 362741"/>
                        <a:gd name="connsiteY2" fmla="*/ 2678806 h 26788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62741" h="2678806">
                          <a:moveTo>
                            <a:pt x="347730" y="0"/>
                          </a:moveTo>
                          <a:cubicBezTo>
                            <a:pt x="363828" y="195329"/>
                            <a:pt x="379927" y="390659"/>
                            <a:pt x="321972" y="837127"/>
                          </a:cubicBezTo>
                          <a:cubicBezTo>
                            <a:pt x="264017" y="1283595"/>
                            <a:pt x="32197" y="2354688"/>
                            <a:pt x="0" y="2678806"/>
                          </a:cubicBezTo>
                        </a:path>
                      </a:pathLst>
                    </a:custGeom>
                    <a:solidFill>
                      <a:schemeClr val="bg1"/>
                    </a:soli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DE">
                        <a:latin typeface="Helvetica" pitchFamily="2" charset="0"/>
                      </a:endParaRPr>
                    </a:p>
                  </p:txBody>
                </p:sp>
                <p:sp>
                  <p:nvSpPr>
                    <p:cNvPr id="98" name="Freeform 97">
                      <a:extLst>
                        <a:ext uri="{FF2B5EF4-FFF2-40B4-BE49-F238E27FC236}">
                          <a16:creationId xmlns:a16="http://schemas.microsoft.com/office/drawing/2014/main" id="{2782F5D8-78C3-E5B1-3A57-775DE1E3148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145256" y="2117983"/>
                      <a:ext cx="377029" cy="2691000"/>
                    </a:xfrm>
                    <a:custGeom>
                      <a:avLst/>
                      <a:gdLst>
                        <a:gd name="connsiteX0" fmla="*/ 347730 w 362741"/>
                        <a:gd name="connsiteY0" fmla="*/ 0 h 2678806"/>
                        <a:gd name="connsiteX1" fmla="*/ 321972 w 362741"/>
                        <a:gd name="connsiteY1" fmla="*/ 837127 h 2678806"/>
                        <a:gd name="connsiteX2" fmla="*/ 0 w 362741"/>
                        <a:gd name="connsiteY2" fmla="*/ 2678806 h 26788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62741" h="2678806">
                          <a:moveTo>
                            <a:pt x="347730" y="0"/>
                          </a:moveTo>
                          <a:cubicBezTo>
                            <a:pt x="363828" y="195329"/>
                            <a:pt x="379927" y="390659"/>
                            <a:pt x="321972" y="837127"/>
                          </a:cubicBezTo>
                          <a:cubicBezTo>
                            <a:pt x="264017" y="1283595"/>
                            <a:pt x="32197" y="2354688"/>
                            <a:pt x="0" y="2678806"/>
                          </a:cubicBezTo>
                        </a:path>
                      </a:pathLst>
                    </a:custGeom>
                    <a:solidFill>
                      <a:schemeClr val="bg1"/>
                    </a:soli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DE">
                        <a:latin typeface="Helvetica" pitchFamily="2" charset="0"/>
                      </a:endParaRPr>
                    </a:p>
                  </p:txBody>
                </p:sp>
              </p:grp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298D0C29-BBD5-F57D-89E4-D18806E3642E}"/>
                      </a:ext>
                    </a:extLst>
                  </p:cNvPr>
                  <p:cNvSpPr/>
                  <p:nvPr/>
                </p:nvSpPr>
                <p:spPr>
                  <a:xfrm>
                    <a:off x="2508704" y="2246474"/>
                    <a:ext cx="6641454" cy="344325"/>
                  </a:xfrm>
                  <a:prstGeom prst="rect">
                    <a:avLst/>
                  </a:prstGeom>
                  <a:solidFill>
                    <a:srgbClr val="F29225">
                      <a:alpha val="71000"/>
                    </a:srgbClr>
                  </a:solidFill>
                  <a:ln w="952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DE" sz="1600" dirty="0" err="1">
                      <a:solidFill>
                        <a:schemeClr val="tx1"/>
                      </a:solidFill>
                      <a:latin typeface="Helvetica" pitchFamily="2" charset="0"/>
                    </a:endParaRPr>
                  </a:p>
                </p:txBody>
              </p:sp>
              <p:grpSp>
                <p:nvGrpSpPr>
                  <p:cNvPr id="91" name="Group 90">
                    <a:extLst>
                      <a:ext uri="{FF2B5EF4-FFF2-40B4-BE49-F238E27FC236}">
                        <a16:creationId xmlns:a16="http://schemas.microsoft.com/office/drawing/2014/main" id="{8343FD23-D098-7F89-02C2-A9EB89047C27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9442674" y="1758593"/>
                    <a:ext cx="691694" cy="1311654"/>
                    <a:chOff x="1088735" y="2128216"/>
                    <a:chExt cx="1419080" cy="2691002"/>
                  </a:xfrm>
                </p:grpSpPr>
                <p:sp>
                  <p:nvSpPr>
                    <p:cNvPr id="92" name="Trapezium 91">
                      <a:extLst>
                        <a:ext uri="{FF2B5EF4-FFF2-40B4-BE49-F238E27FC236}">
                          <a16:creationId xmlns:a16="http://schemas.microsoft.com/office/drawing/2014/main" id="{3D045AEC-A1C1-B84D-E2CE-E78BEE84C3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1144" y="2143576"/>
                      <a:ext cx="1399172" cy="2657024"/>
                    </a:xfrm>
                    <a:prstGeom prst="trapezoid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  <a:alpha val="53057"/>
                          </a:schemeClr>
                        </a:gs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100000"/>
                          </a:schemeClr>
                        </a:gs>
                      </a:gsLst>
                      <a:lin ang="16200000" scaled="0"/>
                      <a:tileRect/>
                    </a:gra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DE" sz="1600" dirty="0" err="1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p:txBody>
                </p:sp>
                <p:sp>
                  <p:nvSpPr>
                    <p:cNvPr id="93" name="Freeform 92">
                      <a:extLst>
                        <a:ext uri="{FF2B5EF4-FFF2-40B4-BE49-F238E27FC236}">
                          <a16:creationId xmlns:a16="http://schemas.microsoft.com/office/drawing/2014/main" id="{D853B93C-80DE-6048-32A7-11CCB90869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735" y="2128216"/>
                      <a:ext cx="377030" cy="2691002"/>
                    </a:xfrm>
                    <a:custGeom>
                      <a:avLst/>
                      <a:gdLst>
                        <a:gd name="connsiteX0" fmla="*/ 347730 w 362741"/>
                        <a:gd name="connsiteY0" fmla="*/ 0 h 2678806"/>
                        <a:gd name="connsiteX1" fmla="*/ 321972 w 362741"/>
                        <a:gd name="connsiteY1" fmla="*/ 837127 h 2678806"/>
                        <a:gd name="connsiteX2" fmla="*/ 0 w 362741"/>
                        <a:gd name="connsiteY2" fmla="*/ 2678806 h 26788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62741" h="2678806">
                          <a:moveTo>
                            <a:pt x="347730" y="0"/>
                          </a:moveTo>
                          <a:cubicBezTo>
                            <a:pt x="363828" y="195329"/>
                            <a:pt x="379927" y="390659"/>
                            <a:pt x="321972" y="837127"/>
                          </a:cubicBezTo>
                          <a:cubicBezTo>
                            <a:pt x="264017" y="1283595"/>
                            <a:pt x="32197" y="2354688"/>
                            <a:pt x="0" y="2678806"/>
                          </a:cubicBezTo>
                        </a:path>
                      </a:pathLst>
                    </a:custGeom>
                    <a:solidFill>
                      <a:schemeClr val="bg1"/>
                    </a:soli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DE">
                        <a:latin typeface="Helvetica" pitchFamily="2" charset="0"/>
                      </a:endParaRPr>
                    </a:p>
                  </p:txBody>
                </p:sp>
                <p:sp>
                  <p:nvSpPr>
                    <p:cNvPr id="94" name="Freeform 93">
                      <a:extLst>
                        <a:ext uri="{FF2B5EF4-FFF2-40B4-BE49-F238E27FC236}">
                          <a16:creationId xmlns:a16="http://schemas.microsoft.com/office/drawing/2014/main" id="{FDD6888A-C411-7C5B-3346-C56AC777AE7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142829" y="2143578"/>
                      <a:ext cx="364986" cy="2641665"/>
                    </a:xfrm>
                    <a:custGeom>
                      <a:avLst/>
                      <a:gdLst>
                        <a:gd name="connsiteX0" fmla="*/ 347730 w 362741"/>
                        <a:gd name="connsiteY0" fmla="*/ 0 h 2678806"/>
                        <a:gd name="connsiteX1" fmla="*/ 321972 w 362741"/>
                        <a:gd name="connsiteY1" fmla="*/ 837127 h 2678806"/>
                        <a:gd name="connsiteX2" fmla="*/ 0 w 362741"/>
                        <a:gd name="connsiteY2" fmla="*/ 2678806 h 26788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62741" h="2678806">
                          <a:moveTo>
                            <a:pt x="347730" y="0"/>
                          </a:moveTo>
                          <a:cubicBezTo>
                            <a:pt x="363828" y="195329"/>
                            <a:pt x="379927" y="390659"/>
                            <a:pt x="321972" y="837127"/>
                          </a:cubicBezTo>
                          <a:cubicBezTo>
                            <a:pt x="264017" y="1283595"/>
                            <a:pt x="32197" y="2354688"/>
                            <a:pt x="0" y="2678806"/>
                          </a:cubicBezTo>
                        </a:path>
                      </a:pathLst>
                    </a:custGeom>
                    <a:solidFill>
                      <a:schemeClr val="bg1"/>
                    </a:soli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DE">
                        <a:latin typeface="Helvetica" pitchFamily="2" charset="0"/>
                      </a:endParaRPr>
                    </a:p>
                  </p:txBody>
                </p:sp>
              </p:grpSp>
            </p:grp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21DD3DFF-E1AB-47A4-EAA6-DDFAC8D27745}"/>
                    </a:ext>
                  </a:extLst>
                </p:cNvPr>
                <p:cNvGrpSpPr/>
                <p:nvPr/>
              </p:nvGrpSpPr>
              <p:grpSpPr>
                <a:xfrm>
                  <a:off x="1913232" y="2287695"/>
                  <a:ext cx="7426761" cy="2386828"/>
                  <a:chOff x="1913232" y="2287695"/>
                  <a:chExt cx="7426761" cy="2386828"/>
                </a:xfrm>
              </p:grpSpPr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84390701-DB2D-434B-9A31-5DC4319D6D3F}"/>
                      </a:ext>
                    </a:extLst>
                  </p:cNvPr>
                  <p:cNvSpPr txBox="1"/>
                  <p:nvPr/>
                </p:nvSpPr>
                <p:spPr>
                  <a:xfrm>
                    <a:off x="7321966" y="2875156"/>
                    <a:ext cx="1567123" cy="3335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DE" sz="1600" dirty="0">
                        <a:latin typeface="Helvetica" pitchFamily="2" charset="0"/>
                        <a:cs typeface="Times New Roman" panose="02020603050405020304" pitchFamily="18" charset="0"/>
                      </a:rPr>
                      <a:t>LPA stage</a:t>
                    </a:r>
                  </a:p>
                </p:txBody>
              </p:sp>
              <p:grpSp>
                <p:nvGrpSpPr>
                  <p:cNvPr id="52" name="Group 51">
                    <a:extLst>
                      <a:ext uri="{FF2B5EF4-FFF2-40B4-BE49-F238E27FC236}">
                        <a16:creationId xmlns:a16="http://schemas.microsoft.com/office/drawing/2014/main" id="{6AE43999-D771-698F-1EBD-E1ECD93C6B4F}"/>
                      </a:ext>
                    </a:extLst>
                  </p:cNvPr>
                  <p:cNvGrpSpPr/>
                  <p:nvPr/>
                </p:nvGrpSpPr>
                <p:grpSpPr>
                  <a:xfrm>
                    <a:off x="1913232" y="2287695"/>
                    <a:ext cx="5083341" cy="2386828"/>
                    <a:chOff x="2743309" y="4868119"/>
                    <a:chExt cx="4032781" cy="1774512"/>
                  </a:xfrm>
                </p:grpSpPr>
                <p:sp>
                  <p:nvSpPr>
                    <p:cNvPr id="66" name="Right Arrow 65">
                      <a:extLst>
                        <a:ext uri="{FF2B5EF4-FFF2-40B4-BE49-F238E27FC236}">
                          <a16:creationId xmlns:a16="http://schemas.microsoft.com/office/drawing/2014/main" id="{EB17EB82-31F5-9C3D-F3C6-A969A571082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611111" y="6258899"/>
                      <a:ext cx="685800" cy="81661"/>
                    </a:xfrm>
                    <a:prstGeom prst="rightArrow">
                      <a:avLst/>
                    </a:prstGeom>
                    <a:solidFill>
                      <a:srgbClr val="FFFF00"/>
                    </a:solidFill>
                    <a:ln/>
                  </p:spPr>
                  <p:style>
                    <a:lnRef idx="2">
                      <a:schemeClr val="accent2"/>
                    </a:lnRef>
                    <a:fillRef idx="1">
                      <a:schemeClr val="lt1"/>
                    </a:fillRef>
                    <a:effectRef idx="0">
                      <a:schemeClr val="accent2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DE" sz="1600" dirty="0" err="1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p:txBody>
                </p:sp>
                <p:sp>
                  <p:nvSpPr>
                    <p:cNvPr id="69" name="Right Arrow 68">
                      <a:extLst>
                        <a:ext uri="{FF2B5EF4-FFF2-40B4-BE49-F238E27FC236}">
                          <a16:creationId xmlns:a16="http://schemas.microsoft.com/office/drawing/2014/main" id="{E4DF9E82-3E4B-1AAF-AF7B-2908A9C4F3B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593529" y="5170188"/>
                      <a:ext cx="685800" cy="81661"/>
                    </a:xfrm>
                    <a:prstGeom prst="rightArrow">
                      <a:avLst/>
                    </a:prstGeom>
                    <a:solidFill>
                      <a:srgbClr val="FF0000"/>
                    </a:solidFill>
                    <a:ln/>
                  </p:spPr>
                  <p:style>
                    <a:lnRef idx="2">
                      <a:schemeClr val="accent2"/>
                    </a:lnRef>
                    <a:fillRef idx="1">
                      <a:schemeClr val="lt1"/>
                    </a:fillRef>
                    <a:effectRef idx="0">
                      <a:schemeClr val="accent2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DE" sz="1600" dirty="0" err="1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p:txBody>
                </p:sp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E8614964-AF54-2DDE-CAD6-FCEB585A9F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43309" y="5579482"/>
                      <a:ext cx="421407" cy="338554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DE" sz="1600" dirty="0" err="1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p:txBody>
                </p:sp>
                <p:sp>
                  <p:nvSpPr>
                    <p:cNvPr id="72" name="Rectangle 71">
                      <a:extLst>
                        <a:ext uri="{FF2B5EF4-FFF2-40B4-BE49-F238E27FC236}">
                          <a16:creationId xmlns:a16="http://schemas.microsoft.com/office/drawing/2014/main" id="{93E1DA15-AD00-7087-35D6-8C2C6DB79F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72060" y="5579482"/>
                      <a:ext cx="421407" cy="338554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DE" sz="1600" dirty="0" err="1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p:txBody>
                </p:sp>
                <p:sp>
                  <p:nvSpPr>
                    <p:cNvPr id="73" name="Rectangle 72">
                      <a:extLst>
                        <a:ext uri="{FF2B5EF4-FFF2-40B4-BE49-F238E27FC236}">
                          <a16:creationId xmlns:a16="http://schemas.microsoft.com/office/drawing/2014/main" id="{57A1D326-923A-8A97-A435-B78967070C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45506" y="5588939"/>
                      <a:ext cx="421407" cy="33855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DE" sz="1600" dirty="0" err="1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p:txBody>
                </p:sp>
                <p:sp>
                  <p:nvSpPr>
                    <p:cNvPr id="74" name="TextBox 73">
                      <a:extLst>
                        <a:ext uri="{FF2B5EF4-FFF2-40B4-BE49-F238E27FC236}">
                          <a16:creationId xmlns:a16="http://schemas.microsoft.com/office/drawing/2014/main" id="{EACA0D99-AD3F-E6EC-B37D-334C664F69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13232" y="5285575"/>
                      <a:ext cx="1412007" cy="24800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DE" sz="1600" dirty="0">
                          <a:latin typeface="Helvetica" pitchFamily="2" charset="0"/>
                          <a:cs typeface="Times New Roman" panose="02020603050405020304" pitchFamily="18" charset="0"/>
                        </a:rPr>
                        <a:t>LPA stage</a:t>
                      </a:r>
                    </a:p>
                  </p:txBody>
                </p:sp>
                <p:sp>
                  <p:nvSpPr>
                    <p:cNvPr id="75" name="Right Arrow 74">
                      <a:extLst>
                        <a:ext uri="{FF2B5EF4-FFF2-40B4-BE49-F238E27FC236}">
                          <a16:creationId xmlns:a16="http://schemas.microsoft.com/office/drawing/2014/main" id="{21F78E58-1966-8987-C764-D982AB1A83B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221260" y="6258899"/>
                      <a:ext cx="685800" cy="81661"/>
                    </a:xfrm>
                    <a:prstGeom prst="rightArrow">
                      <a:avLst/>
                    </a:prstGeom>
                    <a:solidFill>
                      <a:srgbClr val="FFFF00"/>
                    </a:solidFill>
                    <a:ln/>
                  </p:spPr>
                  <p:style>
                    <a:lnRef idx="2">
                      <a:schemeClr val="accent2"/>
                    </a:lnRef>
                    <a:fillRef idx="1">
                      <a:schemeClr val="lt1"/>
                    </a:fillRef>
                    <a:effectRef idx="0">
                      <a:schemeClr val="accent2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DE" sz="1600" dirty="0" err="1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p:txBody>
                </p:sp>
                <p:sp>
                  <p:nvSpPr>
                    <p:cNvPr id="82" name="Right Arrow 81">
                      <a:extLst>
                        <a:ext uri="{FF2B5EF4-FFF2-40B4-BE49-F238E27FC236}">
                          <a16:creationId xmlns:a16="http://schemas.microsoft.com/office/drawing/2014/main" id="{8C902C1A-4852-F2FB-DD22-D523442381B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6203678" y="5170188"/>
                      <a:ext cx="685800" cy="81661"/>
                    </a:xfrm>
                    <a:prstGeom prst="rightArrow">
                      <a:avLst/>
                    </a:prstGeom>
                    <a:solidFill>
                      <a:srgbClr val="FF0000"/>
                    </a:solidFill>
                    <a:ln/>
                  </p:spPr>
                  <p:style>
                    <a:lnRef idx="2">
                      <a:schemeClr val="accent2"/>
                    </a:lnRef>
                    <a:fillRef idx="1">
                      <a:schemeClr val="lt1"/>
                    </a:fillRef>
                    <a:effectRef idx="0">
                      <a:schemeClr val="accent2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DE" sz="1600" dirty="0" err="1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p:txBody>
                </p:sp>
                <p:sp>
                  <p:nvSpPr>
                    <p:cNvPr id="84" name="Right Arrow 83">
                      <a:extLst>
                        <a:ext uri="{FF2B5EF4-FFF2-40B4-BE49-F238E27FC236}">
                          <a16:creationId xmlns:a16="http://schemas.microsoft.com/office/drawing/2014/main" id="{93B0BAB2-14DA-E76D-6930-66DC17413DE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374425" y="6258900"/>
                      <a:ext cx="685800" cy="81661"/>
                    </a:xfrm>
                    <a:prstGeom prst="rightArrow">
                      <a:avLst/>
                    </a:prstGeom>
                    <a:solidFill>
                      <a:srgbClr val="FFFF00"/>
                    </a:solidFill>
                    <a:ln/>
                  </p:spPr>
                  <p:style>
                    <a:lnRef idx="2">
                      <a:schemeClr val="accent2"/>
                    </a:lnRef>
                    <a:fillRef idx="1">
                      <a:schemeClr val="lt1"/>
                    </a:fillRef>
                    <a:effectRef idx="0">
                      <a:schemeClr val="accent2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DE" sz="1600" dirty="0" err="1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p:txBody>
                </p:sp>
                <p:sp>
                  <p:nvSpPr>
                    <p:cNvPr id="85" name="Right Arrow 84">
                      <a:extLst>
                        <a:ext uri="{FF2B5EF4-FFF2-40B4-BE49-F238E27FC236}">
                          <a16:creationId xmlns:a16="http://schemas.microsoft.com/office/drawing/2014/main" id="{B54B65EC-CF22-8623-6F65-C3850C72762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356843" y="5170189"/>
                      <a:ext cx="685800" cy="81661"/>
                    </a:xfrm>
                    <a:prstGeom prst="rightArrow">
                      <a:avLst/>
                    </a:prstGeom>
                    <a:solidFill>
                      <a:srgbClr val="FF0000"/>
                    </a:solidFill>
                    <a:ln/>
                  </p:spPr>
                  <p:style>
                    <a:lnRef idx="2">
                      <a:schemeClr val="accent2"/>
                    </a:lnRef>
                    <a:fillRef idx="1">
                      <a:schemeClr val="lt1"/>
                    </a:fillRef>
                    <a:effectRef idx="0">
                      <a:schemeClr val="accent2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DE" sz="1600" dirty="0" err="1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p:txBody>
                </p:sp>
                <p:sp>
                  <p:nvSpPr>
                    <p:cNvPr id="86" name="TextBox 85">
                      <a:extLst>
                        <a:ext uri="{FF2B5EF4-FFF2-40B4-BE49-F238E27FC236}">
                          <a16:creationId xmlns:a16="http://schemas.microsoft.com/office/drawing/2014/main" id="{0DF2B5C6-0F2C-6853-8BD6-9A226A5F0F9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64083" y="5631973"/>
                      <a:ext cx="1412007" cy="19164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DE" sz="1100" dirty="0">
                          <a:latin typeface="Helvetica" pitchFamily="2" charset="0"/>
                        </a:rPr>
                        <a:t>……</a:t>
                      </a:r>
                    </a:p>
                  </p:txBody>
                </p:sp>
              </p:grpSp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4442121F-C8CF-E684-A226-824501AB1207}"/>
                      </a:ext>
                    </a:extLst>
                  </p:cNvPr>
                  <p:cNvGrpSpPr/>
                  <p:nvPr/>
                </p:nvGrpSpPr>
                <p:grpSpPr>
                  <a:xfrm>
                    <a:off x="6224710" y="3305593"/>
                    <a:ext cx="3115283" cy="358676"/>
                    <a:chOff x="1204537" y="2068572"/>
                    <a:chExt cx="9239811" cy="698747"/>
                  </a:xfrm>
                </p:grpSpPr>
                <p:grpSp>
                  <p:nvGrpSpPr>
                    <p:cNvPr id="54" name="Group 53">
                      <a:extLst>
                        <a:ext uri="{FF2B5EF4-FFF2-40B4-BE49-F238E27FC236}">
                          <a16:creationId xmlns:a16="http://schemas.microsoft.com/office/drawing/2014/main" id="{3B3C64A1-C417-4742-8805-2FB3CC9772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500316" y="2143577"/>
                      <a:ext cx="6657328" cy="541686"/>
                      <a:chOff x="2715272" y="1917950"/>
                      <a:chExt cx="1253118" cy="332788"/>
                    </a:xfrm>
                  </p:grpSpPr>
                  <p:sp>
                    <p:nvSpPr>
                      <p:cNvPr id="64" name="Rectangle 63">
                        <a:extLst>
                          <a:ext uri="{FF2B5EF4-FFF2-40B4-BE49-F238E27FC236}">
                            <a16:creationId xmlns:a16="http://schemas.microsoft.com/office/drawing/2014/main" id="{AC7DF8C9-CDAF-A906-18F6-6B361DA851C1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2715272" y="1917950"/>
                        <a:ext cx="1253118" cy="166394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  <a:ln w="9525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DE" sz="1600" dirty="0" err="1">
                          <a:solidFill>
                            <a:schemeClr val="tx1"/>
                          </a:solidFill>
                          <a:latin typeface="Helvetica" pitchFamily="2" charset="0"/>
                        </a:endParaRPr>
                      </a:p>
                    </p:txBody>
                  </p:sp>
                  <p:sp>
                    <p:nvSpPr>
                      <p:cNvPr id="65" name="Rectangle 64">
                        <a:extLst>
                          <a:ext uri="{FF2B5EF4-FFF2-40B4-BE49-F238E27FC236}">
                            <a16:creationId xmlns:a16="http://schemas.microsoft.com/office/drawing/2014/main" id="{2D3BF423-D04B-2986-F68B-765FEDF087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715272" y="2084344"/>
                        <a:ext cx="1253118" cy="166394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  <a:ln w="9525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DE" sz="1600" dirty="0" err="1">
                          <a:solidFill>
                            <a:schemeClr val="tx1"/>
                          </a:solidFill>
                          <a:latin typeface="Helvetica" pitchFamily="2" charset="0"/>
                        </a:endParaRPr>
                      </a:p>
                    </p:txBody>
                  </p:sp>
                </p:grpSp>
                <p:grpSp>
                  <p:nvGrpSpPr>
                    <p:cNvPr id="55" name="Group 54">
                      <a:extLst>
                        <a:ext uri="{FF2B5EF4-FFF2-40B4-BE49-F238E27FC236}">
                          <a16:creationId xmlns:a16="http://schemas.microsoft.com/office/drawing/2014/main" id="{CC47960E-A695-BC64-9929-C286994BF937}"/>
                        </a:ext>
                      </a:extLst>
                    </p:cNvPr>
                    <p:cNvGrpSpPr/>
                    <p:nvPr/>
                  </p:nvGrpSpPr>
                  <p:grpSpPr>
                    <a:xfrm rot="5400000">
                      <a:off x="1513484" y="1759625"/>
                      <a:ext cx="698747" cy="1316642"/>
                      <a:chOff x="1088735" y="2117983"/>
                      <a:chExt cx="1433550" cy="2701235"/>
                    </a:xfrm>
                  </p:grpSpPr>
                  <p:sp>
                    <p:nvSpPr>
                      <p:cNvPr id="61" name="Trapezium 60">
                        <a:extLst>
                          <a:ext uri="{FF2B5EF4-FFF2-40B4-BE49-F238E27FC236}">
                            <a16:creationId xmlns:a16="http://schemas.microsoft.com/office/drawing/2014/main" id="{1ABB1EDB-3188-2084-DB9F-6068B34097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1144" y="2143576"/>
                        <a:ext cx="1399172" cy="2657024"/>
                      </a:xfrm>
                      <a:prstGeom prst="trapezoid">
                        <a:avLst/>
                      </a:prstGeom>
                      <a:gradFill flip="none" rotWithShape="1">
                        <a:gsLst>
                          <a:gs pos="0">
                            <a:schemeClr val="accent2">
                              <a:lumMod val="0"/>
                              <a:lumOff val="100000"/>
                              <a:alpha val="0"/>
                            </a:schemeClr>
                          </a:gs>
                          <a:gs pos="0">
                            <a:schemeClr val="accent2">
                              <a:lumMod val="0"/>
                              <a:lumOff val="100000"/>
                            </a:schemeClr>
                          </a:gs>
                          <a:gs pos="100000">
                            <a:schemeClr val="accent2">
                              <a:lumMod val="100000"/>
                            </a:schemeClr>
                          </a:gs>
                        </a:gsLst>
                        <a:lin ang="16200000" scaled="0"/>
                        <a:tileRect/>
                      </a:gradFill>
                      <a:ln w="9525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DE" sz="1600" dirty="0" err="1">
                          <a:solidFill>
                            <a:schemeClr val="tx1"/>
                          </a:solidFill>
                          <a:latin typeface="Helvetica" pitchFamily="2" charset="0"/>
                        </a:endParaRPr>
                      </a:p>
                    </p:txBody>
                  </p:sp>
                  <p:sp>
                    <p:nvSpPr>
                      <p:cNvPr id="62" name="Freeform 61">
                        <a:extLst>
                          <a:ext uri="{FF2B5EF4-FFF2-40B4-BE49-F238E27FC236}">
                            <a16:creationId xmlns:a16="http://schemas.microsoft.com/office/drawing/2014/main" id="{B68FCEE4-4D7B-E0EA-1863-F184611A55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8735" y="2128216"/>
                        <a:ext cx="377030" cy="2691002"/>
                      </a:xfrm>
                      <a:custGeom>
                        <a:avLst/>
                        <a:gdLst>
                          <a:gd name="connsiteX0" fmla="*/ 347730 w 362741"/>
                          <a:gd name="connsiteY0" fmla="*/ 0 h 2678806"/>
                          <a:gd name="connsiteX1" fmla="*/ 321972 w 362741"/>
                          <a:gd name="connsiteY1" fmla="*/ 837127 h 2678806"/>
                          <a:gd name="connsiteX2" fmla="*/ 0 w 362741"/>
                          <a:gd name="connsiteY2" fmla="*/ 2678806 h 26788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362741" h="2678806">
                            <a:moveTo>
                              <a:pt x="347730" y="0"/>
                            </a:moveTo>
                            <a:cubicBezTo>
                              <a:pt x="363828" y="195329"/>
                              <a:pt x="379927" y="390659"/>
                              <a:pt x="321972" y="837127"/>
                            </a:cubicBezTo>
                            <a:cubicBezTo>
                              <a:pt x="264017" y="1283595"/>
                              <a:pt x="32197" y="2354688"/>
                              <a:pt x="0" y="2678806"/>
                            </a:cubicBezTo>
                          </a:path>
                        </a:pathLst>
                      </a:custGeom>
                      <a:solidFill>
                        <a:schemeClr val="bg1"/>
                      </a:solidFill>
                      <a:ln w="9525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DE">
                          <a:latin typeface="Helvetica" pitchFamily="2" charset="0"/>
                        </a:endParaRPr>
                      </a:p>
                    </p:txBody>
                  </p:sp>
                  <p:sp>
                    <p:nvSpPr>
                      <p:cNvPr id="63" name="Freeform 62">
                        <a:extLst>
                          <a:ext uri="{FF2B5EF4-FFF2-40B4-BE49-F238E27FC236}">
                            <a16:creationId xmlns:a16="http://schemas.microsoft.com/office/drawing/2014/main" id="{B7E1A10C-539C-A4D1-7791-562CAAEFBF32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2145256" y="2117983"/>
                        <a:ext cx="377029" cy="2691000"/>
                      </a:xfrm>
                      <a:custGeom>
                        <a:avLst/>
                        <a:gdLst>
                          <a:gd name="connsiteX0" fmla="*/ 347730 w 362741"/>
                          <a:gd name="connsiteY0" fmla="*/ 0 h 2678806"/>
                          <a:gd name="connsiteX1" fmla="*/ 321972 w 362741"/>
                          <a:gd name="connsiteY1" fmla="*/ 837127 h 2678806"/>
                          <a:gd name="connsiteX2" fmla="*/ 0 w 362741"/>
                          <a:gd name="connsiteY2" fmla="*/ 2678806 h 26788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362741" h="2678806">
                            <a:moveTo>
                              <a:pt x="347730" y="0"/>
                            </a:moveTo>
                            <a:cubicBezTo>
                              <a:pt x="363828" y="195329"/>
                              <a:pt x="379927" y="390659"/>
                              <a:pt x="321972" y="837127"/>
                            </a:cubicBezTo>
                            <a:cubicBezTo>
                              <a:pt x="264017" y="1283595"/>
                              <a:pt x="32197" y="2354688"/>
                              <a:pt x="0" y="2678806"/>
                            </a:cubicBezTo>
                          </a:path>
                        </a:pathLst>
                      </a:custGeom>
                      <a:solidFill>
                        <a:schemeClr val="bg1"/>
                      </a:solidFill>
                      <a:ln w="9525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DE">
                          <a:latin typeface="Helvetica" pitchFamily="2" charset="0"/>
                        </a:endParaRPr>
                      </a:p>
                    </p:txBody>
                  </p:sp>
                </p:grpSp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id="{56CBA3AD-317D-3730-7C44-416684036B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8704" y="2246474"/>
                      <a:ext cx="6641454" cy="344325"/>
                    </a:xfrm>
                    <a:prstGeom prst="rect">
                      <a:avLst/>
                    </a:prstGeom>
                    <a:solidFill>
                      <a:srgbClr val="F29225">
                        <a:alpha val="71000"/>
                      </a:srgbClr>
                    </a:soli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DE" sz="1600" dirty="0" err="1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p:txBody>
                </p:sp>
                <p:grpSp>
                  <p:nvGrpSpPr>
                    <p:cNvPr id="57" name="Group 56">
                      <a:extLst>
                        <a:ext uri="{FF2B5EF4-FFF2-40B4-BE49-F238E27FC236}">
                          <a16:creationId xmlns:a16="http://schemas.microsoft.com/office/drawing/2014/main" id="{0F360263-B8AB-86C4-5FE2-0DE8C676B552}"/>
                        </a:ext>
                      </a:extLst>
                    </p:cNvPr>
                    <p:cNvGrpSpPr/>
                    <p:nvPr/>
                  </p:nvGrpSpPr>
                  <p:grpSpPr>
                    <a:xfrm rot="16200000">
                      <a:off x="9442674" y="1758593"/>
                      <a:ext cx="691694" cy="1311654"/>
                      <a:chOff x="1088735" y="2128216"/>
                      <a:chExt cx="1419080" cy="2691002"/>
                    </a:xfrm>
                  </p:grpSpPr>
                  <p:sp>
                    <p:nvSpPr>
                      <p:cNvPr id="58" name="Trapezium 57">
                        <a:extLst>
                          <a:ext uri="{FF2B5EF4-FFF2-40B4-BE49-F238E27FC236}">
                            <a16:creationId xmlns:a16="http://schemas.microsoft.com/office/drawing/2014/main" id="{2D229DE5-90E5-8EEC-B847-8A4944CBCE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1144" y="2143576"/>
                        <a:ext cx="1399172" cy="2657024"/>
                      </a:xfrm>
                      <a:prstGeom prst="trapezoid">
                        <a:avLst/>
                      </a:prstGeom>
                      <a:gradFill flip="none" rotWithShape="1">
                        <a:gsLst>
                          <a:gs pos="0">
                            <a:schemeClr val="accent2">
                              <a:lumMod val="0"/>
                              <a:lumOff val="100000"/>
                              <a:alpha val="53057"/>
                            </a:schemeClr>
                          </a:gs>
                          <a:gs pos="0">
                            <a:schemeClr val="accent2">
                              <a:lumMod val="0"/>
                              <a:lumOff val="100000"/>
                            </a:schemeClr>
                          </a:gs>
                          <a:gs pos="100000">
                            <a:schemeClr val="accent2">
                              <a:lumMod val="100000"/>
                            </a:schemeClr>
                          </a:gs>
                        </a:gsLst>
                        <a:lin ang="16200000" scaled="0"/>
                        <a:tileRect/>
                      </a:gradFill>
                      <a:ln w="9525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DE" sz="1600" dirty="0" err="1">
                          <a:solidFill>
                            <a:schemeClr val="tx1"/>
                          </a:solidFill>
                          <a:latin typeface="Helvetica" pitchFamily="2" charset="0"/>
                        </a:endParaRPr>
                      </a:p>
                    </p:txBody>
                  </p:sp>
                  <p:sp>
                    <p:nvSpPr>
                      <p:cNvPr id="59" name="Freeform 58">
                        <a:extLst>
                          <a:ext uri="{FF2B5EF4-FFF2-40B4-BE49-F238E27FC236}">
                            <a16:creationId xmlns:a16="http://schemas.microsoft.com/office/drawing/2014/main" id="{213F6946-21F4-3631-D50A-EAC59E013A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8735" y="2128216"/>
                        <a:ext cx="377030" cy="2691002"/>
                      </a:xfrm>
                      <a:custGeom>
                        <a:avLst/>
                        <a:gdLst>
                          <a:gd name="connsiteX0" fmla="*/ 347730 w 362741"/>
                          <a:gd name="connsiteY0" fmla="*/ 0 h 2678806"/>
                          <a:gd name="connsiteX1" fmla="*/ 321972 w 362741"/>
                          <a:gd name="connsiteY1" fmla="*/ 837127 h 2678806"/>
                          <a:gd name="connsiteX2" fmla="*/ 0 w 362741"/>
                          <a:gd name="connsiteY2" fmla="*/ 2678806 h 26788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362741" h="2678806">
                            <a:moveTo>
                              <a:pt x="347730" y="0"/>
                            </a:moveTo>
                            <a:cubicBezTo>
                              <a:pt x="363828" y="195329"/>
                              <a:pt x="379927" y="390659"/>
                              <a:pt x="321972" y="837127"/>
                            </a:cubicBezTo>
                            <a:cubicBezTo>
                              <a:pt x="264017" y="1283595"/>
                              <a:pt x="32197" y="2354688"/>
                              <a:pt x="0" y="2678806"/>
                            </a:cubicBezTo>
                          </a:path>
                        </a:pathLst>
                      </a:custGeom>
                      <a:solidFill>
                        <a:schemeClr val="bg1"/>
                      </a:solidFill>
                      <a:ln w="9525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DE">
                          <a:latin typeface="Helvetica" pitchFamily="2" charset="0"/>
                        </a:endParaRPr>
                      </a:p>
                    </p:txBody>
                  </p:sp>
                  <p:sp>
                    <p:nvSpPr>
                      <p:cNvPr id="60" name="Freeform 59">
                        <a:extLst>
                          <a:ext uri="{FF2B5EF4-FFF2-40B4-BE49-F238E27FC236}">
                            <a16:creationId xmlns:a16="http://schemas.microsoft.com/office/drawing/2014/main" id="{CBEB57FF-2024-EF9F-526E-E86075E963F7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2142829" y="2143578"/>
                        <a:ext cx="364986" cy="2641665"/>
                      </a:xfrm>
                      <a:custGeom>
                        <a:avLst/>
                        <a:gdLst>
                          <a:gd name="connsiteX0" fmla="*/ 347730 w 362741"/>
                          <a:gd name="connsiteY0" fmla="*/ 0 h 2678806"/>
                          <a:gd name="connsiteX1" fmla="*/ 321972 w 362741"/>
                          <a:gd name="connsiteY1" fmla="*/ 837127 h 2678806"/>
                          <a:gd name="connsiteX2" fmla="*/ 0 w 362741"/>
                          <a:gd name="connsiteY2" fmla="*/ 2678806 h 26788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362741" h="2678806">
                            <a:moveTo>
                              <a:pt x="347730" y="0"/>
                            </a:moveTo>
                            <a:cubicBezTo>
                              <a:pt x="363828" y="195329"/>
                              <a:pt x="379927" y="390659"/>
                              <a:pt x="321972" y="837127"/>
                            </a:cubicBezTo>
                            <a:cubicBezTo>
                              <a:pt x="264017" y="1283595"/>
                              <a:pt x="32197" y="2354688"/>
                              <a:pt x="0" y="2678806"/>
                            </a:cubicBezTo>
                          </a:path>
                        </a:pathLst>
                      </a:custGeom>
                      <a:solidFill>
                        <a:schemeClr val="bg1"/>
                      </a:solidFill>
                      <a:ln w="9525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DE">
                          <a:latin typeface="Helvetica" pitchFamily="2" charset="0"/>
                        </a:endParaRPr>
                      </a:p>
                    </p:txBody>
                  </p:sp>
                </p:grpSp>
              </p:grpSp>
            </p:grp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7FAA2D0-756D-C3BB-9C79-78B33E0C9C45}"/>
                  </a:ext>
                </a:extLst>
              </p:cNvPr>
              <p:cNvSpPr txBox="1"/>
              <p:nvPr/>
            </p:nvSpPr>
            <p:spPr>
              <a:xfrm>
                <a:off x="4800305" y="1374949"/>
                <a:ext cx="1636134" cy="372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DE" sz="1600" dirty="0">
                    <a:latin typeface="Helvetica" pitchFamily="2" charset="0"/>
                    <a:cs typeface="Times New Roman" panose="02020603050405020304" pitchFamily="18" charset="0"/>
                  </a:rPr>
                  <a:t>Fresh laser in </a:t>
                </a: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F65DFC1-B547-D194-0823-BDB61EB48396}"/>
                </a:ext>
              </a:extLst>
            </p:cNvPr>
            <p:cNvSpPr txBox="1"/>
            <p:nvPr/>
          </p:nvSpPr>
          <p:spPr>
            <a:xfrm>
              <a:off x="4572135" y="4405416"/>
              <a:ext cx="2548505" cy="372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Helvetica" pitchFamily="2" charset="0"/>
                  <a:cs typeface="Times New Roman" panose="02020603050405020304" pitchFamily="18" charset="0"/>
                </a:rPr>
                <a:t>D</a:t>
              </a:r>
              <a:r>
                <a:rPr lang="en-DE" sz="1600" dirty="0">
                  <a:latin typeface="Helvetica" pitchFamily="2" charset="0"/>
                  <a:cs typeface="Times New Roman" panose="02020603050405020304" pitchFamily="18" charset="0"/>
                </a:rPr>
                <a:t>epleted  laser out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A3CD7285-5DAF-9447-DBED-938830A726D9}"/>
              </a:ext>
            </a:extLst>
          </p:cNvPr>
          <p:cNvSpPr txBox="1"/>
          <p:nvPr/>
        </p:nvSpPr>
        <p:spPr>
          <a:xfrm>
            <a:off x="-175721" y="4047774"/>
            <a:ext cx="3984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" pitchFamily="2" charset="0"/>
                <a:cs typeface="Times New Roman" panose="02020603050405020304" pitchFamily="18" charset="0"/>
              </a:rPr>
              <a:t>Staging </a:t>
            </a:r>
            <a:endParaRPr lang="en-DE" sz="2000" dirty="0"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6D2E48A-0162-A723-F38F-590B98696BA4}"/>
              </a:ext>
            </a:extLst>
          </p:cNvPr>
          <p:cNvSpPr txBox="1"/>
          <p:nvPr/>
        </p:nvSpPr>
        <p:spPr>
          <a:xfrm>
            <a:off x="9296401" y="1761427"/>
            <a:ext cx="2438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600" dirty="0">
                <a:latin typeface="Helvetica" pitchFamily="2" charset="0"/>
                <a:cs typeface="Times New Roman" panose="02020603050405020304" pitchFamily="18" charset="0"/>
              </a:rPr>
              <a:t>&gt;1kJ Laser needed to reach ~100 GeV</a:t>
            </a:r>
          </a:p>
        </p:txBody>
      </p:sp>
    </p:spTree>
    <p:extLst>
      <p:ext uri="{BB962C8B-B14F-4D97-AF65-F5344CB8AC3E}">
        <p14:creationId xmlns:p14="http://schemas.microsoft.com/office/powerpoint/2010/main" val="126907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2" grpId="0"/>
      <p:bldP spid="10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6531F-1FBC-0F5F-2A42-B0F7C126F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5EAA51FB-0353-8784-0095-42A7EA2365F4}"/>
              </a:ext>
            </a:extLst>
          </p:cNvPr>
          <p:cNvSpPr/>
          <p:nvPr/>
        </p:nvSpPr>
        <p:spPr>
          <a:xfrm>
            <a:off x="6972568" y="4068071"/>
            <a:ext cx="4568239" cy="234910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600" dirty="0" err="1">
              <a:solidFill>
                <a:srgbClr val="237AB7"/>
              </a:solidFill>
            </a:endParaRP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9BA07A9-9125-B744-D26F-B55280561B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89996" y="1268295"/>
            <a:ext cx="4372403" cy="1601569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latin typeface="Helvetica" pitchFamily="2" charset="0"/>
                <a:cs typeface="Times New Roman" panose="02020603050405020304" pitchFamily="18" charset="0"/>
              </a:rPr>
              <a:t>Tape-based plasma mirror</a:t>
            </a:r>
            <a:endParaRPr lang="en-US" sz="1600" dirty="0"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C77C384-01B6-3800-9467-1EA9FE5A76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92022" y="4068071"/>
            <a:ext cx="4436874" cy="2149681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latin typeface="Helvetica" pitchFamily="2" charset="0"/>
                <a:cs typeface="Times New Roman" panose="02020603050405020304" pitchFamily="18" charset="0"/>
              </a:rPr>
              <a:t>Curved Plasma </a:t>
            </a:r>
            <a:r>
              <a:rPr lang="en-US" altLang="zh-CN" sz="1600" b="1" dirty="0">
                <a:latin typeface="Helvetica" pitchFamily="2" charset="0"/>
                <a:cs typeface="Times New Roman" panose="02020603050405020304" pitchFamily="18" charset="0"/>
              </a:rPr>
              <a:t>Laser</a:t>
            </a:r>
            <a:r>
              <a:rPr lang="zh-CN" altLang="en-US" sz="1600" b="1" dirty="0"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latin typeface="Helvetica" pitchFamily="2" charset="0"/>
                <a:cs typeface="Times New Roman" panose="02020603050405020304" pitchFamily="18" charset="0"/>
              </a:rPr>
              <a:t>Guiding</a:t>
            </a:r>
            <a:endParaRPr lang="en-US" sz="1600" b="1" dirty="0">
              <a:latin typeface="Helvetica" pitchFamily="2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61950" algn="l"/>
                <a:tab pos="361950" algn="l"/>
              </a:tabLst>
            </a:pPr>
            <a:endParaRPr lang="en-US" sz="1600" dirty="0">
              <a:latin typeface="Helvetica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5A31FE91-474D-014F-ECE7-0D498C7DC03C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4"/>
          <a:stretch>
            <a:fillRect/>
          </a:stretch>
        </p:blipFill>
        <p:spPr>
          <a:xfrm>
            <a:off x="880114" y="1729901"/>
            <a:ext cx="3886270" cy="166914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18AD03B-50F4-BB1E-E217-E13BDF82C6E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b="25960"/>
          <a:stretch>
            <a:fillRect/>
          </a:stretch>
        </p:blipFill>
        <p:spPr>
          <a:xfrm>
            <a:off x="1151190" y="4517457"/>
            <a:ext cx="3466362" cy="159324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523B63B-443C-A419-16D5-145E6627A1EF}"/>
              </a:ext>
            </a:extLst>
          </p:cNvPr>
          <p:cNvSpPr txBox="1"/>
          <p:nvPr/>
        </p:nvSpPr>
        <p:spPr>
          <a:xfrm>
            <a:off x="7284607" y="4432333"/>
            <a:ext cx="443687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Helvetica" pitchFamily="2" charset="0"/>
              </a:rPr>
              <a:t>Staging comes with the challenges like:</a:t>
            </a:r>
          </a:p>
          <a:p>
            <a:r>
              <a:rPr lang="en-GB" sz="1400" dirty="0">
                <a:latin typeface="Helvetica" pitchFamily="2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Helvetica" pitchFamily="2" charset="0"/>
              </a:rPr>
              <a:t>Laser </a:t>
            </a:r>
            <a:r>
              <a:rPr lang="en-GB" sz="1400" dirty="0" err="1">
                <a:latin typeface="Helvetica" pitchFamily="2" charset="0"/>
              </a:rPr>
              <a:t>in&amp;out</a:t>
            </a:r>
            <a:r>
              <a:rPr lang="en-GB" sz="1400" dirty="0">
                <a:latin typeface="Helvetica" pitchFamily="2" charset="0"/>
              </a:rPr>
              <a:t> coupling    --   </a:t>
            </a:r>
            <a:r>
              <a:rPr lang="en-GB" sz="1400" b="1" dirty="0">
                <a:latin typeface="Helvetica" pitchFamily="2" charset="0"/>
              </a:rPr>
              <a:t>All-optical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Helvetica" pitchFamily="2" charset="0"/>
              </a:rPr>
              <a:t>Beam capturing             --  </a:t>
            </a:r>
            <a:r>
              <a:rPr lang="en-GB" sz="1400" b="1" dirty="0">
                <a:latin typeface="Helvetica" pitchFamily="2" charset="0"/>
              </a:rPr>
              <a:t>  In-plasma</a:t>
            </a:r>
          </a:p>
          <a:p>
            <a:endParaRPr lang="en-GB" sz="14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Helvetica" pitchFamily="2" charset="0"/>
              </a:rPr>
              <a:t>…</a:t>
            </a:r>
          </a:p>
          <a:p>
            <a:endParaRPr lang="en-GB" sz="1400" dirty="0">
              <a:latin typeface="Helvetica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8196B-90A4-A0C1-6ECC-BF7E10675F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2569" y="1793530"/>
            <a:ext cx="4922949" cy="1519428"/>
          </a:xfrm>
          <a:prstGeom prst="rect">
            <a:avLst/>
          </a:prstGeom>
        </p:spPr>
      </p:pic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221BCE42-1C80-BD72-5B39-63A310B04560}"/>
              </a:ext>
            </a:extLst>
          </p:cNvPr>
          <p:cNvSpPr txBox="1">
            <a:spLocks/>
          </p:cNvSpPr>
          <p:nvPr/>
        </p:nvSpPr>
        <p:spPr>
          <a:xfrm>
            <a:off x="7386053" y="1255325"/>
            <a:ext cx="4436874" cy="26333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600" b="1" dirty="0">
                <a:latin typeface="Helvetica" pitchFamily="2" charset="0"/>
                <a:cs typeface="Times New Roman" panose="02020603050405020304" pitchFamily="18" charset="0"/>
              </a:rPr>
              <a:t>Non-linear</a:t>
            </a:r>
            <a:r>
              <a:rPr lang="zh-CN" altLang="en-US" sz="1600" b="1" dirty="0"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GB" sz="1600" b="1" dirty="0">
                <a:effectLst/>
                <a:latin typeface="Helvetica" pitchFamily="2" charset="0"/>
                <a:cs typeface="Times New Roman" panose="02020603050405020304" pitchFamily="18" charset="0"/>
              </a:rPr>
              <a:t>achromatic </a:t>
            </a:r>
            <a:r>
              <a:rPr lang="en-US" altLang="zh-CN" sz="1600" b="1" dirty="0">
                <a:effectLst/>
                <a:latin typeface="Helvetica" pitchFamily="2" charset="0"/>
                <a:cs typeface="Times New Roman" panose="02020603050405020304" pitchFamily="18" charset="0"/>
              </a:rPr>
              <a:t>plasma</a:t>
            </a:r>
            <a:r>
              <a:rPr lang="zh-CN" altLang="en-US" sz="1600" b="1" dirty="0">
                <a:effectLst/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effectLst/>
                <a:latin typeface="Helvetica" pitchFamily="2" charset="0"/>
                <a:cs typeface="Times New Roman" panose="02020603050405020304" pitchFamily="18" charset="0"/>
              </a:rPr>
              <a:t>lens</a:t>
            </a:r>
            <a:endParaRPr lang="en-US" sz="1600" b="1" dirty="0">
              <a:latin typeface="Helvetica" pitchFamily="2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361950" algn="l"/>
                <a:tab pos="361950" algn="l"/>
              </a:tabLst>
            </a:pPr>
            <a:endParaRPr lang="en-US" sz="1600" b="1" dirty="0"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5D25BF-39D3-3F1E-A0AF-14AF74441979}"/>
              </a:ext>
            </a:extLst>
          </p:cNvPr>
          <p:cNvSpPr txBox="1"/>
          <p:nvPr/>
        </p:nvSpPr>
        <p:spPr>
          <a:xfrm>
            <a:off x="1447963" y="3496537"/>
            <a:ext cx="94556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1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S</a:t>
            </a:r>
            <a:r>
              <a:rPr lang="en-US" altLang="zh-CN" sz="1200" b="0" i="1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.</a:t>
            </a:r>
            <a:r>
              <a:rPr lang="en-GB" sz="1200" b="0" i="1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 Steinke</a:t>
            </a:r>
            <a:r>
              <a:rPr lang="en-GB" sz="12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, </a:t>
            </a:r>
            <a:r>
              <a:rPr lang="en-GB" sz="1200" b="0" i="1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et al</a:t>
            </a:r>
            <a:r>
              <a:rPr lang="en-GB" sz="12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. </a:t>
            </a:r>
            <a:r>
              <a:rPr lang="en-GB" sz="1200" b="0" i="1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Nature</a:t>
            </a:r>
            <a:r>
              <a:rPr lang="en-GB" sz="12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 </a:t>
            </a:r>
            <a:r>
              <a:rPr lang="en-GB" sz="1200" b="1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530</a:t>
            </a:r>
            <a:r>
              <a:rPr lang="en-GB" sz="12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, 190–193 (2016</a:t>
            </a:r>
            <a:r>
              <a:rPr lang="en-US" sz="12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]</a:t>
            </a:r>
            <a:endParaRPr lang="en-GB" sz="1200" dirty="0">
              <a:effectLst/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EB98D2-5D4E-E455-B5B0-CFFEEB1F47C8}"/>
              </a:ext>
            </a:extLst>
          </p:cNvPr>
          <p:cNvSpPr txBox="1"/>
          <p:nvPr/>
        </p:nvSpPr>
        <p:spPr>
          <a:xfrm>
            <a:off x="1292022" y="6278677"/>
            <a:ext cx="94556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1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X.</a:t>
            </a:r>
            <a:r>
              <a:rPr lang="zh-CN" altLang="en-US" sz="1200" b="0" i="1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1200" b="0" i="1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Zhu</a:t>
            </a:r>
            <a:r>
              <a:rPr lang="zh-CN" altLang="en-US" sz="1200" b="0" i="1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12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et</a:t>
            </a:r>
            <a:r>
              <a:rPr lang="zh-CN" altLang="en-US" sz="12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12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al.</a:t>
            </a:r>
            <a:r>
              <a:rPr lang="zh-CN" altLang="en-US" sz="12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12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PRL</a:t>
            </a:r>
            <a:r>
              <a:rPr lang="zh-CN" altLang="en-US" sz="12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1200" b="1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130</a:t>
            </a:r>
            <a:r>
              <a:rPr lang="en-US" altLang="zh-CN" sz="12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,215001(2023)</a:t>
            </a:r>
            <a:endParaRPr lang="en-GB" sz="1200" dirty="0">
              <a:effectLst/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247A4F-8334-11CD-9922-30EBC6349C10}"/>
              </a:ext>
            </a:extLst>
          </p:cNvPr>
          <p:cNvSpPr txBox="1"/>
          <p:nvPr/>
        </p:nvSpPr>
        <p:spPr>
          <a:xfrm>
            <a:off x="7284607" y="3485114"/>
            <a:ext cx="94556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1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P.</a:t>
            </a:r>
            <a:r>
              <a:rPr lang="zh-CN" altLang="en-US" sz="1200" b="0" i="1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1200" b="0" i="1" u="none" strike="noStrike" dirty="0" err="1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Drobniak</a:t>
            </a:r>
            <a:r>
              <a:rPr lang="zh-CN" altLang="en-US" sz="1200" b="0" i="1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12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et</a:t>
            </a:r>
            <a:r>
              <a:rPr lang="zh-CN" altLang="en-US" sz="12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1200" b="0" i="0" u="none" strike="noStrike" dirty="0">
                <a:solidFill>
                  <a:srgbClr val="222222"/>
                </a:solidFill>
                <a:effectLst/>
                <a:latin typeface="Helvetica" pitchFamily="2" charset="0"/>
                <a:cs typeface="Times New Roman" panose="02020603050405020304" pitchFamily="18" charset="0"/>
              </a:rPr>
              <a:t>al.</a:t>
            </a:r>
            <a:r>
              <a:rPr lang="zh-CN" altLang="en-US" sz="1200" dirty="0">
                <a:solidFill>
                  <a:srgbClr val="222222"/>
                </a:solidFill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GB" sz="1200" b="0" u="none" strike="noStrike" dirty="0">
                <a:effectLst/>
                <a:latin typeface="Helvetica" pitchFamily="2" charset="0"/>
                <a:cs typeface="Times New Roman" panose="02020603050405020304" pitchFamily="18" charset="0"/>
                <a:hlinkClick r:id="rId7"/>
              </a:rPr>
              <a:t>arXiv:2411.00925</a:t>
            </a:r>
            <a:r>
              <a:rPr lang="en-GB" sz="1200" b="1" dirty="0">
                <a:effectLst/>
                <a:latin typeface="Helvetica" pitchFamily="2" charset="0"/>
                <a:cs typeface="Times New Roman" panose="02020603050405020304" pitchFamily="18" charset="0"/>
              </a:rPr>
              <a:t> [</a:t>
            </a:r>
            <a:r>
              <a:rPr lang="en-GB" sz="1200" b="1" dirty="0" err="1">
                <a:effectLst/>
                <a:latin typeface="Helvetica" pitchFamily="2" charset="0"/>
                <a:cs typeface="Times New Roman" panose="02020603050405020304" pitchFamily="18" charset="0"/>
              </a:rPr>
              <a:t>physics.acc-ph</a:t>
            </a:r>
            <a:r>
              <a:rPr lang="en-US" altLang="zh-CN" sz="1200" b="1" dirty="0">
                <a:latin typeface="Helvetica" pitchFamily="2" charset="0"/>
                <a:cs typeface="Times New Roman" panose="02020603050405020304" pitchFamily="18" charset="0"/>
              </a:rPr>
              <a:t>]</a:t>
            </a:r>
            <a:endParaRPr lang="en-GB" sz="1200" dirty="0">
              <a:effectLst/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PlaceHolder 1">
            <a:extLst>
              <a:ext uri="{FF2B5EF4-FFF2-40B4-BE49-F238E27FC236}">
                <a16:creationId xmlns:a16="http://schemas.microsoft.com/office/drawing/2014/main" id="{EA596696-93DF-F6C2-4B92-8C12F97C46D8}"/>
              </a:ext>
            </a:extLst>
          </p:cNvPr>
          <p:cNvSpPr txBox="1">
            <a:spLocks/>
          </p:cNvSpPr>
          <p:nvPr/>
        </p:nvSpPr>
        <p:spPr>
          <a:xfrm>
            <a:off x="810789" y="399238"/>
            <a:ext cx="10730019" cy="45072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altLang="zh-CN" b="1" spc="-1" dirty="0">
                <a:solidFill>
                  <a:srgbClr val="5BC5F1"/>
                </a:solidFill>
                <a:latin typeface="Helvetica" pitchFamily="2" charset="0"/>
                <a:cs typeface="Times New Roman" panose="02020603050405020304" pitchFamily="18" charset="0"/>
              </a:rPr>
              <a:t>Efforts</a:t>
            </a:r>
            <a:r>
              <a:rPr lang="zh-CN" altLang="en-US" b="1" spc="-1" dirty="0">
                <a:solidFill>
                  <a:srgbClr val="5BC5F1"/>
                </a:solidFill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US" altLang="zh-CN" b="1" spc="-1" dirty="0">
                <a:solidFill>
                  <a:srgbClr val="5BC5F1"/>
                </a:solidFill>
                <a:latin typeface="Helvetica" pitchFamily="2" charset="0"/>
                <a:cs typeface="Times New Roman" panose="02020603050405020304" pitchFamily="18" charset="0"/>
              </a:rPr>
              <a:t>have</a:t>
            </a:r>
            <a:r>
              <a:rPr lang="zh-CN" altLang="en-US" b="1" spc="-1" dirty="0">
                <a:solidFill>
                  <a:srgbClr val="5BC5F1"/>
                </a:solidFill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US" altLang="zh-CN" b="1" spc="-1" dirty="0">
                <a:solidFill>
                  <a:srgbClr val="5BC5F1"/>
                </a:solidFill>
                <a:latin typeface="Helvetica" pitchFamily="2" charset="0"/>
                <a:cs typeface="Times New Roman" panose="02020603050405020304" pitchFamily="18" charset="0"/>
              </a:rPr>
              <a:t>been</a:t>
            </a:r>
            <a:r>
              <a:rPr lang="zh-CN" altLang="en-US" b="1" spc="-1" dirty="0">
                <a:solidFill>
                  <a:srgbClr val="5BC5F1"/>
                </a:solidFill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US" altLang="zh-CN" b="1" spc="-1" dirty="0">
                <a:solidFill>
                  <a:srgbClr val="5BC5F1"/>
                </a:solidFill>
                <a:latin typeface="Helvetica" pitchFamily="2" charset="0"/>
                <a:cs typeface="Times New Roman" panose="02020603050405020304" pitchFamily="18" charset="0"/>
              </a:rPr>
              <a:t>made on multistage coupling for LPA</a:t>
            </a:r>
            <a:br>
              <a:rPr lang="en-DE" b="1" spc="-1" dirty="0">
                <a:solidFill>
                  <a:srgbClr val="5BC5F1"/>
                </a:solidFill>
                <a:latin typeface="Helvetica" pitchFamily="2" charset="0"/>
                <a:cs typeface="Times New Roman" panose="02020603050405020304" pitchFamily="18" charset="0"/>
              </a:rPr>
            </a:br>
            <a:endParaRPr lang="en-US" altLang="zh-CN" b="1" spc="-1" dirty="0">
              <a:solidFill>
                <a:srgbClr val="5BC5F1"/>
              </a:solidFill>
              <a:latin typeface="Helvetica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94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A9B58-C1AA-4991-72B2-36E120787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CCC57F6-D638-C8C6-85C2-51F92494BF78}"/>
              </a:ext>
            </a:extLst>
          </p:cNvPr>
          <p:cNvSpPr/>
          <p:nvPr/>
        </p:nvSpPr>
        <p:spPr>
          <a:xfrm>
            <a:off x="6188810" y="883158"/>
            <a:ext cx="5801757" cy="5250159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600" dirty="0" err="1">
              <a:solidFill>
                <a:srgbClr val="237AB7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4B2F4DA-059C-8C12-38D5-E19B8B3B40E8}"/>
              </a:ext>
            </a:extLst>
          </p:cNvPr>
          <p:cNvCxnSpPr>
            <a:cxnSpLocks/>
          </p:cNvCxnSpPr>
          <p:nvPr/>
        </p:nvCxnSpPr>
        <p:spPr>
          <a:xfrm flipV="1">
            <a:off x="12240325" y="1914578"/>
            <a:ext cx="0" cy="2817433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781EE48-6266-2A76-A896-D07535D2015D}"/>
              </a:ext>
            </a:extLst>
          </p:cNvPr>
          <p:cNvSpPr txBox="1"/>
          <p:nvPr/>
        </p:nvSpPr>
        <p:spPr>
          <a:xfrm>
            <a:off x="9189720" y="723900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sz="1600" dirty="0" err="1">
              <a:latin typeface="Helvetica" pitchFamily="2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E0EC7BD6-64BF-BCBA-FE93-8E13FA9A58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>
              <a:latin typeface="Helvetica" pitchFamily="2" charset="0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4E6E082E-7503-C4DE-E19C-031C5145B7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>
              <a:latin typeface="Helvetica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B47749-EE04-F84D-94F1-5F3E4CE705F0}"/>
              </a:ext>
            </a:extLst>
          </p:cNvPr>
          <p:cNvGrpSpPr/>
          <p:nvPr/>
        </p:nvGrpSpPr>
        <p:grpSpPr>
          <a:xfrm>
            <a:off x="1960248" y="932991"/>
            <a:ext cx="4042944" cy="5722365"/>
            <a:chOff x="1960248" y="932991"/>
            <a:chExt cx="4042944" cy="57223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13B5995-D2CC-C4C3-1742-CC673C2D900F}"/>
                    </a:ext>
                  </a:extLst>
                </p:cNvPr>
                <p:cNvSpPr txBox="1"/>
                <p:nvPr/>
              </p:nvSpPr>
              <p:spPr>
                <a:xfrm>
                  <a:off x="2069144" y="5404308"/>
                  <a:ext cx="3934048" cy="12510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dirty="0">
                      <a:latin typeface="Helvetica" pitchFamily="2" charset="0"/>
                      <a:cs typeface="Times New Roman" panose="02020603050405020304" pitchFamily="18" charset="0"/>
                    </a:rPr>
                    <a:t>Assume</a:t>
                  </a:r>
                  <a:r>
                    <a:rPr lang="zh-CN" altLang="en-US" sz="1600" dirty="0">
                      <a:latin typeface="Helvetica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1600" dirty="0">
                      <a:latin typeface="Helvetica" pitchFamily="2" charset="0"/>
                      <a:cs typeface="Times New Roman" panose="02020603050405020304" pitchFamily="18" charset="0"/>
                    </a:rPr>
                    <a:t>a</a:t>
                  </a:r>
                  <a:r>
                    <a:rPr lang="zh-CN" altLang="en-US" sz="1600" dirty="0">
                      <a:latin typeface="Helvetica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1600" dirty="0">
                      <a:latin typeface="Helvetica" pitchFamily="2" charset="0"/>
                      <a:cs typeface="Times New Roman" panose="02020603050405020304" pitchFamily="18" charset="0"/>
                    </a:rPr>
                    <a:t>Gradient</a:t>
                  </a:r>
                  <a:r>
                    <a:rPr lang="zh-CN" altLang="en-US" sz="1600" dirty="0">
                      <a:latin typeface="Helvetica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1600" dirty="0">
                      <a:latin typeface="Helvetica" pitchFamily="2" charset="0"/>
                      <a:cs typeface="Times New Roman" panose="02020603050405020304" pitchFamily="18" charset="0"/>
                    </a:rPr>
                    <a:t>profile</a:t>
                  </a:r>
                  <a:r>
                    <a:rPr lang="zh-CN" altLang="en-US" sz="1600" dirty="0">
                      <a:latin typeface="Helvetica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1600" dirty="0">
                      <a:latin typeface="Helvetica" pitchFamily="2" charset="0"/>
                      <a:cs typeface="Times New Roman" panose="02020603050405020304" pitchFamily="18" charset="0"/>
                    </a:rPr>
                    <a:t>of: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zh-CN" altLang="en-US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altLang="zh-CN" sz="1600" b="0" dirty="0">
                    <a:latin typeface="Helvetica" pitchFamily="2" charset="0"/>
                    <a:cs typeface="Times New Roman" panose="02020603050405020304" pitchFamily="18" charset="0"/>
                  </a:endParaRPr>
                </a:p>
                <a:p>
                  <a:r>
                    <a:rPr lang="en-US" altLang="zh-CN" sz="1600" dirty="0">
                      <a:latin typeface="Helvetica" pitchFamily="2" charset="0"/>
                      <a:cs typeface="Times New Roman" panose="02020603050405020304" pitchFamily="18" charset="0"/>
                    </a:rPr>
                    <a:t>Gradient</a:t>
                  </a:r>
                  <a:r>
                    <a:rPr lang="zh-CN" altLang="en-US" sz="1600" dirty="0">
                      <a:latin typeface="Helvetica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1600" dirty="0">
                      <a:latin typeface="Helvetica" pitchFamily="2" charset="0"/>
                      <a:cs typeface="Times New Roman" panose="02020603050405020304" pitchFamily="18" charset="0"/>
                    </a:rPr>
                    <a:t>length: </a:t>
                  </a:r>
                  <a:r>
                    <a:rPr lang="en-US" altLang="zh-CN" sz="1600" i="1" dirty="0">
                      <a:latin typeface="Helvetica" pitchFamily="2" charset="0"/>
                      <a:cs typeface="Times New Roman" panose="02020603050405020304" pitchFamily="18" charset="0"/>
                    </a:rPr>
                    <a:t>L</a:t>
                  </a:r>
                </a:p>
                <a:p>
                  <a:endParaRPr lang="en-US" altLang="zh-CN" sz="1600" dirty="0">
                    <a:latin typeface="Helvetica" pitchFamily="2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13B5995-D2CC-C4C3-1742-CC673C2D90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9144" y="5404308"/>
                  <a:ext cx="3934048" cy="1251048"/>
                </a:xfrm>
                <a:prstGeom prst="rect">
                  <a:avLst/>
                </a:prstGeom>
                <a:blipFill>
                  <a:blip r:embed="rId3"/>
                  <a:stretch>
                    <a:fillRect l="-643" t="-1000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B906513-97FF-1E0A-4C29-479672D23BB3}"/>
                </a:ext>
              </a:extLst>
            </p:cNvPr>
            <p:cNvGrpSpPr/>
            <p:nvPr/>
          </p:nvGrpSpPr>
          <p:grpSpPr>
            <a:xfrm>
              <a:off x="1960248" y="932991"/>
              <a:ext cx="3161193" cy="4247808"/>
              <a:chOff x="1960248" y="932991"/>
              <a:chExt cx="3161193" cy="4247808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91EC741-B6E9-3468-E7DE-6476C7D69B0C}"/>
                  </a:ext>
                </a:extLst>
              </p:cNvPr>
              <p:cNvGrpSpPr/>
              <p:nvPr/>
            </p:nvGrpSpPr>
            <p:grpSpPr>
              <a:xfrm>
                <a:off x="1960248" y="932991"/>
                <a:ext cx="3161193" cy="4247808"/>
                <a:chOff x="2488531" y="3259970"/>
                <a:chExt cx="2438083" cy="3155860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B12F4AD1-8882-8604-7307-C37F00987B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173233" y="3792354"/>
                  <a:ext cx="848517" cy="2623476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" name="TextBox 20">
                      <a:extLst>
                        <a:ext uri="{FF2B5EF4-FFF2-40B4-BE49-F238E27FC236}">
                          <a16:creationId xmlns:a16="http://schemas.microsoft.com/office/drawing/2014/main" id="{95D5FEF2-E020-3C06-0089-FA154436B33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88531" y="3259970"/>
                      <a:ext cx="2438083" cy="32664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el-GR" altLang="zh-CN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l-GR" altLang="zh-CN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zh-CN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altLang="zh-CN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∅</m:t>
                                    </m:r>
                                  </m:sub>
                                </m:sSub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</m:t>
                                </m:r>
                              </m:num>
                              <m:den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den>
                            </m:f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=(1+</m:t>
                            </m:r>
                            <m:f>
                              <m:fPr>
                                <m:ctrlP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n-US" altLang="zh-CN" sz="1400" b="0" i="1" baseline="3000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zh-CN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zh-CN" sz="1400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</m:sSub>
                                <m:r>
                                  <a:rPr lang="en-US" altLang="zh-CN" sz="1400" b="0" i="1" baseline="3000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en-DE" sz="2800" dirty="0" err="1">
                        <a:latin typeface="Helvetica" pitchFamily="2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1" name="TextBox 20">
                      <a:extLst>
                        <a:ext uri="{FF2B5EF4-FFF2-40B4-BE49-F238E27FC236}">
                          <a16:creationId xmlns:a16="http://schemas.microsoft.com/office/drawing/2014/main" id="{95D5FEF2-E020-3C06-0089-FA154436B33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88531" y="3259970"/>
                      <a:ext cx="2438083" cy="32664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t="-2778" b="-8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0B1638A7-4BAA-B121-95FC-E3E62307952A}"/>
                  </a:ext>
                </a:extLst>
              </p:cNvPr>
              <p:cNvCxnSpPr/>
              <p:nvPr/>
            </p:nvCxnSpPr>
            <p:spPr>
              <a:xfrm>
                <a:off x="3140721" y="1513915"/>
                <a:ext cx="669708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F508528F-42E4-1B33-2DB0-DE01C1CF9B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906" r="29660"/>
          <a:stretch>
            <a:fillRect/>
          </a:stretch>
        </p:blipFill>
        <p:spPr>
          <a:xfrm rot="284835">
            <a:off x="4317980" y="2418301"/>
            <a:ext cx="1412869" cy="190768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36FBC5B-2C2D-29BF-516D-6E60FA41FCD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23917"/>
          <a:stretch>
            <a:fillRect/>
          </a:stretch>
        </p:blipFill>
        <p:spPr>
          <a:xfrm>
            <a:off x="44481" y="2371334"/>
            <a:ext cx="2539976" cy="209309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75E1D24-E233-0DAA-B19E-2DD1899F09CE}"/>
              </a:ext>
            </a:extLst>
          </p:cNvPr>
          <p:cNvGrpSpPr/>
          <p:nvPr/>
        </p:nvGrpSpPr>
        <p:grpSpPr>
          <a:xfrm>
            <a:off x="6434018" y="890667"/>
            <a:ext cx="5624911" cy="5119732"/>
            <a:chOff x="6434018" y="890667"/>
            <a:chExt cx="5624911" cy="51197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3F41FD05-80B4-DA57-05A9-C012C8187425}"/>
                    </a:ext>
                  </a:extLst>
                </p:cNvPr>
                <p:cNvSpPr txBox="1"/>
                <p:nvPr/>
              </p:nvSpPr>
              <p:spPr>
                <a:xfrm>
                  <a:off x="6511415" y="890667"/>
                  <a:ext cx="4689983" cy="12894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ts val="4500"/>
                    </a:lnSpc>
                  </a:pPr>
                  <a:r>
                    <a:rPr lang="en-US" altLang="zh-CN" sz="2000" dirty="0">
                      <a:latin typeface="Helvetica" pitchFamily="2" charset="0"/>
                      <a:cs typeface="Times New Roman" panose="02020603050405020304" pitchFamily="18" charset="0"/>
                    </a:rPr>
                    <a:t>The</a:t>
                  </a:r>
                  <a:r>
                    <a:rPr lang="zh-CN" altLang="en-US" sz="2000" dirty="0">
                      <a:latin typeface="Helvetica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000" dirty="0">
                      <a:latin typeface="Helvetica" pitchFamily="2" charset="0"/>
                      <a:cs typeface="Times New Roman" panose="02020603050405020304" pitchFamily="18" charset="0"/>
                    </a:rPr>
                    <a:t>deflection</a:t>
                  </a:r>
                  <a:r>
                    <a:rPr lang="zh-CN" altLang="en-US" sz="2000" dirty="0">
                      <a:latin typeface="Helvetica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000" dirty="0">
                      <a:latin typeface="Helvetica" pitchFamily="2" charset="0"/>
                      <a:cs typeface="Times New Roman" panose="02020603050405020304" pitchFamily="18" charset="0"/>
                    </a:rPr>
                    <a:t>angle:</a:t>
                  </a:r>
                  <a:endParaRPr lang="en-US" altLang="zh-CN" sz="2000" i="1" dirty="0">
                    <a:latin typeface="Helvetica" pitchFamily="2" charset="0"/>
                    <a:ea typeface="Cambria Math" panose="02040503050406030204" pitchFamily="18" charset="0"/>
                  </a:endParaRPr>
                </a:p>
                <a:p>
                  <a:pPr algn="ctr">
                    <a:lnSpc>
                      <a:spcPts val="4500"/>
                    </a:lnSpc>
                  </a:pPr>
                  <a14:m>
                    <m:oMath xmlns:m="http://schemas.openxmlformats.org/officeDocument/2006/math"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altLang="zh-CN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b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⃑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den>
                      </m:f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10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𝑚𝑟𝑎𝑑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altLang="zh-CN" sz="2000" baseline="-25000" dirty="0">
                      <a:latin typeface="Helvetica" pitchFamily="2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3F41FD05-80B4-DA57-05A9-C012C81874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1415" y="890667"/>
                  <a:ext cx="4689983" cy="1289456"/>
                </a:xfrm>
                <a:prstGeom prst="rect">
                  <a:avLst/>
                </a:prstGeom>
                <a:blipFill>
                  <a:blip r:embed="rId8"/>
                  <a:stretch>
                    <a:fillRect l="-1351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3343DE9E-DDFB-E19B-96CB-391CA298A4D9}"/>
                    </a:ext>
                  </a:extLst>
                </p:cNvPr>
                <p:cNvSpPr txBox="1"/>
                <p:nvPr/>
              </p:nvSpPr>
              <p:spPr>
                <a:xfrm>
                  <a:off x="6434018" y="2275915"/>
                  <a:ext cx="5624911" cy="373448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2000" dirty="0" err="1">
                      <a:solidFill>
                        <a:schemeClr val="tx1"/>
                      </a:solidFill>
                      <a:latin typeface="Helvetica" pitchFamily="2" charset="0"/>
                      <a:cs typeface="Times New Roman" panose="02020603050405020304" pitchFamily="18" charset="0"/>
                    </a:rPr>
                    <a:t>Spatio</a:t>
                  </a:r>
                  <a:r>
                    <a:rPr lang="en-US" altLang="zh-CN" sz="2000" dirty="0">
                      <a:solidFill>
                        <a:schemeClr val="tx1"/>
                      </a:solidFill>
                      <a:latin typeface="Helvetica" pitchFamily="2" charset="0"/>
                      <a:cs typeface="Times New Roman" panose="02020603050405020304" pitchFamily="18" charset="0"/>
                    </a:rPr>
                    <a:t>-temporal coupling derived</a:t>
                  </a:r>
                  <a:r>
                    <a:rPr lang="zh-CN" altLang="en-US" sz="2000" dirty="0">
                      <a:solidFill>
                        <a:schemeClr val="tx1"/>
                      </a:solidFill>
                      <a:latin typeface="Helvetica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000" dirty="0">
                      <a:solidFill>
                        <a:schemeClr val="tx1"/>
                      </a:solidFill>
                      <a:latin typeface="Helvetica" pitchFamily="2" charset="0"/>
                      <a:cs typeface="Times New Roman" panose="02020603050405020304" pitchFamily="18" charset="0"/>
                    </a:rPr>
                    <a:t>as:</a:t>
                  </a:r>
                  <a:endParaRPr lang="en-US" altLang="zh-CN" sz="2000" i="1" dirty="0">
                    <a:solidFill>
                      <a:schemeClr val="tx1"/>
                    </a:solidFill>
                    <a:latin typeface="Helvetica" pitchFamily="2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altLang="zh-CN" sz="2000" i="1" dirty="0">
                    <a:solidFill>
                      <a:schemeClr val="tx1"/>
                    </a:solidFill>
                    <a:latin typeface="Helvetica" pitchFamily="2" charset="0"/>
                    <a:ea typeface="Cambria Math" panose="02040503050406030204" pitchFamily="18" charset="0"/>
                  </a:endParaRPr>
                </a:p>
                <a:p>
                  <a:pPr algn="ctr"/>
                  <a:r>
                    <a:rPr lang="en-US" altLang="zh-CN" sz="2000" dirty="0">
                      <a:solidFill>
                        <a:schemeClr val="tx1"/>
                      </a:solidFill>
                      <a:ea typeface="Cambria Math" panose="02040503050406030204" pitchFamily="18" charset="0"/>
                    </a:rPr>
                    <a:t>Group Delayed Dispersion (s</a:t>
                  </a:r>
                  <a:r>
                    <a:rPr lang="en-US" altLang="zh-CN" sz="2000" baseline="30000" dirty="0">
                      <a:solidFill>
                        <a:schemeClr val="tx1"/>
                      </a:solidFill>
                      <a:ea typeface="Cambria Math" panose="02040503050406030204" pitchFamily="18" charset="0"/>
                    </a:rPr>
                    <a:t>2</a:t>
                  </a:r>
                  <a:r>
                    <a:rPr lang="en-US" altLang="zh-CN" sz="2000" dirty="0">
                      <a:solidFill>
                        <a:schemeClr val="tx1"/>
                      </a:solidFill>
                      <a:ea typeface="Cambria Math" panose="02040503050406030204" pitchFamily="18" charset="0"/>
                    </a:rPr>
                    <a:t>)</a:t>
                  </a:r>
                  <a14:m>
                    <m:oMath xmlns:m="http://schemas.openxmlformats.org/officeDocument/2006/math"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altLang="zh-CN" sz="2000" i="1" baseline="30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altLang="zh-CN" sz="2000" i="1" baseline="30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a14:m>
                  <a:endParaRPr lang="en-US" altLang="zh-CN" sz="2000" b="0" baseline="-25000" dirty="0">
                    <a:solidFill>
                      <a:schemeClr val="tx1"/>
                    </a:solidFill>
                    <a:latin typeface="Helvetica" pitchFamily="2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altLang="zh-CN" sz="2000" b="0" i="1" dirty="0">
                    <a:solidFill>
                      <a:schemeClr val="tx1"/>
                    </a:solidFill>
                    <a:latin typeface="Helvetica" pitchFamily="2" charset="0"/>
                    <a:ea typeface="Cambria Math" panose="02040503050406030204" pitchFamily="18" charset="0"/>
                  </a:endParaRPr>
                </a:p>
                <a:p>
                  <a:pPr algn="ctr"/>
                  <a:r>
                    <a:rPr lang="en-US" altLang="zh-CN" sz="2000" b="0" dirty="0">
                      <a:solidFill>
                        <a:schemeClr val="tx1"/>
                      </a:solidFill>
                      <a:ea typeface="Cambria Math" panose="02040503050406030204" pitchFamily="18" charset="0"/>
                    </a:rPr>
                    <a:t>Angular Dispersion (s)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2000" b="0" i="0" dirty="0" smtClean="0">
                          <a:solidFill>
                            <a:schemeClr val="tx1"/>
                          </a:solidFill>
                          <a:latin typeface="Helvetica" pitchFamily="2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a14:m>
                  <a:endParaRPr lang="en-US" altLang="zh-CN" sz="2000" i="1" dirty="0">
                    <a:solidFill>
                      <a:schemeClr val="tx1"/>
                    </a:solidFill>
                    <a:latin typeface="Helvetica" pitchFamily="2" charset="0"/>
                    <a:ea typeface="Cambria Math" panose="02040503050406030204" pitchFamily="18" charset="0"/>
                  </a:endParaRPr>
                </a:p>
                <a:p>
                  <a:pPr algn="ctr"/>
                  <a:endParaRPr lang="en-US" altLang="zh-CN" sz="2000" b="0" i="1" dirty="0">
                    <a:solidFill>
                      <a:schemeClr val="tx1"/>
                    </a:solidFill>
                    <a:latin typeface="Helvetica" pitchFamily="2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altLang="zh-CN" sz="2000" b="0" dirty="0">
                      <a:solidFill>
                        <a:schemeClr val="tx1"/>
                      </a:solidFill>
                      <a:cs typeface="Times New Roman" panose="02020603050405020304" pitchFamily="18" charset="0"/>
                    </a:rPr>
                    <a:t>Spatial Dispersion (m</a:t>
                  </a:r>
                  <a14:m>
                    <m:oMath xmlns:m="http://schemas.openxmlformats.org/officeDocument/2006/math"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</m:oMath>
                  </a14:m>
                  <a:r>
                    <a:rPr lang="en-US" altLang="zh-CN" sz="2000" b="0" dirty="0">
                      <a:solidFill>
                        <a:schemeClr val="tx1"/>
                      </a:solidFill>
                      <a:cs typeface="Times New Roman" panose="02020603050405020304" pitchFamily="18" charset="0"/>
                    </a:rPr>
                    <a:t>s)</a:t>
                  </a:r>
                  <a14:m>
                    <m:oMath xmlns:m="http://schemas.openxmlformats.org/officeDocument/2006/math"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a14:m>
                  <a:endParaRPr lang="en-US" altLang="zh-CN" sz="2000" dirty="0">
                    <a:solidFill>
                      <a:schemeClr val="tx1"/>
                    </a:solidFill>
                    <a:latin typeface="Helvetica" pitchFamily="2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altLang="zh-CN" sz="2000" dirty="0">
                    <a:latin typeface="Helvetica" pitchFamily="2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altLang="zh-CN" sz="2000" dirty="0">
                      <a:cs typeface="Times New Roman" panose="02020603050405020304" pitchFamily="18" charset="0"/>
                    </a:rPr>
                    <a:t>Pulse Front Tilt (s)</a:t>
                  </a:r>
                  <a14:m>
                    <m:oMath xmlns:m="http://schemas.openxmlformats.org/officeDocument/2006/math">
                      <m:r>
                        <a:rPr lang="en-US" altLang="zh-CN" sz="2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</m:oMath>
                  </a14:m>
                  <a:endParaRPr lang="en-US" altLang="zh-CN" sz="2000" dirty="0">
                    <a:solidFill>
                      <a:schemeClr val="tx1"/>
                    </a:solidFill>
                    <a:latin typeface="Helvetica" pitchFamily="2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3343DE9E-DDFB-E19B-96CB-391CA298A4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4018" y="2275915"/>
                  <a:ext cx="5624911" cy="3734484"/>
                </a:xfrm>
                <a:prstGeom prst="rect">
                  <a:avLst/>
                </a:prstGeom>
                <a:blipFill>
                  <a:blip r:embed="rId9"/>
                  <a:stretch>
                    <a:fillRect l="-1126" t="-1017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9" name="PlaceHolder 1">
            <a:extLst>
              <a:ext uri="{FF2B5EF4-FFF2-40B4-BE49-F238E27FC236}">
                <a16:creationId xmlns:a16="http://schemas.microsoft.com/office/drawing/2014/main" id="{942062C5-AFBC-6C4C-CF49-3C7CC2F849FD}"/>
              </a:ext>
            </a:extLst>
          </p:cNvPr>
          <p:cNvSpPr txBox="1">
            <a:spLocks/>
          </p:cNvSpPr>
          <p:nvPr/>
        </p:nvSpPr>
        <p:spPr>
          <a:xfrm>
            <a:off x="408180" y="220090"/>
            <a:ext cx="11375640" cy="529325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altLang="zh-CN" b="1" spc="-1" dirty="0">
                <a:solidFill>
                  <a:srgbClr val="5BC5F1"/>
                </a:solidFill>
                <a:latin typeface="Helvetica" pitchFamily="2" charset="0"/>
                <a:cs typeface="Times New Roman" panose="02020603050405020304" pitchFamily="18" charset="0"/>
              </a:rPr>
              <a:t>In-plasma laser coupling is possible by refraction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50F4433-E359-657E-CA6F-544B8210689E}"/>
              </a:ext>
            </a:extLst>
          </p:cNvPr>
          <p:cNvGrpSpPr/>
          <p:nvPr/>
        </p:nvGrpSpPr>
        <p:grpSpPr>
          <a:xfrm>
            <a:off x="574172" y="1914578"/>
            <a:ext cx="6748061" cy="3233751"/>
            <a:chOff x="566826" y="1929030"/>
            <a:chExt cx="6748061" cy="3233751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A6B0D2A-D932-94DE-6825-70570732323F}"/>
                </a:ext>
              </a:extLst>
            </p:cNvPr>
            <p:cNvCxnSpPr/>
            <p:nvPr/>
          </p:nvCxnSpPr>
          <p:spPr>
            <a:xfrm>
              <a:off x="1595294" y="2114781"/>
              <a:ext cx="0" cy="3048000"/>
            </a:xfrm>
            <a:prstGeom prst="line">
              <a:avLst/>
            </a:prstGeom>
            <a:ln w="3492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41A5F640-FD06-9A2A-8972-02B23029B2A5}"/>
                </a:ext>
              </a:extLst>
            </p:cNvPr>
            <p:cNvCxnSpPr/>
            <p:nvPr/>
          </p:nvCxnSpPr>
          <p:spPr>
            <a:xfrm>
              <a:off x="1603114" y="3429000"/>
              <a:ext cx="86976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85121A0-7C9B-B336-1F9E-28FE37767298}"/>
                    </a:ext>
                  </a:extLst>
                </p:cNvPr>
                <p:cNvSpPr txBox="1"/>
                <p:nvPr/>
              </p:nvSpPr>
              <p:spPr>
                <a:xfrm>
                  <a:off x="566826" y="2882428"/>
                  <a:ext cx="3385139" cy="49455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DE" sz="2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oMath>
                    </m:oMathPara>
                  </a14:m>
                  <a:endParaRPr lang="en-DE" sz="2800" dirty="0" err="1">
                    <a:latin typeface="Helvetica" pitchFamily="2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85121A0-7C9B-B336-1F9E-28FE377672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826" y="2882428"/>
                  <a:ext cx="3385139" cy="494559"/>
                </a:xfrm>
                <a:prstGeom prst="rect">
                  <a:avLst/>
                </a:prstGeom>
                <a:blipFill>
                  <a:blip r:embed="rId10"/>
                  <a:stretch>
                    <a:fillRect b="-7500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45707F3-15BE-691E-4416-06E10C0AC88B}"/>
                </a:ext>
              </a:extLst>
            </p:cNvPr>
            <p:cNvGrpSpPr/>
            <p:nvPr/>
          </p:nvGrpSpPr>
          <p:grpSpPr>
            <a:xfrm>
              <a:off x="3929748" y="1929030"/>
              <a:ext cx="3385139" cy="3187320"/>
              <a:chOff x="3956116" y="1837631"/>
              <a:chExt cx="3385139" cy="318732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28E196AF-528F-DB02-33D6-EAA240288C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3625" y="1837631"/>
                <a:ext cx="441393" cy="3187320"/>
              </a:xfrm>
              <a:prstGeom prst="line">
                <a:avLst/>
              </a:prstGeom>
              <a:ln w="34925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E3CD1B81-36D1-A24C-5B18-C871BFD31C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18717" y="3152958"/>
                <a:ext cx="568446" cy="10821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B79B55DF-F298-5CB5-7DF8-CF4161740229}"/>
                      </a:ext>
                    </a:extLst>
                  </p:cNvPr>
                  <p:cNvSpPr txBox="1"/>
                  <p:nvPr/>
                </p:nvSpPr>
                <p:spPr>
                  <a:xfrm>
                    <a:off x="3956116" y="2567520"/>
                    <a:ext cx="3385139" cy="49455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DE" sz="2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oMath>
                      </m:oMathPara>
                    </a14:m>
                    <a:endParaRPr lang="en-DE" sz="2800" dirty="0" err="1">
                      <a:latin typeface="Helvetica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B79B55DF-F298-5CB5-7DF8-CF416174022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56116" y="2567520"/>
                    <a:ext cx="3385139" cy="49455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7500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C171EC6-0C55-FD25-CF4E-9F431B1E64CE}"/>
              </a:ext>
            </a:extLst>
          </p:cNvPr>
          <p:cNvSpPr txBox="1"/>
          <p:nvPr/>
        </p:nvSpPr>
        <p:spPr>
          <a:xfrm>
            <a:off x="901827" y="6540073"/>
            <a:ext cx="94556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91046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GB" sz="1200" i="1" dirty="0">
                <a:latin typeface="Helvetica" pitchFamily="2" charset="0"/>
                <a:cs typeface="Times New Roman" panose="02020603050405020304" pitchFamily="18" charset="0"/>
                <a:sym typeface="Helvetica Neue Light"/>
              </a:rPr>
              <a:t>Selcuk Akturk et al. OPTICS EXPRESS 12(19), 4401(2004)/</a:t>
            </a:r>
            <a:r>
              <a:rPr lang="en-US" altLang="zh-CN" sz="1200" i="1" dirty="0">
                <a:solidFill>
                  <a:srgbClr val="222222"/>
                </a:solidFill>
                <a:latin typeface="Helvetica" pitchFamily="2" charset="0"/>
                <a:cs typeface="Times New Roman" panose="02020603050405020304" pitchFamily="18" charset="0"/>
              </a:rPr>
              <a:t>D.</a:t>
            </a:r>
            <a:r>
              <a:rPr lang="zh-CN" altLang="en-US" sz="1200" i="1" dirty="0">
                <a:solidFill>
                  <a:srgbClr val="222222"/>
                </a:solidFill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1200" i="1" dirty="0">
                <a:solidFill>
                  <a:srgbClr val="222222"/>
                </a:solidFill>
                <a:latin typeface="Helvetica" pitchFamily="2" charset="0"/>
                <a:cs typeface="Times New Roman" panose="02020603050405020304" pitchFamily="18" charset="0"/>
              </a:rPr>
              <a:t>E.</a:t>
            </a:r>
            <a:r>
              <a:rPr lang="zh-CN" altLang="en-US" sz="1200" i="1" dirty="0">
                <a:solidFill>
                  <a:srgbClr val="222222"/>
                </a:solidFill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1200" i="1" dirty="0" err="1">
                <a:solidFill>
                  <a:srgbClr val="222222"/>
                </a:solidFill>
                <a:latin typeface="Helvetica" pitchFamily="2" charset="0"/>
                <a:cs typeface="Times New Roman" panose="02020603050405020304" pitchFamily="18" charset="0"/>
              </a:rPr>
              <a:t>Mittelberger</a:t>
            </a:r>
            <a:r>
              <a:rPr lang="zh-CN" altLang="en-US" sz="1200" i="1" dirty="0">
                <a:solidFill>
                  <a:srgbClr val="222222"/>
                </a:solidFill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GB" sz="1200" i="1" dirty="0">
                <a:solidFill>
                  <a:srgbClr val="222222"/>
                </a:solidFill>
                <a:latin typeface="Helvetica" pitchFamily="2" charset="0"/>
                <a:cs typeface="Times New Roman" panose="02020603050405020304" pitchFamily="18" charset="0"/>
              </a:rPr>
              <a:t>et al</a:t>
            </a:r>
            <a:r>
              <a:rPr lang="en-GB" sz="1200" dirty="0">
                <a:solidFill>
                  <a:srgbClr val="222222"/>
                </a:solidFill>
                <a:latin typeface="Helvetica" pitchFamily="2" charset="0"/>
                <a:cs typeface="Times New Roman" panose="02020603050405020304" pitchFamily="18" charset="0"/>
              </a:rPr>
              <a:t>. </a:t>
            </a:r>
            <a:r>
              <a:rPr lang="en-US" altLang="zh-CN" sz="1200" i="1" dirty="0">
                <a:solidFill>
                  <a:srgbClr val="222222"/>
                </a:solidFill>
                <a:latin typeface="Helvetica" pitchFamily="2" charset="0"/>
                <a:cs typeface="Times New Roman" panose="02020603050405020304" pitchFamily="18" charset="0"/>
              </a:rPr>
              <a:t>PRE</a:t>
            </a:r>
            <a:r>
              <a:rPr lang="en-GB" sz="1200" dirty="0">
                <a:solidFill>
                  <a:srgbClr val="222222"/>
                </a:solidFill>
                <a:latin typeface="Helvetica" pitchFamily="2" charset="0"/>
                <a:cs typeface="Times New Roman" panose="02020603050405020304" pitchFamily="18" charset="0"/>
              </a:rPr>
              <a:t> </a:t>
            </a:r>
            <a:r>
              <a:rPr lang="en-US" altLang="zh-CN" sz="1200" b="1" dirty="0">
                <a:solidFill>
                  <a:srgbClr val="222222"/>
                </a:solidFill>
                <a:latin typeface="Helvetica" pitchFamily="2" charset="0"/>
                <a:cs typeface="Times New Roman" panose="02020603050405020304" pitchFamily="18" charset="0"/>
              </a:rPr>
              <a:t>100</a:t>
            </a:r>
            <a:r>
              <a:rPr lang="en-GB" sz="1200" dirty="0">
                <a:solidFill>
                  <a:srgbClr val="222222"/>
                </a:solidFill>
                <a:latin typeface="Helvetica" pitchFamily="2" charset="0"/>
                <a:cs typeface="Times New Roman" panose="02020603050405020304" pitchFamily="18" charset="0"/>
              </a:rPr>
              <a:t>, </a:t>
            </a:r>
            <a:r>
              <a:rPr lang="en-US" altLang="zh-CN" sz="1200" dirty="0">
                <a:solidFill>
                  <a:srgbClr val="222222"/>
                </a:solidFill>
                <a:latin typeface="Helvetica" pitchFamily="2" charset="0"/>
                <a:cs typeface="Times New Roman" panose="02020603050405020304" pitchFamily="18" charset="0"/>
              </a:rPr>
              <a:t>063208</a:t>
            </a:r>
            <a:r>
              <a:rPr lang="en-GB" sz="1200" dirty="0">
                <a:solidFill>
                  <a:srgbClr val="222222"/>
                </a:solidFill>
                <a:latin typeface="Helvetica" pitchFamily="2" charset="0"/>
                <a:cs typeface="Times New Roman" panose="02020603050405020304" pitchFamily="18" charset="0"/>
              </a:rPr>
              <a:t> (</a:t>
            </a:r>
            <a:r>
              <a:rPr lang="en-US" altLang="zh-CN" sz="1200" dirty="0">
                <a:solidFill>
                  <a:srgbClr val="222222"/>
                </a:solidFill>
                <a:latin typeface="Helvetica" pitchFamily="2" charset="0"/>
                <a:cs typeface="Times New Roman" panose="02020603050405020304" pitchFamily="18" charset="0"/>
              </a:rPr>
              <a:t>2019</a:t>
            </a:r>
            <a:r>
              <a:rPr lang="en-GB" sz="1200" dirty="0">
                <a:solidFill>
                  <a:srgbClr val="222222"/>
                </a:solidFill>
                <a:latin typeface="Helvetica" pitchFamily="2" charset="0"/>
                <a:cs typeface="Times New Roman" panose="02020603050405020304" pitchFamily="18" charset="0"/>
              </a:rPr>
              <a:t>)</a:t>
            </a:r>
            <a:endParaRPr lang="en-GB" sz="1200" dirty="0">
              <a:latin typeface="Helvetica" pitchFamily="2" charset="0"/>
              <a:cs typeface="Times New Roman" panose="02020603050405020304" pitchFamily="18" charset="0"/>
            </a:endParaRPr>
          </a:p>
          <a:p>
            <a:pPr defTabSz="691046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lang="en-GB" sz="1200" i="1" dirty="0">
              <a:latin typeface="Helvetica" pitchFamily="2" charset="0"/>
              <a:cs typeface="Times New Roman" panose="02020603050405020304" pitchFamily="18" charset="0"/>
              <a:sym typeface="Helvetica Neue Light"/>
            </a:endParaRPr>
          </a:p>
          <a:p>
            <a:endParaRPr lang="en-GB" sz="1200" dirty="0">
              <a:effectLst/>
              <a:latin typeface="Helvetica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4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0D7CCA6-7322-0C4A-ED61-EAF25925A497}"/>
              </a:ext>
            </a:extLst>
          </p:cNvPr>
          <p:cNvSpPr/>
          <p:nvPr/>
        </p:nvSpPr>
        <p:spPr>
          <a:xfrm>
            <a:off x="1072492" y="5139663"/>
            <a:ext cx="10463012" cy="117288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600" dirty="0" err="1">
              <a:solidFill>
                <a:srgbClr val="237AB7"/>
              </a:solidFill>
            </a:endParaRPr>
          </a:p>
        </p:txBody>
      </p:sp>
      <p:sp>
        <p:nvSpPr>
          <p:cNvPr id="54" name="Textplatzhalter 7">
            <a:extLst>
              <a:ext uri="{FF2B5EF4-FFF2-40B4-BE49-F238E27FC236}">
                <a16:creationId xmlns:a16="http://schemas.microsoft.com/office/drawing/2014/main" id="{7D68CF1E-44BC-5236-F000-5CA8E3891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823" y="4811687"/>
            <a:ext cx="10463012" cy="3657600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endParaRPr lang="en-US" altLang="zh-CN" dirty="0">
              <a:latin typeface="Helvetica" pitchFamily="2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dirty="0">
                <a:latin typeface="Helvetica" pitchFamily="2" charset="0"/>
                <a:cs typeface="Times New Roman" panose="02020603050405020304" pitchFamily="18" charset="0"/>
              </a:rPr>
              <a:t>Laser</a:t>
            </a:r>
            <a:r>
              <a:rPr lang="zh-CN" altLang="en-US" dirty="0"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Helvetica" pitchFamily="2" charset="0"/>
                <a:cs typeface="Times New Roman" panose="02020603050405020304" pitchFamily="18" charset="0"/>
              </a:rPr>
              <a:t>in-&amp;out-coupling</a:t>
            </a:r>
            <a:r>
              <a:rPr lang="zh-CN" altLang="en-US" dirty="0"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Helvetica" pitchFamily="2" charset="0"/>
                <a:cs typeface="Times New Roman" panose="02020603050405020304" pitchFamily="18" charset="0"/>
              </a:rPr>
              <a:t>using</a:t>
            </a:r>
            <a:r>
              <a:rPr lang="zh-CN" altLang="en-US" b="1" dirty="0"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Helvetica" pitchFamily="2" charset="0"/>
                <a:cs typeface="Times New Roman" panose="02020603050405020304" pitchFamily="18" charset="0"/>
              </a:rPr>
              <a:t>transverse</a:t>
            </a:r>
            <a:r>
              <a:rPr lang="zh-CN" altLang="en-US" b="1" dirty="0"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Helvetica" pitchFamily="2" charset="0"/>
                <a:cs typeface="Times New Roman" panose="02020603050405020304" pitchFamily="18" charset="0"/>
              </a:rPr>
              <a:t>density gradient</a:t>
            </a:r>
            <a:r>
              <a:rPr lang="zh-CN" altLang="en-US" b="1" dirty="0"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Helvetica" pitchFamily="2" charset="0"/>
                <a:cs typeface="Times New Roman" panose="02020603050405020304" pitchFamily="18" charset="0"/>
              </a:rPr>
              <a:t>without</a:t>
            </a:r>
            <a:r>
              <a:rPr lang="zh-CN" altLang="en-US" dirty="0"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Helvetica" pitchFamily="2" charset="0"/>
                <a:cs typeface="Times New Roman" panose="02020603050405020304" pitchFamily="18" charset="0"/>
              </a:rPr>
              <a:t>solid</a:t>
            </a:r>
            <a:r>
              <a:rPr lang="zh-CN" altLang="en-US" dirty="0"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Helvetica" pitchFamily="2" charset="0"/>
                <a:cs typeface="Times New Roman" panose="02020603050405020304" pitchFamily="18" charset="0"/>
              </a:rPr>
              <a:t>structures</a:t>
            </a:r>
          </a:p>
          <a:p>
            <a:pPr>
              <a:spcAft>
                <a:spcPts val="0"/>
              </a:spcAft>
            </a:pPr>
            <a:r>
              <a:rPr lang="en-US" altLang="zh-CN" dirty="0">
                <a:latin typeface="Helvetica" pitchFamily="2" charset="0"/>
                <a:cs typeface="Times New Roman" panose="02020603050405020304" pitchFamily="18" charset="0"/>
              </a:rPr>
              <a:t>W</a:t>
            </a:r>
            <a:r>
              <a:rPr lang="en-US" dirty="0">
                <a:latin typeface="Helvetica" pitchFamily="2" charset="0"/>
                <a:cs typeface="Times New Roman" panose="02020603050405020304" pitchFamily="18" charset="0"/>
              </a:rPr>
              <a:t>itness </a:t>
            </a:r>
            <a:r>
              <a:rPr lang="en-US" b="1" dirty="0">
                <a:latin typeface="Helvetica" pitchFamily="2" charset="0"/>
                <a:cs typeface="Times New Roman" panose="02020603050405020304" pitchFamily="18" charset="0"/>
              </a:rPr>
              <a:t>stays in plasma</a:t>
            </a:r>
            <a:r>
              <a:rPr lang="en-US" dirty="0">
                <a:latin typeface="Helvetica" pitchFamily="2" charset="0"/>
                <a:cs typeface="Times New Roman" panose="02020603050405020304" pitchFamily="18" charset="0"/>
              </a:rPr>
              <a:t> in coupling region</a:t>
            </a:r>
            <a:r>
              <a:rPr lang="en-US" altLang="zh-CN" dirty="0">
                <a:latin typeface="Helvetica" pitchFamily="2" charset="0"/>
                <a:cs typeface="Times New Roman" panose="02020603050405020304" pitchFamily="18" charset="0"/>
              </a:rPr>
              <a:t>,</a:t>
            </a:r>
            <a:r>
              <a:rPr lang="zh-CN" altLang="en-US" dirty="0"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Helvetica" pitchFamily="2" charset="0"/>
                <a:cs typeface="Times New Roman" panose="02020603050405020304" pitchFamily="18" charset="0"/>
              </a:rPr>
              <a:t>confined</a:t>
            </a:r>
            <a:r>
              <a:rPr lang="zh-CN" altLang="en-US" dirty="0"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Helvetica" pitchFamily="2" charset="0"/>
                <a:cs typeface="Times New Roman" panose="02020603050405020304" pitchFamily="18" charset="0"/>
              </a:rPr>
              <a:t>by</a:t>
            </a:r>
            <a:r>
              <a:rPr lang="zh-CN" altLang="en-US" dirty="0"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Helvetica" pitchFamily="2" charset="0"/>
                <a:cs typeface="Times New Roman" panose="02020603050405020304" pitchFamily="18" charset="0"/>
              </a:rPr>
              <a:t>self-driven</a:t>
            </a:r>
            <a:r>
              <a:rPr lang="zh-CN" altLang="en-US" dirty="0"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Helvetica" pitchFamily="2" charset="0"/>
                <a:cs typeface="Times New Roman" panose="02020603050405020304" pitchFamily="18" charset="0"/>
              </a:rPr>
              <a:t>wakefield</a:t>
            </a:r>
            <a:endParaRPr lang="en-US" altLang="zh-CN" dirty="0">
              <a:latin typeface="Helvetica" pitchFamily="2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altLang="zh-CN" dirty="0">
              <a:latin typeface="Helvetica" pitchFamily="2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dirty="0">
                <a:latin typeface="Helvetica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87C4DE99-0B2C-25D5-C6A5-98D5E2AB41DC}"/>
              </a:ext>
            </a:extLst>
          </p:cNvPr>
          <p:cNvSpPr txBox="1">
            <a:spLocks/>
          </p:cNvSpPr>
          <p:nvPr/>
        </p:nvSpPr>
        <p:spPr>
          <a:xfrm>
            <a:off x="6260358" y="5759274"/>
            <a:ext cx="10463012" cy="3657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Wingdings" panose="05000000000000000000" pitchFamily="2" charset="2"/>
              <a:buNone/>
            </a:pPr>
            <a:endParaRPr lang="en-US" b="1" dirty="0"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PlaceHolder 1">
            <a:extLst>
              <a:ext uri="{FF2B5EF4-FFF2-40B4-BE49-F238E27FC236}">
                <a16:creationId xmlns:a16="http://schemas.microsoft.com/office/drawing/2014/main" id="{F25311E7-4E5F-A84A-C78D-9ADA45CDDB0F}"/>
              </a:ext>
            </a:extLst>
          </p:cNvPr>
          <p:cNvSpPr txBox="1">
            <a:spLocks/>
          </p:cNvSpPr>
          <p:nvPr/>
        </p:nvSpPr>
        <p:spPr>
          <a:xfrm>
            <a:off x="1199" y="169962"/>
            <a:ext cx="12190801" cy="45072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altLang="zh-CN" b="1" spc="-1" dirty="0">
                <a:solidFill>
                  <a:srgbClr val="5BC5F1"/>
                </a:solidFill>
                <a:latin typeface="Helvetica" pitchFamily="2" charset="0"/>
                <a:cs typeface="Times New Roman" panose="02020603050405020304" pitchFamily="18" charset="0"/>
              </a:rPr>
              <a:t>A design of plasma density profile is proposed to realize staging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8F1697-F592-EB05-9EF1-223B91337E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32213" r="28370" b="25667"/>
          <a:stretch>
            <a:fillRect/>
          </a:stretch>
        </p:blipFill>
        <p:spPr>
          <a:xfrm>
            <a:off x="1849810" y="1121708"/>
            <a:ext cx="4057292" cy="22645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B7D5DD-4813-C1D2-505F-61E32D47832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rcRect t="22123" r="8982" b="18865"/>
          <a:stretch>
            <a:fillRect/>
          </a:stretch>
        </p:blipFill>
        <p:spPr>
          <a:xfrm>
            <a:off x="1915941" y="1083977"/>
            <a:ext cx="7609060" cy="27215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1C3D80-DD18-1153-F5A5-71B86B2081F0}"/>
              </a:ext>
            </a:extLst>
          </p:cNvPr>
          <p:cNvSpPr txBox="1"/>
          <p:nvPr/>
        </p:nvSpPr>
        <p:spPr>
          <a:xfrm rot="175226">
            <a:off x="549900" y="2295381"/>
            <a:ext cx="2274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  <a:cs typeface="Times New Roman" panose="02020603050405020304" pitchFamily="18" charset="0"/>
              </a:rPr>
              <a:t>Laser I inlet</a:t>
            </a:r>
            <a:endParaRPr lang="en-DE" dirty="0">
              <a:latin typeface="Helvetica" pitchFamily="2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D483741-FBF2-D0DC-D438-D251A538449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t="22123" r="4689" b="18865"/>
          <a:stretch>
            <a:fillRect/>
          </a:stretch>
        </p:blipFill>
        <p:spPr>
          <a:xfrm>
            <a:off x="1905836" y="1082863"/>
            <a:ext cx="7967899" cy="2721547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BB3CF39-6A7E-B4AA-58F4-A1C72069F108}"/>
              </a:ext>
            </a:extLst>
          </p:cNvPr>
          <p:cNvGrpSpPr/>
          <p:nvPr/>
        </p:nvGrpSpPr>
        <p:grpSpPr>
          <a:xfrm>
            <a:off x="1905836" y="729771"/>
            <a:ext cx="10085451" cy="3985277"/>
            <a:chOff x="-1679300" y="-12983120"/>
            <a:chExt cx="9852449" cy="398527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7D78682-2F95-5BB8-44AB-86C21DAFAD1F}"/>
                </a:ext>
              </a:extLst>
            </p:cNvPr>
            <p:cNvGrpSpPr/>
            <p:nvPr/>
          </p:nvGrpSpPr>
          <p:grpSpPr>
            <a:xfrm>
              <a:off x="-1679300" y="-12983120"/>
              <a:ext cx="9852449" cy="3985277"/>
              <a:chOff x="-4997200" y="-13715209"/>
              <a:chExt cx="14218467" cy="575131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74CDA60-FE82-810F-E24C-11F38C2169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60000"/>
              </a:blip>
              <a:srcRect t="14812"/>
              <a:stretch>
                <a:fillRect/>
              </a:stretch>
            </p:blipFill>
            <p:spPr>
              <a:xfrm>
                <a:off x="-4997200" y="-13715209"/>
                <a:ext cx="11737727" cy="5751315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8E097C6-30DF-377F-58B3-B9ECEF93CFE4}"/>
                  </a:ext>
                </a:extLst>
              </p:cNvPr>
              <p:cNvSpPr txBox="1"/>
              <p:nvPr/>
            </p:nvSpPr>
            <p:spPr>
              <a:xfrm rot="380354">
                <a:off x="6088609" y="-9321211"/>
                <a:ext cx="3132658" cy="577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Helvetica" pitchFamily="2" charset="0"/>
                    <a:cs typeface="Times New Roman" panose="02020603050405020304" pitchFamily="18" charset="0"/>
                  </a:rPr>
                  <a:t>Laser II outlet</a:t>
                </a:r>
                <a:endParaRPr lang="en-DE" sz="2000" dirty="0">
                  <a:latin typeface="Helvetica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574CBFC-602A-A1DF-D464-66CAB1C846AC}"/>
                </a:ext>
              </a:extLst>
            </p:cNvPr>
            <p:cNvSpPr txBox="1"/>
            <p:nvPr/>
          </p:nvSpPr>
          <p:spPr>
            <a:xfrm rot="306907">
              <a:off x="-669579" y="-12679740"/>
              <a:ext cx="25175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Helvetica" pitchFamily="2" charset="0"/>
                  <a:cs typeface="Times New Roman" panose="02020603050405020304" pitchFamily="18" charset="0"/>
                </a:rPr>
                <a:t>Laser II inlet</a:t>
              </a:r>
              <a:endParaRPr lang="en-DE" sz="2000" dirty="0">
                <a:latin typeface="Helvetica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D8D1922A-549B-4591-E1FC-C35E96A74D06}"/>
              </a:ext>
            </a:extLst>
          </p:cNvPr>
          <p:cNvSpPr txBox="1"/>
          <p:nvPr/>
        </p:nvSpPr>
        <p:spPr>
          <a:xfrm rot="306907">
            <a:off x="7692133" y="1394688"/>
            <a:ext cx="2517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itchFamily="2" charset="0"/>
                <a:cs typeface="Times New Roman" panose="02020603050405020304" pitchFamily="18" charset="0"/>
              </a:rPr>
              <a:t>Laser I outlet</a:t>
            </a:r>
            <a:endParaRPr lang="en-DE" sz="2000" dirty="0"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755CBDE-3D6B-3B38-7B04-1BAC0DE63884}"/>
              </a:ext>
            </a:extLst>
          </p:cNvPr>
          <p:cNvSpPr txBox="1"/>
          <p:nvPr/>
        </p:nvSpPr>
        <p:spPr>
          <a:xfrm rot="380354">
            <a:off x="10181104" y="3209725"/>
            <a:ext cx="2395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000" dirty="0">
                <a:latin typeface="Helvetica" pitchFamily="2" charset="0"/>
                <a:cs typeface="Times New Roman" panose="02020603050405020304" pitchFamily="18" charset="0"/>
              </a:rPr>
              <a:t>Electron Beam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345E2-E223-8A86-1CFC-D38D1B986654}"/>
              </a:ext>
            </a:extLst>
          </p:cNvPr>
          <p:cNvSpPr txBox="1"/>
          <p:nvPr/>
        </p:nvSpPr>
        <p:spPr>
          <a:xfrm rot="259201">
            <a:off x="2452416" y="3279181"/>
            <a:ext cx="2485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itchFamily="2" charset="0"/>
                <a:cs typeface="Times New Roman" panose="02020603050405020304" pitchFamily="18" charset="0"/>
              </a:rPr>
              <a:t>HOFI stage I</a:t>
            </a:r>
            <a:endParaRPr lang="en-DE" sz="2000" dirty="0"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EADE52-7F93-A4A2-2299-FB84B84FA3E4}"/>
              </a:ext>
            </a:extLst>
          </p:cNvPr>
          <p:cNvSpPr txBox="1"/>
          <p:nvPr/>
        </p:nvSpPr>
        <p:spPr>
          <a:xfrm rot="259201">
            <a:off x="6958708" y="3741536"/>
            <a:ext cx="2086209" cy="404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itchFamily="2" charset="0"/>
                <a:cs typeface="Times New Roman" panose="02020603050405020304" pitchFamily="18" charset="0"/>
              </a:rPr>
              <a:t>HOFI stage II</a:t>
            </a:r>
            <a:endParaRPr lang="en-DE" sz="2000" dirty="0">
              <a:latin typeface="Helvetica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DEBBC5B-56D9-5AB0-EE39-A2A49FA750BC}"/>
              </a:ext>
            </a:extLst>
          </p:cNvPr>
          <p:cNvGrpSpPr/>
          <p:nvPr/>
        </p:nvGrpSpPr>
        <p:grpSpPr>
          <a:xfrm>
            <a:off x="3807422" y="2751695"/>
            <a:ext cx="2750614" cy="2388909"/>
            <a:chOff x="3807422" y="2751695"/>
            <a:chExt cx="2750614" cy="238890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81F6546-FF10-A5D4-C6C2-4E7F4A6A33F8}"/>
                </a:ext>
              </a:extLst>
            </p:cNvPr>
            <p:cNvGrpSpPr/>
            <p:nvPr/>
          </p:nvGrpSpPr>
          <p:grpSpPr>
            <a:xfrm>
              <a:off x="4029384" y="2751695"/>
              <a:ext cx="2528652" cy="2388909"/>
              <a:chOff x="3731841" y="2297162"/>
              <a:chExt cx="2528652" cy="2388909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64D80C1-EC5D-4A27-BBED-E855DABEC782}"/>
                  </a:ext>
                </a:extLst>
              </p:cNvPr>
              <p:cNvSpPr txBox="1"/>
              <p:nvPr/>
            </p:nvSpPr>
            <p:spPr>
              <a:xfrm rot="18553729">
                <a:off x="4677294" y="3406329"/>
                <a:ext cx="17283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Helvetica" pitchFamily="2" charset="0"/>
                    <a:cs typeface="Times New Roman" panose="02020603050405020304" pitchFamily="18" charset="0"/>
                  </a:rPr>
                  <a:t>Capture</a:t>
                </a:r>
                <a:endParaRPr lang="en-DE" sz="1600" dirty="0">
                  <a:latin typeface="Helvetica" pitchFamily="2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BDD90E7F-42B3-72A2-643C-1BF8E1139B92}"/>
                  </a:ext>
                </a:extLst>
              </p:cNvPr>
              <p:cNvGrpSpPr/>
              <p:nvPr/>
            </p:nvGrpSpPr>
            <p:grpSpPr>
              <a:xfrm>
                <a:off x="3731841" y="2542853"/>
                <a:ext cx="2528652" cy="1728392"/>
                <a:chOff x="3731841" y="2542853"/>
                <a:chExt cx="2528652" cy="1728392"/>
              </a:xfrm>
            </p:grpSpPr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EE4C7775-6EB1-75F5-6F64-88706F74E5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20679" y="2955248"/>
                  <a:ext cx="878634" cy="1042332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77D96807-FD06-53EB-A79A-6B06AD42C4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929162" y="3013439"/>
                  <a:ext cx="817793" cy="1035058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227C5C49-66AC-7978-F1C5-6CB3498FE0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440679" y="3029508"/>
                  <a:ext cx="819814" cy="108167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FA12586-3F7B-0B6F-54F2-E3B6A2CE39F5}"/>
                    </a:ext>
                  </a:extLst>
                </p:cNvPr>
                <p:cNvSpPr txBox="1"/>
                <p:nvPr/>
              </p:nvSpPr>
              <p:spPr>
                <a:xfrm rot="18463247">
                  <a:off x="3586711" y="3237772"/>
                  <a:ext cx="17283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Helvetica" pitchFamily="2" charset="0"/>
                      <a:cs typeface="Times New Roman" panose="02020603050405020304" pitchFamily="18" charset="0"/>
                    </a:rPr>
                    <a:t>Diffraction</a:t>
                  </a:r>
                  <a:endParaRPr lang="en-DE" sz="1600" dirty="0">
                    <a:latin typeface="Helvetica" pitchFamily="2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F61BE1F9-778D-C990-D1C4-E019ED8724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41141" y="2866514"/>
                  <a:ext cx="899825" cy="1080465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FA947248-F042-CC3A-28C6-7E07C167E9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731841" y="3946979"/>
                  <a:ext cx="1716169" cy="149495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F7B2D12-6A5B-4847-4D73-2661C63C6ACC}"/>
                  </a:ext>
                </a:extLst>
              </p:cNvPr>
              <p:cNvSpPr txBox="1"/>
              <p:nvPr/>
            </p:nvSpPr>
            <p:spPr>
              <a:xfrm rot="18553729">
                <a:off x="3805069" y="3322340"/>
                <a:ext cx="238890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Helvetica" pitchFamily="2" charset="0"/>
                    <a:cs typeface="Times New Roman" panose="02020603050405020304" pitchFamily="18" charset="0"/>
                  </a:rPr>
                  <a:t>Refraction</a:t>
                </a:r>
                <a:endParaRPr lang="en-DE" sz="1600" dirty="0">
                  <a:latin typeface="Helvetica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7A9DCDC-8788-9B08-693A-CC31F692D423}"/>
                </a:ext>
              </a:extLst>
            </p:cNvPr>
            <p:cNvSpPr txBox="1"/>
            <p:nvPr/>
          </p:nvSpPr>
          <p:spPr>
            <a:xfrm rot="259201">
              <a:off x="3807422" y="4635724"/>
              <a:ext cx="24850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Helvetica" pitchFamily="2" charset="0"/>
                  <a:cs typeface="Times New Roman" panose="02020603050405020304" pitchFamily="18" charset="0"/>
                </a:rPr>
                <a:t>Coupling Region</a:t>
              </a:r>
              <a:endParaRPr lang="en-DE" sz="2000" dirty="0">
                <a:latin typeface="Helvetica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946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4" grpId="0" build="p"/>
      <p:bldP spid="50" grpId="0"/>
      <p:bldP spid="52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40F9E-2174-A270-8E75-BF8580E5D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3CA3B03-8CE8-D3DB-B469-EAF6FF85C7FA}"/>
              </a:ext>
            </a:extLst>
          </p:cNvPr>
          <p:cNvSpPr/>
          <p:nvPr/>
        </p:nvSpPr>
        <p:spPr>
          <a:xfrm>
            <a:off x="6096000" y="3742126"/>
            <a:ext cx="5943549" cy="245050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600" dirty="0" err="1">
              <a:solidFill>
                <a:srgbClr val="237AB7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FEB494D-62EB-23D2-5F82-62DFBE9CFD16}"/>
              </a:ext>
            </a:extLst>
          </p:cNvPr>
          <p:cNvCxnSpPr>
            <a:cxnSpLocks/>
          </p:cNvCxnSpPr>
          <p:nvPr/>
        </p:nvCxnSpPr>
        <p:spPr>
          <a:xfrm flipV="1">
            <a:off x="12240325" y="1914578"/>
            <a:ext cx="0" cy="2817433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89CCF3F-9A3A-050C-8D73-224D861F5B03}"/>
              </a:ext>
            </a:extLst>
          </p:cNvPr>
          <p:cNvSpPr txBox="1"/>
          <p:nvPr/>
        </p:nvSpPr>
        <p:spPr>
          <a:xfrm>
            <a:off x="9189720" y="723900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sz="1600" dirty="0" err="1">
              <a:latin typeface="Helvetica" pitchFamily="2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87F2F364-198C-AAEC-40F5-DCD9E02012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>
              <a:latin typeface="Helvetica" pitchFamily="2" charset="0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954FDF4C-5F96-25ED-D8C6-A37D11F1C8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>
              <a:latin typeface="Helvetica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B762E48-6BC1-4482-8882-6BC129C3899C}"/>
                  </a:ext>
                </a:extLst>
              </p:cNvPr>
              <p:cNvSpPr txBox="1"/>
              <p:nvPr/>
            </p:nvSpPr>
            <p:spPr>
              <a:xfrm>
                <a:off x="6203804" y="4125018"/>
                <a:ext cx="5907231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Helvetica" pitchFamily="2" charset="0"/>
                    <a:cs typeface="Times New Roman" panose="02020603050405020304" pitchFamily="18" charset="0"/>
                  </a:rPr>
                  <a:t>Operating</a:t>
                </a:r>
                <a:r>
                  <a:rPr lang="zh-CN" altLang="en-US" dirty="0">
                    <a:latin typeface="Helvetica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Helvetica" pitchFamily="2" charset="0"/>
                    <a:cs typeface="Times New Roman" panose="02020603050405020304" pitchFamily="18" charset="0"/>
                  </a:rPr>
                  <a:t>density</a:t>
                </a:r>
                <a:r>
                  <a:rPr lang="zh-CN" altLang="en-US" dirty="0">
                    <a:latin typeface="Helvetica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Helvetica" pitchFamily="2" charset="0"/>
                    <a:cs typeface="Times New Roman" panose="02020603050405020304" pitchFamily="18" charset="0"/>
                  </a:rPr>
                  <a:t>is</a:t>
                </a:r>
                <a:r>
                  <a:rPr lang="zh-CN" altLang="en-US" dirty="0">
                    <a:latin typeface="Helvetica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Helvetica" pitchFamily="2" charset="0"/>
                    <a:cs typeface="Times New Roman" panose="02020603050405020304" pitchFamily="18" charset="0"/>
                  </a:rPr>
                  <a:t>around</a:t>
                </a:r>
                <a:r>
                  <a:rPr lang="zh-CN" altLang="en-US" dirty="0">
                    <a:latin typeface="Helvetica" pitchFamily="2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17</m:t>
                        </m:r>
                      </m:sup>
                    </m:sSup>
                    <m:r>
                      <a:rPr lang="zh-CN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DE" dirty="0">
                  <a:latin typeface="Helvetica" pitchFamily="2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DE" dirty="0">
                  <a:latin typeface="Helvetica" pitchFamily="2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DE" dirty="0">
                    <a:latin typeface="Helvetica" pitchFamily="2" charset="0"/>
                    <a:cs typeface="Times New Roman" panose="02020603050405020304" pitchFamily="18" charset="0"/>
                  </a:rPr>
                  <a:t>Density gradient len</a:t>
                </a:r>
                <a:r>
                  <a:rPr lang="en-US" altLang="zh-CN" dirty="0">
                    <a:latin typeface="Helvetica" pitchFamily="2" charset="0"/>
                    <a:cs typeface="Times New Roman" panose="02020603050405020304" pitchFamily="18" charset="0"/>
                  </a:rPr>
                  <a:t>g</a:t>
                </a:r>
                <a:r>
                  <a:rPr lang="en-DE" dirty="0">
                    <a:latin typeface="Helvetica" pitchFamily="2" charset="0"/>
                    <a:cs typeface="Times New Roman" panose="02020603050405020304" pitchFamily="18" charset="0"/>
                  </a:rPr>
                  <a:t>th is</a:t>
                </a:r>
                <a:r>
                  <a:rPr lang="en-DE" i="1" dirty="0">
                    <a:latin typeface="Helvetica" pitchFamily="2" charset="0"/>
                    <a:cs typeface="Times New Roman" panose="02020603050405020304" pitchFamily="18" charset="0"/>
                  </a:rPr>
                  <a:t>  </a:t>
                </a:r>
                <a:r>
                  <a:rPr lang="en-DE" dirty="0">
                    <a:latin typeface="Helvetica" pitchFamily="2" charset="0"/>
                    <a:cs typeface="Times New Roman" panose="02020603050405020304" pitchFamily="18" charset="0"/>
                  </a:rPr>
                  <a:t>~10</a:t>
                </a:r>
                <a:r>
                  <a:rPr lang="en-DE" baseline="30000" dirty="0">
                    <a:latin typeface="Helvetica" pitchFamily="2" charset="0"/>
                    <a:cs typeface="Times New Roman" panose="02020603050405020304" pitchFamily="18" charset="0"/>
                  </a:rPr>
                  <a:t>2</a:t>
                </a:r>
                <a:r>
                  <a:rPr lang="en-DE" dirty="0">
                    <a:latin typeface="Helvetica" pitchFamily="2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b="0" dirty="0">
                  <a:latin typeface="Helvetica" pitchFamily="2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DE" dirty="0">
                  <a:latin typeface="Helvetica" pitchFamily="2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Helvetica" pitchFamily="2" charset="0"/>
                    <a:cs typeface="Times New Roman" panose="02020603050405020304" pitchFamily="18" charset="0"/>
                  </a:rPr>
                  <a:t>Diffraction/Capturing region long enough to release and capture the beam</a:t>
                </a:r>
                <a:endParaRPr lang="en-DE" dirty="0">
                  <a:latin typeface="Helvetica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B762E48-6BC1-4482-8882-6BC129C38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3804" y="4125018"/>
                <a:ext cx="5907231" cy="1754326"/>
              </a:xfrm>
              <a:prstGeom prst="rect">
                <a:avLst/>
              </a:prstGeom>
              <a:blipFill>
                <a:blip r:embed="rId3"/>
                <a:stretch>
                  <a:fillRect l="-644" t="-1439" b="-503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3B6FE548-8D4C-AF47-1B07-988AC4771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40" y="905180"/>
            <a:ext cx="10945958" cy="269081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14BEA5-C101-EC60-8358-5B05C7BED880}"/>
              </a:ext>
            </a:extLst>
          </p:cNvPr>
          <p:cNvCxnSpPr>
            <a:cxnSpLocks/>
          </p:cNvCxnSpPr>
          <p:nvPr/>
        </p:nvCxnSpPr>
        <p:spPr>
          <a:xfrm flipV="1">
            <a:off x="5181600" y="1212118"/>
            <a:ext cx="0" cy="19050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C8F3DD-5731-249D-4EFD-71C1A5A9D00C}"/>
              </a:ext>
            </a:extLst>
          </p:cNvPr>
          <p:cNvCxnSpPr>
            <a:cxnSpLocks/>
          </p:cNvCxnSpPr>
          <p:nvPr/>
        </p:nvCxnSpPr>
        <p:spPr>
          <a:xfrm flipV="1">
            <a:off x="5791200" y="1212118"/>
            <a:ext cx="0" cy="19050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9C01FB-3EF2-072B-BD83-A6DFBA28DB29}"/>
              </a:ext>
            </a:extLst>
          </p:cNvPr>
          <p:cNvCxnSpPr>
            <a:cxnSpLocks/>
          </p:cNvCxnSpPr>
          <p:nvPr/>
        </p:nvCxnSpPr>
        <p:spPr>
          <a:xfrm flipV="1">
            <a:off x="6629400" y="1212118"/>
            <a:ext cx="0" cy="19050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49C3255-940D-DB44-FAFD-2E7A846D41DC}"/>
              </a:ext>
            </a:extLst>
          </p:cNvPr>
          <p:cNvCxnSpPr>
            <a:cxnSpLocks/>
          </p:cNvCxnSpPr>
          <p:nvPr/>
        </p:nvCxnSpPr>
        <p:spPr>
          <a:xfrm flipV="1">
            <a:off x="7239000" y="1212118"/>
            <a:ext cx="0" cy="19050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4A1695D-3571-97E5-4C37-445E6042A1A7}"/>
              </a:ext>
            </a:extLst>
          </p:cNvPr>
          <p:cNvSpPr txBox="1"/>
          <p:nvPr/>
        </p:nvSpPr>
        <p:spPr>
          <a:xfrm>
            <a:off x="5324559" y="2278572"/>
            <a:ext cx="330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600" dirty="0">
                <a:latin typeface="Helvetica" pitchFamily="2" charset="0"/>
              </a:rPr>
              <a:t>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403A56-30E5-69D1-D12E-8BA0B5F04C6B}"/>
              </a:ext>
            </a:extLst>
          </p:cNvPr>
          <p:cNvSpPr txBox="1"/>
          <p:nvPr/>
        </p:nvSpPr>
        <p:spPr>
          <a:xfrm>
            <a:off x="6038434" y="2278572"/>
            <a:ext cx="330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600" dirty="0">
                <a:latin typeface="Helvetica" pitchFamily="2" charset="0"/>
              </a:rPr>
              <a:t>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7AE829-8C7C-F3CA-7592-422446C24000}"/>
              </a:ext>
            </a:extLst>
          </p:cNvPr>
          <p:cNvSpPr txBox="1"/>
          <p:nvPr/>
        </p:nvSpPr>
        <p:spPr>
          <a:xfrm>
            <a:off x="6742889" y="2284465"/>
            <a:ext cx="330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600" dirty="0">
                <a:latin typeface="Helvetica" pitchFamily="2" charset="0"/>
              </a:rPr>
              <a:t>C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5B3A08F-E8D0-2551-44D5-2E28C2DCAD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13" y="3595991"/>
            <a:ext cx="4940246" cy="28507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D95DC9-0BA4-19BB-E5E0-B184CEB53BA6}"/>
                  </a:ext>
                </a:extLst>
              </p:cNvPr>
              <p:cNvSpPr txBox="1"/>
              <p:nvPr/>
            </p:nvSpPr>
            <p:spPr>
              <a:xfrm rot="20373056">
                <a:off x="294450" y="5202490"/>
                <a:ext cx="6935104" cy="3583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600" i="1" dirty="0" smtClean="0">
                              <a:solidFill>
                                <a:srgbClr val="237AB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ar-AE" sz="1600" i="1" dirty="0" smtClean="0">
                              <a:solidFill>
                                <a:srgbClr val="237AB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ar-AE" sz="1600" b="0" i="1" dirty="0" smtClean="0">
                              <a:solidFill>
                                <a:srgbClr val="237AB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𝑟𝑒𝑓𝑟𝑎𝑐𝑡𝑖𝑜𝑛</m:t>
                          </m:r>
                          <m:r>
                            <a:rPr lang="ar-AE" sz="1600" b="0" i="1" dirty="0" smtClean="0">
                              <a:solidFill>
                                <a:srgbClr val="237AB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sub>
                      </m:sSub>
                      <m:r>
                        <a:rPr lang="ar-AE" sz="1600" b="0" i="1" dirty="0" smtClean="0">
                          <a:solidFill>
                            <a:srgbClr val="237AB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&gt; </m:t>
                      </m:r>
                      <m:sSub>
                        <m:sSubPr>
                          <m:ctrlPr>
                            <a:rPr lang="ar-AE" sz="1600" b="0" i="1" dirty="0" smtClean="0">
                              <a:solidFill>
                                <a:srgbClr val="237AB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ar-AE" sz="1600" b="0" i="1" dirty="0" smtClean="0">
                              <a:solidFill>
                                <a:srgbClr val="237AB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ar-AE" sz="1600" b="0" i="1" dirty="0" smtClean="0">
                              <a:solidFill>
                                <a:srgbClr val="237AB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𝑑𝑖𝑓𝑓𝑟𝑎𝑐𝑡𝑖𝑜𝑛</m:t>
                          </m:r>
                        </m:sub>
                      </m:sSub>
                    </m:oMath>
                  </m:oMathPara>
                </a14:m>
                <a:endParaRPr lang="ar-AE" dirty="0">
                  <a:solidFill>
                    <a:srgbClr val="237AB7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D95DC9-0BA4-19BB-E5E0-B184CEB53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73056">
                <a:off x="294450" y="5202490"/>
                <a:ext cx="6935104" cy="3583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7A8C4C3-6B2C-5AD8-05E9-A3D92EDE6CFB}"/>
                  </a:ext>
                </a:extLst>
              </p:cNvPr>
              <p:cNvSpPr txBox="1"/>
              <p:nvPr/>
            </p:nvSpPr>
            <p:spPr>
              <a:xfrm>
                <a:off x="303896" y="4451057"/>
                <a:ext cx="6935104" cy="4511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DE" sz="1600" i="1" dirty="0" smtClean="0">
                              <a:solidFill>
                                <a:srgbClr val="F29225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b="0" i="1" dirty="0" smtClean="0">
                              <a:solidFill>
                                <a:srgbClr val="F29225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num>
                        <m:den>
                          <m:sSub>
                            <m:sSubPr>
                              <m:ctrlPr>
                                <a:rPr lang="en-DE" sz="1600" i="1" dirty="0" smtClean="0">
                                  <a:solidFill>
                                    <a:srgbClr val="F29225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dirty="0" smtClean="0">
                                  <a:solidFill>
                                    <a:srgbClr val="F29225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b="0" i="1" dirty="0" smtClean="0">
                                  <a:solidFill>
                                    <a:srgbClr val="F29225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𝐶𝑟𝑖𝑡𝑖𝑐𝑎𝑙</m:t>
                              </m:r>
                            </m:sub>
                          </m:sSub>
                        </m:den>
                      </m:f>
                      <m:r>
                        <a:rPr lang="en-US" sz="1600" b="0" i="1" dirty="0" smtClean="0">
                          <a:solidFill>
                            <a:srgbClr val="F29225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&lt;2</m:t>
                      </m:r>
                    </m:oMath>
                  </m:oMathPara>
                </a14:m>
                <a:endParaRPr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7A8C4C3-6B2C-5AD8-05E9-A3D92EDE6C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96" y="4451057"/>
                <a:ext cx="6935104" cy="451149"/>
              </a:xfrm>
              <a:prstGeom prst="rect">
                <a:avLst/>
              </a:prstGeom>
              <a:blipFill>
                <a:blip r:embed="rId7"/>
                <a:stretch>
                  <a:fillRect t="-102778" b="-15277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32385E90-4311-5236-BE8B-53606726B021}"/>
              </a:ext>
            </a:extLst>
          </p:cNvPr>
          <p:cNvSpPr txBox="1"/>
          <p:nvPr/>
        </p:nvSpPr>
        <p:spPr>
          <a:xfrm rot="18720215">
            <a:off x="1474923" y="4135469"/>
            <a:ext cx="133012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100" dirty="0">
                <a:solidFill>
                  <a:srgbClr val="75B900"/>
                </a:solidFill>
                <a:latin typeface="Helvetica" pitchFamily="2" charset="0"/>
                <a:cs typeface="Times New Roman" panose="02020603050405020304" pitchFamily="18" charset="0"/>
              </a:rPr>
              <a:t>Enough Gradient Length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2AE658-91E7-9986-65AE-68A3B8CFB0E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5364" y="3611087"/>
            <a:ext cx="4911585" cy="2850789"/>
          </a:xfrm>
          <a:prstGeom prst="rect">
            <a:avLst/>
          </a:prstGeom>
        </p:spPr>
      </p:pic>
      <p:sp>
        <p:nvSpPr>
          <p:cNvPr id="36" name="PlaceHolder 1">
            <a:extLst>
              <a:ext uri="{FF2B5EF4-FFF2-40B4-BE49-F238E27FC236}">
                <a16:creationId xmlns:a16="http://schemas.microsoft.com/office/drawing/2014/main" id="{E6C6B3D7-26FD-D646-5248-5B90969C535A}"/>
              </a:ext>
            </a:extLst>
          </p:cNvPr>
          <p:cNvSpPr txBox="1">
            <a:spLocks/>
          </p:cNvSpPr>
          <p:nvPr/>
        </p:nvSpPr>
        <p:spPr>
          <a:xfrm>
            <a:off x="255780" y="289171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altLang="zh-CN" b="1" spc="-1" dirty="0">
                <a:solidFill>
                  <a:srgbClr val="5BC5F1"/>
                </a:solidFill>
                <a:latin typeface="Helvetica" pitchFamily="2" charset="0"/>
                <a:cs typeface="Times New Roman" panose="02020603050405020304" pitchFamily="18" charset="0"/>
              </a:rPr>
              <a:t>The density profile is refined to couple the driver and witness </a:t>
            </a:r>
          </a:p>
        </p:txBody>
      </p:sp>
    </p:spTree>
    <p:extLst>
      <p:ext uri="{BB962C8B-B14F-4D97-AF65-F5344CB8AC3E}">
        <p14:creationId xmlns:p14="http://schemas.microsoft.com/office/powerpoint/2010/main" val="290911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E27F3DC-1BC6-ED7E-7952-EB2754B29275}"/>
              </a:ext>
            </a:extLst>
          </p:cNvPr>
          <p:cNvSpPr/>
          <p:nvPr/>
        </p:nvSpPr>
        <p:spPr>
          <a:xfrm>
            <a:off x="5562238" y="5771807"/>
            <a:ext cx="5802730" cy="646331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600" dirty="0" err="1">
              <a:solidFill>
                <a:srgbClr val="237AB7"/>
              </a:solidFill>
            </a:endParaRPr>
          </a:p>
        </p:txBody>
      </p:sp>
      <p:sp>
        <p:nvSpPr>
          <p:cNvPr id="76" name="PlaceHolder 1">
            <a:extLst>
              <a:ext uri="{FF2B5EF4-FFF2-40B4-BE49-F238E27FC236}">
                <a16:creationId xmlns:a16="http://schemas.microsoft.com/office/drawing/2014/main" id="{7F5CE4C4-400C-9620-08F7-5C608122D99C}"/>
              </a:ext>
            </a:extLst>
          </p:cNvPr>
          <p:cNvSpPr txBox="1">
            <a:spLocks/>
          </p:cNvSpPr>
          <p:nvPr/>
        </p:nvSpPr>
        <p:spPr>
          <a:xfrm>
            <a:off x="331956" y="317223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b="1" spc="-1" dirty="0">
                <a:solidFill>
                  <a:srgbClr val="5BC5F1"/>
                </a:solidFill>
                <a:latin typeface="Helvetica" pitchFamily="2" charset="0"/>
                <a:cs typeface="Times New Roman" panose="02020603050405020304" pitchFamily="18" charset="0"/>
              </a:rPr>
              <a:t>Self developed code ecology forms up a complete workflow</a:t>
            </a:r>
            <a:endParaRPr lang="de-DE" b="1" spc="-1" dirty="0">
              <a:solidFill>
                <a:srgbClr val="5BC5F1"/>
              </a:solidFill>
              <a:latin typeface="Helvetica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1114A7E-636F-FD41-3DC1-62DF0C864763}"/>
              </a:ext>
            </a:extLst>
          </p:cNvPr>
          <p:cNvGrpSpPr/>
          <p:nvPr/>
        </p:nvGrpSpPr>
        <p:grpSpPr>
          <a:xfrm>
            <a:off x="54087" y="936164"/>
            <a:ext cx="4993675" cy="4004122"/>
            <a:chOff x="-35157" y="1555988"/>
            <a:chExt cx="4993675" cy="4004122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FDF48F3E-FA1C-6C5E-3A5A-33235A298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3618" y="3656308"/>
              <a:ext cx="257641" cy="241586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4F0FC2BF-0B36-6195-7191-797FB04FB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6" t="7673" r="66028" b="62183"/>
            <a:stretch/>
          </p:blipFill>
          <p:spPr bwMode="auto">
            <a:xfrm>
              <a:off x="703948" y="2712091"/>
              <a:ext cx="635271" cy="62924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65370E8-BAB9-B85F-EFEF-1F099C8F18D0}"/>
                </a:ext>
              </a:extLst>
            </p:cNvPr>
            <p:cNvSpPr/>
            <p:nvPr/>
          </p:nvSpPr>
          <p:spPr>
            <a:xfrm>
              <a:off x="2409273" y="2868773"/>
              <a:ext cx="86330" cy="86329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dirty="0" err="1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C500CAD2-8065-2EDB-359B-BFDF717AF1CE}"/>
                </a:ext>
              </a:extLst>
            </p:cNvPr>
            <p:cNvSpPr/>
            <p:nvPr/>
          </p:nvSpPr>
          <p:spPr>
            <a:xfrm>
              <a:off x="3162882" y="3298174"/>
              <a:ext cx="86330" cy="86329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dirty="0" err="1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B8E9242A-4CED-CA1B-AE55-2DFC59FB36F1}"/>
                </a:ext>
              </a:extLst>
            </p:cNvPr>
            <p:cNvSpPr/>
            <p:nvPr/>
          </p:nvSpPr>
          <p:spPr>
            <a:xfrm>
              <a:off x="3184695" y="4202445"/>
              <a:ext cx="86330" cy="86329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dirty="0" err="1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1BF0C15C-5D76-79B1-A4F7-0242245FF31B}"/>
                </a:ext>
              </a:extLst>
            </p:cNvPr>
            <p:cNvSpPr/>
            <p:nvPr/>
          </p:nvSpPr>
          <p:spPr>
            <a:xfrm>
              <a:off x="2409273" y="4621374"/>
              <a:ext cx="86330" cy="86329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dirty="0" err="1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3451DC94-D1E3-B502-D8CC-0FC64F066044}"/>
                </a:ext>
              </a:extLst>
            </p:cNvPr>
            <p:cNvSpPr/>
            <p:nvPr/>
          </p:nvSpPr>
          <p:spPr>
            <a:xfrm>
              <a:off x="1652338" y="4202445"/>
              <a:ext cx="86330" cy="86329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dirty="0" err="1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143128D-9547-9C46-9199-78FACCDDC069}"/>
                </a:ext>
              </a:extLst>
            </p:cNvPr>
            <p:cNvSpPr/>
            <p:nvPr/>
          </p:nvSpPr>
          <p:spPr>
            <a:xfrm>
              <a:off x="1652338" y="3294999"/>
              <a:ext cx="86330" cy="86329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dirty="0" err="1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8D7F1850-426A-E087-4D18-DFDFA5203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795" y="2711560"/>
              <a:ext cx="304800" cy="160734"/>
            </a:xfrm>
            <a:prstGeom prst="rect">
              <a:avLst/>
            </a:prstGeom>
          </p:spPr>
        </p:pic>
        <p:pic>
          <p:nvPicPr>
            <p:cNvPr id="84" name="Picture 1" descr="page16image668038768">
              <a:extLst>
                <a:ext uri="{FF2B5EF4-FFF2-40B4-BE49-F238E27FC236}">
                  <a16:creationId xmlns:a16="http://schemas.microsoft.com/office/drawing/2014/main" id="{7BA4F4FC-C92A-E412-8A4E-0B44507122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253" y="4288774"/>
              <a:ext cx="1216918" cy="306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848BFDE8-BF63-0290-9D20-55C5E4DEF5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2" t="16798" r="7708" b="17160"/>
            <a:stretch/>
          </p:blipFill>
          <p:spPr>
            <a:xfrm>
              <a:off x="540903" y="3304495"/>
              <a:ext cx="914401" cy="247049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BB6A16D5-D5C2-382B-20DC-92EFD59A6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48" t="15757" r="6782" b="12969"/>
            <a:stretch/>
          </p:blipFill>
          <p:spPr>
            <a:xfrm>
              <a:off x="2266401" y="4919983"/>
              <a:ext cx="893113" cy="498211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982B6AD-00D6-1EBC-3BA6-70B79902AC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1" t="12795" r="4277" b="3011"/>
            <a:stretch/>
          </p:blipFill>
          <p:spPr bwMode="auto">
            <a:xfrm>
              <a:off x="3309163" y="2711349"/>
              <a:ext cx="821573" cy="77233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E55B04EC-6857-FF8E-F033-944675674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6541" y="2414775"/>
              <a:ext cx="1235266" cy="306551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6233BD09-B2B9-0E6E-AE54-5D0D75F52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2727" y="3483688"/>
              <a:ext cx="1173136" cy="140895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4542E56-682C-7501-CBD0-FF0EB6979D3C}"/>
                </a:ext>
              </a:extLst>
            </p:cNvPr>
            <p:cNvSpPr txBox="1"/>
            <p:nvPr/>
          </p:nvSpPr>
          <p:spPr>
            <a:xfrm>
              <a:off x="2407090" y="4675479"/>
              <a:ext cx="1043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1400" dirty="0">
                  <a:latin typeface="Helvetica" pitchFamily="2" charset="0"/>
                  <a:ea typeface="Menlo" panose="020B0609030804020204" pitchFamily="49" charset="0"/>
                  <a:cs typeface="Times New Roman" panose="02020603050405020304" pitchFamily="18" charset="0"/>
                </a:rPr>
                <a:t>HiPACE++</a:t>
              </a:r>
            </a:p>
          </p:txBody>
        </p: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7D443359-B573-6B5D-BB33-8EEE35299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366" b="79974"/>
            <a:stretch/>
          </p:blipFill>
          <p:spPr>
            <a:xfrm>
              <a:off x="3271025" y="4211303"/>
              <a:ext cx="1070078" cy="391909"/>
            </a:xfrm>
            <a:prstGeom prst="rect">
              <a:avLst/>
            </a:prstGeom>
          </p:spPr>
        </p:pic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2BD98D6-0289-A529-5590-EE31A5C9028D}"/>
                </a:ext>
              </a:extLst>
            </p:cNvPr>
            <p:cNvCxnSpPr>
              <a:cxnSpLocks/>
              <a:stCxn id="82" idx="5"/>
              <a:endCxn id="77" idx="4"/>
            </p:cNvCxnSpPr>
            <p:nvPr/>
          </p:nvCxnSpPr>
          <p:spPr>
            <a:xfrm flipV="1">
              <a:off x="1726025" y="2955102"/>
              <a:ext cx="726413" cy="413583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A339F26-F56D-CA5C-ACAF-ED9CF7544E5E}"/>
                </a:ext>
              </a:extLst>
            </p:cNvPr>
            <p:cNvCxnSpPr>
              <a:cxnSpLocks/>
              <a:stCxn id="82" idx="5"/>
              <a:endCxn id="79" idx="1"/>
            </p:cNvCxnSpPr>
            <p:nvPr/>
          </p:nvCxnSpPr>
          <p:spPr>
            <a:xfrm>
              <a:off x="1726025" y="3368685"/>
              <a:ext cx="1471313" cy="846403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0586D69-4EA5-E54B-8617-9BB1C66E65CD}"/>
                </a:ext>
              </a:extLst>
            </p:cNvPr>
            <p:cNvCxnSpPr>
              <a:cxnSpLocks/>
              <a:stCxn id="82" idx="5"/>
              <a:endCxn id="80" idx="0"/>
            </p:cNvCxnSpPr>
            <p:nvPr/>
          </p:nvCxnSpPr>
          <p:spPr>
            <a:xfrm>
              <a:off x="1726025" y="3368685"/>
              <a:ext cx="726413" cy="1252689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7E82007-D3FA-468B-D368-8ECCFC9356C6}"/>
                </a:ext>
              </a:extLst>
            </p:cNvPr>
            <p:cNvCxnSpPr>
              <a:cxnSpLocks/>
              <a:stCxn id="77" idx="4"/>
              <a:endCxn id="78" idx="2"/>
            </p:cNvCxnSpPr>
            <p:nvPr/>
          </p:nvCxnSpPr>
          <p:spPr>
            <a:xfrm>
              <a:off x="2452438" y="2955102"/>
              <a:ext cx="710444" cy="386237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F507805-11F7-0204-8EE1-772E71B5B49A}"/>
                </a:ext>
              </a:extLst>
            </p:cNvPr>
            <p:cNvCxnSpPr>
              <a:cxnSpLocks/>
              <a:stCxn id="77" idx="4"/>
              <a:endCxn id="79" idx="1"/>
            </p:cNvCxnSpPr>
            <p:nvPr/>
          </p:nvCxnSpPr>
          <p:spPr>
            <a:xfrm>
              <a:off x="2452438" y="2955102"/>
              <a:ext cx="744900" cy="1259986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2D0F279-FCD3-D45B-F642-CA2FFFDED44B}"/>
                </a:ext>
              </a:extLst>
            </p:cNvPr>
            <p:cNvCxnSpPr>
              <a:cxnSpLocks/>
              <a:stCxn id="77" idx="4"/>
              <a:endCxn id="81" idx="7"/>
            </p:cNvCxnSpPr>
            <p:nvPr/>
          </p:nvCxnSpPr>
          <p:spPr>
            <a:xfrm flipH="1">
              <a:off x="1726025" y="2955102"/>
              <a:ext cx="726413" cy="1259986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64377090-1DA6-E8D1-1379-A1F6AAA93375}"/>
                </a:ext>
              </a:extLst>
            </p:cNvPr>
            <p:cNvCxnSpPr>
              <a:cxnSpLocks/>
              <a:stCxn id="78" idx="2"/>
              <a:endCxn id="81" idx="7"/>
            </p:cNvCxnSpPr>
            <p:nvPr/>
          </p:nvCxnSpPr>
          <p:spPr>
            <a:xfrm flipH="1">
              <a:off x="1726025" y="3341339"/>
              <a:ext cx="1436857" cy="873749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64ECB77-6F14-53E7-A663-D534EC5AF481}"/>
                </a:ext>
              </a:extLst>
            </p:cNvPr>
            <p:cNvCxnSpPr>
              <a:cxnSpLocks/>
              <a:stCxn id="79" idx="1"/>
              <a:endCxn id="78" idx="2"/>
            </p:cNvCxnSpPr>
            <p:nvPr/>
          </p:nvCxnSpPr>
          <p:spPr>
            <a:xfrm flipH="1" flipV="1">
              <a:off x="3162882" y="3341339"/>
              <a:ext cx="34456" cy="873749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5BD11C8B-4311-7737-A611-B68DA87DDE54}"/>
                </a:ext>
              </a:extLst>
            </p:cNvPr>
            <p:cNvCxnSpPr>
              <a:cxnSpLocks/>
              <a:stCxn id="79" idx="1"/>
              <a:endCxn id="81" idx="7"/>
            </p:cNvCxnSpPr>
            <p:nvPr/>
          </p:nvCxnSpPr>
          <p:spPr>
            <a:xfrm flipH="1">
              <a:off x="1726025" y="4215088"/>
              <a:ext cx="1471313" cy="0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4E8A9AA-C7BE-DFCB-66F1-E263EE4C57A1}"/>
                </a:ext>
              </a:extLst>
            </p:cNvPr>
            <p:cNvCxnSpPr>
              <a:cxnSpLocks/>
              <a:stCxn id="80" idx="0"/>
              <a:endCxn id="77" idx="4"/>
            </p:cNvCxnSpPr>
            <p:nvPr/>
          </p:nvCxnSpPr>
          <p:spPr>
            <a:xfrm flipV="1">
              <a:off x="2452438" y="2955102"/>
              <a:ext cx="0" cy="1666272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6384183B-7ACA-E940-3AFD-BA3056FEF62B}"/>
                </a:ext>
              </a:extLst>
            </p:cNvPr>
            <p:cNvCxnSpPr>
              <a:cxnSpLocks/>
              <a:stCxn id="81" idx="7"/>
              <a:endCxn id="80" idx="0"/>
            </p:cNvCxnSpPr>
            <p:nvPr/>
          </p:nvCxnSpPr>
          <p:spPr>
            <a:xfrm>
              <a:off x="1726025" y="4215088"/>
              <a:ext cx="726413" cy="406286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8D8AB8B-68CC-7C9C-8BA5-0CA0E6133547}"/>
                </a:ext>
              </a:extLst>
            </p:cNvPr>
            <p:cNvSpPr txBox="1"/>
            <p:nvPr/>
          </p:nvSpPr>
          <p:spPr>
            <a:xfrm>
              <a:off x="1746159" y="2685793"/>
              <a:ext cx="70485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" dirty="0">
                  <a:solidFill>
                    <a:srgbClr val="00B050"/>
                  </a:solidFill>
                  <a:latin typeface="Helvetica" pitchFamily="2" charset="0"/>
                  <a:ea typeface="Menlo" panose="020B0609030804020204" pitchFamily="49" charset="0"/>
                  <a:cs typeface="Menlo" panose="020B0609030804020204" pitchFamily="49" charset="0"/>
                </a:rPr>
                <a:t>O</a:t>
              </a:r>
              <a:r>
                <a:rPr lang="en-DE" sz="600" dirty="0">
                  <a:solidFill>
                    <a:srgbClr val="00B050"/>
                  </a:solidFill>
                  <a:latin typeface="Helvetica" pitchFamily="2" charset="0"/>
                  <a:ea typeface="Menlo" panose="020B0609030804020204" pitchFamily="49" charset="0"/>
                  <a:cs typeface="Menlo" panose="020B0609030804020204" pitchFamily="49" charset="0"/>
                </a:rPr>
                <a:t>pen-Source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DBB228FF-4468-CD15-1566-B74CDB2E4ADD}"/>
                </a:ext>
              </a:extLst>
            </p:cNvPr>
            <p:cNvSpPr txBox="1"/>
            <p:nvPr/>
          </p:nvSpPr>
          <p:spPr>
            <a:xfrm>
              <a:off x="3271024" y="4514378"/>
              <a:ext cx="70485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" dirty="0">
                  <a:solidFill>
                    <a:srgbClr val="00B050"/>
                  </a:solidFill>
                  <a:latin typeface="Helvetica" pitchFamily="2" charset="0"/>
                  <a:ea typeface="Menlo" panose="020B0609030804020204" pitchFamily="49" charset="0"/>
                  <a:cs typeface="Menlo" panose="020B0609030804020204" pitchFamily="49" charset="0"/>
                </a:rPr>
                <a:t>O</a:t>
              </a:r>
              <a:r>
                <a:rPr lang="en-DE" sz="600" dirty="0">
                  <a:solidFill>
                    <a:srgbClr val="00B050"/>
                  </a:solidFill>
                  <a:latin typeface="Helvetica" pitchFamily="2" charset="0"/>
                  <a:ea typeface="Menlo" panose="020B0609030804020204" pitchFamily="49" charset="0"/>
                  <a:cs typeface="Menlo" panose="020B0609030804020204" pitchFamily="49" charset="0"/>
                </a:rPr>
                <a:t>pen-Source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A075CA1-5AE5-8788-C0EA-620E40CF03C1}"/>
                </a:ext>
              </a:extLst>
            </p:cNvPr>
            <p:cNvSpPr txBox="1"/>
            <p:nvPr/>
          </p:nvSpPr>
          <p:spPr>
            <a:xfrm>
              <a:off x="2167756" y="5375444"/>
              <a:ext cx="70485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" dirty="0">
                  <a:solidFill>
                    <a:srgbClr val="00B050"/>
                  </a:solidFill>
                  <a:latin typeface="Helvetica" pitchFamily="2" charset="0"/>
                  <a:ea typeface="Menlo" panose="020B0609030804020204" pitchFamily="49" charset="0"/>
                  <a:cs typeface="Menlo" panose="020B0609030804020204" pitchFamily="49" charset="0"/>
                </a:rPr>
                <a:t>O</a:t>
              </a:r>
              <a:r>
                <a:rPr lang="en-DE" sz="600" dirty="0">
                  <a:solidFill>
                    <a:srgbClr val="00B050"/>
                  </a:solidFill>
                  <a:latin typeface="Helvetica" pitchFamily="2" charset="0"/>
                  <a:ea typeface="Menlo" panose="020B0609030804020204" pitchFamily="49" charset="0"/>
                  <a:cs typeface="Menlo" panose="020B0609030804020204" pitchFamily="49" charset="0"/>
                </a:rPr>
                <a:t>pen-Source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95555029-DDDD-8CF5-FAF9-5015F548BCB3}"/>
                </a:ext>
              </a:extLst>
            </p:cNvPr>
            <p:cNvSpPr txBox="1"/>
            <p:nvPr/>
          </p:nvSpPr>
          <p:spPr>
            <a:xfrm>
              <a:off x="412545" y="4572205"/>
              <a:ext cx="70485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" dirty="0">
                  <a:solidFill>
                    <a:srgbClr val="00B050"/>
                  </a:solidFill>
                  <a:latin typeface="Helvetica" pitchFamily="2" charset="0"/>
                  <a:ea typeface="Menlo" panose="020B0609030804020204" pitchFamily="49" charset="0"/>
                  <a:cs typeface="Menlo" panose="020B0609030804020204" pitchFamily="49" charset="0"/>
                </a:rPr>
                <a:t>O</a:t>
              </a:r>
              <a:r>
                <a:rPr lang="en-DE" sz="600" dirty="0">
                  <a:solidFill>
                    <a:srgbClr val="00B050"/>
                  </a:solidFill>
                  <a:latin typeface="Helvetica" pitchFamily="2" charset="0"/>
                  <a:ea typeface="Menlo" panose="020B0609030804020204" pitchFamily="49" charset="0"/>
                  <a:cs typeface="Menlo" panose="020B0609030804020204" pitchFamily="49" charset="0"/>
                </a:rPr>
                <a:t>pen-Source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B5414CFB-0C73-427E-913E-CD3EA308ABD0}"/>
                </a:ext>
              </a:extLst>
            </p:cNvPr>
            <p:cNvSpPr txBox="1"/>
            <p:nvPr/>
          </p:nvSpPr>
          <p:spPr>
            <a:xfrm>
              <a:off x="519090" y="3532437"/>
              <a:ext cx="70485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" dirty="0">
                  <a:solidFill>
                    <a:srgbClr val="00B050"/>
                  </a:solidFill>
                  <a:latin typeface="Helvetica" pitchFamily="2" charset="0"/>
                  <a:ea typeface="Menlo" panose="020B0609030804020204" pitchFamily="49" charset="0"/>
                  <a:cs typeface="Menlo" panose="020B0609030804020204" pitchFamily="49" charset="0"/>
                </a:rPr>
                <a:t>O</a:t>
              </a:r>
              <a:r>
                <a:rPr lang="en-DE" sz="600" dirty="0">
                  <a:solidFill>
                    <a:srgbClr val="00B050"/>
                  </a:solidFill>
                  <a:latin typeface="Helvetica" pitchFamily="2" charset="0"/>
                  <a:ea typeface="Menlo" panose="020B0609030804020204" pitchFamily="49" charset="0"/>
                  <a:cs typeface="Menlo" panose="020B0609030804020204" pitchFamily="49" charset="0"/>
                </a:rPr>
                <a:t>pen-Source</a:t>
              </a:r>
            </a:p>
          </p:txBody>
        </p:sp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77084874-0035-8730-E6B3-B135DB227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878" y="4538310"/>
              <a:ext cx="304800" cy="160734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4118AD5F-507D-DDA2-FEE1-7F9A2F1FF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1269" y="5377183"/>
              <a:ext cx="304800" cy="160734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AE60026B-4F13-5705-34C1-353650CDD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7725" y="4572205"/>
              <a:ext cx="304800" cy="160734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D64B4260-9493-57C4-F285-872BC3C7F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411" y="3551544"/>
              <a:ext cx="304800" cy="160734"/>
            </a:xfrm>
            <a:prstGeom prst="rect">
              <a:avLst/>
            </a:prstGeom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77B59824-5072-9770-08C1-87EA768277F1}"/>
                </a:ext>
              </a:extLst>
            </p:cNvPr>
            <p:cNvSpPr txBox="1"/>
            <p:nvPr/>
          </p:nvSpPr>
          <p:spPr>
            <a:xfrm>
              <a:off x="-35157" y="1555988"/>
              <a:ext cx="49936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b="1" i="1" dirty="0">
                  <a:latin typeface="Helvetica" pitchFamily="2" charset="0"/>
                  <a:cs typeface="Times New Roman" panose="02020603050405020304" pitchFamily="18" charset="0"/>
                </a:rPr>
                <a:t>Simulate wakefield acceleration and more…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AE71FD8C-ADBF-0371-EC9D-EB13991467A6}"/>
                </a:ext>
              </a:extLst>
            </p:cNvPr>
            <p:cNvSpPr txBox="1"/>
            <p:nvPr/>
          </p:nvSpPr>
          <p:spPr>
            <a:xfrm>
              <a:off x="221284" y="4855611"/>
              <a:ext cx="20695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000" dirty="0">
                  <a:solidFill>
                    <a:schemeClr val="bg2"/>
                  </a:solidFill>
                  <a:latin typeface="Helvetica" pitchFamily="2" charset="0"/>
                </a:rPr>
                <a:t>Real combination of simulation tools in past or present studies</a:t>
              </a:r>
            </a:p>
          </p:txBody>
        </p: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21FC4341-755A-B32B-F40F-0F30F1A47274}"/>
              </a:ext>
            </a:extLst>
          </p:cNvPr>
          <p:cNvSpPr txBox="1"/>
          <p:nvPr/>
        </p:nvSpPr>
        <p:spPr>
          <a:xfrm>
            <a:off x="5349750" y="972310"/>
            <a:ext cx="73323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600" b="1" i="1" dirty="0">
                <a:latin typeface="Helvetica" pitchFamily="2" charset="0"/>
                <a:cs typeface="Times New Roman" panose="02020603050405020304" pitchFamily="18" charset="0"/>
              </a:rPr>
              <a:t>HIPACE++: a 3D Quasi-static GPU-portable, open-sourced</a:t>
            </a:r>
            <a:r>
              <a:rPr lang="zh-CN" altLang="en-US" sz="1600" b="1" i="1" dirty="0">
                <a:latin typeface="Helvetica" pitchFamily="2" charset="0"/>
                <a:cs typeface="Times New Roman" panose="02020603050405020304" pitchFamily="18" charset="0"/>
              </a:rPr>
              <a:t> </a:t>
            </a:r>
            <a:r>
              <a:rPr lang="en-DE" sz="1600" b="1" i="1" dirty="0">
                <a:latin typeface="Helvetica" pitchFamily="2" charset="0"/>
                <a:cs typeface="Times New Roman" panose="02020603050405020304" pitchFamily="18" charset="0"/>
              </a:rPr>
              <a:t>PIC code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964AB8-99F8-627D-324D-D06AF3C9F9C2}"/>
              </a:ext>
            </a:extLst>
          </p:cNvPr>
          <p:cNvSpPr txBox="1"/>
          <p:nvPr/>
        </p:nvSpPr>
        <p:spPr>
          <a:xfrm>
            <a:off x="5583629" y="5640272"/>
            <a:ext cx="6098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DE" sz="1800" b="1" i="1" dirty="0">
              <a:latin typeface="Helvetica" pitchFamily="2" charset="0"/>
            </a:endParaRPr>
          </a:p>
          <a:p>
            <a:r>
              <a:rPr lang="en-GB" sz="1800" b="1" i="1" dirty="0">
                <a:latin typeface="Helvetica" pitchFamily="2" charset="0"/>
              </a:rPr>
              <a:t>A</a:t>
            </a:r>
            <a:r>
              <a:rPr lang="en-DE" sz="1800" b="1" i="1" dirty="0">
                <a:latin typeface="Helvetica" pitchFamily="2" charset="0"/>
              </a:rPr>
              <a:t>ll simulations are 3D, start-to-end and realistic</a:t>
            </a:r>
            <a:endParaRPr lang="en-DE" dirty="0"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2E6E97-9A5E-7AA2-7C71-E427294C374B}"/>
              </a:ext>
            </a:extLst>
          </p:cNvPr>
          <p:cNvSpPr txBox="1"/>
          <p:nvPr/>
        </p:nvSpPr>
        <p:spPr>
          <a:xfrm>
            <a:off x="5349750" y="3894554"/>
            <a:ext cx="70104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err="1">
                <a:latin typeface="Helvetica" pitchFamily="2" charset="0"/>
                <a:ea typeface="Helvetica Neue" panose="02000503000000020004" pitchFamily="2" charset="0"/>
                <a:cs typeface="Times New Roman" panose="02020603050405020304" pitchFamily="18" charset="0"/>
              </a:rPr>
              <a:t>Numerics</a:t>
            </a:r>
            <a:r>
              <a:rPr lang="en-US" sz="1600" b="1" dirty="0">
                <a:latin typeface="Helvetica" pitchFamily="2" charset="0"/>
                <a:ea typeface="Helvetica Neue" panose="02000503000000020004" pitchFamily="2" charset="0"/>
                <a:cs typeface="Times New Roman" panose="02020603050405020304" pitchFamily="18" charset="0"/>
              </a:rPr>
              <a:t> highlights</a:t>
            </a:r>
            <a:endParaRPr lang="en-US" sz="1400" b="1" dirty="0">
              <a:latin typeface="Helvetica" pitchFamily="2" charset="0"/>
              <a:ea typeface="Helvetica Neue" panose="02000503000000020004" pitchFamily="2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  <a:ea typeface="Helvetica Neue" panose="02000503000000020004" pitchFamily="2" charset="0"/>
                <a:cs typeface="Times New Roman" panose="02020603050405020304" pitchFamily="18" charset="0"/>
              </a:rPr>
              <a:t>Super fast: Less than 2 min for one 30 cm 3D LPA stage simulation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  <a:ea typeface="Helvetica Neue" panose="02000503000000020004" pitchFamily="2" charset="0"/>
                <a:cs typeface="Times New Roman" panose="02020603050405020304" pitchFamily="18" charset="0"/>
              </a:rPr>
              <a:t>Advanced algorithms, parallel and mesh refinement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  <a:ea typeface="Helvetica Neue" panose="02000503000000020004" pitchFamily="2" charset="0"/>
                <a:cs typeface="Times New Roman" panose="02020603050405020304" pitchFamily="18" charset="0"/>
              </a:rPr>
              <a:t>Multiphysics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  <a:ea typeface="Helvetica Neue" panose="02000503000000020004" pitchFamily="2" charset="0"/>
                <a:cs typeface="Times New Roman" panose="02020603050405020304" pitchFamily="18" charset="0"/>
              </a:rPr>
              <a:t>Portable </a:t>
            </a:r>
            <a:r>
              <a:rPr lang="en-US" sz="1400" i="1" dirty="0">
                <a:latin typeface="Helvetica" pitchFamily="2" charset="0"/>
                <a:ea typeface="Helvetica Neue" panose="02000503000000020004" pitchFamily="2" charset="0"/>
                <a:cs typeface="Times New Roman" panose="02020603050405020304" pitchFamily="18" charset="0"/>
              </a:rPr>
              <a:t>laptops, gaming GPUs, JUWELS Booster, LUMI, Perlmutter,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  <a:ea typeface="Helvetica Neue" panose="02000503000000020004" pitchFamily="2" charset="0"/>
                <a:cs typeface="Times New Roman" panose="02020603050405020304" pitchFamily="18" charset="0"/>
              </a:rPr>
              <a:t>Builds on Linux, Windows, MacOS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D66F5-DEDD-F62C-00C9-2A42389690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4892" y="5395747"/>
            <a:ext cx="1481512" cy="2427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D36673-600E-FEB7-9537-4CC741D47A8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25776" r="19721"/>
          <a:stretch>
            <a:fillRect/>
          </a:stretch>
        </p:blipFill>
        <p:spPr>
          <a:xfrm>
            <a:off x="417891" y="5044027"/>
            <a:ext cx="704850" cy="10550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D753BD-5C1A-9F6C-60B4-EBC8186AEA7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36" y="5160671"/>
            <a:ext cx="715520" cy="8217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A4E6FC-AEF2-4CB7-8F6B-97F695C950E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166" y="5174492"/>
            <a:ext cx="972759" cy="7940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780438B-E73A-16D7-DB9C-D03868E59329}"/>
              </a:ext>
            </a:extLst>
          </p:cNvPr>
          <p:cNvSpPr txBox="1"/>
          <p:nvPr/>
        </p:nvSpPr>
        <p:spPr>
          <a:xfrm>
            <a:off x="468332" y="6068512"/>
            <a:ext cx="64887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strike="noStrike" spc="-1" dirty="0">
                <a:latin typeface="Helvetica" pitchFamily="2" charset="0"/>
                <a:cs typeface="Times New Roman" panose="02020603050405020304" pitchFamily="18" charset="0"/>
              </a:rPr>
              <a:t>More contributors are welcome!</a:t>
            </a:r>
            <a:endParaRPr lang="en-DE" sz="1400" dirty="0"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3D86B0-F0FB-63D1-971B-2E7143BA4C4D}"/>
              </a:ext>
            </a:extLst>
          </p:cNvPr>
          <p:cNvSpPr txBox="1"/>
          <p:nvPr/>
        </p:nvSpPr>
        <p:spPr>
          <a:xfrm>
            <a:off x="3131574" y="3246792"/>
            <a:ext cx="62631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DE" dirty="0">
              <a:latin typeface="Helvetica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F35821-3EDB-5CE9-C1C4-12A4D0EC658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6115" y="1393320"/>
            <a:ext cx="1145320" cy="4424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BA9254-6F11-38D3-2BDC-5ADFAFA611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06873" y="1896169"/>
            <a:ext cx="3175000" cy="1676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15CDDF-104E-C869-4FE2-A0CA5A1B5C3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32749" y="1865671"/>
            <a:ext cx="3020360" cy="16763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5C37442-6154-0C9D-2A0A-EFEA6011317D}"/>
              </a:ext>
            </a:extLst>
          </p:cNvPr>
          <p:cNvSpPr txBox="1"/>
          <p:nvPr/>
        </p:nvSpPr>
        <p:spPr>
          <a:xfrm>
            <a:off x="10095333" y="3479070"/>
            <a:ext cx="634180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700" dirty="0">
                <a:latin typeface="Helvetica" pitchFamily="2" charset="0"/>
                <a:ea typeface="Helvetica Neue" panose="02000503000000020004" pitchFamily="2" charset="0"/>
                <a:cs typeface="Times New Roman" panose="02020603050405020304" pitchFamily="18" charset="0"/>
              </a:rPr>
              <a:t>Source: </a:t>
            </a:r>
            <a:r>
              <a:rPr lang="en-US" sz="700" dirty="0" err="1">
                <a:latin typeface="Helvetica" pitchFamily="2" charset="0"/>
                <a:ea typeface="Helvetica Neue" panose="02000503000000020004" pitchFamily="2" charset="0"/>
                <a:cs typeface="Times New Roman" panose="02020603050405020304" pitchFamily="18" charset="0"/>
              </a:rPr>
              <a:t>Alexacnder</a:t>
            </a:r>
            <a:r>
              <a:rPr lang="en-US" sz="700" dirty="0">
                <a:latin typeface="Helvetica" pitchFamily="2" charset="0"/>
                <a:ea typeface="Helvetica Neue" panose="02000503000000020004" pitchFamily="2" charset="0"/>
                <a:cs typeface="Times New Roman" panose="02020603050405020304" pitchFamily="18" charset="0"/>
              </a:rPr>
              <a:t> Sinn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DCF332-A78D-0FB1-B387-07E286BB850E}"/>
              </a:ext>
            </a:extLst>
          </p:cNvPr>
          <p:cNvSpPr txBox="1"/>
          <p:nvPr/>
        </p:nvSpPr>
        <p:spPr>
          <a:xfrm>
            <a:off x="5598284" y="3485968"/>
            <a:ext cx="286531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700" dirty="0">
                <a:latin typeface="Helvetica" pitchFamily="2" charset="0"/>
                <a:ea typeface="Helvetica Neue" panose="02000503000000020004" pitchFamily="2" charset="0"/>
                <a:cs typeface="Times New Roman" panose="02020603050405020304" pitchFamily="18" charset="0"/>
              </a:rPr>
              <a:t>Source: </a:t>
            </a:r>
            <a:r>
              <a:rPr lang="en-GB" sz="700" dirty="0">
                <a:latin typeface="Helvetica" pitchFamily="2" charset="0"/>
              </a:rPr>
              <a:t>S. Diederich et al. Computer Physics Communications 278 (2022) 108421</a:t>
            </a:r>
          </a:p>
          <a:p>
            <a:pPr lvl="1"/>
            <a:endParaRPr lang="en-GB" sz="12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20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8EE4E977-3B0D-8CE0-FC9F-FEFCB274BBF2}"/>
              </a:ext>
            </a:extLst>
          </p:cNvPr>
          <p:cNvGrpSpPr/>
          <p:nvPr/>
        </p:nvGrpSpPr>
        <p:grpSpPr>
          <a:xfrm>
            <a:off x="332171" y="1806953"/>
            <a:ext cx="7009590" cy="3212198"/>
            <a:chOff x="950466" y="1469792"/>
            <a:chExt cx="7009590" cy="3212198"/>
          </a:xfrm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70A09295-B66B-B44F-A15F-02FD00504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0466" y="1469792"/>
              <a:ext cx="7009590" cy="3212198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5965F6B-8657-A2E2-8349-C39EB94A145F}"/>
                </a:ext>
              </a:extLst>
            </p:cNvPr>
            <p:cNvSpPr txBox="1"/>
            <p:nvPr/>
          </p:nvSpPr>
          <p:spPr>
            <a:xfrm>
              <a:off x="1753731" y="1612287"/>
              <a:ext cx="2996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600" dirty="0">
                  <a:latin typeface="Helvetica" pitchFamily="2" charset="0"/>
                </a:rPr>
                <a:t>D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933775B-42BF-ACC5-9CBD-642883974D3C}"/>
                </a:ext>
              </a:extLst>
            </p:cNvPr>
            <p:cNvSpPr txBox="1"/>
            <p:nvPr/>
          </p:nvSpPr>
          <p:spPr>
            <a:xfrm>
              <a:off x="2228731" y="1612287"/>
              <a:ext cx="2996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600" dirty="0">
                  <a:latin typeface="Helvetica" pitchFamily="2" charset="0"/>
                </a:rPr>
                <a:t>R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120BA38-12C0-28CF-D185-D277375A1DE8}"/>
                </a:ext>
              </a:extLst>
            </p:cNvPr>
            <p:cNvSpPr txBox="1"/>
            <p:nvPr/>
          </p:nvSpPr>
          <p:spPr>
            <a:xfrm>
              <a:off x="2728043" y="1611559"/>
              <a:ext cx="2996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600" dirty="0">
                  <a:latin typeface="Helvetica" pitchFamily="2" charset="0"/>
                </a:rPr>
                <a:t>C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BEADE1E-31A4-9D52-ED0E-FF4D915D6471}"/>
                </a:ext>
              </a:extLst>
            </p:cNvPr>
            <p:cNvSpPr txBox="1"/>
            <p:nvPr/>
          </p:nvSpPr>
          <p:spPr>
            <a:xfrm>
              <a:off x="6126052" y="1602186"/>
              <a:ext cx="2996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600" dirty="0">
                  <a:latin typeface="Helvetica" pitchFamily="2" charset="0"/>
                </a:rPr>
                <a:t>D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CEA13B72-290B-15E1-5419-597B3DFB8F50}"/>
                </a:ext>
              </a:extLst>
            </p:cNvPr>
            <p:cNvSpPr txBox="1"/>
            <p:nvPr/>
          </p:nvSpPr>
          <p:spPr>
            <a:xfrm>
              <a:off x="6638811" y="1602008"/>
              <a:ext cx="2996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600" dirty="0">
                  <a:latin typeface="Helvetica" pitchFamily="2" charset="0"/>
                </a:rPr>
                <a:t>R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77B11ECF-438E-3D77-4651-E12FB267A11A}"/>
                </a:ext>
              </a:extLst>
            </p:cNvPr>
            <p:cNvSpPr txBox="1"/>
            <p:nvPr/>
          </p:nvSpPr>
          <p:spPr>
            <a:xfrm>
              <a:off x="7119687" y="1602008"/>
              <a:ext cx="2996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600" dirty="0">
                  <a:latin typeface="Helvetica" pitchFamily="2" charset="0"/>
                </a:rPr>
                <a:t>C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374C5C5-3690-3AFE-BDA5-7908412DA2B2}"/>
              </a:ext>
            </a:extLst>
          </p:cNvPr>
          <p:cNvSpPr txBox="1"/>
          <p:nvPr/>
        </p:nvSpPr>
        <p:spPr>
          <a:xfrm>
            <a:off x="9161832" y="6754018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sz="1600" dirty="0" err="1">
              <a:latin typeface="Helvetica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0" name="Table 79">
                <a:extLst>
                  <a:ext uri="{FF2B5EF4-FFF2-40B4-BE49-F238E27FC236}">
                    <a16:creationId xmlns:a16="http://schemas.microsoft.com/office/drawing/2014/main" id="{D71DCB18-52BC-C8EB-8474-48ADAB5838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2352129"/>
                  </p:ext>
                </p:extLst>
              </p:nvPr>
            </p:nvGraphicFramePr>
            <p:xfrm>
              <a:off x="8504251" y="4339747"/>
              <a:ext cx="3196360" cy="201950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98180">
                      <a:extLst>
                        <a:ext uri="{9D8B030D-6E8A-4147-A177-3AD203B41FA5}">
                          <a16:colId xmlns:a16="http://schemas.microsoft.com/office/drawing/2014/main" val="2726095260"/>
                        </a:ext>
                      </a:extLst>
                    </a:gridCol>
                    <a:gridCol w="1598180">
                      <a:extLst>
                        <a:ext uri="{9D8B030D-6E8A-4147-A177-3AD203B41FA5}">
                          <a16:colId xmlns:a16="http://schemas.microsoft.com/office/drawing/2014/main" val="1623051358"/>
                        </a:ext>
                      </a:extLst>
                    </a:gridCol>
                  </a:tblGrid>
                  <a:tr h="2823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sz="1200" b="0" kern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E</a:t>
                          </a:r>
                          <a:r>
                            <a:rPr lang="en-DE" sz="1200" b="0" kern="1200" baseline="-25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 </a:t>
                          </a:r>
                          <a:r>
                            <a:rPr lang="en-DE" sz="1200" b="0" kern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(J)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sz="12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13.92 J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26603878"/>
                      </a:ext>
                    </a:extLst>
                  </a:tr>
                  <a:tr h="28278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200" b="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DE" sz="12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(</a:t>
                          </a:r>
                          <a14:m>
                            <m:oMath xmlns:m="http://schemas.openxmlformats.org/officeDocument/2006/math">
                              <m:r>
                                <a:rPr lang="en-DE" sz="1200" b="0" kern="120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  <m:r>
                                <a:rPr lang="en-US" sz="1200" b="0" kern="120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DE" sz="12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sz="12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99141519"/>
                      </a:ext>
                    </a:extLst>
                  </a:tr>
                  <a:tr h="30228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1200" b="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𝑓𝑜𝑐</m:t>
                                  </m:r>
                                </m:sub>
                              </m:sSub>
                              <m:r>
                                <a:rPr lang="en-US" sz="1200" b="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lang="en-US" sz="1200" b="0" i="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</m:oMath>
                          </a14:m>
                          <a:r>
                            <a:rPr lang="en-DE" sz="12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(mm)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93.05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81592058"/>
                      </a:ext>
                    </a:extLst>
                  </a:tr>
                  <a:tr h="28278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200" b="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DE" sz="12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(mm)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0.267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78909325"/>
                      </a:ext>
                    </a:extLst>
                  </a:tr>
                  <a:tr h="28278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DE" sz="1200" b="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oMath>
                          </a14:m>
                          <a:r>
                            <a:rPr lang="en-DE" sz="12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(mrad)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-5.46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92029702"/>
                      </a:ext>
                    </a:extLst>
                  </a:tr>
                  <a:tr h="30367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200" b="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𝛽</m:t>
                              </m:r>
                            </m:oMath>
                          </a14:m>
                          <a:r>
                            <a:rPr lang="en-DE" sz="12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(s)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−0.45</m:t>
                                </m:r>
                                <m:r>
                                  <a:rPr lang="zh-CN" altLang="en-US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altLang="zh-CN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×</m:t>
                                </m:r>
                                <m:r>
                                  <a:rPr lang="zh-CN" altLang="en-US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altLang="zh-CN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10</m:t>
                                </m:r>
                                <m:sPre>
                                  <m:sPrePr>
                                    <m:ctrlPr>
                                      <a:rPr lang="zh-CN" altLang="en-US" sz="1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zh-CN" sz="1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−17</m:t>
                                    </m:r>
                                  </m:sup>
                                  <m:e>
                                    <m:r>
                                      <a:rPr lang="en-US" altLang="zh-CN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  </m:t>
                                    </m:r>
                                    <m:r>
                                      <a:rPr lang="en-US" altLang="zh-CN" sz="1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𝑠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DE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95462435"/>
                      </a:ext>
                    </a:extLst>
                  </a:tr>
                  <a:tr h="28278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200" b="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𝜁</m:t>
                              </m:r>
                            </m:oMath>
                          </a14:m>
                          <a:r>
                            <a:rPr lang="en-DE" sz="12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(m</a:t>
                          </a:r>
                          <a14:m>
                            <m:oMath xmlns:m="http://schemas.openxmlformats.org/officeDocument/2006/math">
                              <m:r>
                                <a:rPr lang="en-DE" sz="1200" b="0" i="1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∙</m:t>
                              </m:r>
                            </m:oMath>
                          </a14:m>
                          <a:r>
                            <a:rPr lang="en-DE" sz="12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s)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0.4×</m:t>
                                </m:r>
                                <m:sSup>
                                  <m:sSupPr>
                                    <m:ctrlPr>
                                      <a:rPr lang="en-US" altLang="zh-CN" sz="1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−18</m:t>
                                    </m:r>
                                  </m:sup>
                                </m:sSup>
                                <m:r>
                                  <a:rPr lang="zh-CN" altLang="en-US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altLang="zh-CN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  <m:r>
                                  <a:rPr lang="en-US" altLang="zh-CN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⋅</m:t>
                                </m:r>
                                <m:r>
                                  <a:rPr lang="en-US" altLang="zh-CN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𝑠</m:t>
                                </m:r>
                                <m:r>
                                  <a:rPr lang="zh-CN" altLang="en-US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DE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730194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0" name="Table 79">
                <a:extLst>
                  <a:ext uri="{FF2B5EF4-FFF2-40B4-BE49-F238E27FC236}">
                    <a16:creationId xmlns:a16="http://schemas.microsoft.com/office/drawing/2014/main" id="{D71DCB18-52BC-C8EB-8474-48ADAB5838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2352129"/>
                  </p:ext>
                </p:extLst>
              </p:nvPr>
            </p:nvGraphicFramePr>
            <p:xfrm>
              <a:off x="8504251" y="4339747"/>
              <a:ext cx="3196360" cy="201950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98180">
                      <a:extLst>
                        <a:ext uri="{9D8B030D-6E8A-4147-A177-3AD203B41FA5}">
                          <a16:colId xmlns:a16="http://schemas.microsoft.com/office/drawing/2014/main" val="2726095260"/>
                        </a:ext>
                      </a:extLst>
                    </a:gridCol>
                    <a:gridCol w="1598180">
                      <a:extLst>
                        <a:ext uri="{9D8B030D-6E8A-4147-A177-3AD203B41FA5}">
                          <a16:colId xmlns:a16="http://schemas.microsoft.com/office/drawing/2014/main" val="1623051358"/>
                        </a:ext>
                      </a:extLst>
                    </a:gridCol>
                  </a:tblGrid>
                  <a:tr h="2823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sz="1200" b="0" kern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E</a:t>
                          </a:r>
                          <a:r>
                            <a:rPr lang="en-DE" sz="1200" b="0" kern="1200" baseline="-25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 </a:t>
                          </a:r>
                          <a:r>
                            <a:rPr lang="en-DE" sz="1200" b="0" kern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(J)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sz="12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13.92 J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26603878"/>
                      </a:ext>
                    </a:extLst>
                  </a:tr>
                  <a:tr h="282788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00000" r="-100000" b="-5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sz="12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99141519"/>
                      </a:ext>
                    </a:extLst>
                  </a:tr>
                  <a:tr h="302283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91667" r="-100000" b="-395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sz="1200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93.05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81592058"/>
                      </a:ext>
                    </a:extLst>
                  </a:tr>
                  <a:tr h="282788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318182" r="-100000" b="-33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0.267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78909325"/>
                      </a:ext>
                    </a:extLst>
                  </a:tr>
                  <a:tr h="282788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400000" r="-100000" b="-2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-5.46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92029702"/>
                      </a:ext>
                    </a:extLst>
                  </a:tr>
                  <a:tr h="303674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479167" r="-100000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794" t="-479167" r="-794" b="-1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5462435"/>
                      </a:ext>
                    </a:extLst>
                  </a:tr>
                  <a:tr h="282788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631818" r="-100000" b="-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794" t="-631818" r="-794" b="-181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7301948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5" name="PlaceHolder 1">
            <a:extLst>
              <a:ext uri="{FF2B5EF4-FFF2-40B4-BE49-F238E27FC236}">
                <a16:creationId xmlns:a16="http://schemas.microsoft.com/office/drawing/2014/main" id="{0A19A4CE-06C0-1C9A-4DA2-DA699EC9175A}"/>
              </a:ext>
            </a:extLst>
          </p:cNvPr>
          <p:cNvSpPr txBox="1">
            <a:spLocks/>
          </p:cNvSpPr>
          <p:nvPr/>
        </p:nvSpPr>
        <p:spPr>
          <a:xfrm>
            <a:off x="359697" y="310766"/>
            <a:ext cx="11375640" cy="544964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altLang="zh-CN" b="1" spc="-1" dirty="0">
                <a:solidFill>
                  <a:srgbClr val="5BC5F1"/>
                </a:solidFill>
                <a:latin typeface="Helvetica" pitchFamily="2" charset="0"/>
                <a:cs typeface="Times New Roman" panose="02020603050405020304" pitchFamily="18" charset="0"/>
              </a:rPr>
              <a:t>Bayesian optimization with PIC provides a good laser guiding</a:t>
            </a:r>
          </a:p>
          <a:p>
            <a:pPr algn="ctr"/>
            <a:endParaRPr lang="de-DE" b="1" spc="-1" dirty="0">
              <a:solidFill>
                <a:srgbClr val="5BC5F1"/>
              </a:solidFill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C65878A-A3BA-4502-20AE-793A089E2C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13619" y="2964947"/>
            <a:ext cx="255273" cy="26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>
              <a:latin typeface="Helvetica" pitchFamily="2" charset="0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17B6093D-D277-C5B8-F1F7-D6D116D7E1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1256" y="3099360"/>
            <a:ext cx="255273" cy="26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>
              <a:latin typeface="Helvetica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BFF0C73-EA29-2356-B7F6-EC177E59D774}"/>
              </a:ext>
            </a:extLst>
          </p:cNvPr>
          <p:cNvSpPr txBox="1"/>
          <p:nvPr/>
        </p:nvSpPr>
        <p:spPr>
          <a:xfrm>
            <a:off x="8276638" y="849641"/>
            <a:ext cx="3672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  <a:latin typeface="Helvetica" pitchFamily="2" charset="0"/>
                <a:cs typeface="Times New Roman" panose="02020603050405020304" pitchFamily="18" charset="0"/>
              </a:rPr>
              <a:t>What laser should we initialize? </a:t>
            </a:r>
            <a:endParaRPr lang="en-DE" dirty="0">
              <a:solidFill>
                <a:schemeClr val="tx1"/>
              </a:solidFill>
              <a:latin typeface="Helvetica" pitchFamily="2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CA1BAD4-FCF5-6250-A83A-D250614C0DBB}"/>
                  </a:ext>
                </a:extLst>
              </p:cNvPr>
              <p:cNvSpPr txBox="1"/>
              <p:nvPr/>
            </p:nvSpPr>
            <p:spPr>
              <a:xfrm>
                <a:off x="1238992" y="1167976"/>
                <a:ext cx="550748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latin typeface="Helvetica" pitchFamily="2" charset="0"/>
                    <a:cs typeface="Times New Roman" panose="02020603050405020304" pitchFamily="18" charset="0"/>
                  </a:rPr>
                  <a:t>Evolution of the drive laser in a staging unit with  </a:t>
                </a:r>
              </a:p>
              <a:p>
                <a:r>
                  <a:rPr lang="en-GB" i="1" dirty="0">
                    <a:latin typeface="Helvetica" pitchFamily="2" charset="0"/>
                    <a:cs typeface="Times New Roman" panose="02020603050405020304" pitchFamily="18" charset="0"/>
                  </a:rPr>
                  <a:t>n</a:t>
                </a:r>
                <a:r>
                  <a:rPr lang="en-GB" baseline="-25000" dirty="0">
                    <a:latin typeface="Helvetica" pitchFamily="2" charset="0"/>
                    <a:cs typeface="Times New Roman" panose="02020603050405020304" pitchFamily="18" charset="0"/>
                  </a:rPr>
                  <a:t>0</a:t>
                </a:r>
                <a:r>
                  <a:rPr lang="en-GB" dirty="0">
                    <a:latin typeface="Helvetica" pitchFamily="2" charset="0"/>
                    <a:cs typeface="Times New Roman" panose="02020603050405020304" pitchFamily="18" charset="0"/>
                  </a:rPr>
                  <a:t> = 2 × 10</a:t>
                </a:r>
                <a:r>
                  <a:rPr lang="en-GB" baseline="30000" dirty="0">
                    <a:latin typeface="Helvetica" pitchFamily="2" charset="0"/>
                    <a:cs typeface="Times New Roman" panose="02020603050405020304" pitchFamily="18" charset="0"/>
                  </a:rPr>
                  <a:t>17</a:t>
                </a:r>
                <a:r>
                  <a:rPr lang="en-GB" dirty="0">
                    <a:latin typeface="Helvetica" pitchFamily="2" charset="0"/>
                    <a:cs typeface="Times New Roman" panose="02020603050405020304" pitchFamily="18" charset="0"/>
                  </a:rPr>
                  <a:t> cm</a:t>
                </a:r>
                <a:r>
                  <a:rPr lang="en-GB" baseline="30000" dirty="0">
                    <a:latin typeface="Helvetica" pitchFamily="2" charset="0"/>
                    <a:cs typeface="Times New Roman" panose="02020603050405020304" pitchFamily="18" charset="0"/>
                  </a:rPr>
                  <a:t>−3</a:t>
                </a:r>
                <a:r>
                  <a:rPr lang="en-GB" dirty="0">
                    <a:latin typeface="Helvetica" pitchFamily="2" charset="0"/>
                    <a:cs typeface="Times New Roman" panose="02020603050405020304" pitchFamily="18" charset="0"/>
                  </a:rPr>
                  <a:t> , </a:t>
                </a:r>
                <a:r>
                  <a:rPr lang="en-GB" i="1" dirty="0">
                    <a:latin typeface="Helvetica" pitchFamily="2" charset="0"/>
                    <a:cs typeface="Times New Roman" panose="02020603050405020304" pitchFamily="18" charset="0"/>
                  </a:rPr>
                  <a:t>L</a:t>
                </a:r>
                <a:r>
                  <a:rPr lang="en-GB" dirty="0">
                    <a:latin typeface="Helvetica" pitchFamily="2" charset="0"/>
                    <a:cs typeface="Times New Roman" panose="02020603050405020304" pitchFamily="18" charset="0"/>
                  </a:rPr>
                  <a:t> = 400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GB" dirty="0">
                    <a:latin typeface="Helvetica" pitchFamily="2" charset="0"/>
                    <a:cs typeface="Times New Roman" panose="02020603050405020304" pitchFamily="18" charset="0"/>
                  </a:rPr>
                  <a:t> and </a:t>
                </a:r>
                <a:r>
                  <a:rPr lang="en-GB" i="1" dirty="0" err="1">
                    <a:latin typeface="Helvetica" pitchFamily="2" charset="0"/>
                    <a:cs typeface="Times New Roman" panose="02020603050405020304" pitchFamily="18" charset="0"/>
                  </a:rPr>
                  <a:t>w</a:t>
                </a:r>
                <a:r>
                  <a:rPr lang="en-GB" baseline="-25000" dirty="0" err="1">
                    <a:latin typeface="Helvetica" pitchFamily="2" charset="0"/>
                    <a:cs typeface="Times New Roman" panose="02020603050405020304" pitchFamily="18" charset="0"/>
                  </a:rPr>
                  <a:t>m</a:t>
                </a:r>
                <a:r>
                  <a:rPr lang="en-GB" dirty="0">
                    <a:latin typeface="Helvetica" pitchFamily="2" charset="0"/>
                    <a:cs typeface="Times New Roman" panose="02020603050405020304" pitchFamily="18" charset="0"/>
                  </a:rPr>
                  <a:t> ≈ 39 </a:t>
                </a:r>
                <a:r>
                  <a:rPr lang="el-GR" dirty="0">
                    <a:latin typeface="Helvetica" pitchFamily="2" charset="0"/>
                    <a:cs typeface="Times New Roman" panose="02020603050405020304" pitchFamily="18" charset="0"/>
                  </a:rPr>
                  <a:t>μ</a:t>
                </a:r>
                <a:r>
                  <a:rPr lang="en-GB" dirty="0">
                    <a:latin typeface="Helvetica" pitchFamily="2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CA1BAD4-FCF5-6250-A83A-D250614C0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992" y="1167976"/>
                <a:ext cx="5507481" cy="646331"/>
              </a:xfrm>
              <a:prstGeom prst="rect">
                <a:avLst/>
              </a:prstGeom>
              <a:blipFill>
                <a:blip r:embed="rId5"/>
                <a:stretch>
                  <a:fillRect l="-920" t="-5769" b="-1153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A898143D-15A5-EE7D-D7DE-382BA6AB21A4}"/>
              </a:ext>
            </a:extLst>
          </p:cNvPr>
          <p:cNvGrpSpPr/>
          <p:nvPr/>
        </p:nvGrpSpPr>
        <p:grpSpPr>
          <a:xfrm>
            <a:off x="8117953" y="1250496"/>
            <a:ext cx="5871313" cy="2492752"/>
            <a:chOff x="8139632" y="1521917"/>
            <a:chExt cx="5871313" cy="24927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367521-B249-0802-E317-4A8E2CF6E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48" t="15757" r="6782" b="12969"/>
            <a:stretch/>
          </p:blipFill>
          <p:spPr>
            <a:xfrm>
              <a:off x="10664466" y="2182677"/>
              <a:ext cx="893113" cy="49821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D8A6FAD-8813-0761-D41E-DE46908E58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2" t="16798" r="7708" b="17160"/>
            <a:stretch/>
          </p:blipFill>
          <p:spPr>
            <a:xfrm>
              <a:off x="8404639" y="2435900"/>
              <a:ext cx="914401" cy="247049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AC9EE57-4A81-8686-6A6A-8177E84739CF}"/>
                </a:ext>
              </a:extLst>
            </p:cNvPr>
            <p:cNvGrpSpPr/>
            <p:nvPr/>
          </p:nvGrpSpPr>
          <p:grpSpPr>
            <a:xfrm>
              <a:off x="8139632" y="1521917"/>
              <a:ext cx="5871313" cy="2492752"/>
              <a:chOff x="8170792" y="1622391"/>
              <a:chExt cx="5871313" cy="2492752"/>
            </a:xfrm>
          </p:grpSpPr>
          <p:pic>
            <p:nvPicPr>
              <p:cNvPr id="5" name="Picture 1" descr="page16image668038768">
                <a:extLst>
                  <a:ext uri="{FF2B5EF4-FFF2-40B4-BE49-F238E27FC236}">
                    <a16:creationId xmlns:a16="http://schemas.microsoft.com/office/drawing/2014/main" id="{E3165B18-52BA-EFC5-0651-4F07033AEE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35871" y="3470872"/>
                <a:ext cx="1216918" cy="3065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2798C3-E39A-7C49-81AF-773418627108}"/>
                  </a:ext>
                </a:extLst>
              </p:cNvPr>
              <p:cNvSpPr txBox="1"/>
              <p:nvPr/>
            </p:nvSpPr>
            <p:spPr>
              <a:xfrm>
                <a:off x="10635709" y="1878425"/>
                <a:ext cx="10438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sz="1400" dirty="0">
                    <a:latin typeface="Helvetica" pitchFamily="2" charset="0"/>
                    <a:ea typeface="Menlo" panose="020B0609030804020204" pitchFamily="49" charset="0"/>
                    <a:cs typeface="Times New Roman" panose="02020603050405020304" pitchFamily="18" charset="0"/>
                  </a:rPr>
                  <a:t>HiPACE++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18982C0-00C5-7886-62C1-60BE2847EE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16" t="7673" r="66028" b="62183"/>
              <a:stretch/>
            </p:blipFill>
            <p:spPr bwMode="auto">
              <a:xfrm>
                <a:off x="8582668" y="1917798"/>
                <a:ext cx="635271" cy="629248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195E83C-59C7-BF46-F529-E9F048140334}"/>
                  </a:ext>
                </a:extLst>
              </p:cNvPr>
              <p:cNvSpPr txBox="1"/>
              <p:nvPr/>
            </p:nvSpPr>
            <p:spPr>
              <a:xfrm>
                <a:off x="9161832" y="3807366"/>
                <a:ext cx="262973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  <a:latin typeface="Helvetica" pitchFamily="2" charset="0"/>
                    <a:cs typeface="Times New Roman" panose="02020603050405020304" pitchFamily="18" charset="0"/>
                  </a:rPr>
                  <a:t>Optimize the parameters</a:t>
                </a:r>
                <a:endParaRPr lang="en-DE" sz="1400" dirty="0">
                  <a:solidFill>
                    <a:schemeClr val="tx1"/>
                  </a:solidFill>
                  <a:latin typeface="Helvetica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570169-290A-F308-8937-C835FE619197}"/>
                  </a:ext>
                </a:extLst>
              </p:cNvPr>
              <p:cNvSpPr txBox="1"/>
              <p:nvPr/>
            </p:nvSpPr>
            <p:spPr>
              <a:xfrm>
                <a:off x="10369817" y="1622391"/>
                <a:ext cx="367228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  <a:latin typeface="Helvetica" pitchFamily="2" charset="0"/>
                    <a:cs typeface="Times New Roman" panose="02020603050405020304" pitchFamily="18" charset="0"/>
                  </a:rPr>
                  <a:t>3D PIC simulation</a:t>
                </a:r>
                <a:endParaRPr lang="en-DE" sz="1400" dirty="0">
                  <a:solidFill>
                    <a:schemeClr val="tx1"/>
                  </a:solidFill>
                  <a:latin typeface="Helvetica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DA4E937-8A8A-D3DA-BDB4-A7D00A01F32D}"/>
                  </a:ext>
                </a:extLst>
              </p:cNvPr>
              <p:cNvSpPr txBox="1"/>
              <p:nvPr/>
            </p:nvSpPr>
            <p:spPr>
              <a:xfrm>
                <a:off x="8170792" y="1628691"/>
                <a:ext cx="180992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  <a:latin typeface="Helvetica" pitchFamily="2" charset="0"/>
                    <a:cs typeface="Times New Roman" panose="02020603050405020304" pitchFamily="18" charset="0"/>
                  </a:rPr>
                  <a:t>Laser diagnostics</a:t>
                </a:r>
                <a:endParaRPr lang="en-DE" sz="1400" dirty="0">
                  <a:solidFill>
                    <a:schemeClr val="tx1"/>
                  </a:solidFill>
                  <a:latin typeface="Helvetica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Arc 36">
                <a:extLst>
                  <a:ext uri="{FF2B5EF4-FFF2-40B4-BE49-F238E27FC236}">
                    <a16:creationId xmlns:a16="http://schemas.microsoft.com/office/drawing/2014/main" id="{22B64E2E-7FD1-1B2D-EAA9-A2B5A7F9F0C1}"/>
                  </a:ext>
                </a:extLst>
              </p:cNvPr>
              <p:cNvSpPr/>
              <p:nvPr/>
            </p:nvSpPr>
            <p:spPr>
              <a:xfrm rot="4138481">
                <a:off x="10455692" y="2744468"/>
                <a:ext cx="1081051" cy="854045"/>
              </a:xfrm>
              <a:prstGeom prst="arc">
                <a:avLst/>
              </a:prstGeom>
              <a:ln w="9525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>
                  <a:latin typeface="Helvetica" pitchFamily="2" charset="0"/>
                </a:endParaRPr>
              </a:p>
            </p:txBody>
          </p:sp>
          <p:sp>
            <p:nvSpPr>
              <p:cNvPr id="38" name="Arc 37">
                <a:extLst>
                  <a:ext uri="{FF2B5EF4-FFF2-40B4-BE49-F238E27FC236}">
                    <a16:creationId xmlns:a16="http://schemas.microsoft.com/office/drawing/2014/main" id="{A8B38691-1700-E622-69B1-46E75E1463B3}"/>
                  </a:ext>
                </a:extLst>
              </p:cNvPr>
              <p:cNvSpPr/>
              <p:nvPr/>
            </p:nvSpPr>
            <p:spPr>
              <a:xfrm rot="19043590">
                <a:off x="9409273" y="2285502"/>
                <a:ext cx="1081051" cy="854045"/>
              </a:xfrm>
              <a:prstGeom prst="arc">
                <a:avLst/>
              </a:prstGeom>
              <a:ln w="9525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>
                  <a:latin typeface="Helvetica" pitchFamily="2" charset="0"/>
                </a:endParaRPr>
              </a:p>
            </p:txBody>
          </p:sp>
          <p:sp>
            <p:nvSpPr>
              <p:cNvPr id="39" name="Arc 38">
                <a:extLst>
                  <a:ext uri="{FF2B5EF4-FFF2-40B4-BE49-F238E27FC236}">
                    <a16:creationId xmlns:a16="http://schemas.microsoft.com/office/drawing/2014/main" id="{3D793872-93DC-ACD1-B77E-B899BF3F61B4}"/>
                  </a:ext>
                </a:extLst>
              </p:cNvPr>
              <p:cNvSpPr/>
              <p:nvPr/>
            </p:nvSpPr>
            <p:spPr>
              <a:xfrm rot="13548376">
                <a:off x="8645219" y="2907388"/>
                <a:ext cx="1081051" cy="854045"/>
              </a:xfrm>
              <a:prstGeom prst="arc">
                <a:avLst/>
              </a:prstGeom>
              <a:ln w="9525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DE">
                  <a:latin typeface="Helvetica" pitchFamily="2" charset="0"/>
                </a:endParaRPr>
              </a:p>
            </p:txBody>
          </p: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E87F14A-2D1C-E692-8CA7-98E4F5C764CE}"/>
              </a:ext>
            </a:extLst>
          </p:cNvPr>
          <p:cNvSpPr txBox="1"/>
          <p:nvPr/>
        </p:nvSpPr>
        <p:spPr>
          <a:xfrm>
            <a:off x="9125335" y="3989175"/>
            <a:ext cx="26297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Helvetica" pitchFamily="2" charset="0"/>
                <a:cs typeface="Times New Roman" panose="02020603050405020304" pitchFamily="18" charset="0"/>
              </a:rPr>
              <a:t>Laser parameters at this WP</a:t>
            </a:r>
            <a:endParaRPr lang="en-DE" sz="1400" dirty="0">
              <a:solidFill>
                <a:schemeClr val="tx1"/>
              </a:solidFill>
              <a:latin typeface="Helvetica" pitchFamily="2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4EDC6B47-EFDB-7F91-1AB5-A396C70821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4317716"/>
                  </p:ext>
                </p:extLst>
              </p:nvPr>
            </p:nvGraphicFramePr>
            <p:xfrm>
              <a:off x="8504251" y="4339747"/>
              <a:ext cx="3196360" cy="201950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98180">
                      <a:extLst>
                        <a:ext uri="{9D8B030D-6E8A-4147-A177-3AD203B41FA5}">
                          <a16:colId xmlns:a16="http://schemas.microsoft.com/office/drawing/2014/main" val="2726095260"/>
                        </a:ext>
                      </a:extLst>
                    </a:gridCol>
                    <a:gridCol w="1598180">
                      <a:extLst>
                        <a:ext uri="{9D8B030D-6E8A-4147-A177-3AD203B41FA5}">
                          <a16:colId xmlns:a16="http://schemas.microsoft.com/office/drawing/2014/main" val="1623051358"/>
                        </a:ext>
                      </a:extLst>
                    </a:gridCol>
                  </a:tblGrid>
                  <a:tr h="2823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sz="1200" b="0" kern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E</a:t>
                          </a:r>
                          <a:r>
                            <a:rPr lang="en-DE" sz="1200" b="0" kern="1200" baseline="-25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 </a:t>
                          </a:r>
                          <a:r>
                            <a:rPr lang="en-DE" sz="1200" b="0" kern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(J)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DE" sz="12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26603878"/>
                      </a:ext>
                    </a:extLst>
                  </a:tr>
                  <a:tr h="28278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200" b="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DE" sz="12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(</a:t>
                          </a:r>
                          <a14:m>
                            <m:oMath xmlns:m="http://schemas.openxmlformats.org/officeDocument/2006/math">
                              <m:r>
                                <a:rPr lang="en-DE" sz="1200" b="0" kern="120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  <m:r>
                                <a:rPr lang="en-US" sz="1200" b="0" kern="120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DE" sz="12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DE" sz="12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99141519"/>
                      </a:ext>
                    </a:extLst>
                  </a:tr>
                  <a:tr h="30228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1200" b="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𝑓𝑜𝑐</m:t>
                                  </m:r>
                                </m:sub>
                              </m:sSub>
                              <m:r>
                                <a:rPr lang="en-US" sz="1200" b="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lang="en-US" sz="1200" b="0" i="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</m:oMath>
                          </a14:m>
                          <a:r>
                            <a:rPr lang="en-DE" sz="12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(mm)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200" kern="120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81592058"/>
                      </a:ext>
                    </a:extLst>
                  </a:tr>
                  <a:tr h="28278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0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200" b="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DE" sz="12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(mm)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DE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78909325"/>
                      </a:ext>
                    </a:extLst>
                  </a:tr>
                  <a:tr h="28278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DE" sz="1200" b="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oMath>
                          </a14:m>
                          <a:r>
                            <a:rPr lang="en-DE" sz="12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(mrad)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DE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92029702"/>
                      </a:ext>
                    </a:extLst>
                  </a:tr>
                  <a:tr h="30367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200" b="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𝛽</m:t>
                              </m:r>
                            </m:oMath>
                          </a14:m>
                          <a:r>
                            <a:rPr lang="en-DE" sz="12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(s)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DE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95462435"/>
                      </a:ext>
                    </a:extLst>
                  </a:tr>
                  <a:tr h="28278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200" b="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𝜁</m:t>
                              </m:r>
                            </m:oMath>
                          </a14:m>
                          <a:r>
                            <a:rPr lang="en-DE" sz="12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(m</a:t>
                          </a:r>
                          <a14:m>
                            <m:oMath xmlns:m="http://schemas.openxmlformats.org/officeDocument/2006/math">
                              <m:r>
                                <a:rPr lang="en-DE" sz="1200" b="0" i="1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∙</m:t>
                              </m:r>
                            </m:oMath>
                          </a14:m>
                          <a:r>
                            <a:rPr lang="en-DE" sz="12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s)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DE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730194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4EDC6B47-EFDB-7F91-1AB5-A396C70821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4317716"/>
                  </p:ext>
                </p:extLst>
              </p:nvPr>
            </p:nvGraphicFramePr>
            <p:xfrm>
              <a:off x="8504251" y="4339747"/>
              <a:ext cx="3196360" cy="201950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98180">
                      <a:extLst>
                        <a:ext uri="{9D8B030D-6E8A-4147-A177-3AD203B41FA5}">
                          <a16:colId xmlns:a16="http://schemas.microsoft.com/office/drawing/2014/main" val="2726095260"/>
                        </a:ext>
                      </a:extLst>
                    </a:gridCol>
                    <a:gridCol w="1598180">
                      <a:extLst>
                        <a:ext uri="{9D8B030D-6E8A-4147-A177-3AD203B41FA5}">
                          <a16:colId xmlns:a16="http://schemas.microsoft.com/office/drawing/2014/main" val="1623051358"/>
                        </a:ext>
                      </a:extLst>
                    </a:gridCol>
                  </a:tblGrid>
                  <a:tr h="2823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sz="1200" b="0" kern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E</a:t>
                          </a:r>
                          <a:r>
                            <a:rPr lang="en-DE" sz="1200" b="0" kern="1200" baseline="-25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 </a:t>
                          </a:r>
                          <a:r>
                            <a:rPr lang="en-DE" sz="1200" b="0" kern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(J)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DE" sz="12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26603878"/>
                      </a:ext>
                    </a:extLst>
                  </a:tr>
                  <a:tr h="282788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0"/>
                          <a:stretch>
                            <a:fillRect t="-100000" r="-100000" b="-5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DE" sz="12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99141519"/>
                      </a:ext>
                    </a:extLst>
                  </a:tr>
                  <a:tr h="302283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0"/>
                          <a:stretch>
                            <a:fillRect t="-191667" r="-100000" b="-395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200" kern="120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81592058"/>
                      </a:ext>
                    </a:extLst>
                  </a:tr>
                  <a:tr h="282788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0"/>
                          <a:stretch>
                            <a:fillRect t="-318182" r="-100000" b="-33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DE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78909325"/>
                      </a:ext>
                    </a:extLst>
                  </a:tr>
                  <a:tr h="282788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0"/>
                          <a:stretch>
                            <a:fillRect t="-400000" r="-100000" b="-2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DE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92029702"/>
                      </a:ext>
                    </a:extLst>
                  </a:tr>
                  <a:tr h="303674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0"/>
                          <a:stretch>
                            <a:fillRect t="-479167" r="-100000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DE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95462435"/>
                      </a:ext>
                    </a:extLst>
                  </a:tr>
                  <a:tr h="282788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0"/>
                          <a:stretch>
                            <a:fillRect t="-631818" r="-100000" b="-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DE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73019489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8716FB1F-6CE2-F1B9-2FC6-79BA5A5D67FB}"/>
              </a:ext>
            </a:extLst>
          </p:cNvPr>
          <p:cNvGrpSpPr/>
          <p:nvPr/>
        </p:nvGrpSpPr>
        <p:grpSpPr>
          <a:xfrm>
            <a:off x="642975" y="5104326"/>
            <a:ext cx="7280031" cy="1307751"/>
            <a:chOff x="642975" y="5104326"/>
            <a:chExt cx="7280031" cy="1307751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E81C12BC-E512-F898-59DD-0167D4CBC655}"/>
                </a:ext>
              </a:extLst>
            </p:cNvPr>
            <p:cNvSpPr/>
            <p:nvPr/>
          </p:nvSpPr>
          <p:spPr>
            <a:xfrm>
              <a:off x="642975" y="5219758"/>
              <a:ext cx="7280031" cy="1192319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 dirty="0" err="1">
                <a:solidFill>
                  <a:srgbClr val="237AB7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6355D2-FA93-7AB0-B00F-B11059273D08}"/>
                </a:ext>
              </a:extLst>
            </p:cNvPr>
            <p:cNvSpPr txBox="1"/>
            <p:nvPr/>
          </p:nvSpPr>
          <p:spPr>
            <a:xfrm>
              <a:off x="787845" y="5104326"/>
              <a:ext cx="700958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DE" sz="1800" i="1" dirty="0">
                <a:latin typeface="Helvetica" pitchFamily="2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i="1" dirty="0">
                  <a:latin typeface="Helvetica" pitchFamily="2" charset="0"/>
                </a:rPr>
                <a:t>Bayesian optimisation helps align and guide the laser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i="1" dirty="0">
                <a:latin typeface="Helvetica" pitchFamily="2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i="1" dirty="0">
                  <a:latin typeface="Helvetica" pitchFamily="2" charset="0"/>
                </a:rPr>
                <a:t>Small oscillation comes from slight pulse front tilt</a:t>
              </a:r>
              <a:endParaRPr lang="en-DE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641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3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515A1-A9BF-7BF7-7C28-0ABF2463E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88FDF82D-D9B8-42BB-D188-8A0A3302A8EC}"/>
              </a:ext>
            </a:extLst>
          </p:cNvPr>
          <p:cNvSpPr/>
          <p:nvPr/>
        </p:nvSpPr>
        <p:spPr>
          <a:xfrm>
            <a:off x="6549942" y="5608969"/>
            <a:ext cx="5642058" cy="58750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1A75D03-BA48-2085-BF1F-7F410CB79CA8}"/>
              </a:ext>
            </a:extLst>
          </p:cNvPr>
          <p:cNvSpPr/>
          <p:nvPr/>
        </p:nvSpPr>
        <p:spPr>
          <a:xfrm>
            <a:off x="453942" y="4057404"/>
            <a:ext cx="5642058" cy="2299601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Helvetica" pitchFamily="2" charset="0"/>
                <a:cs typeface="Times New Roman" panose="02020603050405020304" pitchFamily="18" charset="0"/>
              </a:rPr>
              <a:t>100% beam are captured </a:t>
            </a:r>
            <a:r>
              <a:rPr lang="en-US" dirty="0">
                <a:solidFill>
                  <a:schemeClr val="tx1"/>
                </a:solidFill>
                <a:latin typeface="Helvetica" pitchFamily="2" charset="0"/>
                <a:cs typeface="Times New Roman" panose="02020603050405020304" pitchFamily="18" charset="0"/>
              </a:rPr>
              <a:t>and accelerated!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Helvetica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Helvetica" pitchFamily="2" charset="0"/>
                <a:cs typeface="Times New Roman" panose="02020603050405020304" pitchFamily="18" charset="0"/>
              </a:rPr>
              <a:t>4(-0.5) GeV energy 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Helvetica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Helvetica" pitchFamily="2" charset="0"/>
                <a:cs typeface="Times New Roman" panose="02020603050405020304" pitchFamily="18" charset="0"/>
              </a:rPr>
              <a:t>Beam loading</a:t>
            </a:r>
            <a:r>
              <a:rPr lang="en-US" dirty="0">
                <a:solidFill>
                  <a:schemeClr val="tx1"/>
                </a:solidFill>
                <a:latin typeface="Helvetica" pitchFamily="2" charset="0"/>
                <a:cs typeface="Times New Roman" panose="02020603050405020304" pitchFamily="18" charset="0"/>
              </a:rPr>
              <a:t> is handled by adjusting the chirp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8769ABB-E700-56A7-FC9D-DE49DD8F9130}"/>
              </a:ext>
            </a:extLst>
          </p:cNvPr>
          <p:cNvCxnSpPr>
            <a:cxnSpLocks/>
          </p:cNvCxnSpPr>
          <p:nvPr/>
        </p:nvCxnSpPr>
        <p:spPr>
          <a:xfrm flipV="1">
            <a:off x="12240325" y="1914578"/>
            <a:ext cx="0" cy="2817433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8F82947-45AE-2653-274F-F6152C219F19}"/>
              </a:ext>
            </a:extLst>
          </p:cNvPr>
          <p:cNvSpPr txBox="1"/>
          <p:nvPr/>
        </p:nvSpPr>
        <p:spPr>
          <a:xfrm>
            <a:off x="9189720" y="723900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sz="1600" dirty="0" err="1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D34E9F35-73DF-0A19-E9A0-33F9E7099C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E11E5453-4D5A-60DB-6F87-D5134862FD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5A690B-A7E2-EA34-C205-517AEE14A458}"/>
              </a:ext>
            </a:extLst>
          </p:cNvPr>
          <p:cNvSpPr txBox="1"/>
          <p:nvPr/>
        </p:nvSpPr>
        <p:spPr>
          <a:xfrm>
            <a:off x="6873595" y="5437232"/>
            <a:ext cx="5714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elvetica" pitchFamily="2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Helvetica" pitchFamily="2" charset="0"/>
                <a:cs typeface="Times New Roman" panose="02020603050405020304" pitchFamily="18" charset="0"/>
              </a:rPr>
              <a:t>Emittance is mostly preserved</a:t>
            </a:r>
            <a:endParaRPr lang="en-DE" b="1" dirty="0" err="1"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PlaceHolder 1">
            <a:extLst>
              <a:ext uri="{FF2B5EF4-FFF2-40B4-BE49-F238E27FC236}">
                <a16:creationId xmlns:a16="http://schemas.microsoft.com/office/drawing/2014/main" id="{18B01186-D2BF-B792-B562-E47580844EDC}"/>
              </a:ext>
            </a:extLst>
          </p:cNvPr>
          <p:cNvSpPr txBox="1">
            <a:spLocks/>
          </p:cNvSpPr>
          <p:nvPr/>
        </p:nvSpPr>
        <p:spPr>
          <a:xfrm>
            <a:off x="255780" y="253047"/>
            <a:ext cx="11375640" cy="544964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altLang="zh-CN" b="1" spc="-1" dirty="0">
                <a:solidFill>
                  <a:srgbClr val="5BC5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Working point for</a:t>
            </a:r>
            <a:r>
              <a:rPr lang="zh-CN" altLang="en-US" b="1" spc="-1" dirty="0">
                <a:solidFill>
                  <a:srgbClr val="5BC5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spc="-1" dirty="0">
                <a:solidFill>
                  <a:srgbClr val="5BC5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b="1" spc="-1" dirty="0">
                <a:solidFill>
                  <a:srgbClr val="5BC5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spc="-1" dirty="0">
                <a:solidFill>
                  <a:srgbClr val="5BC5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</a:t>
            </a:r>
            <a:r>
              <a:rPr lang="zh-CN" altLang="en-US" b="1" spc="-1" dirty="0">
                <a:solidFill>
                  <a:srgbClr val="5BC5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spc="-1" dirty="0">
                <a:solidFill>
                  <a:srgbClr val="5BC5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</a:t>
            </a:r>
            <a:r>
              <a:rPr lang="zh-CN" altLang="en-US" b="1" spc="-1" dirty="0">
                <a:solidFill>
                  <a:srgbClr val="5BC5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spc="-1" dirty="0">
                <a:solidFill>
                  <a:srgbClr val="5BC5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zh-CN" altLang="en-US" b="1" spc="-1" dirty="0">
                <a:solidFill>
                  <a:srgbClr val="5BC5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spc="-1" dirty="0">
                <a:solidFill>
                  <a:srgbClr val="5BC5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b="1" spc="-1" dirty="0">
                <a:solidFill>
                  <a:srgbClr val="5BC5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spc="-1" dirty="0">
                <a:solidFill>
                  <a:srgbClr val="5BC5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endParaRPr lang="de-DE" b="1" spc="-1" dirty="0">
              <a:solidFill>
                <a:srgbClr val="5BC5F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B2CBB67-1FCD-31F5-1DAF-6F82C06F8E8D}"/>
              </a:ext>
            </a:extLst>
          </p:cNvPr>
          <p:cNvGrpSpPr/>
          <p:nvPr/>
        </p:nvGrpSpPr>
        <p:grpSpPr>
          <a:xfrm>
            <a:off x="6377325" y="876846"/>
            <a:ext cx="5577433" cy="2546132"/>
            <a:chOff x="4853036" y="1672299"/>
            <a:chExt cx="5151410" cy="243408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A7A333E-7650-9CC1-9822-E1780F4B8CE7}"/>
                </a:ext>
              </a:extLst>
            </p:cNvPr>
            <p:cNvGrpSpPr/>
            <p:nvPr/>
          </p:nvGrpSpPr>
          <p:grpSpPr>
            <a:xfrm>
              <a:off x="4853036" y="1672299"/>
              <a:ext cx="5151410" cy="2434081"/>
              <a:chOff x="535766" y="2089465"/>
              <a:chExt cx="5151410" cy="2434081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99DE381E-C244-ACFE-AC59-DABDC2E94B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534" r="501"/>
              <a:stretch>
                <a:fillRect/>
              </a:stretch>
            </p:blipFill>
            <p:spPr>
              <a:xfrm>
                <a:off x="535766" y="2089465"/>
                <a:ext cx="5151410" cy="2434081"/>
              </a:xfrm>
              <a:prstGeom prst="rect">
                <a:avLst/>
              </a:prstGeom>
            </p:spPr>
          </p:pic>
          <p:sp>
            <p:nvSpPr>
              <p:cNvPr id="32" name="Lorem ipsum ……">
                <a:extLst>
                  <a:ext uri="{FF2B5EF4-FFF2-40B4-BE49-F238E27FC236}">
                    <a16:creationId xmlns:a16="http://schemas.microsoft.com/office/drawing/2014/main" id="{72E9657A-DA10-0624-5D56-2A5F7945B137}"/>
                  </a:ext>
                </a:extLst>
              </p:cNvPr>
              <p:cNvSpPr txBox="1"/>
              <p:nvPr/>
            </p:nvSpPr>
            <p:spPr>
              <a:xfrm>
                <a:off x="1059975" y="2282118"/>
                <a:ext cx="289714" cy="32633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43877" tIns="43877" rIns="43877" bIns="43877"/>
              <a:lstStyle/>
              <a:p>
                <a:pPr defTabSz="691046" eaLnBrk="1" fontAlgn="auto">
                  <a:lnSpc>
                    <a:spcPct val="150000"/>
                  </a:lnSpc>
                  <a:spcBef>
                    <a:spcPts val="173"/>
                  </a:spcBef>
                  <a:spcAft>
                    <a:spcPts val="0"/>
                  </a:spcAft>
                  <a:defRPr sz="28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lang="en-US" sz="1600" b="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Helvetica Neue Medium"/>
                    <a:cs typeface="Times New Roman" panose="02020603050405020304" pitchFamily="18" charset="0"/>
                    <a:sym typeface="Helvetica Neue Medium"/>
                  </a:rPr>
                  <a:t>D</a:t>
                </a:r>
                <a:endParaRPr sz="1600" b="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Helvetica Neue Light"/>
                  <a:cs typeface="Times New Roman" panose="02020603050405020304" pitchFamily="18" charset="0"/>
                  <a:sym typeface="Helvetica Neue Light"/>
                </a:endParaRPr>
              </a:p>
            </p:txBody>
          </p:sp>
          <p:sp>
            <p:nvSpPr>
              <p:cNvPr id="33" name="Lorem ipsum ……">
                <a:extLst>
                  <a:ext uri="{FF2B5EF4-FFF2-40B4-BE49-F238E27FC236}">
                    <a16:creationId xmlns:a16="http://schemas.microsoft.com/office/drawing/2014/main" id="{D8F4A14E-4826-60CD-78D9-0EBD759E76A7}"/>
                  </a:ext>
                </a:extLst>
              </p:cNvPr>
              <p:cNvSpPr txBox="1"/>
              <p:nvPr/>
            </p:nvSpPr>
            <p:spPr>
              <a:xfrm>
                <a:off x="1591930" y="2285999"/>
                <a:ext cx="289714" cy="32633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43877" tIns="43877" rIns="43877" bIns="43877"/>
              <a:lstStyle/>
              <a:p>
                <a:pPr defTabSz="691046" eaLnBrk="1" fontAlgn="auto">
                  <a:lnSpc>
                    <a:spcPct val="150000"/>
                  </a:lnSpc>
                  <a:spcBef>
                    <a:spcPts val="173"/>
                  </a:spcBef>
                  <a:spcAft>
                    <a:spcPts val="0"/>
                  </a:spcAft>
                  <a:defRPr sz="28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lang="en-US" sz="1600" b="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Helvetica Neue Medium"/>
                    <a:cs typeface="Times New Roman" panose="02020603050405020304" pitchFamily="18" charset="0"/>
                    <a:sym typeface="Helvetica Neue Medium"/>
                  </a:rPr>
                  <a:t>R</a:t>
                </a:r>
                <a:endParaRPr sz="1600" b="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Helvetica Neue Light"/>
                  <a:cs typeface="Times New Roman" panose="02020603050405020304" pitchFamily="18" charset="0"/>
                  <a:sym typeface="Helvetica Neue Light"/>
                </a:endParaRPr>
              </a:p>
            </p:txBody>
          </p:sp>
          <p:sp>
            <p:nvSpPr>
              <p:cNvPr id="34" name="Lorem ipsum ……">
                <a:extLst>
                  <a:ext uri="{FF2B5EF4-FFF2-40B4-BE49-F238E27FC236}">
                    <a16:creationId xmlns:a16="http://schemas.microsoft.com/office/drawing/2014/main" id="{06F3A622-2644-04CF-2FC6-DF1A1DCB3008}"/>
                  </a:ext>
                </a:extLst>
              </p:cNvPr>
              <p:cNvSpPr txBox="1"/>
              <p:nvPr/>
            </p:nvSpPr>
            <p:spPr>
              <a:xfrm>
                <a:off x="2127860" y="2286000"/>
                <a:ext cx="289714" cy="32633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43877" tIns="43877" rIns="43877" bIns="43877"/>
              <a:lstStyle/>
              <a:p>
                <a:pPr defTabSz="691046" eaLnBrk="1" fontAlgn="auto">
                  <a:lnSpc>
                    <a:spcPct val="150000"/>
                  </a:lnSpc>
                  <a:spcBef>
                    <a:spcPts val="173"/>
                  </a:spcBef>
                  <a:spcAft>
                    <a:spcPts val="0"/>
                  </a:spcAft>
                  <a:defRPr sz="28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lang="en-US" sz="1600" b="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Helvetica Neue Medium"/>
                    <a:cs typeface="Times New Roman" panose="02020603050405020304" pitchFamily="18" charset="0"/>
                    <a:sym typeface="Helvetica Neue Medium"/>
                  </a:rPr>
                  <a:t>C</a:t>
                </a:r>
                <a:endParaRPr sz="1600" b="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Helvetica Neue Light"/>
                  <a:cs typeface="Times New Roman" panose="02020603050405020304" pitchFamily="18" charset="0"/>
                  <a:sym typeface="Helvetica Neue Light"/>
                </a:endParaRPr>
              </a:p>
            </p:txBody>
          </p:sp>
          <p:sp>
            <p:nvSpPr>
              <p:cNvPr id="35" name="Lorem ipsum ……">
                <a:extLst>
                  <a:ext uri="{FF2B5EF4-FFF2-40B4-BE49-F238E27FC236}">
                    <a16:creationId xmlns:a16="http://schemas.microsoft.com/office/drawing/2014/main" id="{0EDE028C-DCB2-4730-6404-70A13B1EAD22}"/>
                  </a:ext>
                </a:extLst>
              </p:cNvPr>
              <p:cNvSpPr txBox="1"/>
              <p:nvPr/>
            </p:nvSpPr>
            <p:spPr>
              <a:xfrm>
                <a:off x="1056096" y="3425118"/>
                <a:ext cx="289714" cy="32633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43877" tIns="43877" rIns="43877" bIns="43877"/>
              <a:lstStyle/>
              <a:p>
                <a:pPr defTabSz="691046" eaLnBrk="1" fontAlgn="auto">
                  <a:lnSpc>
                    <a:spcPct val="150000"/>
                  </a:lnSpc>
                  <a:spcBef>
                    <a:spcPts val="173"/>
                  </a:spcBef>
                  <a:spcAft>
                    <a:spcPts val="0"/>
                  </a:spcAft>
                  <a:defRPr sz="28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lang="en-US" sz="1600" b="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Helvetica Neue Medium"/>
                    <a:cs typeface="Times New Roman" panose="02020603050405020304" pitchFamily="18" charset="0"/>
                    <a:sym typeface="Helvetica Neue Medium"/>
                  </a:rPr>
                  <a:t>D</a:t>
                </a:r>
                <a:endParaRPr sz="1600" b="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Helvetica Neue Light"/>
                  <a:cs typeface="Times New Roman" panose="02020603050405020304" pitchFamily="18" charset="0"/>
                  <a:sym typeface="Helvetica Neue Light"/>
                </a:endParaRPr>
              </a:p>
            </p:txBody>
          </p:sp>
          <p:sp>
            <p:nvSpPr>
              <p:cNvPr id="36" name="Lorem ipsum ……">
                <a:extLst>
                  <a:ext uri="{FF2B5EF4-FFF2-40B4-BE49-F238E27FC236}">
                    <a16:creationId xmlns:a16="http://schemas.microsoft.com/office/drawing/2014/main" id="{4254A4A3-70B7-E004-9345-2E0B56C52383}"/>
                  </a:ext>
                </a:extLst>
              </p:cNvPr>
              <p:cNvSpPr txBox="1"/>
              <p:nvPr/>
            </p:nvSpPr>
            <p:spPr>
              <a:xfrm>
                <a:off x="1588051" y="3428999"/>
                <a:ext cx="289714" cy="32633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43877" tIns="43877" rIns="43877" bIns="43877"/>
              <a:lstStyle/>
              <a:p>
                <a:pPr defTabSz="691046" eaLnBrk="1" fontAlgn="auto">
                  <a:lnSpc>
                    <a:spcPct val="150000"/>
                  </a:lnSpc>
                  <a:spcBef>
                    <a:spcPts val="173"/>
                  </a:spcBef>
                  <a:spcAft>
                    <a:spcPts val="0"/>
                  </a:spcAft>
                  <a:defRPr sz="28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lang="en-US" sz="1600" b="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Helvetica Neue Medium"/>
                    <a:cs typeface="Times New Roman" panose="02020603050405020304" pitchFamily="18" charset="0"/>
                    <a:sym typeface="Helvetica Neue Medium"/>
                  </a:rPr>
                  <a:t>R</a:t>
                </a:r>
                <a:endParaRPr sz="1600" b="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Helvetica Neue Light"/>
                  <a:cs typeface="Times New Roman" panose="02020603050405020304" pitchFamily="18" charset="0"/>
                  <a:sym typeface="Helvetica Neue Light"/>
                </a:endParaRPr>
              </a:p>
            </p:txBody>
          </p:sp>
          <p:sp>
            <p:nvSpPr>
              <p:cNvPr id="38" name="Lorem ipsum ……">
                <a:extLst>
                  <a:ext uri="{FF2B5EF4-FFF2-40B4-BE49-F238E27FC236}">
                    <a16:creationId xmlns:a16="http://schemas.microsoft.com/office/drawing/2014/main" id="{6068FFA8-0FE2-DF06-5BA6-F64F6101ADA4}"/>
                  </a:ext>
                </a:extLst>
              </p:cNvPr>
              <p:cNvSpPr txBox="1"/>
              <p:nvPr/>
            </p:nvSpPr>
            <p:spPr>
              <a:xfrm>
                <a:off x="2123981" y="3429000"/>
                <a:ext cx="289714" cy="32633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43877" tIns="43877" rIns="43877" bIns="43877"/>
              <a:lstStyle/>
              <a:p>
                <a:pPr defTabSz="691046" eaLnBrk="1" fontAlgn="auto">
                  <a:lnSpc>
                    <a:spcPct val="150000"/>
                  </a:lnSpc>
                  <a:spcBef>
                    <a:spcPts val="173"/>
                  </a:spcBef>
                  <a:spcAft>
                    <a:spcPts val="0"/>
                  </a:spcAft>
                  <a:defRPr sz="28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lang="en-US" sz="1600" b="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Helvetica Neue Medium"/>
                    <a:cs typeface="Times New Roman" panose="02020603050405020304" pitchFamily="18" charset="0"/>
                    <a:sym typeface="Helvetica Neue Medium"/>
                  </a:rPr>
                  <a:t>C</a:t>
                </a:r>
                <a:endParaRPr sz="1600" b="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Helvetica Neue Light"/>
                  <a:cs typeface="Times New Roman" panose="02020603050405020304" pitchFamily="18" charset="0"/>
                  <a:sym typeface="Helvetica Neue Light"/>
                </a:endParaRPr>
              </a:p>
            </p:txBody>
          </p:sp>
        </p:grpSp>
        <p:sp>
          <p:nvSpPr>
            <p:cNvPr id="40" name="Lorem ipsum ……">
              <a:extLst>
                <a:ext uri="{FF2B5EF4-FFF2-40B4-BE49-F238E27FC236}">
                  <a16:creationId xmlns:a16="http://schemas.microsoft.com/office/drawing/2014/main" id="{DC82C6B4-0448-5A30-EB04-AC13A89C10EA}"/>
                </a:ext>
              </a:extLst>
            </p:cNvPr>
            <p:cNvSpPr txBox="1"/>
            <p:nvPr/>
          </p:nvSpPr>
          <p:spPr>
            <a:xfrm>
              <a:off x="7624029" y="2085042"/>
              <a:ext cx="2209800" cy="3263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3877" tIns="43877" rIns="43877" bIns="43877"/>
            <a:lstStyle/>
            <a:p>
              <a:pPr defTabSz="691046" eaLnBrk="1" fontAlgn="auto">
                <a:lnSpc>
                  <a:spcPct val="150000"/>
                </a:lnSpc>
                <a:spcBef>
                  <a:spcPts val="173"/>
                </a:spcBef>
                <a:spcAft>
                  <a:spcPts val="0"/>
                </a:spcAft>
                <a:defRPr sz="28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600" b="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Helvetica Neue Medium"/>
                  <a:cs typeface="Times New Roman" panose="02020603050405020304" pitchFamily="18" charset="0"/>
                  <a:sym typeface="Helvetica Neue Medium"/>
                </a:rPr>
                <a:t>Head erosion </a:t>
              </a:r>
              <a:endParaRPr sz="1600" b="0" kern="0" dirty="0">
                <a:solidFill>
                  <a:srgbClr val="000000"/>
                </a:solidFill>
                <a:latin typeface="Times New Roman" panose="02020603050405020304" pitchFamily="18" charset="0"/>
                <a:ea typeface="Helvetica Neue Light"/>
                <a:cs typeface="Times New Roman" panose="02020603050405020304" pitchFamily="18" charset="0"/>
                <a:sym typeface="Helvetica Neue Light"/>
              </a:endParaRPr>
            </a:p>
          </p:txBody>
        </p:sp>
        <p:sp>
          <p:nvSpPr>
            <p:cNvPr id="58" name="Lorem ipsum ……">
              <a:extLst>
                <a:ext uri="{FF2B5EF4-FFF2-40B4-BE49-F238E27FC236}">
                  <a16:creationId xmlns:a16="http://schemas.microsoft.com/office/drawing/2014/main" id="{F4A2AA48-09AA-6DA7-D49F-88F118A5AD89}"/>
                </a:ext>
              </a:extLst>
            </p:cNvPr>
            <p:cNvSpPr txBox="1"/>
            <p:nvPr/>
          </p:nvSpPr>
          <p:spPr>
            <a:xfrm>
              <a:off x="7321045" y="3181628"/>
              <a:ext cx="2209800" cy="3263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3877" tIns="43877" rIns="43877" bIns="43877"/>
            <a:lstStyle/>
            <a:p>
              <a:pPr defTabSz="691046" eaLnBrk="1" fontAlgn="auto">
                <a:lnSpc>
                  <a:spcPct val="150000"/>
                </a:lnSpc>
                <a:spcBef>
                  <a:spcPts val="173"/>
                </a:spcBef>
                <a:spcAft>
                  <a:spcPts val="0"/>
                </a:spcAft>
                <a:defRPr sz="28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600" b="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Helvetica Neue Medium"/>
                  <a:cs typeface="Times New Roman" panose="02020603050405020304" pitchFamily="18" charset="0"/>
                  <a:sym typeface="Helvetica Neue Medium"/>
                </a:rPr>
                <a:t>Laser oscillation</a:t>
              </a:r>
              <a:endParaRPr sz="1600" b="0" kern="0" dirty="0">
                <a:solidFill>
                  <a:srgbClr val="000000"/>
                </a:solidFill>
                <a:latin typeface="Times New Roman" panose="02020603050405020304" pitchFamily="18" charset="0"/>
                <a:ea typeface="Helvetica Neue Light"/>
                <a:cs typeface="Times New Roman" panose="02020603050405020304" pitchFamily="18" charset="0"/>
                <a:sym typeface="Helvetica Neue Light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76A99F7-7E9B-07A7-4A07-5CECB7BB01FA}"/>
              </a:ext>
            </a:extLst>
          </p:cNvPr>
          <p:cNvGrpSpPr/>
          <p:nvPr/>
        </p:nvGrpSpPr>
        <p:grpSpPr>
          <a:xfrm>
            <a:off x="543879" y="1061050"/>
            <a:ext cx="5493864" cy="2602357"/>
            <a:chOff x="543879" y="1061050"/>
            <a:chExt cx="5493864" cy="260235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ABBB507-CA2D-9BB2-4706-22B8DC62C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879" y="1061050"/>
              <a:ext cx="5493864" cy="2602357"/>
            </a:xfrm>
            <a:prstGeom prst="rect">
              <a:avLst/>
            </a:prstGeom>
          </p:spPr>
        </p:pic>
        <p:sp>
          <p:nvSpPr>
            <p:cNvPr id="20" name="Lorem ipsum ……">
              <a:extLst>
                <a:ext uri="{FF2B5EF4-FFF2-40B4-BE49-F238E27FC236}">
                  <a16:creationId xmlns:a16="http://schemas.microsoft.com/office/drawing/2014/main" id="{E2006FED-9347-9DE8-88DA-1D08C9DD8455}"/>
                </a:ext>
              </a:extLst>
            </p:cNvPr>
            <p:cNvSpPr txBox="1"/>
            <p:nvPr/>
          </p:nvSpPr>
          <p:spPr>
            <a:xfrm>
              <a:off x="972770" y="1193202"/>
              <a:ext cx="313673" cy="3413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3877" tIns="43877" rIns="43877" bIns="43877"/>
            <a:lstStyle/>
            <a:p>
              <a:pPr defTabSz="691046" eaLnBrk="1" fontAlgn="auto">
                <a:lnSpc>
                  <a:spcPct val="150000"/>
                </a:lnSpc>
                <a:spcBef>
                  <a:spcPts val="173"/>
                </a:spcBef>
                <a:spcAft>
                  <a:spcPts val="0"/>
                </a:spcAft>
                <a:defRPr sz="28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600" b="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Helvetica Neue Medium"/>
                  <a:cs typeface="Times New Roman" panose="02020603050405020304" pitchFamily="18" charset="0"/>
                  <a:sym typeface="Helvetica Neue Medium"/>
                </a:rPr>
                <a:t>D</a:t>
              </a:r>
              <a:endParaRPr sz="1600" b="0" kern="0" dirty="0">
                <a:solidFill>
                  <a:srgbClr val="000000"/>
                </a:solidFill>
                <a:latin typeface="Times New Roman" panose="02020603050405020304" pitchFamily="18" charset="0"/>
                <a:ea typeface="Helvetica Neue Light"/>
                <a:cs typeface="Times New Roman" panose="02020603050405020304" pitchFamily="18" charset="0"/>
                <a:sym typeface="Helvetica Neue Light"/>
              </a:endParaRPr>
            </a:p>
          </p:txBody>
        </p:sp>
        <p:sp>
          <p:nvSpPr>
            <p:cNvPr id="22" name="Lorem ipsum ……">
              <a:extLst>
                <a:ext uri="{FF2B5EF4-FFF2-40B4-BE49-F238E27FC236}">
                  <a16:creationId xmlns:a16="http://schemas.microsoft.com/office/drawing/2014/main" id="{FF4E44E6-D6B4-6C90-B4E3-01A16EF09084}"/>
                </a:ext>
              </a:extLst>
            </p:cNvPr>
            <p:cNvSpPr txBox="1"/>
            <p:nvPr/>
          </p:nvSpPr>
          <p:spPr>
            <a:xfrm>
              <a:off x="1548718" y="1197262"/>
              <a:ext cx="313673" cy="3413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3877" tIns="43877" rIns="43877" bIns="43877"/>
            <a:lstStyle/>
            <a:p>
              <a:pPr defTabSz="691046" eaLnBrk="1" fontAlgn="auto">
                <a:lnSpc>
                  <a:spcPct val="150000"/>
                </a:lnSpc>
                <a:spcBef>
                  <a:spcPts val="173"/>
                </a:spcBef>
                <a:spcAft>
                  <a:spcPts val="0"/>
                </a:spcAft>
                <a:defRPr sz="28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600" b="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Helvetica Neue Medium"/>
                  <a:cs typeface="Times New Roman" panose="02020603050405020304" pitchFamily="18" charset="0"/>
                  <a:sym typeface="Helvetica Neue Medium"/>
                </a:rPr>
                <a:t>R</a:t>
              </a:r>
              <a:endParaRPr sz="1600" b="0" kern="0" dirty="0">
                <a:solidFill>
                  <a:srgbClr val="000000"/>
                </a:solidFill>
                <a:latin typeface="Times New Roman" panose="02020603050405020304" pitchFamily="18" charset="0"/>
                <a:ea typeface="Helvetica Neue Light"/>
                <a:cs typeface="Times New Roman" panose="02020603050405020304" pitchFamily="18" charset="0"/>
                <a:sym typeface="Helvetica Neue Light"/>
              </a:endParaRPr>
            </a:p>
          </p:txBody>
        </p:sp>
        <p:sp>
          <p:nvSpPr>
            <p:cNvPr id="23" name="Lorem ipsum ……">
              <a:extLst>
                <a:ext uri="{FF2B5EF4-FFF2-40B4-BE49-F238E27FC236}">
                  <a16:creationId xmlns:a16="http://schemas.microsoft.com/office/drawing/2014/main" id="{F6518184-0684-9456-7B3C-D58339AD938F}"/>
                </a:ext>
              </a:extLst>
            </p:cNvPr>
            <p:cNvSpPr txBox="1"/>
            <p:nvPr/>
          </p:nvSpPr>
          <p:spPr>
            <a:xfrm>
              <a:off x="2128970" y="1197263"/>
              <a:ext cx="313673" cy="3413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3877" tIns="43877" rIns="43877" bIns="43877"/>
            <a:lstStyle/>
            <a:p>
              <a:pPr defTabSz="691046" eaLnBrk="1" fontAlgn="auto">
                <a:lnSpc>
                  <a:spcPct val="150000"/>
                </a:lnSpc>
                <a:spcBef>
                  <a:spcPts val="173"/>
                </a:spcBef>
                <a:spcAft>
                  <a:spcPts val="0"/>
                </a:spcAft>
                <a:defRPr sz="28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600" b="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Helvetica Neue Medium"/>
                  <a:cs typeface="Times New Roman" panose="02020603050405020304" pitchFamily="18" charset="0"/>
                  <a:sym typeface="Helvetica Neue Medium"/>
                </a:rPr>
                <a:t>C</a:t>
              </a:r>
              <a:endParaRPr sz="1600" b="0" kern="0" dirty="0">
                <a:solidFill>
                  <a:srgbClr val="000000"/>
                </a:solidFill>
                <a:latin typeface="Times New Roman" panose="02020603050405020304" pitchFamily="18" charset="0"/>
                <a:ea typeface="Helvetica Neue Light"/>
                <a:cs typeface="Times New Roman" panose="02020603050405020304" pitchFamily="18" charset="0"/>
                <a:sym typeface="Helvetica Neue Light"/>
              </a:endParaRPr>
            </a:p>
          </p:txBody>
        </p:sp>
        <p:sp>
          <p:nvSpPr>
            <p:cNvPr id="24" name="Lorem ipsum ……">
              <a:extLst>
                <a:ext uri="{FF2B5EF4-FFF2-40B4-BE49-F238E27FC236}">
                  <a16:creationId xmlns:a16="http://schemas.microsoft.com/office/drawing/2014/main" id="{577FEC94-8F36-E8A1-0C91-406395204D46}"/>
                </a:ext>
              </a:extLst>
            </p:cNvPr>
            <p:cNvSpPr txBox="1"/>
            <p:nvPr/>
          </p:nvSpPr>
          <p:spPr>
            <a:xfrm>
              <a:off x="972770" y="2486022"/>
              <a:ext cx="313673" cy="3413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3877" tIns="43877" rIns="43877" bIns="43877"/>
            <a:lstStyle/>
            <a:p>
              <a:pPr defTabSz="691046" eaLnBrk="1" fontAlgn="auto">
                <a:lnSpc>
                  <a:spcPct val="150000"/>
                </a:lnSpc>
                <a:spcBef>
                  <a:spcPts val="173"/>
                </a:spcBef>
                <a:spcAft>
                  <a:spcPts val="0"/>
                </a:spcAft>
                <a:defRPr sz="28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600" b="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Helvetica Neue Medium"/>
                  <a:cs typeface="Times New Roman" panose="02020603050405020304" pitchFamily="18" charset="0"/>
                  <a:sym typeface="Helvetica Neue Medium"/>
                </a:rPr>
                <a:t>D</a:t>
              </a:r>
              <a:endParaRPr sz="1600" b="0" kern="0" dirty="0">
                <a:solidFill>
                  <a:srgbClr val="000000"/>
                </a:solidFill>
                <a:latin typeface="Times New Roman" panose="02020603050405020304" pitchFamily="18" charset="0"/>
                <a:ea typeface="Helvetica Neue Light"/>
                <a:cs typeface="Times New Roman" panose="02020603050405020304" pitchFamily="18" charset="0"/>
                <a:sym typeface="Helvetica Neue Light"/>
              </a:endParaRPr>
            </a:p>
          </p:txBody>
        </p:sp>
        <p:sp>
          <p:nvSpPr>
            <p:cNvPr id="25" name="Lorem ipsum ……">
              <a:extLst>
                <a:ext uri="{FF2B5EF4-FFF2-40B4-BE49-F238E27FC236}">
                  <a16:creationId xmlns:a16="http://schemas.microsoft.com/office/drawing/2014/main" id="{BAD990E8-8638-BC31-C590-36DBD77093A4}"/>
                </a:ext>
              </a:extLst>
            </p:cNvPr>
            <p:cNvSpPr txBox="1"/>
            <p:nvPr/>
          </p:nvSpPr>
          <p:spPr>
            <a:xfrm>
              <a:off x="1548718" y="2490082"/>
              <a:ext cx="313673" cy="3413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3877" tIns="43877" rIns="43877" bIns="43877"/>
            <a:lstStyle/>
            <a:p>
              <a:pPr defTabSz="691046" eaLnBrk="1" fontAlgn="auto">
                <a:lnSpc>
                  <a:spcPct val="150000"/>
                </a:lnSpc>
                <a:spcBef>
                  <a:spcPts val="173"/>
                </a:spcBef>
                <a:spcAft>
                  <a:spcPts val="0"/>
                </a:spcAft>
                <a:defRPr sz="28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600" b="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Helvetica Neue Medium"/>
                  <a:cs typeface="Times New Roman" panose="02020603050405020304" pitchFamily="18" charset="0"/>
                  <a:sym typeface="Helvetica Neue Medium"/>
                </a:rPr>
                <a:t>R</a:t>
              </a:r>
              <a:endParaRPr sz="1600" b="0" kern="0" dirty="0">
                <a:solidFill>
                  <a:srgbClr val="000000"/>
                </a:solidFill>
                <a:latin typeface="Times New Roman" panose="02020603050405020304" pitchFamily="18" charset="0"/>
                <a:ea typeface="Helvetica Neue Light"/>
                <a:cs typeface="Times New Roman" panose="02020603050405020304" pitchFamily="18" charset="0"/>
                <a:sym typeface="Helvetica Neue Light"/>
              </a:endParaRPr>
            </a:p>
          </p:txBody>
        </p:sp>
        <p:sp>
          <p:nvSpPr>
            <p:cNvPr id="26" name="Lorem ipsum ……">
              <a:extLst>
                <a:ext uri="{FF2B5EF4-FFF2-40B4-BE49-F238E27FC236}">
                  <a16:creationId xmlns:a16="http://schemas.microsoft.com/office/drawing/2014/main" id="{03916175-BEA3-5936-72EF-3CE8FE8BB6D0}"/>
                </a:ext>
              </a:extLst>
            </p:cNvPr>
            <p:cNvSpPr txBox="1"/>
            <p:nvPr/>
          </p:nvSpPr>
          <p:spPr>
            <a:xfrm>
              <a:off x="2128970" y="2490083"/>
              <a:ext cx="313673" cy="3413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3877" tIns="43877" rIns="43877" bIns="43877"/>
            <a:lstStyle/>
            <a:p>
              <a:pPr defTabSz="691046" eaLnBrk="1" fontAlgn="auto">
                <a:lnSpc>
                  <a:spcPct val="150000"/>
                </a:lnSpc>
                <a:spcBef>
                  <a:spcPts val="173"/>
                </a:spcBef>
                <a:spcAft>
                  <a:spcPts val="0"/>
                </a:spcAft>
                <a:defRPr sz="28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600" b="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Helvetica Neue Medium"/>
                  <a:cs typeface="Times New Roman" panose="02020603050405020304" pitchFamily="18" charset="0"/>
                  <a:sym typeface="Helvetica Neue Medium"/>
                </a:rPr>
                <a:t>C</a:t>
              </a:r>
              <a:endParaRPr sz="1600" b="0" kern="0" dirty="0">
                <a:solidFill>
                  <a:srgbClr val="000000"/>
                </a:solidFill>
                <a:latin typeface="Times New Roman" panose="02020603050405020304" pitchFamily="18" charset="0"/>
                <a:ea typeface="Helvetica Neue Light"/>
                <a:cs typeface="Times New Roman" panose="02020603050405020304" pitchFamily="18" charset="0"/>
                <a:sym typeface="Helvetica Neue Light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8BEB257-88FD-3F6A-7CCF-99BC8697FEF3}"/>
              </a:ext>
            </a:extLst>
          </p:cNvPr>
          <p:cNvGrpSpPr/>
          <p:nvPr/>
        </p:nvGrpSpPr>
        <p:grpSpPr>
          <a:xfrm>
            <a:off x="6495618" y="3348857"/>
            <a:ext cx="5649888" cy="2185533"/>
            <a:chOff x="6456723" y="3555612"/>
            <a:chExt cx="5649888" cy="2185533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1859103-3205-399E-8D90-931B36FCD16E}"/>
                </a:ext>
              </a:extLst>
            </p:cNvPr>
            <p:cNvGrpSpPr/>
            <p:nvPr/>
          </p:nvGrpSpPr>
          <p:grpSpPr>
            <a:xfrm>
              <a:off x="6456723" y="3555612"/>
              <a:ext cx="5649888" cy="2185533"/>
              <a:chOff x="6456723" y="3555612"/>
              <a:chExt cx="5649888" cy="2185533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57D3C160-CA70-9DE9-02BA-A5A2BDEF7A23}"/>
                  </a:ext>
                </a:extLst>
              </p:cNvPr>
              <p:cNvGrpSpPr/>
              <p:nvPr/>
            </p:nvGrpSpPr>
            <p:grpSpPr>
              <a:xfrm>
                <a:off x="6456723" y="3555612"/>
                <a:ext cx="4517003" cy="2185533"/>
                <a:chOff x="6092949" y="949492"/>
                <a:chExt cx="4102185" cy="1984825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0D9D37FD-A689-4F9F-6E85-FEE8E2E9FB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t="1046"/>
                <a:stretch>
                  <a:fillRect/>
                </a:stretch>
              </p:blipFill>
              <p:spPr>
                <a:xfrm>
                  <a:off x="6092949" y="950410"/>
                  <a:ext cx="969046" cy="1983907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1D12C177-97D1-D2D3-E158-91ABFB1E76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alphaModFix/>
                </a:blip>
                <a:srcRect t="1439"/>
                <a:stretch>
                  <a:fillRect/>
                </a:stretch>
              </p:blipFill>
              <p:spPr>
                <a:xfrm>
                  <a:off x="7053870" y="956513"/>
                  <a:ext cx="776047" cy="1862887"/>
                </a:xfrm>
                <a:prstGeom prst="rect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B4C1FB07-3173-0094-06A9-2A13CC7883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7844985" y="956513"/>
                  <a:ext cx="776048" cy="1835693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71051EF1-D987-9025-5347-35090F36F1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 t="373"/>
                <a:stretch>
                  <a:fillRect/>
                </a:stretch>
              </p:blipFill>
              <p:spPr>
                <a:xfrm>
                  <a:off x="8636101" y="949492"/>
                  <a:ext cx="776044" cy="1828859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CE0ABCF1-6A23-3FFC-D130-07D26A09B5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>
                  <a:off x="9427213" y="949492"/>
                  <a:ext cx="767921" cy="1842714"/>
                </a:xfrm>
                <a:prstGeom prst="rect">
                  <a:avLst/>
                </a:prstGeom>
              </p:spPr>
            </p:pic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6E75C238-7538-F5FA-49D5-5895B94556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10983656" y="3560914"/>
                <a:ext cx="1122955" cy="2023749"/>
              </a:xfrm>
              <a:prstGeom prst="rect">
                <a:avLst/>
              </a:prstGeom>
            </p:spPr>
          </p:pic>
        </p:grpSp>
        <p:sp>
          <p:nvSpPr>
            <p:cNvPr id="48" name="Lorem ipsum ……">
              <a:extLst>
                <a:ext uri="{FF2B5EF4-FFF2-40B4-BE49-F238E27FC236}">
                  <a16:creationId xmlns:a16="http://schemas.microsoft.com/office/drawing/2014/main" id="{061C0741-90BE-052B-627B-DFFB6D5C6F91}"/>
                </a:ext>
              </a:extLst>
            </p:cNvPr>
            <p:cNvSpPr txBox="1"/>
            <p:nvPr/>
          </p:nvSpPr>
          <p:spPr>
            <a:xfrm>
              <a:off x="6770731" y="3857340"/>
              <a:ext cx="854521" cy="12729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3877" tIns="43877" rIns="43877" bIns="43877"/>
            <a:lstStyle/>
            <a:p>
              <a:pPr defTabSz="691046" eaLnBrk="1" fontAlgn="auto">
                <a:lnSpc>
                  <a:spcPct val="150000"/>
                </a:lnSpc>
                <a:spcBef>
                  <a:spcPts val="173"/>
                </a:spcBef>
                <a:spcAft>
                  <a:spcPts val="0"/>
                </a:spcAft>
                <a:defRPr sz="28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2" charset="0"/>
                  <a:ea typeface="Helvetica Neue Medium"/>
                  <a:cs typeface="Times New Roman" panose="02020603050405020304" pitchFamily="18" charset="0"/>
                  <a:sym typeface="Helvetica Neue Medium"/>
                </a:rPr>
                <a:t>z = 0 cm</a:t>
              </a:r>
              <a:endParaRPr sz="1200" b="0" kern="0" dirty="0">
                <a:solidFill>
                  <a:srgbClr val="000000"/>
                </a:solidFill>
                <a:latin typeface="Helvetica" pitchFamily="2" charset="0"/>
                <a:ea typeface="Helvetica Neue Light"/>
                <a:cs typeface="Times New Roman" panose="02020603050405020304" pitchFamily="18" charset="0"/>
                <a:sym typeface="Helvetica Neue Light"/>
              </a:endParaRPr>
            </a:p>
          </p:txBody>
        </p:sp>
        <p:sp>
          <p:nvSpPr>
            <p:cNvPr id="49" name="Lorem ipsum ……">
              <a:extLst>
                <a:ext uri="{FF2B5EF4-FFF2-40B4-BE49-F238E27FC236}">
                  <a16:creationId xmlns:a16="http://schemas.microsoft.com/office/drawing/2014/main" id="{D660E469-F8D0-D916-1C50-9F53D1B8C26E}"/>
                </a:ext>
              </a:extLst>
            </p:cNvPr>
            <p:cNvSpPr txBox="1"/>
            <p:nvPr/>
          </p:nvSpPr>
          <p:spPr>
            <a:xfrm>
              <a:off x="7655972" y="3851134"/>
              <a:ext cx="854521" cy="12729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3877" tIns="43877" rIns="43877" bIns="43877"/>
            <a:lstStyle/>
            <a:p>
              <a:pPr defTabSz="691046" eaLnBrk="1" fontAlgn="auto">
                <a:lnSpc>
                  <a:spcPct val="150000"/>
                </a:lnSpc>
                <a:spcBef>
                  <a:spcPts val="173"/>
                </a:spcBef>
                <a:spcAft>
                  <a:spcPts val="0"/>
                </a:spcAft>
                <a:defRPr sz="28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2" charset="0"/>
                  <a:ea typeface="Helvetica Neue Medium"/>
                  <a:cs typeface="Times New Roman" panose="02020603050405020304" pitchFamily="18" charset="0"/>
                  <a:sym typeface="Helvetica Neue Medium"/>
                </a:rPr>
                <a:t>z = 3 cm</a:t>
              </a:r>
              <a:endParaRPr sz="1200" b="0" kern="0" dirty="0">
                <a:solidFill>
                  <a:srgbClr val="000000"/>
                </a:solidFill>
                <a:latin typeface="Helvetica" pitchFamily="2" charset="0"/>
                <a:ea typeface="Helvetica Neue Light"/>
                <a:cs typeface="Times New Roman" panose="02020603050405020304" pitchFamily="18" charset="0"/>
                <a:sym typeface="Helvetica Neue Light"/>
              </a:endParaRPr>
            </a:p>
          </p:txBody>
        </p:sp>
        <p:sp>
          <p:nvSpPr>
            <p:cNvPr id="50" name="Lorem ipsum ……">
              <a:extLst>
                <a:ext uri="{FF2B5EF4-FFF2-40B4-BE49-F238E27FC236}">
                  <a16:creationId xmlns:a16="http://schemas.microsoft.com/office/drawing/2014/main" id="{CF67132F-A617-4093-0C8E-8F5FB3B28B20}"/>
                </a:ext>
              </a:extLst>
            </p:cNvPr>
            <p:cNvSpPr txBox="1"/>
            <p:nvPr/>
          </p:nvSpPr>
          <p:spPr>
            <a:xfrm>
              <a:off x="8501548" y="3857340"/>
              <a:ext cx="854521" cy="12729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3877" tIns="43877" rIns="43877" bIns="43877"/>
            <a:lstStyle/>
            <a:p>
              <a:pPr defTabSz="691046" eaLnBrk="1" fontAlgn="auto">
                <a:lnSpc>
                  <a:spcPct val="150000"/>
                </a:lnSpc>
                <a:spcBef>
                  <a:spcPts val="173"/>
                </a:spcBef>
                <a:spcAft>
                  <a:spcPts val="0"/>
                </a:spcAft>
                <a:defRPr sz="28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2" charset="0"/>
                  <a:ea typeface="Helvetica Neue Medium"/>
                  <a:cs typeface="Times New Roman" panose="02020603050405020304" pitchFamily="18" charset="0"/>
                  <a:sym typeface="Helvetica Neue Medium"/>
                </a:rPr>
                <a:t>z = 9 cm</a:t>
              </a:r>
              <a:endParaRPr sz="1200" b="0" kern="0" dirty="0">
                <a:solidFill>
                  <a:srgbClr val="000000"/>
                </a:solidFill>
                <a:latin typeface="Helvetica" pitchFamily="2" charset="0"/>
                <a:ea typeface="Helvetica Neue Light"/>
                <a:cs typeface="Times New Roman" panose="02020603050405020304" pitchFamily="18" charset="0"/>
                <a:sym typeface="Helvetica Neue Light"/>
              </a:endParaRPr>
            </a:p>
          </p:txBody>
        </p:sp>
        <p:sp>
          <p:nvSpPr>
            <p:cNvPr id="51" name="Lorem ipsum ……">
              <a:extLst>
                <a:ext uri="{FF2B5EF4-FFF2-40B4-BE49-F238E27FC236}">
                  <a16:creationId xmlns:a16="http://schemas.microsoft.com/office/drawing/2014/main" id="{6CE649E1-F025-C08F-FB2D-4A77342B4051}"/>
                </a:ext>
              </a:extLst>
            </p:cNvPr>
            <p:cNvSpPr txBox="1"/>
            <p:nvPr/>
          </p:nvSpPr>
          <p:spPr>
            <a:xfrm>
              <a:off x="9335107" y="3850420"/>
              <a:ext cx="854521" cy="12729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3877" tIns="43877" rIns="43877" bIns="43877"/>
            <a:lstStyle/>
            <a:p>
              <a:pPr defTabSz="691046" eaLnBrk="1" fontAlgn="auto">
                <a:lnSpc>
                  <a:spcPct val="150000"/>
                </a:lnSpc>
                <a:spcBef>
                  <a:spcPts val="173"/>
                </a:spcBef>
                <a:spcAft>
                  <a:spcPts val="0"/>
                </a:spcAft>
                <a:defRPr sz="28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2" charset="0"/>
                  <a:ea typeface="Helvetica Neue Medium"/>
                  <a:cs typeface="Times New Roman" panose="02020603050405020304" pitchFamily="18" charset="0"/>
                  <a:sym typeface="Helvetica Neue Medium"/>
                </a:rPr>
                <a:t>z = 16 cm</a:t>
              </a:r>
              <a:endParaRPr sz="1200" b="0" kern="0" dirty="0">
                <a:solidFill>
                  <a:srgbClr val="000000"/>
                </a:solidFill>
                <a:latin typeface="Helvetica" pitchFamily="2" charset="0"/>
                <a:ea typeface="Helvetica Neue Light"/>
                <a:cs typeface="Times New Roman" panose="02020603050405020304" pitchFamily="18" charset="0"/>
                <a:sym typeface="Helvetica Neue Light"/>
              </a:endParaRPr>
            </a:p>
          </p:txBody>
        </p:sp>
        <p:sp>
          <p:nvSpPr>
            <p:cNvPr id="52" name="Lorem ipsum ……">
              <a:extLst>
                <a:ext uri="{FF2B5EF4-FFF2-40B4-BE49-F238E27FC236}">
                  <a16:creationId xmlns:a16="http://schemas.microsoft.com/office/drawing/2014/main" id="{21A7F936-C82E-4B9C-45CE-EFC394EC3279}"/>
                </a:ext>
              </a:extLst>
            </p:cNvPr>
            <p:cNvSpPr txBox="1"/>
            <p:nvPr/>
          </p:nvSpPr>
          <p:spPr>
            <a:xfrm>
              <a:off x="10205274" y="3850420"/>
              <a:ext cx="854521" cy="12729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3877" tIns="43877" rIns="43877" bIns="43877"/>
            <a:lstStyle/>
            <a:p>
              <a:pPr defTabSz="691046" eaLnBrk="1" fontAlgn="auto">
                <a:lnSpc>
                  <a:spcPct val="150000"/>
                </a:lnSpc>
                <a:spcBef>
                  <a:spcPts val="173"/>
                </a:spcBef>
                <a:spcAft>
                  <a:spcPts val="0"/>
                </a:spcAft>
                <a:defRPr sz="28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2" charset="0"/>
                  <a:ea typeface="Helvetica Neue Medium"/>
                  <a:cs typeface="Times New Roman" panose="02020603050405020304" pitchFamily="18" charset="0"/>
                  <a:sym typeface="Helvetica Neue Medium"/>
                </a:rPr>
                <a:t>z = 22 cm</a:t>
              </a:r>
              <a:endParaRPr sz="1200" b="0" kern="0" dirty="0">
                <a:solidFill>
                  <a:srgbClr val="000000"/>
                </a:solidFill>
                <a:latin typeface="Helvetica" pitchFamily="2" charset="0"/>
                <a:ea typeface="Helvetica Neue Light"/>
                <a:cs typeface="Times New Roman" panose="02020603050405020304" pitchFamily="18" charset="0"/>
                <a:sym typeface="Helvetica Neue Light"/>
              </a:endParaRPr>
            </a:p>
          </p:txBody>
        </p:sp>
        <p:sp>
          <p:nvSpPr>
            <p:cNvPr id="55" name="Lorem ipsum ……">
              <a:extLst>
                <a:ext uri="{FF2B5EF4-FFF2-40B4-BE49-F238E27FC236}">
                  <a16:creationId xmlns:a16="http://schemas.microsoft.com/office/drawing/2014/main" id="{FBC9D071-98AD-8657-1FE0-67418468C40D}"/>
                </a:ext>
              </a:extLst>
            </p:cNvPr>
            <p:cNvSpPr txBox="1"/>
            <p:nvPr/>
          </p:nvSpPr>
          <p:spPr>
            <a:xfrm>
              <a:off x="11055936" y="3850420"/>
              <a:ext cx="854521" cy="12729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3877" tIns="43877" rIns="43877" bIns="43877"/>
            <a:lstStyle/>
            <a:p>
              <a:pPr defTabSz="691046" eaLnBrk="1" fontAlgn="auto">
                <a:lnSpc>
                  <a:spcPct val="150000"/>
                </a:lnSpc>
                <a:spcBef>
                  <a:spcPts val="173"/>
                </a:spcBef>
                <a:spcAft>
                  <a:spcPts val="0"/>
                </a:spcAft>
                <a:defRPr sz="28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200" kern="0" dirty="0">
                  <a:solidFill>
                    <a:srgbClr val="000000"/>
                  </a:solidFill>
                  <a:latin typeface="Helvetica" pitchFamily="2" charset="0"/>
                  <a:ea typeface="Helvetica Neue Medium"/>
                  <a:cs typeface="Times New Roman" panose="02020603050405020304" pitchFamily="18" charset="0"/>
                  <a:sym typeface="Helvetica Neue Medium"/>
                </a:rPr>
                <a:t>z = 29 cm</a:t>
              </a:r>
              <a:endParaRPr sz="1200" b="0" kern="0" dirty="0">
                <a:solidFill>
                  <a:srgbClr val="000000"/>
                </a:solidFill>
                <a:latin typeface="Helvetica" pitchFamily="2" charset="0"/>
                <a:ea typeface="Helvetica Neue Light"/>
                <a:cs typeface="Times New Roman" panose="02020603050405020304" pitchFamily="18" charset="0"/>
                <a:sym typeface="Helvetica Neue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969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6" grpId="0" animBg="1"/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DESY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</Template>
  <TotalTime>105799</TotalTime>
  <Words>2233</Words>
  <Application>Microsoft Macintosh PowerPoint</Application>
  <PresentationFormat>Widescreen</PresentationFormat>
  <Paragraphs>306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Avenir Book</vt:lpstr>
      <vt:lpstr>Cambria Math</vt:lpstr>
      <vt:lpstr>Helvetica</vt:lpstr>
      <vt:lpstr>Helvetica Neue</vt:lpstr>
      <vt:lpstr>Times New Roman</vt:lpstr>
      <vt:lpstr>Wingdings</vt:lpstr>
      <vt:lpstr>DESY</vt:lpstr>
      <vt:lpstr>All-optical In-plasma Staging of Laser-Wakefield  Accelerators Using Density Tailoring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concept is inherently compatible with ion motion</vt:lpstr>
      <vt:lpstr>The DESY plasma group MPL</vt:lpstr>
      <vt:lpstr>Perspectives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Theory and simulation roadmap</dc:title>
  <dc:creator>Microsoft Office User</dc:creator>
  <cp:lastModifiedBy>localadmin</cp:lastModifiedBy>
  <cp:revision>2157</cp:revision>
  <cp:lastPrinted>2024-03-05T10:15:15Z</cp:lastPrinted>
  <dcterms:created xsi:type="dcterms:W3CDTF">2024-03-05T10:15:15Z</dcterms:created>
  <dcterms:modified xsi:type="dcterms:W3CDTF">2025-09-22T14:06:30Z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1033-5.6.0.8082</vt:lpwstr>
  </property>
</Properties>
</file>