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9" r:id="rId3"/>
    <p:sldId id="295" r:id="rId4"/>
    <p:sldId id="315" r:id="rId5"/>
    <p:sldId id="328" r:id="rId6"/>
    <p:sldId id="297" r:id="rId7"/>
    <p:sldId id="322" r:id="rId8"/>
    <p:sldId id="323" r:id="rId9"/>
    <p:sldId id="324" r:id="rId10"/>
    <p:sldId id="313" r:id="rId11"/>
    <p:sldId id="312" r:id="rId12"/>
    <p:sldId id="310" r:id="rId13"/>
  </p:sldIdLst>
  <p:sldSz cx="9144000" cy="5149850"/>
  <p:notesSz cx="6858000" cy="9144000"/>
  <p:defaultTextStyle>
    <a:defPPr>
      <a:defRPr lang="de-DE"/>
    </a:defPPr>
    <a:lvl1pPr marL="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03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074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111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149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186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82EA1B-FC4B-4D8F-B235-C583D642F304}">
          <p14:sldIdLst>
            <p14:sldId id="256"/>
            <p14:sldId id="329"/>
            <p14:sldId id="295"/>
            <p14:sldId id="315"/>
            <p14:sldId id="328"/>
            <p14:sldId id="297"/>
            <p14:sldId id="322"/>
            <p14:sldId id="323"/>
            <p14:sldId id="324"/>
            <p14:sldId id="313"/>
            <p14:sldId id="312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4"/>
    <a:srgbClr val="390064"/>
    <a:srgbClr val="336699"/>
    <a:srgbClr val="F64E68"/>
    <a:srgbClr val="FF00FF"/>
    <a:srgbClr val="00FFFF"/>
    <a:srgbClr val="0000FF"/>
    <a:srgbClr val="FFCC66"/>
    <a:srgbClr val="38AEFF"/>
    <a:srgbClr val="006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7725" autoAdjust="0"/>
  </p:normalViewPr>
  <p:slideViewPr>
    <p:cSldViewPr showGuides="1">
      <p:cViewPr varScale="1">
        <p:scale>
          <a:sx n="163" d="100"/>
          <a:sy n="163" d="100"/>
        </p:scale>
        <p:origin x="216" y="96"/>
      </p:cViewPr>
      <p:guideLst/>
    </p:cSldViewPr>
  </p:slideViewPr>
  <p:outlineViewPr>
    <p:cViewPr>
      <p:scale>
        <a:sx n="33" d="100"/>
        <a:sy n="33" d="100"/>
      </p:scale>
      <p:origin x="0" y="-9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58" d="100"/>
          <a:sy n="158" d="100"/>
        </p:scale>
        <p:origin x="56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BDED6AC-55F7-E147-AFC4-A3BDBFCC75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9D59C4-29AC-D341-B4D1-22B9DA375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785B-15A5-6941-B203-15A17340AF8C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448B2D-EB51-AA41-A1D5-5D87A817BB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25665-AD21-FE4A-BE5F-E9A755F5D9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3842B-17F5-B44E-AEFD-F68DA92D85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2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EA47C3-D6D1-45C7-B7EF-A1183D105D1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B136A2F5-BC7E-47DC-9ED9-95EE5B00A2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2279" y="467544"/>
            <a:ext cx="6490831" cy="3655323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16E3EB76-4D08-4C50-98FE-43C6F586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2279" y="4400550"/>
            <a:ext cx="6490831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969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3037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6074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9111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2149" algn="l" defTabSz="686074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5186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31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50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44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ABCBAD4-CDF6-43FE-8861-A06D0882730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43762DC1-C2FD-42CE-AFEB-715EE62A1F3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76098270-8824-46AE-A5C5-CD99A62A1C4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Holder 3">
              <a:extLst>
                <a:ext uri="{FF2B5EF4-FFF2-40B4-BE49-F238E27FC236}">
                  <a16:creationId xmlns:a16="http://schemas.microsoft.com/office/drawing/2014/main" id="{3299EB9C-AF93-46B9-874F-99C450B3EDD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9E7234BE-B4D1-49DA-A717-D084E338DDBA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4279" y="2268082"/>
            <a:ext cx="4401108" cy="107000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Titelfolie (bearbeiten)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4279" y="3494160"/>
            <a:ext cx="4401108" cy="60464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(bearbeiten)</a:t>
            </a:r>
          </a:p>
        </p:txBody>
      </p:sp>
      <p:grpSp>
        <p:nvGrpSpPr>
          <p:cNvPr id="8" name="Grafik 6">
            <a:extLst>
              <a:ext uri="{FF2B5EF4-FFF2-40B4-BE49-F238E27FC236}">
                <a16:creationId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 dirty="0"/>
            </a:p>
          </p:txBody>
        </p:sp>
      </p:grp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19CBCE6-1CEE-2E4B-97C4-E36A3F437E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2439" y="380585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0F391E70-C53F-8E44-AE6E-23719415C8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22275" y="385347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E5E24761-2865-1D40-A92D-0F05793A17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708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32" name="Bildplatzhalter 4">
            <a:extLst>
              <a:ext uri="{FF2B5EF4-FFF2-40B4-BE49-F238E27FC236}">
                <a16:creationId xmlns:a16="http://schemas.microsoft.com/office/drawing/2014/main" id="{6E2E5415-7F1B-EA4C-9A01-5E1F75F863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54279" y="4151976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33" name="Bildplatzhalter 4">
            <a:extLst>
              <a:ext uri="{FF2B5EF4-FFF2-40B4-BE49-F238E27FC236}">
                <a16:creationId xmlns:a16="http://schemas.microsoft.com/office/drawing/2014/main" id="{1D6B60F0-E3D6-3343-A074-965788DB84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74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15524F6-B2F6-E24E-91FE-A7BE6CEF8B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4459481"/>
            <a:ext cx="2057400" cy="274183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Datum (bearbeiten)</a:t>
            </a:r>
          </a:p>
        </p:txBody>
      </p:sp>
    </p:spTree>
    <p:extLst>
      <p:ext uri="{BB962C8B-B14F-4D97-AF65-F5344CB8AC3E}">
        <p14:creationId xmlns:p14="http://schemas.microsoft.com/office/powerpoint/2010/main" val="8012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Inhalt (groß) (bearbeiten)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FE84D2-D951-43C8-81B8-BCF2BCBCC3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550" y="1545752"/>
            <a:ext cx="8101012" cy="331152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3F9E275-8222-594E-AE4A-5DC2C6FC95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24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332541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Zwei Inhalte ohne Untertitel (bearbeiten)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557236-B6F1-4EF1-92AD-2624537923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550" y="1422399"/>
            <a:ext cx="3941762" cy="342423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9B5E02-9A16-49B4-9355-BE71C0D66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1422400"/>
            <a:ext cx="3943350" cy="3424238"/>
          </a:xfrm>
        </p:spPr>
        <p:txBody>
          <a:bodyPr/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361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0"/>
          <a:lstStyle/>
          <a:p>
            <a:r>
              <a:rPr lang="de-DE" dirty="0"/>
              <a:t>Zwei Inhalte (bearbeiten)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1E48B2-9056-46C9-8170-057A7DDAE8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550" y="1422399"/>
            <a:ext cx="3941762" cy="34925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C9A547D-69C2-4513-9E4D-7F7C15B98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1422400"/>
            <a:ext cx="3937000" cy="3492500"/>
          </a:xfrm>
        </p:spPr>
        <p:txBody>
          <a:bodyPr/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AA57B84-07F8-564B-8DEA-600525150D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1089025"/>
            <a:ext cx="3937000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09F477F5-428F-6D4A-B1D1-1A175E027E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6300" y="1089025"/>
            <a:ext cx="3937000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24657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Diagramme (bearbeiten)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8100219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E2B6C4B-5F28-AC4F-80E0-2631991988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176464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Tabellen 1 (bearbeiten)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C0C6EB1C-18E9-44D2-B97A-2055909E56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0913" y="1422400"/>
            <a:ext cx="2590799" cy="3492500"/>
          </a:xfrm>
        </p:spPr>
        <p:txBody>
          <a:bodyPr/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2288" y="1422400"/>
            <a:ext cx="531018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B80552-8C75-CA4C-8B5A-9B2EBBE4E7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223028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4" userDrawn="1">
          <p15:clr>
            <a:srgbClr val="FBAE40"/>
          </p15:clr>
        </p15:guide>
        <p15:guide id="2" pos="3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Tabellen 2 (bearbeiten)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4ED614B-D2A2-4F44-8C55-EA89904996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550" y="1422399"/>
            <a:ext cx="2590800" cy="34925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8E908BC-1AEE-469A-8B07-24C581B632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11525" y="1422400"/>
            <a:ext cx="531018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09B5CE0C-F0E5-4A46-8E54-A8BEBF35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3161278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961" userDrawn="1">
          <p15:clr>
            <a:srgbClr val="FBAE40"/>
          </p15:clr>
        </p15:guide>
        <p15:guide id="3" pos="208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Vier Inhalte (bearbeiten)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FDB2AAA-C98E-4D27-9188-E7E5DBFF09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422400"/>
            <a:ext cx="3941762" cy="1638300"/>
          </a:xfrm>
        </p:spPr>
        <p:txBody>
          <a:bodyPr/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823B8EE-EC69-45B2-BAC9-1BCA4FBF1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9950" y="1422400"/>
            <a:ext cx="3941763" cy="1638300"/>
          </a:xfrm>
        </p:spPr>
        <p:txBody>
          <a:bodyPr/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40510EC-0518-429F-B934-724E542AEE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88" y="3187700"/>
            <a:ext cx="3941762" cy="1638300"/>
          </a:xfrm>
        </p:spPr>
        <p:txBody>
          <a:bodyPr/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2C5C7A3E-AD9D-494E-9656-60D17A2D3D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9950" y="3187701"/>
            <a:ext cx="3943350" cy="1638300"/>
          </a:xfrm>
        </p:spPr>
        <p:txBody>
          <a:bodyPr/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8F97F85F-5214-3C4D-AECA-FAB96CDFB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386960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Viel Text (bearbeiten)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E7D15-C3F6-44ED-81D4-5CA3DF1394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2288" y="1422400"/>
            <a:ext cx="3941762" cy="3492500"/>
          </a:xfrm>
        </p:spPr>
        <p:txBody>
          <a:bodyPr/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225A19B-F9D6-496E-93F0-23086F37C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1422400"/>
            <a:ext cx="3943350" cy="34925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BCD487A-0F7D-A741-B766-3DC58765EA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211260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Heine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8B718B6-0A12-456A-A2B2-DDCE96D85C32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4" name="bk object 18">
              <a:extLst>
                <a:ext uri="{FF2B5EF4-FFF2-40B4-BE49-F238E27FC236}">
                  <a16:creationId xmlns:a16="http://schemas.microsoft.com/office/drawing/2014/main" id="{AA03ADD9-BB66-4FBA-AA38-A477A97E7E8A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483C21C1-427D-47E5-8D0D-E9E03790F6E3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Holder 3">
              <a:extLst>
                <a:ext uri="{FF2B5EF4-FFF2-40B4-BE49-F238E27FC236}">
                  <a16:creationId xmlns:a16="http://schemas.microsoft.com/office/drawing/2014/main" id="{E224A6C7-1F26-4748-BB34-5F7E18EFB3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:a16="http://schemas.microsoft.com/office/drawing/2014/main" id="{FDF40BED-CE41-4F2B-9008-0CAE3088D83B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51" y="330910"/>
            <a:ext cx="2889316" cy="452322"/>
          </a:xfrm>
        </p:spPr>
        <p:txBody>
          <a:bodyPr/>
          <a:lstStyle/>
          <a:p>
            <a:r>
              <a:rPr lang="de-DE" dirty="0"/>
              <a:t>Inhalt + Kopf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F23939B8-98AC-4295-9C3F-D06AC0E2B265}"/>
              </a:ext>
            </a:extLst>
          </p:cNvPr>
          <p:cNvCxnSpPr>
            <a:cxnSpLocks/>
          </p:cNvCxnSpPr>
          <p:nvPr userDrawn="1"/>
        </p:nvCxnSpPr>
        <p:spPr>
          <a:xfrm>
            <a:off x="4464051" y="974732"/>
            <a:ext cx="28893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6C751C-C99C-4A88-ADDD-C33FB6EC87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4050" y="1422400"/>
            <a:ext cx="4368800" cy="34925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9D7F55B5-520F-1846-9A54-FEA146BB9F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4050" y="1089025"/>
            <a:ext cx="4159250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107768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Inhalt + Bild rechts (bearbeiten)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03C39F-F4DA-4E33-9C12-0C07D46B74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5577" y="1422400"/>
            <a:ext cx="4518422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5337AD4-58C4-4CD3-B6EE-0320BEF61A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50" y="1422399"/>
            <a:ext cx="3754437" cy="34925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6EF6949-DF2A-6945-ACA6-6155BA68DF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5576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1EEF65-5B2F-4153-B72A-8188920387E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7F2B589E-3839-4C3B-92E1-F293A76DB3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18">
              <a:extLst>
                <a:ext uri="{FF2B5EF4-FFF2-40B4-BE49-F238E27FC236}">
                  <a16:creationId xmlns:a16="http://schemas.microsoft.com/office/drawing/2014/main" id="{8DC76EE0-F751-40CD-B7DB-DC698896789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Holder 3">
              <a:extLst>
                <a:ext uri="{FF2B5EF4-FFF2-40B4-BE49-F238E27FC236}">
                  <a16:creationId xmlns:a16="http://schemas.microsoft.com/office/drawing/2014/main" id="{5DFAD467-705A-4EBF-B0CD-82975D99AB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9BE50D6-D2EF-43B9-8437-C5253F74EA60}"/>
              </a:ext>
            </a:extLst>
          </p:cNvPr>
          <p:cNvSpPr/>
          <p:nvPr userDrawn="1"/>
        </p:nvSpPr>
        <p:spPr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de-DE" sz="135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899361"/>
            <a:ext cx="6399768" cy="540727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Titelfolie (bearbeiten)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(bearbeiten)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8AC3E5BE-9275-472F-AEB2-C4DA849B9A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A45B3C2-1CA4-47B2-9CD9-00EEF9D615AF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243C064-66AF-4F89-A61C-8EAA80446B16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E875C2F-2AC0-45DD-9626-129486821205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2F1F040A-4C25-4A9B-91CF-4997C0E3FA2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4546E641-A9D5-9A47-9F76-2734E5A68A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2439" y="380585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0679E3DD-A5E0-9442-80E4-78F5371D29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22275" y="385347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31" name="Bildplatzhalter 4">
            <a:extLst>
              <a:ext uri="{FF2B5EF4-FFF2-40B4-BE49-F238E27FC236}">
                <a16:creationId xmlns:a16="http://schemas.microsoft.com/office/drawing/2014/main" id="{2EF12A4D-9E8B-6D48-B319-03F9AB23CB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708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32" name="Bildplatzhalter 4">
            <a:extLst>
              <a:ext uri="{FF2B5EF4-FFF2-40B4-BE49-F238E27FC236}">
                <a16:creationId xmlns:a16="http://schemas.microsoft.com/office/drawing/2014/main" id="{C9076294-3FF7-9C4E-9E9C-734FEDF8CD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54279" y="4151976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33" name="Bildplatzhalter 4">
            <a:extLst>
              <a:ext uri="{FF2B5EF4-FFF2-40B4-BE49-F238E27FC236}">
                <a16:creationId xmlns:a16="http://schemas.microsoft.com/office/drawing/2014/main" id="{402837B2-EE3A-BB49-8729-EE20976AD0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74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34" name="Textplatzhalter 22">
            <a:extLst>
              <a:ext uri="{FF2B5EF4-FFF2-40B4-BE49-F238E27FC236}">
                <a16:creationId xmlns:a16="http://schemas.microsoft.com/office/drawing/2014/main" id="{3F468D62-B29F-1948-8A54-6EE8881E37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4459481"/>
            <a:ext cx="2057400" cy="274183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Datum (bearbeiten)</a:t>
            </a:r>
          </a:p>
        </p:txBody>
      </p:sp>
    </p:spTree>
    <p:extLst>
      <p:ext uri="{BB962C8B-B14F-4D97-AF65-F5344CB8AC3E}">
        <p14:creationId xmlns:p14="http://schemas.microsoft.com/office/powerpoint/2010/main" val="3075076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Inhalt + 2 Bilder rechts (bearbeiten)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ADE6869-998B-4809-AE43-C38E35BE8A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25578" y="1422400"/>
            <a:ext cx="224194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BB574367-BB34-447D-A233-6E083CBE5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921103" y="1422399"/>
            <a:ext cx="2222897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DFAE767-5641-4D3F-9095-84DF276507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288" y="1422400"/>
            <a:ext cx="3754437" cy="3492500"/>
          </a:xfrm>
        </p:spPr>
        <p:txBody>
          <a:bodyPr/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1169AC40-4AD9-954E-A54F-29F517D6CC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396089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0" userDrawn="1">
          <p15:clr>
            <a:srgbClr val="FBAE40"/>
          </p15:clr>
        </p15:guide>
        <p15:guide id="2" pos="432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376B4C5-BE86-46E2-BB73-C84DD0D0A2B1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554B3AC1-FDFF-4DC3-9DC6-81F70D7AA0BB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77DD96AE-1808-4743-8DCB-608D8DC68352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Holder 3">
              <a:extLst>
                <a:ext uri="{FF2B5EF4-FFF2-40B4-BE49-F238E27FC236}">
                  <a16:creationId xmlns:a16="http://schemas.microsoft.com/office/drawing/2014/main" id="{DA1288D7-3EDD-4960-BA1A-AED8C420D13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Inhalt + Bild links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A6B4FCA-16D8-4C61-9911-C6EBBA2E9614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73DDC7-C42E-4F39-AF1D-5C1BA1202C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6031" y="-1"/>
            <a:ext cx="4277280" cy="49149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E86CCD-5F3A-4D32-9430-6A5FA2D999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5578" y="1422400"/>
            <a:ext cx="3997722" cy="348773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C91C6619-4CF7-49A7-802B-6AF7FF4914DA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455B36EC-528F-4E97-93BF-21959E6FD9B9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91D309B1-63F8-4AB2-8EB2-1CAEF4C839A6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A36242A3-7F74-4857-8FF1-ADD22CCD327C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373027A2-4C51-4E71-A123-42FB987BF2B4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A909C168-98E6-4FA2-8D75-923A389A4E9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9A3716B3-558A-427F-BA0B-829497FC888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F8470D77-D85D-4975-9A60-9CE2E8808B2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CF37C2F-5134-4162-BE90-58DA31D2F78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0B310A5-C7B4-461B-A746-BE06FBD16D5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41295C12-5E33-43EE-8872-7957A8D8536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0" name="Grafik 9">
              <a:extLst>
                <a:ext uri="{FF2B5EF4-FFF2-40B4-BE49-F238E27FC236}">
                  <a16:creationId xmlns:a16="http://schemas.microsoft.com/office/drawing/2014/main" id="{3A5FF387-F0B6-477E-998D-234DECE1DB1B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E518397-1522-4A04-B6ED-00F9007F357A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10063F5E-0004-4BCF-97BF-1F768B2194CF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1A6F300E-3CC4-4B75-80D8-A919F613F4A3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2" name="Grafik 9">
              <a:extLst>
                <a:ext uri="{FF2B5EF4-FFF2-40B4-BE49-F238E27FC236}">
                  <a16:creationId xmlns:a16="http://schemas.microsoft.com/office/drawing/2014/main" id="{04AC514E-52CF-4856-ADD0-332C339C4D48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546461AE-92FF-428D-A949-FB0BA0C40486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965C189-A801-452A-859F-28368D6503E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6B42D9CC-533D-471D-AE03-C7814754949F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1CA820B0-ACB2-443B-BBD2-E5DA3D05A48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958C57C2-4634-4F2D-AAFF-837FFB064E0F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0" name="Grafik 9">
              <a:extLst>
                <a:ext uri="{FF2B5EF4-FFF2-40B4-BE49-F238E27FC236}">
                  <a16:creationId xmlns:a16="http://schemas.microsoft.com/office/drawing/2014/main" id="{FD7A4790-53F8-44AD-B4D7-867D12B3CFB1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60B4408-9AA2-45E3-BA56-27796B0DA924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4F7D52C-F51B-4EFD-812F-B2EE83A760E2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EC28B88-2DCA-403B-A59C-F6B806C02DBB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8EA9E0D8-953E-4386-A47D-85043DF818F8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B5D41B38-F074-CA45-A2A6-6B6A14B25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25578" y="1089025"/>
            <a:ext cx="399772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22271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+ zw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BB2739F-531B-406E-B9AE-7F5955A4C086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6" name="bk object 18">
              <a:extLst>
                <a:ext uri="{FF2B5EF4-FFF2-40B4-BE49-F238E27FC236}">
                  <a16:creationId xmlns:a16="http://schemas.microsoft.com/office/drawing/2014/main" id="{10BD749C-F32D-4FA0-8B2F-E4376F4459C1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bk object 18">
              <a:extLst>
                <a:ext uri="{FF2B5EF4-FFF2-40B4-BE49-F238E27FC236}">
                  <a16:creationId xmlns:a16="http://schemas.microsoft.com/office/drawing/2014/main" id="{75AD1741-5FE5-4A33-9577-F1F4588F6C9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Holder 3">
              <a:extLst>
                <a:ext uri="{FF2B5EF4-FFF2-40B4-BE49-F238E27FC236}">
                  <a16:creationId xmlns:a16="http://schemas.microsoft.com/office/drawing/2014/main" id="{BF81CE3E-1239-4D0D-8337-4AABB0EB94B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4" name="Titel 1">
            <a:extLst>
              <a:ext uri="{FF2B5EF4-FFF2-40B4-BE49-F238E27FC236}">
                <a16:creationId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5579" y="330910"/>
            <a:ext cx="2727787" cy="452322"/>
          </a:xfrm>
        </p:spPr>
        <p:txBody>
          <a:bodyPr/>
          <a:lstStyle/>
          <a:p>
            <a:r>
              <a:rPr lang="de-DE" dirty="0"/>
              <a:t>Inhalt + 2 Bilder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C79038B0-AD42-42B7-8D15-303CEBA1DC4C}"/>
              </a:ext>
            </a:extLst>
          </p:cNvPr>
          <p:cNvCxnSpPr>
            <a:cxnSpLocks/>
          </p:cNvCxnSpPr>
          <p:nvPr userDrawn="1"/>
        </p:nvCxnSpPr>
        <p:spPr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464C44-AFA3-4DC5-AA03-2798F14ED8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0"/>
            <a:ext cx="4276259" cy="243114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E691ED2-3E52-4E4A-9F7C-C8A1129667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2493863"/>
            <a:ext cx="4276259" cy="242103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7826728D-0439-4A76-A6FC-AAE7B4BDFA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5578" y="1422400"/>
            <a:ext cx="4000268" cy="3487738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grpSp>
        <p:nvGrpSpPr>
          <p:cNvPr id="43" name="Grafik 9">
            <a:extLst>
              <a:ext uri="{FF2B5EF4-FFF2-40B4-BE49-F238E27FC236}">
                <a16:creationId xmlns:a16="http://schemas.microsoft.com/office/drawing/2014/main" id="{076F09CB-2CC2-4309-BDB1-67804947A214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:a16="http://schemas.microsoft.com/office/drawing/2014/main" id="{AE4D5FB2-1354-4A1C-9AC6-94BA47AFA65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FE59B463-359E-41D0-BD04-1F9F20933BC7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0FB2DBB2-6B23-44DE-BAFF-BA7815BDA3A9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0F2E9D98-4AD9-4DB8-99C6-0DF7955D45B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D351D8E0-4F29-4BBF-9D49-14AAEB93E919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DCB72BFE-8B60-40AD-87F8-487863D43F75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52E0BA5A-CC65-4BB8-81BB-4CB15A4D8CF1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59051EF-44DD-407B-AE1C-A76EDF0E837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0514696-52F1-48B2-96C8-A3E4798980D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E0DDF57D-AA32-45B9-BDC9-86A24A39DB9E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1" name="Grafik 9">
              <a:extLst>
                <a:ext uri="{FF2B5EF4-FFF2-40B4-BE49-F238E27FC236}">
                  <a16:creationId xmlns:a16="http://schemas.microsoft.com/office/drawing/2014/main" id="{E7679A7C-9589-4CF8-9F8D-7E3A97D84278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C32EB792-112B-4098-B905-0403E3AB3D3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2364557F-298E-4BF1-8A6D-06EF159C2726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9C8A17D1-D5DE-42B7-8090-E7E649D8A805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3" name="Grafik 9">
              <a:extLst>
                <a:ext uri="{FF2B5EF4-FFF2-40B4-BE49-F238E27FC236}">
                  <a16:creationId xmlns:a16="http://schemas.microsoft.com/office/drawing/2014/main" id="{36D757E1-23B8-4B97-B880-F711EC0DB08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E1960764-ED10-4D2C-88D0-696068264BC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E6C9C067-792C-4C17-A5B3-D48C1665DD24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960872F2-485E-4F8B-8FCC-FC63006E79D3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E07D7C9-0535-4673-8091-4F17D0B62650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9B0B4093-9FAE-4FEC-9671-D0091528BD5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61" name="Grafik 9">
              <a:extLst>
                <a:ext uri="{FF2B5EF4-FFF2-40B4-BE49-F238E27FC236}">
                  <a16:creationId xmlns:a16="http://schemas.microsoft.com/office/drawing/2014/main" id="{D5D00B8F-439D-4A9C-AC31-D90D9CFAFF16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A0B59116-9AC3-488B-B418-57F05127DD42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ED6E8E7E-1035-4870-8608-70848BB2B703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A256F68-56C7-4D5B-BCCD-3A6858B05732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4EEEE710-875E-4346-9F6D-CFFB3EF72B3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28366CDA-53C4-C445-BB35-C76A6EF75D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32" y="1089025"/>
            <a:ext cx="4000268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347988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1" userDrawn="1">
          <p15:clr>
            <a:srgbClr val="FBAE40"/>
          </p15:clr>
        </p15:guide>
        <p15:guide id="2" orient="horz" pos="153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2 Bilder (bearbeiten)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33C81B-6C39-4BD5-9BF9-8617341D80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15B8044-0142-42E8-8428-B098000CEB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99384" y="1422400"/>
            <a:ext cx="454461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C4DC007-2365-A648-88B1-D6FDE125CD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366269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97" userDrawn="1">
          <p15:clr>
            <a:srgbClr val="FBAE40"/>
          </p15:clr>
        </p15:guide>
        <p15:guide id="3" pos="28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3 Bilder (bearbeiten)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021923-B745-4638-A634-E1DA375F90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422399"/>
            <a:ext cx="2978945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556F71-EDA3-472E-9372-CE0F4A696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32522" y="1422400"/>
            <a:ext cx="3078956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1ADC803-A245-408E-AB12-EC54C19B510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5058" y="1422400"/>
            <a:ext cx="2978943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58BC8DE0-A3EE-804D-838F-898D4F788B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3736764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0" userDrawn="1">
          <p15:clr>
            <a:srgbClr val="FBAE40"/>
          </p15:clr>
        </p15:guide>
        <p15:guide id="3" pos="3850" userDrawn="1">
          <p15:clr>
            <a:srgbClr val="FBAE40"/>
          </p15:clr>
        </p15:guide>
        <p15:guide id="4" pos="3884" userDrawn="1">
          <p15:clr>
            <a:srgbClr val="FBAE40"/>
          </p15:clr>
        </p15:guide>
        <p15:guide id="5" pos="187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Großes Bild (bearbeiten)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40F789-6719-4203-8D60-D2478F6517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22399"/>
            <a:ext cx="9144000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5616D54-86F2-9449-AA54-998236971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368094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79" userDrawn="1">
          <p15:clr>
            <a:srgbClr val="FBAE40"/>
          </p15:clr>
        </p15:guide>
        <p15:guide id="2" orient="horz" pos="2014" userDrawn="1">
          <p15:clr>
            <a:srgbClr val="FBAE40"/>
          </p15:clr>
        </p15:guide>
        <p15:guide id="3" pos="2863" userDrawn="1">
          <p15:clr>
            <a:srgbClr val="FBAE40"/>
          </p15:clr>
        </p15:guide>
        <p15:guide id="4" pos="2897" userDrawn="1">
          <p15:clr>
            <a:srgbClr val="FBAE40"/>
          </p15:clr>
        </p15:guide>
        <p15:guide id="5" pos="1928" userDrawn="1">
          <p15:clr>
            <a:srgbClr val="FBAE40"/>
          </p15:clr>
        </p15:guide>
        <p15:guide id="6" pos="1894" userDrawn="1">
          <p15:clr>
            <a:srgbClr val="FBAE40"/>
          </p15:clr>
        </p15:guide>
        <p15:guide id="7" pos="958" userDrawn="1">
          <p15:clr>
            <a:srgbClr val="FBAE40"/>
          </p15:clr>
        </p15:guide>
        <p15:guide id="8" pos="924" userDrawn="1">
          <p15:clr>
            <a:srgbClr val="FBAE40"/>
          </p15:clr>
        </p15:guide>
        <p15:guide id="9" pos="4309" userDrawn="1">
          <p15:clr>
            <a:srgbClr val="FBAE40"/>
          </p15:clr>
        </p15:guide>
        <p15:guide id="10" pos="434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(bearbeiten)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D803084A-5ADB-8145-8DBF-2148A0826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123527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(bearbeiten)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37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928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+ Heine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F2D883D-86A1-4B38-BBBC-81F258AD3664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A0B87E1F-4D99-4450-9167-085B1ECC6BB2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29147ACE-4C7A-4AC3-A60F-A813EE08D57E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3187F65C-802F-454B-B4D7-B16EEF26A6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(bearbeiten)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4667E34A-CC7E-4835-9AC5-FE237F81C03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626385F0-EFB3-4177-8D2F-2F990709108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6808F36E-77C0-40F5-86F8-7030FC5D0DFD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46CD7CF4-F97B-47E8-A3F8-5B427518485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5C9615FD-3950-4AAF-91D1-B7E0D1523EB1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6D61BCB8-A392-44BE-9B58-0C8894F2C6E3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5651F35B-CB90-42B4-A471-984346A049EA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8CE6B607-72CF-4173-94CC-C59F836899D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500087AB-383E-4624-A927-873B03065E80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2AA03D7-3F03-4C4F-A0C9-836B56272C8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908EC93F-835E-4D0F-A675-2F99EC043AA5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2CEF44ED-A72E-4351-9881-F8B58E7CA517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8C57ED4-5249-44F6-A846-8A50E1B0A8A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A3174859-C1AB-4E2C-AD75-5F35D1D33C1A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2C5BCA75-4F93-46B4-878A-E68AC698764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BCECBBC6-DE4D-4DC8-8D21-F5528013426A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BCE4B876-F0A5-4F73-BBFF-C3F17D7B5C7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5E2AB3D-28C9-4DA2-9CAC-58EAE4EB09DB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DA3BF75-3E56-4B78-B7D6-F84532C639D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3376168-99F8-4715-AF4C-8EE786D54481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EC324BE3-07EF-4C6E-9A11-992391FDED69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2E5DE4CB-903E-4460-9F03-DE6427A3C0A8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44D50118-5ACB-41E0-AC63-9E2D51DEF863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8E08ECA6-CD33-45EB-90A7-60C724D72EE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4E5B9455-EFA6-4E2C-ADFA-01DEA81D9373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E6E39BDF-EF42-4AB6-B762-15EEF4205FD7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36" name="Bildplatzhalter 4">
            <a:extLst>
              <a:ext uri="{FF2B5EF4-FFF2-40B4-BE49-F238E27FC236}">
                <a16:creationId xmlns:a16="http://schemas.microsoft.com/office/drawing/2014/main" id="{CE13B148-0823-5B43-8A0E-5E7CA97610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4989" y="400420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37" name="Bildplatzhalter 4">
            <a:extLst>
              <a:ext uri="{FF2B5EF4-FFF2-40B4-BE49-F238E27FC236}">
                <a16:creationId xmlns:a16="http://schemas.microsoft.com/office/drawing/2014/main" id="{D683DF22-D1D8-1E49-BAFA-D5A1DD9A84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43714" y="394479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38" name="Bildplatzhalter 4">
            <a:extLst>
              <a:ext uri="{FF2B5EF4-FFF2-40B4-BE49-F238E27FC236}">
                <a16:creationId xmlns:a16="http://schemas.microsoft.com/office/drawing/2014/main" id="{299A59BA-AFBC-5240-9675-0BE075D174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08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39" name="Bildplatzhalter 4">
            <a:extLst>
              <a:ext uri="{FF2B5EF4-FFF2-40B4-BE49-F238E27FC236}">
                <a16:creationId xmlns:a16="http://schemas.microsoft.com/office/drawing/2014/main" id="{6E20D846-4FF9-AC41-BF41-CEE6E2A08C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54279" y="4151976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40" name="Bildplatzhalter 4">
            <a:extLst>
              <a:ext uri="{FF2B5EF4-FFF2-40B4-BE49-F238E27FC236}">
                <a16:creationId xmlns:a16="http://schemas.microsoft.com/office/drawing/2014/main" id="{A849AFAA-CFDD-4649-874D-F4E9C02357E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874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</p:spTree>
    <p:extLst>
      <p:ext uri="{BB962C8B-B14F-4D97-AF65-F5344CB8AC3E}">
        <p14:creationId xmlns:p14="http://schemas.microsoft.com/office/powerpoint/2010/main" val="22072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A319C61-FBE7-466D-8041-BA328224720B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27" name="bk object 18">
              <a:extLst>
                <a:ext uri="{FF2B5EF4-FFF2-40B4-BE49-F238E27FC236}">
                  <a16:creationId xmlns:a16="http://schemas.microsoft.com/office/drawing/2014/main" id="{6943C0CE-1EA2-499D-ACFC-7FAE777D4885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18">
              <a:extLst>
                <a:ext uri="{FF2B5EF4-FFF2-40B4-BE49-F238E27FC236}">
                  <a16:creationId xmlns:a16="http://schemas.microsoft.com/office/drawing/2014/main" id="{C64DCA2F-E670-44CF-8CCD-A8817BCDFE08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Holder 3">
              <a:extLst>
                <a:ext uri="{FF2B5EF4-FFF2-40B4-BE49-F238E27FC236}">
                  <a16:creationId xmlns:a16="http://schemas.microsoft.com/office/drawing/2014/main" id="{39C16D6C-600C-4A10-95E4-95BF4999FC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6399768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Titelfolie (bearbeiten)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(bearbeiten)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018F5287-7D90-4427-B223-AB51C34FB4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49CBA05-EE3B-40FD-B566-67D594E41B9E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73274AB8-A508-4076-9FF6-7AE09BB7827C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0060672-D990-46D3-A86C-D3F5FB08D442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7FB0B066-EC76-4017-ACF3-B5105457A38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03E97028-859A-C34B-BA69-FE65392BD5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2439" y="380585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5A992989-D88F-904A-82A9-2CECB1EC2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22275" y="385347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1D43BA97-CCC3-C745-9C93-62FFC1864A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708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F49ABE06-6658-974E-AB25-5DDB34A0CD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54279" y="4151976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30" name="Bildplatzhalter 4">
            <a:extLst>
              <a:ext uri="{FF2B5EF4-FFF2-40B4-BE49-F238E27FC236}">
                <a16:creationId xmlns:a16="http://schemas.microsoft.com/office/drawing/2014/main" id="{76F20FCB-C090-BA4C-A643-DDAF7FA315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74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31" name="Textplatzhalter 22">
            <a:extLst>
              <a:ext uri="{FF2B5EF4-FFF2-40B4-BE49-F238E27FC236}">
                <a16:creationId xmlns:a16="http://schemas.microsoft.com/office/drawing/2014/main" id="{BA467741-5272-AC4D-9B23-E74C3927F4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4459481"/>
            <a:ext cx="2057400" cy="274183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Datum (bearbeiten)</a:t>
            </a:r>
          </a:p>
        </p:txBody>
      </p:sp>
    </p:spTree>
    <p:extLst>
      <p:ext uri="{BB962C8B-B14F-4D97-AF65-F5344CB8AC3E}">
        <p14:creationId xmlns:p14="http://schemas.microsoft.com/office/powerpoint/2010/main" val="116735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90C208C-E187-483E-A849-994740CF4EB9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EE0396FA-425F-4EDC-9520-B9A44FA9B2CE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565B0312-1532-4603-9199-E7A9D647D7DD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64829966-6167-4E75-9B98-6CFBF28F3C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7304" y="3034543"/>
            <a:ext cx="5735203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(bearbeiten)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28A21B8F-6E69-4E11-AFD3-54EC4D2DD560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D38F2AA7-E6E5-436E-8E36-7603834951D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CEE46D69-7B6E-4033-9F52-F87603FD3DC4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DAE65FC-F144-4EB4-BDE1-439A96EEE0C4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3DBEDEF-DBC0-4148-9FDD-21C8CA8A0A9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32B50B26-A8AC-4560-90A5-3EA0F8790AC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E672BC32-FFA3-4CA6-A563-DD6F9BC119AB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9D229350-21C3-418C-96E5-56B9BC68276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B2C3CB2-9BD9-4C7F-A03D-9FAC1547D206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34D53EC-E9A8-4321-AADF-45F3327CFD78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43A49C16-A28B-4031-A77C-89AAA332D02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6648D76C-F5E6-4559-8E7C-C8AC6A349ECC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72294CCB-ECFF-408E-9DE3-9CFD213367B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8C858B51-A8C9-432A-9282-705400CDA1E4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50DEC09-33CF-46B7-8919-E68733DA60E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76E6A984-C52F-41F6-89DA-473E7CC811C1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56B1511-9094-47FA-A7FF-42BAE978C4B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71AA2D1-C758-44FC-9F5A-F60912B8F482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9FFC4BE-782B-4407-ABB2-26B7AB21968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85558C76-36A1-4709-91E4-31D73F769E5E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14203DE1-A9F0-4D64-93D7-6F1193FCCD92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C9404E57-FC61-463D-95D1-ADB8769BB660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98FC7513-1A8D-48DA-B31B-27CFF283C2A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C99C6873-07A7-4B6A-8391-A221663427C6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38E9FDA-632B-45E0-B5F5-238D39870ED1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62FEBD5E-81F2-4B87-AF0E-C85931DA9405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38" name="Bildplatzhalter 4">
            <a:extLst>
              <a:ext uri="{FF2B5EF4-FFF2-40B4-BE49-F238E27FC236}">
                <a16:creationId xmlns:a16="http://schemas.microsoft.com/office/drawing/2014/main" id="{CB4FCE89-4ECE-184E-897C-4631FB0C0D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3312" y="394879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39" name="Bildplatzhalter 4">
            <a:extLst>
              <a:ext uri="{FF2B5EF4-FFF2-40B4-BE49-F238E27FC236}">
                <a16:creationId xmlns:a16="http://schemas.microsoft.com/office/drawing/2014/main" id="{1123C5FD-FD36-EF46-A7BE-730ECD0226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259" y="394879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40" name="Bildplatzhalter 4">
            <a:extLst>
              <a:ext uri="{FF2B5EF4-FFF2-40B4-BE49-F238E27FC236}">
                <a16:creationId xmlns:a16="http://schemas.microsoft.com/office/drawing/2014/main" id="{76763FB6-F29F-6E45-A8AF-56E9738E6C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08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41" name="Bildplatzhalter 4">
            <a:extLst>
              <a:ext uri="{FF2B5EF4-FFF2-40B4-BE49-F238E27FC236}">
                <a16:creationId xmlns:a16="http://schemas.microsoft.com/office/drawing/2014/main" id="{A1AF13E3-064D-6244-AEC0-7A7D21E29C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54279" y="4151976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72" name="Bildplatzhalter 4">
            <a:extLst>
              <a:ext uri="{FF2B5EF4-FFF2-40B4-BE49-F238E27FC236}">
                <a16:creationId xmlns:a16="http://schemas.microsoft.com/office/drawing/2014/main" id="{1472E981-D1BB-BD49-8ED3-BA240E3D17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874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</p:spTree>
    <p:extLst>
      <p:ext uri="{BB962C8B-B14F-4D97-AF65-F5344CB8AC3E}">
        <p14:creationId xmlns:p14="http://schemas.microsoft.com/office/powerpoint/2010/main" val="3672353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90C208C-E187-483E-A849-994740CF4EB9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:a16="http://schemas.microsoft.com/office/drawing/2014/main" id="{EE0396FA-425F-4EDC-9520-B9A44FA9B2CE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bk object 18">
              <a:extLst>
                <a:ext uri="{FF2B5EF4-FFF2-40B4-BE49-F238E27FC236}">
                  <a16:creationId xmlns:a16="http://schemas.microsoft.com/office/drawing/2014/main" id="{565B0312-1532-4603-9199-E7A9D647D7DD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Holder 3">
              <a:extLst>
                <a:ext uri="{FF2B5EF4-FFF2-40B4-BE49-F238E27FC236}">
                  <a16:creationId xmlns:a16="http://schemas.microsoft.com/office/drawing/2014/main" id="{64829966-6167-4E75-9B98-6CFBF28F3C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4279" y="3034543"/>
            <a:ext cx="4968228" cy="9192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err="1"/>
              <a:t>Kapiteltrenner</a:t>
            </a:r>
            <a:r>
              <a:rPr lang="de-DE" dirty="0"/>
              <a:t> (bearbeiten)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grpSp>
        <p:nvGrpSpPr>
          <p:cNvPr id="42" name="Grafik 9">
            <a:extLst>
              <a:ext uri="{FF2B5EF4-FFF2-40B4-BE49-F238E27FC236}">
                <a16:creationId xmlns:a16="http://schemas.microsoft.com/office/drawing/2014/main" id="{28A21B8F-6E69-4E11-AFD3-54EC4D2DD560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:a16="http://schemas.microsoft.com/office/drawing/2014/main" id="{D38F2AA7-E6E5-436E-8E36-7603834951D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CEE46D69-7B6E-4033-9F52-F87603FD3DC4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DAE65FC-F144-4EB4-BDE1-439A96EEE0C4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3DBEDEF-DBC0-4148-9FDD-21C8CA8A0A9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32B50B26-A8AC-4560-90A5-3EA0F8790AC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E672BC32-FFA3-4CA6-A563-DD6F9BC119AB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9D229350-21C3-418C-96E5-56B9BC68276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B2C3CB2-9BD9-4C7F-A03D-9FAC1547D206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C34D53EC-E9A8-4321-AADF-45F3327CFD78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43A49C16-A28B-4031-A77C-89AAA332D02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:a16="http://schemas.microsoft.com/office/drawing/2014/main" id="{6648D76C-F5E6-4559-8E7C-C8AC6A349ECC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72294CCB-ECFF-408E-9DE3-9CFD213367B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8C858B51-A8C9-432A-9282-705400CDA1E4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50DEC09-33CF-46B7-8919-E68733DA60E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:a16="http://schemas.microsoft.com/office/drawing/2014/main" id="{76E6A984-C52F-41F6-89DA-473E7CC811C1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56B1511-9094-47FA-A7FF-42BAE978C4B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471AA2D1-C758-44FC-9F5A-F60912B8F482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C9FFC4BE-782B-4407-ABB2-26B7AB21968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85558C76-36A1-4709-91E4-31D73F769E5E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14203DE1-A9F0-4D64-93D7-6F1193FCCD92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:a16="http://schemas.microsoft.com/office/drawing/2014/main" id="{C9404E57-FC61-463D-95D1-ADB8769BB660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98FC7513-1A8D-48DA-B31B-27CFF283C2A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C99C6873-07A7-4B6A-8391-A221663427C6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38E9FDA-632B-45E0-B5F5-238D39870ED1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62FEBD5E-81F2-4B87-AF0E-C85931DA9405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351"/>
              </a:p>
            </p:txBody>
          </p:sp>
        </p:grpSp>
      </p:grpSp>
      <p:sp>
        <p:nvSpPr>
          <p:cNvPr id="38" name="Bildplatzhalter 4">
            <a:extLst>
              <a:ext uri="{FF2B5EF4-FFF2-40B4-BE49-F238E27FC236}">
                <a16:creationId xmlns:a16="http://schemas.microsoft.com/office/drawing/2014/main" id="{CB4FCE89-4ECE-184E-897C-4631FB0C0D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3312" y="394879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39" name="Bildplatzhalter 4">
            <a:extLst>
              <a:ext uri="{FF2B5EF4-FFF2-40B4-BE49-F238E27FC236}">
                <a16:creationId xmlns:a16="http://schemas.microsoft.com/office/drawing/2014/main" id="{1123C5FD-FD36-EF46-A7BE-730ECD0226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259" y="394879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40" name="Bildplatzhalter 4">
            <a:extLst>
              <a:ext uri="{FF2B5EF4-FFF2-40B4-BE49-F238E27FC236}">
                <a16:creationId xmlns:a16="http://schemas.microsoft.com/office/drawing/2014/main" id="{76763FB6-F29F-6E45-A8AF-56E9738E6C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708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41" name="Bildplatzhalter 4">
            <a:extLst>
              <a:ext uri="{FF2B5EF4-FFF2-40B4-BE49-F238E27FC236}">
                <a16:creationId xmlns:a16="http://schemas.microsoft.com/office/drawing/2014/main" id="{A1AF13E3-064D-6244-AEC0-7A7D21E29C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54279" y="4151976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72" name="Bildplatzhalter 4">
            <a:extLst>
              <a:ext uri="{FF2B5EF4-FFF2-40B4-BE49-F238E27FC236}">
                <a16:creationId xmlns:a16="http://schemas.microsoft.com/office/drawing/2014/main" id="{1472E981-D1BB-BD49-8ED3-BA240E3D17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87479" y="4151052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73" name="Inhaltsplatzhalter 3">
            <a:extLst>
              <a:ext uri="{FF2B5EF4-FFF2-40B4-BE49-F238E27FC236}">
                <a16:creationId xmlns:a16="http://schemas.microsoft.com/office/drawing/2014/main" id="{EA02FDF1-F7DB-BE48-B1B0-7B94721FC31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1422400"/>
            <a:ext cx="3491880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47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014E30-33A3-475F-B8A0-9E84E311170A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6643BCF6-A569-4BAD-B15C-E253B00A5594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D0D25174-0D7D-4590-B212-5467D04FECF1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7C25F4F3-A838-4B03-A6C0-3D91C8E43E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6536" y="3512495"/>
            <a:ext cx="4936563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(bearbeiten)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AB22651-CAFB-4334-BBAD-47EBF4CF7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331598"/>
            <a:ext cx="4936563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Titelfolie (bearbeiten)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CF4A76B1-953E-4A32-9BD1-DE88786E38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FD7E5C6-0F67-4B37-B3BF-534429CFB0DA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D3305F2-C7C5-4C12-9231-D66E6CDF1F5F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41CA9BF-ECB3-404C-B6B8-1533D1C1E0A0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7658C24-2A28-49B2-96C0-D5EEAC50C41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135B6-57F4-4B6E-AD86-CFAA18EDA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20941" y="1088383"/>
            <a:ext cx="3523059" cy="3826517"/>
          </a:xfr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180975" indent="0" algn="l">
              <a:lnSpc>
                <a:spcPct val="90000"/>
              </a:lnSpc>
              <a:buNone/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Inhaltsplatzhalter</a:t>
            </a:r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32C3CFE1-9073-8745-BD09-80495049B6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2439" y="380585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A46737F8-B03F-0745-A5A9-B5476E203B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22275" y="385347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5E485192-2EF9-6641-A4FD-7903E499C7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26225" y="4151976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33" name="Bildplatzhalter 4">
            <a:extLst>
              <a:ext uri="{FF2B5EF4-FFF2-40B4-BE49-F238E27FC236}">
                <a16:creationId xmlns:a16="http://schemas.microsoft.com/office/drawing/2014/main" id="{F92B4699-D079-5B46-A5E5-D0CE8B4FF5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30436" y="4151976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35" name="Textplatzhalter 22">
            <a:extLst>
              <a:ext uri="{FF2B5EF4-FFF2-40B4-BE49-F238E27FC236}">
                <a16:creationId xmlns:a16="http://schemas.microsoft.com/office/drawing/2014/main" id="{E88F2ABD-B4F2-BF45-B0C0-261F3A2EC7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4459481"/>
            <a:ext cx="1541121" cy="274183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Datum (bearbeiten)</a:t>
            </a:r>
          </a:p>
        </p:txBody>
      </p:sp>
    </p:spTree>
    <p:extLst>
      <p:ext uri="{BB962C8B-B14F-4D97-AF65-F5344CB8AC3E}">
        <p14:creationId xmlns:p14="http://schemas.microsoft.com/office/powerpoint/2010/main" val="4669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E8C18B-3B31-4172-BD36-383A2D959058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:a16="http://schemas.microsoft.com/office/drawing/2014/main" id="{033258C7-8016-4009-9FB1-F90060178720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18">
              <a:extLst>
                <a:ext uri="{FF2B5EF4-FFF2-40B4-BE49-F238E27FC236}">
                  <a16:creationId xmlns:a16="http://schemas.microsoft.com/office/drawing/2014/main" id="{F63F0B04-1DC4-4DF5-9D98-F1A5AB5B67C4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Holder 3">
              <a:extLst>
                <a:ext uri="{FF2B5EF4-FFF2-40B4-BE49-F238E27FC236}">
                  <a16:creationId xmlns:a16="http://schemas.microsoft.com/office/drawing/2014/main" id="{1BF4C821-21F2-42D9-9C34-70F485006B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2250489"/>
            <a:ext cx="2830329" cy="118959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Titelfolie (bearbeiten)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6536" y="3512495"/>
            <a:ext cx="2830329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(bearbeiten)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:a16="http://schemas.microsoft.com/office/drawing/2014/main" id="{335E6D46-1A90-4F85-971E-BE51B6E275C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23343E36-3D15-4FBD-82A0-2EF69415466D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F35EBB84-4567-4B99-BCB2-9E4F2E74A659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D04A692-1B93-4339-9E71-F30AA92C9F93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5237AA0D-D90E-4127-B627-42907D1E6150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76DE86-C438-4E37-A2C2-A3C892D48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45886" y="1088383"/>
            <a:ext cx="5598114" cy="3826517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B08885F2-1A5F-B44F-9FA4-22C52965E8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92439" y="380585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3609EE5A-0FD7-3E40-A359-B82C3079D7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22275" y="385347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B667A3A2-D04C-4844-BBA2-F27F285A2A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19555" y="4150658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28" name="Textplatzhalter 22">
            <a:extLst>
              <a:ext uri="{FF2B5EF4-FFF2-40B4-BE49-F238E27FC236}">
                <a16:creationId xmlns:a16="http://schemas.microsoft.com/office/drawing/2014/main" id="{F8DF472F-A7C0-6447-A12C-AB015A5D0F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288" y="4459481"/>
            <a:ext cx="1169392" cy="274183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504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609EF01-760B-4279-96D2-9AE5DF9E07ED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2" name="bk object 18">
              <a:extLst>
                <a:ext uri="{FF2B5EF4-FFF2-40B4-BE49-F238E27FC236}">
                  <a16:creationId xmlns:a16="http://schemas.microsoft.com/office/drawing/2014/main" id="{A4C7AC9B-CEA5-4C57-B178-3624C6812F1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18">
              <a:extLst>
                <a:ext uri="{FF2B5EF4-FFF2-40B4-BE49-F238E27FC236}">
                  <a16:creationId xmlns:a16="http://schemas.microsoft.com/office/drawing/2014/main" id="{D054BE5A-53A6-4A25-B171-207E0A5A15D9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Holder 3">
              <a:extLst>
                <a:ext uri="{FF2B5EF4-FFF2-40B4-BE49-F238E27FC236}">
                  <a16:creationId xmlns:a16="http://schemas.microsoft.com/office/drawing/2014/main" id="{7E7A0D5B-9864-42E6-BDCD-A3D2A06863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536" y="3818597"/>
            <a:ext cx="5341606" cy="567763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Titelfolie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6536" y="4458767"/>
            <a:ext cx="5341607" cy="27418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(bearbeiten)</a:t>
            </a:r>
          </a:p>
        </p:txBody>
      </p:sp>
      <p:grpSp>
        <p:nvGrpSpPr>
          <p:cNvPr id="14" name="Grafik 6">
            <a:extLst>
              <a:ext uri="{FF2B5EF4-FFF2-40B4-BE49-F238E27FC236}">
                <a16:creationId xmlns:a16="http://schemas.microsoft.com/office/drawing/2014/main" id="{06DED613-6C95-44B4-934D-915F765D5E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799" y="385347"/>
            <a:ext cx="1528921" cy="584196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8DE4AB-9CB4-42A7-9E68-6E2FAB87CDD7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AF7295B-8EB5-4B3E-B347-40D564DF2E8A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19EB503C-B339-4925-A963-9A41C6D48A86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458334B5-873D-4772-A5CD-6DB0CA382F6C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443CD-BCA7-46CF-AFA8-330C463402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422399"/>
            <a:ext cx="6678234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24558D-B62E-4475-9EF0-8C38F6D9AB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0999" y="1422400"/>
            <a:ext cx="2403000" cy="2396196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F7FE4B2A-DC36-0D4C-9F52-0C253A8928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92439" y="380585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FCFEEB94-02FC-204B-B0CC-7FE7C62C17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22275" y="385347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Logo gleichberechtigter Kooperationspartner (z.B. Partneruniversität). Bei Nichtbedarf löschen!</a:t>
            </a:r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CC219343-0397-9E4E-BD60-873C1713E3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40153" y="4159763"/>
            <a:ext cx="1528762" cy="582612"/>
          </a:xfrm>
          <a:noFill/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016D7102-C9CE-0D4A-85BF-0EC312730C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16352" y="4150337"/>
            <a:ext cx="1528762" cy="582612"/>
          </a:xfrm>
          <a:noFill/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800" baseline="0"/>
            </a:lvl1pPr>
          </a:lstStyle>
          <a:p>
            <a:r>
              <a:rPr lang="de-DE" dirty="0"/>
              <a:t>Sekundärlogo (z.B. Institut, Forschungsgruppe, o.Ä.). Bei Nichtbedarf löschen!</a:t>
            </a:r>
          </a:p>
        </p:txBody>
      </p:sp>
      <p:sp>
        <p:nvSpPr>
          <p:cNvPr id="29" name="Textplatzhalter 22">
            <a:extLst>
              <a:ext uri="{FF2B5EF4-FFF2-40B4-BE49-F238E27FC236}">
                <a16:creationId xmlns:a16="http://schemas.microsoft.com/office/drawing/2014/main" id="{85B9FCEE-8B61-EE4E-8E60-A4B4C50E63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96335" y="4467117"/>
            <a:ext cx="1021127" cy="274183"/>
          </a:xfrm>
        </p:spPr>
        <p:txBody>
          <a:bodyPr/>
          <a:lstStyle>
            <a:lvl1pPr marL="0" indent="0" algn="r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41237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D474F-8BEC-4D91-A03D-D9362EBEA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 (bearbeiten)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9AD49C-66AF-4DEA-AFAD-00CFC0FCD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236E8-550F-4D48-A470-B5B6ACB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EECEC85-61F4-4B79-8C27-7F9D489194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488102" y="1422400"/>
            <a:ext cx="3655898" cy="349250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0A45E48-BE13-4673-A7CD-2D5059A1B6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550" y="1422399"/>
            <a:ext cx="4586288" cy="3492500"/>
          </a:xfrm>
        </p:spPr>
        <p:txBody>
          <a:bodyPr>
            <a:noAutofit/>
          </a:bodyPr>
          <a:lstStyle>
            <a:lvl1pPr marL="295275" indent="-295275">
              <a:spcBef>
                <a:spcPts val="1200"/>
              </a:spcBef>
              <a:buFont typeface="+mj-lt"/>
              <a:buAutoNum type="arabicPeriod"/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3049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2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Inhalt ohne Untertitel (bearbeiten)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89A477-57D5-4BE0-806F-7840FB2B8F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550" y="1422399"/>
            <a:ext cx="8096250" cy="34925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927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Inhalt (bearbeiten)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550" y="1422399"/>
            <a:ext cx="8101012" cy="3492500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Text (bearbeiten)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r>
              <a:rPr lang="de-DE" dirty="0"/>
              <a:t>Text bearbeiten
Text bearbeiten 
Text bearbeiten 
Text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6CD374-8E61-0A4C-83F0-76A0F81260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089025"/>
            <a:ext cx="8101012" cy="333375"/>
          </a:xfrm>
        </p:spPr>
        <p:txBody>
          <a:bodyPr/>
          <a:lstStyle>
            <a:lvl1pPr marL="0" indent="0">
              <a:buNone/>
              <a:defRPr sz="1800">
                <a:solidFill>
                  <a:srgbClr val="006AB3"/>
                </a:solidFill>
              </a:defRPr>
            </a:lvl1pPr>
            <a:lvl5pPr marL="1074738" indent="0">
              <a:buNone/>
              <a:defRPr/>
            </a:lvl5pPr>
          </a:lstStyle>
          <a:p>
            <a:pPr lvl="0"/>
            <a:r>
              <a:rPr lang="de-DE" dirty="0"/>
              <a:t>Untertitel (bearbeiten)</a:t>
            </a:r>
          </a:p>
        </p:txBody>
      </p:sp>
    </p:spTree>
    <p:extLst>
      <p:ext uri="{BB962C8B-B14F-4D97-AF65-F5344CB8AC3E}">
        <p14:creationId xmlns:p14="http://schemas.microsoft.com/office/powerpoint/2010/main" val="9373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B04C92-175E-41BA-89CE-B2785D9E3855}"/>
              </a:ext>
            </a:extLst>
          </p:cNvPr>
          <p:cNvGrpSpPr/>
          <p:nvPr userDrawn="1"/>
        </p:nvGrpSpPr>
        <p:grpSpPr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:a16="http://schemas.microsoft.com/office/drawing/2014/main" id="{AFB087C7-FC7D-4892-B0D6-EA804CF535FD}"/>
                </a:ext>
              </a:extLst>
            </p:cNvPr>
            <p:cNvSpPr/>
            <p:nvPr userDrawn="1"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bk object 18">
              <a:extLst>
                <a:ext uri="{FF2B5EF4-FFF2-40B4-BE49-F238E27FC236}">
                  <a16:creationId xmlns:a16="http://schemas.microsoft.com/office/drawing/2014/main" id="{FA50712F-6C72-4330-A489-54C0FA78213C}"/>
                </a:ext>
              </a:extLst>
            </p:cNvPr>
            <p:cNvSpPr/>
            <p:nvPr userDrawn="1"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Holder 3">
              <a:extLst>
                <a:ext uri="{FF2B5EF4-FFF2-40B4-BE49-F238E27FC236}">
                  <a16:creationId xmlns:a16="http://schemas.microsoft.com/office/drawing/2014/main" id="{390EDD11-ED96-4F2C-BB78-7CE69D30A03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</a:pPr>
              <a:r>
                <a:rPr lang="de-DE" spc="10" dirty="0"/>
                <a:t>hhu.de</a:t>
              </a: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3D4771-8BB8-4FA1-A2DA-170FCFE2056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6594" y="330910"/>
            <a:ext cx="6826772" cy="4523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F5159-1DFE-4F9C-BE85-E97D32EA19C5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1550" y="1422399"/>
            <a:ext cx="8100956" cy="342346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4DE2C-9DE8-411C-83C3-1274BB37020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9D195BCC-3514-4B1B-9C18-24F3D67EC54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549DC-12B4-40A5-A309-CF801E18C8D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28650" y="4975579"/>
            <a:ext cx="7129704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/>
              <a:t>EAAC 2025</a:t>
            </a:r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9F45371-9B7D-4505-A4D1-3E02BE436A0C}"/>
              </a:ext>
            </a:extLst>
          </p:cNvPr>
          <p:cNvCxnSpPr>
            <a:cxnSpLocks/>
          </p:cNvCxnSpPr>
          <p:nvPr userDrawn="1"/>
        </p:nvCxnSpPr>
        <p:spPr>
          <a:xfrm>
            <a:off x="521551" y="974732"/>
            <a:ext cx="563462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407792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6AB3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</p:spTree>
    <p:extLst>
      <p:ext uri="{BB962C8B-B14F-4D97-AF65-F5344CB8AC3E}">
        <p14:creationId xmlns:p14="http://schemas.microsoft.com/office/powerpoint/2010/main" val="1834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6" r:id="rId7"/>
    <p:sldLayoutId id="2147483697" r:id="rId8"/>
    <p:sldLayoutId id="2147483698" r:id="rId9"/>
    <p:sldLayoutId id="2147483721" r:id="rId10"/>
    <p:sldLayoutId id="2147483699" r:id="rId11"/>
    <p:sldLayoutId id="2147483700" r:id="rId12"/>
    <p:sldLayoutId id="2147483722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4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3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 2" panose="050201020105070707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1" userDrawn="1">
          <p15:clr>
            <a:srgbClr val="F26B43"/>
          </p15:clr>
        </p15:guide>
        <p15:guide id="4" pos="329" userDrawn="1">
          <p15:clr>
            <a:srgbClr val="F26B43"/>
          </p15:clr>
        </p15:guide>
        <p15:guide id="5" pos="5432" userDrawn="1">
          <p15:clr>
            <a:srgbClr val="F26B43"/>
          </p15:clr>
        </p15:guide>
        <p15:guide id="6" orient="horz" pos="686" userDrawn="1">
          <p15:clr>
            <a:srgbClr val="F26B43"/>
          </p15:clr>
        </p15:guide>
        <p15:guide id="7" orient="horz" pos="3096" userDrawn="1">
          <p15:clr>
            <a:srgbClr val="F26B43"/>
          </p15:clr>
        </p15:guide>
        <p15:guide id="9" orient="horz" pos="3121" userDrawn="1">
          <p15:clr>
            <a:srgbClr val="F26B43"/>
          </p15:clr>
        </p15:guide>
        <p15:guide id="10" orient="horz" pos="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el 100">
            <a:extLst>
              <a:ext uri="{FF2B5EF4-FFF2-40B4-BE49-F238E27FC236}">
                <a16:creationId xmlns:a16="http://schemas.microsoft.com/office/drawing/2014/main" id="{6ABA10D6-0652-4B42-A35F-CF9E0DD12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4279" y="2268082"/>
            <a:ext cx="4961962" cy="1070009"/>
          </a:xfrm>
        </p:spPr>
        <p:txBody>
          <a:bodyPr/>
          <a:lstStyle/>
          <a:p>
            <a:r>
              <a:rPr lang="en-GB" dirty="0"/>
              <a:t>Nonlinear interaction-point dynamics for plasma-accelerated beams</a:t>
            </a:r>
            <a:endParaRPr lang="de-DE" dirty="0"/>
          </a:p>
        </p:txBody>
      </p:sp>
      <p:sp>
        <p:nvSpPr>
          <p:cNvPr id="102" name="Untertitel 101">
            <a:extLst>
              <a:ext uri="{FF2B5EF4-FFF2-40B4-BE49-F238E27FC236}">
                <a16:creationId xmlns:a16="http://schemas.microsoft.com/office/drawing/2014/main" id="{A9C4E376-BA12-7D43-96B4-4F6C54848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T. C. Wilson</a:t>
            </a:r>
            <a:r>
              <a:rPr lang="de-DE" dirty="0"/>
              <a:t>, J. Farmer, F. Wileke, N. Lopes, </a:t>
            </a:r>
          </a:p>
          <a:p>
            <a:r>
              <a:rPr lang="de-DE" dirty="0"/>
              <a:t>A. Pukhov, A. Caldwell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30331"/>
            <a:ext cx="976343" cy="5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might we be colliding?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10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8542" y="1131446"/>
            <a:ext cx="4977553" cy="1565061"/>
          </a:xfrm>
        </p:spPr>
        <p:txBody>
          <a:bodyPr/>
          <a:lstStyle/>
          <a:p>
            <a:r>
              <a:rPr lang="en-GB" sz="1400" dirty="0" err="1"/>
              <a:t>Beamloading</a:t>
            </a:r>
            <a:r>
              <a:rPr lang="en-GB" sz="1400" dirty="0"/>
              <a:t> in plasma accelerators traditionally calls for </a:t>
            </a:r>
            <a:r>
              <a:rPr lang="en-GB" sz="1400" dirty="0" err="1"/>
              <a:t>downramp</a:t>
            </a:r>
            <a:r>
              <a:rPr lang="en-GB" sz="1400" dirty="0"/>
              <a:t> (fat-end first) bunches</a:t>
            </a:r>
          </a:p>
          <a:p>
            <a:r>
              <a:rPr lang="en-GB" sz="1400" dirty="0"/>
              <a:t>Optimal profiles for acceleration over very long distances take on weird and wonderful shapes</a:t>
            </a:r>
          </a:p>
          <a:p>
            <a:r>
              <a:rPr lang="en-GB" sz="1400" dirty="0"/>
              <a:t>If the beams require focussing after leaving the plasma, the eventual shape may be different again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02" y="1522148"/>
            <a:ext cx="3389178" cy="3171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38B639-D5FC-4B0D-9BA0-5CD4AE992706}"/>
              </a:ext>
            </a:extLst>
          </p:cNvPr>
          <p:cNvSpPr txBox="1"/>
          <p:nvPr/>
        </p:nvSpPr>
        <p:spPr>
          <a:xfrm>
            <a:off x="5519370" y="4721663"/>
            <a:ext cx="3667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dirty="0"/>
              <a:t>T. </a:t>
            </a:r>
            <a:r>
              <a:rPr lang="en-US" sz="1050" dirty="0" err="1"/>
              <a:t>Katsouleas</a:t>
            </a:r>
            <a:r>
              <a:rPr lang="en-US" sz="1050" dirty="0"/>
              <a:t> et al., </a:t>
            </a:r>
            <a:r>
              <a:rPr lang="en-US" sz="1050" i="1" dirty="0"/>
              <a:t>Particle Accelerators,</a:t>
            </a:r>
            <a:r>
              <a:rPr lang="en-US" sz="1050" dirty="0"/>
              <a:t> </a:t>
            </a:r>
            <a:r>
              <a:rPr lang="en-US" sz="1050" b="1" dirty="0"/>
              <a:t>22,</a:t>
            </a:r>
            <a:r>
              <a:rPr lang="en-US" sz="1050" dirty="0"/>
              <a:t> 81-99, 1987</a:t>
            </a:r>
            <a:endParaRPr lang="en-GB" sz="1050" i="1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3BC2D-028E-405A-A966-E9185F6301D5}"/>
              </a:ext>
            </a:extLst>
          </p:cNvPr>
          <p:cNvSpPr txBox="1"/>
          <p:nvPr/>
        </p:nvSpPr>
        <p:spPr>
          <a:xfrm>
            <a:off x="179512" y="4714027"/>
            <a:ext cx="27478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50" dirty="0"/>
              <a:t>https://indico.slac.stanford.edu/event/9734/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8CAC5D-8288-4A7C-B7B0-FA485BFC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00751"/>
            <a:ext cx="5006132" cy="191505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A7200E9-C315-4383-A7D8-DCC4D664A3AD}"/>
              </a:ext>
            </a:extLst>
          </p:cNvPr>
          <p:cNvSpPr/>
          <p:nvPr/>
        </p:nvSpPr>
        <p:spPr>
          <a:xfrm>
            <a:off x="3707904" y="3295005"/>
            <a:ext cx="648072" cy="6480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8BD5B1-0E51-461D-A153-EE79F657E1A2}"/>
              </a:ext>
            </a:extLst>
          </p:cNvPr>
          <p:cNvSpPr/>
          <p:nvPr/>
        </p:nvSpPr>
        <p:spPr>
          <a:xfrm>
            <a:off x="6228184" y="1563694"/>
            <a:ext cx="648072" cy="6480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Longitudinal shape factors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1639" y="1153690"/>
            <a:ext cx="5061106" cy="620276"/>
          </a:xfrm>
        </p:spPr>
        <p:txBody>
          <a:bodyPr/>
          <a:lstStyle/>
          <a:p>
            <a:r>
              <a:rPr lang="en-GB" dirty="0"/>
              <a:t>It makes sense to scan several different shapes to see how different the results 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8" y="2232496"/>
            <a:ext cx="1957882" cy="258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7020" y="2341865"/>
            <a:ext cx="1093715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dirty="0"/>
              <a:t>Gaussian</a:t>
            </a:r>
          </a:p>
          <a:p>
            <a:pPr algn="l"/>
            <a:r>
              <a:rPr lang="en-GB" sz="800" dirty="0"/>
              <a:t>Universal default</a:t>
            </a:r>
            <a:endParaRPr lang="en-GB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2307020" y="2930305"/>
            <a:ext cx="130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dirty="0"/>
              <a:t>Parabolic</a:t>
            </a:r>
          </a:p>
          <a:p>
            <a:pPr algn="l"/>
            <a:r>
              <a:rPr lang="en-GB" sz="900" dirty="0"/>
              <a:t>From RF accelerators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1841" y="3522848"/>
            <a:ext cx="155422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dirty="0" err="1"/>
              <a:t>Upramp</a:t>
            </a:r>
            <a:endParaRPr lang="en-GB" sz="1050" dirty="0"/>
          </a:p>
          <a:p>
            <a:pPr algn="l"/>
            <a:r>
              <a:rPr lang="en-GB" sz="800" dirty="0"/>
              <a:t>From (e.g.) Ionisation injection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15" y="4136224"/>
            <a:ext cx="139793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dirty="0" err="1"/>
              <a:t>Downramp</a:t>
            </a:r>
            <a:endParaRPr lang="en-GB" sz="1050" dirty="0"/>
          </a:p>
          <a:p>
            <a:pPr algn="l"/>
            <a:r>
              <a:rPr lang="en-GB" sz="800" dirty="0"/>
              <a:t>Optimal for </a:t>
            </a:r>
            <a:r>
              <a:rPr lang="en-GB" sz="800" dirty="0" err="1"/>
              <a:t>beamloading</a:t>
            </a:r>
            <a:r>
              <a:rPr lang="en-GB" sz="800" dirty="0"/>
              <a:t> over short distances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665665" y="2020030"/>
            <a:ext cx="423817" cy="18004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48056" y="1954675"/>
            <a:ext cx="1093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dirty="0">
                <a:solidFill>
                  <a:schemeClr val="bg1">
                    <a:lumMod val="85000"/>
                  </a:schemeClr>
                </a:solidFill>
              </a:rPr>
              <a:t>Bunch motion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683" y="1206071"/>
            <a:ext cx="2988810" cy="37360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4290" y="1911717"/>
            <a:ext cx="3233190" cy="290820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3881388" y="1908764"/>
            <a:ext cx="1945030" cy="2727597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Large variations in the total luminosity are all smoothed out when looking at the top 1% </a:t>
            </a:r>
          </a:p>
          <a:p>
            <a:r>
              <a:rPr lang="en-GB" sz="1200" dirty="0"/>
              <a:t>The overwhelming factor for the high-energy fraction is the projected emittance  </a:t>
            </a:r>
          </a:p>
          <a:p>
            <a:r>
              <a:rPr lang="en-GB" sz="1200" dirty="0"/>
              <a:t>All profiles converge towards similar values at high emittance</a:t>
            </a:r>
          </a:p>
        </p:txBody>
      </p:sp>
    </p:spTree>
    <p:extLst>
      <p:ext uri="{BB962C8B-B14F-4D97-AF65-F5344CB8AC3E}">
        <p14:creationId xmlns:p14="http://schemas.microsoft.com/office/powerpoint/2010/main" val="42482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73E36D-55F2-44D1-954A-0552FEBE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EC1905-6076-43D3-BC26-E69882D0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148F4CF-1E22-44F7-A6C3-46F99A94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27D7A95-98B9-4161-8AC2-FC6397C2E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4051" y="1206773"/>
            <a:ext cx="4368800" cy="3492500"/>
          </a:xfrm>
        </p:spPr>
        <p:txBody>
          <a:bodyPr/>
          <a:lstStyle/>
          <a:p>
            <a:r>
              <a:rPr lang="en-GB" dirty="0"/>
              <a:t>The kinds of bunch profiles typical of plasma accelerators offer similar performance to those of conventional accelerators</a:t>
            </a:r>
          </a:p>
          <a:p>
            <a:r>
              <a:rPr lang="en-GB" dirty="0"/>
              <a:t>The high disruption of round beams can be mitigated with increased emittance, trading off absolute luminosity for quality of signal</a:t>
            </a:r>
          </a:p>
          <a:p>
            <a:r>
              <a:rPr lang="en-GB" dirty="0"/>
              <a:t>The effect of signal to noise ratio should be evaluated with start-to-end (system) codes and detector simulation</a:t>
            </a:r>
          </a:p>
          <a:p>
            <a:r>
              <a:rPr lang="en-GB" dirty="0"/>
              <a:t>As we move towards higher-energy colliders, scanning broad range of collision energies becomes a useful property, so figures of merit may change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A35157E2-6959-4F0C-882A-90D00C20C0B6}"/>
              </a:ext>
            </a:extLst>
          </p:cNvPr>
          <p:cNvSpPr txBox="1">
            <a:spLocks/>
          </p:cNvSpPr>
          <p:nvPr/>
        </p:nvSpPr>
        <p:spPr>
          <a:xfrm>
            <a:off x="2339752" y="3918191"/>
            <a:ext cx="4779587" cy="9192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Thank you for your attention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54" y="4267452"/>
            <a:ext cx="976343" cy="5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139830"/>
            <a:ext cx="4819324" cy="3553892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 Structure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537310" y="1134765"/>
            <a:ext cx="8096250" cy="34925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/>
              <a:t>Introduction </a:t>
            </a:r>
          </a:p>
          <a:p>
            <a:pPr marL="617538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Luminosity and disruption</a:t>
            </a:r>
          </a:p>
          <a:p>
            <a:pPr marL="617538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Plasma accelerators</a:t>
            </a:r>
            <a:endParaRPr lang="en-GB" sz="20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/>
              <a:t>Plasma-accelerated beams</a:t>
            </a:r>
          </a:p>
          <a:p>
            <a:pPr marL="617538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Angled beams</a:t>
            </a:r>
          </a:p>
          <a:p>
            <a:pPr marL="617538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Hourglass effect</a:t>
            </a:r>
          </a:p>
          <a:p>
            <a:pPr marL="617538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800" dirty="0"/>
              <a:t>Plasma-relevant beam profiles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/>
              <a:t>Summary and Further work</a:t>
            </a:r>
          </a:p>
        </p:txBody>
      </p:sp>
    </p:spTree>
    <p:extLst>
      <p:ext uri="{BB962C8B-B14F-4D97-AF65-F5344CB8AC3E}">
        <p14:creationId xmlns:p14="http://schemas.microsoft.com/office/powerpoint/2010/main" val="121805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827888" y="1602817"/>
            <a:ext cx="720080" cy="0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64088" y="1602817"/>
            <a:ext cx="720080" cy="0"/>
          </a:xfrm>
          <a:prstGeom prst="straightConnector1">
            <a:avLst/>
          </a:prstGeom>
          <a:ln w="25400">
            <a:solidFill>
              <a:schemeClr val="accent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BFAFA01A-4336-4C33-AFB4-9EAD5C2A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Luminosity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2CF8CD75-853D-4E87-85E7-FED01010B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EAAC 2025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82EAA44-67E8-47BB-9D50-268756FE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pPr/>
              <a:t>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79E16B16-B350-4B15-90C8-5AD34F364AA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94479" y="2150003"/>
                <a:ext cx="8226914" cy="2495200"/>
              </a:xfrm>
            </p:spPr>
            <p:txBody>
              <a:bodyPr/>
              <a:lstStyle/>
              <a:p>
                <a:r>
                  <a:rPr lang="de-DE" dirty="0"/>
                  <a:t>Particle beams cross each other, and events will occur with some rate  </a:t>
                </a:r>
              </a:p>
              <a:p>
                <a:endParaRPr lang="de-DE" sz="1100" dirty="0"/>
              </a:p>
              <a:p>
                <a:pPr marL="0" indent="0" algn="ctr">
                  <a:buNone/>
                </a:pPr>
                <a:r>
                  <a:rPr lang="de-DE" sz="11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dirty="0"/>
              </a:p>
              <a:p>
                <a:endParaRPr lang="de-DE" sz="900" dirty="0"/>
              </a:p>
              <a:p>
                <a:r>
                  <a:rPr lang="de-DE" dirty="0"/>
                  <a:t>Luminosity is the overlap of the two beams. Gaussian beams for instance give;</a:t>
                </a:r>
              </a:p>
              <a:p>
                <a:endParaRPr lang="de-DE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800" i="1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sz="400" dirty="0"/>
              </a:p>
              <a:p>
                <a:r>
                  <a:rPr lang="de-DE" dirty="0"/>
                  <a:t>But beams rarely cross each other without changing shape!</a:t>
                </a:r>
              </a:p>
            </p:txBody>
          </p:sp>
        </mc:Choice>
        <mc:Fallback xmlns="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79E16B16-B350-4B15-90C8-5AD34F364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94479" y="2150003"/>
                <a:ext cx="8226914" cy="2495200"/>
              </a:xfrm>
              <a:blipFill>
                <a:blip r:embed="rId3"/>
                <a:stretch>
                  <a:fillRect l="-1333" t="-733" b="-1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387728" y="1422797"/>
            <a:ext cx="1440160" cy="360040"/>
            <a:chOff x="1387728" y="1422797"/>
            <a:chExt cx="1440160" cy="360040"/>
          </a:xfrm>
        </p:grpSpPr>
        <p:sp>
          <p:nvSpPr>
            <p:cNvPr id="2" name="Oval 1"/>
            <p:cNvSpPr/>
            <p:nvPr/>
          </p:nvSpPr>
          <p:spPr>
            <a:xfrm>
              <a:off x="1387728" y="1422797"/>
              <a:ext cx="1440160" cy="360040"/>
            </a:xfrm>
            <a:prstGeom prst="ellipse">
              <a:avLst/>
            </a:prstGeom>
            <a:solidFill>
              <a:srgbClr val="F64E6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7788" y="1452712"/>
              <a:ext cx="360040" cy="3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>
                  <a:solidFill>
                    <a:schemeClr val="accent4">
                      <a:lumMod val="75000"/>
                    </a:schemeClr>
                  </a:solidFill>
                </a:rPr>
                <a:t>e</a:t>
              </a:r>
              <a:r>
                <a:rPr lang="en-GB" baseline="30000" dirty="0">
                  <a:solidFill>
                    <a:schemeClr val="accent4">
                      <a:lumMod val="75000"/>
                    </a:schemeClr>
                  </a:solidFill>
                </a:rPr>
                <a:t>-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84168" y="1422797"/>
            <a:ext cx="1440160" cy="360040"/>
            <a:chOff x="6084168" y="1422797"/>
            <a:chExt cx="1440160" cy="360040"/>
          </a:xfrm>
        </p:grpSpPr>
        <p:sp>
          <p:nvSpPr>
            <p:cNvPr id="9" name="Oval 8"/>
            <p:cNvSpPr/>
            <p:nvPr/>
          </p:nvSpPr>
          <p:spPr>
            <a:xfrm>
              <a:off x="6084168" y="1422797"/>
              <a:ext cx="1440160" cy="360040"/>
            </a:xfrm>
            <a:prstGeom prst="ellipse">
              <a:avLst/>
            </a:prstGeom>
            <a:solidFill>
              <a:srgbClr val="38AE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4228" y="1422797"/>
              <a:ext cx="360040" cy="3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>
                  <a:solidFill>
                    <a:schemeClr val="tx2">
                      <a:lumMod val="75000"/>
                    </a:schemeClr>
                  </a:solidFill>
                </a:rPr>
                <a:t>e</a:t>
              </a:r>
              <a:r>
                <a:rPr lang="en-GB" baseline="30000" dirty="0">
                  <a:solidFill>
                    <a:schemeClr val="tx2">
                      <a:lumMod val="75000"/>
                    </a:schemeClr>
                  </a:solidFill>
                </a:rPr>
                <a:t>+</a:t>
              </a:r>
            </a:p>
          </p:txBody>
        </p:sp>
      </p:grpSp>
      <p:sp>
        <p:nvSpPr>
          <p:cNvPr id="24" name="Freeform 23"/>
          <p:cNvSpPr/>
          <p:nvPr/>
        </p:nvSpPr>
        <p:spPr>
          <a:xfrm rot="727892">
            <a:off x="4381751" y="1694832"/>
            <a:ext cx="828675" cy="104775"/>
          </a:xfrm>
          <a:custGeom>
            <a:avLst/>
            <a:gdLst>
              <a:gd name="connsiteX0" fmla="*/ 0 w 828675"/>
              <a:gd name="connsiteY0" fmla="*/ 59531 h 104775"/>
              <a:gd name="connsiteX1" fmla="*/ 30956 w 828675"/>
              <a:gd name="connsiteY1" fmla="*/ 21431 h 104775"/>
              <a:gd name="connsiteX2" fmla="*/ 40481 w 828675"/>
              <a:gd name="connsiteY2" fmla="*/ 11906 h 104775"/>
              <a:gd name="connsiteX3" fmla="*/ 61912 w 828675"/>
              <a:gd name="connsiteY3" fmla="*/ 9525 h 104775"/>
              <a:gd name="connsiteX4" fmla="*/ 102394 w 828675"/>
              <a:gd name="connsiteY4" fmla="*/ 54769 h 104775"/>
              <a:gd name="connsiteX5" fmla="*/ 135731 w 828675"/>
              <a:gd name="connsiteY5" fmla="*/ 97631 h 104775"/>
              <a:gd name="connsiteX6" fmla="*/ 176212 w 828675"/>
              <a:gd name="connsiteY6" fmla="*/ 80963 h 104775"/>
              <a:gd name="connsiteX7" fmla="*/ 200025 w 828675"/>
              <a:gd name="connsiteY7" fmla="*/ 38100 h 104775"/>
              <a:gd name="connsiteX8" fmla="*/ 228600 w 828675"/>
              <a:gd name="connsiteY8" fmla="*/ 7144 h 104775"/>
              <a:gd name="connsiteX9" fmla="*/ 235744 w 828675"/>
              <a:gd name="connsiteY9" fmla="*/ 4763 h 104775"/>
              <a:gd name="connsiteX10" fmla="*/ 252412 w 828675"/>
              <a:gd name="connsiteY10" fmla="*/ 7144 h 104775"/>
              <a:gd name="connsiteX11" fmla="*/ 261937 w 828675"/>
              <a:gd name="connsiteY11" fmla="*/ 14288 h 104775"/>
              <a:gd name="connsiteX12" fmla="*/ 269081 w 828675"/>
              <a:gd name="connsiteY12" fmla="*/ 19050 h 104775"/>
              <a:gd name="connsiteX13" fmla="*/ 288131 w 828675"/>
              <a:gd name="connsiteY13" fmla="*/ 47625 h 104775"/>
              <a:gd name="connsiteX14" fmla="*/ 321469 w 828675"/>
              <a:gd name="connsiteY14" fmla="*/ 100013 h 104775"/>
              <a:gd name="connsiteX15" fmla="*/ 338137 w 828675"/>
              <a:gd name="connsiteY15" fmla="*/ 102394 h 104775"/>
              <a:gd name="connsiteX16" fmla="*/ 361950 w 828675"/>
              <a:gd name="connsiteY16" fmla="*/ 90488 h 104775"/>
              <a:gd name="connsiteX17" fmla="*/ 376237 w 828675"/>
              <a:gd name="connsiteY17" fmla="*/ 69056 h 104775"/>
              <a:gd name="connsiteX18" fmla="*/ 407194 w 828675"/>
              <a:gd name="connsiteY18" fmla="*/ 16669 h 104775"/>
              <a:gd name="connsiteX19" fmla="*/ 414337 w 828675"/>
              <a:gd name="connsiteY19" fmla="*/ 7144 h 104775"/>
              <a:gd name="connsiteX20" fmla="*/ 426244 w 828675"/>
              <a:gd name="connsiteY20" fmla="*/ 0 h 104775"/>
              <a:gd name="connsiteX21" fmla="*/ 440531 w 828675"/>
              <a:gd name="connsiteY21" fmla="*/ 7144 h 104775"/>
              <a:gd name="connsiteX22" fmla="*/ 478631 w 828675"/>
              <a:gd name="connsiteY22" fmla="*/ 59531 h 104775"/>
              <a:gd name="connsiteX23" fmla="*/ 492919 w 828675"/>
              <a:gd name="connsiteY23" fmla="*/ 76200 h 104775"/>
              <a:gd name="connsiteX24" fmla="*/ 509587 w 828675"/>
              <a:gd name="connsiteY24" fmla="*/ 104775 h 104775"/>
              <a:gd name="connsiteX25" fmla="*/ 523875 w 828675"/>
              <a:gd name="connsiteY25" fmla="*/ 102394 h 104775"/>
              <a:gd name="connsiteX26" fmla="*/ 569119 w 828675"/>
              <a:gd name="connsiteY26" fmla="*/ 52388 h 104775"/>
              <a:gd name="connsiteX27" fmla="*/ 585787 w 828675"/>
              <a:gd name="connsiteY27" fmla="*/ 23813 h 104775"/>
              <a:gd name="connsiteX28" fmla="*/ 600075 w 828675"/>
              <a:gd name="connsiteY28" fmla="*/ 2381 h 104775"/>
              <a:gd name="connsiteX29" fmla="*/ 611981 w 828675"/>
              <a:gd name="connsiteY29" fmla="*/ 0 h 104775"/>
              <a:gd name="connsiteX30" fmla="*/ 661987 w 828675"/>
              <a:gd name="connsiteY30" fmla="*/ 52388 h 104775"/>
              <a:gd name="connsiteX31" fmla="*/ 681037 w 828675"/>
              <a:gd name="connsiteY31" fmla="*/ 78581 h 104775"/>
              <a:gd name="connsiteX32" fmla="*/ 690562 w 828675"/>
              <a:gd name="connsiteY32" fmla="*/ 88106 h 104775"/>
              <a:gd name="connsiteX33" fmla="*/ 697706 w 828675"/>
              <a:gd name="connsiteY33" fmla="*/ 97631 h 104775"/>
              <a:gd name="connsiteX34" fmla="*/ 723900 w 828675"/>
              <a:gd name="connsiteY34" fmla="*/ 95250 h 104775"/>
              <a:gd name="connsiteX35" fmla="*/ 738187 w 828675"/>
              <a:gd name="connsiteY35" fmla="*/ 83344 h 104775"/>
              <a:gd name="connsiteX36" fmla="*/ 750094 w 828675"/>
              <a:gd name="connsiteY36" fmla="*/ 71438 h 104775"/>
              <a:gd name="connsiteX37" fmla="*/ 757237 w 828675"/>
              <a:gd name="connsiteY37" fmla="*/ 61913 h 104775"/>
              <a:gd name="connsiteX38" fmla="*/ 776287 w 828675"/>
              <a:gd name="connsiteY38" fmla="*/ 45244 h 104775"/>
              <a:gd name="connsiteX39" fmla="*/ 783431 w 828675"/>
              <a:gd name="connsiteY39" fmla="*/ 42863 h 104775"/>
              <a:gd name="connsiteX40" fmla="*/ 823912 w 828675"/>
              <a:gd name="connsiteY40" fmla="*/ 42863 h 104775"/>
              <a:gd name="connsiteX41" fmla="*/ 828675 w 828675"/>
              <a:gd name="connsiteY41" fmla="*/ 50006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28675" h="104775">
                <a:moveTo>
                  <a:pt x="0" y="59531"/>
                </a:moveTo>
                <a:cubicBezTo>
                  <a:pt x="10319" y="46831"/>
                  <a:pt x="20358" y="33899"/>
                  <a:pt x="30956" y="21431"/>
                </a:cubicBezTo>
                <a:cubicBezTo>
                  <a:pt x="33864" y="18010"/>
                  <a:pt x="36290" y="13518"/>
                  <a:pt x="40481" y="11906"/>
                </a:cubicBezTo>
                <a:cubicBezTo>
                  <a:pt x="47190" y="9326"/>
                  <a:pt x="54768" y="10319"/>
                  <a:pt x="61912" y="9525"/>
                </a:cubicBezTo>
                <a:cubicBezTo>
                  <a:pt x="75406" y="24606"/>
                  <a:pt x="90632" y="38301"/>
                  <a:pt x="102394" y="54769"/>
                </a:cubicBezTo>
                <a:cubicBezTo>
                  <a:pt x="128816" y="91760"/>
                  <a:pt x="116550" y="78450"/>
                  <a:pt x="135731" y="97631"/>
                </a:cubicBezTo>
                <a:cubicBezTo>
                  <a:pt x="149225" y="92075"/>
                  <a:pt x="165504" y="90877"/>
                  <a:pt x="176212" y="80963"/>
                </a:cubicBezTo>
                <a:cubicBezTo>
                  <a:pt x="188205" y="69858"/>
                  <a:pt x="189815" y="50863"/>
                  <a:pt x="200025" y="38100"/>
                </a:cubicBezTo>
                <a:cubicBezTo>
                  <a:pt x="209651" y="26068"/>
                  <a:pt x="215591" y="14578"/>
                  <a:pt x="228600" y="7144"/>
                </a:cubicBezTo>
                <a:cubicBezTo>
                  <a:pt x="230779" y="5899"/>
                  <a:pt x="233363" y="5557"/>
                  <a:pt x="235744" y="4763"/>
                </a:cubicBezTo>
                <a:cubicBezTo>
                  <a:pt x="241300" y="5557"/>
                  <a:pt x="247138" y="5226"/>
                  <a:pt x="252412" y="7144"/>
                </a:cubicBezTo>
                <a:cubicBezTo>
                  <a:pt x="256142" y="8500"/>
                  <a:pt x="258707" y="11981"/>
                  <a:pt x="261937" y="14288"/>
                </a:cubicBezTo>
                <a:cubicBezTo>
                  <a:pt x="264266" y="15951"/>
                  <a:pt x="266700" y="17463"/>
                  <a:pt x="269081" y="19050"/>
                </a:cubicBezTo>
                <a:cubicBezTo>
                  <a:pt x="275431" y="28575"/>
                  <a:pt x="282342" y="37749"/>
                  <a:pt x="288131" y="47625"/>
                </a:cubicBezTo>
                <a:cubicBezTo>
                  <a:pt x="290234" y="51213"/>
                  <a:pt x="306837" y="92697"/>
                  <a:pt x="321469" y="100013"/>
                </a:cubicBezTo>
                <a:cubicBezTo>
                  <a:pt x="326489" y="102523"/>
                  <a:pt x="332581" y="101600"/>
                  <a:pt x="338137" y="102394"/>
                </a:cubicBezTo>
                <a:cubicBezTo>
                  <a:pt x="346075" y="98425"/>
                  <a:pt x="355271" y="96332"/>
                  <a:pt x="361950" y="90488"/>
                </a:cubicBezTo>
                <a:cubicBezTo>
                  <a:pt x="368411" y="84834"/>
                  <a:pt x="371750" y="76376"/>
                  <a:pt x="376237" y="69056"/>
                </a:cubicBezTo>
                <a:cubicBezTo>
                  <a:pt x="386836" y="51762"/>
                  <a:pt x="395025" y="32896"/>
                  <a:pt x="407194" y="16669"/>
                </a:cubicBezTo>
                <a:cubicBezTo>
                  <a:pt x="409575" y="13494"/>
                  <a:pt x="411350" y="9757"/>
                  <a:pt x="414337" y="7144"/>
                </a:cubicBezTo>
                <a:cubicBezTo>
                  <a:pt x="417820" y="4096"/>
                  <a:pt x="422275" y="2381"/>
                  <a:pt x="426244" y="0"/>
                </a:cubicBezTo>
                <a:cubicBezTo>
                  <a:pt x="431006" y="2381"/>
                  <a:pt x="436488" y="3679"/>
                  <a:pt x="440531" y="7144"/>
                </a:cubicBezTo>
                <a:cubicBezTo>
                  <a:pt x="461453" y="25077"/>
                  <a:pt x="462402" y="36348"/>
                  <a:pt x="478631" y="59531"/>
                </a:cubicBezTo>
                <a:cubicBezTo>
                  <a:pt x="482828" y="65526"/>
                  <a:pt x="488457" y="70399"/>
                  <a:pt x="492919" y="76200"/>
                </a:cubicBezTo>
                <a:cubicBezTo>
                  <a:pt x="501832" y="87787"/>
                  <a:pt x="503201" y="92002"/>
                  <a:pt x="509587" y="104775"/>
                </a:cubicBezTo>
                <a:cubicBezTo>
                  <a:pt x="514350" y="103981"/>
                  <a:pt x="519813" y="105005"/>
                  <a:pt x="523875" y="102394"/>
                </a:cubicBezTo>
                <a:cubicBezTo>
                  <a:pt x="532887" y="96601"/>
                  <a:pt x="566620" y="55859"/>
                  <a:pt x="569119" y="52388"/>
                </a:cubicBezTo>
                <a:cubicBezTo>
                  <a:pt x="575562" y="43439"/>
                  <a:pt x="579983" y="33189"/>
                  <a:pt x="585787" y="23813"/>
                </a:cubicBezTo>
                <a:cubicBezTo>
                  <a:pt x="590306" y="16513"/>
                  <a:pt x="591656" y="4065"/>
                  <a:pt x="600075" y="2381"/>
                </a:cubicBezTo>
                <a:lnTo>
                  <a:pt x="611981" y="0"/>
                </a:lnTo>
                <a:cubicBezTo>
                  <a:pt x="642117" y="15068"/>
                  <a:pt x="627797" y="5378"/>
                  <a:pt x="661987" y="52388"/>
                </a:cubicBezTo>
                <a:cubicBezTo>
                  <a:pt x="668337" y="61119"/>
                  <a:pt x="674293" y="70151"/>
                  <a:pt x="681037" y="78581"/>
                </a:cubicBezTo>
                <a:cubicBezTo>
                  <a:pt x="683842" y="82087"/>
                  <a:pt x="687605" y="84727"/>
                  <a:pt x="690562" y="88106"/>
                </a:cubicBezTo>
                <a:cubicBezTo>
                  <a:pt x="693175" y="91093"/>
                  <a:pt x="695325" y="94456"/>
                  <a:pt x="697706" y="97631"/>
                </a:cubicBezTo>
                <a:cubicBezTo>
                  <a:pt x="706437" y="96837"/>
                  <a:pt x="715632" y="98168"/>
                  <a:pt x="723900" y="95250"/>
                </a:cubicBezTo>
                <a:cubicBezTo>
                  <a:pt x="729746" y="93187"/>
                  <a:pt x="733600" y="87514"/>
                  <a:pt x="738187" y="83344"/>
                </a:cubicBezTo>
                <a:cubicBezTo>
                  <a:pt x="742340" y="79569"/>
                  <a:pt x="746365" y="75633"/>
                  <a:pt x="750094" y="71438"/>
                </a:cubicBezTo>
                <a:cubicBezTo>
                  <a:pt x="752731" y="68472"/>
                  <a:pt x="754624" y="64900"/>
                  <a:pt x="757237" y="61913"/>
                </a:cubicBezTo>
                <a:cubicBezTo>
                  <a:pt x="761847" y="56644"/>
                  <a:pt x="769995" y="48839"/>
                  <a:pt x="776287" y="45244"/>
                </a:cubicBezTo>
                <a:cubicBezTo>
                  <a:pt x="778466" y="43999"/>
                  <a:pt x="781050" y="43657"/>
                  <a:pt x="783431" y="42863"/>
                </a:cubicBezTo>
                <a:cubicBezTo>
                  <a:pt x="798317" y="32938"/>
                  <a:pt x="794007" y="33518"/>
                  <a:pt x="823912" y="42863"/>
                </a:cubicBezTo>
                <a:cubicBezTo>
                  <a:pt x="826644" y="43717"/>
                  <a:pt x="828675" y="50006"/>
                  <a:pt x="828675" y="50006"/>
                </a:cubicBezTo>
              </a:path>
            </a:pathLst>
          </a:custGeom>
          <a:noFill/>
          <a:ln>
            <a:solidFill>
              <a:srgbClr val="FFCC66"/>
            </a:solidFill>
            <a:headEnd type="non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11539675">
            <a:off x="3960622" y="1493171"/>
            <a:ext cx="828675" cy="104775"/>
          </a:xfrm>
          <a:custGeom>
            <a:avLst/>
            <a:gdLst>
              <a:gd name="connsiteX0" fmla="*/ 0 w 828675"/>
              <a:gd name="connsiteY0" fmla="*/ 59531 h 104775"/>
              <a:gd name="connsiteX1" fmla="*/ 30956 w 828675"/>
              <a:gd name="connsiteY1" fmla="*/ 21431 h 104775"/>
              <a:gd name="connsiteX2" fmla="*/ 40481 w 828675"/>
              <a:gd name="connsiteY2" fmla="*/ 11906 h 104775"/>
              <a:gd name="connsiteX3" fmla="*/ 61912 w 828675"/>
              <a:gd name="connsiteY3" fmla="*/ 9525 h 104775"/>
              <a:gd name="connsiteX4" fmla="*/ 102394 w 828675"/>
              <a:gd name="connsiteY4" fmla="*/ 54769 h 104775"/>
              <a:gd name="connsiteX5" fmla="*/ 135731 w 828675"/>
              <a:gd name="connsiteY5" fmla="*/ 97631 h 104775"/>
              <a:gd name="connsiteX6" fmla="*/ 176212 w 828675"/>
              <a:gd name="connsiteY6" fmla="*/ 80963 h 104775"/>
              <a:gd name="connsiteX7" fmla="*/ 200025 w 828675"/>
              <a:gd name="connsiteY7" fmla="*/ 38100 h 104775"/>
              <a:gd name="connsiteX8" fmla="*/ 228600 w 828675"/>
              <a:gd name="connsiteY8" fmla="*/ 7144 h 104775"/>
              <a:gd name="connsiteX9" fmla="*/ 235744 w 828675"/>
              <a:gd name="connsiteY9" fmla="*/ 4763 h 104775"/>
              <a:gd name="connsiteX10" fmla="*/ 252412 w 828675"/>
              <a:gd name="connsiteY10" fmla="*/ 7144 h 104775"/>
              <a:gd name="connsiteX11" fmla="*/ 261937 w 828675"/>
              <a:gd name="connsiteY11" fmla="*/ 14288 h 104775"/>
              <a:gd name="connsiteX12" fmla="*/ 269081 w 828675"/>
              <a:gd name="connsiteY12" fmla="*/ 19050 h 104775"/>
              <a:gd name="connsiteX13" fmla="*/ 288131 w 828675"/>
              <a:gd name="connsiteY13" fmla="*/ 47625 h 104775"/>
              <a:gd name="connsiteX14" fmla="*/ 321469 w 828675"/>
              <a:gd name="connsiteY14" fmla="*/ 100013 h 104775"/>
              <a:gd name="connsiteX15" fmla="*/ 338137 w 828675"/>
              <a:gd name="connsiteY15" fmla="*/ 102394 h 104775"/>
              <a:gd name="connsiteX16" fmla="*/ 361950 w 828675"/>
              <a:gd name="connsiteY16" fmla="*/ 90488 h 104775"/>
              <a:gd name="connsiteX17" fmla="*/ 376237 w 828675"/>
              <a:gd name="connsiteY17" fmla="*/ 69056 h 104775"/>
              <a:gd name="connsiteX18" fmla="*/ 407194 w 828675"/>
              <a:gd name="connsiteY18" fmla="*/ 16669 h 104775"/>
              <a:gd name="connsiteX19" fmla="*/ 414337 w 828675"/>
              <a:gd name="connsiteY19" fmla="*/ 7144 h 104775"/>
              <a:gd name="connsiteX20" fmla="*/ 426244 w 828675"/>
              <a:gd name="connsiteY20" fmla="*/ 0 h 104775"/>
              <a:gd name="connsiteX21" fmla="*/ 440531 w 828675"/>
              <a:gd name="connsiteY21" fmla="*/ 7144 h 104775"/>
              <a:gd name="connsiteX22" fmla="*/ 478631 w 828675"/>
              <a:gd name="connsiteY22" fmla="*/ 59531 h 104775"/>
              <a:gd name="connsiteX23" fmla="*/ 492919 w 828675"/>
              <a:gd name="connsiteY23" fmla="*/ 76200 h 104775"/>
              <a:gd name="connsiteX24" fmla="*/ 509587 w 828675"/>
              <a:gd name="connsiteY24" fmla="*/ 104775 h 104775"/>
              <a:gd name="connsiteX25" fmla="*/ 523875 w 828675"/>
              <a:gd name="connsiteY25" fmla="*/ 102394 h 104775"/>
              <a:gd name="connsiteX26" fmla="*/ 569119 w 828675"/>
              <a:gd name="connsiteY26" fmla="*/ 52388 h 104775"/>
              <a:gd name="connsiteX27" fmla="*/ 585787 w 828675"/>
              <a:gd name="connsiteY27" fmla="*/ 23813 h 104775"/>
              <a:gd name="connsiteX28" fmla="*/ 600075 w 828675"/>
              <a:gd name="connsiteY28" fmla="*/ 2381 h 104775"/>
              <a:gd name="connsiteX29" fmla="*/ 611981 w 828675"/>
              <a:gd name="connsiteY29" fmla="*/ 0 h 104775"/>
              <a:gd name="connsiteX30" fmla="*/ 661987 w 828675"/>
              <a:gd name="connsiteY30" fmla="*/ 52388 h 104775"/>
              <a:gd name="connsiteX31" fmla="*/ 681037 w 828675"/>
              <a:gd name="connsiteY31" fmla="*/ 78581 h 104775"/>
              <a:gd name="connsiteX32" fmla="*/ 690562 w 828675"/>
              <a:gd name="connsiteY32" fmla="*/ 88106 h 104775"/>
              <a:gd name="connsiteX33" fmla="*/ 697706 w 828675"/>
              <a:gd name="connsiteY33" fmla="*/ 97631 h 104775"/>
              <a:gd name="connsiteX34" fmla="*/ 723900 w 828675"/>
              <a:gd name="connsiteY34" fmla="*/ 95250 h 104775"/>
              <a:gd name="connsiteX35" fmla="*/ 738187 w 828675"/>
              <a:gd name="connsiteY35" fmla="*/ 83344 h 104775"/>
              <a:gd name="connsiteX36" fmla="*/ 750094 w 828675"/>
              <a:gd name="connsiteY36" fmla="*/ 71438 h 104775"/>
              <a:gd name="connsiteX37" fmla="*/ 757237 w 828675"/>
              <a:gd name="connsiteY37" fmla="*/ 61913 h 104775"/>
              <a:gd name="connsiteX38" fmla="*/ 776287 w 828675"/>
              <a:gd name="connsiteY38" fmla="*/ 45244 h 104775"/>
              <a:gd name="connsiteX39" fmla="*/ 783431 w 828675"/>
              <a:gd name="connsiteY39" fmla="*/ 42863 h 104775"/>
              <a:gd name="connsiteX40" fmla="*/ 823912 w 828675"/>
              <a:gd name="connsiteY40" fmla="*/ 42863 h 104775"/>
              <a:gd name="connsiteX41" fmla="*/ 828675 w 828675"/>
              <a:gd name="connsiteY41" fmla="*/ 50006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28675" h="104775">
                <a:moveTo>
                  <a:pt x="0" y="59531"/>
                </a:moveTo>
                <a:cubicBezTo>
                  <a:pt x="10319" y="46831"/>
                  <a:pt x="20358" y="33899"/>
                  <a:pt x="30956" y="21431"/>
                </a:cubicBezTo>
                <a:cubicBezTo>
                  <a:pt x="33864" y="18010"/>
                  <a:pt x="36290" y="13518"/>
                  <a:pt x="40481" y="11906"/>
                </a:cubicBezTo>
                <a:cubicBezTo>
                  <a:pt x="47190" y="9326"/>
                  <a:pt x="54768" y="10319"/>
                  <a:pt x="61912" y="9525"/>
                </a:cubicBezTo>
                <a:cubicBezTo>
                  <a:pt x="75406" y="24606"/>
                  <a:pt x="90632" y="38301"/>
                  <a:pt x="102394" y="54769"/>
                </a:cubicBezTo>
                <a:cubicBezTo>
                  <a:pt x="128816" y="91760"/>
                  <a:pt x="116550" y="78450"/>
                  <a:pt x="135731" y="97631"/>
                </a:cubicBezTo>
                <a:cubicBezTo>
                  <a:pt x="149225" y="92075"/>
                  <a:pt x="165504" y="90877"/>
                  <a:pt x="176212" y="80963"/>
                </a:cubicBezTo>
                <a:cubicBezTo>
                  <a:pt x="188205" y="69858"/>
                  <a:pt x="189815" y="50863"/>
                  <a:pt x="200025" y="38100"/>
                </a:cubicBezTo>
                <a:cubicBezTo>
                  <a:pt x="209651" y="26068"/>
                  <a:pt x="215591" y="14578"/>
                  <a:pt x="228600" y="7144"/>
                </a:cubicBezTo>
                <a:cubicBezTo>
                  <a:pt x="230779" y="5899"/>
                  <a:pt x="233363" y="5557"/>
                  <a:pt x="235744" y="4763"/>
                </a:cubicBezTo>
                <a:cubicBezTo>
                  <a:pt x="241300" y="5557"/>
                  <a:pt x="247138" y="5226"/>
                  <a:pt x="252412" y="7144"/>
                </a:cubicBezTo>
                <a:cubicBezTo>
                  <a:pt x="256142" y="8500"/>
                  <a:pt x="258707" y="11981"/>
                  <a:pt x="261937" y="14288"/>
                </a:cubicBezTo>
                <a:cubicBezTo>
                  <a:pt x="264266" y="15951"/>
                  <a:pt x="266700" y="17463"/>
                  <a:pt x="269081" y="19050"/>
                </a:cubicBezTo>
                <a:cubicBezTo>
                  <a:pt x="275431" y="28575"/>
                  <a:pt x="282342" y="37749"/>
                  <a:pt x="288131" y="47625"/>
                </a:cubicBezTo>
                <a:cubicBezTo>
                  <a:pt x="290234" y="51213"/>
                  <a:pt x="306837" y="92697"/>
                  <a:pt x="321469" y="100013"/>
                </a:cubicBezTo>
                <a:cubicBezTo>
                  <a:pt x="326489" y="102523"/>
                  <a:pt x="332581" y="101600"/>
                  <a:pt x="338137" y="102394"/>
                </a:cubicBezTo>
                <a:cubicBezTo>
                  <a:pt x="346075" y="98425"/>
                  <a:pt x="355271" y="96332"/>
                  <a:pt x="361950" y="90488"/>
                </a:cubicBezTo>
                <a:cubicBezTo>
                  <a:pt x="368411" y="84834"/>
                  <a:pt x="371750" y="76376"/>
                  <a:pt x="376237" y="69056"/>
                </a:cubicBezTo>
                <a:cubicBezTo>
                  <a:pt x="386836" y="51762"/>
                  <a:pt x="395025" y="32896"/>
                  <a:pt x="407194" y="16669"/>
                </a:cubicBezTo>
                <a:cubicBezTo>
                  <a:pt x="409575" y="13494"/>
                  <a:pt x="411350" y="9757"/>
                  <a:pt x="414337" y="7144"/>
                </a:cubicBezTo>
                <a:cubicBezTo>
                  <a:pt x="417820" y="4096"/>
                  <a:pt x="422275" y="2381"/>
                  <a:pt x="426244" y="0"/>
                </a:cubicBezTo>
                <a:cubicBezTo>
                  <a:pt x="431006" y="2381"/>
                  <a:pt x="436488" y="3679"/>
                  <a:pt x="440531" y="7144"/>
                </a:cubicBezTo>
                <a:cubicBezTo>
                  <a:pt x="461453" y="25077"/>
                  <a:pt x="462402" y="36348"/>
                  <a:pt x="478631" y="59531"/>
                </a:cubicBezTo>
                <a:cubicBezTo>
                  <a:pt x="482828" y="65526"/>
                  <a:pt x="488457" y="70399"/>
                  <a:pt x="492919" y="76200"/>
                </a:cubicBezTo>
                <a:cubicBezTo>
                  <a:pt x="501832" y="87787"/>
                  <a:pt x="503201" y="92002"/>
                  <a:pt x="509587" y="104775"/>
                </a:cubicBezTo>
                <a:cubicBezTo>
                  <a:pt x="514350" y="103981"/>
                  <a:pt x="519813" y="105005"/>
                  <a:pt x="523875" y="102394"/>
                </a:cubicBezTo>
                <a:cubicBezTo>
                  <a:pt x="532887" y="96601"/>
                  <a:pt x="566620" y="55859"/>
                  <a:pt x="569119" y="52388"/>
                </a:cubicBezTo>
                <a:cubicBezTo>
                  <a:pt x="575562" y="43439"/>
                  <a:pt x="579983" y="33189"/>
                  <a:pt x="585787" y="23813"/>
                </a:cubicBezTo>
                <a:cubicBezTo>
                  <a:pt x="590306" y="16513"/>
                  <a:pt x="591656" y="4065"/>
                  <a:pt x="600075" y="2381"/>
                </a:cubicBezTo>
                <a:lnTo>
                  <a:pt x="611981" y="0"/>
                </a:lnTo>
                <a:cubicBezTo>
                  <a:pt x="642117" y="15068"/>
                  <a:pt x="627797" y="5378"/>
                  <a:pt x="661987" y="52388"/>
                </a:cubicBezTo>
                <a:cubicBezTo>
                  <a:pt x="668337" y="61119"/>
                  <a:pt x="674293" y="70151"/>
                  <a:pt x="681037" y="78581"/>
                </a:cubicBezTo>
                <a:cubicBezTo>
                  <a:pt x="683842" y="82087"/>
                  <a:pt x="687605" y="84727"/>
                  <a:pt x="690562" y="88106"/>
                </a:cubicBezTo>
                <a:cubicBezTo>
                  <a:pt x="693175" y="91093"/>
                  <a:pt x="695325" y="94456"/>
                  <a:pt x="697706" y="97631"/>
                </a:cubicBezTo>
                <a:cubicBezTo>
                  <a:pt x="706437" y="96837"/>
                  <a:pt x="715632" y="98168"/>
                  <a:pt x="723900" y="95250"/>
                </a:cubicBezTo>
                <a:cubicBezTo>
                  <a:pt x="729746" y="93187"/>
                  <a:pt x="733600" y="87514"/>
                  <a:pt x="738187" y="83344"/>
                </a:cubicBezTo>
                <a:cubicBezTo>
                  <a:pt x="742340" y="79569"/>
                  <a:pt x="746365" y="75633"/>
                  <a:pt x="750094" y="71438"/>
                </a:cubicBezTo>
                <a:cubicBezTo>
                  <a:pt x="752731" y="68472"/>
                  <a:pt x="754624" y="64900"/>
                  <a:pt x="757237" y="61913"/>
                </a:cubicBezTo>
                <a:cubicBezTo>
                  <a:pt x="761847" y="56644"/>
                  <a:pt x="769995" y="48839"/>
                  <a:pt x="776287" y="45244"/>
                </a:cubicBezTo>
                <a:cubicBezTo>
                  <a:pt x="778466" y="43999"/>
                  <a:pt x="781050" y="43657"/>
                  <a:pt x="783431" y="42863"/>
                </a:cubicBezTo>
                <a:cubicBezTo>
                  <a:pt x="798317" y="32938"/>
                  <a:pt x="794007" y="33518"/>
                  <a:pt x="823912" y="42863"/>
                </a:cubicBezTo>
                <a:cubicBezTo>
                  <a:pt x="826644" y="43717"/>
                  <a:pt x="828675" y="50006"/>
                  <a:pt x="828675" y="50006"/>
                </a:cubicBezTo>
              </a:path>
            </a:pathLst>
          </a:custGeom>
          <a:noFill/>
          <a:ln>
            <a:solidFill>
              <a:srgbClr val="FFCC66"/>
            </a:solidFill>
            <a:headEnd type="non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20639178">
            <a:off x="4171125" y="1610889"/>
            <a:ext cx="828675" cy="104775"/>
          </a:xfrm>
          <a:custGeom>
            <a:avLst/>
            <a:gdLst>
              <a:gd name="connsiteX0" fmla="*/ 0 w 828675"/>
              <a:gd name="connsiteY0" fmla="*/ 59531 h 104775"/>
              <a:gd name="connsiteX1" fmla="*/ 30956 w 828675"/>
              <a:gd name="connsiteY1" fmla="*/ 21431 h 104775"/>
              <a:gd name="connsiteX2" fmla="*/ 40481 w 828675"/>
              <a:gd name="connsiteY2" fmla="*/ 11906 h 104775"/>
              <a:gd name="connsiteX3" fmla="*/ 61912 w 828675"/>
              <a:gd name="connsiteY3" fmla="*/ 9525 h 104775"/>
              <a:gd name="connsiteX4" fmla="*/ 102394 w 828675"/>
              <a:gd name="connsiteY4" fmla="*/ 54769 h 104775"/>
              <a:gd name="connsiteX5" fmla="*/ 135731 w 828675"/>
              <a:gd name="connsiteY5" fmla="*/ 97631 h 104775"/>
              <a:gd name="connsiteX6" fmla="*/ 176212 w 828675"/>
              <a:gd name="connsiteY6" fmla="*/ 80963 h 104775"/>
              <a:gd name="connsiteX7" fmla="*/ 200025 w 828675"/>
              <a:gd name="connsiteY7" fmla="*/ 38100 h 104775"/>
              <a:gd name="connsiteX8" fmla="*/ 228600 w 828675"/>
              <a:gd name="connsiteY8" fmla="*/ 7144 h 104775"/>
              <a:gd name="connsiteX9" fmla="*/ 235744 w 828675"/>
              <a:gd name="connsiteY9" fmla="*/ 4763 h 104775"/>
              <a:gd name="connsiteX10" fmla="*/ 252412 w 828675"/>
              <a:gd name="connsiteY10" fmla="*/ 7144 h 104775"/>
              <a:gd name="connsiteX11" fmla="*/ 261937 w 828675"/>
              <a:gd name="connsiteY11" fmla="*/ 14288 h 104775"/>
              <a:gd name="connsiteX12" fmla="*/ 269081 w 828675"/>
              <a:gd name="connsiteY12" fmla="*/ 19050 h 104775"/>
              <a:gd name="connsiteX13" fmla="*/ 288131 w 828675"/>
              <a:gd name="connsiteY13" fmla="*/ 47625 h 104775"/>
              <a:gd name="connsiteX14" fmla="*/ 321469 w 828675"/>
              <a:gd name="connsiteY14" fmla="*/ 100013 h 104775"/>
              <a:gd name="connsiteX15" fmla="*/ 338137 w 828675"/>
              <a:gd name="connsiteY15" fmla="*/ 102394 h 104775"/>
              <a:gd name="connsiteX16" fmla="*/ 361950 w 828675"/>
              <a:gd name="connsiteY16" fmla="*/ 90488 h 104775"/>
              <a:gd name="connsiteX17" fmla="*/ 376237 w 828675"/>
              <a:gd name="connsiteY17" fmla="*/ 69056 h 104775"/>
              <a:gd name="connsiteX18" fmla="*/ 407194 w 828675"/>
              <a:gd name="connsiteY18" fmla="*/ 16669 h 104775"/>
              <a:gd name="connsiteX19" fmla="*/ 414337 w 828675"/>
              <a:gd name="connsiteY19" fmla="*/ 7144 h 104775"/>
              <a:gd name="connsiteX20" fmla="*/ 426244 w 828675"/>
              <a:gd name="connsiteY20" fmla="*/ 0 h 104775"/>
              <a:gd name="connsiteX21" fmla="*/ 440531 w 828675"/>
              <a:gd name="connsiteY21" fmla="*/ 7144 h 104775"/>
              <a:gd name="connsiteX22" fmla="*/ 478631 w 828675"/>
              <a:gd name="connsiteY22" fmla="*/ 59531 h 104775"/>
              <a:gd name="connsiteX23" fmla="*/ 492919 w 828675"/>
              <a:gd name="connsiteY23" fmla="*/ 76200 h 104775"/>
              <a:gd name="connsiteX24" fmla="*/ 509587 w 828675"/>
              <a:gd name="connsiteY24" fmla="*/ 104775 h 104775"/>
              <a:gd name="connsiteX25" fmla="*/ 523875 w 828675"/>
              <a:gd name="connsiteY25" fmla="*/ 102394 h 104775"/>
              <a:gd name="connsiteX26" fmla="*/ 569119 w 828675"/>
              <a:gd name="connsiteY26" fmla="*/ 52388 h 104775"/>
              <a:gd name="connsiteX27" fmla="*/ 585787 w 828675"/>
              <a:gd name="connsiteY27" fmla="*/ 23813 h 104775"/>
              <a:gd name="connsiteX28" fmla="*/ 600075 w 828675"/>
              <a:gd name="connsiteY28" fmla="*/ 2381 h 104775"/>
              <a:gd name="connsiteX29" fmla="*/ 611981 w 828675"/>
              <a:gd name="connsiteY29" fmla="*/ 0 h 104775"/>
              <a:gd name="connsiteX30" fmla="*/ 661987 w 828675"/>
              <a:gd name="connsiteY30" fmla="*/ 52388 h 104775"/>
              <a:gd name="connsiteX31" fmla="*/ 681037 w 828675"/>
              <a:gd name="connsiteY31" fmla="*/ 78581 h 104775"/>
              <a:gd name="connsiteX32" fmla="*/ 690562 w 828675"/>
              <a:gd name="connsiteY32" fmla="*/ 88106 h 104775"/>
              <a:gd name="connsiteX33" fmla="*/ 697706 w 828675"/>
              <a:gd name="connsiteY33" fmla="*/ 97631 h 104775"/>
              <a:gd name="connsiteX34" fmla="*/ 723900 w 828675"/>
              <a:gd name="connsiteY34" fmla="*/ 95250 h 104775"/>
              <a:gd name="connsiteX35" fmla="*/ 738187 w 828675"/>
              <a:gd name="connsiteY35" fmla="*/ 83344 h 104775"/>
              <a:gd name="connsiteX36" fmla="*/ 750094 w 828675"/>
              <a:gd name="connsiteY36" fmla="*/ 71438 h 104775"/>
              <a:gd name="connsiteX37" fmla="*/ 757237 w 828675"/>
              <a:gd name="connsiteY37" fmla="*/ 61913 h 104775"/>
              <a:gd name="connsiteX38" fmla="*/ 776287 w 828675"/>
              <a:gd name="connsiteY38" fmla="*/ 45244 h 104775"/>
              <a:gd name="connsiteX39" fmla="*/ 783431 w 828675"/>
              <a:gd name="connsiteY39" fmla="*/ 42863 h 104775"/>
              <a:gd name="connsiteX40" fmla="*/ 823912 w 828675"/>
              <a:gd name="connsiteY40" fmla="*/ 42863 h 104775"/>
              <a:gd name="connsiteX41" fmla="*/ 828675 w 828675"/>
              <a:gd name="connsiteY41" fmla="*/ 50006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28675" h="104775">
                <a:moveTo>
                  <a:pt x="0" y="59531"/>
                </a:moveTo>
                <a:cubicBezTo>
                  <a:pt x="10319" y="46831"/>
                  <a:pt x="20358" y="33899"/>
                  <a:pt x="30956" y="21431"/>
                </a:cubicBezTo>
                <a:cubicBezTo>
                  <a:pt x="33864" y="18010"/>
                  <a:pt x="36290" y="13518"/>
                  <a:pt x="40481" y="11906"/>
                </a:cubicBezTo>
                <a:cubicBezTo>
                  <a:pt x="47190" y="9326"/>
                  <a:pt x="54768" y="10319"/>
                  <a:pt x="61912" y="9525"/>
                </a:cubicBezTo>
                <a:cubicBezTo>
                  <a:pt x="75406" y="24606"/>
                  <a:pt x="90632" y="38301"/>
                  <a:pt x="102394" y="54769"/>
                </a:cubicBezTo>
                <a:cubicBezTo>
                  <a:pt x="128816" y="91760"/>
                  <a:pt x="116550" y="78450"/>
                  <a:pt x="135731" y="97631"/>
                </a:cubicBezTo>
                <a:cubicBezTo>
                  <a:pt x="149225" y="92075"/>
                  <a:pt x="165504" y="90877"/>
                  <a:pt x="176212" y="80963"/>
                </a:cubicBezTo>
                <a:cubicBezTo>
                  <a:pt x="188205" y="69858"/>
                  <a:pt x="189815" y="50863"/>
                  <a:pt x="200025" y="38100"/>
                </a:cubicBezTo>
                <a:cubicBezTo>
                  <a:pt x="209651" y="26068"/>
                  <a:pt x="215591" y="14578"/>
                  <a:pt x="228600" y="7144"/>
                </a:cubicBezTo>
                <a:cubicBezTo>
                  <a:pt x="230779" y="5899"/>
                  <a:pt x="233363" y="5557"/>
                  <a:pt x="235744" y="4763"/>
                </a:cubicBezTo>
                <a:cubicBezTo>
                  <a:pt x="241300" y="5557"/>
                  <a:pt x="247138" y="5226"/>
                  <a:pt x="252412" y="7144"/>
                </a:cubicBezTo>
                <a:cubicBezTo>
                  <a:pt x="256142" y="8500"/>
                  <a:pt x="258707" y="11981"/>
                  <a:pt x="261937" y="14288"/>
                </a:cubicBezTo>
                <a:cubicBezTo>
                  <a:pt x="264266" y="15951"/>
                  <a:pt x="266700" y="17463"/>
                  <a:pt x="269081" y="19050"/>
                </a:cubicBezTo>
                <a:cubicBezTo>
                  <a:pt x="275431" y="28575"/>
                  <a:pt x="282342" y="37749"/>
                  <a:pt x="288131" y="47625"/>
                </a:cubicBezTo>
                <a:cubicBezTo>
                  <a:pt x="290234" y="51213"/>
                  <a:pt x="306837" y="92697"/>
                  <a:pt x="321469" y="100013"/>
                </a:cubicBezTo>
                <a:cubicBezTo>
                  <a:pt x="326489" y="102523"/>
                  <a:pt x="332581" y="101600"/>
                  <a:pt x="338137" y="102394"/>
                </a:cubicBezTo>
                <a:cubicBezTo>
                  <a:pt x="346075" y="98425"/>
                  <a:pt x="355271" y="96332"/>
                  <a:pt x="361950" y="90488"/>
                </a:cubicBezTo>
                <a:cubicBezTo>
                  <a:pt x="368411" y="84834"/>
                  <a:pt x="371750" y="76376"/>
                  <a:pt x="376237" y="69056"/>
                </a:cubicBezTo>
                <a:cubicBezTo>
                  <a:pt x="386836" y="51762"/>
                  <a:pt x="395025" y="32896"/>
                  <a:pt x="407194" y="16669"/>
                </a:cubicBezTo>
                <a:cubicBezTo>
                  <a:pt x="409575" y="13494"/>
                  <a:pt x="411350" y="9757"/>
                  <a:pt x="414337" y="7144"/>
                </a:cubicBezTo>
                <a:cubicBezTo>
                  <a:pt x="417820" y="4096"/>
                  <a:pt x="422275" y="2381"/>
                  <a:pt x="426244" y="0"/>
                </a:cubicBezTo>
                <a:cubicBezTo>
                  <a:pt x="431006" y="2381"/>
                  <a:pt x="436488" y="3679"/>
                  <a:pt x="440531" y="7144"/>
                </a:cubicBezTo>
                <a:cubicBezTo>
                  <a:pt x="461453" y="25077"/>
                  <a:pt x="462402" y="36348"/>
                  <a:pt x="478631" y="59531"/>
                </a:cubicBezTo>
                <a:cubicBezTo>
                  <a:pt x="482828" y="65526"/>
                  <a:pt x="488457" y="70399"/>
                  <a:pt x="492919" y="76200"/>
                </a:cubicBezTo>
                <a:cubicBezTo>
                  <a:pt x="501832" y="87787"/>
                  <a:pt x="503201" y="92002"/>
                  <a:pt x="509587" y="104775"/>
                </a:cubicBezTo>
                <a:cubicBezTo>
                  <a:pt x="514350" y="103981"/>
                  <a:pt x="519813" y="105005"/>
                  <a:pt x="523875" y="102394"/>
                </a:cubicBezTo>
                <a:cubicBezTo>
                  <a:pt x="532887" y="96601"/>
                  <a:pt x="566620" y="55859"/>
                  <a:pt x="569119" y="52388"/>
                </a:cubicBezTo>
                <a:cubicBezTo>
                  <a:pt x="575562" y="43439"/>
                  <a:pt x="579983" y="33189"/>
                  <a:pt x="585787" y="23813"/>
                </a:cubicBezTo>
                <a:cubicBezTo>
                  <a:pt x="590306" y="16513"/>
                  <a:pt x="591656" y="4065"/>
                  <a:pt x="600075" y="2381"/>
                </a:cubicBezTo>
                <a:lnTo>
                  <a:pt x="611981" y="0"/>
                </a:lnTo>
                <a:cubicBezTo>
                  <a:pt x="642117" y="15068"/>
                  <a:pt x="627797" y="5378"/>
                  <a:pt x="661987" y="52388"/>
                </a:cubicBezTo>
                <a:cubicBezTo>
                  <a:pt x="668337" y="61119"/>
                  <a:pt x="674293" y="70151"/>
                  <a:pt x="681037" y="78581"/>
                </a:cubicBezTo>
                <a:cubicBezTo>
                  <a:pt x="683842" y="82087"/>
                  <a:pt x="687605" y="84727"/>
                  <a:pt x="690562" y="88106"/>
                </a:cubicBezTo>
                <a:cubicBezTo>
                  <a:pt x="693175" y="91093"/>
                  <a:pt x="695325" y="94456"/>
                  <a:pt x="697706" y="97631"/>
                </a:cubicBezTo>
                <a:cubicBezTo>
                  <a:pt x="706437" y="96837"/>
                  <a:pt x="715632" y="98168"/>
                  <a:pt x="723900" y="95250"/>
                </a:cubicBezTo>
                <a:cubicBezTo>
                  <a:pt x="729746" y="93187"/>
                  <a:pt x="733600" y="87514"/>
                  <a:pt x="738187" y="83344"/>
                </a:cubicBezTo>
                <a:cubicBezTo>
                  <a:pt x="742340" y="79569"/>
                  <a:pt x="746365" y="75633"/>
                  <a:pt x="750094" y="71438"/>
                </a:cubicBezTo>
                <a:cubicBezTo>
                  <a:pt x="752731" y="68472"/>
                  <a:pt x="754624" y="64900"/>
                  <a:pt x="757237" y="61913"/>
                </a:cubicBezTo>
                <a:cubicBezTo>
                  <a:pt x="761847" y="56644"/>
                  <a:pt x="769995" y="48839"/>
                  <a:pt x="776287" y="45244"/>
                </a:cubicBezTo>
                <a:cubicBezTo>
                  <a:pt x="778466" y="43999"/>
                  <a:pt x="781050" y="43657"/>
                  <a:pt x="783431" y="42863"/>
                </a:cubicBezTo>
                <a:cubicBezTo>
                  <a:pt x="798317" y="32938"/>
                  <a:pt x="794007" y="33518"/>
                  <a:pt x="823912" y="42863"/>
                </a:cubicBezTo>
                <a:cubicBezTo>
                  <a:pt x="826644" y="43717"/>
                  <a:pt x="828675" y="50006"/>
                  <a:pt x="828675" y="50006"/>
                </a:cubicBezTo>
              </a:path>
            </a:pathLst>
          </a:custGeom>
          <a:noFill/>
          <a:ln>
            <a:solidFill>
              <a:srgbClr val="FFCC66"/>
            </a:solidFill>
            <a:headEnd type="non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 rot="10059054">
            <a:off x="4174368" y="1545536"/>
            <a:ext cx="828675" cy="104775"/>
          </a:xfrm>
          <a:custGeom>
            <a:avLst/>
            <a:gdLst>
              <a:gd name="connsiteX0" fmla="*/ 0 w 828675"/>
              <a:gd name="connsiteY0" fmla="*/ 59531 h 104775"/>
              <a:gd name="connsiteX1" fmla="*/ 30956 w 828675"/>
              <a:gd name="connsiteY1" fmla="*/ 21431 h 104775"/>
              <a:gd name="connsiteX2" fmla="*/ 40481 w 828675"/>
              <a:gd name="connsiteY2" fmla="*/ 11906 h 104775"/>
              <a:gd name="connsiteX3" fmla="*/ 61912 w 828675"/>
              <a:gd name="connsiteY3" fmla="*/ 9525 h 104775"/>
              <a:gd name="connsiteX4" fmla="*/ 102394 w 828675"/>
              <a:gd name="connsiteY4" fmla="*/ 54769 h 104775"/>
              <a:gd name="connsiteX5" fmla="*/ 135731 w 828675"/>
              <a:gd name="connsiteY5" fmla="*/ 97631 h 104775"/>
              <a:gd name="connsiteX6" fmla="*/ 176212 w 828675"/>
              <a:gd name="connsiteY6" fmla="*/ 80963 h 104775"/>
              <a:gd name="connsiteX7" fmla="*/ 200025 w 828675"/>
              <a:gd name="connsiteY7" fmla="*/ 38100 h 104775"/>
              <a:gd name="connsiteX8" fmla="*/ 228600 w 828675"/>
              <a:gd name="connsiteY8" fmla="*/ 7144 h 104775"/>
              <a:gd name="connsiteX9" fmla="*/ 235744 w 828675"/>
              <a:gd name="connsiteY9" fmla="*/ 4763 h 104775"/>
              <a:gd name="connsiteX10" fmla="*/ 252412 w 828675"/>
              <a:gd name="connsiteY10" fmla="*/ 7144 h 104775"/>
              <a:gd name="connsiteX11" fmla="*/ 261937 w 828675"/>
              <a:gd name="connsiteY11" fmla="*/ 14288 h 104775"/>
              <a:gd name="connsiteX12" fmla="*/ 269081 w 828675"/>
              <a:gd name="connsiteY12" fmla="*/ 19050 h 104775"/>
              <a:gd name="connsiteX13" fmla="*/ 288131 w 828675"/>
              <a:gd name="connsiteY13" fmla="*/ 47625 h 104775"/>
              <a:gd name="connsiteX14" fmla="*/ 321469 w 828675"/>
              <a:gd name="connsiteY14" fmla="*/ 100013 h 104775"/>
              <a:gd name="connsiteX15" fmla="*/ 338137 w 828675"/>
              <a:gd name="connsiteY15" fmla="*/ 102394 h 104775"/>
              <a:gd name="connsiteX16" fmla="*/ 361950 w 828675"/>
              <a:gd name="connsiteY16" fmla="*/ 90488 h 104775"/>
              <a:gd name="connsiteX17" fmla="*/ 376237 w 828675"/>
              <a:gd name="connsiteY17" fmla="*/ 69056 h 104775"/>
              <a:gd name="connsiteX18" fmla="*/ 407194 w 828675"/>
              <a:gd name="connsiteY18" fmla="*/ 16669 h 104775"/>
              <a:gd name="connsiteX19" fmla="*/ 414337 w 828675"/>
              <a:gd name="connsiteY19" fmla="*/ 7144 h 104775"/>
              <a:gd name="connsiteX20" fmla="*/ 426244 w 828675"/>
              <a:gd name="connsiteY20" fmla="*/ 0 h 104775"/>
              <a:gd name="connsiteX21" fmla="*/ 440531 w 828675"/>
              <a:gd name="connsiteY21" fmla="*/ 7144 h 104775"/>
              <a:gd name="connsiteX22" fmla="*/ 478631 w 828675"/>
              <a:gd name="connsiteY22" fmla="*/ 59531 h 104775"/>
              <a:gd name="connsiteX23" fmla="*/ 492919 w 828675"/>
              <a:gd name="connsiteY23" fmla="*/ 76200 h 104775"/>
              <a:gd name="connsiteX24" fmla="*/ 509587 w 828675"/>
              <a:gd name="connsiteY24" fmla="*/ 104775 h 104775"/>
              <a:gd name="connsiteX25" fmla="*/ 523875 w 828675"/>
              <a:gd name="connsiteY25" fmla="*/ 102394 h 104775"/>
              <a:gd name="connsiteX26" fmla="*/ 569119 w 828675"/>
              <a:gd name="connsiteY26" fmla="*/ 52388 h 104775"/>
              <a:gd name="connsiteX27" fmla="*/ 585787 w 828675"/>
              <a:gd name="connsiteY27" fmla="*/ 23813 h 104775"/>
              <a:gd name="connsiteX28" fmla="*/ 600075 w 828675"/>
              <a:gd name="connsiteY28" fmla="*/ 2381 h 104775"/>
              <a:gd name="connsiteX29" fmla="*/ 611981 w 828675"/>
              <a:gd name="connsiteY29" fmla="*/ 0 h 104775"/>
              <a:gd name="connsiteX30" fmla="*/ 661987 w 828675"/>
              <a:gd name="connsiteY30" fmla="*/ 52388 h 104775"/>
              <a:gd name="connsiteX31" fmla="*/ 681037 w 828675"/>
              <a:gd name="connsiteY31" fmla="*/ 78581 h 104775"/>
              <a:gd name="connsiteX32" fmla="*/ 690562 w 828675"/>
              <a:gd name="connsiteY32" fmla="*/ 88106 h 104775"/>
              <a:gd name="connsiteX33" fmla="*/ 697706 w 828675"/>
              <a:gd name="connsiteY33" fmla="*/ 97631 h 104775"/>
              <a:gd name="connsiteX34" fmla="*/ 723900 w 828675"/>
              <a:gd name="connsiteY34" fmla="*/ 95250 h 104775"/>
              <a:gd name="connsiteX35" fmla="*/ 738187 w 828675"/>
              <a:gd name="connsiteY35" fmla="*/ 83344 h 104775"/>
              <a:gd name="connsiteX36" fmla="*/ 750094 w 828675"/>
              <a:gd name="connsiteY36" fmla="*/ 71438 h 104775"/>
              <a:gd name="connsiteX37" fmla="*/ 757237 w 828675"/>
              <a:gd name="connsiteY37" fmla="*/ 61913 h 104775"/>
              <a:gd name="connsiteX38" fmla="*/ 776287 w 828675"/>
              <a:gd name="connsiteY38" fmla="*/ 45244 h 104775"/>
              <a:gd name="connsiteX39" fmla="*/ 783431 w 828675"/>
              <a:gd name="connsiteY39" fmla="*/ 42863 h 104775"/>
              <a:gd name="connsiteX40" fmla="*/ 823912 w 828675"/>
              <a:gd name="connsiteY40" fmla="*/ 42863 h 104775"/>
              <a:gd name="connsiteX41" fmla="*/ 828675 w 828675"/>
              <a:gd name="connsiteY41" fmla="*/ 50006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28675" h="104775">
                <a:moveTo>
                  <a:pt x="0" y="59531"/>
                </a:moveTo>
                <a:cubicBezTo>
                  <a:pt x="10319" y="46831"/>
                  <a:pt x="20358" y="33899"/>
                  <a:pt x="30956" y="21431"/>
                </a:cubicBezTo>
                <a:cubicBezTo>
                  <a:pt x="33864" y="18010"/>
                  <a:pt x="36290" y="13518"/>
                  <a:pt x="40481" y="11906"/>
                </a:cubicBezTo>
                <a:cubicBezTo>
                  <a:pt x="47190" y="9326"/>
                  <a:pt x="54768" y="10319"/>
                  <a:pt x="61912" y="9525"/>
                </a:cubicBezTo>
                <a:cubicBezTo>
                  <a:pt x="75406" y="24606"/>
                  <a:pt x="90632" y="38301"/>
                  <a:pt x="102394" y="54769"/>
                </a:cubicBezTo>
                <a:cubicBezTo>
                  <a:pt x="128816" y="91760"/>
                  <a:pt x="116550" y="78450"/>
                  <a:pt x="135731" y="97631"/>
                </a:cubicBezTo>
                <a:cubicBezTo>
                  <a:pt x="149225" y="92075"/>
                  <a:pt x="165504" y="90877"/>
                  <a:pt x="176212" y="80963"/>
                </a:cubicBezTo>
                <a:cubicBezTo>
                  <a:pt x="188205" y="69858"/>
                  <a:pt x="189815" y="50863"/>
                  <a:pt x="200025" y="38100"/>
                </a:cubicBezTo>
                <a:cubicBezTo>
                  <a:pt x="209651" y="26068"/>
                  <a:pt x="215591" y="14578"/>
                  <a:pt x="228600" y="7144"/>
                </a:cubicBezTo>
                <a:cubicBezTo>
                  <a:pt x="230779" y="5899"/>
                  <a:pt x="233363" y="5557"/>
                  <a:pt x="235744" y="4763"/>
                </a:cubicBezTo>
                <a:cubicBezTo>
                  <a:pt x="241300" y="5557"/>
                  <a:pt x="247138" y="5226"/>
                  <a:pt x="252412" y="7144"/>
                </a:cubicBezTo>
                <a:cubicBezTo>
                  <a:pt x="256142" y="8500"/>
                  <a:pt x="258707" y="11981"/>
                  <a:pt x="261937" y="14288"/>
                </a:cubicBezTo>
                <a:cubicBezTo>
                  <a:pt x="264266" y="15951"/>
                  <a:pt x="266700" y="17463"/>
                  <a:pt x="269081" y="19050"/>
                </a:cubicBezTo>
                <a:cubicBezTo>
                  <a:pt x="275431" y="28575"/>
                  <a:pt x="282342" y="37749"/>
                  <a:pt x="288131" y="47625"/>
                </a:cubicBezTo>
                <a:cubicBezTo>
                  <a:pt x="290234" y="51213"/>
                  <a:pt x="306837" y="92697"/>
                  <a:pt x="321469" y="100013"/>
                </a:cubicBezTo>
                <a:cubicBezTo>
                  <a:pt x="326489" y="102523"/>
                  <a:pt x="332581" y="101600"/>
                  <a:pt x="338137" y="102394"/>
                </a:cubicBezTo>
                <a:cubicBezTo>
                  <a:pt x="346075" y="98425"/>
                  <a:pt x="355271" y="96332"/>
                  <a:pt x="361950" y="90488"/>
                </a:cubicBezTo>
                <a:cubicBezTo>
                  <a:pt x="368411" y="84834"/>
                  <a:pt x="371750" y="76376"/>
                  <a:pt x="376237" y="69056"/>
                </a:cubicBezTo>
                <a:cubicBezTo>
                  <a:pt x="386836" y="51762"/>
                  <a:pt x="395025" y="32896"/>
                  <a:pt x="407194" y="16669"/>
                </a:cubicBezTo>
                <a:cubicBezTo>
                  <a:pt x="409575" y="13494"/>
                  <a:pt x="411350" y="9757"/>
                  <a:pt x="414337" y="7144"/>
                </a:cubicBezTo>
                <a:cubicBezTo>
                  <a:pt x="417820" y="4096"/>
                  <a:pt x="422275" y="2381"/>
                  <a:pt x="426244" y="0"/>
                </a:cubicBezTo>
                <a:cubicBezTo>
                  <a:pt x="431006" y="2381"/>
                  <a:pt x="436488" y="3679"/>
                  <a:pt x="440531" y="7144"/>
                </a:cubicBezTo>
                <a:cubicBezTo>
                  <a:pt x="461453" y="25077"/>
                  <a:pt x="462402" y="36348"/>
                  <a:pt x="478631" y="59531"/>
                </a:cubicBezTo>
                <a:cubicBezTo>
                  <a:pt x="482828" y="65526"/>
                  <a:pt x="488457" y="70399"/>
                  <a:pt x="492919" y="76200"/>
                </a:cubicBezTo>
                <a:cubicBezTo>
                  <a:pt x="501832" y="87787"/>
                  <a:pt x="503201" y="92002"/>
                  <a:pt x="509587" y="104775"/>
                </a:cubicBezTo>
                <a:cubicBezTo>
                  <a:pt x="514350" y="103981"/>
                  <a:pt x="519813" y="105005"/>
                  <a:pt x="523875" y="102394"/>
                </a:cubicBezTo>
                <a:cubicBezTo>
                  <a:pt x="532887" y="96601"/>
                  <a:pt x="566620" y="55859"/>
                  <a:pt x="569119" y="52388"/>
                </a:cubicBezTo>
                <a:cubicBezTo>
                  <a:pt x="575562" y="43439"/>
                  <a:pt x="579983" y="33189"/>
                  <a:pt x="585787" y="23813"/>
                </a:cubicBezTo>
                <a:cubicBezTo>
                  <a:pt x="590306" y="16513"/>
                  <a:pt x="591656" y="4065"/>
                  <a:pt x="600075" y="2381"/>
                </a:cubicBezTo>
                <a:lnTo>
                  <a:pt x="611981" y="0"/>
                </a:lnTo>
                <a:cubicBezTo>
                  <a:pt x="642117" y="15068"/>
                  <a:pt x="627797" y="5378"/>
                  <a:pt x="661987" y="52388"/>
                </a:cubicBezTo>
                <a:cubicBezTo>
                  <a:pt x="668337" y="61119"/>
                  <a:pt x="674293" y="70151"/>
                  <a:pt x="681037" y="78581"/>
                </a:cubicBezTo>
                <a:cubicBezTo>
                  <a:pt x="683842" y="82087"/>
                  <a:pt x="687605" y="84727"/>
                  <a:pt x="690562" y="88106"/>
                </a:cubicBezTo>
                <a:cubicBezTo>
                  <a:pt x="693175" y="91093"/>
                  <a:pt x="695325" y="94456"/>
                  <a:pt x="697706" y="97631"/>
                </a:cubicBezTo>
                <a:cubicBezTo>
                  <a:pt x="706437" y="96837"/>
                  <a:pt x="715632" y="98168"/>
                  <a:pt x="723900" y="95250"/>
                </a:cubicBezTo>
                <a:cubicBezTo>
                  <a:pt x="729746" y="93187"/>
                  <a:pt x="733600" y="87514"/>
                  <a:pt x="738187" y="83344"/>
                </a:cubicBezTo>
                <a:cubicBezTo>
                  <a:pt x="742340" y="79569"/>
                  <a:pt x="746365" y="75633"/>
                  <a:pt x="750094" y="71438"/>
                </a:cubicBezTo>
                <a:cubicBezTo>
                  <a:pt x="752731" y="68472"/>
                  <a:pt x="754624" y="64900"/>
                  <a:pt x="757237" y="61913"/>
                </a:cubicBezTo>
                <a:cubicBezTo>
                  <a:pt x="761847" y="56644"/>
                  <a:pt x="769995" y="48839"/>
                  <a:pt x="776287" y="45244"/>
                </a:cubicBezTo>
                <a:cubicBezTo>
                  <a:pt x="778466" y="43999"/>
                  <a:pt x="781050" y="43657"/>
                  <a:pt x="783431" y="42863"/>
                </a:cubicBezTo>
                <a:cubicBezTo>
                  <a:pt x="798317" y="32938"/>
                  <a:pt x="794007" y="33518"/>
                  <a:pt x="823912" y="42863"/>
                </a:cubicBezTo>
                <a:cubicBezTo>
                  <a:pt x="826644" y="43717"/>
                  <a:pt x="828675" y="50006"/>
                  <a:pt x="828675" y="50006"/>
                </a:cubicBezTo>
              </a:path>
            </a:pathLst>
          </a:custGeom>
          <a:noFill/>
          <a:ln>
            <a:solidFill>
              <a:srgbClr val="FFCC66"/>
            </a:solidFill>
            <a:headEnd type="non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538240" y="1495434"/>
            <a:ext cx="144016" cy="1440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520569" y="1619284"/>
            <a:ext cx="144016" cy="1440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394225" y="1676750"/>
            <a:ext cx="144016" cy="1440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420677" y="1514333"/>
            <a:ext cx="144016" cy="1440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551591" y="1532539"/>
            <a:ext cx="144016" cy="144016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638193" y="1618432"/>
            <a:ext cx="144016" cy="144016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452469" y="1590027"/>
            <a:ext cx="144016" cy="144016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4463920" y="1529029"/>
            <a:ext cx="144016" cy="144016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4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4168E-6 L 0.51372 0.00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24168E-6 L -0.51372 -4.0197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4.19236E-6 L 0.2 0.067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33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3.39088E-6 L -0.20677 -0.066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-33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2.04686E-6 L 0.17969 -0.093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-46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7.64488E-7 L -0.2283 0.0915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45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4.0074E-6 L 0.19271 -0.0514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5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1.60296E-6 L 0.2092 0.0206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101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4.19236E-6 L -0.20104 0.0194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9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-3.14427E-6 L -0.19983 -0.029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5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4.01973E-6 L -0.19063 -0.0477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-240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1.35635E-7 L 0.18959 0.048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240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3.08261E-7 L -0.17465 0.0696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348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2.50308E-6 L 0.19271 -0.05148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Pinch &amp; disruption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6594" y="1070346"/>
            <a:ext cx="8096250" cy="34925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e</a:t>
            </a:r>
            <a:r>
              <a:rPr lang="en-GB" baseline="30000" dirty="0"/>
              <a:t>-</a:t>
            </a:r>
            <a:r>
              <a:rPr lang="en-GB" dirty="0"/>
              <a:t>e</a:t>
            </a:r>
            <a:r>
              <a:rPr lang="en-GB" baseline="30000" dirty="0"/>
              <a:t>+</a:t>
            </a:r>
            <a:r>
              <a:rPr lang="en-GB" dirty="0"/>
              <a:t> colliders exhibit pinching at the IP, the reason for this is easy to see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sz="600" dirty="0"/>
          </a:p>
          <a:p>
            <a:pPr marL="0" indent="0" algn="ctr">
              <a:buNone/>
            </a:pPr>
            <a:r>
              <a:rPr lang="en-GB" dirty="0"/>
              <a:t>As the bunches collide, the defocussing E-field is neutralised, and the focussing B-field is enhanced</a:t>
            </a:r>
          </a:p>
          <a:p>
            <a:pPr marL="0" indent="0" algn="ctr">
              <a:buNone/>
            </a:pPr>
            <a:endParaRPr lang="en-GB" sz="900" dirty="0"/>
          </a:p>
          <a:p>
            <a:pPr marL="0" indent="0" algn="ctr">
              <a:buNone/>
            </a:pPr>
            <a:r>
              <a:rPr lang="en-GB" dirty="0"/>
              <a:t>The amount that the beam pinches is summarised as </a:t>
            </a:r>
            <a:r>
              <a:rPr lang="en-GB" b="1" dirty="0"/>
              <a:t>disruption</a:t>
            </a:r>
          </a:p>
          <a:p>
            <a:pPr marL="0" indent="0" algn="ctr">
              <a:buNone/>
            </a:pPr>
            <a:endParaRPr lang="en-GB" sz="100" b="1" dirty="0"/>
          </a:p>
          <a:p>
            <a:pPr marL="0" indent="0" algn="ctr">
              <a:buNone/>
            </a:pPr>
            <a:r>
              <a:rPr lang="en-GB" dirty="0"/>
              <a:t>Conventional colliders mitigate this by making beams </a:t>
            </a:r>
            <a:r>
              <a:rPr lang="en-GB" b="1" dirty="0"/>
              <a:t>flat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2610" y="1350789"/>
            <a:ext cx="285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Repelling</a:t>
            </a:r>
            <a:r>
              <a:rPr lang="en-GB" sz="1800" b="1" i="1" dirty="0"/>
              <a:t> </a:t>
            </a:r>
            <a:r>
              <a:rPr lang="en-GB" sz="1800" b="1" i="1" dirty="0" err="1"/>
              <a:t>E</a:t>
            </a:r>
            <a:r>
              <a:rPr lang="en-GB" sz="1800" b="1" i="1" baseline="-25000" dirty="0" err="1"/>
              <a:t>y</a:t>
            </a:r>
            <a:endParaRPr lang="en-GB" sz="1800" b="1" i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78954" y="1350789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Attracting </a:t>
            </a:r>
            <a:r>
              <a:rPr lang="en-GB" sz="1800" b="1" i="1" dirty="0" err="1"/>
              <a:t>B</a:t>
            </a:r>
            <a:r>
              <a:rPr lang="en-GB" sz="1800" b="1" i="1" baseline="-25000" dirty="0" err="1"/>
              <a:t>z</a:t>
            </a:r>
            <a:endParaRPr lang="en-GB" sz="1800" b="1" i="1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661556" y="1705173"/>
            <a:ext cx="6069726" cy="1601263"/>
            <a:chOff x="1598618" y="2197799"/>
            <a:chExt cx="6069726" cy="16012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" t="11392" r="19500" b="5064"/>
            <a:stretch/>
          </p:blipFill>
          <p:spPr>
            <a:xfrm>
              <a:off x="4716016" y="2214885"/>
              <a:ext cx="2952328" cy="15841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" t="10500" r="19939" b="5502"/>
            <a:stretch/>
          </p:blipFill>
          <p:spPr>
            <a:xfrm>
              <a:off x="1598618" y="2197799"/>
              <a:ext cx="2952328" cy="1601263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2052618" y="3508356"/>
              <a:ext cx="530162" cy="22514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3492778" y="2269807"/>
              <a:ext cx="519203" cy="22514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162987" y="3497028"/>
              <a:ext cx="530162" cy="22514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Arrow 17"/>
            <p:cNvSpPr/>
            <p:nvPr/>
          </p:nvSpPr>
          <p:spPr>
            <a:xfrm rot="10800000">
              <a:off x="6603147" y="2258479"/>
              <a:ext cx="519203" cy="22514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C96126-1DA8-4C87-9675-47E47AEDB668}"/>
                </a:ext>
              </a:extLst>
            </p:cNvPr>
            <p:cNvGrpSpPr/>
            <p:nvPr/>
          </p:nvGrpSpPr>
          <p:grpSpPr>
            <a:xfrm>
              <a:off x="1926400" y="2879561"/>
              <a:ext cx="849146" cy="246221"/>
              <a:chOff x="1387728" y="1405940"/>
              <a:chExt cx="1440160" cy="393750"/>
            </a:xfrm>
            <a:noFill/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DD80972-13FF-4AB5-9B45-770F952E6D9A}"/>
                  </a:ext>
                </a:extLst>
              </p:cNvPr>
              <p:cNvSpPr/>
              <p:nvPr/>
            </p:nvSpPr>
            <p:spPr>
              <a:xfrm>
                <a:off x="1387728" y="1422797"/>
                <a:ext cx="1440160" cy="3600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0386EB-7EA9-4BCA-A645-ECC5E2EA469C}"/>
                  </a:ext>
                </a:extLst>
              </p:cNvPr>
              <p:cNvSpPr txBox="1"/>
              <p:nvPr/>
            </p:nvSpPr>
            <p:spPr>
              <a:xfrm>
                <a:off x="1897469" y="1405940"/>
                <a:ext cx="655847" cy="393750"/>
              </a:xfrm>
              <a:prstGeom prst="rect">
                <a:avLst/>
              </a:prstGeom>
              <a:grpFill/>
              <a:ln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000" b="1" dirty="0"/>
                  <a:t>e</a:t>
                </a:r>
                <a:r>
                  <a:rPr lang="en-GB" sz="1000" b="1" baseline="30000" dirty="0"/>
                  <a:t>-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56E9D66-DC6E-4A17-A047-4375D293A81F}"/>
                </a:ext>
              </a:extLst>
            </p:cNvPr>
            <p:cNvGrpSpPr/>
            <p:nvPr/>
          </p:nvGrpSpPr>
          <p:grpSpPr>
            <a:xfrm>
              <a:off x="3342609" y="2873810"/>
              <a:ext cx="849146" cy="246221"/>
              <a:chOff x="1387728" y="1405942"/>
              <a:chExt cx="1440160" cy="393750"/>
            </a:xfrm>
            <a:noFill/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07ABB51-C031-4025-A609-44485520FF56}"/>
                  </a:ext>
                </a:extLst>
              </p:cNvPr>
              <p:cNvSpPr/>
              <p:nvPr/>
            </p:nvSpPr>
            <p:spPr>
              <a:xfrm>
                <a:off x="1387728" y="1422796"/>
                <a:ext cx="1440160" cy="36003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04BA51-2C76-47A3-8C13-CFD3EC3FA927}"/>
                  </a:ext>
                </a:extLst>
              </p:cNvPr>
              <p:cNvSpPr txBox="1"/>
              <p:nvPr/>
            </p:nvSpPr>
            <p:spPr>
              <a:xfrm>
                <a:off x="1897469" y="1405942"/>
                <a:ext cx="655847" cy="393750"/>
              </a:xfrm>
              <a:prstGeom prst="rect">
                <a:avLst/>
              </a:prstGeom>
              <a:grpFill/>
              <a:ln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000" b="1" dirty="0"/>
                  <a:t>e</a:t>
                </a:r>
                <a:r>
                  <a:rPr lang="en-GB" sz="1000" b="1" baseline="30000" dirty="0"/>
                  <a:t>+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C014099-6992-41CF-A986-86E5CD93E293}"/>
                </a:ext>
              </a:extLst>
            </p:cNvPr>
            <p:cNvGrpSpPr/>
            <p:nvPr/>
          </p:nvGrpSpPr>
          <p:grpSpPr>
            <a:xfrm>
              <a:off x="5029644" y="2863269"/>
              <a:ext cx="849146" cy="246221"/>
              <a:chOff x="1387728" y="1405940"/>
              <a:chExt cx="1440160" cy="393750"/>
            </a:xfrm>
            <a:noFill/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5FFD330-784F-44CC-843A-B43438611B38}"/>
                  </a:ext>
                </a:extLst>
              </p:cNvPr>
              <p:cNvSpPr/>
              <p:nvPr/>
            </p:nvSpPr>
            <p:spPr>
              <a:xfrm>
                <a:off x="1387728" y="1422797"/>
                <a:ext cx="1440160" cy="36004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C2CC73-210C-435B-AB87-165BD597FB1C}"/>
                  </a:ext>
                </a:extLst>
              </p:cNvPr>
              <p:cNvSpPr txBox="1"/>
              <p:nvPr/>
            </p:nvSpPr>
            <p:spPr>
              <a:xfrm>
                <a:off x="1897469" y="1405940"/>
                <a:ext cx="655847" cy="393750"/>
              </a:xfrm>
              <a:prstGeom prst="rect">
                <a:avLst/>
              </a:prstGeom>
              <a:grpFill/>
              <a:ln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000" b="1" dirty="0"/>
                  <a:t>e</a:t>
                </a:r>
                <a:r>
                  <a:rPr lang="en-GB" sz="1000" b="1" baseline="30000" dirty="0"/>
                  <a:t>-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CF2F51F-C2F7-4A2C-9A4B-959052519478}"/>
                </a:ext>
              </a:extLst>
            </p:cNvPr>
            <p:cNvGrpSpPr/>
            <p:nvPr/>
          </p:nvGrpSpPr>
          <p:grpSpPr>
            <a:xfrm>
              <a:off x="6445853" y="2857518"/>
              <a:ext cx="849146" cy="246221"/>
              <a:chOff x="1387728" y="1405942"/>
              <a:chExt cx="1440160" cy="393750"/>
            </a:xfrm>
            <a:no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597960E-E878-430F-B737-CA40FB6748FE}"/>
                  </a:ext>
                </a:extLst>
              </p:cNvPr>
              <p:cNvSpPr/>
              <p:nvPr/>
            </p:nvSpPr>
            <p:spPr>
              <a:xfrm>
                <a:off x="1387728" y="1422796"/>
                <a:ext cx="1440160" cy="36003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9E571-8376-47BC-B4C5-E2BBAD32EB7F}"/>
                  </a:ext>
                </a:extLst>
              </p:cNvPr>
              <p:cNvSpPr txBox="1"/>
              <p:nvPr/>
            </p:nvSpPr>
            <p:spPr>
              <a:xfrm>
                <a:off x="1897469" y="1405942"/>
                <a:ext cx="655847" cy="393750"/>
              </a:xfrm>
              <a:prstGeom prst="rect">
                <a:avLst/>
              </a:prstGeom>
              <a:grpFill/>
              <a:ln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1000" b="1" dirty="0"/>
                  <a:t>e</a:t>
                </a:r>
                <a:r>
                  <a:rPr lang="en-GB" sz="1000" b="1" baseline="30000" dirty="0"/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362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 accelerated beams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72902" y="1123759"/>
                <a:ext cx="4847170" cy="3492500"/>
              </a:xfrm>
            </p:spPr>
            <p:txBody>
              <a:bodyPr/>
              <a:lstStyle/>
              <a:p>
                <a:r>
                  <a:rPr lang="en-GB" dirty="0"/>
                  <a:t>Plasma acceleration offers </a:t>
                </a:r>
                <a:r>
                  <a:rPr lang="en-GB" b="1" dirty="0"/>
                  <a:t>high gradients</a:t>
                </a:r>
                <a:r>
                  <a:rPr lang="en-GB" dirty="0"/>
                  <a:t>, which means</a:t>
                </a:r>
                <a:r>
                  <a:rPr lang="en-GB" b="1" dirty="0"/>
                  <a:t> shorter accelerators</a:t>
                </a:r>
                <a:r>
                  <a:rPr lang="en-GB" dirty="0"/>
                  <a:t>. Beams are;</a:t>
                </a:r>
                <a:endParaRPr lang="en-GB" b="1" dirty="0"/>
              </a:p>
              <a:p>
                <a:pPr lvl="1"/>
                <a:r>
                  <a:rPr lang="en-GB" dirty="0"/>
                  <a:t>typically </a:t>
                </a:r>
                <a:r>
                  <a:rPr lang="en-GB" b="1" dirty="0"/>
                  <a:t>round</a:t>
                </a:r>
              </a:p>
              <a:p>
                <a:pPr lvl="1"/>
                <a:r>
                  <a:rPr lang="en-GB" dirty="0" err="1"/>
                  <a:t>quasimonoenergetic</a:t>
                </a:r>
                <a:r>
                  <a:rPr lang="en-GB" dirty="0"/>
                  <a:t>, with </a:t>
                </a:r>
                <a:r>
                  <a:rPr lang="en-GB" b="1" dirty="0"/>
                  <a:t>0.1 – 10% energy spread</a:t>
                </a:r>
              </a:p>
              <a:p>
                <a:pPr lvl="1"/>
                <a:r>
                  <a:rPr lang="en-GB" dirty="0"/>
                  <a:t>limited by the size of the plasma wake to around </a:t>
                </a:r>
                <a:r>
                  <a:rPr lang="en-GB" b="1" dirty="0"/>
                  <a:t>~100</a:t>
                </a:r>
                <a:r>
                  <a:rPr lang="en-GB" b="1" baseline="30000" dirty="0"/>
                  <a:t> </a:t>
                </a:r>
                <a:r>
                  <a:rPr lang="el-GR" b="1" dirty="0"/>
                  <a:t>μ</a:t>
                </a:r>
                <a:r>
                  <a:rPr lang="en-GB" b="1" dirty="0"/>
                  <a:t>m in length</a:t>
                </a:r>
              </a:p>
              <a:p>
                <a:pPr lvl="1"/>
                <a:r>
                  <a:rPr lang="en-GB" dirty="0"/>
                  <a:t>In the case of positrons, typically </a:t>
                </a:r>
                <a:r>
                  <a:rPr lang="en-GB" b="1" dirty="0"/>
                  <a:t>high emittance</a:t>
                </a:r>
              </a:p>
              <a:p>
                <a:pPr lvl="1"/>
                <a:endParaRPr lang="en-GB" b="1" dirty="0"/>
              </a:p>
              <a:p>
                <a:pPr marL="0" indent="0">
                  <a:buNone/>
                </a:pPr>
                <a:r>
                  <a:rPr lang="en-GB" b="1" dirty="0"/>
                  <a:t>Beam parameters: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0.8 </a:t>
                </a:r>
                <a:r>
                  <a:rPr lang="en-GB" dirty="0" err="1"/>
                  <a:t>nC</a:t>
                </a:r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20 nm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70 </a:t>
                </a:r>
                <a:r>
                  <a:rPr lang="el-GR" dirty="0"/>
                  <a:t>μ</a:t>
                </a:r>
                <a:r>
                  <a:rPr lang="en-GB" dirty="0"/>
                  <a:t>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370,000 ± 0.3% (190 GeV)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1 mm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150 nm)</a:t>
                </a:r>
              </a:p>
              <a:p>
                <a:pPr marL="266700" lvl="1" indent="0">
                  <a:buNone/>
                </a:pPr>
                <a:endParaRPr lang="en-GB" dirty="0"/>
              </a:p>
              <a:p>
                <a:pPr lvl="1"/>
                <a:endParaRPr lang="en-GB" dirty="0"/>
              </a:p>
              <a:p>
                <a:endParaRPr lang="en-GB" dirty="0"/>
              </a:p>
              <a:p>
                <a:endParaRPr lang="en-GB" b="1" dirty="0"/>
              </a:p>
              <a:p>
                <a:pPr marL="266700" lvl="1" indent="0">
                  <a:buNone/>
                </a:pPr>
                <a:endParaRPr lang="en-GB" b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72902" y="1123759"/>
                <a:ext cx="4847170" cy="3492500"/>
              </a:xfrm>
              <a:blipFill>
                <a:blip r:embed="rId2"/>
                <a:stretch>
                  <a:fillRect l="-2516" t="-349" r="-1761" b="-9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12160" y="4698580"/>
            <a:ext cx="2870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J Farmer </a:t>
            </a:r>
            <a:r>
              <a:rPr lang="da-DK" sz="1200" i="1" dirty="0"/>
              <a:t>et al</a:t>
            </a:r>
            <a:r>
              <a:rPr lang="da-DK" sz="1200" dirty="0"/>
              <a:t> 2024 </a:t>
            </a:r>
            <a:r>
              <a:rPr lang="da-DK" sz="1200" i="1" dirty="0"/>
              <a:t>New J. Phys.</a:t>
            </a:r>
            <a:r>
              <a:rPr lang="da-DK" sz="1200" dirty="0"/>
              <a:t> </a:t>
            </a:r>
            <a:r>
              <a:rPr lang="da-DK" sz="1200" b="1" dirty="0"/>
              <a:t>26</a:t>
            </a:r>
            <a:r>
              <a:rPr lang="da-DK" sz="1200" dirty="0"/>
              <a:t> 113011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71" y="1013722"/>
            <a:ext cx="3533992" cy="3577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0072" y="4507315"/>
            <a:ext cx="381642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short-bunch proton-driven wakefield structure</a:t>
            </a:r>
          </a:p>
        </p:txBody>
      </p:sp>
      <p:sp>
        <p:nvSpPr>
          <p:cNvPr id="13" name="Rectangle 12"/>
          <p:cNvSpPr/>
          <p:nvPr/>
        </p:nvSpPr>
        <p:spPr>
          <a:xfrm rot="2008389">
            <a:off x="2317448" y="3664484"/>
            <a:ext cx="2060179" cy="508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Based on CLIC,</a:t>
            </a:r>
          </a:p>
          <a:p>
            <a:pPr algn="ctr"/>
            <a:r>
              <a:rPr lang="en-GB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adapted to round beams</a:t>
            </a:r>
          </a:p>
        </p:txBody>
      </p:sp>
    </p:spTree>
    <p:extLst>
      <p:ext uri="{BB962C8B-B14F-4D97-AF65-F5344CB8AC3E}">
        <p14:creationId xmlns:p14="http://schemas.microsoft.com/office/powerpoint/2010/main" val="10273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Dnofra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7904" y="1062757"/>
            <a:ext cx="5112568" cy="3834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Complications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6594" y="1206773"/>
            <a:ext cx="2908316" cy="3492500"/>
          </a:xfrm>
        </p:spPr>
        <p:txBody>
          <a:bodyPr/>
          <a:lstStyle/>
          <a:p>
            <a:r>
              <a:rPr lang="en-GB" sz="1400" dirty="0"/>
              <a:t>As the beams pinch, the fields increase in turn, which can lead to strong-field QED effects</a:t>
            </a:r>
          </a:p>
          <a:p>
            <a:r>
              <a:rPr lang="en-GB" sz="1400" dirty="0"/>
              <a:t>high-energy photons are produced, and in the case of very high disruption, e</a:t>
            </a:r>
            <a:r>
              <a:rPr lang="en-GB" sz="1400" baseline="30000" dirty="0"/>
              <a:t>-</a:t>
            </a:r>
            <a:r>
              <a:rPr lang="en-GB" sz="1400" dirty="0"/>
              <a:t>e</a:t>
            </a:r>
            <a:r>
              <a:rPr lang="en-GB" sz="1400" baseline="30000" dirty="0"/>
              <a:t>+</a:t>
            </a:r>
            <a:r>
              <a:rPr lang="en-GB" sz="1400" dirty="0"/>
              <a:t> pairs </a:t>
            </a:r>
          </a:p>
          <a:p>
            <a:r>
              <a:rPr lang="en-GB" sz="1400" dirty="0"/>
              <a:t>As these secondary particles are produced, the beams lose energy – so called '</a:t>
            </a:r>
            <a:r>
              <a:rPr lang="en-GB" sz="1400" dirty="0" err="1"/>
              <a:t>beamsstrahlung</a:t>
            </a:r>
            <a:r>
              <a:rPr lang="en-GB" sz="1400" dirty="0"/>
              <a:t>'</a:t>
            </a:r>
          </a:p>
          <a:p>
            <a:r>
              <a:rPr lang="en-GB" sz="1400" dirty="0"/>
              <a:t>Pair-production in particular is tricky to model, because new charged particles create fields of their own, which can dramatically affect the interaction</a:t>
            </a:r>
          </a:p>
          <a:p>
            <a:r>
              <a:rPr lang="en-GB" sz="1400" dirty="0"/>
              <a:t>We need simulations!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53028" y="4017175"/>
            <a:ext cx="1286891" cy="784830"/>
            <a:chOff x="7415272" y="4039966"/>
            <a:chExt cx="1286891" cy="78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415272" y="4039966"/>
                  <a:ext cx="1031051" cy="7848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GB" sz="900" dirty="0"/>
                    <a:t>e</a:t>
                  </a:r>
                  <a:r>
                    <a:rPr lang="en-GB" sz="900" baseline="30000" dirty="0"/>
                    <a:t>-</a:t>
                  </a:r>
                </a:p>
                <a:p>
                  <a:pPr algn="r"/>
                  <a:r>
                    <a:rPr lang="en-GB" sz="900" dirty="0"/>
                    <a:t>e</a:t>
                  </a:r>
                  <a:r>
                    <a:rPr lang="en-GB" sz="900" baseline="30000" dirty="0"/>
                    <a:t>+</a:t>
                  </a:r>
                </a:p>
                <a:p>
                  <a:pPr algn="r"/>
                  <a:r>
                    <a:rPr lang="en-GB" sz="900" dirty="0" err="1"/>
                    <a:t>Breit</a:t>
                  </a:r>
                  <a:r>
                    <a:rPr lang="en-GB" sz="900" dirty="0"/>
                    <a:t>-Wheeler e</a:t>
                  </a:r>
                  <a:r>
                    <a:rPr lang="en-GB" sz="900" baseline="30000" dirty="0"/>
                    <a:t>-</a:t>
                  </a:r>
                </a:p>
                <a:p>
                  <a:pPr algn="r"/>
                  <a:r>
                    <a:rPr lang="en-GB" sz="900" dirty="0" err="1"/>
                    <a:t>Briet</a:t>
                  </a:r>
                  <a:r>
                    <a:rPr lang="en-GB" sz="900" dirty="0"/>
                    <a:t>-Wheeler e</a:t>
                  </a:r>
                  <a:r>
                    <a:rPr lang="en-GB" sz="900" baseline="30000" dirty="0"/>
                    <a:t>+</a:t>
                  </a:r>
                </a:p>
                <a:p>
                  <a:pPr algn="r"/>
                  <a:r>
                    <a:rPr lang="en-GB" sz="900" b="0" dirty="0"/>
                    <a:t> </a:t>
                  </a:r>
                  <a14:m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GB" sz="900" dirty="0" err="1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272" y="4039966"/>
                  <a:ext cx="1031051" cy="7848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8388424" y="4087093"/>
              <a:ext cx="313739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8424" y="4230543"/>
              <a:ext cx="313739" cy="14401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8423" y="4373993"/>
              <a:ext cx="313739" cy="14401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8423" y="4513326"/>
              <a:ext cx="313739" cy="144016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8423" y="4656776"/>
              <a:ext cx="313739" cy="1440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78571" y="1081998"/>
            <a:ext cx="2159566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VLPL 3D-QED Simulation</a:t>
            </a:r>
          </a:p>
        </p:txBody>
      </p:sp>
    </p:spTree>
    <p:extLst>
      <p:ext uri="{BB962C8B-B14F-4D97-AF65-F5344CB8AC3E}">
        <p14:creationId xmlns:p14="http://schemas.microsoft.com/office/powerpoint/2010/main" val="21770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Plasma-accelerated beams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EAAC 2025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3710" y="1186030"/>
            <a:ext cx="5135202" cy="3492500"/>
          </a:xfrm>
        </p:spPr>
        <p:txBody>
          <a:bodyPr/>
          <a:lstStyle/>
          <a:p>
            <a:r>
              <a:rPr lang="en-GB" dirty="0"/>
              <a:t>Colliding two of these beams gives us a starting point</a:t>
            </a:r>
          </a:p>
        </p:txBody>
      </p:sp>
      <p:pic>
        <p:nvPicPr>
          <p:cNvPr id="15" name="movie_lo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6740" y="1134765"/>
            <a:ext cx="3595030" cy="3595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6276" y="4575469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err="1">
                <a:solidFill>
                  <a:schemeClr val="bg1">
                    <a:lumMod val="75000"/>
                  </a:schemeClr>
                </a:solidFill>
              </a:rPr>
              <a:t>GuineaPig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++ simulation</a:t>
            </a:r>
          </a:p>
          <a:p>
            <a:pPr algn="r"/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Positional distributions are integrated over any missing axes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3" y="1635857"/>
            <a:ext cx="5008710" cy="3130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F9D175-5827-4E90-A924-2337FB51DCB3}"/>
              </a:ext>
            </a:extLst>
          </p:cNvPr>
          <p:cNvSpPr txBox="1"/>
          <p:nvPr/>
        </p:nvSpPr>
        <p:spPr>
          <a:xfrm>
            <a:off x="1043608" y="3205913"/>
            <a:ext cx="3257623" cy="508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Total luminosity ~8x10</a:t>
            </a:r>
            <a:r>
              <a:rPr lang="en-US" baseline="30000" dirty="0"/>
              <a:t>30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endParaRPr lang="en-US" dirty="0"/>
          </a:p>
          <a:p>
            <a:pPr algn="r"/>
            <a:r>
              <a:rPr lang="en-US" dirty="0"/>
              <a:t>Of which ~3% is in the top 1% of energy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3756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Crossing Angles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98722" y="1364008"/>
                <a:ext cx="4879454" cy="3496921"/>
              </a:xfrm>
            </p:spPr>
            <p:txBody>
              <a:bodyPr/>
              <a:lstStyle/>
              <a:p>
                <a:endParaRPr lang="en-GB" b="0" dirty="0"/>
              </a:p>
              <a:p>
                <a:endParaRPr lang="en-GB" dirty="0"/>
              </a:p>
              <a:p>
                <a:endParaRPr lang="en-GB" b="0" dirty="0"/>
              </a:p>
              <a:p>
                <a:endParaRPr lang="en-GB" dirty="0"/>
              </a:p>
              <a:p>
                <a:r>
                  <a:rPr lang="en-GB" b="0" dirty="0"/>
                  <a:t>Crossing angles modify the luminosity by a factor</a:t>
                </a:r>
              </a:p>
              <a:p>
                <a:endParaRPr lang="en-GB" sz="3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func>
                                        <m:func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Directly reducing the overlap between the two beams reduces both disruption and the attainable luminosity, but the interaction becomes insensitive to beam quality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98722" y="1364008"/>
                <a:ext cx="4879454" cy="3496921"/>
              </a:xfrm>
              <a:blipFill>
                <a:blip r:embed="rId2"/>
                <a:stretch>
                  <a:fillRect l="-2250" r="-1500" b="-4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06773"/>
            <a:ext cx="2923325" cy="3654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70" y="3012863"/>
            <a:ext cx="2023126" cy="101156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30578" y="1062757"/>
            <a:ext cx="4680520" cy="1455472"/>
            <a:chOff x="755576" y="1047445"/>
            <a:chExt cx="4680520" cy="1455472"/>
          </a:xfrm>
        </p:grpSpPr>
        <p:sp>
          <p:nvSpPr>
            <p:cNvPr id="10" name="Oval 9"/>
            <p:cNvSpPr/>
            <p:nvPr/>
          </p:nvSpPr>
          <p:spPr>
            <a:xfrm>
              <a:off x="905181" y="1535616"/>
              <a:ext cx="1596777" cy="152505"/>
            </a:xfrm>
            <a:prstGeom prst="ellipse">
              <a:avLst/>
            </a:prstGeom>
            <a:solidFill>
              <a:srgbClr val="F64E6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907503" y="1535617"/>
              <a:ext cx="1594455" cy="152505"/>
            </a:xfrm>
            <a:prstGeom prst="ellipse">
              <a:avLst/>
            </a:prstGeom>
            <a:solidFill>
              <a:srgbClr val="38AE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 rot="20700000">
              <a:off x="3641485" y="1535615"/>
              <a:ext cx="1596777" cy="152505"/>
            </a:xfrm>
            <a:prstGeom prst="ellipse">
              <a:avLst/>
            </a:prstGeom>
            <a:solidFill>
              <a:srgbClr val="F64E6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 rot="900000">
              <a:off x="3643807" y="1535616"/>
              <a:ext cx="1594455" cy="152505"/>
            </a:xfrm>
            <a:prstGeom prst="ellipse">
              <a:avLst/>
            </a:prstGeom>
            <a:solidFill>
              <a:srgbClr val="38AE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5255" y="1047445"/>
              <a:ext cx="1540806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/>
                <a:t>no crossing angle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3850" y="1056668"/>
              <a:ext cx="1656223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/>
                <a:t>with crossing angle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2402" y="2027078"/>
              <a:ext cx="1502334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/>
                <a:t>complete overlap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96210" y="2027078"/>
              <a:ext cx="127150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dirty="0"/>
                <a:t>partial overlap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5576" y="1047445"/>
              <a:ext cx="4680520" cy="145547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501958" y="1535616"/>
              <a:ext cx="0" cy="46324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05181" y="1535616"/>
              <a:ext cx="0" cy="46324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139952" y="1535615"/>
              <a:ext cx="0" cy="46324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716016" y="1535614"/>
              <a:ext cx="0" cy="46324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905181" y="1854845"/>
              <a:ext cx="159677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139952" y="1851512"/>
              <a:ext cx="5760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6084168" y="990749"/>
            <a:ext cx="1257075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i="1" dirty="0"/>
              <a:t>θ</a:t>
            </a:r>
            <a:r>
              <a:rPr lang="en-GB" dirty="0"/>
              <a:t> = 16.5 </a:t>
            </a:r>
            <a:r>
              <a:rPr lang="en-GB" dirty="0" err="1"/>
              <a:t>mrad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hourglass effect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EAAC 2025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5BCC-3514-4B1B-9C18-24F3D67EC549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1550" y="1206773"/>
            <a:ext cx="4986554" cy="3708126"/>
          </a:xfrm>
        </p:spPr>
        <p:txBody>
          <a:bodyPr/>
          <a:lstStyle/>
          <a:p>
            <a:r>
              <a:rPr lang="en-GB" dirty="0"/>
              <a:t>The emittance of a beam cause the size of the beam to vary with distance from its focus, much like a laser. This effect also causes a reduction in crossover and hence luminosity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reduction in disruption causes a large drop in total luminosity, but quality of the signal improves as beam quality degrades, leaving the top 1% fraction relatively insensitive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34765"/>
            <a:ext cx="2966329" cy="3707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71" y="2353007"/>
            <a:ext cx="2516736" cy="1258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5576" y="2358901"/>
                <a:ext cx="2301656" cy="30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erfc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58901"/>
                <a:ext cx="2301656" cy="301749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94785" y="2727367"/>
                <a:ext cx="823238" cy="52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785" y="2727367"/>
                <a:ext cx="823238" cy="5227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2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HU_PPT_Vorlage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Master_HHU_191127.potx" id="{F3938B69-4255-4D03-9129-AB257F1BA87B}" vid="{D92A2462-9914-4D52-BB8D-CB7AB473941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</TotalTime>
  <Words>823</Words>
  <Application>Microsoft Office PowerPoint</Application>
  <PresentationFormat>Custom</PresentationFormat>
  <Paragraphs>155</Paragraphs>
  <Slides>12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Wingdings 2</vt:lpstr>
      <vt:lpstr>HHU_PPT_Vorlage</vt:lpstr>
      <vt:lpstr>Nonlinear interaction-point dynamics for plasma-accelerated beams</vt:lpstr>
      <vt:lpstr>Talk Structure</vt:lpstr>
      <vt:lpstr>Luminosity</vt:lpstr>
      <vt:lpstr>Pinch &amp; disruption</vt:lpstr>
      <vt:lpstr>Plasma accelerated beams</vt:lpstr>
      <vt:lpstr>Quantum Complications</vt:lpstr>
      <vt:lpstr>Plasma-accelerated beams</vt:lpstr>
      <vt:lpstr>Crossing Angles</vt:lpstr>
      <vt:lpstr>The hourglass effect</vt:lpstr>
      <vt:lpstr>What might we be colliding?</vt:lpstr>
      <vt:lpstr>Longitudinal shape factors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dolor sit amet</dc:title>
  <dc:creator>Microsoft Office User</dc:creator>
  <cp:lastModifiedBy>Tom</cp:lastModifiedBy>
  <cp:revision>139</cp:revision>
  <dcterms:created xsi:type="dcterms:W3CDTF">2020-09-16T09:44:36Z</dcterms:created>
  <dcterms:modified xsi:type="dcterms:W3CDTF">2025-09-22T12:04:30Z</dcterms:modified>
</cp:coreProperties>
</file>