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60" d="100"/>
          <a:sy n="6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me"/>
          <p:cNvSpPr txBox="1">
            <a:spLocks noGrp="1"/>
          </p:cNvSpPr>
          <p:nvPr>
            <p:ph type="body" sz="quarter" idx="21"/>
          </p:nvPr>
        </p:nvSpPr>
        <p:spPr>
          <a:xfrm>
            <a:off x="2126871" y="10322667"/>
            <a:ext cx="9272821" cy="84555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9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Name</a:t>
            </a:r>
          </a:p>
        </p:txBody>
      </p:sp>
      <p:sp>
        <p:nvSpPr>
          <p:cNvPr id="17" name="Date"/>
          <p:cNvSpPr txBox="1">
            <a:spLocks noGrp="1"/>
          </p:cNvSpPr>
          <p:nvPr>
            <p:ph type="body" sz="quarter" idx="22"/>
          </p:nvPr>
        </p:nvSpPr>
        <p:spPr>
          <a:xfrm>
            <a:off x="758586" y="12398953"/>
            <a:ext cx="11225306" cy="6098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D5D5D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Date</a:t>
            </a:r>
          </a:p>
        </p:txBody>
      </p:sp>
      <p:sp>
        <p:nvSpPr>
          <p:cNvPr id="18" name="Title"/>
          <p:cNvSpPr txBox="1">
            <a:spLocks noGrp="1"/>
          </p:cNvSpPr>
          <p:nvPr>
            <p:ph type="body" sz="quarter" idx="23"/>
          </p:nvPr>
        </p:nvSpPr>
        <p:spPr>
          <a:xfrm>
            <a:off x="758586" y="4557600"/>
            <a:ext cx="11225306" cy="3144720"/>
          </a:xfrm>
          <a:prstGeom prst="rect">
            <a:avLst/>
          </a:prstGeom>
        </p:spPr>
        <p:txBody>
          <a:bodyPr anchor="b"/>
          <a:lstStyle>
            <a:lvl1pPr defTabSz="2438338">
              <a:defRPr sz="10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</a:t>
            </a:r>
          </a:p>
        </p:txBody>
      </p:sp>
      <p:sp>
        <p:nvSpPr>
          <p:cNvPr id="19" name="Subtitle"/>
          <p:cNvSpPr txBox="1">
            <a:spLocks noGrp="1"/>
          </p:cNvSpPr>
          <p:nvPr>
            <p:ph type="body" sz="quarter" idx="24"/>
          </p:nvPr>
        </p:nvSpPr>
        <p:spPr>
          <a:xfrm>
            <a:off x="771286" y="7840005"/>
            <a:ext cx="11225306" cy="7960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700">
                <a:solidFill>
                  <a:srgbClr val="D499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Subtitle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ge"/>
          <p:cNvSpPr txBox="1"/>
          <p:nvPr/>
        </p:nvSpPr>
        <p:spPr>
          <a:xfrm>
            <a:off x="22693545" y="12631037"/>
            <a:ext cx="64818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Page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363910" y="12628353"/>
            <a:ext cx="648184" cy="360822"/>
          </a:xfrm>
          <a:prstGeom prst="rect">
            <a:avLst/>
          </a:prstGeom>
        </p:spPr>
        <p:txBody>
          <a:bodyPr wrap="square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" name="03_UiO_naventrekk_ENG_pos.png" descr="03_UiO_naventrekk_ENG_p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6" y="12560553"/>
            <a:ext cx="1472316" cy="38710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24/09/2025  |  Ole Gunnar Finnerud  |  EAAC 2025"/>
          <p:cNvSpPr txBox="1"/>
          <p:nvPr/>
        </p:nvSpPr>
        <p:spPr>
          <a:xfrm>
            <a:off x="3187670" y="12614407"/>
            <a:ext cx="529084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24/09/2025  |  Ole Gunnar Finnerud  |  EAAC 2025 </a:t>
            </a:r>
          </a:p>
        </p:txBody>
      </p:sp>
      <p:sp>
        <p:nvSpPr>
          <p:cNvPr id="31" name="Theory and simulation"/>
          <p:cNvSpPr txBox="1">
            <a:spLocks noGrp="1"/>
          </p:cNvSpPr>
          <p:nvPr>
            <p:ph type="body" sz="quarter" idx="21"/>
          </p:nvPr>
        </p:nvSpPr>
        <p:spPr>
          <a:xfrm>
            <a:off x="758585" y="763642"/>
            <a:ext cx="14533209" cy="1083233"/>
          </a:xfrm>
          <a:prstGeom prst="rect">
            <a:avLst/>
          </a:prstGeom>
        </p:spPr>
        <p:txBody>
          <a:bodyPr/>
          <a:lstStyle>
            <a:lvl1pPr defTabSz="2438338">
              <a:defRPr sz="60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Theory and simulation</a:t>
            </a:r>
          </a:p>
        </p:txBody>
      </p:sp>
      <p:sp>
        <p:nvSpPr>
          <p:cNvPr id="32" name="Coupling between offset beam electrons and blowout sheath induce rapid amplitude growth."/>
          <p:cNvSpPr txBox="1">
            <a:spLocks noGrp="1"/>
          </p:cNvSpPr>
          <p:nvPr>
            <p:ph type="body" sz="quarter" idx="22"/>
          </p:nvPr>
        </p:nvSpPr>
        <p:spPr>
          <a:xfrm>
            <a:off x="758586" y="2071462"/>
            <a:ext cx="20740420" cy="60985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Coupling between offset beam electrons and blowout sheath induce rapid amplitude growth.</a:t>
            </a:r>
          </a:p>
        </p:txBody>
      </p:sp>
      <p:sp>
        <p:nvSpPr>
          <p:cNvPr id="33" name="Lorem ipsum dolor sit amet, consectetur adipiscing elit, sed do eiusmod tempor incididunt ut labore et dolore magna aliqua. Diam vulputate ut pharetra sit amet aliquam id diam.…"/>
          <p:cNvSpPr txBox="1">
            <a:spLocks noGrp="1"/>
          </p:cNvSpPr>
          <p:nvPr>
            <p:ph type="body" sz="half" idx="23"/>
          </p:nvPr>
        </p:nvSpPr>
        <p:spPr>
          <a:xfrm>
            <a:off x="758585" y="3167279"/>
            <a:ext cx="13144601" cy="86169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84199" indent="-584199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Lorem ipsum dolor sit amet, consectetur adipiscing elit, sed do eiusmod tempor incididunt ut labore et dolore magna aliqua. Diam vulputate ut pharetra sit amet aliquam id diam.</a:t>
            </a:r>
          </a:p>
          <a:p>
            <a:pPr marL="584199" indent="-584199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Lorem ipsum dolor sit amet, consectetur adipiscing elit, sed do eiusmod tempor incididunt ut labore et dolore magna aliqua. Diam vulputate ut pharetra sit amet aliquam id diam.</a:t>
            </a:r>
          </a:p>
          <a:p>
            <a:pPr marL="584199" indent="-584199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Lorem ipsum dolor sit amet, consectetur adipiscing elit.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cknowledgemen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ortani_Francisco_Goya_a_group_of_spartans_fighting_blue_ball_o_02639202-4d71-41bc-8aa6-c77fdf051430.png" descr="Mortani_Francisco_Goya_a_group_of_spartans_fighting_blue_ball_o_02639202-4d71-41bc-8aa6-c77fdf051430.png"/>
          <p:cNvPicPr>
            <a:picLocks noChangeAspect="1"/>
          </p:cNvPicPr>
          <p:nvPr/>
        </p:nvPicPr>
        <p:blipFill>
          <a:blip r:embed="rId2"/>
          <a:srcRect l="9181" r="696"/>
          <a:stretch>
            <a:fillRect/>
          </a:stretch>
        </p:blipFill>
        <p:spPr>
          <a:xfrm>
            <a:off x="12394519" y="-23129"/>
            <a:ext cx="12437611" cy="1380092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Acknowledgements"/>
          <p:cNvSpPr txBox="1"/>
          <p:nvPr/>
        </p:nvSpPr>
        <p:spPr>
          <a:xfrm>
            <a:off x="758586" y="5611590"/>
            <a:ext cx="11225306" cy="139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6000" b="1">
                <a:solidFill>
                  <a:srgbClr val="FFFFFF"/>
                </a:solidFill>
              </a:defRPr>
            </a:lvl1pPr>
          </a:lstStyle>
          <a:p>
            <a:r>
              <a:t>Acknowledgements</a:t>
            </a:r>
          </a:p>
        </p:txBody>
      </p:sp>
      <p:pic>
        <p:nvPicPr>
          <p:cNvPr id="42" name="02_UiO_naventrekk_ENG_neg.png" descr="02_UiO_naventrekk_ENG_ne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86" y="12560320"/>
            <a:ext cx="1473201" cy="38734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Oslo accelerator group:…"/>
          <p:cNvSpPr txBox="1">
            <a:spLocks noGrp="1"/>
          </p:cNvSpPr>
          <p:nvPr>
            <p:ph type="body" sz="quarter" idx="21"/>
          </p:nvPr>
        </p:nvSpPr>
        <p:spPr>
          <a:xfrm>
            <a:off x="733186" y="7117924"/>
            <a:ext cx="11225306" cy="49641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4000">
                <a:solidFill>
                  <a:srgbClr val="D499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Oslo accelerator group:</a:t>
            </a:r>
          </a:p>
          <a:p>
            <a:pPr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Erik Adli, Kyrre N. Sjøbæk, J. B. Ben Chen, </a:t>
            </a:r>
          </a:p>
          <a:p>
            <a:pPr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Ole Gunnar Finnerud, Daniel Kalvik,</a:t>
            </a:r>
          </a:p>
          <a:p>
            <a:pPr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Carl A. Lindstrøm, Pierre Drobniak</a:t>
            </a:r>
          </a:p>
          <a:p>
            <a:pPr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>
              <a:defRPr sz="4000">
                <a:solidFill>
                  <a:srgbClr val="D4995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Funding:</a:t>
            </a:r>
          </a:p>
          <a:p>
            <a:pPr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European Research Council (ERC)</a:t>
            </a:r>
          </a:p>
          <a:p>
            <a:pPr>
              <a:defRPr sz="4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 Research Council of Norway</a:t>
            </a:r>
          </a:p>
        </p:txBody>
      </p:sp>
      <p:pic>
        <p:nvPicPr>
          <p:cNvPr id="44" name="NFR-logo-eng-rgb.svg.png" descr="NFR-logo-eng-rgb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955" y="369496"/>
            <a:ext cx="4664033" cy="156925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1080819.jpeg" descr="P1080819.jpeg"/>
          <p:cNvPicPr>
            <a:picLocks noChangeAspect="1"/>
          </p:cNvPicPr>
          <p:nvPr/>
        </p:nvPicPr>
        <p:blipFill>
          <a:blip r:embed="rId5"/>
          <a:srcRect l="25331" t="12729" r="25902" b="12652"/>
          <a:stretch>
            <a:fillRect/>
          </a:stretch>
        </p:blipFill>
        <p:spPr>
          <a:xfrm rot="17999">
            <a:off x="12339158" y="-103027"/>
            <a:ext cx="12129136" cy="1393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8"/>
                </a:moveTo>
                <a:lnTo>
                  <a:pt x="129" y="21600"/>
                </a:lnTo>
                <a:lnTo>
                  <a:pt x="21600" y="21502"/>
                </a:lnTo>
                <a:lnTo>
                  <a:pt x="21471" y="0"/>
                </a:lnTo>
                <a:lnTo>
                  <a:pt x="0" y="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03_UiO_naventrekk_ENG_pos.png" descr="03_UiO_naventrekk_ENG_pos.png"/>
          <p:cNvPicPr>
            <a:picLocks noChangeAspect="1"/>
          </p:cNvPicPr>
          <p:nvPr/>
        </p:nvPicPr>
        <p:blipFill>
          <a:blip r:embed="rId6">
            <a:alphaModFix amt="10130"/>
          </a:blip>
          <a:stretch>
            <a:fillRect/>
          </a:stretch>
        </p:blipFill>
        <p:spPr>
          <a:xfrm>
            <a:off x="772441" y="763642"/>
            <a:ext cx="8410798" cy="221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3_UiO_segl_pos.png" descr="03_UiO_segl_pos.png"/>
          <p:cNvPicPr>
            <a:picLocks noChangeAspect="1"/>
          </p:cNvPicPr>
          <p:nvPr/>
        </p:nvPicPr>
        <p:blipFill>
          <a:blip r:embed="rId7">
            <a:alphaModFix amt="20069"/>
          </a:blip>
          <a:stretch>
            <a:fillRect/>
          </a:stretch>
        </p:blipFill>
        <p:spPr>
          <a:xfrm>
            <a:off x="9707022" y="797540"/>
            <a:ext cx="2103080" cy="21030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epartment of Physics, University of Oslo"/>
          <p:cNvSpPr txBox="1"/>
          <p:nvPr/>
        </p:nvSpPr>
        <p:spPr>
          <a:xfrm>
            <a:off x="2126870" y="11224876"/>
            <a:ext cx="9272822" cy="58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825500">
              <a:defRPr sz="3300">
                <a:solidFill>
                  <a:srgbClr val="000000"/>
                </a:solidFill>
              </a:defRPr>
            </a:lvl1pPr>
          </a:lstStyle>
          <a:p>
            <a:r>
              <a:t>Department of Physics, University of Oslo</a:t>
            </a:r>
          </a:p>
        </p:txBody>
      </p:sp>
      <p:pic>
        <p:nvPicPr>
          <p:cNvPr id="6" name="NFR-logo-eng-rgb.svg.png" descr="NFR-logo-eng-rgb.sv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19955" y="369496"/>
            <a:ext cx="4664033" cy="156925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758586" y="6850282"/>
            <a:ext cx="11225306" cy="221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371239" y="3655189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59557" y="13144331"/>
            <a:ext cx="326195" cy="31126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defRPr sz="15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243833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1080819.jpeg" descr="P1080819.jpeg"/>
          <p:cNvPicPr>
            <a:picLocks noChangeAspect="1"/>
          </p:cNvPicPr>
          <p:nvPr/>
        </p:nvPicPr>
        <p:blipFill>
          <a:blip r:embed="rId2"/>
          <a:srcRect l="25331" t="12729" r="25902" b="12652"/>
          <a:stretch>
            <a:fillRect/>
          </a:stretch>
        </p:blipFill>
        <p:spPr>
          <a:xfrm rot="17999">
            <a:off x="12339158" y="-103027"/>
            <a:ext cx="12129136" cy="1393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8"/>
                </a:moveTo>
                <a:lnTo>
                  <a:pt x="129" y="21600"/>
                </a:lnTo>
                <a:lnTo>
                  <a:pt x="21600" y="21502"/>
                </a:lnTo>
                <a:lnTo>
                  <a:pt x="21471" y="0"/>
                </a:lnTo>
                <a:lnTo>
                  <a:pt x="0" y="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55" name="03_UiO_naventrekk_ENG_pos.png" descr="03_UiO_naventrekk_ENG_pos.png"/>
          <p:cNvPicPr>
            <a:picLocks noChangeAspect="1"/>
          </p:cNvPicPr>
          <p:nvPr/>
        </p:nvPicPr>
        <p:blipFill>
          <a:blip r:embed="rId3">
            <a:alphaModFix amt="10130"/>
          </a:blip>
          <a:stretch>
            <a:fillRect/>
          </a:stretch>
        </p:blipFill>
        <p:spPr>
          <a:xfrm>
            <a:off x="772441" y="763642"/>
            <a:ext cx="8410798" cy="221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03_UiO_segl_pos.png" descr="03_UiO_segl_pos.png"/>
          <p:cNvPicPr>
            <a:picLocks noChangeAspect="1"/>
          </p:cNvPicPr>
          <p:nvPr/>
        </p:nvPicPr>
        <p:blipFill>
          <a:blip r:embed="rId4">
            <a:alphaModFix amt="20069"/>
          </a:blip>
          <a:stretch>
            <a:fillRect/>
          </a:stretch>
        </p:blipFill>
        <p:spPr>
          <a:xfrm>
            <a:off x="9707022" y="797540"/>
            <a:ext cx="2103080" cy="210308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Ole Gunnar Finnerud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Ole Gunnar Finnerud</a:t>
            </a:r>
          </a:p>
        </p:txBody>
      </p:sp>
      <p:sp>
        <p:nvSpPr>
          <p:cNvPr id="58" name="Department of Physics, University of Oslo"/>
          <p:cNvSpPr txBox="1"/>
          <p:nvPr/>
        </p:nvSpPr>
        <p:spPr>
          <a:xfrm>
            <a:off x="2126870" y="11224876"/>
            <a:ext cx="9272822" cy="58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 defTabSz="825500">
              <a:defRPr sz="3300">
                <a:solidFill>
                  <a:srgbClr val="000000"/>
                </a:solidFill>
              </a:defRPr>
            </a:lvl1pPr>
          </a:lstStyle>
          <a:p>
            <a:r>
              <a:t>Department of Physics, University of Oslo</a:t>
            </a:r>
          </a:p>
        </p:txBody>
      </p:sp>
      <p:sp>
        <p:nvSpPr>
          <p:cNvPr id="59" name="24/09/2025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24/09/2025</a:t>
            </a:r>
          </a:p>
        </p:txBody>
      </p:sp>
      <p:sp>
        <p:nvSpPr>
          <p:cNvPr id="60" name="Parametric mapping of the instability—efficiency relation in plasma wakefield accelerators.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>
            <a:lvl1pPr defTabSz="1389853">
              <a:defRPr sz="5700"/>
            </a:lvl1pPr>
          </a:lstStyle>
          <a:p>
            <a:r>
              <a:t>Parametric mapping of the instability—efficiency relation in plasma wakefield accelerators.</a:t>
            </a:r>
          </a:p>
        </p:txBody>
      </p:sp>
      <p:sp>
        <p:nvSpPr>
          <p:cNvPr id="61" name="Probing the beam-breakup instability (BBU) with HiPACE++."/>
          <p:cNvSpPr txBox="1">
            <a:spLocks noGrp="1"/>
          </p:cNvSpPr>
          <p:nvPr>
            <p:ph type="body" idx="24"/>
          </p:nvPr>
        </p:nvSpPr>
        <p:spPr>
          <a:xfrm>
            <a:off x="771286" y="7840005"/>
            <a:ext cx="11225306" cy="2344976"/>
          </a:xfrm>
          <a:prstGeom prst="rect">
            <a:avLst/>
          </a:prstGeom>
        </p:spPr>
        <p:txBody>
          <a:bodyPr/>
          <a:lstStyle/>
          <a:p>
            <a:r>
              <a:t>Probing the beam-breakup instability (BBU) with HiPACE++.</a:t>
            </a:r>
          </a:p>
        </p:txBody>
      </p:sp>
      <p:pic>
        <p:nvPicPr>
          <p:cNvPr id="62" name="NFR-logo-eng-rgb.svg.png" descr="NFR-logo-eng-rgb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19955" y="369496"/>
            <a:ext cx="4664033" cy="1569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age"/>
          <p:cNvSpPr txBox="1"/>
          <p:nvPr/>
        </p:nvSpPr>
        <p:spPr>
          <a:xfrm>
            <a:off x="22693545" y="12631037"/>
            <a:ext cx="64818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Page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pic>
        <p:nvPicPr>
          <p:cNvPr id="147" name="03_UiO_naventrekk_ENG_pos.png" descr="03_UiO_naventrekk_ENG_p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6" y="12560553"/>
            <a:ext cx="1472316" cy="387108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24/09/2025  |  Ole Gunnar Finnerud  |  EAAC 2025"/>
          <p:cNvSpPr txBox="1"/>
          <p:nvPr/>
        </p:nvSpPr>
        <p:spPr>
          <a:xfrm>
            <a:off x="3187670" y="12614407"/>
            <a:ext cx="529084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24/09/2025  |  Ole Gunnar Finnerud  |  EAAC 2025 </a:t>
            </a:r>
          </a:p>
        </p:txBody>
      </p:sp>
      <p:sp>
        <p:nvSpPr>
          <p:cNvPr id="149" name="Conclusion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Conclusions</a:t>
            </a:r>
          </a:p>
        </p:txBody>
      </p:sp>
      <p:sp>
        <p:nvSpPr>
          <p:cNvPr id="150" name="Strength of instability depends strongly on point chosen in parameter space and can be mitigated.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Strength of instability depends strongly on point chosen in parameter space and can be mitigated.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We propose new inequality  .…"/>
              <p:cNvSpPr txBox="1"/>
              <p:nvPr/>
            </p:nvSpPr>
            <p:spPr>
              <a:xfrm>
                <a:off x="758585" y="3167279"/>
                <a:ext cx="21460743" cy="909143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/>
              <a:lstStyle/>
              <a:p>
                <a:pPr marL="584199" indent="-584199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t>We propose new inequality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sz="5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sz="5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5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sz="5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sz="5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4(1−</m:t>
                        </m:r>
                        <m:sSub>
                          <m:sSubPr>
                            <m:ctrlPr>
                              <a:rPr sz="5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sz="5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t>.</a:t>
                </a:r>
              </a:p>
              <a:p>
                <a:pPr marL="584199" indent="-584199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t>Can vary by orders of magnitude depending on where in parameter space we are.</a:t>
                </a:r>
              </a:p>
              <a:p>
                <a:pPr marL="584199" indent="-584199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t>Consequential for collider tolerances (see E. Adlis talk today at 1800).</a:t>
                </a:r>
              </a:p>
              <a:p>
                <a:pPr marL="584199" indent="-584199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t>Can be mitigated by intial uncorrelated energy spread and presence of ion motion.</a:t>
                </a:r>
              </a:p>
              <a:p>
                <a:pPr marL="1041400" lvl="1" indent="-584200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t>How to implement these strategies in a multi-stage accelerator is left to be seen.</a:t>
                </a:r>
              </a:p>
              <a:p>
                <a:pPr marL="1498600" lvl="2" indent="-584200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t>Other effects such as longitudinal movement between stages can also help (see [Carl A. Lindstrøm, arXiv:2104.14460 (2021)].</a:t>
                </a:r>
              </a:p>
              <a:p>
                <a:pPr marL="584199" indent="-584199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t>For more details, see </a:t>
                </a:r>
                <a:r>
                  <a:rPr sz="2900"/>
                  <a:t>[O. G. Finnerud, Carl A. Lindstrøm and E. Adli, PRAB 28, 071301 (2025).].</a:t>
                </a:r>
              </a:p>
            </p:txBody>
          </p:sp>
        </mc:Choice>
        <mc:Fallback xmlns="">
          <p:sp>
            <p:nvSpPr>
              <p:cNvPr id="151" name="We propose new inequality  .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85" y="3167279"/>
                <a:ext cx="21460743" cy="9091433"/>
              </a:xfrm>
              <a:prstGeom prst="rect">
                <a:avLst/>
              </a:prstGeom>
              <a:blipFill>
                <a:blip r:embed="rId3"/>
                <a:stretch>
                  <a:fillRect l="-1360" r="-82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age"/>
          <p:cNvSpPr txBox="1"/>
          <p:nvPr/>
        </p:nvSpPr>
        <p:spPr>
          <a:xfrm>
            <a:off x="22693545" y="12631037"/>
            <a:ext cx="64818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Page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66" name="03_UiO_naventrekk_ENG_pos.png" descr="03_UiO_naventrekk_ENG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86" y="12560553"/>
            <a:ext cx="1472316" cy="387108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24/09/2025  |  Ole Gunnar Finnerud  |  EAAC 2025"/>
          <p:cNvSpPr txBox="1"/>
          <p:nvPr/>
        </p:nvSpPr>
        <p:spPr>
          <a:xfrm>
            <a:off x="3187670" y="12614407"/>
            <a:ext cx="529084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24/09/2025  |  Ole Gunnar Finnerud  |  EAAC 2025 </a:t>
            </a:r>
          </a:p>
        </p:txBody>
      </p:sp>
      <p:sp>
        <p:nvSpPr>
          <p:cNvPr id="68" name="Theory and simulati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Theory and simulation</a:t>
            </a:r>
          </a:p>
        </p:txBody>
      </p:sp>
      <p:sp>
        <p:nvSpPr>
          <p:cNvPr id="69" name="A transverse offset of the witness beam relative to the driver seeds the BBU instability.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transverse offset of the witness beam relative to the driver seeds the BBU instability.</a:t>
            </a:r>
          </a:p>
        </p:txBody>
      </p:sp>
      <p:sp>
        <p:nvSpPr>
          <p:cNvPr id="70" name="Offset trailing electrons couple with the blowout sheath inducing a resonant behaviour.…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pPr marL="584199" indent="-584199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Offset trailing electrons couple with the blowout sheath inducing a resonant behaviour.</a:t>
            </a:r>
          </a:p>
          <a:p>
            <a:pPr marL="584199" indent="-584199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The oscillation—amplitude of the beam electrons grows exponentially in time.</a:t>
            </a:r>
          </a:p>
          <a:p>
            <a:pPr marL="584199" indent="-584199">
              <a:lnSpc>
                <a:spcPct val="110000"/>
              </a:lnSpc>
              <a:spcBef>
                <a:spcPts val="1800"/>
              </a:spcBef>
              <a:buClr>
                <a:srgbClr val="D49956"/>
              </a:buClr>
              <a:buSzPct val="100000"/>
              <a:buChar char="&gt;"/>
              <a:defRPr sz="45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The oscillation—amplitude of the beam electrons grows rapidly towards the tail of the bunch.</a:t>
            </a:r>
          </a:p>
        </p:txBody>
      </p:sp>
      <p:pic>
        <p:nvPicPr>
          <p:cNvPr id="71" name="Movieinstability.mp4" descr="Movieinstability.mp4">
            <a:hlinkClick r:id="" action="ppaction://ole?verb=0"/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40860" y="4121454"/>
            <a:ext cx="7733237" cy="5799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00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0" fill="hold" display="0">
                  <p:stCondLst>
                    <p:cond delay="indefinite"/>
                  </p:stCondLst>
                </p:cTn>
                <p:tgtEl>
                  <p:spTgt spid="71"/>
                </p:tgtEl>
              </p:cMediaNode>
            </p:video>
            <p:seq concurrent="1" prevAc="none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age"/>
          <p:cNvSpPr txBox="1"/>
          <p:nvPr/>
        </p:nvSpPr>
        <p:spPr>
          <a:xfrm>
            <a:off x="22693545" y="12631037"/>
            <a:ext cx="64818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Page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75" name="03_UiO_naventrekk_ENG_pos.png" descr="03_UiO_naventrekk_ENG_p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6" y="12560553"/>
            <a:ext cx="1472316" cy="387108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24/09/2025  |  Ole Gunnar Finnerud  |  EAAC 2025"/>
          <p:cNvSpPr txBox="1"/>
          <p:nvPr/>
        </p:nvSpPr>
        <p:spPr>
          <a:xfrm>
            <a:off x="3187670" y="12614407"/>
            <a:ext cx="529084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24/09/2025  |  Ole Gunnar Finnerud  |  EAAC 2025 </a:t>
            </a:r>
          </a:p>
        </p:txBody>
      </p:sp>
      <p:sp>
        <p:nvSpPr>
          <p:cNvPr id="77" name="Theory and simulati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Theory and simulation</a:t>
            </a:r>
          </a:p>
        </p:txBody>
      </p:sp>
      <p:sp>
        <p:nvSpPr>
          <p:cNvPr id="78" name="Power-transfer efficiency from the driver to the trailing bunch is related to the strength of BBU instability.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Power-transfer efficiency from the driver to the trailing bunch is related to the strength of BBU instability.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ransverse wakefields blow up at high efficiencies.…"/>
              <p:cNvSpPr txBox="1"/>
              <p:nvPr/>
            </p:nvSpPr>
            <p:spPr>
              <a:xfrm>
                <a:off x="629595" y="3312455"/>
                <a:ext cx="22723608" cy="89438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/>
              <a:lstStyle/>
              <a:p>
                <a:pPr marL="324555" indent="-324555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predicted</m:t>
                        </m:r>
                      </m:sub>
                    </m:sSub>
                    <m:r>
                      <a:rPr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4(1−</m:t>
                        </m:r>
                        <m:sSub>
                          <m:sSubPr>
                            <m:ctrlP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t> </a:t>
                </a:r>
                <a:r>
                  <a:rPr b="1">
                    <a:latin typeface="Helvetica Neue"/>
                    <a:ea typeface="Helvetica Neue"/>
                    <a:cs typeface="Helvetica Neue"/>
                    <a:sym typeface="Helvetica Neue"/>
                  </a:rPr>
                  <a:t>Transverse wakefields blow up at high efficiencies.</a:t>
                </a:r>
              </a:p>
              <a:p>
                <a:pPr marL="833684" lvl="1" indent="-376484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sz="2900"/>
                  <a:t>Leads to an amplitude growth of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b>
                          <m:sSubPr>
                            <m:ctrlP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10+1.4(</m:t>
                            </m:r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1.57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sz="2500"/>
                  <a:t>.</a:t>
                </a:r>
                <a:endParaRPr sz="2900"/>
              </a:p>
              <a:p>
                <a:pPr marL="833684" lvl="1" indent="-376484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sz="2900"/>
                  <a:t>Efficiency versus instability in plasma accelerators [“Efficiency versus instability in plasma accelerators”,</a:t>
                </a:r>
              </a:p>
              <a:p>
                <a:pPr algn="l" defTabSz="12700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3500" i="1">
                    <a:solidFill>
                      <a:srgbClr val="000000"/>
                    </a:solidFill>
                  </a:defRPr>
                </a:pPr>
                <a:r>
                  <a:rPr sz="2900"/>
                  <a:t>PRAB 20, 121301 (2017)].</a:t>
                </a:r>
              </a:p>
              <a:p>
                <a:pPr marL="584199" indent="-584199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t>We use a 3D quasi-static PIC code (HiPACE++) to investigate this relation.</a:t>
                </a:r>
              </a:p>
              <a:p>
                <a:pPr marL="1041400" lvl="1" indent="-584200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t>SALAME algorithm is used to perfectly load the accelerating field.</a:t>
                </a:r>
              </a:p>
              <a:p>
                <a:pPr marL="1290884" lvl="2" indent="-376484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sz="2900"/>
                  <a:t>High-quality positron acceleration in beam-driven plasma accelerators [S. Diederichs, C. Benedetti, E. Esarey, J. Osterhoff, and C. B. Schroeder, PRAB 23, 121301 (2020)].</a:t>
                </a:r>
              </a:p>
              <a:p>
                <a:pPr marL="584199" indent="-584199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t>We use the ABEL framework (see J. B. B. C’s talk on tuesday) to run many HiPACE++ simulations in paralell.</a:t>
                </a:r>
                <a:endParaRPr sz="2900"/>
              </a:p>
              <a:p>
                <a:pPr marL="584199" indent="-584199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 sz="2900"/>
              </a:p>
            </p:txBody>
          </p:sp>
        </mc:Choice>
        <mc:Fallback xmlns="">
          <p:sp>
            <p:nvSpPr>
              <p:cNvPr id="79" name="Transverse wakefields blow up at high efficiencies.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95" y="3312455"/>
                <a:ext cx="22723608" cy="8943804"/>
              </a:xfrm>
              <a:prstGeom prst="rect">
                <a:avLst/>
              </a:prstGeom>
              <a:blipFill>
                <a:blip r:embed="rId3"/>
                <a:stretch>
                  <a:fillRect l="-1285" t="-28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age"/>
          <p:cNvSpPr txBox="1"/>
          <p:nvPr/>
        </p:nvSpPr>
        <p:spPr>
          <a:xfrm>
            <a:off x="22693545" y="12631037"/>
            <a:ext cx="64818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Page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83" name="03_UiO_naventrekk_ENG_pos.png" descr="03_UiO_naventrekk_ENG_p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6" y="12560553"/>
            <a:ext cx="1472316" cy="387108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24/09/2025  |  Ole Gunnar Finnerud  |  EAAC 2025"/>
          <p:cNvSpPr txBox="1"/>
          <p:nvPr/>
        </p:nvSpPr>
        <p:spPr>
          <a:xfrm>
            <a:off x="3187670" y="12614407"/>
            <a:ext cx="529084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24/09/2025  |  Ole Gunnar Finnerud  |  EAAC 2025 </a:t>
            </a:r>
          </a:p>
        </p:txBody>
      </p:sp>
      <p:sp>
        <p:nvSpPr>
          <p:cNvPr id="85" name="Parameter sca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Parameter scan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We scan the field loaded by the trailing bunch and the normalised wake size  ."/>
              <p:cNvSpPr txBox="1">
                <a:spLocks noGrp="1"/>
              </p:cNvSpPr>
              <p:nvPr>
                <p:ph type="body" idx="22"/>
              </p:nvPr>
            </p:nvSpPr>
            <p:spPr>
              <a:xfrm>
                <a:off x="758586" y="2071462"/>
                <a:ext cx="20740420" cy="727122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t>We scan the field loaded by the trailing bunch and the normalised wake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t>.</a:t>
                </a:r>
              </a:p>
            </p:txBody>
          </p:sp>
        </mc:Choice>
        <mc:Fallback xmlns="">
          <p:sp>
            <p:nvSpPr>
              <p:cNvPr id="86" name="We scan the field loaded by the trailing bunch and the normalised wake size  .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2"/>
              </p:nvPr>
            </p:nvSpPr>
            <p:spPr>
              <a:xfrm>
                <a:off x="758586" y="2071462"/>
                <a:ext cx="20740420" cy="727122"/>
              </a:xfrm>
              <a:prstGeom prst="rect">
                <a:avLst/>
              </a:prstGeom>
              <a:blipFill>
                <a:blip r:embed="rId3"/>
                <a:stretch>
                  <a:fillRect l="-1040" t="-1724" b="-27586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We scan the driver bunch current to get a scan of  .…"/>
              <p:cNvSpPr txBox="1">
                <a:spLocks noGrp="1"/>
              </p:cNvSpPr>
              <p:nvPr>
                <p:ph type="body" idx="23"/>
              </p:nvPr>
            </p:nvSpPr>
            <p:spPr>
              <a:xfrm>
                <a:off x="758585" y="3167279"/>
                <a:ext cx="15820030" cy="9352443"/>
              </a:xfrm>
              <a:prstGeom prst="rect">
                <a:avLst/>
              </a:prstGeom>
            </p:spPr>
            <p:txBody>
              <a:bodyPr/>
              <a:lstStyle/>
              <a:p>
                <a:pPr marL="584199" indent="-584199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t>We scan the driver bunch current to get a scan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t>.</a:t>
                </a:r>
              </a:p>
              <a:p>
                <a:pPr marL="584199" indent="-584199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t>We scan the longitudinal offset of trailing bunch to get a scan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5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5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sz="5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5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54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t>.</a:t>
                </a:r>
              </a:p>
              <a:p>
                <a:pPr marL="584199" indent="-584199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t>The instaneous power transfer efficiency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t> is calculated along the trailing bunch and evaluated against the strength of the instability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sz="5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t>.</a:t>
                </a:r>
              </a:p>
            </p:txBody>
          </p:sp>
        </mc:Choice>
        <mc:Fallback xmlns="">
          <p:sp>
            <p:nvSpPr>
              <p:cNvPr id="87" name="We scan the driver bunch current to get a scan of  .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3"/>
              </p:nvPr>
            </p:nvSpPr>
            <p:spPr>
              <a:xfrm>
                <a:off x="758585" y="3167279"/>
                <a:ext cx="15820030" cy="9352443"/>
              </a:xfrm>
              <a:prstGeom prst="rect">
                <a:avLst/>
              </a:prstGeom>
              <a:blipFill>
                <a:blip r:embed="rId4"/>
                <a:stretch>
                  <a:fillRect l="-1844" r="-2085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Source: O. G. Finnerud, Carl A. Lindstrøm and E. Adli, PRAB 28, 071301 (2025)."/>
          <p:cNvSpPr txBox="1"/>
          <p:nvPr/>
        </p:nvSpPr>
        <p:spPr>
          <a:xfrm>
            <a:off x="12888155" y="13218779"/>
            <a:ext cx="6882956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t>Source: O. G. Finnerud, Carl A. Lindstrøm and E. Adli, PRAB 28, 071301 (2025).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age"/>
          <p:cNvSpPr txBox="1"/>
          <p:nvPr/>
        </p:nvSpPr>
        <p:spPr>
          <a:xfrm>
            <a:off x="22693545" y="12631037"/>
            <a:ext cx="64818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Page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92" name="03_UiO_naventrekk_ENG_pos.png" descr="03_UiO_naventrekk_ENG_p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6" y="12560553"/>
            <a:ext cx="1472316" cy="387108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24/09/2025  |  Ole Gunnar Finnerud  |  EAAC 2025"/>
          <p:cNvSpPr txBox="1"/>
          <p:nvPr/>
        </p:nvSpPr>
        <p:spPr>
          <a:xfrm>
            <a:off x="3187670" y="12614407"/>
            <a:ext cx="529084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24/09/2025  |  Ole Gunnar Finnerud  |  EAAC 2025 </a:t>
            </a:r>
          </a:p>
        </p:txBody>
      </p:sp>
      <p:sp>
        <p:nvSpPr>
          <p:cNvPr id="94" name="Parameter scan"/>
          <p:cNvSpPr txBox="1"/>
          <p:nvPr/>
        </p:nvSpPr>
        <p:spPr>
          <a:xfrm>
            <a:off x="758585" y="763642"/>
            <a:ext cx="14533209" cy="1083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6000" b="1">
                <a:solidFill>
                  <a:srgbClr val="000000"/>
                </a:solidFill>
              </a:defRPr>
            </a:lvl1pPr>
          </a:lstStyle>
          <a:p>
            <a:r>
              <a:t>Parameter scan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We scan the field loaded by the trailing bunch and the normalised wake size  ."/>
              <p:cNvSpPr txBox="1"/>
              <p:nvPr/>
            </p:nvSpPr>
            <p:spPr>
              <a:xfrm>
                <a:off x="758586" y="2071462"/>
                <a:ext cx="20740420" cy="72712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>
                <a:spAutoFit/>
              </a:bodyPr>
              <a:lstStyle/>
              <a:p>
                <a:pPr algn="l" defTabSz="825500">
                  <a:defRPr sz="3500">
                    <a:solidFill>
                      <a:srgbClr val="000000"/>
                    </a:solidFill>
                  </a:defRPr>
                </a:pPr>
                <a:r>
                  <a:t>We scan the field loaded by the trailing bunch and the normalised wake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t>.</a:t>
                </a:r>
              </a:p>
            </p:txBody>
          </p:sp>
        </mc:Choice>
        <mc:Fallback xmlns="">
          <p:sp>
            <p:nvSpPr>
              <p:cNvPr id="95" name="We scan the field loaded by the trailing bunch and the normalised wake size  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86" y="2071462"/>
                <a:ext cx="20740420" cy="727122"/>
              </a:xfrm>
              <a:prstGeom prst="rect">
                <a:avLst/>
              </a:prstGeom>
              <a:blipFill>
                <a:blip r:embed="rId3"/>
                <a:stretch>
                  <a:fillRect l="-1040" t="-1724" b="-2758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Fig1 (3).jpeg" descr="Fig1 (3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0" y="4024327"/>
            <a:ext cx="12045241" cy="6599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Fig2 (3).pdf" descr="Fig2 (3).pdf"/>
          <p:cNvPicPr>
            <a:picLocks noChangeAspect="1"/>
          </p:cNvPicPr>
          <p:nvPr/>
        </p:nvPicPr>
        <p:blipFill>
          <a:blip r:embed="rId5"/>
          <a:srcRect t="7216"/>
          <a:stretch>
            <a:fillRect/>
          </a:stretch>
        </p:blipFill>
        <p:spPr>
          <a:xfrm>
            <a:off x="11961179" y="3196633"/>
            <a:ext cx="12236095" cy="896291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ource: O. G. Finnerud, Carl A. Lindstrøm and E. Adli, PRAB 28, 071301 (2025)."/>
          <p:cNvSpPr txBox="1"/>
          <p:nvPr/>
        </p:nvSpPr>
        <p:spPr>
          <a:xfrm>
            <a:off x="1142597" y="10676078"/>
            <a:ext cx="6882957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t>Source: O. G. Finnerud, Carl A. Lindstrøm and E. Adli, PRAB 28, 071301 (2025).</a:t>
            </a:r>
          </a:p>
        </p:txBody>
      </p:sp>
      <p:sp>
        <p:nvSpPr>
          <p:cNvPr id="99" name="Source: O. G. Finnerud, Carl A. Lindstrøm and E. Adli, PRAB 28, 071301 (2025)."/>
          <p:cNvSpPr txBox="1"/>
          <p:nvPr/>
        </p:nvSpPr>
        <p:spPr>
          <a:xfrm>
            <a:off x="13633208" y="11925139"/>
            <a:ext cx="6882957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t>Source: O. G. Finnerud, Carl A. Lindstrøm and E. Adli, PRAB 28, 071301 (2025).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age"/>
          <p:cNvSpPr txBox="1"/>
          <p:nvPr/>
        </p:nvSpPr>
        <p:spPr>
          <a:xfrm>
            <a:off x="22693545" y="12631037"/>
            <a:ext cx="64818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Page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103" name="03_UiO_naventrekk_ENG_pos.png" descr="03_UiO_naventrekk_ENG_p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6" y="12560553"/>
            <a:ext cx="1472316" cy="387108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24/09/2025  |  Ole Gunnar Finnerud  |  EAAC 2025"/>
          <p:cNvSpPr txBox="1"/>
          <p:nvPr/>
        </p:nvSpPr>
        <p:spPr>
          <a:xfrm>
            <a:off x="3187670" y="12614407"/>
            <a:ext cx="529084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24/09/2025  |  Ole Gunnar Finnerud  |  EAAC 2025 </a:t>
            </a:r>
          </a:p>
        </p:txBody>
      </p:sp>
      <p:sp>
        <p:nvSpPr>
          <p:cNvPr id="105" name="Result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Strength of the instability is in general larger than predicted and varies with  ."/>
              <p:cNvSpPr txBox="1">
                <a:spLocks noGrp="1"/>
              </p:cNvSpPr>
              <p:nvPr>
                <p:ph type="body" idx="22"/>
              </p:nvPr>
            </p:nvSpPr>
            <p:spPr>
              <a:xfrm>
                <a:off x="774745" y="1667486"/>
                <a:ext cx="20740420" cy="1418398"/>
              </a:xfrm>
              <a:prstGeom prst="rect">
                <a:avLst/>
              </a:prstGeom>
            </p:spPr>
            <p:txBody>
              <a:bodyPr/>
              <a:lstStyle/>
              <a:p>
                <a:r>
                  <a:t>Strength of the instability is in general larger than predicted and varies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t>.</a:t>
                </a:r>
              </a:p>
            </p:txBody>
          </p:sp>
        </mc:Choice>
        <mc:Fallback xmlns="">
          <p:sp>
            <p:nvSpPr>
              <p:cNvPr id="106" name="Strength of the instability is in general larger than predicted and varies with  .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2"/>
              </p:nvPr>
            </p:nvSpPr>
            <p:spPr>
              <a:xfrm>
                <a:off x="774745" y="1667486"/>
                <a:ext cx="20740420" cy="1418398"/>
              </a:xfrm>
              <a:prstGeom prst="rect">
                <a:avLst/>
              </a:prstGeom>
              <a:blipFill>
                <a:blip r:embed="rId3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7" name="Fig3 (25).pdf" descr="Fig3 (25)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23" y="2681205"/>
            <a:ext cx="5651760" cy="92955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Fig4 (5).pdf" descr="Fig4 (5)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362" y="3962798"/>
            <a:ext cx="7993381" cy="785876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ource: O. G. Finnerud, Carl A. Lindstrøm and E. Adli, PRAB 28, 071301 (2025)."/>
          <p:cNvSpPr txBox="1"/>
          <p:nvPr/>
        </p:nvSpPr>
        <p:spPr>
          <a:xfrm>
            <a:off x="9179574" y="11983602"/>
            <a:ext cx="6882956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t>Source: O. G. Finnerud, Carl A. Lindstrøm and E. Adli, PRAB 28, 071301 (2025).</a:t>
            </a:r>
          </a:p>
        </p:txBody>
      </p:sp>
      <p:sp>
        <p:nvSpPr>
          <p:cNvPr id="110" name="Source: O. G. Finnerud, Carl A. Lindstrøm and E. Adli, PRAB 28, 071301 (2025)."/>
          <p:cNvSpPr txBox="1"/>
          <p:nvPr/>
        </p:nvSpPr>
        <p:spPr>
          <a:xfrm>
            <a:off x="1150010" y="11983602"/>
            <a:ext cx="6882957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t>Source: O. G. Finnerud, Carl A. Lindstrøm and E. Adli, PRAB 28, 071301 (2025).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For…"/>
              <p:cNvSpPr txBox="1"/>
              <p:nvPr/>
            </p:nvSpPr>
            <p:spPr>
              <a:xfrm>
                <a:off x="17543219" y="4436712"/>
                <a:ext cx="5841407" cy="762283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/>
              <a:lstStyle/>
              <a:p>
                <a:pPr algn="l" defTabSz="825500">
                  <a:lnSpc>
                    <a:spcPct val="110000"/>
                  </a:lnSpc>
                  <a:spcBef>
                    <a:spcPts val="1800"/>
                  </a:spcBef>
                  <a:defRPr sz="26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t>F</a:t>
                </a:r>
                <a:r>
                  <a:rPr sz="3000"/>
                  <a:t>or</a:t>
                </a:r>
                <a:r>
                  <a:rPr sz="25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opt</m:t>
                        </m:r>
                      </m:sub>
                    </m:sSub>
                  </m:oMath>
                </a14:m>
                <a:endParaRPr sz="2500"/>
              </a:p>
              <a:p>
                <a:pPr algn="l" defTabSz="825500">
                  <a:lnSpc>
                    <a:spcPct val="110000"/>
                  </a:lnSpc>
                  <a:spcBef>
                    <a:spcPts val="1800"/>
                  </a:spcBef>
                  <a:defRPr sz="26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predicted</m:t>
                            </m:r>
                          </m:sub>
                        </m:sSub>
                      </m:den>
                    </m:f>
                    <m:r>
                      <a:rPr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0.028⋅(</m:t>
                        </m:r>
                        <m:sSub>
                          <m:sSubPr>
                            <m:ctrlP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p>
                          <m:sSupPr>
                            <m:ctrlP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sz="30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sz="2500"/>
                  <a:t>,</a:t>
                </a:r>
              </a:p>
              <a:p>
                <a:pPr algn="l" defTabSz="825500">
                  <a:lnSpc>
                    <a:spcPct val="110000"/>
                  </a:lnSpc>
                  <a:spcBef>
                    <a:spcPts val="1800"/>
                  </a:spcBef>
                  <a:defRPr sz="26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sz="250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opt</m:t>
                        </m:r>
                      </m:sub>
                    </m:sSub>
                  </m:oMath>
                </a14:m>
                <a:r>
                  <a:rPr sz="250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3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sz="3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predicted</m:t>
                            </m:r>
                          </m:sub>
                        </m:sSub>
                      </m:den>
                    </m:f>
                  </m:oMath>
                </a14:m>
                <a:r>
                  <a:rPr sz="2500"/>
                  <a:t> grows exponentially and the growth rate is larger for higher efficiencies.</a:t>
                </a:r>
              </a:p>
            </p:txBody>
          </p:sp>
        </mc:Choice>
        <mc:Fallback xmlns="">
          <p:sp>
            <p:nvSpPr>
              <p:cNvPr id="111" name="For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219" y="4436712"/>
                <a:ext cx="5841407" cy="7622830"/>
              </a:xfrm>
              <a:prstGeom prst="rect">
                <a:avLst/>
              </a:prstGeom>
              <a:blipFill>
                <a:blip r:embed="rId6"/>
                <a:stretch>
                  <a:fillRect l="-2603" t="-499" r="-325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age"/>
          <p:cNvSpPr txBox="1"/>
          <p:nvPr/>
        </p:nvSpPr>
        <p:spPr>
          <a:xfrm>
            <a:off x="22693545" y="12631037"/>
            <a:ext cx="64818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Page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115" name="03_UiO_naventrekk_ENG_pos.png" descr="03_UiO_naventrekk_ENG_p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6" y="12560553"/>
            <a:ext cx="1472316" cy="38710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24/09/2025  |  Ole Gunnar Finnerud  |  EAAC 2025"/>
          <p:cNvSpPr txBox="1"/>
          <p:nvPr/>
        </p:nvSpPr>
        <p:spPr>
          <a:xfrm>
            <a:off x="3187670" y="12614407"/>
            <a:ext cx="529084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24/09/2025  |  Ole Gunnar Finnerud  |  EAAC 2025 </a:t>
            </a:r>
          </a:p>
        </p:txBody>
      </p:sp>
      <p:sp>
        <p:nvSpPr>
          <p:cNvPr id="117" name="Result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here is an optimum value of   for each  ."/>
              <p:cNvSpPr txBox="1"/>
              <p:nvPr/>
            </p:nvSpPr>
            <p:spPr>
              <a:xfrm>
                <a:off x="758586" y="1886753"/>
                <a:ext cx="20740420" cy="14183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>
                <a:spAutoFit/>
              </a:bodyPr>
              <a:lstStyle/>
              <a:p>
                <a:pPr algn="l" defTabSz="825500">
                  <a:defRPr sz="3500">
                    <a:solidFill>
                      <a:srgbClr val="000000"/>
                    </a:solidFill>
                  </a:defRPr>
                </a:pPr>
                <a:r>
                  <a:rPr dirty="0"/>
                  <a:t>There is an optimum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4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dirty="0"/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dirty="0"/>
                  <a:t>.</a:t>
                </a:r>
              </a:p>
            </p:txBody>
          </p:sp>
        </mc:Choice>
        <mc:Fallback xmlns="">
          <p:sp>
            <p:nvSpPr>
              <p:cNvPr id="118" name="There is an optimum value of   for each  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86" y="1886753"/>
                <a:ext cx="20740420" cy="1418398"/>
              </a:xfrm>
              <a:prstGeom prst="rect">
                <a:avLst/>
              </a:prstGeom>
              <a:blipFill>
                <a:blip r:embed="rId3"/>
                <a:stretch>
                  <a:fillRect l="-104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9" name="Fig6 (2).pdf" descr="Fig6 (2)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134" y="2856907"/>
            <a:ext cx="8388192" cy="8842204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We fit   against   and obtain  .…"/>
              <p:cNvSpPr txBox="1"/>
              <p:nvPr/>
            </p:nvSpPr>
            <p:spPr>
              <a:xfrm>
                <a:off x="758585" y="3345029"/>
                <a:ext cx="8130234" cy="786596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/>
              <a:lstStyle/>
              <a:p>
                <a:pPr marL="584199" indent="-584199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dirty="0"/>
                  <a:t>We fit </a:t>
                </a:r>
                <a:r>
                  <a:rPr lang="nb-NO" dirty="0"/>
                  <a:t>optimum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ar-AE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ar-AE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ar-AE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ar-AE" dirty="0"/>
                  <a:t> </a:t>
                </a:r>
                <a:r>
                  <a:rPr dirty="0"/>
                  <a:t>against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ar-AE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ar-AE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ar-AE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dirty="0"/>
                  <a:t>and obtain </a:t>
                </a:r>
                <a:endParaRPr lang="en-US" dirty="0"/>
              </a:p>
              <a:p>
                <a:pPr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opt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36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≈0.23(1−0.78</m:t>
                    </m:r>
                    <m:sSubSup>
                      <m:sSubSupPr>
                        <m:ctrlP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1.86</m:t>
                        </m:r>
                      </m:sup>
                    </m:sSubSup>
                    <m:r>
                      <a:rPr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</m:oMath>
                </a14:m>
                <a:r>
                  <a:rPr sz="3000" dirty="0"/>
                  <a:t>.</a:t>
                </a:r>
              </a:p>
              <a:p>
                <a:pPr marL="846666" lvl="1" indent="-389466" algn="l" defTabSz="825500">
                  <a:lnSpc>
                    <a:spcPct val="110000"/>
                  </a:lnSpc>
                  <a:spcBef>
                    <a:spcPts val="1800"/>
                  </a:spcBef>
                  <a:buClr>
                    <a:srgbClr val="D49956"/>
                  </a:buClr>
                  <a:buSzPct val="100000"/>
                  <a:buChar char="&gt;"/>
                  <a:defRPr sz="4500">
                    <a:solidFill>
                      <a:srgbClr val="000000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r>
                  <a:rPr sz="3000" dirty="0"/>
                  <a:t>Deviates from optimum field found from simulation no more than 10% at low efficiency and 14% at higher efficiencies.</a:t>
                </a:r>
              </a:p>
            </p:txBody>
          </p:sp>
        </mc:Choice>
        <mc:Fallback>
          <p:sp>
            <p:nvSpPr>
              <p:cNvPr id="120" name="We fit   against   and obtain  .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85" y="3345029"/>
                <a:ext cx="8130234" cy="7865961"/>
              </a:xfrm>
              <a:prstGeom prst="rect">
                <a:avLst/>
              </a:prstGeom>
              <a:blipFill>
                <a:blip r:embed="rId5"/>
                <a:stretch>
                  <a:fillRect l="-358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Source: O. G. Finnerud, Carl A. Lindstrøm and E. Adli, PRAB 28, 071301 (2025)."/>
          <p:cNvSpPr txBox="1"/>
          <p:nvPr/>
        </p:nvSpPr>
        <p:spPr>
          <a:xfrm>
            <a:off x="10188218" y="12248386"/>
            <a:ext cx="6882957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dirty="0"/>
              <a:t>Source: O. G. Finnerud, Carl A. Lindstrøm and E. Adli, PRAB 28, 071301 (2025).</a:t>
            </a:r>
          </a:p>
        </p:txBody>
      </p:sp>
      <p:sp>
        <p:nvSpPr>
          <p:cNvPr id="122" name="Source: O. G. Finnerud, Carl A. Lindstrøm and E. Adli, PRAB 28, 071301 (2025)."/>
          <p:cNvSpPr txBox="1"/>
          <p:nvPr/>
        </p:nvSpPr>
        <p:spPr>
          <a:xfrm>
            <a:off x="17465326" y="12273844"/>
            <a:ext cx="6882957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dirty="0"/>
              <a:t>Source: O. G. Finnerud, Carl A. Lindstrøm and E. Adli, PRAB 28, 071301 (2025).</a:t>
            </a:r>
          </a:p>
        </p:txBody>
      </p:sp>
      <p:pic>
        <p:nvPicPr>
          <p:cNvPr id="123" name="Fig5 (2).pdf" descr="Fig5 (2)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5326" y="265289"/>
            <a:ext cx="5559912" cy="12084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age"/>
          <p:cNvSpPr txBox="1"/>
          <p:nvPr/>
        </p:nvSpPr>
        <p:spPr>
          <a:xfrm>
            <a:off x="22693545" y="12631037"/>
            <a:ext cx="64818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Page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pic>
        <p:nvPicPr>
          <p:cNvPr id="127" name="03_UiO_naventrekk_ENG_pos.png" descr="03_UiO_naventrekk_ENG_p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6" y="12560553"/>
            <a:ext cx="1472316" cy="387108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24/09/2025  |  Ole Gunnar Finnerud  |  EAAC 2025"/>
          <p:cNvSpPr txBox="1"/>
          <p:nvPr/>
        </p:nvSpPr>
        <p:spPr>
          <a:xfrm>
            <a:off x="3187670" y="12614407"/>
            <a:ext cx="529084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24/09/2025  |  Ole Gunnar Finnerud  |  EAAC 2025 </a:t>
            </a:r>
          </a:p>
        </p:txBody>
      </p:sp>
      <p:sp>
        <p:nvSpPr>
          <p:cNvPr id="129" name="Result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130" name="Comparing amplitude growths at different points in the parameter space.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Comparing amplitude growths at different points in the parameter space.</a:t>
            </a:r>
          </a:p>
        </p:txBody>
      </p:sp>
      <p:pic>
        <p:nvPicPr>
          <p:cNvPr id="131" name="Fig7 (2).pdf" descr="Fig7 (2)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93" y="2818010"/>
            <a:ext cx="14543438" cy="921084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ource: O. G. Finnerud, Carl A. Lindstrøm and E. Adli, PRAB 28, 071301 (2025)."/>
          <p:cNvSpPr txBox="1"/>
          <p:nvPr/>
        </p:nvSpPr>
        <p:spPr>
          <a:xfrm>
            <a:off x="6107982" y="12002681"/>
            <a:ext cx="6882957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t>Source: O. G. Finnerud, Carl A. Lindstrøm and E. Adli, PRAB 28, 071301 (2025).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age"/>
          <p:cNvSpPr txBox="1"/>
          <p:nvPr/>
        </p:nvSpPr>
        <p:spPr>
          <a:xfrm>
            <a:off x="22693545" y="12631037"/>
            <a:ext cx="64818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Page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36" name="03_UiO_naventrekk_ENG_pos.png" descr="03_UiO_naventrekk_ENG_p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86" y="12560553"/>
            <a:ext cx="1472316" cy="38710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24/09/2025  |  Ole Gunnar Finnerud  |  EAAC 2025"/>
          <p:cNvSpPr txBox="1"/>
          <p:nvPr/>
        </p:nvSpPr>
        <p:spPr>
          <a:xfrm>
            <a:off x="3187670" y="12614407"/>
            <a:ext cx="5290841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24/09/2025  |  Ole Gunnar Finnerud  |  EAAC 2025 </a:t>
            </a:r>
          </a:p>
        </p:txBody>
      </p:sp>
      <p:sp>
        <p:nvSpPr>
          <p:cNvPr id="138" name="Result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Results</a:t>
            </a:r>
          </a:p>
        </p:txBody>
      </p:sp>
      <p:sp>
        <p:nvSpPr>
          <p:cNvPr id="139" name="Mitigation with intial uncorrelated energy spread and ion motion.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Mitigation with intial uncorrelated energy spread and ion motion.</a:t>
            </a:r>
          </a:p>
        </p:txBody>
      </p:sp>
      <p:pic>
        <p:nvPicPr>
          <p:cNvPr id="140" name="Fig8 (2).pdf" descr="Fig8 (2)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350" y="2775177"/>
            <a:ext cx="8794627" cy="8595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Fig9 (2).pdf" descr="Fig9 (2)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733" y="4067045"/>
            <a:ext cx="13635155" cy="535666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ource: O. G. Finnerud, Carl A. Lindstrøm and E. Adli, PRAB 28, 071301 (2025)."/>
          <p:cNvSpPr txBox="1"/>
          <p:nvPr/>
        </p:nvSpPr>
        <p:spPr>
          <a:xfrm>
            <a:off x="2391612" y="11629885"/>
            <a:ext cx="6882957" cy="31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t>Source: O. G. Finnerud, Carl A. Lindstrøm and E. Adli, PRAB 28, 071301 (2025).</a:t>
            </a:r>
          </a:p>
        </p:txBody>
      </p:sp>
      <p:sp>
        <p:nvSpPr>
          <p:cNvPr id="143" name="Source: O. G. Finnerud, Carl A. Lindstrøm and E. Adli, PRAB 28, 071301 (2025)."/>
          <p:cNvSpPr txBox="1"/>
          <p:nvPr/>
        </p:nvSpPr>
        <p:spPr>
          <a:xfrm>
            <a:off x="11698574" y="9394048"/>
            <a:ext cx="6882957" cy="312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t>Source: O. G. Finnerud, Carl A. Lindstrøm and E. Adli, PRAB 28, 071301 (2025).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6666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B6666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926</Words>
  <Application>Microsoft Macintosh PowerPoint</Application>
  <PresentationFormat>Custom</PresentationFormat>
  <Paragraphs>87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Helvetica Neue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Ole Gunnar Finnerud</cp:lastModifiedBy>
  <cp:revision>2</cp:revision>
  <dcterms:modified xsi:type="dcterms:W3CDTF">2025-09-24T12:50:21Z</dcterms:modified>
</cp:coreProperties>
</file>