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77" r:id="rId3"/>
    <p:sldId id="287" r:id="rId4"/>
    <p:sldId id="289" r:id="rId5"/>
    <p:sldId id="293" r:id="rId6"/>
    <p:sldId id="283" r:id="rId7"/>
    <p:sldId id="258" r:id="rId8"/>
    <p:sldId id="290" r:id="rId9"/>
    <p:sldId id="292" r:id="rId10"/>
    <p:sldId id="259" r:id="rId11"/>
    <p:sldId id="265" r:id="rId12"/>
    <p:sldId id="286" r:id="rId13"/>
    <p:sldId id="278" r:id="rId14"/>
    <p:sldId id="266" r:id="rId15"/>
    <p:sldId id="285" r:id="rId16"/>
    <p:sldId id="268" r:id="rId17"/>
    <p:sldId id="284" r:id="rId18"/>
    <p:sldId id="294" r:id="rId19"/>
    <p:sldId id="29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uigan, Ryan (Postgraduate Researcher)" initials="MR(R" lastIdx="2" clrIdx="0">
    <p:extLst>
      <p:ext uri="{19B8F6BF-5375-455C-9EA6-DF929625EA0E}">
        <p15:presenceInfo xmlns:p15="http://schemas.microsoft.com/office/powerpoint/2012/main" userId="S::mcguiga1@lancaster.ac.uk::c4f5ac5a-37be-427a-8a95-92a725cf1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EE6262"/>
    <a:srgbClr val="4D4D4D"/>
    <a:srgbClr val="FF3300"/>
    <a:srgbClr val="0345BD"/>
    <a:srgbClr val="9999FF"/>
    <a:srgbClr val="1706BA"/>
    <a:srgbClr val="ED8383"/>
    <a:srgbClr val="FFC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9D13-03C1-4038-9824-2201A850D64D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2D8F-D14A-4BA9-AEF9-93B18AD7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8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E2D8F-D14A-4BA9-AEF9-93B18AD777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0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9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3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20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6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7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2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8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3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3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8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5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018882C-451E-4D93-BA21-E1095DB7EDE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497FB0-AD0A-48FC-822D-AFF15AFC2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89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B0B8-C4DB-4999-A911-197163FF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8" y="1263625"/>
            <a:ext cx="8676222" cy="3200400"/>
          </a:xfrm>
        </p:spPr>
        <p:txBody>
          <a:bodyPr>
            <a:normAutofit/>
          </a:bodyPr>
          <a:lstStyle/>
          <a:p>
            <a:r>
              <a:rPr lang="en-US" dirty="0"/>
              <a:t>Acceleration-Induced Self-Interactions of Ultra-Short Electron Bunches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E8891-D6BE-4E89-81FE-8C7532854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110" y="4662023"/>
            <a:ext cx="12192000" cy="2971801"/>
          </a:xfrm>
        </p:spPr>
        <p:txBody>
          <a:bodyPr>
            <a:normAutofit/>
          </a:bodyPr>
          <a:lstStyle/>
          <a:p>
            <a:r>
              <a:rPr lang="en-US" sz="2400" dirty="0"/>
              <a:t>Ryan J. McGuigan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Supervisor: Prof. Steven P. Jamison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A0894-72BC-48A9-9FD1-FC00972E3EE3}"/>
              </a:ext>
            </a:extLst>
          </p:cNvPr>
          <p:cNvSpPr/>
          <p:nvPr/>
        </p:nvSpPr>
        <p:spPr>
          <a:xfrm>
            <a:off x="0" y="0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855E721-5DBA-4514-AF5B-034E56818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144378" y="33693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ncaster university">
            <a:extLst>
              <a:ext uri="{FF2B5EF4-FFF2-40B4-BE49-F238E27FC236}">
                <a16:creationId xmlns:a16="http://schemas.microsoft.com/office/drawing/2014/main" id="{F6DAD106-F37E-40BE-8BFD-68AD9EA2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0" y="49746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2E51AF-785E-4BED-BEA0-76D313B7C4C2}"/>
              </a:ext>
            </a:extLst>
          </p:cNvPr>
          <p:cNvSpPr/>
          <p:nvPr/>
        </p:nvSpPr>
        <p:spPr>
          <a:xfrm>
            <a:off x="-1" y="6079928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7th European Advanced Accelerator Conference">
            <a:extLst>
              <a:ext uri="{FF2B5EF4-FFF2-40B4-BE49-F238E27FC236}">
                <a16:creationId xmlns:a16="http://schemas.microsoft.com/office/drawing/2014/main" id="{8A2E9022-3F6A-4B90-8B1F-D487BCBD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85" y="77524"/>
            <a:ext cx="3522810" cy="6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7th European Advanced Accelerator Conference">
            <a:extLst>
              <a:ext uri="{FF2B5EF4-FFF2-40B4-BE49-F238E27FC236}">
                <a16:creationId xmlns:a16="http://schemas.microsoft.com/office/drawing/2014/main" id="{D7A93481-C4F9-4372-9C00-B2E2DB54D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85" y="6155958"/>
            <a:ext cx="3522810" cy="6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00147-B67B-46EC-85BF-334465596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144378" y="6129673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ancaster university">
            <a:extLst>
              <a:ext uri="{FF2B5EF4-FFF2-40B4-BE49-F238E27FC236}">
                <a16:creationId xmlns:a16="http://schemas.microsoft.com/office/drawing/2014/main" id="{6A24075E-B547-4DB0-904B-EB1468FD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0" y="6145726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3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E88B-0547-4E88-BB67-17C1DAFB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71" y="-63057"/>
            <a:ext cx="9905998" cy="758727"/>
          </a:xfrm>
        </p:spPr>
        <p:txBody>
          <a:bodyPr/>
          <a:lstStyle/>
          <a:p>
            <a:r>
              <a:rPr lang="en-US" dirty="0"/>
              <a:t>EXAMPLE: Charge annulus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965B9-55D0-43D3-BCAD-98165020A98C}"/>
                  </a:ext>
                </a:extLst>
              </p:cNvPr>
              <p:cNvSpPr txBox="1"/>
              <p:nvPr/>
            </p:nvSpPr>
            <p:spPr>
              <a:xfrm>
                <a:off x="6212468" y="4211687"/>
                <a:ext cx="593942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Figure 7: Electric field for a charge annulus of initial energy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50MeV, a=50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μ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b=80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dirty="0"/>
                  <a:t>, surface charge density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C/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=50ps for different values of acceleration. Field becomes </a:t>
                </a:r>
                <a:r>
                  <a:rPr lang="en-US" b="1" dirty="0"/>
                  <a:t>asymmetric</a:t>
                </a:r>
                <a:r>
                  <a:rPr lang="en-US" dirty="0"/>
                  <a:t> at higher field strengths, such that the energy gain is comparable to energy at injection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965B9-55D0-43D3-BCAD-98165020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68" y="4211687"/>
                <a:ext cx="5939423" cy="1754326"/>
              </a:xfrm>
              <a:prstGeom prst="rect">
                <a:avLst/>
              </a:prstGeom>
              <a:blipFill>
                <a:blip r:embed="rId2"/>
                <a:stretch>
                  <a:fillRect l="-821" t="-2083" r="-51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0D9C8E-6103-458C-AD4B-4FA1BD2C3186}"/>
              </a:ext>
            </a:extLst>
          </p:cNvPr>
          <p:cNvSpPr txBox="1"/>
          <p:nvPr/>
        </p:nvSpPr>
        <p:spPr>
          <a:xfrm>
            <a:off x="394636" y="646368"/>
            <a:ext cx="600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Integrate over contributions from individual charges</a:t>
            </a:r>
            <a:r>
              <a:rPr lang="en-GB" sz="2000" dirty="0"/>
              <a:t> for the case of a charge annulus (ring)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8955F-6420-45F2-B3E5-0E7026EA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7" y="1468170"/>
            <a:ext cx="5233322" cy="42517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7B01A5-6A9E-4176-9C88-5B7AED63A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1" y="430223"/>
            <a:ext cx="4743259" cy="35065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0236C7-69B3-4A05-985A-5B05E2C5C146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AB03C55-13F4-4796-A049-3A8C31E41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ancaster university">
            <a:extLst>
              <a:ext uri="{FF2B5EF4-FFF2-40B4-BE49-F238E27FC236}">
                <a16:creationId xmlns:a16="http://schemas.microsoft.com/office/drawing/2014/main" id="{6F84BF2E-7B92-458B-A8C1-22A7DB3F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228BEC-75F8-49D7-AF31-9E953EBD09CB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9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51E41-9CDB-40AE-B191-EBF4E5CC7407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5" name="Picture 2" descr="7th European Advanced Accelerator Conference">
            <a:extLst>
              <a:ext uri="{FF2B5EF4-FFF2-40B4-BE49-F238E27FC236}">
                <a16:creationId xmlns:a16="http://schemas.microsoft.com/office/drawing/2014/main" id="{8A52AFD6-90CB-4AE1-92EB-78153D5A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5B6B-7755-472E-89B5-BA798A26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-237787"/>
            <a:ext cx="12115478" cy="936057"/>
          </a:xfrm>
        </p:spPr>
        <p:txBody>
          <a:bodyPr>
            <a:normAutofit/>
          </a:bodyPr>
          <a:lstStyle/>
          <a:p>
            <a:r>
              <a:rPr lang="en-US" dirty="0"/>
              <a:t>Fields of a Gaussian Bunch (During acceleration)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53B75-3D20-4784-A928-CE1B7BE3B428}"/>
                  </a:ext>
                </a:extLst>
              </p:cNvPr>
              <p:cNvSpPr txBox="1"/>
              <p:nvPr/>
            </p:nvSpPr>
            <p:spPr>
              <a:xfrm>
                <a:off x="532011" y="541415"/>
                <a:ext cx="6298611" cy="148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Charge: Q=100pC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=6.25×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Bunch Dimensions: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External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GeV/m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ea typeface="Cambria Math" panose="02040503050406030204" pitchFamily="18" charset="0"/>
                  </a:rPr>
                  <a:t>Accelerator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ps (3cm)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Initial Energy: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(50MeV)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53B75-3D20-4784-A928-CE1B7BE3B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1" y="541415"/>
                <a:ext cx="6298611" cy="1489510"/>
              </a:xfrm>
              <a:prstGeom prst="rect">
                <a:avLst/>
              </a:prstGeom>
              <a:blipFill>
                <a:blip r:embed="rId2"/>
                <a:stretch>
                  <a:fillRect l="-580" t="-2459" b="-5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9A4FF0-641C-44F3-8D9D-C10F7C8C9421}"/>
                  </a:ext>
                </a:extLst>
              </p:cNvPr>
              <p:cNvSpPr txBox="1"/>
              <p:nvPr/>
            </p:nvSpPr>
            <p:spPr>
              <a:xfrm>
                <a:off x="5505222" y="3984858"/>
                <a:ext cx="6035469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Longitudinal electric field of an accelerated bunch in vacuum up-to 100ps.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Initial symmetric dipole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Asymmetric</a:t>
                </a:r>
                <a:r>
                  <a:rPr lang="en-US" dirty="0"/>
                  <a:t> dipole field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Gradually </a:t>
                </a:r>
                <a:r>
                  <a:rPr lang="en-US" b="1" dirty="0"/>
                  <a:t>reduces</a:t>
                </a:r>
                <a:r>
                  <a:rPr lang="en-US" dirty="0"/>
                  <a:t> </a:t>
                </a:r>
                <a:r>
                  <a:rPr lang="en-US" b="1" dirty="0"/>
                  <a:t>in magnitude </a:t>
                </a:r>
                <a:r>
                  <a:rPr lang="en-US" dirty="0"/>
                  <a:t>as energy of the bunch increases</a:t>
                </a:r>
              </a:p>
              <a:p>
                <a:r>
                  <a:rPr lang="en-US" b="1" dirty="0"/>
                  <a:t>Does work against the motion of the bunch!</a:t>
                </a:r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9A4FF0-641C-44F3-8D9D-C10F7C8C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22" y="3984858"/>
                <a:ext cx="6035469" cy="2031325"/>
              </a:xfrm>
              <a:prstGeom prst="rect">
                <a:avLst/>
              </a:prstGeom>
              <a:blipFill>
                <a:blip r:embed="rId3"/>
                <a:stretch>
                  <a:fillRect l="-808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21861BF-B9A8-431D-9B01-339DCD34D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582309"/>
            <a:ext cx="4536733" cy="3402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010FAA-9602-4D6C-BE8E-5FCBCC4DF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1" y="2239692"/>
            <a:ext cx="4604000" cy="36314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F6B329-DD15-4310-81B5-E208D7F60ED3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53BA1E5-62A6-4CCF-978C-B04552AA2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ancaster university">
            <a:extLst>
              <a:ext uri="{FF2B5EF4-FFF2-40B4-BE49-F238E27FC236}">
                <a16:creationId xmlns:a16="http://schemas.microsoft.com/office/drawing/2014/main" id="{3AA1B194-5544-469C-8C9B-25E76308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B4E5F1-8CAA-4A31-9BC7-80624C4AC29A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85A90-CBE5-4B80-90FA-E8231774A567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5" name="Picture 2" descr="7th European Advanced Accelerator Conference">
            <a:extLst>
              <a:ext uri="{FF2B5EF4-FFF2-40B4-BE49-F238E27FC236}">
                <a16:creationId xmlns:a16="http://schemas.microsoft.com/office/drawing/2014/main" id="{5904036D-6D0D-4E37-8B9E-BA78CFEF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0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826A-6802-43E3-BFB4-B5D616AE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53" y="49745"/>
            <a:ext cx="9905998" cy="1122948"/>
          </a:xfrm>
        </p:spPr>
        <p:txBody>
          <a:bodyPr/>
          <a:lstStyle/>
          <a:p>
            <a:r>
              <a:rPr lang="en-US" dirty="0"/>
              <a:t>Fields of a Gaussian Bunch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641D8E1-5E9E-431C-B3A4-F94A66A19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544"/>
          <a:stretch/>
        </p:blipFill>
        <p:spPr>
          <a:xfrm>
            <a:off x="792453" y="1111450"/>
            <a:ext cx="6351578" cy="46351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5646D2-349F-4688-8F4B-4103BB1006C2}"/>
              </a:ext>
            </a:extLst>
          </p:cNvPr>
          <p:cNvSpPr txBox="1"/>
          <p:nvPr/>
        </p:nvSpPr>
        <p:spPr>
          <a:xfrm>
            <a:off x="7482036" y="1254697"/>
            <a:ext cx="45067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Contributions from the Velocity term and the Acceleration term to the overall field.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Velocity term is dominated by space-charge fields from charge behind the observer, which does not appear to accelerate.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negative, velocity field is compensated for by the positive acceleration field.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B18D0-76D7-4A0A-A873-120B4527511D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D597186-6223-4728-BBEB-4FDFDD2A4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ancaster university">
            <a:extLst>
              <a:ext uri="{FF2B5EF4-FFF2-40B4-BE49-F238E27FC236}">
                <a16:creationId xmlns:a16="http://schemas.microsoft.com/office/drawing/2014/main" id="{4D9225EA-552A-4FE4-9899-1D83BBE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97E03-E3FD-4C45-8D82-CB751EECDE5F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11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08A26-08D2-4DC0-8020-AE9A6ACC36D8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Picture 2" descr="7th European Advanced Accelerator Conference">
            <a:extLst>
              <a:ext uri="{FF2B5EF4-FFF2-40B4-BE49-F238E27FC236}">
                <a16:creationId xmlns:a16="http://schemas.microsoft.com/office/drawing/2014/main" id="{CF0A91D8-23B1-4EEF-8348-7165CBF0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9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329606-56B1-480A-81D6-42E1FB25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0"/>
            <a:ext cx="10684042" cy="850616"/>
          </a:xfrm>
        </p:spPr>
        <p:txBody>
          <a:bodyPr>
            <a:normAutofit/>
          </a:bodyPr>
          <a:lstStyle/>
          <a:p>
            <a:r>
              <a:rPr lang="en-US" dirty="0"/>
              <a:t>Fields of a Gaussian Bunch (Post-Acceleration)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62E037-BF43-4080-A334-2056FF39DDA0}"/>
                  </a:ext>
                </a:extLst>
              </p:cNvPr>
              <p:cNvSpPr txBox="1"/>
              <p:nvPr/>
            </p:nvSpPr>
            <p:spPr>
              <a:xfrm>
                <a:off x="6612957" y="878851"/>
                <a:ext cx="5207268" cy="411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Even after the acceleration, the induced field </a:t>
                </a:r>
                <a:r>
                  <a:rPr lang="en-US" sz="2000" b="1" dirty="0"/>
                  <a:t>continues to propagate</a:t>
                </a:r>
                <a:r>
                  <a:rPr lang="en-US" sz="2000" dirty="0"/>
                  <a:t> up-to the radiation formation length,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fin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Remarked upon by </a:t>
                </a:r>
                <a:r>
                  <a:rPr lang="en-GB" sz="2000" dirty="0" err="1"/>
                  <a:t>Geloni</a:t>
                </a:r>
                <a:r>
                  <a:rPr lang="en-GB" sz="2000" dirty="0"/>
                  <a:t> et. al.</a:t>
                </a:r>
              </a:p>
              <a:p>
                <a:r>
                  <a:rPr lang="en-GB" sz="2000" dirty="0"/>
                  <a:t>(The authors calculated the longitudinal wake for an “instantaneous” acceleration, neglecting contributions from during the acceleration itself)</a:t>
                </a:r>
              </a:p>
              <a:p>
                <a:endParaRPr lang="en-GB" sz="2000" dirty="0"/>
              </a:p>
              <a:p>
                <a:r>
                  <a:rPr lang="en-GB" sz="2000" b="1" dirty="0"/>
                  <a:t>We account for additional contributions from the acceleration region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62E037-BF43-4080-A334-2056FF39D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57" y="878851"/>
                <a:ext cx="5207268" cy="4113177"/>
              </a:xfrm>
              <a:prstGeom prst="rect">
                <a:avLst/>
              </a:prstGeom>
              <a:blipFill>
                <a:blip r:embed="rId2"/>
                <a:stretch>
                  <a:fillRect l="-1288" t="-741" r="-468" b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0D425E1-ACC5-41D7-B1FA-B51E381B4100}"/>
              </a:ext>
            </a:extLst>
          </p:cNvPr>
          <p:cNvSpPr txBox="1"/>
          <p:nvPr/>
        </p:nvSpPr>
        <p:spPr>
          <a:xfrm>
            <a:off x="0" y="6111482"/>
            <a:ext cx="659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transient longitudinal field after the acceleration process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FB0AF-CB4A-4D92-9E61-C0C94DEF624D}"/>
              </a:ext>
            </a:extLst>
          </p:cNvPr>
          <p:cNvSpPr txBox="1"/>
          <p:nvPr/>
        </p:nvSpPr>
        <p:spPr>
          <a:xfrm>
            <a:off x="6593709" y="5473513"/>
            <a:ext cx="518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1. G. </a:t>
            </a:r>
            <a:r>
              <a:rPr lang="en-GB" sz="1000" i="1" dirty="0" err="1"/>
              <a:t>Geloni</a:t>
            </a:r>
            <a:r>
              <a:rPr lang="en-GB" sz="1000" i="1" dirty="0"/>
              <a:t>, E. </a:t>
            </a:r>
            <a:r>
              <a:rPr lang="en-GB" sz="1000" i="1" dirty="0" err="1"/>
              <a:t>Saldin</a:t>
            </a:r>
            <a:r>
              <a:rPr lang="en-GB" sz="1000" i="1" dirty="0"/>
              <a:t>, E. </a:t>
            </a:r>
            <a:r>
              <a:rPr lang="en-GB" sz="1000" i="1" dirty="0" err="1"/>
              <a:t>Schneidmiller</a:t>
            </a:r>
            <a:r>
              <a:rPr lang="en-GB" sz="1000" i="1" dirty="0"/>
              <a:t>, M. </a:t>
            </a:r>
            <a:r>
              <a:rPr lang="en-GB" sz="1000" i="1" dirty="0" err="1"/>
              <a:t>Yurkov</a:t>
            </a:r>
            <a:r>
              <a:rPr lang="en-GB" sz="1000" i="1" dirty="0"/>
              <a:t>, Longitudinal wake field for an electron beam accelerated through an ultrahigh field gradient, </a:t>
            </a:r>
            <a:r>
              <a:rPr lang="en-GB" sz="1000" i="1" dirty="0" err="1"/>
              <a:t>Nuc</a:t>
            </a:r>
            <a:r>
              <a:rPr lang="en-GB" sz="1000" i="1" dirty="0"/>
              <a:t>. Instr. and Methods Sec. A:, Vol. 578, </a:t>
            </a:r>
            <a:r>
              <a:rPr lang="en-GB" sz="1000" i="1" dirty="0" err="1"/>
              <a:t>Iss</a:t>
            </a:r>
            <a:r>
              <a:rPr lang="en-GB" sz="1000" i="1" dirty="0"/>
              <a:t>. 1, (2007), </a:t>
            </a:r>
            <a:r>
              <a:rPr lang="en-GB" sz="1000" i="1" dirty="0" err="1"/>
              <a:t>pgs</a:t>
            </a:r>
            <a:r>
              <a:rPr lang="en-GB" sz="1000" i="1" dirty="0"/>
              <a:t> 34-46,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BE238-98BA-46E6-8694-48691D044E57}"/>
              </a:ext>
            </a:extLst>
          </p:cNvPr>
          <p:cNvSpPr txBox="1"/>
          <p:nvPr/>
        </p:nvSpPr>
        <p:spPr>
          <a:xfrm>
            <a:off x="11608067" y="2721050"/>
            <a:ext cx="4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C1FA3-48C3-434E-B8DF-91287D6B73B6}"/>
              </a:ext>
            </a:extLst>
          </p:cNvPr>
          <p:cNvSpPr txBox="1"/>
          <p:nvPr/>
        </p:nvSpPr>
        <p:spPr>
          <a:xfrm>
            <a:off x="5399770" y="6238956"/>
            <a:ext cx="471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B5D2B-1EA9-4921-85AD-532109F00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4" y="984002"/>
            <a:ext cx="5905212" cy="45248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206148-0FAC-4856-8D50-439D977267FE}"/>
              </a:ext>
            </a:extLst>
          </p:cNvPr>
          <p:cNvSpPr/>
          <p:nvPr/>
        </p:nvSpPr>
        <p:spPr>
          <a:xfrm>
            <a:off x="-40109" y="6085567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11CE8-159A-4107-A8C5-652376138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ancaster university">
            <a:extLst>
              <a:ext uri="{FF2B5EF4-FFF2-40B4-BE49-F238E27FC236}">
                <a16:creationId xmlns:a16="http://schemas.microsoft.com/office/drawing/2014/main" id="{63291A7E-76D4-492F-B62E-8CB748E2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37F0F3-538F-4258-A111-0032055B7120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12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BA8EC-524B-4176-9682-233D8CABDFB4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6" name="Picture 2" descr="7th European Advanced Accelerator Conference">
            <a:extLst>
              <a:ext uri="{FF2B5EF4-FFF2-40B4-BE49-F238E27FC236}">
                <a16:creationId xmlns:a16="http://schemas.microsoft.com/office/drawing/2014/main" id="{A460E05D-63F7-4FD6-8014-CAEB7D21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5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5B6B-7755-472E-89B5-BA798A26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32" y="10039"/>
            <a:ext cx="9905998" cy="936057"/>
          </a:xfrm>
        </p:spPr>
        <p:txBody>
          <a:bodyPr/>
          <a:lstStyle/>
          <a:p>
            <a:r>
              <a:rPr lang="en-US" dirty="0"/>
              <a:t>Gaussian Bunch (LOSSES)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DED69-B245-4211-9590-3075336A42F0}"/>
              </a:ext>
            </a:extLst>
          </p:cNvPr>
          <p:cNvSpPr txBox="1"/>
          <p:nvPr/>
        </p:nvSpPr>
        <p:spPr>
          <a:xfrm>
            <a:off x="561197" y="751391"/>
            <a:ext cx="634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 over the fields to obtain the longitudinal chirp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CF13B-B20B-4EAD-B196-AE72CA563032}"/>
              </a:ext>
            </a:extLst>
          </p:cNvPr>
          <p:cNvSpPr txBox="1"/>
          <p:nvPr/>
        </p:nvSpPr>
        <p:spPr>
          <a:xfrm>
            <a:off x="4600894" y="3494959"/>
            <a:ext cx="1926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Losses per electron as a ratio of final energy at different times up to 10ns.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DA311D-8EB4-413A-83D0-4027B3D6AD5D}"/>
                  </a:ext>
                </a:extLst>
              </p:cNvPr>
              <p:cNvSpPr txBox="1"/>
              <p:nvPr/>
            </p:nvSpPr>
            <p:spPr>
              <a:xfrm>
                <a:off x="490889" y="2003790"/>
                <a:ext cx="583611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Acceleration induced chirp is asymmetric </a:t>
                </a:r>
                <a:r>
                  <a:rPr lang="en-US" dirty="0" err="1"/>
                  <a:t>wrt</a:t>
                </a:r>
                <a:r>
                  <a:rPr lang="en-US" dirty="0"/>
                  <a:t>. to the bunch centroid, with energy spread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(1%)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DA311D-8EB4-413A-83D0-4027B3D6A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9" y="2003790"/>
                <a:ext cx="5836117" cy="1200329"/>
              </a:xfrm>
              <a:prstGeom prst="rect">
                <a:avLst/>
              </a:prstGeom>
              <a:blipFill>
                <a:blip r:embed="rId2"/>
                <a:stretch>
                  <a:fillRect l="-940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476D2B-25B7-496C-9796-F4901F9A8777}"/>
                  </a:ext>
                </a:extLst>
              </p:cNvPr>
              <p:cNvSpPr txBox="1"/>
              <p:nvPr/>
            </p:nvSpPr>
            <p:spPr>
              <a:xfrm>
                <a:off x="6748771" y="4064351"/>
                <a:ext cx="5123898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Losses continue long after acceleration has ceased.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Shorter, denser bunches experience dramatically greater losses in less time.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60000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, ~1% energy loss for 1μm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Overall loss scales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476D2B-25B7-496C-9796-F4901F9A8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771" y="4064351"/>
                <a:ext cx="5123898" cy="2031325"/>
              </a:xfrm>
              <a:prstGeom prst="rect">
                <a:avLst/>
              </a:prstGeom>
              <a:blipFill>
                <a:blip r:embed="rId3"/>
                <a:stretch>
                  <a:fillRect l="-713" t="-1802" b="-18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4D2E835-F58A-4239-A7B8-0C14EB251E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2887" r="7082"/>
          <a:stretch/>
        </p:blipFill>
        <p:spPr>
          <a:xfrm>
            <a:off x="6969570" y="274435"/>
            <a:ext cx="4503740" cy="3654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537C9-2D48-46C3-8836-4AF70E71F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660" y="2282891"/>
            <a:ext cx="1352739" cy="1066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6609AA-8110-4F6A-A3C3-83AFA85F6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19" y="1043808"/>
            <a:ext cx="10939650" cy="10939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87E34-1A7E-42F4-ABB0-C3E9BB7E9900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9320B9A5-9F68-4949-805B-58B384448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ancaster university">
            <a:extLst>
              <a:ext uri="{FF2B5EF4-FFF2-40B4-BE49-F238E27FC236}">
                <a16:creationId xmlns:a16="http://schemas.microsoft.com/office/drawing/2014/main" id="{D27BF6A5-A594-494D-8C60-81C1B801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CF1C28-BA89-4023-8479-819AD8073903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13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9220B3-79D8-4477-A10D-F55025E289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2483" r="5100"/>
          <a:stretch/>
        </p:blipFill>
        <p:spPr>
          <a:xfrm>
            <a:off x="530688" y="2726826"/>
            <a:ext cx="4070206" cy="32201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751495-EDB4-412C-BBC4-D85F4101AE06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1" name="Picture 2" descr="7th European Advanced Accelerator Conference">
            <a:extLst>
              <a:ext uri="{FF2B5EF4-FFF2-40B4-BE49-F238E27FC236}">
                <a16:creationId xmlns:a16="http://schemas.microsoft.com/office/drawing/2014/main" id="{81111277-477C-4610-9C1D-0F12940B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37DB-9DB7-48EB-92F6-ABC3CE92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03" y="321377"/>
            <a:ext cx="9905998" cy="853440"/>
          </a:xfrm>
        </p:spPr>
        <p:txBody>
          <a:bodyPr/>
          <a:lstStyle/>
          <a:p>
            <a:r>
              <a:rPr lang="en-US" dirty="0"/>
              <a:t>Gaussian Bunch (LOSSES)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991EB-ACE9-4921-8E55-7C49CD287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0" y="1174817"/>
            <a:ext cx="6391994" cy="47855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A2165-35AE-414B-88D1-F1A2B75FA599}"/>
                  </a:ext>
                </a:extLst>
              </p:cNvPr>
              <p:cNvSpPr txBox="1"/>
              <p:nvPr/>
            </p:nvSpPr>
            <p:spPr>
              <a:xfrm>
                <a:off x="7276695" y="1366787"/>
                <a:ext cx="4196615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more extreme case for bunches of lengths </a:t>
                </a:r>
                <a:r>
                  <a:rPr lang="en-US" dirty="0">
                    <a:solidFill>
                      <a:srgbClr val="FF5050"/>
                    </a:solidFill>
                  </a:rPr>
                  <a:t>0.1μm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92D050"/>
                    </a:solidFill>
                  </a:rPr>
                  <a:t>0.075μm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F0"/>
                    </a:solidFill>
                  </a:rPr>
                  <a:t>0.05μm</a:t>
                </a:r>
              </a:p>
              <a:p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dirty="0"/>
                  <a:t>Increasingly significant bunch losses arise </a:t>
                </a:r>
                <a:r>
                  <a:rPr lang="en-US" b="1" dirty="0"/>
                  <a:t>during</a:t>
                </a:r>
                <a:r>
                  <a:rPr lang="en-US" dirty="0"/>
                  <a:t> the acceleration as formation length shrinks</a:t>
                </a:r>
              </a:p>
              <a:p>
                <a:endParaRPr lang="en-US" dirty="0"/>
              </a:p>
              <a:p>
                <a:r>
                  <a:rPr lang="en-US" dirty="0"/>
                  <a:t>For especially short bunches losses approach O(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) of the total energy of the bunch.</a:t>
                </a:r>
              </a:p>
              <a:p>
                <a:endParaRPr lang="en-US" dirty="0"/>
              </a:p>
              <a:p>
                <a:r>
                  <a:rPr lang="en-US" dirty="0"/>
                  <a:t>Breakdown of rigidity condition when self-interaction is strong enough and losses are large enough.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A2165-35AE-414B-88D1-F1A2B75FA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695" y="1366787"/>
                <a:ext cx="4196615" cy="5355312"/>
              </a:xfrm>
              <a:prstGeom prst="rect">
                <a:avLst/>
              </a:prstGeom>
              <a:blipFill>
                <a:blip r:embed="rId3"/>
                <a:stretch>
                  <a:fillRect l="-1308" t="-569" r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C0C9C36-C407-431B-A2B8-61B0257AA315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26F391C-CBEE-4AF8-9320-0FA807821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ADEC2F7E-0539-45E9-9BDF-E1E26C82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0A4AC0-70F2-4C25-A88E-43FED51BEAE5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14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6B58D-8621-494E-A09C-91AE09DAE76E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Picture 2" descr="7th European Advanced Accelerator Conference">
            <a:extLst>
              <a:ext uri="{FF2B5EF4-FFF2-40B4-BE49-F238E27FC236}">
                <a16:creationId xmlns:a16="http://schemas.microsoft.com/office/drawing/2014/main" id="{D25C92AD-0792-4D6C-AC8F-5D4C43F1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2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1C75-E9DA-41EC-923D-87ACCDE7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6" y="80639"/>
            <a:ext cx="11987447" cy="92333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Summary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1B296-6219-4A3F-B998-AF3F84EDB195}"/>
                  </a:ext>
                </a:extLst>
              </p:cNvPr>
              <p:cNvSpPr txBox="1"/>
              <p:nvPr/>
            </p:nvSpPr>
            <p:spPr>
              <a:xfrm>
                <a:off x="824568" y="657460"/>
                <a:ext cx="10349564" cy="8101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What have we shown</a:t>
                </a:r>
              </a:p>
              <a:p>
                <a:endParaRPr lang="en-US" sz="20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</a:rPr>
                  <a:t>High-field acceleration induces </a:t>
                </a:r>
                <a:r>
                  <a:rPr lang="en-US" sz="2000" b="1" dirty="0">
                    <a:ea typeface="Cambria Math" panose="02040503050406030204" pitchFamily="18" charset="0"/>
                  </a:rPr>
                  <a:t>asymmetric longitudinal self-fields</a:t>
                </a:r>
              </a:p>
              <a:p>
                <a:endParaRPr lang="en-US" sz="20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</a:rPr>
                  <a:t>Self-fields </a:t>
                </a:r>
                <a:r>
                  <a:rPr lang="en-US" sz="2000" b="1" dirty="0">
                    <a:ea typeface="Cambria Math" panose="02040503050406030204" pitchFamily="18" charset="0"/>
                  </a:rPr>
                  <a:t>degrade</a:t>
                </a:r>
                <a:r>
                  <a:rPr lang="en-US" sz="2000" dirty="0">
                    <a:ea typeface="Cambria Math" panose="02040503050406030204" pitchFamily="18" charset="0"/>
                  </a:rPr>
                  <a:t> the bunch inducing losses and chirp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(1%) 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pC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m charge)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</a:rPr>
                  <a:t>Losses scale ~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, effects magnified for shorter bunches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</a:rPr>
                  <a:t>Field contributions </a:t>
                </a:r>
                <a:r>
                  <a:rPr lang="en-US" sz="2000" b="1" dirty="0">
                    <a:ea typeface="Cambria Math" panose="02040503050406030204" pitchFamily="18" charset="0"/>
                  </a:rPr>
                  <a:t>during</a:t>
                </a:r>
                <a:r>
                  <a:rPr lang="en-US" sz="2000" dirty="0">
                    <a:ea typeface="Cambria Math" panose="02040503050406030204" pitchFamily="18" charset="0"/>
                  </a:rPr>
                  <a:t> the acceleration process are  important especially for short bunches/formation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Key Takeaway</a:t>
                </a:r>
              </a:p>
              <a:p>
                <a:r>
                  <a:rPr lang="en-US" sz="2400" b="1" dirty="0">
                    <a:ea typeface="Cambria Math" panose="02040503050406030204" pitchFamily="18" charset="0"/>
                  </a:rPr>
                  <a:t>This model points to an inherent vacuum beam-loading process that is exacerbated rather than compensated by higher-gradient accelerating fields</a:t>
                </a:r>
              </a:p>
              <a:p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1B296-6219-4A3F-B998-AF3F84ED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68" y="657460"/>
                <a:ext cx="10349564" cy="8101449"/>
              </a:xfrm>
              <a:prstGeom prst="rect">
                <a:avLst/>
              </a:prstGeom>
              <a:blipFill>
                <a:blip r:embed="rId2"/>
                <a:stretch>
                  <a:fillRect l="-883" t="-451" r="-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E86DB17-23BD-431B-9984-A99C39093C8A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5E46EC0-8A25-405B-9347-E8DFEADE8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ancaster university">
            <a:extLst>
              <a:ext uri="{FF2B5EF4-FFF2-40B4-BE49-F238E27FC236}">
                <a16:creationId xmlns:a16="http://schemas.microsoft.com/office/drawing/2014/main" id="{1B662A9F-2344-4101-89EA-E1B27C5A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BA0157-8FF1-4B95-8070-9CBE731DCE07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15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6482A-CA7B-4B01-9CCD-EDDC5D406436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Picture 2" descr="7th European Advanced Accelerator Conference">
            <a:extLst>
              <a:ext uri="{FF2B5EF4-FFF2-40B4-BE49-F238E27FC236}">
                <a16:creationId xmlns:a16="http://schemas.microsoft.com/office/drawing/2014/main" id="{9D63FAF7-1E45-4B2D-BAA8-BCED231E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4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E5A5-2475-4C3B-A4BA-6E7A06EA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209575"/>
          </a:xfrm>
        </p:spPr>
        <p:txBody>
          <a:bodyPr/>
          <a:lstStyle/>
          <a:p>
            <a:r>
              <a:rPr lang="en-US" dirty="0"/>
              <a:t>Transverse Scaling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027B72-0340-4AE8-A1C0-BC97CB0DC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7" y="1209575"/>
            <a:ext cx="7227429" cy="54040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A1DFF2-13E6-44D8-9B94-2BD268DAC4EA}"/>
              </a:ext>
            </a:extLst>
          </p:cNvPr>
          <p:cNvSpPr txBox="1"/>
          <p:nvPr/>
        </p:nvSpPr>
        <p:spPr>
          <a:xfrm>
            <a:off x="7729087" y="1386038"/>
            <a:ext cx="32437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momentum chirp for various transverse bunch lengths</a:t>
            </a:r>
          </a:p>
          <a:p>
            <a:endParaRPr lang="en-US" dirty="0"/>
          </a:p>
          <a:p>
            <a:r>
              <a:rPr lang="en-US" dirty="0"/>
              <a:t>The scaling with the transverse bunch length appears to be quite weak</a:t>
            </a:r>
          </a:p>
          <a:p>
            <a:endParaRPr lang="en-US" dirty="0"/>
          </a:p>
          <a:p>
            <a:r>
              <a:rPr lang="en-US" dirty="0"/>
              <a:t>A bunch only needs to be “compact” in the longitudinal dimension to experience these self-effects.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D93-42A8-4276-BC90-4F880F11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5" y="339214"/>
            <a:ext cx="10724949" cy="709061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Correction to charge density induced by self fields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A4EDA-7F72-43B4-A252-FEEB76AC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8" y="1345458"/>
            <a:ext cx="6868981" cy="491504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BC358C-80FC-4B02-8B71-D250F716F9E2}"/>
                  </a:ext>
                </a:extLst>
              </p:cNvPr>
              <p:cNvSpPr txBox="1"/>
              <p:nvPr/>
            </p:nvSpPr>
            <p:spPr>
              <a:xfrm>
                <a:off x="8210350" y="1372255"/>
                <a:ext cx="3445843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second order </a:t>
                </a:r>
                <a:r>
                  <a:rPr lang="en-US" dirty="0"/>
                  <a:t>(in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 effect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Charge vacates the middle of the bunch (hence “positive” charge) and is pushed towards the head and tail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Overall loss of momentum hence </a:t>
                </a:r>
                <a:r>
                  <a:rPr lang="en-US" b="1" dirty="0"/>
                  <a:t>tail acquires additional charge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charge-correction will generate its own EM fields that also interact with the bunch . .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BC358C-80FC-4B02-8B71-D250F716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350" y="1372255"/>
                <a:ext cx="3445843" cy="4801314"/>
              </a:xfrm>
              <a:prstGeom prst="rect">
                <a:avLst/>
              </a:prstGeom>
              <a:blipFill>
                <a:blip r:embed="rId3"/>
                <a:stretch>
                  <a:fillRect l="-1593" t="-635" r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574-4058-49A5-AFF2-E741AC1D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01"/>
            <a:ext cx="8026400" cy="84304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Lienard</a:t>
            </a:r>
            <a:r>
              <a:rPr lang="en-US" dirty="0"/>
              <a:t> Weichert FIELDS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D207C-153A-4275-A981-D191959A8375}"/>
              </a:ext>
            </a:extLst>
          </p:cNvPr>
          <p:cNvSpPr txBox="1"/>
          <p:nvPr/>
        </p:nvSpPr>
        <p:spPr>
          <a:xfrm>
            <a:off x="6350000" y="1828800"/>
            <a:ext cx="5448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Lienard</a:t>
            </a:r>
            <a:r>
              <a:rPr lang="en-US" sz="2400" dirty="0"/>
              <a:t> Weichert Fields of point charge accelerated for finite time.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9999FF"/>
                </a:solidFill>
              </a:rPr>
              <a:t>Retarded charge </a:t>
            </a:r>
            <a:r>
              <a:rPr lang="en-US" sz="2400" dirty="0"/>
              <a:t>velocity field observed in region I.</a:t>
            </a:r>
          </a:p>
          <a:p>
            <a:endParaRPr lang="en-US" sz="2400" dirty="0"/>
          </a:p>
          <a:p>
            <a:r>
              <a:rPr lang="en-US" sz="2400" dirty="0"/>
              <a:t>Acceleration Field observed in II. </a:t>
            </a:r>
          </a:p>
          <a:p>
            <a:endParaRPr lang="en-US" sz="2400" dirty="0"/>
          </a:p>
          <a:p>
            <a:r>
              <a:rPr lang="en-US" sz="2400" dirty="0"/>
              <a:t>Velocity of </a:t>
            </a:r>
            <a:r>
              <a:rPr lang="en-US" sz="2400" dirty="0">
                <a:solidFill>
                  <a:srgbClr val="00B0F0"/>
                </a:solidFill>
              </a:rPr>
              <a:t>charge at present time </a:t>
            </a:r>
            <a:r>
              <a:rPr lang="en-US" sz="2400" dirty="0"/>
              <a:t>observed in III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DBCF8-AB5E-48AE-B86F-7499B149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6" y="1104900"/>
            <a:ext cx="5904664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20B403-146D-49AD-8C53-52E5289EEB55}"/>
              </a:ext>
            </a:extLst>
          </p:cNvPr>
          <p:cNvSpPr txBox="1"/>
          <p:nvPr/>
        </p:nvSpPr>
        <p:spPr>
          <a:xfrm>
            <a:off x="442762" y="797664"/>
            <a:ext cx="57095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PhD project exploring fundamental performance limitations of high-field gradient acceleration.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Previously calculated the </a:t>
            </a:r>
            <a:r>
              <a:rPr lang="en-US" sz="2400" b="1" dirty="0"/>
              <a:t>coherent</a:t>
            </a:r>
            <a:r>
              <a:rPr lang="en-US" sz="2400" dirty="0"/>
              <a:t> emissions of </a:t>
            </a:r>
            <a:r>
              <a:rPr lang="en-US" sz="2400" b="1" dirty="0"/>
              <a:t>linearly accelerated </a:t>
            </a:r>
            <a:r>
              <a:rPr lang="en-US" sz="2400" dirty="0"/>
              <a:t>bunches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 the right conditions,</a:t>
            </a:r>
            <a:r>
              <a:rPr lang="en-US" sz="2400" b="1" dirty="0"/>
              <a:t> bunches may lose a significant amount of energy due to coherent emission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65C36-29CB-4ADA-838D-34903F3D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22" y="260776"/>
            <a:ext cx="4530291" cy="4355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35EA3-FE80-4239-8438-93E40AC82A2C}"/>
                  </a:ext>
                </a:extLst>
              </p:cNvPr>
              <p:cNvSpPr txBox="1"/>
              <p:nvPr/>
            </p:nvSpPr>
            <p:spPr>
              <a:xfrm>
                <a:off x="6196417" y="4616033"/>
                <a:ext cx="53227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Figure: Predicted scaling of coherent emission losses with external accelerating gradient for different values of bunch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Accelerator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cm,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=6.25×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35EA3-FE80-4239-8438-93E40AC82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17" y="4616033"/>
                <a:ext cx="5322771" cy="1200329"/>
              </a:xfrm>
              <a:prstGeom prst="rect">
                <a:avLst/>
              </a:prstGeom>
              <a:blipFill>
                <a:blip r:embed="rId3"/>
                <a:stretch>
                  <a:fillRect l="-915" t="-2538" r="-915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52569EB-EFC0-4B28-871C-084B254E13DC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F49CA25-F7D9-4AE4-A8EC-BD2C0F3FB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ancaster university">
            <a:extLst>
              <a:ext uri="{FF2B5EF4-FFF2-40B4-BE49-F238E27FC236}">
                <a16:creationId xmlns:a16="http://schemas.microsoft.com/office/drawing/2014/main" id="{1CA2F879-13A9-4873-A9A5-32AFCB22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0FFC91-7E9B-43C7-8A51-AB6C9FF1190A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9CCAFC-7B98-49A6-AF7F-7D730F29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70" y="-118668"/>
            <a:ext cx="9905998" cy="9163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Background</a:t>
            </a:r>
            <a:endParaRPr lang="en-GB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3F5F99-81DB-4FD0-B377-DC7B981C2126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 descr="7th European Advanced Accelerator Conference">
            <a:extLst>
              <a:ext uri="{FF2B5EF4-FFF2-40B4-BE49-F238E27FC236}">
                <a16:creationId xmlns:a16="http://schemas.microsoft.com/office/drawing/2014/main" id="{3BD2BD4A-1AC0-4BB4-A06E-64D93AA1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20A1AC-5E76-4BBB-AB7F-2F41EA0B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435840" cy="731520"/>
          </a:xfrm>
        </p:spPr>
        <p:txBody>
          <a:bodyPr>
            <a:normAutofit/>
          </a:bodyPr>
          <a:lstStyle/>
          <a:p>
            <a:r>
              <a:rPr lang="en-US" dirty="0"/>
              <a:t>Model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63A5C-9741-4B15-84F1-E89020B31FCC}"/>
              </a:ext>
            </a:extLst>
          </p:cNvPr>
          <p:cNvSpPr txBox="1"/>
          <p:nvPr/>
        </p:nvSpPr>
        <p:spPr>
          <a:xfrm>
            <a:off x="539015" y="6280152"/>
            <a:ext cx="733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of radiating charge (forces view)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196F23-C28A-4B96-8E31-0AFDB09161FB}"/>
                  </a:ext>
                </a:extLst>
              </p:cNvPr>
              <p:cNvSpPr txBox="1"/>
              <p:nvPr/>
            </p:nvSpPr>
            <p:spPr>
              <a:xfrm>
                <a:off x="211756" y="799808"/>
                <a:ext cx="11550316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Relativistic, “compact” electron bunch (longitudinal/transverse length scales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sz="1800" dirty="0"/>
                  <a:t>μ</a:t>
                </a:r>
                <a:r>
                  <a:rPr lang="en-US" sz="1800" dirty="0"/>
                  <a:t>m)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Constant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r>
                  <a:rPr lang="en-US" sz="1800" dirty="0"/>
                  <a:t> is applied for a </a:t>
                </a:r>
                <a:r>
                  <a:rPr lang="en-US" sz="1800" b="1" dirty="0"/>
                  <a:t>finite duration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; acceleration across a distance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196F23-C28A-4B96-8E31-0AFDB0916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6" y="799808"/>
                <a:ext cx="11550316" cy="1212511"/>
              </a:xfrm>
              <a:prstGeom prst="rect">
                <a:avLst/>
              </a:prstGeom>
              <a:blipFill>
                <a:blip r:embed="rId2"/>
                <a:stretch>
                  <a:fillRect l="-370" t="-3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DD93C1-050A-4303-BD46-5ED27ED5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86"/>
            <a:ext cx="12192000" cy="44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9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EF0333-76D8-42BE-A46E-A1FE132F6345}"/>
              </a:ext>
            </a:extLst>
          </p:cNvPr>
          <p:cNvSpPr txBox="1"/>
          <p:nvPr/>
        </p:nvSpPr>
        <p:spPr>
          <a:xfrm>
            <a:off x="449204" y="671181"/>
            <a:ext cx="6193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Emission of coherent radiation into Far-Field motivates the question:</a:t>
            </a:r>
          </a:p>
          <a:p>
            <a:endParaRPr lang="en-US" sz="2800" b="1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6F25A-23D2-4ED9-86D5-1698F728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30" y="2304817"/>
            <a:ext cx="6493002" cy="3895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92824-703B-4E07-8292-3838FA05864A}"/>
              </a:ext>
            </a:extLst>
          </p:cNvPr>
          <p:cNvSpPr txBox="1"/>
          <p:nvPr/>
        </p:nvSpPr>
        <p:spPr>
          <a:xfrm>
            <a:off x="449204" y="1982337"/>
            <a:ext cx="115700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How does the bunch interact with itself during high-field gradient acceleration processes?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727C5-FEA3-4051-9EA3-14A45086C546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B64BA51-8A1E-4A89-B1A9-FF57AAE4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6FAC9A89-66F3-4380-B3E8-93F87732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DAB7FE-7B33-4CC0-9D2D-79FEC599912E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7145E-9695-49CA-A7F6-6479369410A6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Picture 2" descr="7th European Advanced Accelerator Conference">
            <a:extLst>
              <a:ext uri="{FF2B5EF4-FFF2-40B4-BE49-F238E27FC236}">
                <a16:creationId xmlns:a16="http://schemas.microsoft.com/office/drawing/2014/main" id="{8EBD851E-DE9F-46D5-AE28-281D1B4B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7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F0333-76D8-42BE-A46E-A1FE132F6345}"/>
                  </a:ext>
                </a:extLst>
              </p:cNvPr>
              <p:cNvSpPr txBox="1"/>
              <p:nvPr/>
            </p:nvSpPr>
            <p:spPr>
              <a:xfrm>
                <a:off x="414009" y="410255"/>
                <a:ext cx="6397468" cy="7355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  <a:p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3D Charge Density in vacuum,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transverse and longitudinal length scales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Applied uniform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r>
                  <a:rPr lang="en-US" sz="2000" dirty="0"/>
                  <a:t> accelerates charge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Field switches off after time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Assume self-interaction is sufficiently small such that charge is </a:t>
                </a:r>
                <a:r>
                  <a:rPr lang="en-US" sz="2000" b="1" dirty="0"/>
                  <a:t>effectively rigid</a:t>
                </a:r>
                <a:r>
                  <a:rPr lang="en-US" sz="2000" dirty="0"/>
                  <a:t>*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Charge motion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is hyperbolic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(hyperbolic motion) during acceleration</a:t>
                </a:r>
              </a:p>
              <a:p>
                <a:endParaRPr lang="en-US" sz="2000" dirty="0"/>
              </a:p>
              <a:p>
                <a:endParaRPr lang="en-US" sz="2400" dirty="0"/>
              </a:p>
              <a:p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F0333-76D8-42BE-A46E-A1FE132F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9" y="410255"/>
                <a:ext cx="6397468" cy="7355860"/>
              </a:xfrm>
              <a:prstGeom prst="rect">
                <a:avLst/>
              </a:prstGeom>
              <a:blipFill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FF12E02-3AC6-4D6D-9BE4-F53FE1FE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12" y="359972"/>
            <a:ext cx="9905998" cy="776438"/>
          </a:xfrm>
        </p:spPr>
        <p:txBody>
          <a:bodyPr/>
          <a:lstStyle/>
          <a:p>
            <a:r>
              <a:rPr lang="en-US" dirty="0"/>
              <a:t>The near field MODEL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879E0-D9B9-42DB-BA54-9D6CBAE05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80" y="346670"/>
            <a:ext cx="6134100" cy="408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95CBD-C06B-40A9-88EC-18B06397CCB2}"/>
              </a:ext>
            </a:extLst>
          </p:cNvPr>
          <p:cNvSpPr txBox="1"/>
          <p:nvPr/>
        </p:nvSpPr>
        <p:spPr>
          <a:xfrm>
            <a:off x="6711950" y="4920133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 more formal terms we can expand in a perturbation series about the rigid charge 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CDE10D-C958-4425-9273-880CDFFF5642}"/>
                  </a:ext>
                </a:extLst>
              </p:cNvPr>
              <p:cNvSpPr txBox="1"/>
              <p:nvPr/>
            </p:nvSpPr>
            <p:spPr>
              <a:xfrm>
                <a:off x="8543446" y="606178"/>
                <a:ext cx="581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latin typeface="Cambria Math" panose="02040503050406030204" pitchFamily="18" charset="0"/>
                        </a:rPr>
                        <m:t>ext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CDE10D-C958-4425-9273-880CDFFF5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46" y="606178"/>
                <a:ext cx="5815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2A6BFCA-19DD-450C-97C4-4DB1B7C96D7E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FA5906B-75C9-43C9-9843-6C6C8AD51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ancaster university">
            <a:extLst>
              <a:ext uri="{FF2B5EF4-FFF2-40B4-BE49-F238E27FC236}">
                <a16:creationId xmlns:a16="http://schemas.microsoft.com/office/drawing/2014/main" id="{0151319C-BD89-478F-9168-14578EA1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ACE931-E964-43EC-93DC-FA4E8599A372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1B1F3F-74B8-435A-850F-7EA26534815A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5" name="Picture 2" descr="7th European Advanced Accelerator Conference">
            <a:extLst>
              <a:ext uri="{FF2B5EF4-FFF2-40B4-BE49-F238E27FC236}">
                <a16:creationId xmlns:a16="http://schemas.microsoft.com/office/drawing/2014/main" id="{29E6F90E-232E-4DF7-AD89-BBA879CC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AC66058-FC8D-4364-A2C4-59809941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904" y="1386491"/>
            <a:ext cx="6720047" cy="3780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14343B-2C29-45BB-9FDB-7536E775C962}"/>
              </a:ext>
            </a:extLst>
          </p:cNvPr>
          <p:cNvSpPr txBox="1"/>
          <p:nvPr/>
        </p:nvSpPr>
        <p:spPr>
          <a:xfrm>
            <a:off x="518160" y="1473200"/>
            <a:ext cx="4399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keen to clarify that when we talk of self-interaction, we are </a:t>
            </a:r>
            <a:r>
              <a:rPr lang="en-US" b="1" dirty="0"/>
              <a:t>NOT </a:t>
            </a:r>
            <a:r>
              <a:rPr lang="en-US" dirty="0"/>
              <a:t>referring to Radiation Reaction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investigating the </a:t>
            </a:r>
            <a:r>
              <a:rPr lang="en-US" b="1" dirty="0"/>
              <a:t>collective </a:t>
            </a:r>
            <a:r>
              <a:rPr lang="en-US" dirty="0"/>
              <a:t>self-interaction of the entire distribution on itself.</a:t>
            </a:r>
            <a:endParaRPr lang="en-GB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833557-E63A-47A2-81F9-F3C9A5C0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778691"/>
            <a:ext cx="9416056" cy="5296532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7B7ED86-94EF-43C4-8602-F52726C4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97" y="295158"/>
            <a:ext cx="9905998" cy="881270"/>
          </a:xfrm>
        </p:spPr>
        <p:txBody>
          <a:bodyPr/>
          <a:lstStyle/>
          <a:p>
            <a:r>
              <a:rPr lang="en-US" dirty="0"/>
              <a:t>WHAT ABOUT RADIATION-REACTION?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1C852-16FA-46A2-AC48-6AD256F9C56B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AF4B4537-B610-4C79-9FB2-B6865D6C0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5AC6CE23-EB11-49C1-AC1F-8362337C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1FF38-1EFA-4257-ABA5-BEC4F653AC63}"/>
              </a:ext>
            </a:extLst>
          </p:cNvPr>
          <p:cNvSpPr txBox="1"/>
          <p:nvPr/>
        </p:nvSpPr>
        <p:spPr>
          <a:xfrm>
            <a:off x="3157072" y="2738156"/>
            <a:ext cx="241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(sorry Dirac!)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CDA77-E5A3-4E94-99DA-CE64A9BFA9ED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3E945-B821-4DED-8ABE-B6B744B4025A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4" name="Picture 2" descr="7th European Advanced Accelerator Conference">
            <a:extLst>
              <a:ext uri="{FF2B5EF4-FFF2-40B4-BE49-F238E27FC236}">
                <a16:creationId xmlns:a16="http://schemas.microsoft.com/office/drawing/2014/main" id="{0E28F3EA-1EBD-434D-A665-01D2A69A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574-4058-49A5-AFF2-E741AC1D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97" y="115853"/>
            <a:ext cx="8026400" cy="84304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Lienard</a:t>
            </a:r>
            <a:r>
              <a:rPr lang="en-US" dirty="0"/>
              <a:t> Weichert FIELDS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9D883F-70E8-44A6-A46E-D0A1253D81A5}"/>
                  </a:ext>
                </a:extLst>
              </p:cNvPr>
              <p:cNvSpPr txBox="1"/>
              <p:nvPr/>
            </p:nvSpPr>
            <p:spPr>
              <a:xfrm>
                <a:off x="417900" y="958897"/>
                <a:ext cx="1140821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Fields are </a:t>
                </a:r>
                <a:r>
                  <a:rPr lang="en-GB" sz="2400" b="1" dirty="0"/>
                  <a:t>retarded </a:t>
                </a:r>
                <a:r>
                  <a:rPr lang="en-GB" sz="2400" dirty="0"/>
                  <a:t>(appear to arise from a source in the </a:t>
                </a:r>
                <a:r>
                  <a:rPr lang="en-GB" sz="2400" b="1" dirty="0"/>
                  <a:t>past,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ret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) ). Made up of a “</a:t>
                </a:r>
                <a:r>
                  <a:rPr lang="en-GB" sz="2400" b="1" dirty="0"/>
                  <a:t>velocity</a:t>
                </a:r>
                <a:r>
                  <a:rPr lang="en-GB" sz="2400" dirty="0"/>
                  <a:t>” term and an “</a:t>
                </a:r>
                <a:r>
                  <a:rPr lang="en-GB" sz="2400" b="1" dirty="0"/>
                  <a:t>acceleration</a:t>
                </a:r>
                <a:r>
                  <a:rPr lang="en-GB" sz="2400" dirty="0"/>
                  <a:t>” term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9D883F-70E8-44A6-A46E-D0A1253D8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0" y="958897"/>
                <a:ext cx="11408210" cy="1107996"/>
              </a:xfrm>
              <a:prstGeom prst="rect">
                <a:avLst/>
              </a:prstGeom>
              <a:blipFill>
                <a:blip r:embed="rId2"/>
                <a:stretch>
                  <a:fillRect l="-855" t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FB60BC-A949-474A-A47E-69877A71E58B}"/>
                  </a:ext>
                </a:extLst>
              </p:cNvPr>
              <p:cNvSpPr txBox="1"/>
              <p:nvPr/>
            </p:nvSpPr>
            <p:spPr>
              <a:xfrm>
                <a:off x="498694" y="3174396"/>
                <a:ext cx="7146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GB" sz="1400" dirty="0"/>
                  <a:t> is trajectory of source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1400" dirty="0"/>
                  <a:t> is a unit vector from source to observer </a:t>
                </a:r>
                <a:r>
                  <a:rPr lang="en-US" sz="1400" i="1" dirty="0"/>
                  <a:t>c</a:t>
                </a:r>
                <a:r>
                  <a:rPr lang="en-US" sz="1400" dirty="0"/>
                  <a:t> is the speed of light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b="1" i="1" dirty="0"/>
                  <a:t> </a:t>
                </a:r>
                <a:r>
                  <a:rPr lang="en-GB" sz="1400" dirty="0"/>
                  <a:t>is vacuum permittivity)</a:t>
                </a:r>
                <a:endParaRPr lang="en-GB" sz="1400" b="1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FB60BC-A949-474A-A47E-69877A7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4" y="3174396"/>
                <a:ext cx="7146440" cy="523220"/>
              </a:xfrm>
              <a:prstGeom prst="rect">
                <a:avLst/>
              </a:prstGeom>
              <a:blipFill>
                <a:blip r:embed="rId3"/>
                <a:stretch>
                  <a:fillRect l="-25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F662F7-CD28-42F8-85BB-4E2F875E9F29}"/>
              </a:ext>
            </a:extLst>
          </p:cNvPr>
          <p:cNvSpPr txBox="1"/>
          <p:nvPr/>
        </p:nvSpPr>
        <p:spPr>
          <a:xfrm>
            <a:off x="600295" y="3799216"/>
            <a:ext cx="6623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 the far-field</a:t>
            </a:r>
            <a:r>
              <a:rPr lang="en-US" sz="2000" dirty="0"/>
              <a:t>: Velocity term ignored, acceleration term used to calculate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 the near-field</a:t>
            </a:r>
            <a:r>
              <a:rPr lang="en-US" sz="2000" dirty="0"/>
              <a:t>: </a:t>
            </a:r>
            <a:r>
              <a:rPr lang="en-US" sz="2000" b="1" dirty="0"/>
              <a:t>Both terms are important</a:t>
            </a:r>
            <a:r>
              <a:rPr lang="en-US" sz="2000" dirty="0"/>
              <a:t>, no way to distinguish a “radiation field” from the coulomb field of the charge.</a:t>
            </a:r>
            <a:endParaRPr lang="en-GB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BE42A6-BB66-4453-9A48-0DF96A779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9" y="1853589"/>
            <a:ext cx="11183881" cy="12751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FB6670-00F1-4A0F-A9E7-A0EB0854F82A}"/>
              </a:ext>
            </a:extLst>
          </p:cNvPr>
          <p:cNvSpPr/>
          <p:nvPr/>
        </p:nvSpPr>
        <p:spPr>
          <a:xfrm>
            <a:off x="0" y="608930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EE3B5246-0803-49F0-B24B-F76216BB2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ancaster university">
            <a:extLst>
              <a:ext uri="{FF2B5EF4-FFF2-40B4-BE49-F238E27FC236}">
                <a16:creationId xmlns:a16="http://schemas.microsoft.com/office/drawing/2014/main" id="{2D68BAF5-B06F-49C2-9761-5BBFD0C3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1A3E77-8C11-46AB-915E-EF751A8CD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82" y="3275997"/>
            <a:ext cx="4638755" cy="260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03E1B8-2328-49E5-831C-18BC2112F2E3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CE5D1-A891-42E7-869F-E9ABCE60F8F4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7" name="Picture 2" descr="7th European Advanced Accelerator Conference">
            <a:extLst>
              <a:ext uri="{FF2B5EF4-FFF2-40B4-BE49-F238E27FC236}">
                <a16:creationId xmlns:a16="http://schemas.microsoft.com/office/drawing/2014/main" id="{E7275D20-6EE8-4898-ADE6-52DD5AEA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56A4-7D3C-4011-8837-4D326770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87" y="325396"/>
            <a:ext cx="11800573" cy="1199949"/>
          </a:xfrm>
        </p:spPr>
        <p:txBody>
          <a:bodyPr/>
          <a:lstStyle/>
          <a:p>
            <a:r>
              <a:rPr lang="en-US" dirty="0"/>
              <a:t>Transverse retardation 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5E502D-B635-489A-8698-BF808DB16959}"/>
                  </a:ext>
                </a:extLst>
              </p:cNvPr>
              <p:cNvSpPr txBox="1"/>
              <p:nvPr/>
            </p:nvSpPr>
            <p:spPr>
              <a:xfrm>
                <a:off x="7469201" y="1291526"/>
                <a:ext cx="400090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Transversely offset charges on the RHS are co-accelerating in the same plane. </a:t>
                </a:r>
                <a:r>
                  <a:rPr lang="en-US" sz="2000" dirty="0">
                    <a:solidFill>
                      <a:srgbClr val="FF5050"/>
                    </a:solidFill>
                  </a:rPr>
                  <a:t>Test charge </a:t>
                </a:r>
                <a:r>
                  <a:rPr lang="en-US" sz="2000" dirty="0"/>
                  <a:t>in red, </a:t>
                </a:r>
                <a:r>
                  <a:rPr lang="en-US" sz="2000" dirty="0">
                    <a:solidFill>
                      <a:srgbClr val="00B0F0"/>
                    </a:solidFill>
                  </a:rPr>
                  <a:t>forces </a:t>
                </a:r>
                <a:r>
                  <a:rPr lang="en-US" sz="2000" dirty="0"/>
                  <a:t>in blue.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Surrounding charge is observed at an earlier retarded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ret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Observer experiences longitudinal velocity and acceleration fields despite lying in transverse plane </a:t>
                </a:r>
                <a:r>
                  <a:rPr lang="en-US" sz="2000" dirty="0" err="1"/>
                  <a:t>wrt</a:t>
                </a:r>
                <a:r>
                  <a:rPr lang="en-US" sz="2000" dirty="0"/>
                  <a:t>. to sources</a:t>
                </a:r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5E502D-B635-489A-8698-BF808DB16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201" y="1291526"/>
                <a:ext cx="4000904" cy="4401205"/>
              </a:xfrm>
              <a:prstGeom prst="rect">
                <a:avLst/>
              </a:prstGeom>
              <a:blipFill>
                <a:blip r:embed="rId2"/>
                <a:stretch>
                  <a:fillRect l="-1522" t="-831" r="-2588" b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1BF0F0D-5B0C-4EAF-8654-35D1C570B313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B959B83-97CC-4842-A381-8388C3CCB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FC9D6DA1-A266-4D8C-B5F4-96F3DC7B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CB27DE-898D-4C3E-9ACE-B69F62AA0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1575092"/>
            <a:ext cx="6615183" cy="35262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B9B5BA-D01E-488F-B910-5A0622CD8103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95F7F-8E12-40D7-B1DD-F06B6351D359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Picture 2" descr="7th European Advanced Accelerator Conference">
            <a:extLst>
              <a:ext uri="{FF2B5EF4-FFF2-40B4-BE49-F238E27FC236}">
                <a16:creationId xmlns:a16="http://schemas.microsoft.com/office/drawing/2014/main" id="{35C2D694-D476-4D74-8B2F-A8C2AD78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6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56A4-7D3C-4011-8837-4D326770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56" y="-149812"/>
            <a:ext cx="11800573" cy="1199949"/>
          </a:xfrm>
        </p:spPr>
        <p:txBody>
          <a:bodyPr/>
          <a:lstStyle/>
          <a:p>
            <a:r>
              <a:rPr lang="en-US" dirty="0"/>
              <a:t>LONGITUDINAL RETARDATION 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BD8BE7-4651-4B43-90BB-68721600B8FE}"/>
                  </a:ext>
                </a:extLst>
              </p:cNvPr>
              <p:cNvSpPr txBox="1"/>
              <p:nvPr/>
            </p:nvSpPr>
            <p:spPr>
              <a:xfrm>
                <a:off x="5646284" y="1199949"/>
                <a:ext cx="493188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Space-time diagram of longitudinally off-set charge about a </a:t>
                </a:r>
                <a:r>
                  <a:rPr lang="en-US" sz="2000" dirty="0">
                    <a:solidFill>
                      <a:srgbClr val="FF5050"/>
                    </a:solidFill>
                  </a:rPr>
                  <a:t>test charge</a:t>
                </a:r>
                <a:r>
                  <a:rPr lang="en-US" sz="2000" dirty="0">
                    <a:solidFill>
                      <a:srgbClr val="FF3300"/>
                    </a:solidFill>
                  </a:rPr>
                  <a:t>. </a:t>
                </a:r>
              </a:p>
              <a:p>
                <a:endParaRPr lang="en-US" sz="2000" dirty="0">
                  <a:solidFill>
                    <a:srgbClr val="FF3300"/>
                  </a:solidFill>
                </a:endParaRPr>
              </a:p>
              <a:p>
                <a:r>
                  <a:rPr lang="en-US" sz="2000" dirty="0"/>
                  <a:t>Retarded time given by reading off intersection of the </a:t>
                </a:r>
                <a:r>
                  <a:rPr lang="en-US" sz="2000" dirty="0">
                    <a:solidFill>
                      <a:srgbClr val="00B0F0"/>
                    </a:solidFill>
                  </a:rPr>
                  <a:t>light-like curves </a:t>
                </a:r>
                <a:r>
                  <a:rPr lang="en-US" sz="2000" dirty="0"/>
                  <a:t>with the charged source trajectories.</a:t>
                </a:r>
              </a:p>
              <a:p>
                <a:endParaRPr lang="en-US" sz="2000" dirty="0">
                  <a:solidFill>
                    <a:srgbClr val="00B0F0"/>
                  </a:solidFill>
                </a:endParaRPr>
              </a:p>
              <a:p>
                <a:r>
                  <a:rPr lang="en-US" sz="2000" dirty="0"/>
                  <a:t>Sources in-front of the observer appear closer,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ret</m:t>
                        </m:r>
                      </m:sup>
                    </m:sSup>
                  </m:oMath>
                </a14:m>
                <a:r>
                  <a:rPr lang="en-US" sz="2000" dirty="0"/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Sources behind the observer appear to lag behind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BD8BE7-4651-4B43-90BB-68721600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84" y="1199949"/>
                <a:ext cx="4931880" cy="4401205"/>
              </a:xfrm>
              <a:prstGeom prst="rect">
                <a:avLst/>
              </a:prstGeom>
              <a:blipFill>
                <a:blip r:embed="rId2"/>
                <a:stretch>
                  <a:fillRect l="-1236" t="-831" r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62CD372-5A98-4DFB-8909-262653D7A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4772" r="2748"/>
          <a:stretch/>
        </p:blipFill>
        <p:spPr>
          <a:xfrm>
            <a:off x="1045393" y="1039015"/>
            <a:ext cx="4254366" cy="42379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C583B-DE8B-4861-B359-B4C29D4B13C1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793ECB5-D320-454C-B72C-48EF07A5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ancaster university">
            <a:extLst>
              <a:ext uri="{FF2B5EF4-FFF2-40B4-BE49-F238E27FC236}">
                <a16:creationId xmlns:a16="http://schemas.microsoft.com/office/drawing/2014/main" id="{AFBDDD00-E0E5-4EB5-8B1E-BD069F37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96E92-5BA5-44FC-AC9A-73149A70BB1E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7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56271-7AED-430C-B131-5DCC9D36A2AB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Picture 2" descr="7th European Advanced Accelerator Conference">
            <a:extLst>
              <a:ext uri="{FF2B5EF4-FFF2-40B4-BE49-F238E27FC236}">
                <a16:creationId xmlns:a16="http://schemas.microsoft.com/office/drawing/2014/main" id="{DBAEEA16-DA00-483E-9CDE-F1C14147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7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F565-2310-400D-81F9-E864AB5C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97" y="0"/>
            <a:ext cx="12192000" cy="1282566"/>
          </a:xfrm>
        </p:spPr>
        <p:txBody>
          <a:bodyPr/>
          <a:lstStyle/>
          <a:p>
            <a:r>
              <a:rPr lang="en-US" dirty="0"/>
              <a:t>Retardation of a relativistic, accelerated bunch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747F3-429D-4FAD-BEDB-4DA81AC66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5" y="1106209"/>
            <a:ext cx="11011750" cy="4645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5234C8-6391-41F6-9677-2A1B117B2507}"/>
              </a:ext>
            </a:extLst>
          </p:cNvPr>
          <p:cNvSpPr/>
          <p:nvPr/>
        </p:nvSpPr>
        <p:spPr>
          <a:xfrm>
            <a:off x="0" y="6079929"/>
            <a:ext cx="12192000" cy="77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10AF907-2A47-4BDC-9AFE-68EA7B566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4429"/>
          <a:stretch/>
        </p:blipFill>
        <p:spPr bwMode="auto">
          <a:xfrm>
            <a:off x="77002" y="6129674"/>
            <a:ext cx="968391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ancaster university">
            <a:extLst>
              <a:ext uri="{FF2B5EF4-FFF2-40B4-BE49-F238E27FC236}">
                <a16:creationId xmlns:a16="http://schemas.microsoft.com/office/drawing/2014/main" id="{D291AB02-110E-4038-8451-23D6592C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11" y="6129674"/>
            <a:ext cx="678580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6353DF-D7A0-413C-9768-5CC0A0223029}"/>
              </a:ext>
            </a:extLst>
          </p:cNvPr>
          <p:cNvSpPr txBox="1"/>
          <p:nvPr/>
        </p:nvSpPr>
        <p:spPr>
          <a:xfrm>
            <a:off x="10944725" y="6335876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8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CAD07-D0EE-47B3-B556-6F0083D00FF5}"/>
              </a:ext>
            </a:extLst>
          </p:cNvPr>
          <p:cNvSpPr txBox="1"/>
          <p:nvPr/>
        </p:nvSpPr>
        <p:spPr>
          <a:xfrm>
            <a:off x="1231355" y="6145798"/>
            <a:ext cx="944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Acceleration-Induced Self-Interactions of Ultra-Short Electron Bunches</a:t>
            </a:r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Speaker Name: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Ryan McGuigan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email: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r.mcguigan1@lancaster.ac.uk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Picture 2" descr="7th European Advanced Accelerator Conference">
            <a:extLst>
              <a:ext uri="{FF2B5EF4-FFF2-40B4-BE49-F238E27FC236}">
                <a16:creationId xmlns:a16="http://schemas.microsoft.com/office/drawing/2014/main" id="{D9AEC284-D850-4AC6-9C13-7A713054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1" y="6388767"/>
            <a:ext cx="1471048" cy="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2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7370</TotalTime>
  <Words>1609</Words>
  <Application>Microsoft Office PowerPoint</Application>
  <PresentationFormat>Widescreen</PresentationFormat>
  <Paragraphs>212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Mesh</vt:lpstr>
      <vt:lpstr>Acceleration-Induced Self-Interactions of Ultra-Short Electron Bunches</vt:lpstr>
      <vt:lpstr>Background</vt:lpstr>
      <vt:lpstr>PowerPoint Presentation</vt:lpstr>
      <vt:lpstr>The near field MODEL</vt:lpstr>
      <vt:lpstr>WHAT ABOUT RADIATION-REACTION?</vt:lpstr>
      <vt:lpstr>The Lienard Weichert FIELDS</vt:lpstr>
      <vt:lpstr>Transverse retardation effects</vt:lpstr>
      <vt:lpstr>LONGITUDINAL RETARDATION EFFECTS</vt:lpstr>
      <vt:lpstr>Retardation of a relativistic, accelerated bunch</vt:lpstr>
      <vt:lpstr>EXAMPLE: Charge annulus</vt:lpstr>
      <vt:lpstr>Fields of a Gaussian Bunch (During acceleration)</vt:lpstr>
      <vt:lpstr>Fields of a Gaussian Bunch</vt:lpstr>
      <vt:lpstr>Fields of a Gaussian Bunch (Post-Acceleration)</vt:lpstr>
      <vt:lpstr>Gaussian Bunch (LOSSES)</vt:lpstr>
      <vt:lpstr>Gaussian Bunch (LOSSES)</vt:lpstr>
      <vt:lpstr>Summary</vt:lpstr>
      <vt:lpstr>Transverse Scaling</vt:lpstr>
      <vt:lpstr>Correction to charge density induced by self fields</vt:lpstr>
      <vt:lpstr>The Lienard Weichert FIELDS</vt:lpstr>
      <vt:lpstr>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Acceleration-Induced Self-Interactions of Ultra-Short Electron Bunches</dc:title>
  <dc:creator>McGuigan, Ryan (Postgraduate Researcher)</dc:creator>
  <cp:lastModifiedBy>McGuigan, Ryan (Postgraduate Researcher)</cp:lastModifiedBy>
  <cp:revision>298</cp:revision>
  <dcterms:created xsi:type="dcterms:W3CDTF">2025-03-27T10:24:55Z</dcterms:created>
  <dcterms:modified xsi:type="dcterms:W3CDTF">2025-09-23T21:17:05Z</dcterms:modified>
</cp:coreProperties>
</file>