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566" r:id="rId5"/>
    <p:sldId id="565" r:id="rId6"/>
    <p:sldId id="567" r:id="rId7"/>
    <p:sldId id="259" r:id="rId8"/>
    <p:sldId id="562" r:id="rId9"/>
    <p:sldId id="339" r:id="rId10"/>
    <p:sldId id="568" r:id="rId11"/>
    <p:sldId id="331" r:id="rId12"/>
    <p:sldId id="324" r:id="rId13"/>
    <p:sldId id="571" r:id="rId14"/>
    <p:sldId id="340" r:id="rId15"/>
    <p:sldId id="317" r:id="rId16"/>
    <p:sldId id="563" r:id="rId17"/>
    <p:sldId id="269" r:id="rId18"/>
    <p:sldId id="343" r:id="rId19"/>
    <p:sldId id="345" r:id="rId20"/>
    <p:sldId id="564" r:id="rId21"/>
    <p:sldId id="557" r:id="rId22"/>
    <p:sldId id="558" r:id="rId23"/>
    <p:sldId id="572" r:id="rId24"/>
    <p:sldId id="569" r:id="rId25"/>
    <p:sldId id="57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091"/>
    <a:srgbClr val="068306"/>
    <a:srgbClr val="0000FF"/>
    <a:srgbClr val="008000"/>
    <a:srgbClr val="3F3ED9"/>
    <a:srgbClr val="9F0005"/>
    <a:srgbClr val="FF0303"/>
    <a:srgbClr val="0101FF"/>
    <a:srgbClr val="0070C0"/>
    <a:srgbClr val="034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2E7-758B-4A5D-9DBA-E2DB2C0C8BA7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7B71-E540-455B-AD36-066D78BBE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28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9312-FCAD-49A4-B250-2271405D2C19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A2EE-B145-40A8-94D1-4A22055EEDE4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7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3EBD-F4E1-4673-8C7C-743CE836A84D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4AEA-6D2F-4A69-AF0C-ED2DBA44EE4B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78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D4D-36B0-448D-851D-6459842A5CC0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48C5-66DC-4F0E-A225-F78D1231278D}" type="datetime1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1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2561-3626-4A88-B630-0794B65D2565}" type="datetime1">
              <a:rPr lang="fr-FR" smtClean="0"/>
              <a:t>24/09/2025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8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FB2D-3A4F-4A71-8E60-1A47285B0936}" type="datetime1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02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88D7-55CE-4A2D-AC06-5F156035B0B4}" type="datetime1">
              <a:rPr lang="fr-FR" smtClean="0"/>
              <a:t>24/09/2025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16AB-EFA6-4989-AAE7-496B364D4080}" type="datetime1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61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C9C-71AA-4D38-BC1D-2AC6406E9334}" type="datetime1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27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862F-A7D8-4FC0-B622-B5BB5F4EC3F0}" type="datetime1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DEFB-6BAD-42E4-BA8C-FE3BDA8B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2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10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4" Type="http://schemas.openxmlformats.org/officeDocument/2006/relationships/image" Target="../media/image64.png"/><Relationship Id="rId3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71.png"/><Relationship Id="rId37" Type="http://schemas.openxmlformats.org/officeDocument/2006/relationships/image" Target="../media/image67.png"/><Relationship Id="rId36" Type="http://schemas.openxmlformats.org/officeDocument/2006/relationships/image" Target="../media/image66.png"/><Relationship Id="rId31" Type="http://schemas.openxmlformats.org/officeDocument/2006/relationships/image" Target="../media/image260.png"/><Relationship Id="rId30" Type="http://schemas.openxmlformats.org/officeDocument/2006/relationships/image" Target="../media/image250.png"/><Relationship Id="rId35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4.png"/><Relationship Id="rId5" Type="http://schemas.openxmlformats.org/officeDocument/2006/relationships/image" Target="../media/image220.png"/><Relationship Id="rId10" Type="http://schemas.openxmlformats.org/officeDocument/2006/relationships/image" Target="../media/image70.png"/><Relationship Id="rId4" Type="http://schemas.openxmlformats.org/officeDocument/2006/relationships/image" Target="../media/image26.png"/><Relationship Id="rId9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7.png"/><Relationship Id="rId7" Type="http://schemas.openxmlformats.org/officeDocument/2006/relationships/image" Target="../media/image4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00.png"/><Relationship Id="rId4" Type="http://schemas.openxmlformats.org/officeDocument/2006/relationships/image" Target="../media/image46.png"/><Relationship Id="rId9" Type="http://schemas.openxmlformats.org/officeDocument/2006/relationships/image" Target="../media/image4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Physics of transverse dynamics in a laser-plasma accelerator</a:t>
            </a:r>
            <a:endParaRPr lang="fr-FR" sz="5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L. Batista, S. Marini, N. Chauvin, D. </a:t>
            </a:r>
            <a:r>
              <a:rPr lang="fr-FR" i="1" dirty="0" err="1"/>
              <a:t>Uriot</a:t>
            </a:r>
            <a:r>
              <a:rPr lang="fr-FR" i="1" dirty="0"/>
              <a:t>, A. Chancé, P.A.P. Nghiem</a:t>
            </a:r>
          </a:p>
        </p:txBody>
      </p:sp>
      <p:pic>
        <p:nvPicPr>
          <p:cNvPr id="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8" y="247959"/>
            <a:ext cx="2028774" cy="9656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6" descr="Université Paris-Sacl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1"/>
          <a:stretch/>
        </p:blipFill>
        <p:spPr bwMode="auto">
          <a:xfrm>
            <a:off x="8896199" y="62163"/>
            <a:ext cx="3141627" cy="13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3rd I.FAST Annual Meeting (16-19 April 2024): Contribution List · Ind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" y="5257800"/>
            <a:ext cx="2360815" cy="14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URONN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5480980"/>
            <a:ext cx="45053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F3493B-2AC2-441C-81A0-9A43F2EE8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749" y="5723070"/>
            <a:ext cx="2744963" cy="534804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064932" y="6490630"/>
            <a:ext cx="6062133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45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5A2B3C-8E34-44EA-A530-9137B9EF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5145" y="6356349"/>
            <a:ext cx="5816600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D74F8E-0AB3-4B96-A4C2-919EEA98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973D0C8-9EAE-4C73-A696-A10A0CDE1E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"/>
                <a:ext cx="12192000" cy="9015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sz="40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000" b="1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973D0C8-9EAE-4C73-A696-A10A0CDE1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"/>
                <a:ext cx="12192000" cy="901534"/>
              </a:xfrm>
              <a:prstGeom prst="rect">
                <a:avLst/>
              </a:prstGeom>
              <a:blipFill>
                <a:blip r:embed="rId2"/>
                <a:stretch>
                  <a:fillRect t="-4730" b="-14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69DF2ABC-E28A-4046-90C4-BDF0EBB6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73" y="972257"/>
            <a:ext cx="7079972" cy="350710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C975F3C4-6BCF-4E2C-8F1A-8F5B1C9DA48F}"/>
              </a:ext>
            </a:extLst>
          </p:cNvPr>
          <p:cNvGrpSpPr/>
          <p:nvPr/>
        </p:nvGrpSpPr>
        <p:grpSpPr>
          <a:xfrm>
            <a:off x="8020851" y="1247016"/>
            <a:ext cx="1183399" cy="952462"/>
            <a:chOff x="4820011" y="1570399"/>
            <a:chExt cx="1183979" cy="952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43DC13-9ECC-49A8-934D-11FB586E9D1A}"/>
                    </a:ext>
                  </a:extLst>
                </p:cNvPr>
                <p:cNvSpPr/>
                <p:nvPr/>
              </p:nvSpPr>
              <p:spPr>
                <a:xfrm>
                  <a:off x="4820011" y="1570399"/>
                  <a:ext cx="118397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dirty="0" smtClean="0">
                          <a:solidFill>
                            <a:srgbClr val="9F000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1200" b="1" dirty="0">
                      <a:solidFill>
                        <a:srgbClr val="9F0005"/>
                      </a:solidFill>
                    </a:rPr>
                    <a:t> &amp; </a:t>
                  </a:r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rgbClr val="9F000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fr-FR" sz="1200" b="1" dirty="0">
                      <a:solidFill>
                        <a:srgbClr val="9F0005"/>
                      </a:solidFill>
                    </a:rPr>
                    <a:t> matched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743DC13-9ECC-49A8-934D-11FB586E9D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1" y="1570399"/>
                  <a:ext cx="118397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4975ED-5D61-465D-80CC-E643E3093D86}"/>
                    </a:ext>
                  </a:extLst>
                </p:cNvPr>
                <p:cNvSpPr/>
                <p:nvPr/>
              </p:nvSpPr>
              <p:spPr>
                <a:xfrm>
                  <a:off x="4820011" y="1918120"/>
                  <a:ext cx="112753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rgbClr val="12823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fr-FR" sz="1200" b="1" dirty="0">
                      <a:solidFill>
                        <a:srgbClr val="128237"/>
                      </a:solidFill>
                    </a:rPr>
                    <a:t> unmatched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4975ED-5D61-465D-80CC-E643E3093D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1" y="1918120"/>
                  <a:ext cx="1127531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E11145-F8E4-4BA1-B8B7-85230921A359}"/>
                    </a:ext>
                  </a:extLst>
                </p:cNvPr>
                <p:cNvSpPr/>
                <p:nvPr/>
              </p:nvSpPr>
              <p:spPr>
                <a:xfrm>
                  <a:off x="4820011" y="2245862"/>
                  <a:ext cx="118397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1" i="1" smtClean="0">
                          <a:solidFill>
                            <a:srgbClr val="03469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1200" b="1" dirty="0">
                      <a:solidFill>
                        <a:srgbClr val="034695"/>
                      </a:solidFill>
                    </a:rPr>
                    <a:t> unmatched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E11145-F8E4-4BA1-B8B7-85230921A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1" y="2245862"/>
                  <a:ext cx="1183979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43472-84D9-46DE-90D4-44FE75137372}"/>
              </a:ext>
            </a:extLst>
          </p:cNvPr>
          <p:cNvSpPr/>
          <p:nvPr/>
        </p:nvSpPr>
        <p:spPr>
          <a:xfrm>
            <a:off x="2412072" y="921514"/>
            <a:ext cx="7223975" cy="3557850"/>
          </a:xfrm>
          <a:prstGeom prst="rect">
            <a:avLst/>
          </a:prstGeom>
          <a:noFill/>
          <a:ln w="38100">
            <a:solidFill>
              <a:srgbClr val="3F3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CE5BDFA-D9E9-4CC7-AF7F-CE23AAB694F9}"/>
                  </a:ext>
                </a:extLst>
              </p:cNvPr>
              <p:cNvSpPr txBox="1"/>
              <p:nvPr/>
            </p:nvSpPr>
            <p:spPr>
              <a:xfrm>
                <a:off x="125082" y="4987220"/>
                <a:ext cx="5708442" cy="706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i="0" dirty="0">
                    <a:solidFill>
                      <a:schemeClr val="tx1"/>
                    </a:solidFill>
                  </a:rPr>
                  <a:t>For </a:t>
                </a:r>
                <a:r>
                  <a:rPr lang="fr-FR" sz="2000" i="0" dirty="0" err="1">
                    <a:solidFill>
                      <a:schemeClr val="tx1"/>
                    </a:solidFill>
                  </a:rPr>
                  <a:t>any</a:t>
                </a:r>
                <a:r>
                  <a:rPr lang="fr-FR" sz="2000" i="0" dirty="0">
                    <a:solidFill>
                      <a:schemeClr val="tx1"/>
                    </a:solidFill>
                  </a:rPr>
                  <a:t> input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346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03469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34695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0" smtClean="0">
                        <a:solidFill>
                          <a:srgbClr val="03469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oscillates : </a:t>
                </a:r>
                <a:r>
                  <a:rPr lang="fr-FR" sz="2000" b="1" dirty="0"/>
                  <a:t>F</a:t>
                </a:r>
                <a:r>
                  <a:rPr lang="fr-FR" sz="2000" b="1" dirty="0">
                    <a:solidFill>
                      <a:schemeClr val="tx1"/>
                    </a:solidFill>
                  </a:rPr>
                  <a:t>requency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fr-FR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rad>
                  </m:oMath>
                </a14:m>
                <a:endParaRPr lang="fr-FR" sz="2000" b="1" dirty="0"/>
              </a:p>
              <a:p>
                <a:pPr algn="ctr"/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CE5BDFA-D9E9-4CC7-AF7F-CE23AAB69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2" y="4987220"/>
                <a:ext cx="5708442" cy="706155"/>
              </a:xfrm>
              <a:prstGeom prst="rect">
                <a:avLst/>
              </a:prstGeom>
              <a:blipFill>
                <a:blip r:embed="rId7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537F56CF-39BA-498A-B301-1B4D404531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903" b="7626"/>
          <a:stretch/>
        </p:blipFill>
        <p:spPr>
          <a:xfrm>
            <a:off x="5867399" y="4882173"/>
            <a:ext cx="4299132" cy="7280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ACC039-1D44-40C7-8B9D-91905A23886A}"/>
              </a:ext>
            </a:extLst>
          </p:cNvPr>
          <p:cNvSpPr/>
          <p:nvPr/>
        </p:nvSpPr>
        <p:spPr>
          <a:xfrm>
            <a:off x="5862207" y="4865177"/>
            <a:ext cx="4299132" cy="762000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AAEAD71-BEF2-4EF0-A27C-4A190CCFC8A3}"/>
                  </a:ext>
                </a:extLst>
              </p:cNvPr>
              <p:cNvSpPr txBox="1"/>
              <p:nvPr/>
            </p:nvSpPr>
            <p:spPr>
              <a:xfrm>
                <a:off x="125082" y="5831659"/>
                <a:ext cx="12303985" cy="85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ea typeface="Cambria Math" panose="02040503050406030204" pitchFamily="18" charset="0"/>
                  </a:rPr>
                  <a:t>For</a:t>
                </a:r>
                <a:r>
                  <a:rPr lang="fr-FR" sz="2000" b="1" dirty="0">
                    <a:solidFill>
                      <a:srgbClr val="B02E3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</m:rad>
                  </m:oMath>
                </a14:m>
                <a:r>
                  <a:rPr lang="fr-FR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does not oscillate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FR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  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The </a:t>
                </a:r>
                <a:r>
                  <a:rPr lang="fr-FR" sz="2200" b="1" dirty="0" err="1">
                    <a:solidFill>
                      <a:srgbClr val="FF0000"/>
                    </a:solidFill>
                  </a:rPr>
                  <a:t>Twiss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200" b="1" dirty="0" err="1">
                    <a:solidFill>
                      <a:srgbClr val="FF0000"/>
                    </a:solidFill>
                  </a:rPr>
                  <a:t>parameters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 are </a:t>
                </a:r>
                <a:r>
                  <a:rPr lang="fr-FR" sz="2200" b="1" dirty="0" err="1">
                    <a:solidFill>
                      <a:srgbClr val="FF0000"/>
                    </a:solidFill>
                  </a:rPr>
                  <a:t>matched</a:t>
                </a:r>
                <a:endParaRPr lang="fr-FR" sz="2200" b="1" dirty="0">
                  <a:solidFill>
                    <a:srgbClr val="FF0000"/>
                  </a:solidFill>
                </a:endParaRPr>
              </a:p>
              <a:p>
                <a:pPr lvl="0">
                  <a:defRPr/>
                </a:pPr>
                <a:endParaRPr lang="fr-FR" sz="2400" b="1" dirty="0">
                  <a:solidFill>
                    <a:srgbClr val="B02E32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AAEAD71-BEF2-4EF0-A27C-4A190CCFC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2" y="5831659"/>
                <a:ext cx="12303985" cy="853182"/>
              </a:xfrm>
              <a:prstGeom prst="rect">
                <a:avLst/>
              </a:prstGeom>
              <a:blipFill>
                <a:blip r:embed="rId9"/>
                <a:stretch>
                  <a:fillRect l="-545" t="-1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5862D1A-770E-462F-800B-80089AC6375D}"/>
                  </a:ext>
                </a:extLst>
              </p:cNvPr>
              <p:cNvSpPr txBox="1"/>
              <p:nvPr/>
            </p:nvSpPr>
            <p:spPr>
              <a:xfrm>
                <a:off x="10330858" y="4861458"/>
                <a:ext cx="1499513" cy="769441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  <a:p>
                <a:endParaRPr lang="fr-FR" sz="1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5862D1A-770E-462F-800B-80089AC63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858" y="4861458"/>
                <a:ext cx="1499513" cy="769441"/>
              </a:xfrm>
              <a:prstGeom prst="rect">
                <a:avLst/>
              </a:prstGeom>
              <a:blipFill>
                <a:blip r:embed="rId10"/>
                <a:stretch>
                  <a:fillRect l="-2439" t="-787" r="-4065" b="-12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CBCFA0ED-2B10-48F4-B402-9B220A182B88}"/>
              </a:ext>
            </a:extLst>
          </p:cNvPr>
          <p:cNvSpPr txBox="1"/>
          <p:nvPr/>
        </p:nvSpPr>
        <p:spPr>
          <a:xfrm>
            <a:off x="7333114" y="4157943"/>
            <a:ext cx="196620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sz="3200" b="1" dirty="0">
                <a:solidFill>
                  <a:srgbClr val="3F3ED9"/>
                </a:solidFill>
              </a:rPr>
              <a:t>K constant</a:t>
            </a:r>
            <a:endParaRPr lang="fr-FR" sz="3200" dirty="0">
              <a:solidFill>
                <a:srgbClr val="3F3ED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8C4EA8-64D3-40B9-987A-A80F83D1AFD6}"/>
              </a:ext>
            </a:extLst>
          </p:cNvPr>
          <p:cNvSpPr/>
          <p:nvPr/>
        </p:nvSpPr>
        <p:spPr>
          <a:xfrm>
            <a:off x="7486481" y="5692910"/>
            <a:ext cx="4343890" cy="728008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22093C-4ED7-4ADC-ABCE-A18549FAD3D2}"/>
              </a:ext>
            </a:extLst>
          </p:cNvPr>
          <p:cNvSpPr/>
          <p:nvPr/>
        </p:nvSpPr>
        <p:spPr>
          <a:xfrm>
            <a:off x="150485" y="5692910"/>
            <a:ext cx="2668916" cy="728008"/>
          </a:xfrm>
          <a:prstGeom prst="rect">
            <a:avLst/>
          </a:prstGeom>
          <a:solidFill>
            <a:srgbClr val="FFFF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DCAD7B-F029-46B1-ADE4-3B860B2B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14" y="6415618"/>
            <a:ext cx="5637543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EB362C-577A-4FED-AEBD-DDEED2D3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1066" y="6415619"/>
            <a:ext cx="2743200" cy="365125"/>
          </a:xfrm>
        </p:spPr>
        <p:txBody>
          <a:bodyPr/>
          <a:lstStyle/>
          <a:p>
            <a:fld id="{12D4C4E9-7AD7-41D1-A700-336A77CA8074}" type="slidenum">
              <a:rPr lang="fr-FR" smtClean="0"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1DCC1C6-4EDE-4E55-AA04-002EE7F95B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2315"/>
                <a:ext cx="6414265" cy="11012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b="1" dirty="0">
                    <a:solidFill>
                      <a:srgbClr val="C00000"/>
                    </a:solidFill>
                    <a:latin typeface="+mn-lt"/>
                  </a:rPr>
                  <a:t>Transport on the </a:t>
                </a:r>
              </a:p>
              <a:p>
                <a:pPr algn="ctr"/>
                <a:r>
                  <a:rPr lang="en-US" sz="3600" b="1" dirty="0">
                    <a:solidFill>
                      <a:srgbClr val="C00000"/>
                    </a:solidFill>
                    <a:latin typeface="+mn-lt"/>
                  </a:rPr>
                  <a:t>plasma density plateau </a:t>
                </a:r>
                <a:r>
                  <a:rPr lang="fr-FR" sz="36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3600" b="1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C1DCC1C6-4EDE-4E55-AA04-002EE7F9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315"/>
                <a:ext cx="6414265" cy="1101248"/>
              </a:xfrm>
              <a:prstGeom prst="rect">
                <a:avLst/>
              </a:prstGeom>
              <a:blipFill>
                <a:blip r:embed="rId2"/>
                <a:stretch>
                  <a:fillRect t="-10556" b="-1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E504F46D-60DC-41A2-B234-76B34DB4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83" y="294916"/>
            <a:ext cx="4913400" cy="2479519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9F0299B6-E768-4F30-BFE6-24297CA378CE}"/>
              </a:ext>
            </a:extLst>
          </p:cNvPr>
          <p:cNvGrpSpPr/>
          <p:nvPr/>
        </p:nvGrpSpPr>
        <p:grpSpPr>
          <a:xfrm>
            <a:off x="871531" y="1631806"/>
            <a:ext cx="4366499" cy="4843839"/>
            <a:chOff x="3796629" y="1690688"/>
            <a:chExt cx="4366499" cy="484383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CD72DFB-CF70-4D51-BBD5-9220490D4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6629" y="1690688"/>
              <a:ext cx="4356771" cy="435133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2B30670-5651-424C-89C7-B1B18BD0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3123" y="6032299"/>
              <a:ext cx="3710005" cy="502228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77D0DB2-09A9-49CA-8C49-D68E914C102E}"/>
              </a:ext>
            </a:extLst>
          </p:cNvPr>
          <p:cNvSpPr txBox="1"/>
          <p:nvPr/>
        </p:nvSpPr>
        <p:spPr>
          <a:xfrm>
            <a:off x="1587259" y="1990787"/>
            <a:ext cx="3278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+mn-lt"/>
              </a:rPr>
              <a:t>Constant plasma </a:t>
            </a:r>
            <a:r>
              <a:rPr lang="fr-FR" sz="2000" b="1" dirty="0" err="1">
                <a:latin typeface="+mn-lt"/>
              </a:rPr>
              <a:t>density</a:t>
            </a:r>
            <a:endParaRPr lang="fr-FR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A89C5-C6AC-4413-A066-69DE1E50535F}"/>
              </a:ext>
            </a:extLst>
          </p:cNvPr>
          <p:cNvSpPr/>
          <p:nvPr/>
        </p:nvSpPr>
        <p:spPr>
          <a:xfrm>
            <a:off x="9184371" y="1268748"/>
            <a:ext cx="2042916" cy="919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DE2131-062E-4324-B622-8CC68CBFF8B5}"/>
              </a:ext>
            </a:extLst>
          </p:cNvPr>
          <p:cNvSpPr/>
          <p:nvPr/>
        </p:nvSpPr>
        <p:spPr>
          <a:xfrm>
            <a:off x="9209188" y="1189237"/>
            <a:ext cx="181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- </a:t>
            </a:r>
            <a:r>
              <a:rPr lang="fr-FR" sz="1400" b="1" dirty="0" err="1">
                <a:solidFill>
                  <a:srgbClr val="004998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004998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r>
              <a:rPr lang="fr-FR" sz="1400" b="1" baseline="-25000" dirty="0">
                <a:solidFill>
                  <a:srgbClr val="004998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= 0.5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31303E-BFD5-47F5-92A7-E4BE408B4796}"/>
              </a:ext>
            </a:extLst>
          </p:cNvPr>
          <p:cNvSpPr/>
          <p:nvPr/>
        </p:nvSpPr>
        <p:spPr>
          <a:xfrm>
            <a:off x="9209189" y="1417887"/>
            <a:ext cx="2177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258C47"/>
                </a:solidFill>
                <a:ea typeface="Cambria Math" panose="02040503050406030204" pitchFamily="18" charset="0"/>
              </a:rPr>
              <a:t>- </a:t>
            </a:r>
            <a:r>
              <a:rPr lang="fr-FR" sz="1400" b="1" dirty="0" err="1">
                <a:solidFill>
                  <a:srgbClr val="258C47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i="1" dirty="0">
                <a:solidFill>
                  <a:srgbClr val="258C4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258C47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258C47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258C47"/>
                </a:solidFill>
                <a:ea typeface="Cambria Math" panose="02040503050406030204" pitchFamily="18" charset="0"/>
              </a:rPr>
              <a:t> = 0.9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F9E417-D806-411C-9A0F-94F947B97994}"/>
                  </a:ext>
                </a:extLst>
              </p:cNvPr>
              <p:cNvSpPr/>
              <p:nvPr/>
            </p:nvSpPr>
            <p:spPr>
              <a:xfrm>
                <a:off x="9209188" y="1631806"/>
                <a:ext cx="2042916" cy="543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- </a:t>
                </a:r>
                <a:r>
                  <a:rPr lang="fr-FR" sz="1400" b="1" dirty="0" err="1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Matched</a:t>
                </a:r>
                <a:r>
                  <a:rPr lang="fr-FR" sz="14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a</a:t>
                </a:r>
                <a:r>
                  <a:rPr lang="fr-FR" sz="1400" b="1" baseline="-25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 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 0,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  b</a:t>
                </a:r>
                <a:r>
                  <a:rPr lang="fr-FR" sz="1400" b="1" baseline="-25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0 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</m:ra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 0.635 mm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F9E417-D806-411C-9A0F-94F947B97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188" y="1631806"/>
                <a:ext cx="2042916" cy="543482"/>
              </a:xfrm>
              <a:prstGeom prst="rect">
                <a:avLst/>
              </a:prstGeom>
              <a:blipFill>
                <a:blip r:embed="rId6"/>
                <a:stretch>
                  <a:fillRect l="-896" t="-3371" b="-11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4B3DE86-0217-4E95-9145-EEB7BB3BBDF7}"/>
              </a:ext>
            </a:extLst>
          </p:cNvPr>
          <p:cNvSpPr/>
          <p:nvPr/>
        </p:nvSpPr>
        <p:spPr>
          <a:xfrm>
            <a:off x="10193180" y="2532081"/>
            <a:ext cx="1058924" cy="730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151C4F-BA7F-4226-806C-E3601321274B}"/>
              </a:ext>
            </a:extLst>
          </p:cNvPr>
          <p:cNvSpPr/>
          <p:nvPr/>
        </p:nvSpPr>
        <p:spPr>
          <a:xfrm>
            <a:off x="10193180" y="4790436"/>
            <a:ext cx="1072879" cy="742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4FB136-C290-4FE5-B55E-EACBFD35E2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9"/>
          <a:stretch/>
        </p:blipFill>
        <p:spPr>
          <a:xfrm>
            <a:off x="6694702" y="2290805"/>
            <a:ext cx="4684679" cy="2364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BC30568-5D65-4A79-A976-C5E890C0B90E}"/>
                  </a:ext>
                </a:extLst>
              </p:cNvPr>
              <p:cNvSpPr txBox="1"/>
              <p:nvPr/>
            </p:nvSpPr>
            <p:spPr>
              <a:xfrm>
                <a:off x="0" y="954500"/>
                <a:ext cx="63894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Energy </a:t>
                </a:r>
                <a:r>
                  <a:rPr lang="fr-FR" sz="2800" dirty="0">
                    <a:ea typeface="Cambria Math" panose="02040503050406030204" pitchFamily="18" charset="0"/>
                  </a:rPr>
                  <a:t>spread</a:t>
                </a:r>
                <a:r>
                  <a:rPr lang="fr-FR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fr-F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BC30568-5D65-4A79-A976-C5E890C0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4500"/>
                <a:ext cx="6389448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8413EDE7-E20F-4F93-A930-EB700BFEE5E6}"/>
              </a:ext>
            </a:extLst>
          </p:cNvPr>
          <p:cNvSpPr/>
          <p:nvPr/>
        </p:nvSpPr>
        <p:spPr>
          <a:xfrm>
            <a:off x="9643533" y="2405645"/>
            <a:ext cx="1608571" cy="7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549D3-6281-4A40-8B59-BD859707022A}"/>
              </a:ext>
            </a:extLst>
          </p:cNvPr>
          <p:cNvSpPr/>
          <p:nvPr/>
        </p:nvSpPr>
        <p:spPr>
          <a:xfrm>
            <a:off x="9853256" y="4312311"/>
            <a:ext cx="1389766" cy="763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EC247D6-BF94-406B-9791-77985D1377AC}"/>
                  </a:ext>
                </a:extLst>
              </p:cNvPr>
              <p:cNvSpPr txBox="1"/>
              <p:nvPr/>
            </p:nvSpPr>
            <p:spPr>
              <a:xfrm>
                <a:off x="8823618" y="2413170"/>
                <a:ext cx="2613500" cy="651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Beam matched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remains matched across the plateau</a:t>
                </a: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EC247D6-BF94-406B-9791-77985D137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18" y="2413170"/>
                <a:ext cx="2613500" cy="651845"/>
              </a:xfrm>
              <a:prstGeom prst="rect">
                <a:avLst/>
              </a:prstGeom>
              <a:blipFill>
                <a:blip r:embed="rId9"/>
                <a:stretch>
                  <a:fillRect l="-3963" t="-16822" b="-112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>
            <a:extLst>
              <a:ext uri="{FF2B5EF4-FFF2-40B4-BE49-F238E27FC236}">
                <a16:creationId xmlns:a16="http://schemas.microsoft.com/office/drawing/2014/main" id="{18DB6366-EACE-4D9C-994F-5133B1811E19}"/>
              </a:ext>
            </a:extLst>
          </p:cNvPr>
          <p:cNvSpPr txBox="1"/>
          <p:nvPr/>
        </p:nvSpPr>
        <p:spPr>
          <a:xfrm>
            <a:off x="1655463" y="5190221"/>
            <a:ext cx="1783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 without abrupt discontinuity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791954-0C8A-435F-A819-BE78CACCABB5}"/>
              </a:ext>
            </a:extLst>
          </p:cNvPr>
          <p:cNvSpPr txBox="1"/>
          <p:nvPr/>
        </p:nvSpPr>
        <p:spPr>
          <a:xfrm>
            <a:off x="8752201" y="4296132"/>
            <a:ext cx="2509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𝜶, 𝜷, 𝜸</a:t>
            </a:r>
            <a:r>
              <a:rPr lang="en-US" sz="1600" b="1" dirty="0">
                <a:solidFill>
                  <a:srgbClr val="C00000"/>
                </a:solidFill>
              </a:rPr>
              <a:t> oscillate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until they saturate towards the matched value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39635-F417-41F3-9672-78EBC1C141C6}"/>
              </a:ext>
            </a:extLst>
          </p:cNvPr>
          <p:cNvSpPr/>
          <p:nvPr/>
        </p:nvSpPr>
        <p:spPr>
          <a:xfrm>
            <a:off x="6414265" y="221356"/>
            <a:ext cx="5003302" cy="6341728"/>
          </a:xfrm>
          <a:prstGeom prst="rect">
            <a:avLst/>
          </a:prstGeom>
          <a:noFill/>
          <a:ln w="38100">
            <a:solidFill>
              <a:srgbClr val="3F3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8C22807-BD79-4668-B08A-B6E827F08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99" b="1"/>
          <a:stretch/>
        </p:blipFill>
        <p:spPr>
          <a:xfrm>
            <a:off x="6704527" y="4180205"/>
            <a:ext cx="4690348" cy="2325848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72DC665-ACE7-4610-A67F-82F864CD85BB}"/>
              </a:ext>
            </a:extLst>
          </p:cNvPr>
          <p:cNvSpPr txBox="1"/>
          <p:nvPr/>
        </p:nvSpPr>
        <p:spPr>
          <a:xfrm>
            <a:off x="8705548" y="4287810"/>
            <a:ext cx="25092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𝜶, 𝜷, 𝜸</a:t>
            </a:r>
            <a:r>
              <a:rPr lang="en-US" sz="1600" b="1" dirty="0">
                <a:solidFill>
                  <a:srgbClr val="C00000"/>
                </a:solidFill>
              </a:rPr>
              <a:t> oscillate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until they saturate towards the matched value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6421C4-7609-407F-B8A1-7B4279DD61F6}"/>
              </a:ext>
            </a:extLst>
          </p:cNvPr>
          <p:cNvSpPr txBox="1"/>
          <p:nvPr/>
        </p:nvSpPr>
        <p:spPr>
          <a:xfrm>
            <a:off x="6919072" y="6241606"/>
            <a:ext cx="174237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3F3ED9"/>
                </a:solidFill>
              </a:rPr>
              <a:t>K </a:t>
            </a:r>
            <a:r>
              <a:rPr lang="fr-FR" sz="3200" b="1" dirty="0" err="1">
                <a:solidFill>
                  <a:srgbClr val="3F3ED9"/>
                </a:solidFill>
              </a:rPr>
              <a:t>varying</a:t>
            </a:r>
            <a:endParaRPr lang="fr-FR" sz="3200" dirty="0">
              <a:solidFill>
                <a:srgbClr val="3F3ED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6A8704C2-14AA-4662-9523-F21C1C4ED62D}"/>
                  </a:ext>
                </a:extLst>
              </p:cNvPr>
              <p:cNvSpPr txBox="1"/>
              <p:nvPr/>
            </p:nvSpPr>
            <p:spPr>
              <a:xfrm>
                <a:off x="3810000" y="3942979"/>
                <a:ext cx="12784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6A8704C2-14AA-4662-9523-F21C1C4E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42979"/>
                <a:ext cx="127846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0EB8D2-6295-4024-857F-E0499A0A4C7E}"/>
              </a:ext>
            </a:extLst>
          </p:cNvPr>
          <p:cNvSpPr/>
          <p:nvPr/>
        </p:nvSpPr>
        <p:spPr>
          <a:xfrm>
            <a:off x="4247512" y="4790436"/>
            <a:ext cx="840956" cy="284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30" grpId="0"/>
      <p:bldP spid="31" grpId="0"/>
      <p:bldP spid="32" grpId="0" animBg="1"/>
      <p:bldP spid="33" grpId="0" animBg="1"/>
      <p:bldP spid="38" grpId="0" animBg="1"/>
      <p:bldP spid="39" grpId="0" animBg="1"/>
      <p:bldP spid="37" grpId="0"/>
      <p:bldP spid="29" grpId="0"/>
      <p:bldP spid="24" grpId="0" animBg="1"/>
      <p:bldP spid="4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63E123-1FD5-4BCC-9084-9BFA6B48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3742" y="6585828"/>
            <a:ext cx="5743017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AAE48-3957-4584-BEFB-24C41A79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5BB50053-8EAC-4D8D-BACF-D953EE270B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1863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5BB50053-8EAC-4D8D-BACF-D953EE27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63"/>
                <a:ext cx="12192000" cy="813595"/>
              </a:xfrm>
              <a:prstGeom prst="rect">
                <a:avLst/>
              </a:prstGeom>
              <a:blipFill>
                <a:blip r:embed="rId2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92A27740-441D-4D5F-A95D-5A794BAA1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96" y="4914106"/>
            <a:ext cx="5666714" cy="17333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853BC90-F6A6-47F5-8943-4133DE66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37" y="1320969"/>
            <a:ext cx="4856428" cy="35715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DA2A54D-2D5D-4179-8287-05A9AD28415B}"/>
              </a:ext>
            </a:extLst>
          </p:cNvPr>
          <p:cNvSpPr txBox="1"/>
          <p:nvPr/>
        </p:nvSpPr>
        <p:spPr>
          <a:xfrm>
            <a:off x="1340638" y="5084440"/>
            <a:ext cx="2539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</a:rPr>
              <a:t>Growth and oscillation of emittance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A36E54-BA96-442F-A514-0601754523FB}"/>
              </a:ext>
            </a:extLst>
          </p:cNvPr>
          <p:cNvSpPr txBox="1"/>
          <p:nvPr/>
        </p:nvSpPr>
        <p:spPr>
          <a:xfrm>
            <a:off x="9664700" y="5090051"/>
            <a:ext cx="23723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7030A0"/>
                </a:solidFill>
              </a:rPr>
              <a:t>Saturated</a:t>
            </a:r>
            <a:r>
              <a:rPr lang="fr-FR" sz="3200" dirty="0">
                <a:solidFill>
                  <a:srgbClr val="7030A0"/>
                </a:solidFill>
              </a:rPr>
              <a:t> </a:t>
            </a:r>
            <a:r>
              <a:rPr lang="fr-FR" sz="3200" dirty="0" err="1">
                <a:solidFill>
                  <a:srgbClr val="7030A0"/>
                </a:solidFill>
              </a:rPr>
              <a:t>emittance</a:t>
            </a:r>
            <a:r>
              <a:rPr lang="fr-FR" sz="3200" dirty="0">
                <a:solidFill>
                  <a:srgbClr val="7030A0"/>
                </a:solidFill>
              </a:rPr>
              <a:t> value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E03F829-C856-4061-995A-49CF079BD08F}"/>
              </a:ext>
            </a:extLst>
          </p:cNvPr>
          <p:cNvSpPr txBox="1"/>
          <p:nvPr/>
        </p:nvSpPr>
        <p:spPr>
          <a:xfrm>
            <a:off x="4278641" y="931232"/>
            <a:ext cx="5718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dirty="0" err="1"/>
              <a:t>Betatron</a:t>
            </a:r>
            <a:r>
              <a:rPr lang="fr-FR" sz="2400" i="1" dirty="0"/>
              <a:t> phase </a:t>
            </a:r>
            <a:r>
              <a:rPr lang="fr-FR" sz="2400" i="1" dirty="0" err="1"/>
              <a:t>mixing</a:t>
            </a:r>
            <a:r>
              <a:rPr lang="fr-FR" sz="2400" i="1" dirty="0"/>
              <a:t> </a:t>
            </a:r>
            <a:r>
              <a:rPr lang="fr-FR" sz="2400" i="1" dirty="0" err="1"/>
              <a:t>mechanism</a:t>
            </a:r>
            <a:endParaRPr lang="fr-FR" sz="2400" i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C96A93-334F-47B8-A4BC-C56EF9AB4D9D}"/>
              </a:ext>
            </a:extLst>
          </p:cNvPr>
          <p:cNvSpPr/>
          <p:nvPr/>
        </p:nvSpPr>
        <p:spPr>
          <a:xfrm>
            <a:off x="7805054" y="927999"/>
            <a:ext cx="1859646" cy="5664337"/>
          </a:xfrm>
          <a:prstGeom prst="roundRect">
            <a:avLst>
              <a:gd name="adj" fmla="val 4114"/>
            </a:avLst>
          </a:prstGeom>
          <a:solidFill>
            <a:srgbClr val="7030A0">
              <a:alpha val="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5A51F2A-18C3-4AE1-9E75-ACC333AB5D6F}"/>
                  </a:ext>
                </a:extLst>
              </p:cNvPr>
              <p:cNvSpPr txBox="1"/>
              <p:nvPr/>
            </p:nvSpPr>
            <p:spPr>
              <a:xfrm>
                <a:off x="264637" y="3263272"/>
                <a:ext cx="3477400" cy="404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400" b="0" dirty="0"/>
                  <a:t>Oscillation </a:t>
                </a:r>
                <a:r>
                  <a:rPr lang="fr-FR" sz="2400" b="0" dirty="0" err="1"/>
                  <a:t>frequency</a:t>
                </a:r>
                <a:r>
                  <a:rPr lang="fr-FR" sz="2400" b="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5A51F2A-18C3-4AE1-9E75-ACC333AB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7" y="3263272"/>
                <a:ext cx="3477400" cy="404085"/>
              </a:xfrm>
              <a:prstGeom prst="rect">
                <a:avLst/>
              </a:prstGeom>
              <a:blipFill>
                <a:blip r:embed="rId5"/>
                <a:stretch>
                  <a:fillRect l="-5254" t="-13433" b="-44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16A3AFAA-D477-4F52-B33D-31236AD840CF}"/>
              </a:ext>
            </a:extLst>
          </p:cNvPr>
          <p:cNvSpPr txBox="1"/>
          <p:nvPr/>
        </p:nvSpPr>
        <p:spPr>
          <a:xfrm>
            <a:off x="9829233" y="909673"/>
            <a:ext cx="19889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ea typeface="Cambria Math" panose="02040503050406030204" pitchFamily="18" charset="0"/>
              </a:rPr>
              <a:t>Valid for constant or variable K</a:t>
            </a:r>
            <a:endParaRPr lang="fr-FR" sz="2800" b="1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62825A7-945E-41FD-A909-FCEFA745A8AF}"/>
                  </a:ext>
                </a:extLst>
              </p:cNvPr>
              <p:cNvSpPr txBox="1"/>
              <p:nvPr/>
            </p:nvSpPr>
            <p:spPr>
              <a:xfrm>
                <a:off x="264637" y="955631"/>
                <a:ext cx="366565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Particles of different energies </a:t>
                </a:r>
                <a:endParaRPr lang="fr-FR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∝1/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→ focused differently </a:t>
                </a:r>
                <a:endParaRPr lang="fr-FR" sz="2800" b="1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62825A7-945E-41FD-A909-FCEFA745A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7" y="955631"/>
                <a:ext cx="3665659" cy="1815882"/>
              </a:xfrm>
              <a:prstGeom prst="rect">
                <a:avLst/>
              </a:prstGeom>
              <a:blipFill>
                <a:blip r:embed="rId6"/>
                <a:stretch>
                  <a:fillRect l="-3322" t="-3356" b="-8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E54E027B-29E5-477C-8747-277DD57F481A}"/>
              </a:ext>
            </a:extLst>
          </p:cNvPr>
          <p:cNvSpPr txBox="1"/>
          <p:nvPr/>
        </p:nvSpPr>
        <p:spPr>
          <a:xfrm>
            <a:off x="264637" y="3667357"/>
            <a:ext cx="33260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→ </a:t>
            </a:r>
            <a:r>
              <a:rPr lang="fr-FR" sz="2800" b="1" dirty="0" err="1"/>
              <a:t>Oscillate</a:t>
            </a:r>
            <a:r>
              <a:rPr lang="fr-FR" sz="2800" b="1" dirty="0"/>
              <a:t> at </a:t>
            </a:r>
            <a:r>
              <a:rPr lang="fr-FR" sz="2800" b="1" dirty="0" err="1"/>
              <a:t>different</a:t>
            </a:r>
            <a:r>
              <a:rPr lang="fr-FR" sz="2800" b="1" dirty="0"/>
              <a:t> </a:t>
            </a:r>
            <a:r>
              <a:rPr lang="fr-FR" sz="2800" b="1" dirty="0" err="1"/>
              <a:t>frequencies</a:t>
            </a:r>
            <a:endParaRPr lang="fr-FR" sz="28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4B9CB4-E9E3-4151-A76C-5C52D44A2EE2}"/>
              </a:ext>
            </a:extLst>
          </p:cNvPr>
          <p:cNvSpPr txBox="1"/>
          <p:nvPr/>
        </p:nvSpPr>
        <p:spPr>
          <a:xfrm>
            <a:off x="9823932" y="2978290"/>
            <a:ext cx="22131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Mehrling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 et. al. (2012). 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PRSTAB,15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111303.</a:t>
            </a:r>
          </a:p>
          <a:p>
            <a:endParaRPr lang="fr-FR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Ariniello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R, et.al. (2019).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041304.</a:t>
            </a:r>
            <a:endParaRPr lang="fr-FR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ECF95E-4CFF-4751-A6F6-48DF01687C63}"/>
              </a:ext>
            </a:extLst>
          </p:cNvPr>
          <p:cNvSpPr/>
          <p:nvPr/>
        </p:nvSpPr>
        <p:spPr>
          <a:xfrm>
            <a:off x="7781327" y="1563986"/>
            <a:ext cx="1441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4998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004998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r>
              <a:rPr lang="fr-FR" sz="1400" b="1" baseline="-25000" dirty="0">
                <a:solidFill>
                  <a:srgbClr val="004998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004998"/>
              </a:solidFill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7B0961-FE52-450B-8A97-10905C82183F}"/>
              </a:ext>
            </a:extLst>
          </p:cNvPr>
          <p:cNvSpPr/>
          <p:nvPr/>
        </p:nvSpPr>
        <p:spPr>
          <a:xfrm>
            <a:off x="7781328" y="2944625"/>
            <a:ext cx="1276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258C47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i="1" dirty="0">
                <a:solidFill>
                  <a:srgbClr val="258C4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258C47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258C47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258C47"/>
              </a:solidFill>
              <a:ea typeface="Cambria Math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F0C236-EE65-4862-9C3B-428D5C296D57}"/>
              </a:ext>
            </a:extLst>
          </p:cNvPr>
          <p:cNvSpPr/>
          <p:nvPr/>
        </p:nvSpPr>
        <p:spPr>
          <a:xfrm>
            <a:off x="7781327" y="3908455"/>
            <a:ext cx="151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Matched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 a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 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F34C5C-3124-4F2D-B18B-FFFD2F4A229A}"/>
              </a:ext>
            </a:extLst>
          </p:cNvPr>
          <p:cNvSpPr/>
          <p:nvPr/>
        </p:nvSpPr>
        <p:spPr>
          <a:xfrm>
            <a:off x="5125675" y="1505200"/>
            <a:ext cx="9835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0D8A6E-F8DB-4F41-8E4A-D8351AF917A9}"/>
              </a:ext>
            </a:extLst>
          </p:cNvPr>
          <p:cNvSpPr/>
          <p:nvPr/>
        </p:nvSpPr>
        <p:spPr>
          <a:xfrm>
            <a:off x="3906570" y="927999"/>
            <a:ext cx="3874757" cy="5664337"/>
          </a:xfrm>
          <a:prstGeom prst="roundRect">
            <a:avLst>
              <a:gd name="adj" fmla="val 2105"/>
            </a:avLst>
          </a:prstGeom>
          <a:solidFill>
            <a:srgbClr val="FFC000">
              <a:alpha val="3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9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 animBg="1"/>
      <p:bldP spid="22" grpId="0"/>
      <p:bldP spid="20" grpId="0"/>
      <p:bldP spid="25" grpId="0"/>
      <p:bldP spid="18" grpId="0"/>
      <p:bldP spid="19" grpId="0"/>
      <p:bldP spid="21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58C2E-339E-41E9-B4AE-373F754E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2110" y="6356349"/>
            <a:ext cx="6382236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9D2270-E140-444C-8FB3-464C6B85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  <a:blipFill>
                <a:blip r:embed="rId4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0BF499F-CB3C-4123-88DC-4F764824584B}"/>
              </a:ext>
            </a:extLst>
          </p:cNvPr>
          <p:cNvSpPr/>
          <p:nvPr/>
        </p:nvSpPr>
        <p:spPr>
          <a:xfrm>
            <a:off x="6840582" y="5369741"/>
            <a:ext cx="631069" cy="34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740154A-B350-4F9F-AAEE-CA618D356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50"/>
          <a:stretch/>
        </p:blipFill>
        <p:spPr>
          <a:xfrm>
            <a:off x="5455809" y="2228294"/>
            <a:ext cx="6343457" cy="353305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BE258C8-B296-42DB-A6E7-9DBA82BD2C4A}"/>
              </a:ext>
            </a:extLst>
          </p:cNvPr>
          <p:cNvSpPr/>
          <p:nvPr/>
        </p:nvSpPr>
        <p:spPr>
          <a:xfrm>
            <a:off x="1013809" y="1040170"/>
            <a:ext cx="950457" cy="61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C3422E7-F430-49F3-A922-567995E70471}"/>
              </a:ext>
            </a:extLst>
          </p:cNvPr>
          <p:cNvSpPr/>
          <p:nvPr/>
        </p:nvSpPr>
        <p:spPr>
          <a:xfrm>
            <a:off x="6155423" y="2202892"/>
            <a:ext cx="308008" cy="67922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4646F722-262E-4402-9AD5-042FAA9C253D}"/>
              </a:ext>
            </a:extLst>
          </p:cNvPr>
          <p:cNvSpPr/>
          <p:nvPr/>
        </p:nvSpPr>
        <p:spPr>
          <a:xfrm>
            <a:off x="6748768" y="2202893"/>
            <a:ext cx="1445763" cy="704628"/>
          </a:xfrm>
          <a:prstGeom prst="roundRect">
            <a:avLst/>
          </a:prstGeom>
          <a:solidFill>
            <a:srgbClr val="FFC000">
              <a:alpha val="1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3D85B72-61E3-4E41-B40F-0485B09CCB9D}"/>
              </a:ext>
            </a:extLst>
          </p:cNvPr>
          <p:cNvSpPr txBox="1"/>
          <p:nvPr/>
        </p:nvSpPr>
        <p:spPr>
          <a:xfrm>
            <a:off x="5772820" y="1518024"/>
            <a:ext cx="1073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000" b="1" dirty="0" err="1">
                <a:solidFill>
                  <a:srgbClr val="0070C0"/>
                </a:solidFill>
              </a:rPr>
              <a:t>Static</a:t>
            </a:r>
            <a:endParaRPr lang="fr-FR" altLang="fr-FR" sz="2000" b="1" dirty="0">
              <a:solidFill>
                <a:srgbClr val="0070C0"/>
              </a:solidFill>
            </a:endParaRPr>
          </a:p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term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ACCF091-BC02-4CA1-B9D2-C823B22C46DA}"/>
              </a:ext>
            </a:extLst>
          </p:cNvPr>
          <p:cNvSpPr txBox="1"/>
          <p:nvPr/>
        </p:nvSpPr>
        <p:spPr>
          <a:xfrm>
            <a:off x="6748767" y="1544299"/>
            <a:ext cx="1445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000" b="1" dirty="0" err="1">
                <a:solidFill>
                  <a:srgbClr val="FFC000"/>
                </a:solidFill>
              </a:rPr>
              <a:t>Chromatic</a:t>
            </a:r>
            <a:r>
              <a:rPr lang="fr-FR" altLang="fr-FR" sz="20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fr-FR" altLang="fr-FR" sz="2000" b="1" dirty="0">
                <a:solidFill>
                  <a:srgbClr val="FFC000"/>
                </a:solidFill>
              </a:rPr>
              <a:t>offset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9706C6E-B94B-4DA3-9D9D-48C55781DAED}"/>
              </a:ext>
            </a:extLst>
          </p:cNvPr>
          <p:cNvSpPr txBox="1"/>
          <p:nvPr/>
        </p:nvSpPr>
        <p:spPr>
          <a:xfrm>
            <a:off x="8351371" y="1497652"/>
            <a:ext cx="344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/>
              <a:t>Term</a:t>
            </a:r>
            <a:r>
              <a:rPr lang="fr-FR" sz="2000" b="1" dirty="0"/>
              <a:t> of </a:t>
            </a:r>
            <a:r>
              <a:rPr lang="fr-FR" sz="2000" b="1" dirty="0" err="1"/>
              <a:t>decoherence</a:t>
            </a:r>
            <a:r>
              <a:rPr lang="fr-FR" sz="2000" b="1" dirty="0"/>
              <a:t> </a:t>
            </a:r>
          </a:p>
          <a:p>
            <a:pPr algn="ctr"/>
            <a:r>
              <a:rPr lang="fr-FR" sz="2000" b="1" dirty="0"/>
              <a:t>and oscillations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8590A-BC79-410E-AE6B-181A4539467E}"/>
              </a:ext>
            </a:extLst>
          </p:cNvPr>
          <p:cNvSpPr/>
          <p:nvPr/>
        </p:nvSpPr>
        <p:spPr>
          <a:xfrm>
            <a:off x="10905072" y="5575049"/>
            <a:ext cx="1179532" cy="63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B5417A7D-22A8-4020-B932-427F262313E3}"/>
              </a:ext>
            </a:extLst>
          </p:cNvPr>
          <p:cNvSpPr/>
          <p:nvPr/>
        </p:nvSpPr>
        <p:spPr>
          <a:xfrm>
            <a:off x="5749612" y="2964759"/>
            <a:ext cx="6049653" cy="2816743"/>
          </a:xfrm>
          <a:prstGeom prst="roundRect">
            <a:avLst>
              <a:gd name="adj" fmla="val 5209"/>
            </a:avLst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C8874D3C-0D48-457A-BCD1-C8F876F788BD}"/>
              </a:ext>
            </a:extLst>
          </p:cNvPr>
          <p:cNvSpPr/>
          <p:nvPr/>
        </p:nvSpPr>
        <p:spPr>
          <a:xfrm>
            <a:off x="8351371" y="2202892"/>
            <a:ext cx="3447894" cy="679227"/>
          </a:xfrm>
          <a:prstGeom prst="roundRect">
            <a:avLst>
              <a:gd name="adj" fmla="val 26962"/>
            </a:avLst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ADBFC09C-77E0-49D9-9BD1-A624078E2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89" y="2784770"/>
            <a:ext cx="4856428" cy="357157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9700851-2077-42F4-9EDE-B2ABD77CA4C4}"/>
              </a:ext>
            </a:extLst>
          </p:cNvPr>
          <p:cNvSpPr/>
          <p:nvPr/>
        </p:nvSpPr>
        <p:spPr>
          <a:xfrm>
            <a:off x="982427" y="2969001"/>
            <a:ext cx="9835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BD09016-457A-4A63-B381-63041B1C36F9}"/>
              </a:ext>
            </a:extLst>
          </p:cNvPr>
          <p:cNvSpPr txBox="1"/>
          <p:nvPr/>
        </p:nvSpPr>
        <p:spPr>
          <a:xfrm>
            <a:off x="846689" y="968888"/>
            <a:ext cx="42593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Emittance evolution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from </a:t>
            </a:r>
            <a:r>
              <a:rPr lang="en-US" sz="2800" b="1" dirty="0" err="1">
                <a:solidFill>
                  <a:srgbClr val="C00000"/>
                </a:solidFill>
              </a:rPr>
              <a:t>TraceWin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with plasma modeled by special quadrupoles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F3BDFAE-D2DA-4BA2-A78C-859866D96825}"/>
              </a:ext>
            </a:extLst>
          </p:cNvPr>
          <p:cNvSpPr txBox="1"/>
          <p:nvPr/>
        </p:nvSpPr>
        <p:spPr>
          <a:xfrm>
            <a:off x="5593228" y="1040170"/>
            <a:ext cx="6206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Analytical model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BEC947BC-1693-4495-8DDD-D26E6B4E2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277" y="5863727"/>
            <a:ext cx="1914260" cy="506297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4EECC56A-1F53-4611-9862-B2F4188CD0FB}"/>
              </a:ext>
            </a:extLst>
          </p:cNvPr>
          <p:cNvSpPr txBox="1"/>
          <p:nvPr/>
        </p:nvSpPr>
        <p:spPr>
          <a:xfrm>
            <a:off x="5772821" y="5914135"/>
            <a:ext cx="1067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With 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2140D1-EF67-4E52-8021-901D993943CA}"/>
              </a:ext>
            </a:extLst>
          </p:cNvPr>
          <p:cNvSpPr/>
          <p:nvPr/>
        </p:nvSpPr>
        <p:spPr>
          <a:xfrm>
            <a:off x="3565461" y="2981693"/>
            <a:ext cx="1441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4998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dirty="0">
                <a:solidFill>
                  <a:srgbClr val="004998"/>
                </a:solidFill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004998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r>
              <a:rPr lang="fr-FR" sz="1400" b="1" baseline="-25000" dirty="0">
                <a:solidFill>
                  <a:srgbClr val="004998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004998"/>
              </a:solidFill>
              <a:ea typeface="Cambria Math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90C933-878E-4624-B08F-597AED89DD1B}"/>
              </a:ext>
            </a:extLst>
          </p:cNvPr>
          <p:cNvSpPr/>
          <p:nvPr/>
        </p:nvSpPr>
        <p:spPr>
          <a:xfrm>
            <a:off x="3560973" y="4343566"/>
            <a:ext cx="1276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258C47"/>
                </a:solidFill>
                <a:ea typeface="Cambria Math" panose="02040503050406030204" pitchFamily="18" charset="0"/>
              </a:rPr>
              <a:t>Unmatched</a:t>
            </a:r>
            <a:r>
              <a:rPr lang="fr-FR" sz="1400" b="1" i="1" dirty="0">
                <a:solidFill>
                  <a:srgbClr val="258C4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400" b="1" dirty="0">
                <a:solidFill>
                  <a:srgbClr val="258C47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258C47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258C47"/>
              </a:solidFill>
              <a:ea typeface="Cambria Math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789239-B58A-4A0C-9AE4-18C93A10AA6B}"/>
              </a:ext>
            </a:extLst>
          </p:cNvPr>
          <p:cNvSpPr/>
          <p:nvPr/>
        </p:nvSpPr>
        <p:spPr>
          <a:xfrm>
            <a:off x="3560973" y="5369741"/>
            <a:ext cx="151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Matched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 a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 </a:t>
            </a:r>
            <a:r>
              <a:rPr lang="fr-FR" sz="1400" b="1" dirty="0">
                <a:solidFill>
                  <a:srgbClr val="C00000"/>
                </a:solidFill>
                <a:ea typeface="Cambria Math" panose="02040503050406030204" pitchFamily="18" charset="0"/>
              </a:rPr>
              <a:t>, </a:t>
            </a:r>
            <a:r>
              <a:rPr lang="fr-FR" sz="1400" b="1" dirty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b</a:t>
            </a:r>
            <a:r>
              <a:rPr lang="fr-FR" sz="1400" b="1" baseline="-25000" dirty="0">
                <a:solidFill>
                  <a:srgbClr val="C00000"/>
                </a:solidFill>
                <a:ea typeface="Cambria Math" panose="02040503050406030204" pitchFamily="18" charset="0"/>
              </a:rPr>
              <a:t>0</a:t>
            </a:r>
            <a:endParaRPr lang="fr-FR" sz="14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47E00-2DED-4B06-8873-26133B6C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137" y="953242"/>
            <a:ext cx="5757875" cy="5232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Comparison of the three approaches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58C2E-339E-41E9-B4AE-373F754E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4116" y="6356349"/>
            <a:ext cx="5842570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9D2270-E140-444C-8FB3-464C6B85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14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BB78BEF-9BEB-49AE-9611-37370BB244E1}"/>
              </a:ext>
            </a:extLst>
          </p:cNvPr>
          <p:cNvGrpSpPr/>
          <p:nvPr/>
        </p:nvGrpSpPr>
        <p:grpSpPr>
          <a:xfrm>
            <a:off x="2725260" y="1489193"/>
            <a:ext cx="6521426" cy="4227792"/>
            <a:chOff x="4305304" y="1940944"/>
            <a:chExt cx="7469408" cy="47635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F22A8EC-CD63-4266-AD88-9EDF381B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"/>
            <a:stretch/>
          </p:blipFill>
          <p:spPr>
            <a:xfrm>
              <a:off x="4305304" y="1940944"/>
              <a:ext cx="7442249" cy="387223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798D07F-AB21-422F-AF55-EFA390F2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566" y="5813174"/>
              <a:ext cx="6742146" cy="8912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  <a:blipFill>
                <a:blip r:embed="rId4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0BF499F-CB3C-4123-88DC-4F764824584B}"/>
              </a:ext>
            </a:extLst>
          </p:cNvPr>
          <p:cNvSpPr/>
          <p:nvPr/>
        </p:nvSpPr>
        <p:spPr>
          <a:xfrm>
            <a:off x="4309043" y="5437477"/>
            <a:ext cx="631069" cy="34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227F55-252C-49A1-BF75-A9E4745260D1}"/>
                  </a:ext>
                </a:extLst>
              </p:cNvPr>
              <p:cNvSpPr/>
              <p:nvPr/>
            </p:nvSpPr>
            <p:spPr>
              <a:xfrm>
                <a:off x="3627011" y="1599232"/>
                <a:ext cx="1188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dirty="0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fr-FR" sz="1400" b="1" i="0" dirty="0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rgbClr val="FF0303"/>
                    </a:solidFill>
                  </a:rPr>
                  <a:t> matched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227F55-252C-49A1-BF75-A9E47452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11" y="1599232"/>
                <a:ext cx="1188915" cy="307777"/>
              </a:xfrm>
              <a:prstGeom prst="rect">
                <a:avLst/>
              </a:prstGeom>
              <a:blipFill>
                <a:blip r:embed="rId5"/>
                <a:stretch>
                  <a:fillRect t="-1961" r="-1026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ED8F94-5FDB-447D-803D-C38E903C010D}"/>
                  </a:ext>
                </a:extLst>
              </p:cNvPr>
              <p:cNvSpPr/>
              <p:nvPr/>
            </p:nvSpPr>
            <p:spPr>
              <a:xfrm>
                <a:off x="3628613" y="1913168"/>
                <a:ext cx="1188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rgbClr val="008000"/>
                    </a:solidFill>
                  </a:rPr>
                  <a:t> unmatched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ED8F94-5FDB-447D-803D-C38E903C0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13" y="1913168"/>
                <a:ext cx="1188915" cy="307777"/>
              </a:xfrm>
              <a:prstGeom prst="rect">
                <a:avLst/>
              </a:prstGeom>
              <a:blipFill>
                <a:blip r:embed="rId6"/>
                <a:stretch>
                  <a:fillRect t="-4000" r="-2051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A1A461-7DEA-4A2D-8F70-D117FD15946D}"/>
                  </a:ext>
                </a:extLst>
              </p:cNvPr>
              <p:cNvSpPr/>
              <p:nvPr/>
            </p:nvSpPr>
            <p:spPr>
              <a:xfrm>
                <a:off x="3630215" y="2189763"/>
                <a:ext cx="1187313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101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00" b="1" dirty="0">
                    <a:solidFill>
                      <a:srgbClr val="0101FF"/>
                    </a:solidFill>
                  </a:rPr>
                  <a:t> unmatched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A1A461-7DEA-4A2D-8F70-D117FD159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15" y="2189763"/>
                <a:ext cx="1187313" cy="307777"/>
              </a:xfrm>
              <a:prstGeom prst="rect">
                <a:avLst/>
              </a:prstGeom>
              <a:blipFill>
                <a:blip r:embed="rId7"/>
                <a:stretch>
                  <a:fillRect t="-3922" r="-2577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C1CD091-3242-4067-B9C8-297F967E169C}"/>
              </a:ext>
            </a:extLst>
          </p:cNvPr>
          <p:cNvSpPr txBox="1"/>
          <p:nvPr/>
        </p:nvSpPr>
        <p:spPr>
          <a:xfrm>
            <a:off x="3404116" y="5778659"/>
            <a:ext cx="574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be compared with the semi-analytical approach of : </a:t>
            </a:r>
          </a:p>
          <a:p>
            <a:pPr algn="ctr"/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Aschikhin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et.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l. J. (2018).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909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414-418.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3855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1DF7AE-F3B2-4C09-8DA5-213767D0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723" y="6356349"/>
            <a:ext cx="3922559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AFC604-8D1F-4574-A2B5-0725268D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15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6633FD6-BDB6-4D56-9646-D6F7A46D9E4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900" b="1" dirty="0">
                <a:solidFill>
                  <a:srgbClr val="C00000"/>
                </a:solidFill>
                <a:latin typeface="+mn-lt"/>
              </a:rPr>
              <a:t>Impact of the </a:t>
            </a:r>
            <a:r>
              <a:rPr lang="fr-FR" sz="49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fr-FR" sz="4900" b="1" dirty="0">
                <a:solidFill>
                  <a:srgbClr val="C00000"/>
                </a:solidFill>
                <a:latin typeface="+mn-lt"/>
              </a:rPr>
              <a:t> spread</a:t>
            </a:r>
            <a:endParaRPr lang="fr-FR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769FD01-E06E-4CAE-95D7-8B6301EE4363}"/>
                  </a:ext>
                </a:extLst>
              </p:cNvPr>
              <p:cNvSpPr txBox="1"/>
              <p:nvPr/>
            </p:nvSpPr>
            <p:spPr>
              <a:xfrm>
                <a:off x="228193" y="3217334"/>
                <a:ext cx="53320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Expression of the </a:t>
                </a:r>
                <a:r>
                  <a:rPr lang="fr-FR" altLang="fr-FR" sz="2400" b="1" dirty="0" err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e</a:t>
                </a:r>
                <a:r>
                  <a:rPr kumimoji="0" lang="fr-FR" altLang="fr-FR" sz="2400" b="1" i="0" u="none" strike="noStrike" cap="none" normalizeH="0" baseline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mittance</a:t>
                </a:r>
                <a:r>
                  <a:rPr kumimoji="0" lang="fr-FR" altLang="fr-FR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 saturation value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b="1" dirty="0">
                  <a:solidFill>
                    <a:srgbClr val="C00000"/>
                  </a:solidFill>
                  <a:latin typeface="+mn-lt"/>
                </a:endParaRPr>
              </a:p>
              <a:p>
                <a:endParaRPr lang="fr-F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769FD01-E06E-4CAE-95D7-8B6301EE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3" y="3217334"/>
                <a:ext cx="5332028" cy="1200329"/>
              </a:xfrm>
              <a:prstGeom prst="rect">
                <a:avLst/>
              </a:prstGeom>
              <a:blipFill>
                <a:blip r:embed="rId2"/>
                <a:stretch>
                  <a:fillRect l="-1714" t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568CEEAB-0B4A-4646-B678-5BA9BB2D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7" y="4198327"/>
            <a:ext cx="5253119" cy="10563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8EBB7C-185E-4BAC-AE86-4D7B1D394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17" y="1547484"/>
            <a:ext cx="6107390" cy="41333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0692D8A-D538-4927-B389-A78CBB3F1638}"/>
              </a:ext>
            </a:extLst>
          </p:cNvPr>
          <p:cNvSpPr txBox="1"/>
          <p:nvPr/>
        </p:nvSpPr>
        <p:spPr>
          <a:xfrm>
            <a:off x="237189" y="1337301"/>
            <a:ext cx="5529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Expression of </a:t>
            </a:r>
          </a:p>
          <a:p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decoherenc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length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C694EAD-26A5-4F1C-BBAE-41C4F8E9CB09}"/>
              </a:ext>
            </a:extLst>
          </p:cNvPr>
          <p:cNvSpPr txBox="1"/>
          <p:nvPr/>
        </p:nvSpPr>
        <p:spPr>
          <a:xfrm>
            <a:off x="7029129" y="3098466"/>
            <a:ext cx="110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latin typeface="Symbol" panose="05050102010706020507" pitchFamily="18" charset="2"/>
              </a:rPr>
              <a:t>d</a:t>
            </a:r>
            <a:r>
              <a:rPr lang="fr-FR" b="1" dirty="0"/>
              <a:t> = 24%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1C8D0A-836F-4117-9403-73DC4DF5C32D}"/>
              </a:ext>
            </a:extLst>
          </p:cNvPr>
          <p:cNvSpPr txBox="1"/>
          <p:nvPr/>
        </p:nvSpPr>
        <p:spPr>
          <a:xfrm>
            <a:off x="8354887" y="3487721"/>
            <a:ext cx="945859" cy="36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28237"/>
                </a:solidFill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solidFill>
                  <a:srgbClr val="128237"/>
                </a:solidFill>
                <a:latin typeface="Symbol" panose="05050102010706020507" pitchFamily="18" charset="2"/>
              </a:rPr>
              <a:t>d</a:t>
            </a:r>
            <a:r>
              <a:rPr lang="fr-FR" b="1" dirty="0">
                <a:solidFill>
                  <a:srgbClr val="128237"/>
                </a:solidFill>
              </a:rPr>
              <a:t> = 4%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01E88A3-6737-4481-82F5-913E9736F970}"/>
              </a:ext>
            </a:extLst>
          </p:cNvPr>
          <p:cNvSpPr txBox="1"/>
          <p:nvPr/>
        </p:nvSpPr>
        <p:spPr>
          <a:xfrm>
            <a:off x="7811791" y="1799287"/>
            <a:ext cx="2868438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/>
              <a:t>z</a:t>
            </a:r>
            <a:r>
              <a:rPr lang="fr-FR" sz="2000" b="1" baseline="-25000" dirty="0" err="1"/>
              <a:t>D</a:t>
            </a:r>
            <a:r>
              <a:rPr lang="fr-FR" sz="2000" b="1" dirty="0"/>
              <a:t> = 8 mm </a:t>
            </a:r>
            <a:r>
              <a:rPr lang="fr-FR" sz="1400" b="1" dirty="0"/>
              <a:t>(C = 2, r = 1%)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C0B6D8-3030-4C27-AAE5-274BEAC367E7}"/>
              </a:ext>
            </a:extLst>
          </p:cNvPr>
          <p:cNvSpPr/>
          <p:nvPr/>
        </p:nvSpPr>
        <p:spPr>
          <a:xfrm>
            <a:off x="8150921" y="4014996"/>
            <a:ext cx="908462" cy="71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07A8362-3BBB-414C-8AC3-E9C49CD64A39}"/>
              </a:ext>
            </a:extLst>
          </p:cNvPr>
          <p:cNvSpPr/>
          <p:nvPr/>
        </p:nvSpPr>
        <p:spPr>
          <a:xfrm>
            <a:off x="7049404" y="3090647"/>
            <a:ext cx="945859" cy="399001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0C6AE2F-9955-492B-AA51-E28FA287DD9E}"/>
              </a:ext>
            </a:extLst>
          </p:cNvPr>
          <p:cNvSpPr/>
          <p:nvPr/>
        </p:nvSpPr>
        <p:spPr>
          <a:xfrm>
            <a:off x="8322331" y="3485250"/>
            <a:ext cx="945859" cy="399001"/>
          </a:xfrm>
          <a:prstGeom prst="roundRect">
            <a:avLst>
              <a:gd name="adj" fmla="val 2105"/>
            </a:avLst>
          </a:prstGeom>
          <a:solidFill>
            <a:srgbClr val="068306">
              <a:alpha val="10000"/>
            </a:srgb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C4A0726-6595-4722-90E4-D824C9AEA13C}"/>
              </a:ext>
            </a:extLst>
          </p:cNvPr>
          <p:cNvSpPr/>
          <p:nvPr/>
        </p:nvSpPr>
        <p:spPr>
          <a:xfrm>
            <a:off x="7814782" y="1848718"/>
            <a:ext cx="2230447" cy="276803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7A3B1-6420-46C0-AB47-DA39B2595E12}"/>
              </a:ext>
            </a:extLst>
          </p:cNvPr>
          <p:cNvSpPr/>
          <p:nvPr/>
        </p:nvSpPr>
        <p:spPr>
          <a:xfrm>
            <a:off x="9503362" y="2833090"/>
            <a:ext cx="1913467" cy="25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5D94A6C-017B-41FC-83B1-4B9D0CE620F2}"/>
              </a:ext>
            </a:extLst>
          </p:cNvPr>
          <p:cNvSpPr txBox="1"/>
          <p:nvPr/>
        </p:nvSpPr>
        <p:spPr>
          <a:xfrm>
            <a:off x="9410813" y="2782870"/>
            <a:ext cx="2384032" cy="307777"/>
          </a:xfrm>
          <a:prstGeom prst="rect">
            <a:avLst/>
          </a:prstGeom>
          <a:noFill/>
          <a:ln>
            <a:noFill/>
          </a:ln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>
                <a:solidFill>
                  <a:srgbClr val="128237"/>
                </a:solidFill>
              </a:rPr>
              <a:t>z</a:t>
            </a:r>
            <a:r>
              <a:rPr lang="fr-FR" sz="2000" b="1" baseline="-25000" dirty="0" err="1">
                <a:solidFill>
                  <a:srgbClr val="128237"/>
                </a:solidFill>
              </a:rPr>
              <a:t>D</a:t>
            </a:r>
            <a:r>
              <a:rPr lang="fr-FR" sz="2000" b="1" dirty="0">
                <a:solidFill>
                  <a:srgbClr val="128237"/>
                </a:solidFill>
              </a:rPr>
              <a:t> = 34 mm </a:t>
            </a:r>
            <a:r>
              <a:rPr lang="fr-FR" sz="1400" b="1" dirty="0">
                <a:solidFill>
                  <a:srgbClr val="128237"/>
                </a:solidFill>
              </a:rPr>
              <a:t>(C = 1, r = 1%)</a:t>
            </a:r>
            <a:endParaRPr lang="fr-FR" sz="2000" b="1" dirty="0">
              <a:solidFill>
                <a:srgbClr val="128237"/>
              </a:solidFill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647D7962-A989-4D79-9A6E-DF2D0767CD2C}"/>
              </a:ext>
            </a:extLst>
          </p:cNvPr>
          <p:cNvSpPr/>
          <p:nvPr/>
        </p:nvSpPr>
        <p:spPr>
          <a:xfrm>
            <a:off x="9425926" y="2799512"/>
            <a:ext cx="2353805" cy="307777"/>
          </a:xfrm>
          <a:prstGeom prst="roundRect">
            <a:avLst>
              <a:gd name="adj" fmla="val 2105"/>
            </a:avLst>
          </a:prstGeom>
          <a:solidFill>
            <a:schemeClr val="accent5">
              <a:alpha val="10000"/>
            </a:scheme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55B8A8F-B4B9-47CC-B4FC-D212C758119D}"/>
              </a:ext>
            </a:extLst>
          </p:cNvPr>
          <p:cNvSpPr txBox="1"/>
          <p:nvPr/>
        </p:nvSpPr>
        <p:spPr>
          <a:xfrm>
            <a:off x="228193" y="5824756"/>
            <a:ext cx="52421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Consistent </a:t>
            </a:r>
            <a:r>
              <a:rPr lang="fr-FR" sz="16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F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fr-FR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Mehrling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et. a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l.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(2012). 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PRSTAB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111303.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1B7862E-9B48-47C6-8696-7EFE40FE0153}"/>
                  </a:ext>
                </a:extLst>
              </p:cNvPr>
              <p:cNvSpPr txBox="1"/>
              <p:nvPr/>
            </p:nvSpPr>
            <p:spPr>
              <a:xfrm>
                <a:off x="306907" y="2232538"/>
                <a:ext cx="1517274" cy="802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1B7862E-9B48-47C6-8696-7EFE40FE0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7" y="2232538"/>
                <a:ext cx="1517274" cy="802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BFC2AB-442B-4698-AD7C-6119AD96BE6B}"/>
              </a:ext>
            </a:extLst>
          </p:cNvPr>
          <p:cNvCxnSpPr/>
          <p:nvPr/>
        </p:nvCxnSpPr>
        <p:spPr>
          <a:xfrm>
            <a:off x="5681133" y="1337301"/>
            <a:ext cx="0" cy="4682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8136B4E-84E5-419E-896C-1EF1AFCD6F37}"/>
              </a:ext>
            </a:extLst>
          </p:cNvPr>
          <p:cNvSpPr/>
          <p:nvPr/>
        </p:nvSpPr>
        <p:spPr>
          <a:xfrm>
            <a:off x="4111551" y="4341286"/>
            <a:ext cx="1464166" cy="77046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E3B2318-0FD2-4C07-8820-D55FFFD15760}"/>
              </a:ext>
            </a:extLst>
          </p:cNvPr>
          <p:cNvSpPr txBox="1"/>
          <p:nvPr/>
        </p:nvSpPr>
        <p:spPr>
          <a:xfrm>
            <a:off x="4143126" y="5265322"/>
            <a:ext cx="1459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Second </a:t>
            </a:r>
            <a:r>
              <a:rPr lang="fr-FR" sz="18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fr-FR" sz="18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term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6" name="Espace réservé du pied de page 3">
            <a:extLst>
              <a:ext uri="{FF2B5EF4-FFF2-40B4-BE49-F238E27FC236}">
                <a16:creationId xmlns:a16="http://schemas.microsoft.com/office/drawing/2014/main" id="{28995504-2751-4C82-AE4A-D76FF82FEB30}"/>
              </a:ext>
            </a:extLst>
          </p:cNvPr>
          <p:cNvSpPr txBox="1">
            <a:spLocks/>
          </p:cNvSpPr>
          <p:nvPr/>
        </p:nvSpPr>
        <p:spPr>
          <a:xfrm>
            <a:off x="6523723" y="6356348"/>
            <a:ext cx="3922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27" name="Espace réservé du numéro de diapositive 4">
            <a:extLst>
              <a:ext uri="{FF2B5EF4-FFF2-40B4-BE49-F238E27FC236}">
                <a16:creationId xmlns:a16="http://schemas.microsoft.com/office/drawing/2014/main" id="{7E9728A9-41DD-4955-91FA-25F93C8C483A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4C4E9-7AD7-41D1-A700-336A77CA807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3C984AF1-86C1-4B51-B5A0-889DF36694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7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900" b="1" dirty="0">
                <a:solidFill>
                  <a:srgbClr val="C00000"/>
                </a:solidFill>
                <a:latin typeface="+mn-lt"/>
              </a:rPr>
              <a:t>Impact of the </a:t>
            </a:r>
            <a:r>
              <a:rPr lang="fr-FR" sz="49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fr-FR" sz="4900" b="1" dirty="0">
                <a:solidFill>
                  <a:srgbClr val="C00000"/>
                </a:solidFill>
                <a:latin typeface="+mn-lt"/>
              </a:rPr>
              <a:t> spread</a:t>
            </a:r>
            <a:endParaRPr lang="fr-FR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BA2616F-8B79-491E-A2C7-8550D7CD3944}"/>
                  </a:ext>
                </a:extLst>
              </p:cNvPr>
              <p:cNvSpPr txBox="1"/>
              <p:nvPr/>
            </p:nvSpPr>
            <p:spPr>
              <a:xfrm>
                <a:off x="228193" y="3217333"/>
                <a:ext cx="53320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Expression of the </a:t>
                </a:r>
                <a:r>
                  <a:rPr lang="fr-FR" altLang="fr-FR" sz="2400" b="1" dirty="0" err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e</a:t>
                </a:r>
                <a:r>
                  <a:rPr kumimoji="0" lang="fr-FR" altLang="fr-FR" sz="2400" b="1" i="0" u="none" strike="noStrike" cap="none" normalizeH="0" baseline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mittance</a:t>
                </a:r>
                <a:r>
                  <a:rPr kumimoji="0" lang="fr-FR" altLang="fr-FR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 saturation value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b="1" dirty="0">
                  <a:solidFill>
                    <a:srgbClr val="C00000"/>
                  </a:solidFill>
                  <a:latin typeface="+mn-lt"/>
                </a:endParaRPr>
              </a:p>
              <a:p>
                <a:endParaRPr lang="fr-F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BA2616F-8B79-491E-A2C7-8550D7CD3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3" y="3217333"/>
                <a:ext cx="5332028" cy="1200329"/>
              </a:xfrm>
              <a:prstGeom prst="rect">
                <a:avLst/>
              </a:prstGeom>
              <a:blipFill>
                <a:blip r:embed="rId6"/>
                <a:stretch>
                  <a:fillRect l="-1714" t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>
            <a:extLst>
              <a:ext uri="{FF2B5EF4-FFF2-40B4-BE49-F238E27FC236}">
                <a16:creationId xmlns:a16="http://schemas.microsoft.com/office/drawing/2014/main" id="{1E33EEB6-FAE0-4AA2-A6FB-4A3CEBF4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7" y="4198326"/>
            <a:ext cx="5253119" cy="105638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7FD5D5B-08BA-4551-ADC0-B55C8C0EE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17" y="1547483"/>
            <a:ext cx="6107390" cy="4133337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5A26B4F-369A-4D15-B0BC-93B5473FBD9B}"/>
              </a:ext>
            </a:extLst>
          </p:cNvPr>
          <p:cNvSpPr txBox="1"/>
          <p:nvPr/>
        </p:nvSpPr>
        <p:spPr>
          <a:xfrm>
            <a:off x="237189" y="1337300"/>
            <a:ext cx="5529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Expression of </a:t>
            </a:r>
          </a:p>
          <a:p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decoherenc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</a:t>
            </a:r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length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01AF24C-5339-45A8-A792-FD2FBC1AFBA8}"/>
              </a:ext>
            </a:extLst>
          </p:cNvPr>
          <p:cNvSpPr txBox="1"/>
          <p:nvPr/>
        </p:nvSpPr>
        <p:spPr>
          <a:xfrm>
            <a:off x="7029129" y="3098465"/>
            <a:ext cx="110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latin typeface="Symbol" panose="05050102010706020507" pitchFamily="18" charset="2"/>
              </a:rPr>
              <a:t>d</a:t>
            </a:r>
            <a:r>
              <a:rPr lang="fr-FR" b="1" dirty="0"/>
              <a:t> = 24%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F2E5A55-26A4-4854-9C85-8AF2E8379B69}"/>
              </a:ext>
            </a:extLst>
          </p:cNvPr>
          <p:cNvSpPr txBox="1"/>
          <p:nvPr/>
        </p:nvSpPr>
        <p:spPr>
          <a:xfrm>
            <a:off x="8354887" y="3487720"/>
            <a:ext cx="945859" cy="36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28237"/>
                </a:solidFill>
                <a:latin typeface="Symbol" panose="05050102010706020507" pitchFamily="18" charset="2"/>
              </a:rPr>
              <a:t>s</a:t>
            </a:r>
            <a:r>
              <a:rPr lang="fr-FR" b="1" baseline="-25000" dirty="0" err="1">
                <a:solidFill>
                  <a:srgbClr val="128237"/>
                </a:solidFill>
                <a:latin typeface="Symbol" panose="05050102010706020507" pitchFamily="18" charset="2"/>
              </a:rPr>
              <a:t>d</a:t>
            </a:r>
            <a:r>
              <a:rPr lang="fr-FR" b="1" dirty="0">
                <a:solidFill>
                  <a:srgbClr val="128237"/>
                </a:solidFill>
              </a:rPr>
              <a:t> = 4%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87185CE-BEC1-4797-A59A-8FC3F11A5D48}"/>
              </a:ext>
            </a:extLst>
          </p:cNvPr>
          <p:cNvSpPr txBox="1"/>
          <p:nvPr/>
        </p:nvSpPr>
        <p:spPr>
          <a:xfrm>
            <a:off x="7811791" y="1799286"/>
            <a:ext cx="2868438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/>
              <a:t>z</a:t>
            </a:r>
            <a:r>
              <a:rPr lang="fr-FR" sz="2000" b="1" baseline="-25000" dirty="0" err="1"/>
              <a:t>D</a:t>
            </a:r>
            <a:r>
              <a:rPr lang="fr-FR" sz="2000" b="1" dirty="0"/>
              <a:t> = 8 mm </a:t>
            </a:r>
            <a:r>
              <a:rPr lang="fr-FR" sz="1400" b="1" dirty="0"/>
              <a:t>(C = 2, r = 1%)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9CF3C8-A7A3-4E37-AD4A-1D6904BEF0C3}"/>
              </a:ext>
            </a:extLst>
          </p:cNvPr>
          <p:cNvSpPr/>
          <p:nvPr/>
        </p:nvSpPr>
        <p:spPr>
          <a:xfrm>
            <a:off x="8150921" y="4014995"/>
            <a:ext cx="908462" cy="71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533A2575-86A2-416B-9494-FDA4D04924A7}"/>
              </a:ext>
            </a:extLst>
          </p:cNvPr>
          <p:cNvSpPr/>
          <p:nvPr/>
        </p:nvSpPr>
        <p:spPr>
          <a:xfrm>
            <a:off x="7049404" y="3090646"/>
            <a:ext cx="945859" cy="399001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ECE56ECC-E089-4D90-92C2-6E059AB049AF}"/>
              </a:ext>
            </a:extLst>
          </p:cNvPr>
          <p:cNvSpPr/>
          <p:nvPr/>
        </p:nvSpPr>
        <p:spPr>
          <a:xfrm>
            <a:off x="8322331" y="3485249"/>
            <a:ext cx="945859" cy="399001"/>
          </a:xfrm>
          <a:prstGeom prst="roundRect">
            <a:avLst>
              <a:gd name="adj" fmla="val 2105"/>
            </a:avLst>
          </a:prstGeom>
          <a:solidFill>
            <a:srgbClr val="068306">
              <a:alpha val="10000"/>
            </a:srgb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7590C02-0498-4AF9-9006-6DC73A6677D0}"/>
              </a:ext>
            </a:extLst>
          </p:cNvPr>
          <p:cNvSpPr/>
          <p:nvPr/>
        </p:nvSpPr>
        <p:spPr>
          <a:xfrm>
            <a:off x="7814782" y="1848717"/>
            <a:ext cx="2230447" cy="276803"/>
          </a:xfrm>
          <a:prstGeom prst="roundRect">
            <a:avLst>
              <a:gd name="adj" fmla="val 2105"/>
            </a:avLst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E02E89-5BDB-4630-BFC1-3AA8E728E5B6}"/>
              </a:ext>
            </a:extLst>
          </p:cNvPr>
          <p:cNvSpPr/>
          <p:nvPr/>
        </p:nvSpPr>
        <p:spPr>
          <a:xfrm>
            <a:off x="9503362" y="2833089"/>
            <a:ext cx="1913467" cy="25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9AD1365-651B-434D-8205-ABD95408FB4B}"/>
              </a:ext>
            </a:extLst>
          </p:cNvPr>
          <p:cNvSpPr txBox="1"/>
          <p:nvPr/>
        </p:nvSpPr>
        <p:spPr>
          <a:xfrm>
            <a:off x="9410813" y="2782869"/>
            <a:ext cx="2384032" cy="307777"/>
          </a:xfrm>
          <a:prstGeom prst="rect">
            <a:avLst/>
          </a:prstGeom>
          <a:noFill/>
          <a:ln>
            <a:noFill/>
          </a:ln>
        </p:spPr>
        <p:txBody>
          <a:bodyPr wrap="square" tIns="0" rIns="36000" bIns="0" rtlCol="0">
            <a:spAutoFit/>
          </a:bodyPr>
          <a:lstStyle/>
          <a:p>
            <a:r>
              <a:rPr lang="fr-FR" sz="2000" b="1" dirty="0" err="1">
                <a:solidFill>
                  <a:srgbClr val="128237"/>
                </a:solidFill>
              </a:rPr>
              <a:t>z</a:t>
            </a:r>
            <a:r>
              <a:rPr lang="fr-FR" sz="2000" b="1" baseline="-25000" dirty="0" err="1">
                <a:solidFill>
                  <a:srgbClr val="128237"/>
                </a:solidFill>
              </a:rPr>
              <a:t>D</a:t>
            </a:r>
            <a:r>
              <a:rPr lang="fr-FR" sz="2000" b="1" dirty="0">
                <a:solidFill>
                  <a:srgbClr val="128237"/>
                </a:solidFill>
              </a:rPr>
              <a:t> = 34 mm </a:t>
            </a:r>
            <a:r>
              <a:rPr lang="fr-FR" sz="1400" b="1" dirty="0">
                <a:solidFill>
                  <a:srgbClr val="128237"/>
                </a:solidFill>
              </a:rPr>
              <a:t>(C = 1, r = 1%)</a:t>
            </a:r>
            <a:endParaRPr lang="fr-FR" sz="2000" b="1" dirty="0">
              <a:solidFill>
                <a:srgbClr val="128237"/>
              </a:solidFill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863D5F88-2F6A-4E8D-A533-3325769C49C0}"/>
              </a:ext>
            </a:extLst>
          </p:cNvPr>
          <p:cNvSpPr/>
          <p:nvPr/>
        </p:nvSpPr>
        <p:spPr>
          <a:xfrm>
            <a:off x="9425926" y="2799511"/>
            <a:ext cx="2353805" cy="307777"/>
          </a:xfrm>
          <a:prstGeom prst="roundRect">
            <a:avLst>
              <a:gd name="adj" fmla="val 2105"/>
            </a:avLst>
          </a:prstGeom>
          <a:solidFill>
            <a:schemeClr val="accent5">
              <a:alpha val="10000"/>
            </a:schemeClr>
          </a:solidFill>
          <a:ln w="38100">
            <a:solidFill>
              <a:srgbClr val="0683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1CBB992-AFEA-4CA9-ACF8-63F7F20C1C09}"/>
                  </a:ext>
                </a:extLst>
              </p:cNvPr>
              <p:cNvSpPr txBox="1"/>
              <p:nvPr/>
            </p:nvSpPr>
            <p:spPr>
              <a:xfrm>
                <a:off x="306907" y="2232537"/>
                <a:ext cx="1517274" cy="802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1CBB992-AFEA-4CA9-ACF8-63F7F20C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7" y="2232537"/>
                <a:ext cx="1517274" cy="802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E5703B3-1E49-454D-9D33-6827EA6FD4E3}"/>
              </a:ext>
            </a:extLst>
          </p:cNvPr>
          <p:cNvCxnSpPr/>
          <p:nvPr/>
        </p:nvCxnSpPr>
        <p:spPr>
          <a:xfrm>
            <a:off x="5681133" y="1337300"/>
            <a:ext cx="0" cy="4682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14D512EB-1192-4562-A3C2-53412AEEE846}"/>
              </a:ext>
            </a:extLst>
          </p:cNvPr>
          <p:cNvSpPr/>
          <p:nvPr/>
        </p:nvSpPr>
        <p:spPr>
          <a:xfrm>
            <a:off x="4106898" y="4235873"/>
            <a:ext cx="1543181" cy="105638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8" grpId="0"/>
      <p:bldP spid="29" grpId="0"/>
      <p:bldP spid="30" grpId="0" animBg="1"/>
      <p:bldP spid="32" grpId="0" animBg="1"/>
      <p:bldP spid="33" grpId="0" animBg="1"/>
      <p:bldP spid="34" grpId="0" animBg="1"/>
      <p:bldP spid="35" grpId="0" animBg="1"/>
      <p:bldP spid="6" grpId="0" animBg="1"/>
      <p:bldP spid="31" grpId="0"/>
      <p:bldP spid="36" grpId="0" animBg="1"/>
      <p:bldP spid="2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16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the plasma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plateau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down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r>
              <a:rPr lang="fr-FR" altLang="fr-FR" sz="3200" dirty="0"/>
              <a:t> &amp; 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up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endParaRPr lang="fr-FR" altLang="fr-FR" sz="32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5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548C6-9AA6-48EB-AB51-BA0AE8BC0ACD}"/>
              </a:ext>
            </a:extLst>
          </p:cNvPr>
          <p:cNvSpPr/>
          <p:nvPr/>
        </p:nvSpPr>
        <p:spPr>
          <a:xfrm>
            <a:off x="1691215" y="2023384"/>
            <a:ext cx="9425517" cy="440266"/>
          </a:xfrm>
          <a:prstGeom prst="rect">
            <a:avLst/>
          </a:prstGeom>
          <a:noFill/>
          <a:ln w="38100">
            <a:solidFill>
              <a:srgbClr val="9F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0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85437" y="6491037"/>
            <a:ext cx="6021123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2266" y="6500562"/>
            <a:ext cx="2743200" cy="365125"/>
          </a:xfrm>
        </p:spPr>
        <p:txBody>
          <a:bodyPr/>
          <a:lstStyle/>
          <a:p>
            <a:fld id="{A4D5FDAE-EDF2-4C4E-BBCE-25C9022E17CC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47407" y="224377"/>
            <a:ext cx="9699419" cy="586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2" b="1" dirty="0">
                <a:solidFill>
                  <a:srgbClr val="C00000"/>
                </a:solidFill>
                <a:latin typeface="+mn-lt"/>
              </a:rPr>
              <a:t>Use of a density ramp</a:t>
            </a:r>
            <a:endParaRPr lang="fr-FR" sz="3992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003650" y="2275496"/>
            <a:ext cx="19672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109638" y="3268604"/>
            <a:ext cx="3837762" cy="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6972235" y="2275497"/>
            <a:ext cx="972870" cy="986781"/>
          </a:xfrm>
          <a:custGeom>
            <a:avLst/>
            <a:gdLst>
              <a:gd name="connsiteX0" fmla="*/ 0 w 1041400"/>
              <a:gd name="connsiteY0" fmla="*/ 0 h 1240366"/>
              <a:gd name="connsiteX1" fmla="*/ 169333 w 1041400"/>
              <a:gd name="connsiteY1" fmla="*/ 42333 h 1240366"/>
              <a:gd name="connsiteX2" fmla="*/ 321733 w 1041400"/>
              <a:gd name="connsiteY2" fmla="*/ 182033 h 1240366"/>
              <a:gd name="connsiteX3" fmla="*/ 550333 w 1041400"/>
              <a:gd name="connsiteY3" fmla="*/ 711200 h 1240366"/>
              <a:gd name="connsiteX4" fmla="*/ 817033 w 1041400"/>
              <a:gd name="connsiteY4" fmla="*/ 1075266 h 1240366"/>
              <a:gd name="connsiteX5" fmla="*/ 1041400 w 1041400"/>
              <a:gd name="connsiteY5" fmla="*/ 1240366 h 1240366"/>
              <a:gd name="connsiteX6" fmla="*/ 1041400 w 1041400"/>
              <a:gd name="connsiteY6" fmla="*/ 1240366 h 12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240366">
                <a:moveTo>
                  <a:pt x="0" y="0"/>
                </a:moveTo>
                <a:cubicBezTo>
                  <a:pt x="57855" y="5997"/>
                  <a:pt x="115711" y="11994"/>
                  <a:pt x="169333" y="42333"/>
                </a:cubicBezTo>
                <a:cubicBezTo>
                  <a:pt x="222955" y="72672"/>
                  <a:pt x="258233" y="70555"/>
                  <a:pt x="321733" y="182033"/>
                </a:cubicBezTo>
                <a:cubicBezTo>
                  <a:pt x="385233" y="293511"/>
                  <a:pt x="467783" y="562328"/>
                  <a:pt x="550333" y="711200"/>
                </a:cubicBezTo>
                <a:cubicBezTo>
                  <a:pt x="632883" y="860072"/>
                  <a:pt x="735189" y="987072"/>
                  <a:pt x="817033" y="1075266"/>
                </a:cubicBezTo>
                <a:cubicBezTo>
                  <a:pt x="898877" y="1163460"/>
                  <a:pt x="1041400" y="1240366"/>
                  <a:pt x="1041400" y="1240366"/>
                </a:cubicBezTo>
                <a:lnTo>
                  <a:pt x="1041400" y="1240366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320453" y="1977628"/>
                <a:ext cx="1350241" cy="31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52" dirty="0"/>
                  <a:t>n</a:t>
                </a:r>
                <a:r>
                  <a:rPr lang="fr-FR" sz="1452" baseline="-25000" dirty="0"/>
                  <a:t>0</a:t>
                </a:r>
                <a:r>
                  <a:rPr lang="fr-FR" sz="1452" dirty="0"/>
                  <a:t> </a:t>
                </a:r>
                <a14:m>
                  <m:oMath xmlns:m="http://schemas.openxmlformats.org/officeDocument/2006/math">
                    <m:r>
                      <a:rPr lang="fr-FR" sz="145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52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52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52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52" i="1" dirty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sSup>
                      <m:sSupPr>
                        <m:ctrlPr>
                          <a:rPr lang="fr-FR" sz="1452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52" dirty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sz="1452" i="1" dirty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sz="1452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53" y="1977628"/>
                <a:ext cx="1350241" cy="315792"/>
              </a:xfrm>
              <a:prstGeom prst="rect">
                <a:avLst/>
              </a:prstGeom>
              <a:blipFill>
                <a:blip r:embed="rId2"/>
                <a:stretch>
                  <a:fillRect l="-1810" t="-1923" b="-21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5003650" y="2187230"/>
            <a:ext cx="0" cy="10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970945" y="2193555"/>
            <a:ext cx="0" cy="10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003651" y="3284528"/>
            <a:ext cx="1967294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91" dirty="0"/>
              <a:t>Density plateau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146176" y="3284528"/>
            <a:ext cx="858568" cy="337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1" dirty="0" err="1"/>
              <a:t>Upramp</a:t>
            </a:r>
            <a:endParaRPr lang="fr-FR" sz="1591" dirty="0"/>
          </a:p>
        </p:txBody>
      </p:sp>
      <p:sp>
        <p:nvSpPr>
          <p:cNvPr id="24" name="ZoneTexte 23"/>
          <p:cNvSpPr txBox="1"/>
          <p:nvPr/>
        </p:nvSpPr>
        <p:spPr>
          <a:xfrm>
            <a:off x="6962534" y="3284528"/>
            <a:ext cx="1104661" cy="337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1" dirty="0" err="1"/>
              <a:t>Downramp</a:t>
            </a:r>
            <a:endParaRPr lang="fr-FR" sz="159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223308" y="1336200"/>
                <a:ext cx="1527982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32" b="1" dirty="0">
                    <a:solidFill>
                      <a:srgbClr val="C00000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32" b="1" dirty="0">
                    <a:solidFill>
                      <a:srgbClr val="C00000"/>
                    </a:solidFill>
                  </a:rPr>
                  <a:t> matched</a:t>
                </a:r>
              </a:p>
              <a:p>
                <a:pPr algn="ctr"/>
                <a:r>
                  <a:rPr lang="fr-FR" sz="1432" b="1" dirty="0" err="1">
                    <a:solidFill>
                      <a:srgbClr val="C00000"/>
                    </a:solidFill>
                  </a:rPr>
                  <a:t>with</a:t>
                </a:r>
                <a:r>
                  <a:rPr lang="fr-FR" sz="1432" b="1" dirty="0">
                    <a:solidFill>
                      <a:srgbClr val="C00000"/>
                    </a:solidFill>
                  </a:rPr>
                  <a:t> </a:t>
                </a:r>
                <a:r>
                  <a:rPr lang="fr-FR" sz="1432" b="1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fr-FR" sz="1432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FR" sz="1432" b="1" dirty="0">
                    <a:solidFill>
                      <a:srgbClr val="C00000"/>
                    </a:solidFill>
                  </a:rPr>
                  <a:t> 1000 m</a:t>
                </a:r>
                <a:r>
                  <a:rPr lang="fr-FR" sz="1432" b="1" baseline="30000" dirty="0">
                    <a:solidFill>
                      <a:srgbClr val="C0000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308" y="1336200"/>
                <a:ext cx="1527982" cy="533095"/>
              </a:xfrm>
              <a:prstGeom prst="rect">
                <a:avLst/>
              </a:prstGeom>
              <a:blipFill>
                <a:blip r:embed="rId3"/>
                <a:stretch>
                  <a:fillRect l="-800" t="-2273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438284" y="1794814"/>
                <a:ext cx="1387367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matched</a:t>
                </a:r>
              </a:p>
              <a:p>
                <a:pPr algn="ctr"/>
                <a:r>
                  <a:rPr lang="fr-FR" sz="1432" b="1" dirty="0" err="1">
                    <a:solidFill>
                      <a:srgbClr val="00B050"/>
                    </a:solidFill>
                  </a:rPr>
                  <a:t>with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:r>
                  <a:rPr lang="fr-FR" sz="1432" b="1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2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200 m</a:t>
                </a:r>
                <a:r>
                  <a:rPr lang="fr-FR" sz="1432" b="1" baseline="30000" dirty="0">
                    <a:solidFill>
                      <a:srgbClr val="00B05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84" y="1794814"/>
                <a:ext cx="1387367" cy="533095"/>
              </a:xfrm>
              <a:prstGeom prst="rect">
                <a:avLst/>
              </a:prstGeom>
              <a:blipFill>
                <a:blip r:embed="rId4"/>
                <a:stretch>
                  <a:fillRect l="-877" t="-2273" b="-1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246189" y="1778898"/>
                <a:ext cx="1387367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 matched</a:t>
                </a:r>
              </a:p>
              <a:p>
                <a:pPr algn="ctr"/>
                <a:r>
                  <a:rPr lang="fr-FR" sz="1432" b="1" dirty="0" err="1">
                    <a:solidFill>
                      <a:srgbClr val="00B050"/>
                    </a:solidFill>
                  </a:rPr>
                  <a:t>with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:r>
                  <a:rPr lang="fr-FR" sz="1432" b="1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fr-FR" sz="1432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2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32" b="1" dirty="0">
                    <a:solidFill>
                      <a:srgbClr val="00B050"/>
                    </a:solidFill>
                  </a:rPr>
                  <a:t>200 m</a:t>
                </a:r>
                <a:r>
                  <a:rPr lang="fr-FR" sz="1432" b="1" baseline="30000" dirty="0">
                    <a:solidFill>
                      <a:srgbClr val="00B05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89" y="1778898"/>
                <a:ext cx="1387367" cy="533095"/>
              </a:xfrm>
              <a:prstGeom prst="rect">
                <a:avLst/>
              </a:prstGeom>
              <a:blipFill>
                <a:blip r:embed="rId5"/>
                <a:stretch>
                  <a:fillRect l="-1322" t="-2299" r="-881" b="-126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/>
          <p:cNvCxnSpPr/>
          <p:nvPr/>
        </p:nvCxnSpPr>
        <p:spPr>
          <a:xfrm flipH="1">
            <a:off x="5079559" y="1850392"/>
            <a:ext cx="346625" cy="3431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548411" y="1844066"/>
            <a:ext cx="346625" cy="3431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128946" y="2313690"/>
            <a:ext cx="0" cy="8901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945103" y="2333912"/>
            <a:ext cx="0" cy="8699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2831" y="4395808"/>
            <a:ext cx="11726333" cy="172354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Our </a:t>
            </a:r>
            <a:r>
              <a:rPr lang="fr-FR" sz="2200" b="1" dirty="0" err="1">
                <a:solidFill>
                  <a:srgbClr val="C00000"/>
                </a:solidFill>
              </a:rPr>
              <a:t>approach</a:t>
            </a:r>
            <a:r>
              <a:rPr lang="fr-FR" sz="22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2200" b="1" dirty="0"/>
              <a:t>Any ramp profile can be used if the </a:t>
            </a:r>
            <a:r>
              <a:rPr lang="en-US" sz="2200" b="1" dirty="0">
                <a:solidFill>
                  <a:srgbClr val="C00000"/>
                </a:solidFill>
              </a:rPr>
              <a:t>length is sufficient to reduce γ sufficiently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Otherwise, the emittance will increase considerably in the upstream or downstream transport line.</a:t>
            </a:r>
          </a:p>
          <a:p>
            <a:endParaRPr lang="en-US" sz="2000" b="1" dirty="0"/>
          </a:p>
          <a:p>
            <a:r>
              <a:rPr lang="en-US" sz="2000" dirty="0"/>
              <a:t>Li, X. et. al. (2019) </a:t>
            </a:r>
            <a:r>
              <a:rPr lang="en-US" sz="2000" i="1" dirty="0"/>
              <a:t>PRAB</a:t>
            </a:r>
            <a:r>
              <a:rPr lang="en-US" sz="2000" dirty="0"/>
              <a:t>, </a:t>
            </a:r>
            <a:r>
              <a:rPr lang="en-US" sz="2000" i="1" dirty="0"/>
              <a:t>22</a:t>
            </a:r>
            <a:r>
              <a:rPr lang="en-US" sz="2000" dirty="0"/>
              <a:t>(2), 021304.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0678" y="1108726"/>
            <a:ext cx="5590645" cy="24698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cxnSp>
        <p:nvCxnSpPr>
          <p:cNvPr id="7" name="Connecteur droit 6"/>
          <p:cNvCxnSpPr/>
          <p:nvPr/>
        </p:nvCxnSpPr>
        <p:spPr>
          <a:xfrm>
            <a:off x="1230125" y="2445212"/>
            <a:ext cx="2054387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913452" y="2445212"/>
            <a:ext cx="2054387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6649" y="1783248"/>
            <a:ext cx="1648785" cy="704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89" b="1" dirty="0" err="1"/>
              <a:t>Upstream</a:t>
            </a:r>
            <a:endParaRPr lang="fr-FR" sz="1989" b="1" dirty="0"/>
          </a:p>
          <a:p>
            <a:pPr algn="ctr"/>
            <a:r>
              <a:rPr lang="fr-FR" sz="1989" b="1" dirty="0"/>
              <a:t>Transport line</a:t>
            </a:r>
            <a:endParaRPr lang="fr-FR" sz="1989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6970944" y="2193555"/>
            <a:ext cx="0" cy="10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e libre 40"/>
          <p:cNvSpPr/>
          <p:nvPr/>
        </p:nvSpPr>
        <p:spPr>
          <a:xfrm>
            <a:off x="4128945" y="2279140"/>
            <a:ext cx="874705" cy="990749"/>
          </a:xfrm>
          <a:custGeom>
            <a:avLst/>
            <a:gdLst>
              <a:gd name="connsiteX0" fmla="*/ 921889 w 921889"/>
              <a:gd name="connsiteY0" fmla="*/ 22134 h 1290466"/>
              <a:gd name="connsiteX1" fmla="*/ 645664 w 921889"/>
              <a:gd name="connsiteY1" fmla="*/ 47534 h 1290466"/>
              <a:gd name="connsiteX2" fmla="*/ 407539 w 921889"/>
              <a:gd name="connsiteY2" fmla="*/ 444409 h 1290466"/>
              <a:gd name="connsiteX3" fmla="*/ 255139 w 921889"/>
              <a:gd name="connsiteY3" fmla="*/ 1009559 h 1290466"/>
              <a:gd name="connsiteX4" fmla="*/ 23364 w 921889"/>
              <a:gd name="connsiteY4" fmla="*/ 1266734 h 1290466"/>
              <a:gd name="connsiteX5" fmla="*/ 20189 w 921889"/>
              <a:gd name="connsiteY5" fmla="*/ 1263559 h 1290466"/>
              <a:gd name="connsiteX0" fmla="*/ 921889 w 921889"/>
              <a:gd name="connsiteY0" fmla="*/ 6811 h 1275143"/>
              <a:gd name="connsiteX1" fmla="*/ 658364 w 921889"/>
              <a:gd name="connsiteY1" fmla="*/ 89361 h 1275143"/>
              <a:gd name="connsiteX2" fmla="*/ 407539 w 921889"/>
              <a:gd name="connsiteY2" fmla="*/ 429086 h 1275143"/>
              <a:gd name="connsiteX3" fmla="*/ 255139 w 921889"/>
              <a:gd name="connsiteY3" fmla="*/ 994236 h 1275143"/>
              <a:gd name="connsiteX4" fmla="*/ 23364 w 921889"/>
              <a:gd name="connsiteY4" fmla="*/ 1251411 h 1275143"/>
              <a:gd name="connsiteX5" fmla="*/ 20189 w 921889"/>
              <a:gd name="connsiteY5" fmla="*/ 1248236 h 1275143"/>
              <a:gd name="connsiteX0" fmla="*/ 921889 w 921889"/>
              <a:gd name="connsiteY0" fmla="*/ 8424 h 1276756"/>
              <a:gd name="connsiteX1" fmla="*/ 658364 w 921889"/>
              <a:gd name="connsiteY1" fmla="*/ 90974 h 1276756"/>
              <a:gd name="connsiteX2" fmla="*/ 394839 w 921889"/>
              <a:gd name="connsiteY2" fmla="*/ 513249 h 1276756"/>
              <a:gd name="connsiteX3" fmla="*/ 255139 w 921889"/>
              <a:gd name="connsiteY3" fmla="*/ 995849 h 1276756"/>
              <a:gd name="connsiteX4" fmla="*/ 23364 w 921889"/>
              <a:gd name="connsiteY4" fmla="*/ 1253024 h 1276756"/>
              <a:gd name="connsiteX5" fmla="*/ 20189 w 921889"/>
              <a:gd name="connsiteY5" fmla="*/ 1249849 h 1276756"/>
              <a:gd name="connsiteX0" fmla="*/ 921889 w 921889"/>
              <a:gd name="connsiteY0" fmla="*/ 0 h 1268332"/>
              <a:gd name="connsiteX1" fmla="*/ 782189 w 921889"/>
              <a:gd name="connsiteY1" fmla="*/ 31750 h 1268332"/>
              <a:gd name="connsiteX2" fmla="*/ 658364 w 921889"/>
              <a:gd name="connsiteY2" fmla="*/ 82550 h 1268332"/>
              <a:gd name="connsiteX3" fmla="*/ 394839 w 921889"/>
              <a:gd name="connsiteY3" fmla="*/ 504825 h 1268332"/>
              <a:gd name="connsiteX4" fmla="*/ 255139 w 921889"/>
              <a:gd name="connsiteY4" fmla="*/ 987425 h 1268332"/>
              <a:gd name="connsiteX5" fmla="*/ 23364 w 921889"/>
              <a:gd name="connsiteY5" fmla="*/ 1244600 h 1268332"/>
              <a:gd name="connsiteX6" fmla="*/ 20189 w 921889"/>
              <a:gd name="connsiteY6" fmla="*/ 1241425 h 1268332"/>
              <a:gd name="connsiteX0" fmla="*/ 921889 w 921889"/>
              <a:gd name="connsiteY0" fmla="*/ 0 h 1268332"/>
              <a:gd name="connsiteX1" fmla="*/ 782189 w 921889"/>
              <a:gd name="connsiteY1" fmla="*/ 9525 h 1268332"/>
              <a:gd name="connsiteX2" fmla="*/ 658364 w 921889"/>
              <a:gd name="connsiteY2" fmla="*/ 82550 h 1268332"/>
              <a:gd name="connsiteX3" fmla="*/ 394839 w 921889"/>
              <a:gd name="connsiteY3" fmla="*/ 504825 h 1268332"/>
              <a:gd name="connsiteX4" fmla="*/ 255139 w 921889"/>
              <a:gd name="connsiteY4" fmla="*/ 987425 h 1268332"/>
              <a:gd name="connsiteX5" fmla="*/ 23364 w 921889"/>
              <a:gd name="connsiteY5" fmla="*/ 1244600 h 1268332"/>
              <a:gd name="connsiteX6" fmla="*/ 20189 w 921889"/>
              <a:gd name="connsiteY6" fmla="*/ 1241425 h 1268332"/>
              <a:gd name="connsiteX0" fmla="*/ 921889 w 921889"/>
              <a:gd name="connsiteY0" fmla="*/ 0 h 1268332"/>
              <a:gd name="connsiteX1" fmla="*/ 782189 w 921889"/>
              <a:gd name="connsiteY1" fmla="*/ 9525 h 1268332"/>
              <a:gd name="connsiteX2" fmla="*/ 601214 w 921889"/>
              <a:gd name="connsiteY2" fmla="*/ 158750 h 1268332"/>
              <a:gd name="connsiteX3" fmla="*/ 394839 w 921889"/>
              <a:gd name="connsiteY3" fmla="*/ 504825 h 1268332"/>
              <a:gd name="connsiteX4" fmla="*/ 255139 w 921889"/>
              <a:gd name="connsiteY4" fmla="*/ 987425 h 1268332"/>
              <a:gd name="connsiteX5" fmla="*/ 23364 w 921889"/>
              <a:gd name="connsiteY5" fmla="*/ 1244600 h 1268332"/>
              <a:gd name="connsiteX6" fmla="*/ 20189 w 921889"/>
              <a:gd name="connsiteY6" fmla="*/ 1241425 h 1268332"/>
              <a:gd name="connsiteX0" fmla="*/ 921234 w 921234"/>
              <a:gd name="connsiteY0" fmla="*/ 0 h 1264733"/>
              <a:gd name="connsiteX1" fmla="*/ 781534 w 921234"/>
              <a:gd name="connsiteY1" fmla="*/ 9525 h 1264733"/>
              <a:gd name="connsiteX2" fmla="*/ 600559 w 921234"/>
              <a:gd name="connsiteY2" fmla="*/ 158750 h 1264733"/>
              <a:gd name="connsiteX3" fmla="*/ 394184 w 921234"/>
              <a:gd name="connsiteY3" fmla="*/ 504825 h 1264733"/>
              <a:gd name="connsiteX4" fmla="*/ 244959 w 921234"/>
              <a:gd name="connsiteY4" fmla="*/ 1038225 h 1264733"/>
              <a:gd name="connsiteX5" fmla="*/ 22709 w 921234"/>
              <a:gd name="connsiteY5" fmla="*/ 1244600 h 1264733"/>
              <a:gd name="connsiteX6" fmla="*/ 19534 w 921234"/>
              <a:gd name="connsiteY6" fmla="*/ 1241425 h 1264733"/>
              <a:gd name="connsiteX0" fmla="*/ 921234 w 921234"/>
              <a:gd name="connsiteY0" fmla="*/ 0 h 1264733"/>
              <a:gd name="connsiteX1" fmla="*/ 774971 w 921234"/>
              <a:gd name="connsiteY1" fmla="*/ 17607 h 1264733"/>
              <a:gd name="connsiteX2" fmla="*/ 600559 w 921234"/>
              <a:gd name="connsiteY2" fmla="*/ 158750 h 1264733"/>
              <a:gd name="connsiteX3" fmla="*/ 394184 w 921234"/>
              <a:gd name="connsiteY3" fmla="*/ 504825 h 1264733"/>
              <a:gd name="connsiteX4" fmla="*/ 244959 w 921234"/>
              <a:gd name="connsiteY4" fmla="*/ 1038225 h 1264733"/>
              <a:gd name="connsiteX5" fmla="*/ 22709 w 921234"/>
              <a:gd name="connsiteY5" fmla="*/ 1244600 h 1264733"/>
              <a:gd name="connsiteX6" fmla="*/ 19534 w 921234"/>
              <a:gd name="connsiteY6" fmla="*/ 1241425 h 1264733"/>
              <a:gd name="connsiteX0" fmla="*/ 932877 w 932877"/>
              <a:gd name="connsiteY0" fmla="*/ 0 h 1276763"/>
              <a:gd name="connsiteX1" fmla="*/ 786614 w 932877"/>
              <a:gd name="connsiteY1" fmla="*/ 17607 h 1276763"/>
              <a:gd name="connsiteX2" fmla="*/ 612202 w 932877"/>
              <a:gd name="connsiteY2" fmla="*/ 158750 h 1276763"/>
              <a:gd name="connsiteX3" fmla="*/ 405827 w 932877"/>
              <a:gd name="connsiteY3" fmla="*/ 504825 h 1276763"/>
              <a:gd name="connsiteX4" fmla="*/ 256602 w 932877"/>
              <a:gd name="connsiteY4" fmla="*/ 1038225 h 1276763"/>
              <a:gd name="connsiteX5" fmla="*/ 34352 w 932877"/>
              <a:gd name="connsiteY5" fmla="*/ 1244600 h 1276763"/>
              <a:gd name="connsiteX6" fmla="*/ 11490 w 932877"/>
              <a:gd name="connsiteY6" fmla="*/ 1262440 h 1276763"/>
              <a:gd name="connsiteX0" fmla="*/ 925311 w 925311"/>
              <a:gd name="connsiteY0" fmla="*/ 0 h 1267000"/>
              <a:gd name="connsiteX1" fmla="*/ 779048 w 925311"/>
              <a:gd name="connsiteY1" fmla="*/ 17607 h 1267000"/>
              <a:gd name="connsiteX2" fmla="*/ 604636 w 925311"/>
              <a:gd name="connsiteY2" fmla="*/ 158750 h 1267000"/>
              <a:gd name="connsiteX3" fmla="*/ 398261 w 925311"/>
              <a:gd name="connsiteY3" fmla="*/ 504825 h 1267000"/>
              <a:gd name="connsiteX4" fmla="*/ 249036 w 925311"/>
              <a:gd name="connsiteY4" fmla="*/ 1038225 h 1267000"/>
              <a:gd name="connsiteX5" fmla="*/ 26786 w 925311"/>
              <a:gd name="connsiteY5" fmla="*/ 1244600 h 1267000"/>
              <a:gd name="connsiteX6" fmla="*/ 3924 w 925311"/>
              <a:gd name="connsiteY6" fmla="*/ 1262440 h 1267000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605515 w 926190"/>
              <a:gd name="connsiteY2" fmla="*/ 158750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61219 w 926190"/>
              <a:gd name="connsiteY2" fmla="*/ 221796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72702 w 926190"/>
              <a:gd name="connsiteY2" fmla="*/ 200781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72702 w 926190"/>
              <a:gd name="connsiteY2" fmla="*/ 200781 h 1272043"/>
              <a:gd name="connsiteX3" fmla="*/ 399140 w 926190"/>
              <a:gd name="connsiteY3" fmla="*/ 504825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6190 w 926190"/>
              <a:gd name="connsiteY0" fmla="*/ 0 h 1272043"/>
              <a:gd name="connsiteX1" fmla="*/ 779927 w 926190"/>
              <a:gd name="connsiteY1" fmla="*/ 17607 h 1272043"/>
              <a:gd name="connsiteX2" fmla="*/ 572702 w 926190"/>
              <a:gd name="connsiteY2" fmla="*/ 200781 h 1272043"/>
              <a:gd name="connsiteX3" fmla="*/ 425390 w 926190"/>
              <a:gd name="connsiteY3" fmla="*/ 561728 h 1272043"/>
              <a:gd name="connsiteX4" fmla="*/ 264679 w 926190"/>
              <a:gd name="connsiteY4" fmla="*/ 963863 h 1272043"/>
              <a:gd name="connsiteX5" fmla="*/ 27665 w 926190"/>
              <a:gd name="connsiteY5" fmla="*/ 1244600 h 1272043"/>
              <a:gd name="connsiteX6" fmla="*/ 4803 w 926190"/>
              <a:gd name="connsiteY6" fmla="*/ 1262440 h 1272043"/>
              <a:gd name="connsiteX0" fmla="*/ 925874 w 925874"/>
              <a:gd name="connsiteY0" fmla="*/ 0 h 1268149"/>
              <a:gd name="connsiteX1" fmla="*/ 779611 w 925874"/>
              <a:gd name="connsiteY1" fmla="*/ 17607 h 1268149"/>
              <a:gd name="connsiteX2" fmla="*/ 572386 w 925874"/>
              <a:gd name="connsiteY2" fmla="*/ 200781 h 1268149"/>
              <a:gd name="connsiteX3" fmla="*/ 425074 w 925874"/>
              <a:gd name="connsiteY3" fmla="*/ 561728 h 1268149"/>
              <a:gd name="connsiteX4" fmla="*/ 259113 w 925874"/>
              <a:gd name="connsiteY4" fmla="*/ 1020766 h 1268149"/>
              <a:gd name="connsiteX5" fmla="*/ 27349 w 925874"/>
              <a:gd name="connsiteY5" fmla="*/ 1244600 h 1268149"/>
              <a:gd name="connsiteX6" fmla="*/ 4487 w 925874"/>
              <a:gd name="connsiteY6" fmla="*/ 1262440 h 126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874" h="1268149">
                <a:moveTo>
                  <a:pt x="925874" y="0"/>
                </a:moveTo>
                <a:cubicBezTo>
                  <a:pt x="901532" y="1588"/>
                  <a:pt x="823532" y="3849"/>
                  <a:pt x="779611" y="17607"/>
                </a:cubicBezTo>
                <a:cubicBezTo>
                  <a:pt x="735690" y="31365"/>
                  <a:pt x="631476" y="110094"/>
                  <a:pt x="572386" y="200781"/>
                </a:cubicBezTo>
                <a:cubicBezTo>
                  <a:pt x="513297" y="291468"/>
                  <a:pt x="477286" y="425064"/>
                  <a:pt x="425074" y="561728"/>
                </a:cubicBezTo>
                <a:cubicBezTo>
                  <a:pt x="372862" y="698392"/>
                  <a:pt x="325400" y="906954"/>
                  <a:pt x="259113" y="1020766"/>
                </a:cubicBezTo>
                <a:cubicBezTo>
                  <a:pt x="192826" y="1134578"/>
                  <a:pt x="69787" y="1204321"/>
                  <a:pt x="27349" y="1244600"/>
                </a:cubicBezTo>
                <a:cubicBezTo>
                  <a:pt x="-15089" y="1284879"/>
                  <a:pt x="4541" y="1260947"/>
                  <a:pt x="4487" y="126244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408FB7-6DAF-40EE-A332-D133BF37A042}"/>
              </a:ext>
            </a:extLst>
          </p:cNvPr>
          <p:cNvSpPr/>
          <p:nvPr/>
        </p:nvSpPr>
        <p:spPr>
          <a:xfrm>
            <a:off x="8917972" y="1783248"/>
            <a:ext cx="1648785" cy="704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89" b="1" dirty="0" err="1"/>
              <a:t>Downstream</a:t>
            </a:r>
            <a:endParaRPr lang="fr-FR" sz="1989" b="1" dirty="0"/>
          </a:p>
          <a:p>
            <a:pPr algn="ctr"/>
            <a:r>
              <a:rPr lang="fr-FR" sz="1989" b="1" dirty="0"/>
              <a:t>Transport line</a:t>
            </a:r>
            <a:endParaRPr lang="fr-FR" sz="1989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2671E2-140E-42D7-B9C0-8E9A1CDB4EC9}"/>
              </a:ext>
            </a:extLst>
          </p:cNvPr>
          <p:cNvSpPr txBox="1"/>
          <p:nvPr/>
        </p:nvSpPr>
        <p:spPr>
          <a:xfrm>
            <a:off x="1415199" y="3624732"/>
            <a:ext cx="936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Symmetrical behavior upstream and downstream of the density plateau</a:t>
            </a:r>
            <a:endParaRPr lang="fr-FR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C8CF81-5652-4570-A59B-115569A54022}"/>
                  </a:ext>
                </a:extLst>
              </p:cNvPr>
              <p:cNvSpPr/>
              <p:nvPr/>
            </p:nvSpPr>
            <p:spPr>
              <a:xfrm>
                <a:off x="3284512" y="1111786"/>
                <a:ext cx="5590643" cy="372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30" dirty="0">
                    <a:solidFill>
                      <a:srgbClr val="C00000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fr-FR" sz="143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sz="143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fr-FR" sz="143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fr-FR" sz="143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143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fr-FR" sz="143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fr-FR" sz="143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fr-FR" sz="143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3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143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fr-FR" sz="1430" dirty="0">
                    <a:solidFill>
                      <a:srgbClr val="C00000"/>
                    </a:solidFill>
                  </a:rPr>
                  <a:t> few mm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C8CF81-5652-4570-A59B-115569A54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12" y="1111786"/>
                <a:ext cx="5590643" cy="372346"/>
              </a:xfrm>
              <a:prstGeom prst="rect">
                <a:avLst/>
              </a:prstGeom>
              <a:blipFill>
                <a:blip r:embed="rId6"/>
                <a:stretch>
                  <a:fillRect t="-34426" b="-508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3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  <p:bldP spid="27" grpId="0"/>
      <p:bldP spid="28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BA308-0E79-4CBD-9912-5F486559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013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+mn-lt"/>
              </a:rPr>
              <a:t>Example : Down </a:t>
            </a:r>
            <a:r>
              <a:rPr lang="fr-FR" sz="3600" b="1" dirty="0" err="1">
                <a:solidFill>
                  <a:srgbClr val="C00000"/>
                </a:solidFill>
                <a:latin typeface="+mn-lt"/>
              </a:rPr>
              <a:t>ramp</a:t>
            </a:r>
            <a:r>
              <a:rPr lang="fr-FR" sz="36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fr-FR" sz="3600" b="1" dirty="0" err="1">
                <a:solidFill>
                  <a:srgbClr val="C00000"/>
                </a:solidFill>
                <a:latin typeface="+mn-lt"/>
              </a:rPr>
              <a:t>Gaussian</a:t>
            </a:r>
            <a:r>
              <a:rPr lang="fr-FR" sz="3600" b="1" dirty="0">
                <a:solidFill>
                  <a:srgbClr val="C00000"/>
                </a:solidFill>
                <a:latin typeface="+mn-lt"/>
              </a:rPr>
              <a:t> profile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(L = 7 mm)</a:t>
            </a:r>
            <a:endParaRPr lang="fr-FR" sz="3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E19A3D-0FA9-408A-8AA3-0ED2AF42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18</a:t>
            </a:fld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CFCAAB4-8E17-4055-8146-78C598C71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691"/>
          <a:stretch/>
        </p:blipFill>
        <p:spPr>
          <a:xfrm>
            <a:off x="6003004" y="713715"/>
            <a:ext cx="5049458" cy="5340722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A687E94-49BB-4558-AB0A-3F4E87E03341}"/>
              </a:ext>
            </a:extLst>
          </p:cNvPr>
          <p:cNvGrpSpPr/>
          <p:nvPr/>
        </p:nvGrpSpPr>
        <p:grpSpPr>
          <a:xfrm>
            <a:off x="706085" y="637287"/>
            <a:ext cx="5146250" cy="5453575"/>
            <a:chOff x="1906621" y="1027906"/>
            <a:chExt cx="5146250" cy="545357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C11330F-66BD-45A2-BEFD-618F8369B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1801"/>
            <a:stretch/>
          </p:blipFill>
          <p:spPr>
            <a:xfrm>
              <a:off x="1906621" y="1027906"/>
              <a:ext cx="5146250" cy="5015337"/>
            </a:xfrm>
            <a:prstGeom prst="rect">
              <a:avLst/>
            </a:prstGeom>
          </p:spPr>
        </p:pic>
        <p:pic>
          <p:nvPicPr>
            <p:cNvPr id="8" name="Espace réservé du contenu 6">
              <a:extLst>
                <a:ext uri="{FF2B5EF4-FFF2-40B4-BE49-F238E27FC236}">
                  <a16:creationId xmlns:a16="http://schemas.microsoft.com/office/drawing/2014/main" id="{27F81C0B-C95E-4651-9EBF-395A9A49D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454" t="95224" b="372"/>
            <a:stretch/>
          </p:blipFill>
          <p:spPr>
            <a:xfrm>
              <a:off x="2655778" y="6023787"/>
              <a:ext cx="4397093" cy="457694"/>
            </a:xfrm>
            <a:prstGeom prst="rect">
              <a:avLst/>
            </a:prstGeom>
          </p:spPr>
        </p:pic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DE2C72-8B0D-44B8-8789-84E8FBBF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5242" y="6255832"/>
            <a:ext cx="4397092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5B1D09-991C-48AD-A98B-7E6FBCFBFE3C}"/>
                  </a:ext>
                </a:extLst>
              </p:cNvPr>
              <p:cNvSpPr/>
              <p:nvPr/>
            </p:nvSpPr>
            <p:spPr>
              <a:xfrm>
                <a:off x="1551256" y="4084939"/>
                <a:ext cx="130170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rgbClr val="9F0005"/>
                    </a:solidFill>
                  </a:rPr>
                  <a:t>--</a:t>
                </a:r>
                <a:r>
                  <a:rPr lang="fr-FR" sz="1200" dirty="0">
                    <a:solidFill>
                      <a:srgbClr val="9F0005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9F0005"/>
                    </a:solidFill>
                  </a:rPr>
                  <a:t>Matched</a:t>
                </a:r>
                <a:r>
                  <a:rPr lang="fr-FR" sz="1200" b="1" dirty="0">
                    <a:solidFill>
                      <a:srgbClr val="9F000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dirty="0" smtClean="0">
                        <a:solidFill>
                          <a:srgbClr val="9F00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200" b="1" dirty="0">
                    <a:solidFill>
                      <a:srgbClr val="9F0005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9F000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fr-FR" sz="1200" b="1" dirty="0">
                  <a:solidFill>
                    <a:srgbClr val="9F0005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5B1D09-991C-48AD-A98B-7E6FBCFBF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6" y="4084939"/>
                <a:ext cx="1301703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6C3BE7-7A08-4495-93E7-679FA7CA8F68}"/>
                  </a:ext>
                </a:extLst>
              </p:cNvPr>
              <p:cNvSpPr/>
              <p:nvPr/>
            </p:nvSpPr>
            <p:spPr>
              <a:xfrm>
                <a:off x="1551256" y="4278108"/>
                <a:ext cx="1229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rgbClr val="128237"/>
                    </a:solidFill>
                  </a:rPr>
                  <a:t>--</a:t>
                </a:r>
                <a:r>
                  <a:rPr lang="fr-FR" sz="1200" dirty="0">
                    <a:solidFill>
                      <a:srgbClr val="128237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128237"/>
                    </a:solidFill>
                  </a:rPr>
                  <a:t>Unmatched</a:t>
                </a:r>
                <a:r>
                  <a:rPr lang="fr-FR" sz="1200" b="1" dirty="0">
                    <a:solidFill>
                      <a:srgbClr val="12823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1282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200" b="1" dirty="0">
                    <a:solidFill>
                      <a:srgbClr val="12823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6C3BE7-7A08-4495-93E7-679FA7CA8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6" y="4278108"/>
                <a:ext cx="1229567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3183B0-CD25-42B5-935F-27B1497BE110}"/>
                  </a:ext>
                </a:extLst>
              </p:cNvPr>
              <p:cNvSpPr/>
              <p:nvPr/>
            </p:nvSpPr>
            <p:spPr>
              <a:xfrm>
                <a:off x="1551257" y="4477271"/>
                <a:ext cx="11115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>
                <a:spAutoFit/>
              </a:bodyPr>
              <a:lstStyle/>
              <a:p>
                <a:r>
                  <a:rPr lang="fr-FR" sz="1200" b="1" dirty="0">
                    <a:solidFill>
                      <a:srgbClr val="034695"/>
                    </a:solidFill>
                  </a:rPr>
                  <a:t>--</a:t>
                </a:r>
                <a:r>
                  <a:rPr lang="fr-FR" sz="1200" dirty="0">
                    <a:solidFill>
                      <a:srgbClr val="034695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034695"/>
                    </a:solidFill>
                  </a:rPr>
                  <a:t>Unmatched</a:t>
                </a:r>
                <a:r>
                  <a:rPr lang="fr-FR" sz="1200" b="1" dirty="0">
                    <a:solidFill>
                      <a:srgbClr val="03469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03469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200" b="1" dirty="0">
                    <a:solidFill>
                      <a:srgbClr val="03469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3183B0-CD25-42B5-935F-27B1497B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57" y="4477271"/>
                <a:ext cx="1111556" cy="276999"/>
              </a:xfrm>
              <a:prstGeom prst="rect">
                <a:avLst/>
              </a:prstGeom>
              <a:blipFill>
                <a:blip r:embed="rId5"/>
                <a:stretch>
                  <a:fillRect r="-1639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F6CAE6-27EB-4451-94C6-9F62B12B87F6}"/>
                  </a:ext>
                </a:extLst>
              </p:cNvPr>
              <p:cNvSpPr/>
              <p:nvPr/>
            </p:nvSpPr>
            <p:spPr>
              <a:xfrm>
                <a:off x="2408813" y="1008963"/>
                <a:ext cx="1891287" cy="60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52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52" b="1" dirty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fr-FR" sz="1452" b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52" b="1" dirty="0">
                          <a:latin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ctrlPr>
                            <a:rPr lang="fr-FR" sz="1452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52" b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52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452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52" b="1" dirty="0"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  <m:sup>
                                  <m:r>
                                    <a:rPr lang="fr-FR" sz="1452" b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452" b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fr-FR" sz="1452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52" b="1" dirty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p>
                                  <m:r>
                                    <a:rPr lang="fr-FR" sz="1452" b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FR" sz="127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F6CAE6-27EB-4451-94C6-9F62B12B8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13" y="1008963"/>
                <a:ext cx="1891287" cy="604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93AF95F-5D13-45C5-8AD8-286BE075DB93}"/>
              </a:ext>
            </a:extLst>
          </p:cNvPr>
          <p:cNvSpPr/>
          <p:nvPr/>
        </p:nvSpPr>
        <p:spPr>
          <a:xfrm>
            <a:off x="6781801" y="5867330"/>
            <a:ext cx="4157134" cy="48834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42B4CE8A-DEB7-4073-A461-EC3F18B9805D}"/>
              </a:ext>
            </a:extLst>
          </p:cNvPr>
          <p:cNvSpPr/>
          <p:nvPr/>
        </p:nvSpPr>
        <p:spPr>
          <a:xfrm flipH="1">
            <a:off x="6778857" y="6184353"/>
            <a:ext cx="4157134" cy="51912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FBD15B-311B-459F-8D07-E05C298EE11A}"/>
              </a:ext>
            </a:extLst>
          </p:cNvPr>
          <p:cNvSpPr txBox="1"/>
          <p:nvPr/>
        </p:nvSpPr>
        <p:spPr>
          <a:xfrm>
            <a:off x="6778858" y="5941050"/>
            <a:ext cx="41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Downramp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BAA294-93D2-4196-BB9C-984BD5885DAD}"/>
              </a:ext>
            </a:extLst>
          </p:cNvPr>
          <p:cNvSpPr txBox="1"/>
          <p:nvPr/>
        </p:nvSpPr>
        <p:spPr>
          <a:xfrm>
            <a:off x="8436177" y="6260608"/>
            <a:ext cx="95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Upramp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C0BC27E-BAAF-4D7A-91E5-3B003168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64" y="2331294"/>
            <a:ext cx="6209209" cy="34182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D7AE6B-332B-46D6-BB39-1E17E8B6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2" y="410368"/>
            <a:ext cx="5652429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Study of linear, exponential, and Gaussian ramps</a:t>
            </a:r>
            <a:endParaRPr lang="fr-F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72B8C9-2E82-4E75-A4D8-F4880AF8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C38951-FD10-4666-BBCC-58E2B694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10C509-60FC-4750-A995-162B99D6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265" y="0"/>
            <a:ext cx="5933082" cy="2331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299B7F-C0BD-4A06-B54D-A6C7F0C1A8B7}"/>
              </a:ext>
            </a:extLst>
          </p:cNvPr>
          <p:cNvSpPr/>
          <p:nvPr/>
        </p:nvSpPr>
        <p:spPr>
          <a:xfrm>
            <a:off x="5978265" y="64975"/>
            <a:ext cx="2278500" cy="2144071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F44B8-6F19-47AB-8727-6BAFC1616E28}"/>
              </a:ext>
            </a:extLst>
          </p:cNvPr>
          <p:cNvSpPr/>
          <p:nvPr/>
        </p:nvSpPr>
        <p:spPr>
          <a:xfrm>
            <a:off x="10348115" y="64975"/>
            <a:ext cx="1563232" cy="2144071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B9932A6-3872-4460-97FA-07B51CC41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94" y="2280852"/>
            <a:ext cx="59330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For each characteristic length 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→ Ramp simulation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→ Twiss 𝛾 at output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Key parameter = Ramp length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Whatever the ramp shape,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dirty="0">
                <a:latin typeface="Arial" panose="020B0604020202020204" pitchFamily="34" charset="0"/>
              </a:rPr>
              <a:t>the greater L is, the lower 𝛾 is</a:t>
            </a:r>
            <a:endParaRPr kumimoji="0" lang="fr-FR" altLang="fr-F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881AED-AD75-4547-A03A-134A607F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7" r="1373"/>
          <a:stretch/>
        </p:blipFill>
        <p:spPr>
          <a:xfrm>
            <a:off x="9766570" y="2558576"/>
            <a:ext cx="2060249" cy="112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14C9C63-4A7F-49AE-9F1A-E05E50E3F77B}"/>
                  </a:ext>
                </a:extLst>
              </p:cNvPr>
              <p:cNvSpPr txBox="1"/>
              <p:nvPr/>
            </p:nvSpPr>
            <p:spPr>
              <a:xfrm>
                <a:off x="7505018" y="2914505"/>
                <a:ext cx="22869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fr-FR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14C9C63-4A7F-49AE-9F1A-E05E50E3F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18" y="2914505"/>
                <a:ext cx="2286952" cy="307777"/>
              </a:xfrm>
              <a:prstGeom prst="rect">
                <a:avLst/>
              </a:prstGeom>
              <a:blipFill>
                <a:blip r:embed="rId5"/>
                <a:stretch>
                  <a:fillRect t="-1961" r="-5600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23B944D-6789-4663-B31A-BC622B5F7F01}"/>
                  </a:ext>
                </a:extLst>
              </p:cNvPr>
              <p:cNvSpPr txBox="1"/>
              <p:nvPr/>
            </p:nvSpPr>
            <p:spPr>
              <a:xfrm>
                <a:off x="8014560" y="2570994"/>
                <a:ext cx="17774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1 −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23B944D-6789-4663-B31A-BC622B5F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60" y="2570994"/>
                <a:ext cx="1777410" cy="307777"/>
              </a:xfrm>
              <a:prstGeom prst="rect">
                <a:avLst/>
              </a:prstGeom>
              <a:blipFill>
                <a:blip r:embed="rId9"/>
                <a:stretch>
                  <a:fillRect l="-1718" b="-3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FC97ED5-D0A5-4C2F-AF7F-FF189D11FDA1}"/>
                  </a:ext>
                </a:extLst>
              </p:cNvPr>
              <p:cNvSpPr txBox="1"/>
              <p:nvPr/>
            </p:nvSpPr>
            <p:spPr>
              <a:xfrm>
                <a:off x="6831470" y="3241023"/>
                <a:ext cx="29605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b="1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(−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fr-FR" sz="20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FC97ED5-D0A5-4C2F-AF7F-FF189D11F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70" y="3241023"/>
                <a:ext cx="2960500" cy="307777"/>
              </a:xfrm>
              <a:prstGeom prst="rect">
                <a:avLst/>
              </a:prstGeom>
              <a:blipFill>
                <a:blip r:embed="rId10"/>
                <a:stretch>
                  <a:fillRect t="-4000" r="-4330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14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BE8-C8A2-427A-B247-B04FE4D06B45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46291" y="703816"/>
            <a:ext cx="9699418" cy="2982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87" u="sng" dirty="0" err="1"/>
              <a:t>Using</a:t>
            </a:r>
            <a:r>
              <a:rPr lang="fr-FR" sz="2087" u="sng" dirty="0"/>
              <a:t> </a:t>
            </a:r>
            <a:r>
              <a:rPr lang="fr-FR" sz="2087" dirty="0"/>
              <a:t>the </a:t>
            </a:r>
            <a:r>
              <a:rPr lang="fr-FR" sz="2087" dirty="0" err="1"/>
              <a:t>accelerated</a:t>
            </a:r>
            <a:r>
              <a:rPr lang="fr-FR" sz="2087" dirty="0"/>
              <a:t> </a:t>
            </a:r>
            <a:r>
              <a:rPr lang="fr-FR" sz="2087" dirty="0" err="1"/>
              <a:t>electron</a:t>
            </a:r>
            <a:r>
              <a:rPr lang="fr-FR" sz="2087" dirty="0"/>
              <a:t> </a:t>
            </a:r>
            <a:r>
              <a:rPr lang="fr-FR" sz="2087" dirty="0" err="1"/>
              <a:t>beam</a:t>
            </a:r>
            <a:endParaRPr lang="fr-FR" sz="2087" dirty="0"/>
          </a:p>
          <a:p>
            <a:pPr algn="ctr"/>
            <a:endParaRPr lang="fr-FR" sz="2087" dirty="0">
              <a:solidFill>
                <a:srgbClr val="FF0000"/>
              </a:solidFill>
            </a:endParaRPr>
          </a:p>
          <a:p>
            <a:pPr algn="ctr"/>
            <a:endParaRPr lang="fr-FR" sz="2087" dirty="0">
              <a:solidFill>
                <a:srgbClr val="FF0000"/>
              </a:solidFill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en-US" sz="2087" dirty="0">
                <a:sym typeface="Wingdings" panose="05000000000000000000" pitchFamily="2" charset="2"/>
              </a:rPr>
              <a:t>Extracting the accelerated beam from the plasma</a:t>
            </a: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en-US" sz="2087" dirty="0">
                <a:sym typeface="Wingdings" panose="05000000000000000000" pitchFamily="2" charset="2"/>
              </a:rPr>
              <a:t>Sending this beam to the next user or plasma</a:t>
            </a:r>
            <a:endParaRPr lang="fr-F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fr-FR" sz="2087" dirty="0">
                <a:sym typeface="Wingdings" panose="05000000000000000000" pitchFamily="2" charset="2"/>
              </a:rPr>
              <a:t>Plasma - transport line </a:t>
            </a:r>
            <a:r>
              <a:rPr lang="fr-FR" sz="2087" dirty="0" err="1">
                <a:sym typeface="Wingdings" panose="05000000000000000000" pitchFamily="2" charset="2"/>
              </a:rPr>
              <a:t>coupling</a:t>
            </a:r>
            <a:endParaRPr lang="fr-FR" sz="2087" dirty="0">
              <a:sym typeface="Wingdings" panose="05000000000000000000" pitchFamily="2" charset="2"/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endParaRPr lang="fr-FR" sz="2087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1743944" lvl="4"/>
            <a:endParaRPr lang="fr-FR" sz="2087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2158716" lvl="4" indent="-414772">
              <a:buFont typeface="Wingdings" panose="05000000000000000000" pitchFamily="2" charset="2"/>
              <a:buChar char="à"/>
            </a:pPr>
            <a:r>
              <a:rPr lang="fr-FR" sz="2087" b="1" dirty="0">
                <a:sym typeface="Wingdings" panose="05000000000000000000" pitchFamily="2" charset="2"/>
              </a:rPr>
              <a:t>Transverse </a:t>
            </a:r>
            <a:r>
              <a:rPr lang="fr-FR" sz="2087" b="1" dirty="0" err="1">
                <a:sym typeface="Wingdings" panose="05000000000000000000" pitchFamily="2" charset="2"/>
              </a:rPr>
              <a:t>beam</a:t>
            </a:r>
            <a:r>
              <a:rPr lang="fr-FR" sz="2087" b="1" dirty="0">
                <a:sym typeface="Wingdings" panose="05000000000000000000" pitchFamily="2" charset="2"/>
              </a:rPr>
              <a:t> </a:t>
            </a:r>
            <a:r>
              <a:rPr lang="fr-FR" sz="2087" b="1" dirty="0" err="1">
                <a:sym typeface="Wingdings" panose="05000000000000000000" pitchFamily="2" charset="2"/>
              </a:rPr>
              <a:t>physics</a:t>
            </a:r>
            <a:r>
              <a:rPr lang="fr-FR" sz="2087" b="1" dirty="0">
                <a:sym typeface="Wingdings" panose="05000000000000000000" pitchFamily="2" charset="2"/>
              </a:rPr>
              <a:t> </a:t>
            </a:r>
            <a:r>
              <a:rPr lang="fr-FR" sz="2087" b="1" dirty="0" err="1">
                <a:sym typeface="Wingdings" panose="05000000000000000000" pitchFamily="2" charset="2"/>
              </a:rPr>
              <a:t>through</a:t>
            </a:r>
            <a:r>
              <a:rPr lang="fr-FR" sz="2087" b="1" dirty="0">
                <a:sym typeface="Wingdings" panose="05000000000000000000" pitchFamily="2" charset="2"/>
              </a:rPr>
              <a:t> the plasma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681573" y="1121707"/>
            <a:ext cx="399772" cy="539692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53" name="Rectangle 52"/>
          <p:cNvSpPr/>
          <p:nvPr/>
        </p:nvSpPr>
        <p:spPr>
          <a:xfrm>
            <a:off x="7595777" y="4589954"/>
            <a:ext cx="2350300" cy="53640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36" name="Flèche vers le bas 10">
            <a:extLst>
              <a:ext uri="{FF2B5EF4-FFF2-40B4-BE49-F238E27FC236}">
                <a16:creationId xmlns:a16="http://schemas.microsoft.com/office/drawing/2014/main" id="{E0397732-A697-4954-8143-94FB4CD47FB7}"/>
              </a:ext>
            </a:extLst>
          </p:cNvPr>
          <p:cNvSpPr/>
          <p:nvPr/>
        </p:nvSpPr>
        <p:spPr>
          <a:xfrm>
            <a:off x="5681573" y="2747998"/>
            <a:ext cx="399772" cy="539692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4DC8C1F-0A69-4183-94B4-290F6317E360}"/>
              </a:ext>
            </a:extLst>
          </p:cNvPr>
          <p:cNvGrpSpPr/>
          <p:nvPr/>
        </p:nvGrpSpPr>
        <p:grpSpPr>
          <a:xfrm>
            <a:off x="1521104" y="4084208"/>
            <a:ext cx="9149792" cy="1636623"/>
            <a:chOff x="1494925" y="4476087"/>
            <a:chExt cx="9149792" cy="163662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697A042-BC1F-4543-BC13-259EADD01DF7}"/>
                </a:ext>
              </a:extLst>
            </p:cNvPr>
            <p:cNvGrpSpPr/>
            <p:nvPr/>
          </p:nvGrpSpPr>
          <p:grpSpPr>
            <a:xfrm>
              <a:off x="3400749" y="5332216"/>
              <a:ext cx="6552580" cy="779952"/>
              <a:chOff x="3400749" y="5332216"/>
              <a:chExt cx="6552580" cy="77995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00749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03029" y="5470240"/>
                <a:ext cx="2350300" cy="536408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AE64342-61DE-42AF-91DA-F85BDA1DDB02}"/>
                </a:ext>
              </a:extLst>
            </p:cNvPr>
            <p:cNvGrpSpPr/>
            <p:nvPr/>
          </p:nvGrpSpPr>
          <p:grpSpPr>
            <a:xfrm>
              <a:off x="1494925" y="4476087"/>
              <a:ext cx="9149792" cy="1636623"/>
              <a:chOff x="1494925" y="4476087"/>
              <a:chExt cx="9149792" cy="163662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1500694" y="5456509"/>
                <a:ext cx="6074851" cy="549971"/>
                <a:chOff x="1748846" y="3344856"/>
                <a:chExt cx="3628749" cy="691303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748846" y="3344856"/>
                  <a:ext cx="1009849" cy="674255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32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748846" y="3366068"/>
                  <a:ext cx="1009849" cy="670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32" dirty="0"/>
                    <a:t>Plasma</a:t>
                  </a:r>
                </a:p>
                <a:p>
                  <a:pPr algn="ctr"/>
                  <a:r>
                    <a:rPr lang="fr-FR" sz="1432" dirty="0" err="1"/>
                    <a:t>Cell</a:t>
                  </a:r>
                  <a:endParaRPr lang="fr-FR" sz="1432" dirty="0"/>
                </a:p>
              </p:txBody>
            </p:sp>
            <p:cxnSp>
              <p:nvCxnSpPr>
                <p:cNvPr id="23" name="Connecteur droit 22"/>
                <p:cNvCxnSpPr/>
                <p:nvPr/>
              </p:nvCxnSpPr>
              <p:spPr>
                <a:xfrm flipV="1">
                  <a:off x="2778573" y="3678814"/>
                  <a:ext cx="2599022" cy="31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3648235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95721" y="5332758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9964" y="5331361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32479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584994" y="5332216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1494925" y="4589954"/>
                <a:ext cx="6074851" cy="549971"/>
                <a:chOff x="1748846" y="3344856"/>
                <a:chExt cx="3628749" cy="69130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748846" y="3344856"/>
                  <a:ext cx="1009849" cy="674255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32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748846" y="3366068"/>
                  <a:ext cx="1009849" cy="670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32" dirty="0"/>
                    <a:t>Plasma</a:t>
                  </a:r>
                </a:p>
                <a:p>
                  <a:pPr algn="ctr"/>
                  <a:r>
                    <a:rPr lang="fr-FR" sz="1432" dirty="0" err="1"/>
                    <a:t>Cell</a:t>
                  </a:r>
                  <a:endParaRPr lang="fr-FR" sz="1432" dirty="0"/>
                </a:p>
              </p:txBody>
            </p:sp>
            <p:cxnSp>
              <p:nvCxnSpPr>
                <p:cNvPr id="31" name="Connecteur droit 30"/>
                <p:cNvCxnSpPr/>
                <p:nvPr/>
              </p:nvCxnSpPr>
              <p:spPr>
                <a:xfrm flipV="1">
                  <a:off x="2778573" y="3678814"/>
                  <a:ext cx="2599022" cy="31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/>
              <p:cNvSpPr/>
              <p:nvPr/>
            </p:nvSpPr>
            <p:spPr>
              <a:xfrm>
                <a:off x="3389689" y="4476943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37175" y="4476942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84660" y="4477484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068904" y="4476087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21418" y="4476942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3934" y="4476942"/>
                <a:ext cx="167799" cy="779952"/>
              </a:xfrm>
              <a:prstGeom prst="rect">
                <a:avLst/>
              </a:prstGeom>
              <a:solidFill>
                <a:srgbClr val="050397"/>
              </a:solidFill>
              <a:ln>
                <a:solidFill>
                  <a:srgbClr val="0503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32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20117" y="5471955"/>
                <a:ext cx="2333083" cy="53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32" dirty="0"/>
                  <a:t>Plasma</a:t>
                </a:r>
              </a:p>
              <a:p>
                <a:pPr algn="ctr"/>
                <a:r>
                  <a:rPr lang="fr-FR" sz="1432" dirty="0" err="1"/>
                  <a:t>Cell</a:t>
                </a:r>
                <a:endParaRPr lang="fr-FR" sz="1432" dirty="0"/>
              </a:p>
            </p:txBody>
          </p:sp>
          <p:cxnSp>
            <p:nvCxnSpPr>
              <p:cNvPr id="57" name="Connecteur droit 56"/>
              <p:cNvCxnSpPr/>
              <p:nvPr/>
            </p:nvCxnSpPr>
            <p:spPr>
              <a:xfrm flipV="1">
                <a:off x="9992392" y="5722190"/>
                <a:ext cx="652325" cy="21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Organigramme : Connecteur 6">
                <a:extLst>
                  <a:ext uri="{FF2B5EF4-FFF2-40B4-BE49-F238E27FC236}">
                    <a16:creationId xmlns:a16="http://schemas.microsoft.com/office/drawing/2014/main" id="{5773E14D-F198-477E-BE24-7316C0C68A4C}"/>
                  </a:ext>
                </a:extLst>
              </p:cNvPr>
              <p:cNvSpPr/>
              <p:nvPr/>
            </p:nvSpPr>
            <p:spPr>
              <a:xfrm>
                <a:off x="7566806" y="4476087"/>
                <a:ext cx="950662" cy="779952"/>
              </a:xfrm>
              <a:prstGeom prst="flowChartConnector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563874" y="4709706"/>
                <a:ext cx="953593" cy="312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32" dirty="0"/>
                  <a:t>End user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A3476878-F87D-4E31-ADF0-F033A7E17FA6}"/>
                  </a:ext>
                </a:extLst>
              </p:cNvPr>
              <p:cNvSpPr txBox="1"/>
              <p:nvPr/>
            </p:nvSpPr>
            <p:spPr>
              <a:xfrm>
                <a:off x="4379631" y="4540335"/>
                <a:ext cx="15748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ym typeface="Wingdings" panose="05000000000000000000" pitchFamily="2" charset="2"/>
                  </a:rPr>
                  <a:t>Transport line</a:t>
                </a:r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E5AD819-54FC-40DF-BB27-3D32481A55CC}"/>
                  </a:ext>
                </a:extLst>
              </p:cNvPr>
              <p:cNvSpPr txBox="1"/>
              <p:nvPr/>
            </p:nvSpPr>
            <p:spPr>
              <a:xfrm>
                <a:off x="4375831" y="5394528"/>
                <a:ext cx="15748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ym typeface="Wingdings" panose="05000000000000000000" pitchFamily="2" charset="2"/>
                  </a:rPr>
                  <a:t>Transport line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2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20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the plasma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plateau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down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r>
              <a:rPr lang="fr-FR" altLang="fr-FR" sz="3200" dirty="0"/>
              <a:t> &amp; 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up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endParaRPr lang="fr-FR" altLang="fr-FR" sz="32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5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548C6-9AA6-48EB-AB51-BA0AE8BC0ACD}"/>
              </a:ext>
            </a:extLst>
          </p:cNvPr>
          <p:cNvSpPr/>
          <p:nvPr/>
        </p:nvSpPr>
        <p:spPr>
          <a:xfrm>
            <a:off x="1674283" y="2538035"/>
            <a:ext cx="6555318" cy="440266"/>
          </a:xfrm>
          <a:prstGeom prst="rect">
            <a:avLst/>
          </a:prstGeom>
          <a:noFill/>
          <a:ln w="38100">
            <a:solidFill>
              <a:srgbClr val="9F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5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F180E9-E938-45A2-9311-B60E21C2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57" y="6442561"/>
            <a:ext cx="3285064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76B76D-055D-4836-A89A-EEBF18DD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628" y="6411462"/>
            <a:ext cx="2743200" cy="365125"/>
          </a:xfrm>
        </p:spPr>
        <p:txBody>
          <a:bodyPr/>
          <a:lstStyle/>
          <a:p>
            <a:fld id="{212EDEFB-6BAD-42E4-BA8C-FE3BDA8BFCCE}" type="slidenum">
              <a:rPr lang="fr-FR" smtClean="0"/>
              <a:t>21</a:t>
            </a:fld>
            <a:endParaRPr lang="fr-FR"/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075E0EAF-1881-4F58-A077-0E7925921A41}"/>
              </a:ext>
            </a:extLst>
          </p:cNvPr>
          <p:cNvCxnSpPr>
            <a:cxnSpLocks/>
          </p:cNvCxnSpPr>
          <p:nvPr/>
        </p:nvCxnSpPr>
        <p:spPr>
          <a:xfrm>
            <a:off x="8660532" y="1888822"/>
            <a:ext cx="12069" cy="2282592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">
            <a:extLst>
              <a:ext uri="{FF2B5EF4-FFF2-40B4-BE49-F238E27FC236}">
                <a16:creationId xmlns:a16="http://schemas.microsoft.com/office/drawing/2014/main" id="{30EA0EC6-C27A-4FDC-87BD-2071BA5E36CF}"/>
              </a:ext>
            </a:extLst>
          </p:cNvPr>
          <p:cNvGrpSpPr/>
          <p:nvPr/>
        </p:nvGrpSpPr>
        <p:grpSpPr>
          <a:xfrm>
            <a:off x="1182865" y="220818"/>
            <a:ext cx="8611288" cy="3529268"/>
            <a:chOff x="-551037" y="3877"/>
            <a:chExt cx="8611288" cy="3529268"/>
          </a:xfrm>
        </p:grpSpPr>
        <p:grpSp>
          <p:nvGrpSpPr>
            <p:cNvPr id="137" name="Group">
              <a:extLst>
                <a:ext uri="{FF2B5EF4-FFF2-40B4-BE49-F238E27FC236}">
                  <a16:creationId xmlns:a16="http://schemas.microsoft.com/office/drawing/2014/main" id="{D6AFCB10-434C-4C8E-B269-1E66FDB0C0DE}"/>
                </a:ext>
              </a:extLst>
            </p:cNvPr>
            <p:cNvGrpSpPr/>
            <p:nvPr/>
          </p:nvGrpSpPr>
          <p:grpSpPr>
            <a:xfrm>
              <a:off x="-551037" y="1374732"/>
              <a:ext cx="2237650" cy="471924"/>
              <a:chOff x="-551035" y="401729"/>
              <a:chExt cx="2237646" cy="471924"/>
            </a:xfrm>
          </p:grpSpPr>
          <p:sp>
            <p:nvSpPr>
              <p:cNvPr id="243" name="Line">
                <a:extLst>
                  <a:ext uri="{FF2B5EF4-FFF2-40B4-BE49-F238E27FC236}">
                    <a16:creationId xmlns:a16="http://schemas.microsoft.com/office/drawing/2014/main" id="{62A6D086-EAB2-4516-B217-EFF54F6ACB59}"/>
                  </a:ext>
                </a:extLst>
              </p:cNvPr>
              <p:cNvSpPr/>
              <p:nvPr/>
            </p:nvSpPr>
            <p:spPr>
              <a:xfrm>
                <a:off x="915380" y="654943"/>
                <a:ext cx="469386" cy="2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244" name="laser pulse">
                <a:extLst>
                  <a:ext uri="{FF2B5EF4-FFF2-40B4-BE49-F238E27FC236}">
                    <a16:creationId xmlns:a16="http://schemas.microsoft.com/office/drawing/2014/main" id="{097BF913-C69C-4965-A181-CC6F7E6E3292}"/>
                  </a:ext>
                </a:extLst>
              </p:cNvPr>
              <p:cNvSpPr txBox="1"/>
              <p:nvPr/>
            </p:nvSpPr>
            <p:spPr>
              <a:xfrm>
                <a:off x="-551035" y="401729"/>
                <a:ext cx="1621306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sz="2400" b="1" dirty="0">
                    <a:solidFill>
                      <a:srgbClr val="FF0000"/>
                    </a:solidFill>
                  </a:rPr>
                  <a:t>laser pulse</a:t>
                </a:r>
              </a:p>
            </p:txBody>
          </p:sp>
          <p:sp>
            <p:nvSpPr>
              <p:cNvPr id="245" name="Line">
                <a:extLst>
                  <a:ext uri="{FF2B5EF4-FFF2-40B4-BE49-F238E27FC236}">
                    <a16:creationId xmlns:a16="http://schemas.microsoft.com/office/drawing/2014/main" id="{893E051D-F084-4970-A505-9CA5104C19C2}"/>
                  </a:ext>
                </a:extLst>
              </p:cNvPr>
              <p:cNvSpPr/>
              <p:nvPr/>
            </p:nvSpPr>
            <p:spPr>
              <a:xfrm>
                <a:off x="1038581" y="654943"/>
                <a:ext cx="648030" cy="2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</p:grpSp>
        <p:grpSp>
          <p:nvGrpSpPr>
            <p:cNvPr id="138" name="Group">
              <a:extLst>
                <a:ext uri="{FF2B5EF4-FFF2-40B4-BE49-F238E27FC236}">
                  <a16:creationId xmlns:a16="http://schemas.microsoft.com/office/drawing/2014/main" id="{E935596F-3E30-4DA2-826B-D440C99F7E7C}"/>
                </a:ext>
              </a:extLst>
            </p:cNvPr>
            <p:cNvGrpSpPr/>
            <p:nvPr/>
          </p:nvGrpSpPr>
          <p:grpSpPr>
            <a:xfrm>
              <a:off x="1220890" y="839589"/>
              <a:ext cx="6839361" cy="2693556"/>
              <a:chOff x="207976" y="402510"/>
              <a:chExt cx="6839361" cy="2693556"/>
            </a:xfrm>
          </p:grpSpPr>
          <p:sp>
            <p:nvSpPr>
              <p:cNvPr id="144" name="plasma cell">
                <a:extLst>
                  <a:ext uri="{FF2B5EF4-FFF2-40B4-BE49-F238E27FC236}">
                    <a16:creationId xmlns:a16="http://schemas.microsoft.com/office/drawing/2014/main" id="{B2F9AEE3-1963-4658-85B6-B8FEDA2A8817}"/>
                  </a:ext>
                </a:extLst>
              </p:cNvPr>
              <p:cNvSpPr txBox="1"/>
              <p:nvPr/>
            </p:nvSpPr>
            <p:spPr>
              <a:xfrm>
                <a:off x="207976" y="1521786"/>
                <a:ext cx="105053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r"/>
                <a:r>
                  <a:rPr lang="fr-FR" sz="2400" b="1" dirty="0">
                    <a:solidFill>
                      <a:srgbClr val="FF0000"/>
                    </a:solidFill>
                  </a:rPr>
                  <a:t>Plasma</a:t>
                </a:r>
              </a:p>
              <a:p>
                <a:pPr algn="r"/>
                <a:r>
                  <a:rPr lang="fr-FR" sz="2400" b="1" dirty="0">
                    <a:solidFill>
                      <a:srgbClr val="FF0000"/>
                    </a:solidFill>
                  </a:rPr>
                  <a:t>stage</a:t>
                </a:r>
                <a:endParaRPr sz="2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5" name="Group">
                <a:extLst>
                  <a:ext uri="{FF2B5EF4-FFF2-40B4-BE49-F238E27FC236}">
                    <a16:creationId xmlns:a16="http://schemas.microsoft.com/office/drawing/2014/main" id="{9435E334-C33C-49C9-82A4-EBFF102C2AF2}"/>
                  </a:ext>
                </a:extLst>
              </p:cNvPr>
              <p:cNvGrpSpPr/>
              <p:nvPr/>
            </p:nvGrpSpPr>
            <p:grpSpPr>
              <a:xfrm>
                <a:off x="1506194" y="1093839"/>
                <a:ext cx="179748" cy="207013"/>
                <a:chOff x="-1" y="-1"/>
                <a:chExt cx="179747" cy="207012"/>
              </a:xfrm>
            </p:grpSpPr>
            <p:sp>
              <p:nvSpPr>
                <p:cNvPr id="239" name="Group">
                  <a:extLst>
                    <a:ext uri="{FF2B5EF4-FFF2-40B4-BE49-F238E27FC236}">
                      <a16:creationId xmlns:a16="http://schemas.microsoft.com/office/drawing/2014/main" id="{622F8B3B-81B0-4DAB-8AF8-C58DECD6FA48}"/>
                    </a:ext>
                  </a:extLst>
                </p:cNvPr>
                <p:cNvSpPr/>
                <p:nvPr/>
              </p:nvSpPr>
              <p:spPr>
                <a:xfrm>
                  <a:off x="4005" y="3542"/>
                  <a:ext cx="175741" cy="19340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40" name="Shape">
                  <a:extLst>
                    <a:ext uri="{FF2B5EF4-FFF2-40B4-BE49-F238E27FC236}">
                      <a16:creationId xmlns:a16="http://schemas.microsoft.com/office/drawing/2014/main" id="{5DB05623-E734-4BAC-93EB-267D36864327}"/>
                    </a:ext>
                  </a:extLst>
                </p:cNvPr>
                <p:cNvSpPr/>
                <p:nvPr/>
              </p:nvSpPr>
              <p:spPr>
                <a:xfrm rot="10800000">
                  <a:off x="3525" y="-1"/>
                  <a:ext cx="18665" cy="104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41" name="Shape">
                  <a:extLst>
                    <a:ext uri="{FF2B5EF4-FFF2-40B4-BE49-F238E27FC236}">
                      <a16:creationId xmlns:a16="http://schemas.microsoft.com/office/drawing/2014/main" id="{DB713740-BC50-4E09-B278-D8F307F0EC8F}"/>
                    </a:ext>
                  </a:extLst>
                </p:cNvPr>
                <p:cNvSpPr/>
                <p:nvPr/>
              </p:nvSpPr>
              <p:spPr>
                <a:xfrm rot="10800000">
                  <a:off x="6786" y="97561"/>
                  <a:ext cx="25270" cy="95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42" name="Shape">
                  <a:extLst>
                    <a:ext uri="{FF2B5EF4-FFF2-40B4-BE49-F238E27FC236}">
                      <a16:creationId xmlns:a16="http://schemas.microsoft.com/office/drawing/2014/main" id="{89672274-523E-41F2-AD5A-FA1653C79B06}"/>
                    </a:ext>
                  </a:extLst>
                </p:cNvPr>
                <p:cNvSpPr/>
                <p:nvPr/>
              </p:nvSpPr>
              <p:spPr>
                <a:xfrm rot="10800000">
                  <a:off x="-1" y="82502"/>
                  <a:ext cx="31559" cy="124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46" name="Group">
                <a:extLst>
                  <a:ext uri="{FF2B5EF4-FFF2-40B4-BE49-F238E27FC236}">
                    <a16:creationId xmlns:a16="http://schemas.microsoft.com/office/drawing/2014/main" id="{68ED3A50-D573-407B-9718-2296BD4F66FD}"/>
                  </a:ext>
                </a:extLst>
              </p:cNvPr>
              <p:cNvGrpSpPr/>
              <p:nvPr/>
            </p:nvGrpSpPr>
            <p:grpSpPr>
              <a:xfrm>
                <a:off x="1653085" y="682188"/>
                <a:ext cx="284631" cy="992116"/>
                <a:chOff x="-1" y="-1"/>
                <a:chExt cx="284631" cy="992113"/>
              </a:xfrm>
            </p:grpSpPr>
            <p:sp>
              <p:nvSpPr>
                <p:cNvPr id="236" name="Rectangle">
                  <a:extLst>
                    <a:ext uri="{FF2B5EF4-FFF2-40B4-BE49-F238E27FC236}">
                      <a16:creationId xmlns:a16="http://schemas.microsoft.com/office/drawing/2014/main" id="{73CA860E-EB34-410D-A9FB-5D68366B038D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7" name="Shape">
                  <a:extLst>
                    <a:ext uri="{FF2B5EF4-FFF2-40B4-BE49-F238E27FC236}">
                      <a16:creationId xmlns:a16="http://schemas.microsoft.com/office/drawing/2014/main" id="{05ACBF22-F28C-40BB-AC27-ECC769627311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8" name="Shape">
                  <a:extLst>
                    <a:ext uri="{FF2B5EF4-FFF2-40B4-BE49-F238E27FC236}">
                      <a16:creationId xmlns:a16="http://schemas.microsoft.com/office/drawing/2014/main" id="{10406D7B-9B5D-4F9E-AABD-1715E4CB652A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47" name="Group">
                <a:extLst>
                  <a:ext uri="{FF2B5EF4-FFF2-40B4-BE49-F238E27FC236}">
                    <a16:creationId xmlns:a16="http://schemas.microsoft.com/office/drawing/2014/main" id="{8C741013-BFEA-445D-897A-9EA82B20EBFD}"/>
                  </a:ext>
                </a:extLst>
              </p:cNvPr>
              <p:cNvGrpSpPr/>
              <p:nvPr/>
            </p:nvGrpSpPr>
            <p:grpSpPr>
              <a:xfrm>
                <a:off x="1835004" y="682188"/>
                <a:ext cx="284631" cy="992116"/>
                <a:chOff x="-1" y="-1"/>
                <a:chExt cx="284631" cy="992113"/>
              </a:xfrm>
            </p:grpSpPr>
            <p:sp>
              <p:nvSpPr>
                <p:cNvPr id="233" name="Rectangle">
                  <a:extLst>
                    <a:ext uri="{FF2B5EF4-FFF2-40B4-BE49-F238E27FC236}">
                      <a16:creationId xmlns:a16="http://schemas.microsoft.com/office/drawing/2014/main" id="{C476636B-C566-4BB1-B3EB-93C6456D8903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4" name="Shape">
                  <a:extLst>
                    <a:ext uri="{FF2B5EF4-FFF2-40B4-BE49-F238E27FC236}">
                      <a16:creationId xmlns:a16="http://schemas.microsoft.com/office/drawing/2014/main" id="{463CB85F-75E4-4959-95BB-659AD2D1DFE7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5" name="Shape">
                  <a:extLst>
                    <a:ext uri="{FF2B5EF4-FFF2-40B4-BE49-F238E27FC236}">
                      <a16:creationId xmlns:a16="http://schemas.microsoft.com/office/drawing/2014/main" id="{3546A898-2638-42DC-B0D1-D500FF280412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48" name="Group">
                <a:extLst>
                  <a:ext uri="{FF2B5EF4-FFF2-40B4-BE49-F238E27FC236}">
                    <a16:creationId xmlns:a16="http://schemas.microsoft.com/office/drawing/2014/main" id="{B4661D8C-2F66-4A1A-AEA0-0FCBF91D1C74}"/>
                  </a:ext>
                </a:extLst>
              </p:cNvPr>
              <p:cNvGrpSpPr/>
              <p:nvPr/>
            </p:nvGrpSpPr>
            <p:grpSpPr>
              <a:xfrm>
                <a:off x="2080793" y="682188"/>
                <a:ext cx="284631" cy="992116"/>
                <a:chOff x="-1" y="-1"/>
                <a:chExt cx="284631" cy="992113"/>
              </a:xfrm>
            </p:grpSpPr>
            <p:sp>
              <p:nvSpPr>
                <p:cNvPr id="230" name="Rectangle">
                  <a:extLst>
                    <a:ext uri="{FF2B5EF4-FFF2-40B4-BE49-F238E27FC236}">
                      <a16:creationId xmlns:a16="http://schemas.microsoft.com/office/drawing/2014/main" id="{302A60B8-691A-4B90-803A-6B06BF4DB702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1" name="Shape">
                  <a:extLst>
                    <a:ext uri="{FF2B5EF4-FFF2-40B4-BE49-F238E27FC236}">
                      <a16:creationId xmlns:a16="http://schemas.microsoft.com/office/drawing/2014/main" id="{40ED49C5-4A13-429C-BB15-C3C6BE9A3836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32" name="Shape">
                  <a:extLst>
                    <a:ext uri="{FF2B5EF4-FFF2-40B4-BE49-F238E27FC236}">
                      <a16:creationId xmlns:a16="http://schemas.microsoft.com/office/drawing/2014/main" id="{8377CDC0-5969-4218-AA76-E69DD8CC3A6C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49" name="transport line">
                <a:extLst>
                  <a:ext uri="{FF2B5EF4-FFF2-40B4-BE49-F238E27FC236}">
                    <a16:creationId xmlns:a16="http://schemas.microsoft.com/office/drawing/2014/main" id="{F5FA960F-46F9-4EA7-B4EF-E2E5122E8006}"/>
                  </a:ext>
                </a:extLst>
              </p:cNvPr>
              <p:cNvSpPr txBox="1"/>
              <p:nvPr/>
            </p:nvSpPr>
            <p:spPr>
              <a:xfrm>
                <a:off x="1241774" y="2624142"/>
                <a:ext cx="369609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lang="fr-FR" sz="2400" b="1" dirty="0">
                    <a:solidFill>
                      <a:schemeClr val="tx2">
                        <a:lumMod val="75000"/>
                      </a:schemeClr>
                    </a:solidFill>
                  </a:rPr>
                  <a:t>T</a:t>
                </a:r>
                <a:r>
                  <a:rPr sz="2400" b="1" dirty="0" err="1">
                    <a:solidFill>
                      <a:schemeClr val="tx2">
                        <a:lumMod val="75000"/>
                      </a:schemeClr>
                    </a:solidFill>
                  </a:rPr>
                  <a:t>ransport</a:t>
                </a:r>
                <a:r>
                  <a:rPr sz="2400" b="1" dirty="0">
                    <a:solidFill>
                      <a:schemeClr val="tx2">
                        <a:lumMod val="75000"/>
                      </a:schemeClr>
                    </a:solidFill>
                  </a:rPr>
                  <a:t> line</a:t>
                </a:r>
              </a:p>
            </p:txBody>
          </p:sp>
          <p:sp>
            <p:nvSpPr>
              <p:cNvPr id="150" name="Line">
                <a:extLst>
                  <a:ext uri="{FF2B5EF4-FFF2-40B4-BE49-F238E27FC236}">
                    <a16:creationId xmlns:a16="http://schemas.microsoft.com/office/drawing/2014/main" id="{FB7A4F06-4E78-4C26-B2C6-6266175B93EE}"/>
                  </a:ext>
                </a:extLst>
              </p:cNvPr>
              <p:cNvSpPr/>
              <p:nvPr/>
            </p:nvSpPr>
            <p:spPr>
              <a:xfrm>
                <a:off x="1382204" y="668338"/>
                <a:ext cx="270689" cy="3"/>
              </a:xfrm>
              <a:prstGeom prst="lin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grpSp>
            <p:nvGrpSpPr>
              <p:cNvPr id="151" name="Group">
                <a:extLst>
                  <a:ext uri="{FF2B5EF4-FFF2-40B4-BE49-F238E27FC236}">
                    <a16:creationId xmlns:a16="http://schemas.microsoft.com/office/drawing/2014/main" id="{B145FD00-2BEE-4C76-8F10-B8B1229C9689}"/>
                  </a:ext>
                </a:extLst>
              </p:cNvPr>
              <p:cNvGrpSpPr/>
              <p:nvPr/>
            </p:nvGrpSpPr>
            <p:grpSpPr>
              <a:xfrm>
                <a:off x="1219086" y="1090179"/>
                <a:ext cx="269598" cy="210162"/>
                <a:chOff x="-1" y="-1"/>
                <a:chExt cx="269597" cy="210161"/>
              </a:xfrm>
            </p:grpSpPr>
            <p:sp>
              <p:nvSpPr>
                <p:cNvPr id="225" name="Group">
                  <a:extLst>
                    <a:ext uri="{FF2B5EF4-FFF2-40B4-BE49-F238E27FC236}">
                      <a16:creationId xmlns:a16="http://schemas.microsoft.com/office/drawing/2014/main" id="{4B0BF7C0-5658-415D-84F1-FB6D747A935D}"/>
                    </a:ext>
                  </a:extLst>
                </p:cNvPr>
                <p:cNvSpPr/>
                <p:nvPr/>
              </p:nvSpPr>
              <p:spPr>
                <a:xfrm rot="10800000">
                  <a:off x="1495" y="10061"/>
                  <a:ext cx="265708" cy="19340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6" name="Shape">
                  <a:extLst>
                    <a:ext uri="{FF2B5EF4-FFF2-40B4-BE49-F238E27FC236}">
                      <a16:creationId xmlns:a16="http://schemas.microsoft.com/office/drawing/2014/main" id="{96B8C618-2B76-471A-A6A0-C725E16C1115}"/>
                    </a:ext>
                  </a:extLst>
                </p:cNvPr>
                <p:cNvSpPr/>
                <p:nvPr/>
              </p:nvSpPr>
              <p:spPr>
                <a:xfrm>
                  <a:off x="239709" y="102975"/>
                  <a:ext cx="28221" cy="10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7" name="Shape">
                  <a:extLst>
                    <a:ext uri="{FF2B5EF4-FFF2-40B4-BE49-F238E27FC236}">
                      <a16:creationId xmlns:a16="http://schemas.microsoft.com/office/drawing/2014/main" id="{5A090FF3-5F6D-44D6-8428-7EA3EFA2CC79}"/>
                    </a:ext>
                  </a:extLst>
                </p:cNvPr>
                <p:cNvSpPr/>
                <p:nvPr/>
              </p:nvSpPr>
              <p:spPr>
                <a:xfrm>
                  <a:off x="224792" y="13559"/>
                  <a:ext cx="38206" cy="95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8" name="Shape">
                  <a:extLst>
                    <a:ext uri="{FF2B5EF4-FFF2-40B4-BE49-F238E27FC236}">
                      <a16:creationId xmlns:a16="http://schemas.microsoft.com/office/drawing/2014/main" id="{CEBEF510-D9F0-4501-A2A4-579C37BB8FD1}"/>
                    </a:ext>
                  </a:extLst>
                </p:cNvPr>
                <p:cNvSpPr/>
                <p:nvPr/>
              </p:nvSpPr>
              <p:spPr>
                <a:xfrm>
                  <a:off x="225545" y="-1"/>
                  <a:ext cx="44051" cy="124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9" name="Shape">
                  <a:extLst>
                    <a:ext uri="{FF2B5EF4-FFF2-40B4-BE49-F238E27FC236}">
                      <a16:creationId xmlns:a16="http://schemas.microsoft.com/office/drawing/2014/main" id="{B427C0B6-E3D5-43E1-90BE-D3EF0D9781CB}"/>
                    </a:ext>
                  </a:extLst>
                </p:cNvPr>
                <p:cNvSpPr/>
                <p:nvPr/>
              </p:nvSpPr>
              <p:spPr>
                <a:xfrm>
                  <a:off x="-1" y="3192"/>
                  <a:ext cx="45379" cy="206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09" y="21027"/>
                      </a:moveTo>
                      <a:cubicBezTo>
                        <a:pt x="9538" y="19937"/>
                        <a:pt x="5963" y="18139"/>
                        <a:pt x="3871" y="16006"/>
                      </a:cubicBezTo>
                      <a:cubicBezTo>
                        <a:pt x="1498" y="13586"/>
                        <a:pt x="1368" y="10931"/>
                        <a:pt x="1942" y="8394"/>
                      </a:cubicBezTo>
                      <a:cubicBezTo>
                        <a:pt x="2372" y="6497"/>
                        <a:pt x="3367" y="4683"/>
                        <a:pt x="7253" y="3100"/>
                      </a:cubicBezTo>
                      <a:cubicBezTo>
                        <a:pt x="10459" y="1795"/>
                        <a:pt x="15484" y="749"/>
                        <a:pt x="21600" y="117"/>
                      </a:cubicBezTo>
                      <a:lnTo>
                        <a:pt x="408" y="0"/>
                      </a:lnTo>
                      <a:lnTo>
                        <a:pt x="0" y="21600"/>
                      </a:lnTo>
                      <a:lnTo>
                        <a:pt x="14309" y="21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52" name="Group">
                <a:extLst>
                  <a:ext uri="{FF2B5EF4-FFF2-40B4-BE49-F238E27FC236}">
                    <a16:creationId xmlns:a16="http://schemas.microsoft.com/office/drawing/2014/main" id="{526AD15C-08ED-4EC4-BCAA-3CA5E52036C7}"/>
                  </a:ext>
                </a:extLst>
              </p:cNvPr>
              <p:cNvSpPr/>
              <p:nvPr/>
            </p:nvSpPr>
            <p:spPr>
              <a:xfrm rot="10800000">
                <a:off x="2518138" y="1081331"/>
                <a:ext cx="1519095" cy="193827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35455">
                    <a:srgbClr val="757575"/>
                  </a:gs>
                  <a:gs pos="50375">
                    <a:srgbClr val="EBEBEB"/>
                  </a:gs>
                  <a:gs pos="66576">
                    <a:srgbClr val="757575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07999" tIns="107999" rIns="107999" bIns="10799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 defTabSz="825500">
                  <a:defRPr sz="3200">
                    <a:solidFill>
                      <a:srgbClr val="424242"/>
                    </a:solidFill>
                    <a:latin typeface="Graphik Light"/>
                    <a:ea typeface="Graphik Light"/>
                    <a:cs typeface="Graphik Light"/>
                    <a:sym typeface="Graphik Light"/>
                  </a:defRPr>
                </a:pPr>
                <a:endParaRPr/>
              </a:p>
            </p:txBody>
          </p:sp>
          <p:grpSp>
            <p:nvGrpSpPr>
              <p:cNvPr id="153" name="Group">
                <a:extLst>
                  <a:ext uri="{FF2B5EF4-FFF2-40B4-BE49-F238E27FC236}">
                    <a16:creationId xmlns:a16="http://schemas.microsoft.com/office/drawing/2014/main" id="{EF4F0728-598B-4C34-8ACC-CFDA86816BFF}"/>
                  </a:ext>
                </a:extLst>
              </p:cNvPr>
              <p:cNvGrpSpPr/>
              <p:nvPr/>
            </p:nvGrpSpPr>
            <p:grpSpPr>
              <a:xfrm>
                <a:off x="4034948" y="699203"/>
                <a:ext cx="284631" cy="992116"/>
                <a:chOff x="-1" y="-1"/>
                <a:chExt cx="284631" cy="992113"/>
              </a:xfrm>
            </p:grpSpPr>
            <p:sp>
              <p:nvSpPr>
                <p:cNvPr id="222" name="Rectangle">
                  <a:extLst>
                    <a:ext uri="{FF2B5EF4-FFF2-40B4-BE49-F238E27FC236}">
                      <a16:creationId xmlns:a16="http://schemas.microsoft.com/office/drawing/2014/main" id="{CDA7C5A6-FC51-4428-AEDB-8DD3534555A3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3" name="Shape">
                  <a:extLst>
                    <a:ext uri="{FF2B5EF4-FFF2-40B4-BE49-F238E27FC236}">
                      <a16:creationId xmlns:a16="http://schemas.microsoft.com/office/drawing/2014/main" id="{61C123CD-9B03-4EE6-8D2F-21E809280E5A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4" name="Shape">
                  <a:extLst>
                    <a:ext uri="{FF2B5EF4-FFF2-40B4-BE49-F238E27FC236}">
                      <a16:creationId xmlns:a16="http://schemas.microsoft.com/office/drawing/2014/main" id="{C7370AED-B276-4A26-8246-666CEFE3658F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54" name="Group">
                <a:extLst>
                  <a:ext uri="{FF2B5EF4-FFF2-40B4-BE49-F238E27FC236}">
                    <a16:creationId xmlns:a16="http://schemas.microsoft.com/office/drawing/2014/main" id="{7561A062-44C7-406F-9CFD-0A14C487E480}"/>
                  </a:ext>
                </a:extLst>
              </p:cNvPr>
              <p:cNvGrpSpPr/>
              <p:nvPr/>
            </p:nvGrpSpPr>
            <p:grpSpPr>
              <a:xfrm>
                <a:off x="4216867" y="699203"/>
                <a:ext cx="284631" cy="992116"/>
                <a:chOff x="-1" y="-1"/>
                <a:chExt cx="284631" cy="992113"/>
              </a:xfrm>
            </p:grpSpPr>
            <p:sp>
              <p:nvSpPr>
                <p:cNvPr id="219" name="Rectangle">
                  <a:extLst>
                    <a:ext uri="{FF2B5EF4-FFF2-40B4-BE49-F238E27FC236}">
                      <a16:creationId xmlns:a16="http://schemas.microsoft.com/office/drawing/2014/main" id="{63642FD4-2D68-4489-9C19-43E34BB3E167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0" name="Shape">
                  <a:extLst>
                    <a:ext uri="{FF2B5EF4-FFF2-40B4-BE49-F238E27FC236}">
                      <a16:creationId xmlns:a16="http://schemas.microsoft.com/office/drawing/2014/main" id="{AB17B2F9-9027-4E0C-BE96-04D2EBAB6270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21" name="Shape">
                  <a:extLst>
                    <a:ext uri="{FF2B5EF4-FFF2-40B4-BE49-F238E27FC236}">
                      <a16:creationId xmlns:a16="http://schemas.microsoft.com/office/drawing/2014/main" id="{28F28B36-F3EE-4A78-A992-371DC1B163CD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55" name="Group">
                <a:extLst>
                  <a:ext uri="{FF2B5EF4-FFF2-40B4-BE49-F238E27FC236}">
                    <a16:creationId xmlns:a16="http://schemas.microsoft.com/office/drawing/2014/main" id="{ED643471-A9C9-432B-B7C3-0814575A43BD}"/>
                  </a:ext>
                </a:extLst>
              </p:cNvPr>
              <p:cNvGrpSpPr/>
              <p:nvPr/>
            </p:nvGrpSpPr>
            <p:grpSpPr>
              <a:xfrm>
                <a:off x="4411856" y="699203"/>
                <a:ext cx="284631" cy="992116"/>
                <a:chOff x="-1" y="-1"/>
                <a:chExt cx="284631" cy="992113"/>
              </a:xfrm>
            </p:grpSpPr>
            <p:sp>
              <p:nvSpPr>
                <p:cNvPr id="216" name="Rectangle">
                  <a:extLst>
                    <a:ext uri="{FF2B5EF4-FFF2-40B4-BE49-F238E27FC236}">
                      <a16:creationId xmlns:a16="http://schemas.microsoft.com/office/drawing/2014/main" id="{BF6D3AF3-FDD6-4355-8D6A-8EABC3C28647}"/>
                    </a:ext>
                  </a:extLst>
                </p:cNvPr>
                <p:cNvSpPr/>
                <p:nvPr/>
              </p:nvSpPr>
              <p:spPr>
                <a:xfrm>
                  <a:off x="-1" y="244034"/>
                  <a:ext cx="135891" cy="748078"/>
                </a:xfrm>
                <a:prstGeom prst="rect">
                  <a:avLst/>
                </a:prstGeom>
                <a:solidFill>
                  <a:srgbClr val="73FA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17" name="Shape">
                  <a:extLst>
                    <a:ext uri="{FF2B5EF4-FFF2-40B4-BE49-F238E27FC236}">
                      <a16:creationId xmlns:a16="http://schemas.microsoft.com/office/drawing/2014/main" id="{37A7AFF3-6D42-43F1-9512-B7EACC9BF8AE}"/>
                    </a:ext>
                  </a:extLst>
                </p:cNvPr>
                <p:cNvSpPr/>
                <p:nvPr/>
              </p:nvSpPr>
              <p:spPr>
                <a:xfrm>
                  <a:off x="3765" y="-1"/>
                  <a:ext cx="280865" cy="242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76"/>
                      </a:moveTo>
                      <a:lnTo>
                        <a:pt x="11641" y="0"/>
                      </a:lnTo>
                      <a:lnTo>
                        <a:pt x="0" y="21600"/>
                      </a:lnTo>
                      <a:lnTo>
                        <a:pt x="10165" y="21592"/>
                      </a:lnTo>
                      <a:lnTo>
                        <a:pt x="21600" y="476"/>
                      </a:lnTo>
                      <a:close/>
                    </a:path>
                  </a:pathLst>
                </a:custGeom>
                <a:solidFill>
                  <a:srgbClr val="00F900"/>
                </a:solidFill>
                <a:ln w="9525" cap="flat">
                  <a:solidFill>
                    <a:srgbClr val="00F9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218" name="Shape">
                  <a:extLst>
                    <a:ext uri="{FF2B5EF4-FFF2-40B4-BE49-F238E27FC236}">
                      <a16:creationId xmlns:a16="http://schemas.microsoft.com/office/drawing/2014/main" id="{3F4A65E7-B1E8-412E-90FD-B1E63BDA0AD0}"/>
                    </a:ext>
                  </a:extLst>
                </p:cNvPr>
                <p:cNvSpPr/>
                <p:nvPr/>
              </p:nvSpPr>
              <p:spPr>
                <a:xfrm>
                  <a:off x="140435" y="16347"/>
                  <a:ext cx="142165" cy="955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75" y="5098"/>
                      </a:lnTo>
                      <a:lnTo>
                        <a:pt x="0" y="21600"/>
                      </a:lnTo>
                      <a:lnTo>
                        <a:pt x="20959" y="1601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8F00"/>
                </a:solidFill>
                <a:ln w="25400" cap="flat">
                  <a:solidFill>
                    <a:srgbClr val="008F00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56" name="Group">
                <a:extLst>
                  <a:ext uri="{FF2B5EF4-FFF2-40B4-BE49-F238E27FC236}">
                    <a16:creationId xmlns:a16="http://schemas.microsoft.com/office/drawing/2014/main" id="{F43697BE-DA36-4B81-91E8-D770A2F0F444}"/>
                  </a:ext>
                </a:extLst>
              </p:cNvPr>
              <p:cNvGrpSpPr/>
              <p:nvPr/>
            </p:nvGrpSpPr>
            <p:grpSpPr>
              <a:xfrm>
                <a:off x="4617652" y="1080899"/>
                <a:ext cx="530868" cy="194701"/>
                <a:chOff x="-1" y="1"/>
                <a:chExt cx="530868" cy="194701"/>
              </a:xfrm>
            </p:grpSpPr>
            <p:sp>
              <p:nvSpPr>
                <p:cNvPr id="211" name="Rectangle">
                  <a:extLst>
                    <a:ext uri="{FF2B5EF4-FFF2-40B4-BE49-F238E27FC236}">
                      <a16:creationId xmlns:a16="http://schemas.microsoft.com/office/drawing/2014/main" id="{7B56C892-C9D7-4EC0-8B2F-2B931797BD9F}"/>
                    </a:ext>
                  </a:extLst>
                </p:cNvPr>
                <p:cNvSpPr/>
                <p:nvPr/>
              </p:nvSpPr>
              <p:spPr>
                <a:xfrm>
                  <a:off x="52927" y="163532"/>
                  <a:ext cx="42331" cy="30930"/>
                </a:xfrm>
                <a:prstGeom prst="rect">
                  <a:avLst/>
                </a:prstGeom>
                <a:solidFill>
                  <a:srgbClr val="21212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100">
                      <a:solidFill>
                        <a:srgbClr val="FFFFF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grpSp>
              <p:nvGrpSpPr>
                <p:cNvPr id="212" name="'">
                  <a:extLst>
                    <a:ext uri="{FF2B5EF4-FFF2-40B4-BE49-F238E27FC236}">
                      <a16:creationId xmlns:a16="http://schemas.microsoft.com/office/drawing/2014/main" id="{747CAE9C-270C-47A9-9E23-92017B111811}"/>
                    </a:ext>
                  </a:extLst>
                </p:cNvPr>
                <p:cNvGrpSpPr/>
                <p:nvPr/>
              </p:nvGrpSpPr>
              <p:grpSpPr>
                <a:xfrm>
                  <a:off x="-1" y="1"/>
                  <a:ext cx="156332" cy="194701"/>
                  <a:chOff x="0" y="1"/>
                  <a:chExt cx="156331" cy="194700"/>
                </a:xfrm>
              </p:grpSpPr>
              <p:sp>
                <p:nvSpPr>
                  <p:cNvPr id="214" name="Shape">
                    <a:extLst>
                      <a:ext uri="{FF2B5EF4-FFF2-40B4-BE49-F238E27FC236}">
                        <a16:creationId xmlns:a16="http://schemas.microsoft.com/office/drawing/2014/main" id="{8AB648D3-03AE-4F8B-AF87-403372FA4498}"/>
                      </a:ext>
                    </a:extLst>
                  </p:cNvPr>
                  <p:cNvSpPr/>
                  <p:nvPr/>
                </p:nvSpPr>
                <p:spPr>
                  <a:xfrm>
                    <a:off x="2" y="1"/>
                    <a:ext cx="156329" cy="194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9" h="20830" extrusionOk="0">
                        <a:moveTo>
                          <a:pt x="11476" y="93"/>
                        </a:moveTo>
                        <a:cubicBezTo>
                          <a:pt x="7822" y="1832"/>
                          <a:pt x="4887" y="4063"/>
                          <a:pt x="2900" y="6609"/>
                        </a:cubicBezTo>
                        <a:cubicBezTo>
                          <a:pt x="448" y="9752"/>
                          <a:pt x="-477" y="13256"/>
                          <a:pt x="232" y="16706"/>
                        </a:cubicBezTo>
                        <a:cubicBezTo>
                          <a:pt x="8" y="18236"/>
                          <a:pt x="1341" y="19695"/>
                          <a:pt x="3602" y="20396"/>
                        </a:cubicBezTo>
                        <a:cubicBezTo>
                          <a:pt x="6687" y="21353"/>
                          <a:pt x="10473" y="20676"/>
                          <a:pt x="12200" y="18858"/>
                        </a:cubicBezTo>
                        <a:cubicBezTo>
                          <a:pt x="13349" y="18092"/>
                          <a:pt x="14408" y="17277"/>
                          <a:pt x="15369" y="16418"/>
                        </a:cubicBezTo>
                        <a:cubicBezTo>
                          <a:pt x="17248" y="14740"/>
                          <a:pt x="18741" y="12908"/>
                          <a:pt x="19805" y="10976"/>
                        </a:cubicBezTo>
                        <a:cubicBezTo>
                          <a:pt x="20723" y="9401"/>
                          <a:pt x="21123" y="7784"/>
                          <a:pt x="21063" y="6194"/>
                        </a:cubicBezTo>
                        <a:cubicBezTo>
                          <a:pt x="21003" y="4614"/>
                          <a:pt x="20481" y="2964"/>
                          <a:pt x="18747" y="1681"/>
                        </a:cubicBezTo>
                        <a:cubicBezTo>
                          <a:pt x="16963" y="361"/>
                          <a:pt x="14176" y="-247"/>
                          <a:pt x="11476" y="9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33828">
                        <a:srgbClr val="757575"/>
                      </a:gs>
                      <a:gs pos="50091">
                        <a:srgbClr val="EBEBEB"/>
                      </a:gs>
                      <a:gs pos="65286">
                        <a:srgbClr val="757575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100">
                        <a:solidFill>
                          <a:srgbClr val="C0C0C0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15" name="'">
                    <a:extLst>
                      <a:ext uri="{FF2B5EF4-FFF2-40B4-BE49-F238E27FC236}">
                        <a16:creationId xmlns:a16="http://schemas.microsoft.com/office/drawing/2014/main" id="{A0014649-1B6D-49F4-944B-1383C7430626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3846"/>
                    <a:ext cx="156324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r>
                      <a:t>'</a:t>
                    </a:r>
                  </a:p>
                </p:txBody>
              </p:sp>
            </p:grpSp>
            <p:sp>
              <p:nvSpPr>
                <p:cNvPr id="213" name="Rectangle">
                  <a:extLst>
                    <a:ext uri="{FF2B5EF4-FFF2-40B4-BE49-F238E27FC236}">
                      <a16:creationId xmlns:a16="http://schemas.microsoft.com/office/drawing/2014/main" id="{685314DA-8268-43FC-9F1B-8ED51AA80166}"/>
                    </a:ext>
                  </a:extLst>
                </p:cNvPr>
                <p:cNvSpPr/>
                <p:nvPr/>
              </p:nvSpPr>
              <p:spPr>
                <a:xfrm rot="10800000">
                  <a:off x="93049" y="434"/>
                  <a:ext cx="437818" cy="19382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Equation">
                    <a:extLst>
                      <a:ext uri="{FF2B5EF4-FFF2-40B4-BE49-F238E27FC236}">
                        <a16:creationId xmlns:a16="http://schemas.microsoft.com/office/drawing/2014/main" id="{4B11B430-12A0-4A81-A700-FD4D4A8EACE1}"/>
                      </a:ext>
                    </a:extLst>
                  </p:cNvPr>
                  <p:cNvSpPr txBox="1"/>
                  <p:nvPr/>
                </p:nvSpPr>
                <p:spPr>
                  <a:xfrm>
                    <a:off x="1410349" y="402510"/>
                    <a:ext cx="205263" cy="13351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sz="1800" i="1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800" i="1">
                                  <a:solidFill>
                                    <a:srgbClr val="FF2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>
                      <a:solidFill>
                        <a:srgbClr val="FF2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Equation">
                    <a:extLst>
                      <a:ext uri="{FF2B5EF4-FFF2-40B4-BE49-F238E27FC236}">
                        <a16:creationId xmlns:a16="http://schemas.microsoft.com/office/drawing/2014/main" id="{5F9A08FF-62EF-4A72-AA4F-A04D384524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0349" y="402510"/>
                    <a:ext cx="205263" cy="13351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9412" r="-35294" b="-104545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8" name="Group">
                <a:extLst>
                  <a:ext uri="{FF2B5EF4-FFF2-40B4-BE49-F238E27FC236}">
                    <a16:creationId xmlns:a16="http://schemas.microsoft.com/office/drawing/2014/main" id="{E1B14C12-4CC2-43EE-B509-B446057AD04E}"/>
                  </a:ext>
                </a:extLst>
              </p:cNvPr>
              <p:cNvGrpSpPr/>
              <p:nvPr/>
            </p:nvGrpSpPr>
            <p:grpSpPr>
              <a:xfrm>
                <a:off x="4929613" y="767271"/>
                <a:ext cx="932631" cy="822722"/>
                <a:chOff x="-3" y="0"/>
                <a:chExt cx="932629" cy="822721"/>
              </a:xfrm>
            </p:grpSpPr>
            <p:grpSp>
              <p:nvGrpSpPr>
                <p:cNvPr id="198" name="Group">
                  <a:extLst>
                    <a:ext uri="{FF2B5EF4-FFF2-40B4-BE49-F238E27FC236}">
                      <a16:creationId xmlns:a16="http://schemas.microsoft.com/office/drawing/2014/main" id="{72E5A75C-388B-40C7-BF38-CE90B95CCD50}"/>
                    </a:ext>
                  </a:extLst>
                </p:cNvPr>
                <p:cNvGrpSpPr/>
                <p:nvPr/>
              </p:nvGrpSpPr>
              <p:grpSpPr>
                <a:xfrm>
                  <a:off x="-3" y="49568"/>
                  <a:ext cx="862780" cy="773153"/>
                  <a:chOff x="-1" y="-1"/>
                  <a:chExt cx="862780" cy="773152"/>
                </a:xfrm>
              </p:grpSpPr>
              <p:sp>
                <p:nvSpPr>
                  <p:cNvPr id="207" name="Line">
                    <a:extLst>
                      <a:ext uri="{FF2B5EF4-FFF2-40B4-BE49-F238E27FC236}">
                        <a16:creationId xmlns:a16="http://schemas.microsoft.com/office/drawing/2014/main" id="{160877FD-AA67-405B-9275-FD3104C76A07}"/>
                      </a:ext>
                    </a:extLst>
                  </p:cNvPr>
                  <p:cNvSpPr/>
                  <p:nvPr/>
                </p:nvSpPr>
                <p:spPr>
                  <a:xfrm flipV="1">
                    <a:off x="2249" y="0"/>
                    <a:ext cx="3" cy="77315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208" name="Line">
                    <a:extLst>
                      <a:ext uri="{FF2B5EF4-FFF2-40B4-BE49-F238E27FC236}">
                        <a16:creationId xmlns:a16="http://schemas.microsoft.com/office/drawing/2014/main" id="{0B52E88F-19D9-4F38-A960-E922A9AFF425}"/>
                      </a:ext>
                    </a:extLst>
                  </p:cNvPr>
                  <p:cNvSpPr/>
                  <p:nvPr/>
                </p:nvSpPr>
                <p:spPr>
                  <a:xfrm flipV="1">
                    <a:off x="859679" y="-1"/>
                    <a:ext cx="3" cy="77315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209" name="Line">
                    <a:extLst>
                      <a:ext uri="{FF2B5EF4-FFF2-40B4-BE49-F238E27FC236}">
                        <a16:creationId xmlns:a16="http://schemas.microsoft.com/office/drawing/2014/main" id="{169D0A98-8051-41BF-AE5D-0FE8477E2258}"/>
                      </a:ext>
                    </a:extLst>
                  </p:cNvPr>
                  <p:cNvSpPr/>
                  <p:nvPr/>
                </p:nvSpPr>
                <p:spPr>
                  <a:xfrm>
                    <a:off x="-1" y="2248"/>
                    <a:ext cx="862780" cy="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210" name="Line">
                    <a:extLst>
                      <a:ext uri="{FF2B5EF4-FFF2-40B4-BE49-F238E27FC236}">
                        <a16:creationId xmlns:a16="http://schemas.microsoft.com/office/drawing/2014/main" id="{590BD516-D770-4283-A2E9-E634D06A49DC}"/>
                      </a:ext>
                    </a:extLst>
                  </p:cNvPr>
                  <p:cNvSpPr/>
                  <p:nvPr/>
                </p:nvSpPr>
                <p:spPr>
                  <a:xfrm>
                    <a:off x="-1" y="770634"/>
                    <a:ext cx="862780" cy="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</p:grpSp>
            <p:sp>
              <p:nvSpPr>
                <p:cNvPr id="199" name="Line">
                  <a:extLst>
                    <a:ext uri="{FF2B5EF4-FFF2-40B4-BE49-F238E27FC236}">
                      <a16:creationId xmlns:a16="http://schemas.microsoft.com/office/drawing/2014/main" id="{5A0ED639-4241-4EEF-A76E-20E944740631}"/>
                    </a:ext>
                  </a:extLst>
                </p:cNvPr>
                <p:cNvSpPr/>
                <p:nvPr/>
              </p:nvSpPr>
              <p:spPr>
                <a:xfrm flipV="1">
                  <a:off x="861459" y="1843"/>
                  <a:ext cx="67832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200" name="Line">
                  <a:extLst>
                    <a:ext uri="{FF2B5EF4-FFF2-40B4-BE49-F238E27FC236}">
                      <a16:creationId xmlns:a16="http://schemas.microsoft.com/office/drawing/2014/main" id="{11E4A7CE-0233-4C95-BB54-BD865EC50CA0}"/>
                    </a:ext>
                  </a:extLst>
                </p:cNvPr>
                <p:cNvSpPr/>
                <p:nvPr/>
              </p:nvSpPr>
              <p:spPr>
                <a:xfrm flipV="1">
                  <a:off x="928585" y="0"/>
                  <a:ext cx="3" cy="77314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201" name="Line">
                  <a:extLst>
                    <a:ext uri="{FF2B5EF4-FFF2-40B4-BE49-F238E27FC236}">
                      <a16:creationId xmlns:a16="http://schemas.microsoft.com/office/drawing/2014/main" id="{B2F86CD7-4DBD-4686-9081-5A37E2790561}"/>
                    </a:ext>
                  </a:extLst>
                </p:cNvPr>
                <p:cNvSpPr/>
                <p:nvPr/>
              </p:nvSpPr>
              <p:spPr>
                <a:xfrm flipV="1">
                  <a:off x="861459" y="770853"/>
                  <a:ext cx="67832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grpSp>
              <p:nvGrpSpPr>
                <p:cNvPr id="202" name="Group">
                  <a:extLst>
                    <a:ext uri="{FF2B5EF4-FFF2-40B4-BE49-F238E27FC236}">
                      <a16:creationId xmlns:a16="http://schemas.microsoft.com/office/drawing/2014/main" id="{64015257-B2FF-42E9-B791-D0BE2C5470BF}"/>
                    </a:ext>
                  </a:extLst>
                </p:cNvPr>
                <p:cNvGrpSpPr/>
                <p:nvPr/>
              </p:nvGrpSpPr>
              <p:grpSpPr>
                <a:xfrm>
                  <a:off x="3088" y="1964"/>
                  <a:ext cx="929538" cy="818262"/>
                  <a:chOff x="-1" y="0"/>
                  <a:chExt cx="929537" cy="818260"/>
                </a:xfrm>
              </p:grpSpPr>
              <p:sp>
                <p:nvSpPr>
                  <p:cNvPr id="203" name="Shape">
                    <a:extLst>
                      <a:ext uri="{FF2B5EF4-FFF2-40B4-BE49-F238E27FC236}">
                        <a16:creationId xmlns:a16="http://schemas.microsoft.com/office/drawing/2014/main" id="{8B2DC7D8-B4D2-4B20-B88D-E0CD4BCDA93F}"/>
                      </a:ext>
                    </a:extLst>
                  </p:cNvPr>
                  <p:cNvSpPr/>
                  <p:nvPr/>
                </p:nvSpPr>
                <p:spPr>
                  <a:xfrm>
                    <a:off x="-1" y="50099"/>
                    <a:ext cx="856598" cy="768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"/>
                        </a:moveTo>
                        <a:lnTo>
                          <a:pt x="21598" y="0"/>
                        </a:lnTo>
                        <a:lnTo>
                          <a:pt x="21600" y="21595"/>
                        </a:lnTo>
                        <a:lnTo>
                          <a:pt x="11" y="2160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28156">
                        <a:srgbClr val="849AFF"/>
                      </a:gs>
                      <a:gs pos="48580">
                        <a:srgbClr val="73FD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04" name="Shape">
                    <a:extLst>
                      <a:ext uri="{FF2B5EF4-FFF2-40B4-BE49-F238E27FC236}">
                        <a16:creationId xmlns:a16="http://schemas.microsoft.com/office/drawing/2014/main" id="{5D6AA6B0-F516-4ED5-8D30-2ECF9A72E6D0}"/>
                      </a:ext>
                    </a:extLst>
                  </p:cNvPr>
                  <p:cNvSpPr/>
                  <p:nvPr/>
                </p:nvSpPr>
                <p:spPr>
                  <a:xfrm>
                    <a:off x="3128" y="0"/>
                    <a:ext cx="920196" cy="490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428"/>
                        </a:moveTo>
                        <a:lnTo>
                          <a:pt x="1479" y="998"/>
                        </a:lnTo>
                        <a:lnTo>
                          <a:pt x="21600" y="0"/>
                        </a:lnTo>
                        <a:lnTo>
                          <a:pt x="20001" y="21600"/>
                        </a:lnTo>
                        <a:lnTo>
                          <a:pt x="0" y="21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42039">
                        <a:srgbClr val="AD84F0"/>
                      </a:gs>
                      <a:gs pos="100000">
                        <a:srgbClr val="C5D1E0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05" name="Shape">
                    <a:extLst>
                      <a:ext uri="{FF2B5EF4-FFF2-40B4-BE49-F238E27FC236}">
                        <a16:creationId xmlns:a16="http://schemas.microsoft.com/office/drawing/2014/main" id="{1C632F37-6813-4A38-9918-D6DD677E5498}"/>
                      </a:ext>
                    </a:extLst>
                  </p:cNvPr>
                  <p:cNvSpPr/>
                  <p:nvPr/>
                </p:nvSpPr>
                <p:spPr>
                  <a:xfrm>
                    <a:off x="857666" y="1916"/>
                    <a:ext cx="70164" cy="814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360"/>
                        </a:moveTo>
                        <a:lnTo>
                          <a:pt x="21600" y="0"/>
                        </a:lnTo>
                        <a:lnTo>
                          <a:pt x="20507" y="20364"/>
                        </a:lnTo>
                        <a:lnTo>
                          <a:pt x="420" y="21600"/>
                        </a:lnTo>
                        <a:lnTo>
                          <a:pt x="0" y="136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206" name="Oval">
                    <a:extLst>
                      <a:ext uri="{FF2B5EF4-FFF2-40B4-BE49-F238E27FC236}">
                        <a16:creationId xmlns:a16="http://schemas.microsoft.com/office/drawing/2014/main" id="{4CA8B2C6-232C-41F7-8A81-9D1F8F8AC4A9}"/>
                      </a:ext>
                    </a:extLst>
                  </p:cNvPr>
                  <p:cNvSpPr/>
                  <p:nvPr/>
                </p:nvSpPr>
                <p:spPr>
                  <a:xfrm>
                    <a:off x="855039" y="311185"/>
                    <a:ext cx="74497" cy="1741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3FDFF"/>
                      </a:gs>
                      <a:gs pos="22661">
                        <a:srgbClr val="849AFF"/>
                      </a:gs>
                      <a:gs pos="67818">
                        <a:srgbClr val="9437FF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noFill/>
                    <a:miter lim="400000"/>
                  </a:ln>
                  <a:effectLst>
                    <a:outerShdw blurRad="215900" dir="5400000" rotWithShape="0">
                      <a:srgbClr val="000000">
                        <a:alpha val="46451"/>
                      </a:srgbClr>
                    </a:outerShdw>
                  </a:effectLst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algn="ctr" defTabSz="825500">
                      <a:defRPr sz="3200">
                        <a:solidFill>
                          <a:srgbClr val="9437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59" name="Group">
                <a:extLst>
                  <a:ext uri="{FF2B5EF4-FFF2-40B4-BE49-F238E27FC236}">
                    <a16:creationId xmlns:a16="http://schemas.microsoft.com/office/drawing/2014/main" id="{562309AF-ECE2-4078-8D78-7DE4CFD361DC}"/>
                  </a:ext>
                </a:extLst>
              </p:cNvPr>
              <p:cNvGrpSpPr/>
              <p:nvPr/>
            </p:nvGrpSpPr>
            <p:grpSpPr>
              <a:xfrm>
                <a:off x="6167512" y="1059064"/>
                <a:ext cx="179748" cy="207013"/>
                <a:chOff x="-1" y="0"/>
                <a:chExt cx="179747" cy="207012"/>
              </a:xfrm>
            </p:grpSpPr>
            <p:sp>
              <p:nvSpPr>
                <p:cNvPr id="194" name="Group">
                  <a:extLst>
                    <a:ext uri="{FF2B5EF4-FFF2-40B4-BE49-F238E27FC236}">
                      <a16:creationId xmlns:a16="http://schemas.microsoft.com/office/drawing/2014/main" id="{7F1D9D22-3B56-42D7-A653-C311F53AE879}"/>
                    </a:ext>
                  </a:extLst>
                </p:cNvPr>
                <p:cNvSpPr/>
                <p:nvPr/>
              </p:nvSpPr>
              <p:spPr>
                <a:xfrm>
                  <a:off x="4005" y="3542"/>
                  <a:ext cx="175741" cy="19340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5" name="Shape">
                  <a:extLst>
                    <a:ext uri="{FF2B5EF4-FFF2-40B4-BE49-F238E27FC236}">
                      <a16:creationId xmlns:a16="http://schemas.microsoft.com/office/drawing/2014/main" id="{A9A08EB6-C52B-4506-B730-5C2A44659C73}"/>
                    </a:ext>
                  </a:extLst>
                </p:cNvPr>
                <p:cNvSpPr/>
                <p:nvPr/>
              </p:nvSpPr>
              <p:spPr>
                <a:xfrm rot="10800000">
                  <a:off x="3525" y="0"/>
                  <a:ext cx="18665" cy="104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6" name="Shape">
                  <a:extLst>
                    <a:ext uri="{FF2B5EF4-FFF2-40B4-BE49-F238E27FC236}">
                      <a16:creationId xmlns:a16="http://schemas.microsoft.com/office/drawing/2014/main" id="{378974C2-2CE2-48BB-B781-969BCEA0765E}"/>
                    </a:ext>
                  </a:extLst>
                </p:cNvPr>
                <p:cNvSpPr/>
                <p:nvPr/>
              </p:nvSpPr>
              <p:spPr>
                <a:xfrm rot="10800000">
                  <a:off x="6786" y="97562"/>
                  <a:ext cx="25270" cy="95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7" name="Shape">
                  <a:extLst>
                    <a:ext uri="{FF2B5EF4-FFF2-40B4-BE49-F238E27FC236}">
                      <a16:creationId xmlns:a16="http://schemas.microsoft.com/office/drawing/2014/main" id="{EE6C4B27-08B7-4D95-895B-D4AF8E763D1B}"/>
                    </a:ext>
                  </a:extLst>
                </p:cNvPr>
                <p:cNvSpPr/>
                <p:nvPr/>
              </p:nvSpPr>
              <p:spPr>
                <a:xfrm rot="10800000">
                  <a:off x="-1" y="82502"/>
                  <a:ext cx="31559" cy="124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grpSp>
            <p:nvGrpSpPr>
              <p:cNvPr id="160" name="Group">
                <a:extLst>
                  <a:ext uri="{FF2B5EF4-FFF2-40B4-BE49-F238E27FC236}">
                    <a16:creationId xmlns:a16="http://schemas.microsoft.com/office/drawing/2014/main" id="{76616609-0B9F-489B-A295-D0769331874A}"/>
                  </a:ext>
                </a:extLst>
              </p:cNvPr>
              <p:cNvGrpSpPr/>
              <p:nvPr/>
            </p:nvGrpSpPr>
            <p:grpSpPr>
              <a:xfrm>
                <a:off x="5880406" y="1055402"/>
                <a:ext cx="269597" cy="210162"/>
                <a:chOff x="-1" y="-1"/>
                <a:chExt cx="269596" cy="210161"/>
              </a:xfrm>
            </p:grpSpPr>
            <p:sp>
              <p:nvSpPr>
                <p:cNvPr id="189" name="Group">
                  <a:extLst>
                    <a:ext uri="{FF2B5EF4-FFF2-40B4-BE49-F238E27FC236}">
                      <a16:creationId xmlns:a16="http://schemas.microsoft.com/office/drawing/2014/main" id="{DC93C102-8C44-46CA-8527-F4DCE90D2BE7}"/>
                    </a:ext>
                  </a:extLst>
                </p:cNvPr>
                <p:cNvSpPr/>
                <p:nvPr/>
              </p:nvSpPr>
              <p:spPr>
                <a:xfrm rot="10800000">
                  <a:off x="1495" y="10061"/>
                  <a:ext cx="265707" cy="19340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35455">
                      <a:srgbClr val="757575"/>
                    </a:gs>
                    <a:gs pos="50375">
                      <a:srgbClr val="EBEBEB"/>
                    </a:gs>
                    <a:gs pos="66576">
                      <a:srgbClr val="757575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0" name="Shape">
                  <a:extLst>
                    <a:ext uri="{FF2B5EF4-FFF2-40B4-BE49-F238E27FC236}">
                      <a16:creationId xmlns:a16="http://schemas.microsoft.com/office/drawing/2014/main" id="{EE4CD465-8C9D-46AE-8462-FE1A0A5FF0FF}"/>
                    </a:ext>
                  </a:extLst>
                </p:cNvPr>
                <p:cNvSpPr/>
                <p:nvPr/>
              </p:nvSpPr>
              <p:spPr>
                <a:xfrm>
                  <a:off x="239708" y="102975"/>
                  <a:ext cx="28221" cy="10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5" y="21032"/>
                      </a:moveTo>
                      <a:cubicBezTo>
                        <a:pt x="8292" y="20076"/>
                        <a:pt x="13527" y="18266"/>
                        <a:pt x="16152" y="16055"/>
                      </a:cubicBezTo>
                      <a:cubicBezTo>
                        <a:pt x="18595" y="13999"/>
                        <a:pt x="18667" y="11693"/>
                        <a:pt x="16323" y="9559"/>
                      </a:cubicBezTo>
                      <a:cubicBezTo>
                        <a:pt x="14509" y="7907"/>
                        <a:pt x="11337" y="6473"/>
                        <a:pt x="8455" y="4998"/>
                      </a:cubicBezTo>
                      <a:cubicBezTo>
                        <a:pt x="5318" y="3393"/>
                        <a:pt x="2494" y="1723"/>
                        <a:pt x="0" y="0"/>
                      </a:cubicBezTo>
                      <a:lnTo>
                        <a:pt x="21025" y="190"/>
                      </a:lnTo>
                      <a:lnTo>
                        <a:pt x="21600" y="21600"/>
                      </a:lnTo>
                      <a:lnTo>
                        <a:pt x="1465" y="21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1" name="Shape">
                  <a:extLst>
                    <a:ext uri="{FF2B5EF4-FFF2-40B4-BE49-F238E27FC236}">
                      <a16:creationId xmlns:a16="http://schemas.microsoft.com/office/drawing/2014/main" id="{519A084D-FCF6-44F5-A30C-67F31C885B5B}"/>
                    </a:ext>
                  </a:extLst>
                </p:cNvPr>
                <p:cNvSpPr/>
                <p:nvPr/>
              </p:nvSpPr>
              <p:spPr>
                <a:xfrm>
                  <a:off x="224791" y="13559"/>
                  <a:ext cx="38206" cy="95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1600" extrusionOk="0">
                      <a:moveTo>
                        <a:pt x="9337" y="20073"/>
                      </a:moveTo>
                      <a:cubicBezTo>
                        <a:pt x="4724" y="17533"/>
                        <a:pt x="1671" y="14430"/>
                        <a:pt x="517" y="11111"/>
                      </a:cubicBezTo>
                      <a:cubicBezTo>
                        <a:pt x="-721" y="7549"/>
                        <a:pt x="276" y="3891"/>
                        <a:pt x="3381" y="601"/>
                      </a:cubicBezTo>
                      <a:lnTo>
                        <a:pt x="20879" y="0"/>
                      </a:lnTo>
                      <a:lnTo>
                        <a:pt x="19874" y="21600"/>
                      </a:lnTo>
                      <a:lnTo>
                        <a:pt x="9337" y="20073"/>
                      </a:lnTo>
                      <a:close/>
                    </a:path>
                  </a:pathLst>
                </a:custGeom>
                <a:solidFill>
                  <a:srgbClr val="53585F"/>
                </a:solidFill>
                <a:ln w="25400" cap="flat">
                  <a:solidFill>
                    <a:srgbClr val="53585F"/>
                  </a:solidFill>
                  <a:prstDash val="solid"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2" name="Shape">
                  <a:extLst>
                    <a:ext uri="{FF2B5EF4-FFF2-40B4-BE49-F238E27FC236}">
                      <a16:creationId xmlns:a16="http://schemas.microsoft.com/office/drawing/2014/main" id="{8D5A0975-89A1-42D4-802A-FAA4274781BE}"/>
                    </a:ext>
                  </a:extLst>
                </p:cNvPr>
                <p:cNvSpPr/>
                <p:nvPr/>
              </p:nvSpPr>
              <p:spPr>
                <a:xfrm>
                  <a:off x="225544" y="-1"/>
                  <a:ext cx="44051" cy="124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66" y="18988"/>
                      </a:moveTo>
                      <a:cubicBezTo>
                        <a:pt x="12878" y="18207"/>
                        <a:pt x="16407" y="16688"/>
                        <a:pt x="18130" y="14830"/>
                      </a:cubicBezTo>
                      <a:cubicBezTo>
                        <a:pt x="19724" y="13110"/>
                        <a:pt x="19691" y="11195"/>
                        <a:pt x="18245" y="9401"/>
                      </a:cubicBezTo>
                      <a:cubicBezTo>
                        <a:pt x="17117" y="8003"/>
                        <a:pt x="15188" y="6746"/>
                        <a:pt x="12960" y="5591"/>
                      </a:cubicBezTo>
                      <a:cubicBezTo>
                        <a:pt x="9343" y="3715"/>
                        <a:pt x="4958" y="2110"/>
                        <a:pt x="0" y="847"/>
                      </a:cubicBezTo>
                      <a:lnTo>
                        <a:pt x="21533" y="0"/>
                      </a:lnTo>
                      <a:lnTo>
                        <a:pt x="21600" y="21600"/>
                      </a:lnTo>
                      <a:lnTo>
                        <a:pt x="8266" y="1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  <p:sp>
              <p:nvSpPr>
                <p:cNvPr id="193" name="Shape">
                  <a:extLst>
                    <a:ext uri="{FF2B5EF4-FFF2-40B4-BE49-F238E27FC236}">
                      <a16:creationId xmlns:a16="http://schemas.microsoft.com/office/drawing/2014/main" id="{3F12CA93-C8A9-47FA-8E6F-4EB4E7B80394}"/>
                    </a:ext>
                  </a:extLst>
                </p:cNvPr>
                <p:cNvSpPr/>
                <p:nvPr/>
              </p:nvSpPr>
              <p:spPr>
                <a:xfrm>
                  <a:off x="-1" y="3192"/>
                  <a:ext cx="45379" cy="206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09" y="21027"/>
                      </a:moveTo>
                      <a:cubicBezTo>
                        <a:pt x="9538" y="19937"/>
                        <a:pt x="5963" y="18139"/>
                        <a:pt x="3871" y="16006"/>
                      </a:cubicBezTo>
                      <a:cubicBezTo>
                        <a:pt x="1498" y="13586"/>
                        <a:pt x="1368" y="10931"/>
                        <a:pt x="1942" y="8394"/>
                      </a:cubicBezTo>
                      <a:cubicBezTo>
                        <a:pt x="2372" y="6497"/>
                        <a:pt x="3367" y="4683"/>
                        <a:pt x="7253" y="3100"/>
                      </a:cubicBezTo>
                      <a:cubicBezTo>
                        <a:pt x="10459" y="1795"/>
                        <a:pt x="15484" y="749"/>
                        <a:pt x="21600" y="117"/>
                      </a:cubicBezTo>
                      <a:lnTo>
                        <a:pt x="408" y="0"/>
                      </a:lnTo>
                      <a:lnTo>
                        <a:pt x="0" y="21600"/>
                      </a:lnTo>
                      <a:lnTo>
                        <a:pt x="14309" y="21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defTabSz="355600">
                    <a:spcBef>
                      <a:spcPts val="4700"/>
                    </a:spcBef>
                    <a:defRPr sz="4000">
                      <a:solidFill>
                        <a:srgbClr val="53585F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61" name="second stage">
                <a:extLst>
                  <a:ext uri="{FF2B5EF4-FFF2-40B4-BE49-F238E27FC236}">
                    <a16:creationId xmlns:a16="http://schemas.microsoft.com/office/drawing/2014/main" id="{5A5A4819-F116-4E89-8C9D-8CAAF26DBE11}"/>
                  </a:ext>
                </a:extLst>
              </p:cNvPr>
              <p:cNvSpPr txBox="1"/>
              <p:nvPr/>
            </p:nvSpPr>
            <p:spPr>
              <a:xfrm>
                <a:off x="4923402" y="2232569"/>
                <a:ext cx="2112385" cy="47968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dirty="0"/>
                  <a:t>second stage</a:t>
                </a:r>
              </a:p>
            </p:txBody>
          </p:sp>
          <p:sp>
            <p:nvSpPr>
              <p:cNvPr id="162" name="injector">
                <a:extLst>
                  <a:ext uri="{FF2B5EF4-FFF2-40B4-BE49-F238E27FC236}">
                    <a16:creationId xmlns:a16="http://schemas.microsoft.com/office/drawing/2014/main" id="{A69DFF1C-8335-4E5E-BA96-9E8900436C7C}"/>
                  </a:ext>
                </a:extLst>
              </p:cNvPr>
              <p:cNvSpPr txBox="1"/>
              <p:nvPr/>
            </p:nvSpPr>
            <p:spPr>
              <a:xfrm>
                <a:off x="326381" y="2231568"/>
                <a:ext cx="858063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lang="fr-FR" dirty="0"/>
                  <a:t>I</a:t>
                </a:r>
                <a:r>
                  <a:rPr dirty="0" err="1"/>
                  <a:t>njector</a:t>
                </a:r>
                <a:endParaRPr dirty="0"/>
              </a:p>
            </p:txBody>
          </p:sp>
          <p:sp>
            <p:nvSpPr>
              <p:cNvPr id="163" name="Line">
                <a:extLst>
                  <a:ext uri="{FF2B5EF4-FFF2-40B4-BE49-F238E27FC236}">
                    <a16:creationId xmlns:a16="http://schemas.microsoft.com/office/drawing/2014/main" id="{FF171192-6807-4839-A23D-1AA4D7790C75}"/>
                  </a:ext>
                </a:extLst>
              </p:cNvPr>
              <p:cNvSpPr/>
              <p:nvPr/>
            </p:nvSpPr>
            <p:spPr>
              <a:xfrm>
                <a:off x="6473803" y="1162568"/>
                <a:ext cx="573534" cy="3"/>
              </a:xfrm>
              <a:prstGeom prst="line">
                <a:avLst/>
              </a:prstGeom>
              <a:noFill/>
              <a:ln w="508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Equation">
                    <a:extLst>
                      <a:ext uri="{FF2B5EF4-FFF2-40B4-BE49-F238E27FC236}">
                        <a16:creationId xmlns:a16="http://schemas.microsoft.com/office/drawing/2014/main" id="{99D637DE-6E4E-42E9-ACE8-3C604AB3EA25}"/>
                      </a:ext>
                    </a:extLst>
                  </p:cNvPr>
                  <p:cNvSpPr txBox="1"/>
                  <p:nvPr/>
                </p:nvSpPr>
                <p:spPr>
                  <a:xfrm>
                    <a:off x="6476319" y="826777"/>
                    <a:ext cx="400431" cy="10332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sz="1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𝑢𝑠𝑒𝑟</m:t>
                          </m:r>
                        </m:oMath>
                      </m:oMathPara>
                    </a14:m>
                    <a:endParaRPr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Equation">
                    <a:extLst>
                      <a:ext uri="{FF2B5EF4-FFF2-40B4-BE49-F238E27FC236}">
                        <a16:creationId xmlns:a16="http://schemas.microsoft.com/office/drawing/2014/main" id="{81A51859-19E1-4906-8883-D8665325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6319" y="826777"/>
                    <a:ext cx="400431" cy="103328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5152" r="-30303" b="-16470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">
                <a:extLst>
                  <a:ext uri="{FF2B5EF4-FFF2-40B4-BE49-F238E27FC236}">
                    <a16:creationId xmlns:a16="http://schemas.microsoft.com/office/drawing/2014/main" id="{27AA42B9-0BED-47C9-879A-9B3C632DBD67}"/>
                  </a:ext>
                </a:extLst>
              </p:cNvPr>
              <p:cNvSpPr/>
              <p:nvPr/>
            </p:nvSpPr>
            <p:spPr>
              <a:xfrm>
                <a:off x="6323563" y="1063326"/>
                <a:ext cx="43471" cy="196331"/>
              </a:xfrm>
              <a:prstGeom prst="ellipse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999" tIns="107999" rIns="107999" bIns="107999" numCol="1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 defTabSz="825500">
                  <a:defRPr sz="3200">
                    <a:solidFill>
                      <a:srgbClr val="FFFFFF"/>
                    </a:solidFill>
                    <a:latin typeface="Graphik Light"/>
                    <a:ea typeface="Graphik Light"/>
                    <a:cs typeface="Graphik Light"/>
                    <a:sym typeface="Graphik Light"/>
                  </a:defRPr>
                </a:pPr>
                <a:endParaRPr/>
              </a:p>
            </p:txBody>
          </p:sp>
          <p:grpSp>
            <p:nvGrpSpPr>
              <p:cNvPr id="166" name="Group">
                <a:extLst>
                  <a:ext uri="{FF2B5EF4-FFF2-40B4-BE49-F238E27FC236}">
                    <a16:creationId xmlns:a16="http://schemas.microsoft.com/office/drawing/2014/main" id="{70F5E55D-8FD3-45EE-92EB-63B9E620BCB1}"/>
                  </a:ext>
                </a:extLst>
              </p:cNvPr>
              <p:cNvGrpSpPr/>
              <p:nvPr/>
            </p:nvGrpSpPr>
            <p:grpSpPr>
              <a:xfrm>
                <a:off x="2225721" y="1080902"/>
                <a:ext cx="324046" cy="194558"/>
                <a:chOff x="-3" y="2"/>
                <a:chExt cx="324046" cy="194557"/>
              </a:xfrm>
            </p:grpSpPr>
            <p:grpSp>
              <p:nvGrpSpPr>
                <p:cNvPr id="185" name="Group">
                  <a:extLst>
                    <a:ext uri="{FF2B5EF4-FFF2-40B4-BE49-F238E27FC236}">
                      <a16:creationId xmlns:a16="http://schemas.microsoft.com/office/drawing/2014/main" id="{1CD50DFA-C8B6-4136-8016-30428161D016}"/>
                    </a:ext>
                  </a:extLst>
                </p:cNvPr>
                <p:cNvGrpSpPr/>
                <p:nvPr/>
              </p:nvGrpSpPr>
              <p:grpSpPr>
                <a:xfrm>
                  <a:off x="-3" y="2"/>
                  <a:ext cx="324046" cy="194557"/>
                  <a:chOff x="-1" y="2"/>
                  <a:chExt cx="324043" cy="194556"/>
                </a:xfrm>
              </p:grpSpPr>
              <p:sp>
                <p:nvSpPr>
                  <p:cNvPr id="187" name="Shape">
                    <a:extLst>
                      <a:ext uri="{FF2B5EF4-FFF2-40B4-BE49-F238E27FC236}">
                        <a16:creationId xmlns:a16="http://schemas.microsoft.com/office/drawing/2014/main" id="{7A05A5D0-F750-4C4A-A7FB-77C59F3F488F}"/>
                      </a:ext>
                    </a:extLst>
                  </p:cNvPr>
                  <p:cNvSpPr/>
                  <p:nvPr/>
                </p:nvSpPr>
                <p:spPr>
                  <a:xfrm>
                    <a:off x="-1" y="2"/>
                    <a:ext cx="95425" cy="1945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9" h="21242" extrusionOk="0">
                        <a:moveTo>
                          <a:pt x="11476" y="95"/>
                        </a:moveTo>
                        <a:cubicBezTo>
                          <a:pt x="7822" y="1870"/>
                          <a:pt x="4887" y="4146"/>
                          <a:pt x="2900" y="6745"/>
                        </a:cubicBezTo>
                        <a:cubicBezTo>
                          <a:pt x="448" y="9953"/>
                          <a:pt x="-477" y="13529"/>
                          <a:pt x="232" y="17050"/>
                        </a:cubicBezTo>
                        <a:cubicBezTo>
                          <a:pt x="-42" y="18615"/>
                          <a:pt x="1304" y="20112"/>
                          <a:pt x="3602" y="20816"/>
                        </a:cubicBezTo>
                        <a:cubicBezTo>
                          <a:pt x="5147" y="21290"/>
                          <a:pt x="6849" y="21348"/>
                          <a:pt x="8410" y="21093"/>
                        </a:cubicBezTo>
                        <a:lnTo>
                          <a:pt x="12200" y="19247"/>
                        </a:lnTo>
                        <a:cubicBezTo>
                          <a:pt x="13349" y="18465"/>
                          <a:pt x="14408" y="17633"/>
                          <a:pt x="15369" y="16756"/>
                        </a:cubicBezTo>
                        <a:cubicBezTo>
                          <a:pt x="17248" y="15043"/>
                          <a:pt x="18741" y="13174"/>
                          <a:pt x="19805" y="11203"/>
                        </a:cubicBezTo>
                        <a:cubicBezTo>
                          <a:pt x="20723" y="9595"/>
                          <a:pt x="21123" y="7944"/>
                          <a:pt x="21063" y="6322"/>
                        </a:cubicBezTo>
                        <a:cubicBezTo>
                          <a:pt x="21003" y="4709"/>
                          <a:pt x="20481" y="3025"/>
                          <a:pt x="18747" y="1715"/>
                        </a:cubicBezTo>
                        <a:cubicBezTo>
                          <a:pt x="16963" y="369"/>
                          <a:pt x="14176" y="-252"/>
                          <a:pt x="11476" y="9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33828">
                        <a:srgbClr val="757575"/>
                      </a:gs>
                      <a:gs pos="50091">
                        <a:srgbClr val="EBEBEB"/>
                      </a:gs>
                      <a:gs pos="65286">
                        <a:srgbClr val="757575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100">
                        <a:solidFill>
                          <a:srgbClr val="C0C0C0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88" name="Rectangle">
                    <a:extLst>
                      <a:ext uri="{FF2B5EF4-FFF2-40B4-BE49-F238E27FC236}">
                        <a16:creationId xmlns:a16="http://schemas.microsoft.com/office/drawing/2014/main" id="{EB3CCEA8-7647-4B0F-B60D-806CAA365B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6074" y="432"/>
                    <a:ext cx="267968" cy="19383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0000"/>
                      </a:gs>
                      <a:gs pos="35455">
                        <a:srgbClr val="757575"/>
                      </a:gs>
                      <a:gs pos="50375">
                        <a:srgbClr val="EBEBEB"/>
                      </a:gs>
                      <a:gs pos="66576">
                        <a:srgbClr val="757575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algn="ctr" defTabSz="825500">
                      <a:defRPr sz="3200">
                        <a:solidFill>
                          <a:srgbClr val="424242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</p:grpSp>
            <p:sp>
              <p:nvSpPr>
                <p:cNvPr id="186" name="Rectangle">
                  <a:extLst>
                    <a:ext uri="{FF2B5EF4-FFF2-40B4-BE49-F238E27FC236}">
                      <a16:creationId xmlns:a16="http://schemas.microsoft.com/office/drawing/2014/main" id="{E269CCFD-05BE-4D07-8021-A971F7C20466}"/>
                    </a:ext>
                  </a:extLst>
                </p:cNvPr>
                <p:cNvSpPr/>
                <p:nvPr/>
              </p:nvSpPr>
              <p:spPr>
                <a:xfrm rot="10800000">
                  <a:off x="21725" y="122159"/>
                  <a:ext cx="55360" cy="7210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84122">
                      <a:srgbClr val="757575"/>
                    </a:gs>
                    <a:gs pos="100000">
                      <a:srgbClr val="EBEBE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07999" tIns="107999" rIns="107999" bIns="10799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 defTabSz="825500">
                    <a:defRPr sz="3200">
                      <a:solidFill>
                        <a:srgbClr val="424242"/>
                      </a:solidFill>
                      <a:latin typeface="Graphik Light"/>
                      <a:ea typeface="Graphik Light"/>
                      <a:cs typeface="Graphik Light"/>
                      <a:sym typeface="Graphik Light"/>
                    </a:defRPr>
                  </a:pPr>
                  <a:endParaRPr/>
                </a:p>
              </p:txBody>
            </p:sp>
          </p:grpSp>
          <p:sp>
            <p:nvSpPr>
              <p:cNvPr id="167" name="Quadrupoles">
                <a:extLst>
                  <a:ext uri="{FF2B5EF4-FFF2-40B4-BE49-F238E27FC236}">
                    <a16:creationId xmlns:a16="http://schemas.microsoft.com/office/drawing/2014/main" id="{0DC12E42-36CA-45AE-9DAC-8FF8B9010015}"/>
                  </a:ext>
                </a:extLst>
              </p:cNvPr>
              <p:cNvSpPr txBox="1"/>
              <p:nvPr/>
            </p:nvSpPr>
            <p:spPr>
              <a:xfrm>
                <a:off x="3361723" y="2055741"/>
                <a:ext cx="1519334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sz="2000"/>
                  <a:t>Quadrupoles</a:t>
                </a:r>
              </a:p>
            </p:txBody>
          </p:sp>
          <p:sp>
            <p:nvSpPr>
              <p:cNvPr id="168" name="Quadrupoles">
                <a:extLst>
                  <a:ext uri="{FF2B5EF4-FFF2-40B4-BE49-F238E27FC236}">
                    <a16:creationId xmlns:a16="http://schemas.microsoft.com/office/drawing/2014/main" id="{F0E7BA24-CDDD-4EA1-8DE9-11A5866F6D5D}"/>
                  </a:ext>
                </a:extLst>
              </p:cNvPr>
              <p:cNvSpPr txBox="1"/>
              <p:nvPr/>
            </p:nvSpPr>
            <p:spPr>
              <a:xfrm>
                <a:off x="1250065" y="2030123"/>
                <a:ext cx="167250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sz="2000" dirty="0"/>
                  <a:t>Quadrupoles</a:t>
                </a:r>
                <a:endParaRPr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Equation">
                    <a:extLst>
                      <a:ext uri="{FF2B5EF4-FFF2-40B4-BE49-F238E27FC236}">
                        <a16:creationId xmlns:a16="http://schemas.microsoft.com/office/drawing/2014/main" id="{A01769AD-3A55-4F81-B9CA-932C6E66C930}"/>
                      </a:ext>
                    </a:extLst>
                  </p:cNvPr>
                  <p:cNvSpPr txBox="1"/>
                  <p:nvPr/>
                </p:nvSpPr>
                <p:spPr>
                  <a:xfrm>
                    <a:off x="1731812" y="1783248"/>
                    <a:ext cx="524988" cy="25834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1,2,3</m:t>
                              </m:r>
                            </m:sub>
                          </m:sSub>
                        </m:oMath>
                      </m:oMathPara>
                    </a14:m>
                    <a:endParaRPr sz="2000" dirty="0">
                      <a:solidFill>
                        <a:srgbClr val="3E8D2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Equation">
                    <a:extLst>
                      <a:ext uri="{FF2B5EF4-FFF2-40B4-BE49-F238E27FC236}">
                        <a16:creationId xmlns:a16="http://schemas.microsoft.com/office/drawing/2014/main" id="{F42AEF7F-0777-4B28-A32E-76F7119142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1812" y="1783248"/>
                    <a:ext cx="524988" cy="258347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20930" r="-18605" b="-5476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Equation">
                    <a:extLst>
                      <a:ext uri="{FF2B5EF4-FFF2-40B4-BE49-F238E27FC236}">
                        <a16:creationId xmlns:a16="http://schemas.microsoft.com/office/drawing/2014/main" id="{75A5DDCE-1457-4826-8D53-F8E67D96DAE0}"/>
                      </a:ext>
                    </a:extLst>
                  </p:cNvPr>
                  <p:cNvSpPr txBox="1"/>
                  <p:nvPr/>
                </p:nvSpPr>
                <p:spPr>
                  <a:xfrm>
                    <a:off x="3931215" y="1783247"/>
                    <a:ext cx="531660" cy="25834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latinLnBrk="1">
                      <a:defRPr>
                        <a:solidFill>
                          <a:srgbClr val="000000"/>
                        </a:solidFill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sz="2000" i="1">
                                  <a:solidFill>
                                    <a:srgbClr val="3E8D26"/>
                                  </a:solidFill>
                                  <a:latin typeface="Cambria Math" panose="02040503050406030204" pitchFamily="18" charset="0"/>
                                </a:rPr>
                                <m:t>4,5,6</m:t>
                              </m:r>
                            </m:sub>
                          </m:sSub>
                        </m:oMath>
                      </m:oMathPara>
                    </a14:m>
                    <a:endParaRPr sz="2000" dirty="0">
                      <a:solidFill>
                        <a:srgbClr val="3E8D2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Equation">
                    <a:extLst>
                      <a:ext uri="{FF2B5EF4-FFF2-40B4-BE49-F238E27FC236}">
                        <a16:creationId xmlns:a16="http://schemas.microsoft.com/office/drawing/2014/main" id="{3DC0BC2F-7BFF-45BC-B838-4C0EE8774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1215" y="1783247"/>
                    <a:ext cx="531660" cy="258347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20455" r="-18182" b="-5476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1" name="Group">
                <a:extLst>
                  <a:ext uri="{FF2B5EF4-FFF2-40B4-BE49-F238E27FC236}">
                    <a16:creationId xmlns:a16="http://schemas.microsoft.com/office/drawing/2014/main" id="{C5AFF664-0CF3-414E-8DFB-9080F76A53B2}"/>
                  </a:ext>
                </a:extLst>
              </p:cNvPr>
              <p:cNvGrpSpPr/>
              <p:nvPr/>
            </p:nvGrpSpPr>
            <p:grpSpPr>
              <a:xfrm>
                <a:off x="602337" y="786370"/>
                <a:ext cx="612345" cy="822723"/>
                <a:chOff x="-1" y="-1"/>
                <a:chExt cx="612344" cy="822722"/>
              </a:xfrm>
            </p:grpSpPr>
            <p:grpSp>
              <p:nvGrpSpPr>
                <p:cNvPr id="172" name="Group">
                  <a:extLst>
                    <a:ext uri="{FF2B5EF4-FFF2-40B4-BE49-F238E27FC236}">
                      <a16:creationId xmlns:a16="http://schemas.microsoft.com/office/drawing/2014/main" id="{B7BA7F78-24AB-40C3-B280-4A85666CBD43}"/>
                    </a:ext>
                  </a:extLst>
                </p:cNvPr>
                <p:cNvGrpSpPr/>
                <p:nvPr/>
              </p:nvGrpSpPr>
              <p:grpSpPr>
                <a:xfrm>
                  <a:off x="-1" y="49570"/>
                  <a:ext cx="566480" cy="773151"/>
                  <a:chOff x="0" y="0"/>
                  <a:chExt cx="566480" cy="773150"/>
                </a:xfrm>
              </p:grpSpPr>
              <p:sp>
                <p:nvSpPr>
                  <p:cNvPr id="181" name="Line">
                    <a:extLst>
                      <a:ext uri="{FF2B5EF4-FFF2-40B4-BE49-F238E27FC236}">
                        <a16:creationId xmlns:a16="http://schemas.microsoft.com/office/drawing/2014/main" id="{0A782FC6-9873-4A9A-8692-CA4D8B39CC32}"/>
                      </a:ext>
                    </a:extLst>
                  </p:cNvPr>
                  <p:cNvSpPr/>
                  <p:nvPr/>
                </p:nvSpPr>
                <p:spPr>
                  <a:xfrm flipV="1">
                    <a:off x="1476" y="0"/>
                    <a:ext cx="3" cy="77315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2" name="Line">
                    <a:extLst>
                      <a:ext uri="{FF2B5EF4-FFF2-40B4-BE49-F238E27FC236}">
                        <a16:creationId xmlns:a16="http://schemas.microsoft.com/office/drawing/2014/main" id="{CA16F686-C2D3-46B8-B65E-859D0AE2D59A}"/>
                      </a:ext>
                    </a:extLst>
                  </p:cNvPr>
                  <p:cNvSpPr/>
                  <p:nvPr/>
                </p:nvSpPr>
                <p:spPr>
                  <a:xfrm flipV="1">
                    <a:off x="564446" y="0"/>
                    <a:ext cx="3" cy="77315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3" name="Line">
                    <a:extLst>
                      <a:ext uri="{FF2B5EF4-FFF2-40B4-BE49-F238E27FC236}">
                        <a16:creationId xmlns:a16="http://schemas.microsoft.com/office/drawing/2014/main" id="{5CD41A6C-320F-4F50-8159-30DCE9562E54}"/>
                      </a:ext>
                    </a:extLst>
                  </p:cNvPr>
                  <p:cNvSpPr/>
                  <p:nvPr/>
                </p:nvSpPr>
                <p:spPr>
                  <a:xfrm>
                    <a:off x="0" y="2247"/>
                    <a:ext cx="566480" cy="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  <p:sp>
                <p:nvSpPr>
                  <p:cNvPr id="184" name="Line">
                    <a:extLst>
                      <a:ext uri="{FF2B5EF4-FFF2-40B4-BE49-F238E27FC236}">
                        <a16:creationId xmlns:a16="http://schemas.microsoft.com/office/drawing/2014/main" id="{53C1A764-26D9-474D-9EF0-1A777D1FA774}"/>
                      </a:ext>
                    </a:extLst>
                  </p:cNvPr>
                  <p:cNvSpPr/>
                  <p:nvPr/>
                </p:nvSpPr>
                <p:spPr>
                  <a:xfrm>
                    <a:off x="0" y="770633"/>
                    <a:ext cx="566480" cy="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endParaRPr/>
                  </a:p>
                </p:txBody>
              </p:sp>
            </p:grpSp>
            <p:sp>
              <p:nvSpPr>
                <p:cNvPr id="173" name="Line">
                  <a:extLst>
                    <a:ext uri="{FF2B5EF4-FFF2-40B4-BE49-F238E27FC236}">
                      <a16:creationId xmlns:a16="http://schemas.microsoft.com/office/drawing/2014/main" id="{C004A314-2B3B-4B5E-B747-C2BEFAA89B78}"/>
                    </a:ext>
                  </a:extLst>
                </p:cNvPr>
                <p:cNvSpPr/>
                <p:nvPr/>
              </p:nvSpPr>
              <p:spPr>
                <a:xfrm flipV="1">
                  <a:off x="565614" y="1843"/>
                  <a:ext cx="44538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74" name="Line">
                  <a:extLst>
                    <a:ext uri="{FF2B5EF4-FFF2-40B4-BE49-F238E27FC236}">
                      <a16:creationId xmlns:a16="http://schemas.microsoft.com/office/drawing/2014/main" id="{3523B108-5001-4400-9CE6-879C604D3A66}"/>
                    </a:ext>
                  </a:extLst>
                </p:cNvPr>
                <p:cNvSpPr/>
                <p:nvPr/>
              </p:nvSpPr>
              <p:spPr>
                <a:xfrm flipV="1">
                  <a:off x="609687" y="-1"/>
                  <a:ext cx="3" cy="77314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75" name="Line">
                  <a:extLst>
                    <a:ext uri="{FF2B5EF4-FFF2-40B4-BE49-F238E27FC236}">
                      <a16:creationId xmlns:a16="http://schemas.microsoft.com/office/drawing/2014/main" id="{EE0977F8-379D-48C3-A021-D657C6369ADB}"/>
                    </a:ext>
                  </a:extLst>
                </p:cNvPr>
                <p:cNvSpPr/>
                <p:nvPr/>
              </p:nvSpPr>
              <p:spPr>
                <a:xfrm flipV="1">
                  <a:off x="565614" y="770852"/>
                  <a:ext cx="44538" cy="4925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grpSp>
              <p:nvGrpSpPr>
                <p:cNvPr id="176" name="Group">
                  <a:extLst>
                    <a:ext uri="{FF2B5EF4-FFF2-40B4-BE49-F238E27FC236}">
                      <a16:creationId xmlns:a16="http://schemas.microsoft.com/office/drawing/2014/main" id="{9A1127B7-73F7-47EC-A75D-AEFAFB9FECD3}"/>
                    </a:ext>
                  </a:extLst>
                </p:cNvPr>
                <p:cNvGrpSpPr/>
                <p:nvPr/>
              </p:nvGrpSpPr>
              <p:grpSpPr>
                <a:xfrm>
                  <a:off x="2025" y="1962"/>
                  <a:ext cx="610318" cy="818263"/>
                  <a:chOff x="-2" y="-2"/>
                  <a:chExt cx="610316" cy="818261"/>
                </a:xfrm>
              </p:grpSpPr>
              <p:sp>
                <p:nvSpPr>
                  <p:cNvPr id="177" name="Shape">
                    <a:extLst>
                      <a:ext uri="{FF2B5EF4-FFF2-40B4-BE49-F238E27FC236}">
                        <a16:creationId xmlns:a16="http://schemas.microsoft.com/office/drawing/2014/main" id="{58ED57DE-B7F0-45A2-93C4-5D94B1208C57}"/>
                      </a:ext>
                    </a:extLst>
                  </p:cNvPr>
                  <p:cNvSpPr/>
                  <p:nvPr/>
                </p:nvSpPr>
                <p:spPr>
                  <a:xfrm>
                    <a:off x="-2" y="50099"/>
                    <a:ext cx="562425" cy="7681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"/>
                        </a:moveTo>
                        <a:lnTo>
                          <a:pt x="21598" y="0"/>
                        </a:lnTo>
                        <a:lnTo>
                          <a:pt x="21600" y="21595"/>
                        </a:lnTo>
                        <a:lnTo>
                          <a:pt x="11" y="2160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28156">
                        <a:srgbClr val="849AFF"/>
                      </a:gs>
                      <a:gs pos="48580">
                        <a:srgbClr val="73FD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78" name="Shape">
                    <a:extLst>
                      <a:ext uri="{FF2B5EF4-FFF2-40B4-BE49-F238E27FC236}">
                        <a16:creationId xmlns:a16="http://schemas.microsoft.com/office/drawing/2014/main" id="{3BB780B8-FD7B-4C26-95A2-BADD16E0FD00}"/>
                      </a:ext>
                    </a:extLst>
                  </p:cNvPr>
                  <p:cNvSpPr/>
                  <p:nvPr/>
                </p:nvSpPr>
                <p:spPr>
                  <a:xfrm>
                    <a:off x="2053" y="-2"/>
                    <a:ext cx="604181" cy="490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428"/>
                        </a:moveTo>
                        <a:lnTo>
                          <a:pt x="1479" y="998"/>
                        </a:lnTo>
                        <a:lnTo>
                          <a:pt x="21600" y="0"/>
                        </a:lnTo>
                        <a:lnTo>
                          <a:pt x="20001" y="21600"/>
                        </a:lnTo>
                        <a:lnTo>
                          <a:pt x="0" y="21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42039">
                        <a:srgbClr val="AD84F0"/>
                      </a:gs>
                      <a:gs pos="100000">
                        <a:srgbClr val="C5D1E0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79" name="Shape">
                    <a:extLst>
                      <a:ext uri="{FF2B5EF4-FFF2-40B4-BE49-F238E27FC236}">
                        <a16:creationId xmlns:a16="http://schemas.microsoft.com/office/drawing/2014/main" id="{5591A33F-3220-4B46-A020-DE789DC1C18A}"/>
                      </a:ext>
                    </a:extLst>
                  </p:cNvPr>
                  <p:cNvSpPr/>
                  <p:nvPr/>
                </p:nvSpPr>
                <p:spPr>
                  <a:xfrm>
                    <a:off x="563124" y="1915"/>
                    <a:ext cx="46069" cy="814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360"/>
                        </a:moveTo>
                        <a:lnTo>
                          <a:pt x="21600" y="0"/>
                        </a:lnTo>
                        <a:lnTo>
                          <a:pt x="20507" y="20364"/>
                        </a:lnTo>
                        <a:lnTo>
                          <a:pt x="420" y="21600"/>
                        </a:lnTo>
                        <a:lnTo>
                          <a:pt x="0" y="136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9437FF"/>
                      </a:gs>
                      <a:gs pos="100000">
                        <a:srgbClr val="9437FF"/>
                      </a:gs>
                    </a:gsLst>
                    <a:lin ang="5400000" scaled="0"/>
                  </a:gradFill>
                  <a:ln w="25400" cap="flat">
                    <a:solidFill>
                      <a:srgbClr val="9437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defTabSz="355600">
                      <a:spcBef>
                        <a:spcPts val="4700"/>
                      </a:spcBef>
                      <a:defRPr sz="4000">
                        <a:solidFill>
                          <a:srgbClr val="53585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  <p:sp>
                <p:nvSpPr>
                  <p:cNvPr id="180" name="Oval">
                    <a:extLst>
                      <a:ext uri="{FF2B5EF4-FFF2-40B4-BE49-F238E27FC236}">
                        <a16:creationId xmlns:a16="http://schemas.microsoft.com/office/drawing/2014/main" id="{3AC807EC-17D9-4361-A3CF-0B0B5E128E95}"/>
                      </a:ext>
                    </a:extLst>
                  </p:cNvPr>
                  <p:cNvSpPr/>
                  <p:nvPr/>
                </p:nvSpPr>
                <p:spPr>
                  <a:xfrm>
                    <a:off x="561399" y="311185"/>
                    <a:ext cx="48915" cy="17414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3FDFF"/>
                      </a:gs>
                      <a:gs pos="22661">
                        <a:srgbClr val="849AFF"/>
                      </a:gs>
                      <a:gs pos="67818">
                        <a:srgbClr val="9437FF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noFill/>
                    <a:miter lim="400000"/>
                  </a:ln>
                  <a:effectLst>
                    <a:outerShdw blurRad="215900" dir="5400000" rotWithShape="0">
                      <a:srgbClr val="000000">
                        <a:alpha val="46451"/>
                      </a:srgbClr>
                    </a:outerShdw>
                  </a:effectLst>
                </p:spPr>
                <p:txBody>
                  <a:bodyPr wrap="square" lIns="107999" tIns="107999" rIns="107999" bIns="107999" numCol="1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1pPr>
                    <a:lvl2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2pPr>
                    <a:lvl3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3pPr>
                    <a:lvl4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4pPr>
                    <a:lvl5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5pPr>
                    <a:lvl6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6pPr>
                    <a:lvl7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7pPr>
                    <a:lvl8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8pPr>
                    <a:lvl9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defRPr>
                    </a:lvl9pPr>
                  </a:lstStyle>
                  <a:p>
                    <a:pPr algn="ctr" defTabSz="825500">
                      <a:defRPr sz="3200">
                        <a:solidFill>
                          <a:srgbClr val="9437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139" name="Group">
              <a:extLst>
                <a:ext uri="{FF2B5EF4-FFF2-40B4-BE49-F238E27FC236}">
                  <a16:creationId xmlns:a16="http://schemas.microsoft.com/office/drawing/2014/main" id="{F8C4032A-5F99-49AC-946B-78156A050621}"/>
                </a:ext>
              </a:extLst>
            </p:cNvPr>
            <p:cNvGrpSpPr/>
            <p:nvPr/>
          </p:nvGrpSpPr>
          <p:grpSpPr>
            <a:xfrm>
              <a:off x="4903817" y="3877"/>
              <a:ext cx="1790289" cy="1621214"/>
              <a:chOff x="0" y="3878"/>
              <a:chExt cx="1790289" cy="1621211"/>
            </a:xfrm>
          </p:grpSpPr>
          <p:sp>
            <p:nvSpPr>
              <p:cNvPr id="140" name="Line">
                <a:extLst>
                  <a:ext uri="{FF2B5EF4-FFF2-40B4-BE49-F238E27FC236}">
                    <a16:creationId xmlns:a16="http://schemas.microsoft.com/office/drawing/2014/main" id="{15DFADAB-37E5-43CF-9DB2-A7AC17F17452}"/>
                  </a:ext>
                </a:extLst>
              </p:cNvPr>
              <p:cNvSpPr/>
              <p:nvPr/>
            </p:nvSpPr>
            <p:spPr>
              <a:xfrm>
                <a:off x="878582" y="437078"/>
                <a:ext cx="16562" cy="643088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141" name="laser pulse">
                <a:extLst>
                  <a:ext uri="{FF2B5EF4-FFF2-40B4-BE49-F238E27FC236}">
                    <a16:creationId xmlns:a16="http://schemas.microsoft.com/office/drawing/2014/main" id="{5E77B0F1-14D8-46ED-BECC-72CBEB8C594D}"/>
                  </a:ext>
                </a:extLst>
              </p:cNvPr>
              <p:cNvSpPr txBox="1"/>
              <p:nvPr/>
            </p:nvSpPr>
            <p:spPr>
              <a:xfrm>
                <a:off x="0" y="3878"/>
                <a:ext cx="1790289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algn="ctr"/>
                <a:r>
                  <a:rPr sz="2400" b="1" dirty="0">
                    <a:solidFill>
                      <a:srgbClr val="FF0000"/>
                    </a:solidFill>
                  </a:rPr>
                  <a:t>laser pulse</a:t>
                </a:r>
              </a:p>
            </p:txBody>
          </p:sp>
          <p:sp>
            <p:nvSpPr>
              <p:cNvPr id="142" name="Line">
                <a:extLst>
                  <a:ext uri="{FF2B5EF4-FFF2-40B4-BE49-F238E27FC236}">
                    <a16:creationId xmlns:a16="http://schemas.microsoft.com/office/drawing/2014/main" id="{A7CC60D7-0DC1-4D90-9564-24A414EA48EB}"/>
                  </a:ext>
                </a:extLst>
              </p:cNvPr>
              <p:cNvSpPr/>
              <p:nvPr/>
            </p:nvSpPr>
            <p:spPr>
              <a:xfrm flipV="1">
                <a:off x="895144" y="909516"/>
                <a:ext cx="2" cy="715573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143" name="Line">
                <a:extLst>
                  <a:ext uri="{FF2B5EF4-FFF2-40B4-BE49-F238E27FC236}">
                    <a16:creationId xmlns:a16="http://schemas.microsoft.com/office/drawing/2014/main" id="{09671117-3570-43FD-9596-C83580EB8705}"/>
                  </a:ext>
                </a:extLst>
              </p:cNvPr>
              <p:cNvSpPr/>
              <p:nvPr/>
            </p:nvSpPr>
            <p:spPr>
              <a:xfrm>
                <a:off x="878582" y="1623091"/>
                <a:ext cx="147190" cy="2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</p:grp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52A05C6-BD17-4BC0-8EB2-A4F0D5494BA3}"/>
              </a:ext>
            </a:extLst>
          </p:cNvPr>
          <p:cNvSpPr/>
          <p:nvPr/>
        </p:nvSpPr>
        <p:spPr>
          <a:xfrm>
            <a:off x="4026087" y="883369"/>
            <a:ext cx="3599304" cy="248427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plasma cell">
            <a:extLst>
              <a:ext uri="{FF2B5EF4-FFF2-40B4-BE49-F238E27FC236}">
                <a16:creationId xmlns:a16="http://schemas.microsoft.com/office/drawing/2014/main" id="{1CFA6178-326B-4B04-82D2-034527242845}"/>
              </a:ext>
            </a:extLst>
          </p:cNvPr>
          <p:cNvSpPr txBox="1"/>
          <p:nvPr/>
        </p:nvSpPr>
        <p:spPr>
          <a:xfrm>
            <a:off x="7684489" y="2212054"/>
            <a:ext cx="10505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fr-FR" sz="2400" b="1" dirty="0">
                <a:solidFill>
                  <a:srgbClr val="FF0000"/>
                </a:solidFill>
              </a:rPr>
              <a:t>Plasma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stage</a:t>
            </a:r>
            <a:endParaRPr sz="2400" b="1" dirty="0">
              <a:solidFill>
                <a:srgbClr val="FF0000"/>
              </a:solidFill>
            </a:endParaRPr>
          </a:p>
        </p:txBody>
      </p:sp>
      <p:cxnSp>
        <p:nvCxnSpPr>
          <p:cNvPr id="248" name="Connecteur droit avec flèche 247">
            <a:extLst>
              <a:ext uri="{FF2B5EF4-FFF2-40B4-BE49-F238E27FC236}">
                <a16:creationId xmlns:a16="http://schemas.microsoft.com/office/drawing/2014/main" id="{7EC702F2-8798-414F-BF08-2C44759D850E}"/>
              </a:ext>
            </a:extLst>
          </p:cNvPr>
          <p:cNvCxnSpPr>
            <a:cxnSpLocks/>
          </p:cNvCxnSpPr>
          <p:nvPr/>
        </p:nvCxnSpPr>
        <p:spPr>
          <a:xfrm>
            <a:off x="4045137" y="3750086"/>
            <a:ext cx="4576761" cy="0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FA06E5B-EE9C-4E25-870A-4E1F93B76E22}"/>
              </a:ext>
            </a:extLst>
          </p:cNvPr>
          <p:cNvCxnSpPr>
            <a:cxnSpLocks/>
          </p:cNvCxnSpPr>
          <p:nvPr/>
        </p:nvCxnSpPr>
        <p:spPr>
          <a:xfrm>
            <a:off x="4008430" y="3096906"/>
            <a:ext cx="0" cy="107450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ransport line">
            <a:extLst>
              <a:ext uri="{FF2B5EF4-FFF2-40B4-BE49-F238E27FC236}">
                <a16:creationId xmlns:a16="http://schemas.microsoft.com/office/drawing/2014/main" id="{01F8328F-E5CD-45FE-8AAE-2BACE742F536}"/>
              </a:ext>
            </a:extLst>
          </p:cNvPr>
          <p:cNvSpPr txBox="1"/>
          <p:nvPr/>
        </p:nvSpPr>
        <p:spPr>
          <a:xfrm>
            <a:off x="4157165" y="3699490"/>
            <a:ext cx="44673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fr-FR" sz="2400" b="1" dirty="0" err="1">
                <a:solidFill>
                  <a:srgbClr val="7030A0"/>
                </a:solidFill>
              </a:rPr>
              <a:t>Optimized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sz="2400" b="1" dirty="0" err="1">
                <a:solidFill>
                  <a:srgbClr val="7030A0"/>
                </a:solidFill>
              </a:rPr>
              <a:t>with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sz="2400" b="1" dirty="0" err="1">
                <a:solidFill>
                  <a:srgbClr val="7030A0"/>
                </a:solidFill>
              </a:rPr>
              <a:t>TraceWin</a:t>
            </a:r>
            <a:endParaRPr sz="2400" b="1" dirty="0">
              <a:solidFill>
                <a:srgbClr val="7030A0"/>
              </a:solidFill>
            </a:endParaRPr>
          </a:p>
        </p:txBody>
      </p:sp>
      <p:pic>
        <p:nvPicPr>
          <p:cNvPr id="251" name="Image 250">
            <a:extLst>
              <a:ext uri="{FF2B5EF4-FFF2-40B4-BE49-F238E27FC236}">
                <a16:creationId xmlns:a16="http://schemas.microsoft.com/office/drawing/2014/main" id="{DC04DC44-968A-46D6-A1A0-E7B69C0EA92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07481" y="4109295"/>
            <a:ext cx="5142430" cy="242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1">
                <a:extLst>
                  <a:ext uri="{FF2B5EF4-FFF2-40B4-BE49-F238E27FC236}">
                    <a16:creationId xmlns:a16="http://schemas.microsoft.com/office/drawing/2014/main" id="{BE974543-D41A-45DD-B3EB-9B20E4E74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8704" y="5111236"/>
                <a:ext cx="2827846" cy="12257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Output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emittance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of 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the </a:t>
                </a:r>
                <a:r>
                  <a:rPr lang="fr-FR" alt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second stage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2" name="Rectangle 1">
                <a:extLst>
                  <a:ext uri="{FF2B5EF4-FFF2-40B4-BE49-F238E27FC236}">
                    <a16:creationId xmlns:a16="http://schemas.microsoft.com/office/drawing/2014/main" id="{BE974543-D41A-45DD-B3EB-9B20E4E74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8704" y="5111236"/>
                <a:ext cx="2827846" cy="1225785"/>
              </a:xfrm>
              <a:prstGeom prst="rect">
                <a:avLst/>
              </a:prstGeom>
              <a:blipFill>
                <a:blip r:embed="rId35"/>
                <a:stretch>
                  <a:fillRect l="-1717" t="-1471" b="-44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1">
                <a:extLst>
                  <a:ext uri="{FF2B5EF4-FFF2-40B4-BE49-F238E27FC236}">
                    <a16:creationId xmlns:a16="http://schemas.microsoft.com/office/drawing/2014/main" id="{0BA8AB6F-4E0C-4F9A-9ABE-1F9CEC2D5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37" y="5111237"/>
                <a:ext cx="3100033" cy="12257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Output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emittance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of 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the </a:t>
                </a:r>
                <a:r>
                  <a:rPr lang="fr-FR" alt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first stage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: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altLang="fr-FR" sz="1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mm.mrad</a:t>
                </a:r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3" name="Rectangle 1">
                <a:extLst>
                  <a:ext uri="{FF2B5EF4-FFF2-40B4-BE49-F238E27FC236}">
                    <a16:creationId xmlns:a16="http://schemas.microsoft.com/office/drawing/2014/main" id="{0BA8AB6F-4E0C-4F9A-9ABE-1F9CEC2D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37" y="5111237"/>
                <a:ext cx="3100033" cy="1225785"/>
              </a:xfrm>
              <a:prstGeom prst="rect">
                <a:avLst/>
              </a:prstGeom>
              <a:blipFill>
                <a:blip r:embed="rId36"/>
                <a:stretch>
                  <a:fillRect l="-1569" t="-1471" b="-44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" name="Flèche : droite 253">
            <a:extLst>
              <a:ext uri="{FF2B5EF4-FFF2-40B4-BE49-F238E27FC236}">
                <a16:creationId xmlns:a16="http://schemas.microsoft.com/office/drawing/2014/main" id="{4247BD7C-F94F-44F1-974B-BADD229FAB4E}"/>
              </a:ext>
            </a:extLst>
          </p:cNvPr>
          <p:cNvSpPr/>
          <p:nvPr/>
        </p:nvSpPr>
        <p:spPr>
          <a:xfrm>
            <a:off x="3420515" y="5938205"/>
            <a:ext cx="545387" cy="14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Flèche : droite 254">
            <a:extLst>
              <a:ext uri="{FF2B5EF4-FFF2-40B4-BE49-F238E27FC236}">
                <a16:creationId xmlns:a16="http://schemas.microsoft.com/office/drawing/2014/main" id="{D645A371-B26F-4289-A6C1-DC083BAA1F77}"/>
              </a:ext>
            </a:extLst>
          </p:cNvPr>
          <p:cNvSpPr/>
          <p:nvPr/>
        </p:nvSpPr>
        <p:spPr>
          <a:xfrm>
            <a:off x="8683317" y="5938205"/>
            <a:ext cx="545387" cy="14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196EDB-C340-484D-B101-1CD5B3C2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87" y="-8425"/>
            <a:ext cx="5801409" cy="901677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Example 2-stage design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59BE37C-1BC9-4DAA-A500-898C7DA3A755}"/>
              </a:ext>
            </a:extLst>
          </p:cNvPr>
          <p:cNvSpPr/>
          <p:nvPr/>
        </p:nvSpPr>
        <p:spPr>
          <a:xfrm>
            <a:off x="3988590" y="4115899"/>
            <a:ext cx="4518469" cy="243909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transport line">
            <a:extLst>
              <a:ext uri="{FF2B5EF4-FFF2-40B4-BE49-F238E27FC236}">
                <a16:creationId xmlns:a16="http://schemas.microsoft.com/office/drawing/2014/main" id="{B51380D1-2340-4BDF-A1F6-66131AC836E1}"/>
              </a:ext>
            </a:extLst>
          </p:cNvPr>
          <p:cNvSpPr txBox="1"/>
          <p:nvPr/>
        </p:nvSpPr>
        <p:spPr>
          <a:xfrm>
            <a:off x="3997830" y="6525792"/>
            <a:ext cx="4536733" cy="318036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sz="1400" b="1" dirty="0" err="1">
                <a:solidFill>
                  <a:schemeClr val="tx2">
                    <a:lumMod val="75000"/>
                  </a:schemeClr>
                </a:solidFill>
              </a:rPr>
              <a:t>ransport</a:t>
            </a:r>
            <a:r>
              <a:rPr sz="1400" b="1" dirty="0">
                <a:solidFill>
                  <a:schemeClr val="tx2">
                    <a:lumMod val="75000"/>
                  </a:schemeClr>
                </a:solidFill>
              </a:rPr>
              <a:t> line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209F7D8-7D05-4EB6-B2DB-2A0806AEAF3A}"/>
              </a:ext>
            </a:extLst>
          </p:cNvPr>
          <p:cNvSpPr/>
          <p:nvPr/>
        </p:nvSpPr>
        <p:spPr>
          <a:xfrm>
            <a:off x="8543030" y="4107432"/>
            <a:ext cx="120384" cy="2451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plasma cell">
            <a:extLst>
              <a:ext uri="{FF2B5EF4-FFF2-40B4-BE49-F238E27FC236}">
                <a16:creationId xmlns:a16="http://schemas.microsoft.com/office/drawing/2014/main" id="{3F7B5A8B-3061-43D1-BB65-93046DCA2041}"/>
              </a:ext>
            </a:extLst>
          </p:cNvPr>
          <p:cNvSpPr txBox="1"/>
          <p:nvPr/>
        </p:nvSpPr>
        <p:spPr>
          <a:xfrm>
            <a:off x="7615936" y="6530085"/>
            <a:ext cx="1976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fr-FR" sz="1400" b="1" dirty="0">
                <a:solidFill>
                  <a:srgbClr val="FF0000"/>
                </a:solidFill>
              </a:rPr>
              <a:t>Plasma stage</a:t>
            </a:r>
            <a:endParaRPr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">
                <a:extLst>
                  <a:ext uri="{FF2B5EF4-FFF2-40B4-BE49-F238E27FC236}">
                    <a16:creationId xmlns:a16="http://schemas.microsoft.com/office/drawing/2014/main" id="{2BBD4403-8AB8-41AA-BEF3-2FFE92B6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38" y="2072929"/>
                <a:ext cx="2240743" cy="292580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Beam </a:t>
                </a:r>
                <a:r>
                  <a:rPr lang="fr-FR" altLang="fr-FR" sz="18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parameters</a:t>
                </a:r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at the input of the line: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1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1800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fr-FR" altLang="fr-FR" sz="1800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fr-FR" altLang="fr-FR" sz="18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sz="18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fr-FR" altLang="fr-FR" sz="1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 µm </a:t>
                </a: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fr-FR" altLang="fr-FR" sz="1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fr-FR" altLang="fr-F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m:t> µ</m:t>
                      </m:r>
                      <m:r>
                        <m:rPr>
                          <m:nor/>
                        </m:rPr>
                        <a:rPr lang="fr-FR" altLang="fr-FR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fr-FR" altLang="fr-FR" sz="1800" b="1" i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altLang="fr-FR" sz="18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fr-FR" altLang="fr-FR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altLang="fr-FR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altLang="fr-FR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0" indent="0" defTabSz="91440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fr-FR" altLang="fr-FR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fr-FR" sz="1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altLang="fr-FR" sz="1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0" name="Rectangle 1">
                <a:extLst>
                  <a:ext uri="{FF2B5EF4-FFF2-40B4-BE49-F238E27FC236}">
                    <a16:creationId xmlns:a16="http://schemas.microsoft.com/office/drawing/2014/main" id="{2BBD4403-8AB8-41AA-BEF3-2FFE92B6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38" y="2072929"/>
                <a:ext cx="2240743" cy="2925801"/>
              </a:xfrm>
              <a:prstGeom prst="rect">
                <a:avLst/>
              </a:prstGeom>
              <a:blipFill>
                <a:blip r:embed="rId37"/>
                <a:stretch>
                  <a:fillRect l="-2168" t="-415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92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6FBD2C-ECEF-41DA-A65E-005A5DCF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AAB6A3-3805-491F-8E18-E6C59951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22</a:t>
            </a:fld>
            <a:endParaRPr lang="fr-F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F65D2AF-41E0-4114-8829-5D225451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66" y="873711"/>
            <a:ext cx="1077806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Key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parameters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Twiss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gamma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parameter</a:t>
            </a:r>
            <a:endParaRPr lang="fr-FR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focusing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gradient K</a:t>
            </a:r>
            <a:r>
              <a:rPr lang="fr-FR" altLang="fr-FR" sz="2400" dirty="0">
                <a:latin typeface="Arial" panose="020B0604020202020204" pitchFamily="34" charset="0"/>
              </a:rPr>
              <a:t> </a:t>
            </a:r>
            <a:endParaRPr lang="fr-FR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ramp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length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Modeling the plasma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equivalent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transverse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magnetic</a:t>
            </a:r>
            <a:r>
              <a:rPr lang="fr-FR" altLang="fr-F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elements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proved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 efficient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</a:t>
            </a:r>
            <a:r>
              <a:rPr lang="fr-FR" altLang="fr-FR" sz="2400" dirty="0">
                <a:latin typeface="Arial" panose="020B0604020202020204" pitchFamily="34" charset="0"/>
              </a:rPr>
              <a:t> for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optimizing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the </a:t>
            </a:r>
            <a:r>
              <a:rPr lang="fr-FR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coupling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between</a:t>
            </a:r>
            <a:r>
              <a:rPr lang="fr-FR" altLang="fr-F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the transport line and the plasma stage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2025 IPAC </a:t>
            </a:r>
            <a:r>
              <a:rPr lang="fr-FR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Proceeding</a:t>
            </a: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: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Batista, L., et. 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 (2025,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September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 Simulations of transverse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dynamics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 laser-plasma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accelerator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In </a:t>
            </a:r>
            <a:r>
              <a:rPr lang="fr-FR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</a:t>
            </a:r>
            <a:r>
              <a:rPr lang="fr-FR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Conference</a:t>
            </a:r>
            <a:r>
              <a:rPr lang="fr-FR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Series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(Vol. 3094, No. 1, p. 012018). IOP </a:t>
            </a:r>
            <a:r>
              <a:rPr lang="fr-FR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Publishing</a:t>
            </a:r>
            <a:r>
              <a:rPr lang="fr-F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Thank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you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for </a:t>
            </a:r>
            <a:r>
              <a:rPr lang="fr-FR" altLang="fr-F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attention!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2E4CEF5-3C33-445C-A48D-972D7C2C1945}"/>
              </a:ext>
            </a:extLst>
          </p:cNvPr>
          <p:cNvSpPr txBox="1">
            <a:spLocks/>
          </p:cNvSpPr>
          <p:nvPr/>
        </p:nvSpPr>
        <p:spPr>
          <a:xfrm>
            <a:off x="1" y="6257"/>
            <a:ext cx="12192000" cy="1105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Conclusion</a:t>
            </a:r>
            <a:endParaRPr lang="fr-FR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7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E6665-CDD6-4B87-B255-A3DB7D43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Emittance saturation value </a:t>
            </a:r>
            <a:br>
              <a:rPr lang="fr-FR" b="1" dirty="0">
                <a:solidFill>
                  <a:srgbClr val="C00000"/>
                </a:solidFill>
                <a:latin typeface="+mn-lt"/>
              </a:rPr>
            </a:br>
            <a:r>
              <a:rPr lang="fr-FR" b="1" dirty="0">
                <a:solidFill>
                  <a:srgbClr val="C00000"/>
                </a:solidFill>
                <a:latin typeface="+mn-lt"/>
              </a:rPr>
              <a:t>for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different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dispersion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2ABBD8-3B63-4B11-9B6E-B3432685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5C351-2C17-48CB-AC9D-990E8BF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23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5DDF0D-7AD8-433A-B1F4-BA980FBE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94" y="1811964"/>
            <a:ext cx="4733412" cy="44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2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E623CAB-271A-48FF-B0A7-359CC977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" y="32383"/>
            <a:ext cx="6153150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891127FD-E7EE-441E-92CA-2171D1B989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399" y="3174020"/>
              <a:ext cx="11822001" cy="31189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6735">
                      <a:extLst>
                        <a:ext uri="{9D8B030D-6E8A-4147-A177-3AD203B41FA5}">
                          <a16:colId xmlns:a16="http://schemas.microsoft.com/office/drawing/2014/main" val="2322578237"/>
                        </a:ext>
                      </a:extLst>
                    </a:gridCol>
                    <a:gridCol w="9975266">
                      <a:extLst>
                        <a:ext uri="{9D8B030D-6E8A-4147-A177-3AD203B41FA5}">
                          <a16:colId xmlns:a16="http://schemas.microsoft.com/office/drawing/2014/main" val="3329742278"/>
                        </a:ext>
                      </a:extLst>
                    </a:gridCol>
                  </a:tblGrid>
                  <a:tr h="4751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>
                              <a:solidFill>
                                <a:schemeClr val="tx1"/>
                              </a:solidFill>
                            </a:rPr>
                            <a:t>Initial values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fr-FR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fr-F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b="0" dirty="0">
                              <a:solidFill>
                                <a:schemeClr val="tx1"/>
                              </a:solidFill>
                            </a:rPr>
                            <a:t>For K = constant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87254"/>
                      </a:ext>
                    </a:extLst>
                  </a:tr>
                  <a:tr h="11795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2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For </a:t>
                          </a:r>
                          <a:r>
                            <a:rPr lang="fr-FR" sz="2200" i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any</a:t>
                          </a:r>
                          <a:endParaRPr lang="fr-FR" sz="2200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200" i="1" smtClean="0">
                                        <a:solidFill>
                                          <a:srgbClr val="03469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 smtClean="0">
                                        <a:solidFill>
                                          <a:srgbClr val="03469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fr-FR" sz="2200" b="1" i="1" smtClean="0">
                                        <a:solidFill>
                                          <a:srgbClr val="03469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fr-FR" sz="2200" b="1" i="0" smtClean="0">
                                    <a:solidFill>
                                      <a:srgbClr val="034695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fr-FR" sz="2200" i="1" smtClean="0">
                                        <a:solidFill>
                                          <a:srgbClr val="12823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 smtClean="0">
                                        <a:solidFill>
                                          <a:srgbClr val="12823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fr-FR" sz="2200" b="1" i="1" smtClean="0">
                                        <a:solidFill>
                                          <a:srgbClr val="1282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200" b="1" dirty="0">
                            <a:solidFill>
                              <a:srgbClr val="128237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sz="2400" b="1" i="1" dirty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endParaRPr lang="fr-FR" sz="2400" b="1" i="1" dirty="0">
                            <a:solidFill>
                              <a:srgbClr val="12823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2400" b="1" i="1" smtClean="0">
                                  <a:solidFill>
                                    <a:srgbClr val="12823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oMath>
                          </a14:m>
                          <a:r>
                            <a:rPr lang="fr-FR" sz="2400" b="1" dirty="0">
                              <a:solidFill>
                                <a:srgbClr val="128237"/>
                              </a:solidFill>
                            </a:rPr>
                            <a:t> oscillates</a:t>
                          </a:r>
                          <a:r>
                            <a:rPr lang="fr-FR" sz="2400" b="1" baseline="0" dirty="0">
                              <a:solidFill>
                                <a:srgbClr val="128237"/>
                              </a:solidFill>
                            </a:rPr>
                            <a:t> : </a:t>
                          </a:r>
                          <a:r>
                            <a:rPr lang="fr-FR" sz="2400" b="1" dirty="0" err="1">
                              <a:solidFill>
                                <a:srgbClr val="128237"/>
                              </a:solidFill>
                            </a:rPr>
                            <a:t>frequency</a:t>
                          </a:r>
                          <a:r>
                            <a:rPr lang="fr-FR" sz="2400" b="1" baseline="0" dirty="0">
                              <a:solidFill>
                                <a:srgbClr val="128237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rad>
                            </m:oMath>
                          </a14:m>
                          <a:endParaRPr lang="fr-FR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10407"/>
                      </a:ext>
                    </a:extLst>
                  </a:tr>
                  <a:tr h="11947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fr-FR" sz="2200" b="1" i="1" smtClean="0">
                                    <a:solidFill>
                                      <a:srgbClr val="B02E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200" b="1" i="1" smtClean="0">
                                    <a:solidFill>
                                      <a:srgbClr val="B02E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200" b="1" i="1" smtClean="0">
                                    <a:solidFill>
                                      <a:srgbClr val="B02E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fr-FR" sz="22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fr-FR" sz="2200" b="1" i="1" smtClean="0">
                                    <a:solidFill>
                                      <a:srgbClr val="B02E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200" b="1" i="1" smtClean="0">
                                    <a:solidFill>
                                      <a:srgbClr val="B02E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200" b="1" i="1" smtClean="0">
                                    <a:solidFill>
                                      <a:srgbClr val="B02E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200" b="1" i="1" smtClean="0">
                                        <a:solidFill>
                                          <a:srgbClr val="B02E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fr-FR" sz="2200" b="1" dirty="0">
                            <a:solidFill>
                              <a:srgbClr val="B02E3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fr-FR" sz="2400" b="1" i="1" smtClean="0">
                                  <a:solidFill>
                                    <a:srgbClr val="B02E3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oMath>
                          </a14:m>
                          <a:r>
                            <a:rPr lang="fr-FR" sz="2400" b="1" dirty="0">
                              <a:solidFill>
                                <a:srgbClr val="B02E32"/>
                              </a:solidFill>
                            </a:rPr>
                            <a:t> does not oscillate</a:t>
                          </a:r>
                          <a:r>
                            <a:rPr lang="fr-FR" sz="2400" b="1" baseline="0" dirty="0">
                              <a:solidFill>
                                <a:srgbClr val="B02E3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⇔"/>
                                  <m:pos m:val="top"/>
                                  <m:ctrl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1"/>
                                    </m:r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fr-FR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/>
                            <a:t>The </a:t>
                          </a:r>
                          <a:r>
                            <a:rPr lang="fr-FR" sz="2400" dirty="0" err="1"/>
                            <a:t>Twiss</a:t>
                          </a:r>
                          <a:r>
                            <a:rPr lang="fr-FR" sz="2400" dirty="0"/>
                            <a:t> </a:t>
                          </a:r>
                          <a:r>
                            <a:rPr lang="fr-FR" sz="2400" dirty="0" err="1"/>
                            <a:t>parameters</a:t>
                          </a:r>
                          <a:r>
                            <a:rPr lang="fr-FR" sz="2400" dirty="0"/>
                            <a:t> are </a:t>
                          </a:r>
                          <a:r>
                            <a:rPr lang="fr-FR" sz="2400" dirty="0" err="1"/>
                            <a:t>matched</a:t>
                          </a:r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394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891127FD-E7EE-441E-92CA-2171D1B989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8928212"/>
                  </p:ext>
                </p:extLst>
              </p:nvPr>
            </p:nvGraphicFramePr>
            <p:xfrm>
              <a:off x="141399" y="3174020"/>
              <a:ext cx="11822001" cy="31189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6735">
                      <a:extLst>
                        <a:ext uri="{9D8B030D-6E8A-4147-A177-3AD203B41FA5}">
                          <a16:colId xmlns:a16="http://schemas.microsoft.com/office/drawing/2014/main" val="2322578237"/>
                        </a:ext>
                      </a:extLst>
                    </a:gridCol>
                    <a:gridCol w="9975266">
                      <a:extLst>
                        <a:ext uri="{9D8B030D-6E8A-4147-A177-3AD203B41FA5}">
                          <a16:colId xmlns:a16="http://schemas.microsoft.com/office/drawing/2014/main" val="3329742278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0" t="-4348" r="-540924" b="-3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b="0" dirty="0">
                              <a:solidFill>
                                <a:schemeClr val="tx1"/>
                              </a:solidFill>
                            </a:rPr>
                            <a:t>For K = constant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87254"/>
                      </a:ext>
                    </a:extLst>
                  </a:tr>
                  <a:tr h="122313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0" t="-59701" r="-540924" b="-99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71" t="-59701" r="-122" b="-990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10407"/>
                      </a:ext>
                    </a:extLst>
                  </a:tr>
                  <a:tr h="11947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0" t="-162944" r="-540924" b="-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571" t="-162944" r="-122" b="-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39486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FF71B3C6-986A-465D-A961-C99A4C6986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03" b="7626"/>
          <a:stretch/>
        </p:blipFill>
        <p:spPr>
          <a:xfrm>
            <a:off x="2104155" y="3964586"/>
            <a:ext cx="3799881" cy="64346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AD6F088-2E19-4902-AD90-007FF87B6E7A}"/>
              </a:ext>
            </a:extLst>
          </p:cNvPr>
          <p:cNvSpPr/>
          <p:nvPr/>
        </p:nvSpPr>
        <p:spPr>
          <a:xfrm>
            <a:off x="2117458" y="3934754"/>
            <a:ext cx="3799881" cy="666118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353E674F-D092-4335-A359-061DCF9B56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94549" y="-61254"/>
                <a:ext cx="5897451" cy="247585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sz="3600" b="1" dirty="0">
                    <a:solidFill>
                      <a:srgbClr val="C0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3600" b="1" dirty="0">
                    <a:solidFill>
                      <a:srgbClr val="C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353E674F-D092-4335-A359-061DCF9B5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94549" y="-61254"/>
                <a:ext cx="5897451" cy="2475853"/>
              </a:xfrm>
              <a:blipFill>
                <a:blip r:embed="rId5"/>
                <a:stretch>
                  <a:fillRect l="-2689" r="-42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B70F10-9A43-4395-9FC9-6F2A332E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EF986A-553F-4FA8-B1FA-FDD6C5F6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24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CD4D10-5241-44D8-A7AA-4322A2121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325" y="4660450"/>
            <a:ext cx="2927137" cy="35343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6E35A064-E274-4B81-AE1D-3E7B24B2D3F3}"/>
              </a:ext>
            </a:extLst>
          </p:cNvPr>
          <p:cNvGrpSpPr/>
          <p:nvPr/>
        </p:nvGrpSpPr>
        <p:grpSpPr>
          <a:xfrm>
            <a:off x="4995046" y="260577"/>
            <a:ext cx="1100954" cy="829930"/>
            <a:chOff x="4853647" y="1644690"/>
            <a:chExt cx="1100954" cy="829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CC78607-B35C-45FF-A629-AE7C1D5DAF1F}"/>
                    </a:ext>
                  </a:extLst>
                </p:cNvPr>
                <p:cNvSpPr/>
                <p:nvPr/>
              </p:nvSpPr>
              <p:spPr>
                <a:xfrm>
                  <a:off x="4853647" y="1644690"/>
                  <a:ext cx="1100954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100" b="1" i="1" dirty="0" smtClean="0">
                          <a:solidFill>
                            <a:srgbClr val="9F000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1100" b="1" dirty="0">
                      <a:solidFill>
                        <a:srgbClr val="9F0005"/>
                      </a:solidFill>
                    </a:rPr>
                    <a:t> &amp; </a:t>
                  </a:r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9F000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fr-FR" sz="1100" b="1" dirty="0">
                      <a:solidFill>
                        <a:srgbClr val="9F0005"/>
                      </a:solidFill>
                    </a:rPr>
                    <a:t> matched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CC78607-B35C-45FF-A629-AE7C1D5DA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647" y="1644690"/>
                  <a:ext cx="1100954" cy="261610"/>
                </a:xfrm>
                <a:prstGeom prst="rect">
                  <a:avLst/>
                </a:prstGeom>
                <a:blipFill>
                  <a:blip r:embed="rId7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3D566E4-A0C2-4950-B2BC-D979C727B843}"/>
                    </a:ext>
                  </a:extLst>
                </p:cNvPr>
                <p:cNvSpPr/>
                <p:nvPr/>
              </p:nvSpPr>
              <p:spPr>
                <a:xfrm>
                  <a:off x="4858686" y="1946769"/>
                  <a:ext cx="97815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12823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fr-FR" sz="1100" b="1" dirty="0">
                      <a:solidFill>
                        <a:srgbClr val="128237"/>
                      </a:solidFill>
                    </a:rPr>
                    <a:t> unmatched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3D566E4-A0C2-4950-B2BC-D979C727B8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686" y="1946769"/>
                  <a:ext cx="978153" cy="261610"/>
                </a:xfrm>
                <a:prstGeom prst="rect">
                  <a:avLst/>
                </a:prstGeom>
                <a:blipFill>
                  <a:blip r:embed="rId8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C7E6500-BEB3-43A7-B1B6-11F44AF14B8E}"/>
                    </a:ext>
                  </a:extLst>
                </p:cNvPr>
                <p:cNvSpPr/>
                <p:nvPr/>
              </p:nvSpPr>
              <p:spPr>
                <a:xfrm>
                  <a:off x="4860290" y="2213010"/>
                  <a:ext cx="97654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03469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fr-FR" sz="1100" b="1" dirty="0">
                      <a:solidFill>
                        <a:srgbClr val="034695"/>
                      </a:solidFill>
                    </a:rPr>
                    <a:t> unmatched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C7E6500-BEB3-43A7-B1B6-11F44AF14B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290" y="2213010"/>
                  <a:ext cx="976549" cy="261610"/>
                </a:xfrm>
                <a:prstGeom prst="rect">
                  <a:avLst/>
                </a:prstGeom>
                <a:blipFill>
                  <a:blip r:embed="rId9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782A8645-5582-49F5-A643-0B8D8CA0F7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56" t="9376" b="18270"/>
          <a:stretch/>
        </p:blipFill>
        <p:spPr>
          <a:xfrm>
            <a:off x="7491553" y="3969366"/>
            <a:ext cx="1937931" cy="59892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178A2CB-133F-4332-B037-4B394EB2D4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5701" y="3964776"/>
            <a:ext cx="2272648" cy="60108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DD3DE99-8DE2-4B9B-8FE2-065CDD5C3AC8}"/>
              </a:ext>
            </a:extLst>
          </p:cNvPr>
          <p:cNvSpPr/>
          <p:nvPr/>
        </p:nvSpPr>
        <p:spPr>
          <a:xfrm>
            <a:off x="3091708" y="3964586"/>
            <a:ext cx="294960" cy="2941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E8089C-63CF-4172-BDC6-93DA90317C3C}"/>
              </a:ext>
            </a:extLst>
          </p:cNvPr>
          <p:cNvSpPr/>
          <p:nvPr/>
        </p:nvSpPr>
        <p:spPr>
          <a:xfrm>
            <a:off x="9514083" y="3940183"/>
            <a:ext cx="2399414" cy="658561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93891A-59FC-4128-BB04-076F6BD260C3}"/>
              </a:ext>
            </a:extLst>
          </p:cNvPr>
          <p:cNvSpPr/>
          <p:nvPr/>
        </p:nvSpPr>
        <p:spPr>
          <a:xfrm>
            <a:off x="3801532" y="4133920"/>
            <a:ext cx="218534" cy="294149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937211-8854-41C3-9F99-37289C6FF17C}"/>
              </a:ext>
            </a:extLst>
          </p:cNvPr>
          <p:cNvSpPr/>
          <p:nvPr/>
        </p:nvSpPr>
        <p:spPr>
          <a:xfrm>
            <a:off x="7441846" y="3940182"/>
            <a:ext cx="2022530" cy="65856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47DC21-A395-4957-9D44-8825E95699CA}"/>
              </a:ext>
            </a:extLst>
          </p:cNvPr>
          <p:cNvSpPr/>
          <p:nvPr/>
        </p:nvSpPr>
        <p:spPr>
          <a:xfrm>
            <a:off x="9996893" y="4665923"/>
            <a:ext cx="366569" cy="370336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E8FC9D-904A-4712-86FB-C070AB61F65B}"/>
              </a:ext>
            </a:extLst>
          </p:cNvPr>
          <p:cNvSpPr/>
          <p:nvPr/>
        </p:nvSpPr>
        <p:spPr>
          <a:xfrm>
            <a:off x="8811560" y="4665923"/>
            <a:ext cx="302457" cy="34795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8D4408-DDF8-4C08-A894-F2E08EF3D647}"/>
              </a:ext>
            </a:extLst>
          </p:cNvPr>
          <p:cNvSpPr/>
          <p:nvPr/>
        </p:nvSpPr>
        <p:spPr>
          <a:xfrm>
            <a:off x="8917995" y="3986062"/>
            <a:ext cx="294960" cy="2941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1DB30-C5BC-4A83-8BD7-679A9B835583}"/>
              </a:ext>
            </a:extLst>
          </p:cNvPr>
          <p:cNvSpPr/>
          <p:nvPr/>
        </p:nvSpPr>
        <p:spPr>
          <a:xfrm>
            <a:off x="5978238" y="659593"/>
            <a:ext cx="45719" cy="39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681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47E00-2DED-4B06-8873-26133B6C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537" y="834985"/>
            <a:ext cx="5757875" cy="5232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Comparison of the three approaches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58C2E-339E-41E9-B4AE-373F754E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2110" y="6356349"/>
            <a:ext cx="6382236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9D2270-E140-444C-8FB3-464C6B85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25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BB78BEF-9BEB-49AE-9611-37370BB244E1}"/>
              </a:ext>
            </a:extLst>
          </p:cNvPr>
          <p:cNvGrpSpPr/>
          <p:nvPr/>
        </p:nvGrpSpPr>
        <p:grpSpPr>
          <a:xfrm>
            <a:off x="5544660" y="1370936"/>
            <a:ext cx="6521426" cy="4227792"/>
            <a:chOff x="4305304" y="1940944"/>
            <a:chExt cx="7469408" cy="47635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F22A8EC-CD63-4266-AD88-9EDF381B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"/>
            <a:stretch/>
          </p:blipFill>
          <p:spPr>
            <a:xfrm>
              <a:off x="4305304" y="1940944"/>
              <a:ext cx="7442249" cy="387223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798D07F-AB21-422F-AF55-EFA390F2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566" y="5813174"/>
              <a:ext cx="6742146" cy="8912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n-lt"/>
                  </a:rPr>
                  <a:t>Transport through the plasma density plateau </a:t>
                </a:r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B02E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>
                    <a:solidFill>
                      <a:srgbClr val="B02E32"/>
                    </a:solidFill>
                    <a:latin typeface="+mn-lt"/>
                  </a:rPr>
                  <a:t>)</a:t>
                </a:r>
                <a:endParaRPr lang="fr-FR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itre 1">
                <a:extLst>
                  <a:ext uri="{FF2B5EF4-FFF2-40B4-BE49-F238E27FC236}">
                    <a16:creationId xmlns:a16="http://schemas.microsoft.com/office/drawing/2014/main" id="{8A7291FD-0FC0-496E-AB4D-03F1C611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16"/>
                <a:ext cx="12192000" cy="813595"/>
              </a:xfrm>
              <a:prstGeom prst="rect">
                <a:avLst/>
              </a:prstGeom>
              <a:blipFill>
                <a:blip r:embed="rId4"/>
                <a:stretch>
                  <a:fillRect t="-10526" b="-21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3B6FA04E-E4DE-443A-BE3A-827ED7B061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50"/>
          <a:stretch/>
        </p:blipFill>
        <p:spPr>
          <a:xfrm>
            <a:off x="135439" y="3198465"/>
            <a:ext cx="4831194" cy="26907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BF499F-CB3C-4123-88DC-4F764824584B}"/>
              </a:ext>
            </a:extLst>
          </p:cNvPr>
          <p:cNvSpPr/>
          <p:nvPr/>
        </p:nvSpPr>
        <p:spPr>
          <a:xfrm>
            <a:off x="4309043" y="5437477"/>
            <a:ext cx="631069" cy="34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99E14C-3AFB-42C0-BEDC-AFAE7A1FC766}"/>
              </a:ext>
            </a:extLst>
          </p:cNvPr>
          <p:cNvSpPr txBox="1"/>
          <p:nvPr/>
        </p:nvSpPr>
        <p:spPr>
          <a:xfrm>
            <a:off x="-2" y="688580"/>
            <a:ext cx="5486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Analytical model</a:t>
            </a:r>
            <a:endParaRPr lang="fr-FR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re 1">
                <a:extLst>
                  <a:ext uri="{FF2B5EF4-FFF2-40B4-BE49-F238E27FC236}">
                    <a16:creationId xmlns:a16="http://schemas.microsoft.com/office/drawing/2014/main" id="{8CACE616-5037-44F0-991B-D64B1B3DB5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191780"/>
                <a:ext cx="5486400" cy="36512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Calculation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 &amp;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 over a 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+mn-lt"/>
                  </a:rPr>
                  <a:t>normalized</a:t>
                </a:r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+mn-lt"/>
                  </a:rPr>
                  <a:t>Gaussian</a:t>
                </a:r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 distribution</a:t>
                </a:r>
              </a:p>
            </p:txBody>
          </p:sp>
        </mc:Choice>
        <mc:Fallback xmlns="">
          <p:sp>
            <p:nvSpPr>
              <p:cNvPr id="27" name="Titre 1">
                <a:extLst>
                  <a:ext uri="{FF2B5EF4-FFF2-40B4-BE49-F238E27FC236}">
                    <a16:creationId xmlns:a16="http://schemas.microsoft.com/office/drawing/2014/main" id="{8CACE616-5037-44F0-991B-D64B1B3DB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1780"/>
                <a:ext cx="5486400" cy="365125"/>
              </a:xfrm>
              <a:prstGeom prst="rect">
                <a:avLst/>
              </a:prstGeom>
              <a:blipFill>
                <a:blip r:embed="rId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02C231AB-54F3-4883-8686-D390244C2C1E}"/>
              </a:ext>
            </a:extLst>
          </p:cNvPr>
          <p:cNvSpPr/>
          <p:nvPr/>
        </p:nvSpPr>
        <p:spPr>
          <a:xfrm>
            <a:off x="180399" y="1544378"/>
            <a:ext cx="215034" cy="59377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18D04F-7778-439A-861F-8FB55949D509}"/>
              </a:ext>
            </a:extLst>
          </p:cNvPr>
          <p:cNvSpPr txBox="1"/>
          <p:nvPr/>
        </p:nvSpPr>
        <p:spPr>
          <a:xfrm>
            <a:off x="423383" y="1559488"/>
            <a:ext cx="4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Assumption</a:t>
            </a:r>
            <a:r>
              <a:rPr lang="fr-FR" altLang="fr-FR" sz="1400" b="1" dirty="0">
                <a:solidFill>
                  <a:srgbClr val="C00000"/>
                </a:solidFill>
              </a:rPr>
              <a:t> : </a:t>
            </a:r>
            <a:r>
              <a:rPr lang="fr-FR" altLang="fr-FR" sz="1400" dirty="0"/>
              <a:t>No </a:t>
            </a:r>
            <a:r>
              <a:rPr lang="fr-FR" altLang="fr-FR" sz="1400" dirty="0" err="1"/>
              <a:t>correlation</a:t>
            </a:r>
            <a:r>
              <a:rPr lang="fr-FR" altLang="fr-FR" sz="1400" dirty="0"/>
              <a:t> </a:t>
            </a:r>
            <a:r>
              <a:rPr lang="fr-FR" altLang="fr-FR" sz="1400" dirty="0" err="1"/>
              <a:t>between</a:t>
            </a:r>
            <a:r>
              <a:rPr lang="fr-FR" altLang="fr-FR" sz="1400" dirty="0"/>
              <a:t> the longitudinal and transverse plans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re 1">
                <a:extLst>
                  <a:ext uri="{FF2B5EF4-FFF2-40B4-BE49-F238E27FC236}">
                    <a16:creationId xmlns:a16="http://schemas.microsoft.com/office/drawing/2014/main" id="{39AC6502-63D1-463B-8D07-6C44DCFC99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" y="2159659"/>
                <a:ext cx="5485713" cy="30204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Use of the 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+mn-lt"/>
                  </a:rPr>
                  <a:t>emittance</a:t>
                </a:r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+mn-lt"/>
                  </a:rPr>
                  <a:t>definition</a:t>
                </a:r>
                <a:r>
                  <a:rPr lang="fr-FR" sz="1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fr-FR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fr-FR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fr-FR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𝒖𝒖</m:t>
                            </m:r>
                            <m:r>
                              <a:rPr lang="fr-FR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1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itre 1">
                <a:extLst>
                  <a:ext uri="{FF2B5EF4-FFF2-40B4-BE49-F238E27FC236}">
                    <a16:creationId xmlns:a16="http://schemas.microsoft.com/office/drawing/2014/main" id="{39AC6502-63D1-463B-8D07-6C44DCFC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159659"/>
                <a:ext cx="5485713" cy="302048"/>
              </a:xfrm>
              <a:prstGeom prst="rect">
                <a:avLst/>
              </a:prstGeom>
              <a:blipFill>
                <a:blip r:embed="rId7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68DB39D-0D9F-4465-9BA1-60C05AAE23F4}"/>
              </a:ext>
            </a:extLst>
          </p:cNvPr>
          <p:cNvSpPr/>
          <p:nvPr/>
        </p:nvSpPr>
        <p:spPr>
          <a:xfrm>
            <a:off x="654518" y="3156558"/>
            <a:ext cx="308008" cy="54818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A69F8FDE-57DB-4658-92F7-AB57384A890D}"/>
              </a:ext>
            </a:extLst>
          </p:cNvPr>
          <p:cNvSpPr/>
          <p:nvPr/>
        </p:nvSpPr>
        <p:spPr>
          <a:xfrm>
            <a:off x="1070826" y="3154760"/>
            <a:ext cx="1123734" cy="54818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85380D2A-B886-4183-8043-CE2F06780300}"/>
              </a:ext>
            </a:extLst>
          </p:cNvPr>
          <p:cNvSpPr/>
          <p:nvPr/>
        </p:nvSpPr>
        <p:spPr>
          <a:xfrm>
            <a:off x="2366466" y="3154760"/>
            <a:ext cx="2622459" cy="548180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773038A5-F74E-4119-A8F0-26D0E67E60C8}"/>
              </a:ext>
            </a:extLst>
          </p:cNvPr>
          <p:cNvSpPr/>
          <p:nvPr/>
        </p:nvSpPr>
        <p:spPr>
          <a:xfrm>
            <a:off x="395432" y="3756359"/>
            <a:ext cx="4593494" cy="2174797"/>
          </a:xfrm>
          <a:prstGeom prst="roundRect">
            <a:avLst>
              <a:gd name="adj" fmla="val 5209"/>
            </a:avLst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3FBAF8-97CE-4411-8A70-57572410F89C}"/>
              </a:ext>
            </a:extLst>
          </p:cNvPr>
          <p:cNvSpPr txBox="1"/>
          <p:nvPr/>
        </p:nvSpPr>
        <p:spPr>
          <a:xfrm>
            <a:off x="290296" y="2490579"/>
            <a:ext cx="782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000" b="1" dirty="0" err="1">
                <a:solidFill>
                  <a:srgbClr val="0070C0"/>
                </a:solidFill>
              </a:rPr>
              <a:t>Static</a:t>
            </a:r>
            <a:endParaRPr lang="fr-FR" altLang="fr-FR" sz="2000" b="1" dirty="0">
              <a:solidFill>
                <a:srgbClr val="0070C0"/>
              </a:solidFill>
            </a:endParaRPr>
          </a:p>
          <a:p>
            <a:r>
              <a:rPr lang="fr-FR" sz="2000" b="1" dirty="0" err="1">
                <a:solidFill>
                  <a:srgbClr val="0070C0"/>
                </a:solidFill>
              </a:rPr>
              <a:t>term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14BCC53-CDB3-4378-9489-08DDD1D42434}"/>
              </a:ext>
            </a:extLst>
          </p:cNvPr>
          <p:cNvSpPr txBox="1"/>
          <p:nvPr/>
        </p:nvSpPr>
        <p:spPr>
          <a:xfrm>
            <a:off x="1070043" y="2490579"/>
            <a:ext cx="1297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000" b="1" dirty="0" err="1">
                <a:solidFill>
                  <a:srgbClr val="FFC000"/>
                </a:solidFill>
              </a:rPr>
              <a:t>Chromatic</a:t>
            </a:r>
            <a:r>
              <a:rPr lang="fr-FR" altLang="fr-FR" sz="2000" b="1" dirty="0">
                <a:solidFill>
                  <a:srgbClr val="FFC000"/>
                </a:solidFill>
              </a:rPr>
              <a:t> offset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4D1D66-1F8D-46BB-AB10-D77455DA0675}"/>
              </a:ext>
            </a:extLst>
          </p:cNvPr>
          <p:cNvSpPr txBox="1"/>
          <p:nvPr/>
        </p:nvSpPr>
        <p:spPr>
          <a:xfrm>
            <a:off x="2350496" y="2507916"/>
            <a:ext cx="2739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Term</a:t>
            </a:r>
            <a:r>
              <a:rPr lang="fr-FR" b="1" dirty="0"/>
              <a:t> of </a:t>
            </a:r>
            <a:r>
              <a:rPr lang="fr-FR" b="1" dirty="0" err="1"/>
              <a:t>decoherence</a:t>
            </a:r>
            <a:r>
              <a:rPr lang="fr-FR" b="1" dirty="0"/>
              <a:t> and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227F55-252C-49A1-BF75-A9E4745260D1}"/>
                  </a:ext>
                </a:extLst>
              </p:cNvPr>
              <p:cNvSpPr/>
              <p:nvPr/>
            </p:nvSpPr>
            <p:spPr>
              <a:xfrm>
                <a:off x="6446411" y="1480975"/>
                <a:ext cx="1188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dirty="0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fr-FR" sz="1400" b="1" i="0" dirty="0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FF030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rgbClr val="FF0303"/>
                    </a:solidFill>
                  </a:rPr>
                  <a:t> matched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227F55-252C-49A1-BF75-A9E47452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411" y="1480975"/>
                <a:ext cx="1188915" cy="307777"/>
              </a:xfrm>
              <a:prstGeom prst="rect">
                <a:avLst/>
              </a:prstGeom>
              <a:blipFill>
                <a:blip r:embed="rId8"/>
                <a:stretch>
                  <a:fillRect t="-4000" r="-51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ED8F94-5FDB-447D-803D-C38E903C010D}"/>
                  </a:ext>
                </a:extLst>
              </p:cNvPr>
              <p:cNvSpPr/>
              <p:nvPr/>
            </p:nvSpPr>
            <p:spPr>
              <a:xfrm>
                <a:off x="6448013" y="1794911"/>
                <a:ext cx="1188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1400" b="1" dirty="0">
                    <a:solidFill>
                      <a:srgbClr val="008000"/>
                    </a:solidFill>
                  </a:rPr>
                  <a:t> unmatched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ED8F94-5FDB-447D-803D-C38E903C0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13" y="1794911"/>
                <a:ext cx="1188915" cy="307777"/>
              </a:xfrm>
              <a:prstGeom prst="rect">
                <a:avLst/>
              </a:prstGeom>
              <a:blipFill>
                <a:blip r:embed="rId9"/>
                <a:stretch>
                  <a:fillRect t="-1961" r="-205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A1A461-7DEA-4A2D-8F70-D117FD15946D}"/>
                  </a:ext>
                </a:extLst>
              </p:cNvPr>
              <p:cNvSpPr/>
              <p:nvPr/>
            </p:nvSpPr>
            <p:spPr>
              <a:xfrm>
                <a:off x="6449615" y="2071506"/>
                <a:ext cx="1187313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101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1400" b="1" dirty="0">
                    <a:solidFill>
                      <a:srgbClr val="0101FF"/>
                    </a:solidFill>
                  </a:rPr>
                  <a:t> unmatched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A1A461-7DEA-4A2D-8F70-D117FD159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15" y="2071506"/>
                <a:ext cx="1187313" cy="307777"/>
              </a:xfrm>
              <a:prstGeom prst="rect">
                <a:avLst/>
              </a:prstGeom>
              <a:blipFill>
                <a:blip r:embed="rId10"/>
                <a:stretch>
                  <a:fillRect t="-4000" r="-2051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C1CD091-3242-4067-B9C8-297F967E169C}"/>
              </a:ext>
            </a:extLst>
          </p:cNvPr>
          <p:cNvSpPr txBox="1"/>
          <p:nvPr/>
        </p:nvSpPr>
        <p:spPr>
          <a:xfrm>
            <a:off x="6223517" y="5610741"/>
            <a:ext cx="574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be compared with the semi-analytical approach of : </a:t>
            </a:r>
          </a:p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Aschikhin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et.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l. J. (2018).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909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414-418.</a:t>
            </a:r>
            <a:endParaRPr lang="fr-FR" sz="140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C81CCB0-11FE-48A8-9C3B-53489D478B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940" y="6089404"/>
            <a:ext cx="1578206" cy="4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>
                <a:solidFill>
                  <a:schemeClr val="accent1"/>
                </a:solidFill>
              </a:rPr>
              <a:t>Transport </a:t>
            </a:r>
            <a:r>
              <a:rPr lang="fr-FR" altLang="fr-FR" sz="3200" dirty="0" err="1">
                <a:solidFill>
                  <a:schemeClr val="accent1"/>
                </a:solidFill>
              </a:rPr>
              <a:t>through</a:t>
            </a:r>
            <a:r>
              <a:rPr lang="fr-FR" altLang="fr-FR" sz="3200" dirty="0">
                <a:solidFill>
                  <a:schemeClr val="accent1"/>
                </a:solidFill>
              </a:rPr>
              <a:t> the plasma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</a:rPr>
              <a:t>density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plateau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>
                <a:solidFill>
                  <a:srgbClr val="FFC000"/>
                </a:solidFill>
              </a:rPr>
              <a:t>Transport </a:t>
            </a:r>
            <a:r>
              <a:rPr lang="fr-FR" altLang="fr-FR" sz="3200" dirty="0" err="1">
                <a:solidFill>
                  <a:srgbClr val="FFC000"/>
                </a:solidFill>
              </a:rPr>
              <a:t>through</a:t>
            </a:r>
            <a:r>
              <a:rPr lang="fr-FR" altLang="fr-FR" sz="3200" dirty="0">
                <a:solidFill>
                  <a:srgbClr val="FFC000"/>
                </a:solidFill>
              </a:rPr>
              <a:t> 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he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density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 down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3200" b="1" dirty="0">
                <a:solidFill>
                  <a:srgbClr val="FFC000"/>
                </a:solidFill>
              </a:rPr>
              <a:t> </a:t>
            </a:r>
            <a:r>
              <a:rPr lang="fr-FR" altLang="fr-FR" sz="3200" b="1" dirty="0"/>
              <a:t>&amp;</a:t>
            </a:r>
            <a:r>
              <a:rPr lang="fr-FR" altLang="fr-FR" sz="3200" b="1" dirty="0">
                <a:solidFill>
                  <a:srgbClr val="FFC000"/>
                </a:solidFill>
              </a:rPr>
              <a:t> 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up </a:t>
            </a: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altLang="fr-FR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5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15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F7B35-C4A6-4EEC-B1B4-3A40B862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4EA6BD-C50B-4EF4-A157-24DE31C7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BE10CE5-2D38-4652-BF1F-1F86C403E9EB}"/>
              </a:ext>
            </a:extLst>
          </p:cNvPr>
          <p:cNvSpPr txBox="1">
            <a:spLocks/>
          </p:cNvSpPr>
          <p:nvPr/>
        </p:nvSpPr>
        <p:spPr>
          <a:xfrm>
            <a:off x="0" y="-8625"/>
            <a:ext cx="12191999" cy="1101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RMS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quantities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Twiss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parameters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1C623E-EC42-4663-BFD7-89ACE719B5AB}"/>
                  </a:ext>
                </a:extLst>
              </p:cNvPr>
              <p:cNvSpPr/>
              <p:nvPr/>
            </p:nvSpPr>
            <p:spPr>
              <a:xfrm>
                <a:off x="160867" y="1546784"/>
                <a:ext cx="5516034" cy="25872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The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electron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beam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can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be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24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described</a:t>
                </a:r>
                <a:r>
                  <a:rPr lang="fr-FR" sz="24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 by: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endParaRPr lang="fr-FR" sz="1600" b="1" dirty="0">
                  <a:ln w="0"/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</a:rPr>
                  <a:t>RMS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400" i="1" cap="none" spc="0" smtClean="0">
                                <a:ln w="0"/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40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fr-FR" sz="2400" cap="none" spc="0" dirty="0">
                  <a:ln w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dirty="0">
                    <a:ln w="0"/>
                  </a:rPr>
                  <a:t>RMS divergence: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fr-FR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400" i="1" cap="none" spc="0" smtClean="0">
                                <a:ln w="0"/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40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fr-FR" sz="2400" b="0" i="1" cap="none" spc="0" smtClean="0">
                                    <a:ln w="0"/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fr-FR" sz="2400" cap="none" spc="0" dirty="0">
                  <a:ln w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endParaRPr lang="fr-FR" sz="1600" dirty="0">
                  <a:ln w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b="1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Twis</a:t>
                </a:r>
                <a:r>
                  <a:rPr lang="fr-FR" sz="2400" b="1" dirty="0" err="1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s</a:t>
                </a:r>
                <a:r>
                  <a:rPr lang="fr-FR" sz="2400" b="1" dirty="0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fr-FR" sz="2400" b="1" dirty="0" err="1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parameters</a:t>
                </a:r>
                <a:r>
                  <a:rPr lang="fr-FR" sz="2400" b="1" dirty="0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24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fr-FR" sz="2400" b="1" cap="none" spc="0" dirty="0">
                  <a:ln w="0"/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fr-FR" sz="2400" dirty="0">
                    <a:ln w="0"/>
                  </a:rPr>
                  <a:t>Emittance </a:t>
                </a:r>
                <a14:m>
                  <m:oMath xmlns:m="http://schemas.openxmlformats.org/officeDocument/2006/math">
                    <m:r>
                      <a:rPr lang="fr-FR" sz="240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fr-FR" sz="2400" cap="none" spc="0" dirty="0">
                  <a:ln w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1C623E-EC42-4663-BFD7-89ACE719B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7" y="1546784"/>
                <a:ext cx="5516034" cy="2587247"/>
              </a:xfrm>
              <a:prstGeom prst="rect">
                <a:avLst/>
              </a:prstGeom>
              <a:blipFill>
                <a:blip r:embed="rId2"/>
                <a:stretch>
                  <a:fillRect l="-1657" t="-1887" b="-4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B71A826-DF07-4F96-A1FA-528810117E69}"/>
                  </a:ext>
                </a:extLst>
              </p:cNvPr>
              <p:cNvSpPr txBox="1"/>
              <p:nvPr/>
            </p:nvSpPr>
            <p:spPr>
              <a:xfrm>
                <a:off x="5829300" y="1766140"/>
                <a:ext cx="6372224" cy="224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0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Twiss </a:t>
                </a:r>
                <a14:m>
                  <m:oMath xmlns:m="http://schemas.openxmlformats.org/officeDocument/2006/math">
                    <m:r>
                      <a:rPr lang="fr-FR" sz="2000" b="1" i="1" cap="none" spc="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FR" sz="20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Related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</a:t>
                </a:r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to the 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RMS size 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endParaRPr lang="fr-FR" sz="2400" cap="none" spc="0" dirty="0">
                  <a:ln w="0"/>
                  <a:effectLst/>
                </a:endParaRPr>
              </a:p>
              <a:p>
                <a:pPr algn="just"/>
                <a:endParaRPr lang="fr-FR" sz="2400" dirty="0">
                  <a:ln w="0"/>
                </a:endParaRPr>
              </a:p>
              <a:p>
                <a:pPr algn="just"/>
                <a:r>
                  <a:rPr lang="fr-FR" sz="20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Twiss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FR" sz="20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Related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</a:t>
                </a:r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to the 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RMS </a:t>
                </a:r>
                <a:r>
                  <a:rPr lang="fr-FR" sz="2000" b="1" dirty="0">
                    <a:ln w="0"/>
                    <a:solidFill>
                      <a:schemeClr val="tx2">
                        <a:lumMod val="75000"/>
                      </a:schemeClr>
                    </a:solidFill>
                  </a:rPr>
                  <a:t>divergence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  <m:r>
                      <a:rPr lang="fr-FR" sz="2000" b="1" i="1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fr-FR" sz="2000" b="1" i="1" smtClean="0">
                                <a:ln w="0"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fr-FR" sz="2000" b="1" i="1" smtClean="0">
                            <a:ln w="0"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endParaRPr lang="fr-FR" sz="2800" dirty="0">
                  <a:ln w="0"/>
                </a:endParaRPr>
              </a:p>
              <a:p>
                <a:pPr algn="just"/>
                <a:endParaRPr lang="fr-FR" sz="2400" cap="none" spc="0" dirty="0">
                  <a:ln w="0"/>
                  <a:effectLst/>
                </a:endParaRPr>
              </a:p>
              <a:p>
                <a:pPr algn="just"/>
                <a:r>
                  <a:rPr lang="fr-FR" sz="2000" b="1" cap="none" spc="0" dirty="0" err="1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Twiss</a:t>
                </a:r>
                <a:r>
                  <a:rPr lang="fr-FR" sz="20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fr-FR" sz="20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800" dirty="0">
                    <a:ln w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B71A826-DF07-4F96-A1FA-528810117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1766140"/>
                <a:ext cx="6372224" cy="2249911"/>
              </a:xfrm>
              <a:prstGeom prst="rect">
                <a:avLst/>
              </a:prstGeom>
              <a:blipFill>
                <a:blip r:embed="rId3"/>
                <a:stretch>
                  <a:fillRect l="-956" b="-27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7DA9315-FB04-46DE-BE20-14F8641AC456}"/>
              </a:ext>
            </a:extLst>
          </p:cNvPr>
          <p:cNvSpPr/>
          <p:nvPr/>
        </p:nvSpPr>
        <p:spPr>
          <a:xfrm>
            <a:off x="4181474" y="3494894"/>
            <a:ext cx="1638301" cy="163610"/>
          </a:xfrm>
          <a:prstGeom prst="rightArrow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95449E-905A-4C9A-8C4E-76BC606C5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5651" b="11702"/>
          <a:stretch/>
        </p:blipFill>
        <p:spPr>
          <a:xfrm>
            <a:off x="6992592" y="3374128"/>
            <a:ext cx="1628003" cy="1694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18AA26-147E-4DA0-9AE9-4BE01DAC5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38" t="-1007" b="12709"/>
          <a:stretch/>
        </p:blipFill>
        <p:spPr>
          <a:xfrm>
            <a:off x="10313029" y="3374130"/>
            <a:ext cx="1500674" cy="16948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0A7E2B-CCCC-406F-997F-E8E8D68D9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67" t="47" r="32421" b="11655"/>
          <a:stretch/>
        </p:blipFill>
        <p:spPr>
          <a:xfrm>
            <a:off x="8688808" y="3374129"/>
            <a:ext cx="1569418" cy="169481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B90BBF8-2E35-405B-A4A1-CF2DA0BE6A54}"/>
              </a:ext>
            </a:extLst>
          </p:cNvPr>
          <p:cNvSpPr txBox="1"/>
          <p:nvPr/>
        </p:nvSpPr>
        <p:spPr>
          <a:xfrm>
            <a:off x="6652985" y="5068944"/>
            <a:ext cx="1892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tx2">
                    <a:lumMod val="75000"/>
                  </a:schemeClr>
                </a:solidFill>
              </a:rPr>
              <a:t>Convergent</a:t>
            </a:r>
            <a:r>
              <a:rPr lang="fr-FR" sz="1800" cap="none" spc="0" dirty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FR" sz="1800" cap="none" spc="0" dirty="0" err="1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beam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A498CC-B301-4347-A731-63BCF2705E4C}"/>
              </a:ext>
            </a:extLst>
          </p:cNvPr>
          <p:cNvSpPr txBox="1"/>
          <p:nvPr/>
        </p:nvSpPr>
        <p:spPr>
          <a:xfrm>
            <a:off x="8656010" y="5019313"/>
            <a:ext cx="1569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cap="none" spc="0" dirty="0" err="1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Waist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7F0B59-9F5D-40B3-9AAE-0A569D5F2DB5}"/>
              </a:ext>
            </a:extLst>
          </p:cNvPr>
          <p:cNvSpPr txBox="1"/>
          <p:nvPr/>
        </p:nvSpPr>
        <p:spPr>
          <a:xfrm>
            <a:off x="10245132" y="5021022"/>
            <a:ext cx="1792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tx2">
                    <a:lumMod val="75000"/>
                  </a:schemeClr>
                </a:solidFill>
              </a:rPr>
              <a:t>Divergent</a:t>
            </a:r>
            <a:r>
              <a:rPr lang="fr-FR" sz="1800" cap="none" spc="0" dirty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FR" sz="1800" cap="none" spc="0" dirty="0" err="1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beam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40013A-90CC-4710-84D6-41DE710E8DB8}"/>
              </a:ext>
            </a:extLst>
          </p:cNvPr>
          <p:cNvSpPr/>
          <p:nvPr/>
        </p:nvSpPr>
        <p:spPr>
          <a:xfrm>
            <a:off x="533400" y="3315574"/>
            <a:ext cx="3647175" cy="411037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D69127-2300-4A08-931D-EA0006015BA7}"/>
              </a:ext>
            </a:extLst>
          </p:cNvPr>
          <p:cNvSpPr/>
          <p:nvPr/>
        </p:nvSpPr>
        <p:spPr>
          <a:xfrm>
            <a:off x="5820674" y="1520907"/>
            <a:ext cx="6124575" cy="4163902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10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D05095-E47E-4A69-8291-CF3F2D6B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5AC36-658C-4D0A-A17A-8F4979AC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F8FE24-1C40-4C40-92A5-7D2AD722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8" r="48220" b="44381"/>
          <a:stretch/>
        </p:blipFill>
        <p:spPr>
          <a:xfrm>
            <a:off x="4739127" y="2670740"/>
            <a:ext cx="2771663" cy="2075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F4EA92-389B-4F60-AECD-8F330BCE8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78" r="49147"/>
          <a:stretch/>
        </p:blipFill>
        <p:spPr>
          <a:xfrm>
            <a:off x="8571740" y="3197123"/>
            <a:ext cx="2683867" cy="15561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483DF0-DD89-45C9-A4A2-EA6FEBF57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8" r="48220" b="44381"/>
          <a:stretch/>
        </p:blipFill>
        <p:spPr>
          <a:xfrm>
            <a:off x="796738" y="2658289"/>
            <a:ext cx="2771663" cy="20759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217C5D-D795-464F-ACF2-5A1C1B6CB6E7}"/>
              </a:ext>
            </a:extLst>
          </p:cNvPr>
          <p:cNvSpPr/>
          <p:nvPr/>
        </p:nvSpPr>
        <p:spPr>
          <a:xfrm>
            <a:off x="358875" y="2258179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X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’(</a:t>
            </a:r>
            <a:r>
              <a:rPr lang="fr-FR" sz="2000" b="0" cap="none" spc="0" dirty="0" err="1">
                <a:ln w="0"/>
                <a:solidFill>
                  <a:schemeClr val="tx1"/>
                </a:solidFill>
              </a:rPr>
              <a:t>mrad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EDF9B9-96CC-40F9-A518-553DD21C057B}"/>
              </a:ext>
            </a:extLst>
          </p:cNvPr>
          <p:cNvSpPr/>
          <p:nvPr/>
        </p:nvSpPr>
        <p:spPr>
          <a:xfrm>
            <a:off x="3315895" y="4417455"/>
            <a:ext cx="9525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X(mm)</a:t>
            </a:r>
            <a:endParaRPr lang="fr-FR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FC2D0B-10CA-4295-9209-25CC97DE2E13}"/>
              </a:ext>
            </a:extLst>
          </p:cNvPr>
          <p:cNvSpPr/>
          <p:nvPr/>
        </p:nvSpPr>
        <p:spPr>
          <a:xfrm>
            <a:off x="11013684" y="4436612"/>
            <a:ext cx="9380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Z(mm)</a:t>
            </a:r>
            <a:endParaRPr lang="fr-FR" sz="2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05A33A-2F31-40D8-A271-E0DC03707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9" t="28730" r="35382" b="8808"/>
          <a:stretch/>
        </p:blipFill>
        <p:spPr>
          <a:xfrm>
            <a:off x="8926271" y="1268046"/>
            <a:ext cx="2204186" cy="14342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DB0F0E-34E2-4F4D-BABB-86C108715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63" t="25187" r="2950" b="35411"/>
          <a:stretch/>
        </p:blipFill>
        <p:spPr>
          <a:xfrm>
            <a:off x="5378856" y="1163797"/>
            <a:ext cx="1434288" cy="1434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AA042C-1E55-49AF-B11A-33C1E8A74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" t="26533" r="85989" b="34484"/>
          <a:stretch/>
        </p:blipFill>
        <p:spPr>
          <a:xfrm>
            <a:off x="1514032" y="1148716"/>
            <a:ext cx="1375923" cy="14708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0B5135-07E3-47FC-9A2B-35AA6A3DC1A9}"/>
              </a:ext>
            </a:extLst>
          </p:cNvPr>
          <p:cNvSpPr/>
          <p:nvPr/>
        </p:nvSpPr>
        <p:spPr>
          <a:xfrm>
            <a:off x="7059328" y="4424694"/>
            <a:ext cx="9525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Y(mm)</a:t>
            </a:r>
            <a:endParaRPr lang="fr-FR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A708F-11F8-46BE-83F9-93F53F8BB0E4}"/>
              </a:ext>
            </a:extLst>
          </p:cNvPr>
          <p:cNvSpPr/>
          <p:nvPr/>
        </p:nvSpPr>
        <p:spPr>
          <a:xfrm>
            <a:off x="4317906" y="2302224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</a:rPr>
              <a:t>Y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’(</a:t>
            </a:r>
            <a:r>
              <a:rPr lang="fr-FR" sz="2000" b="0" cap="none" spc="0" dirty="0" err="1">
                <a:ln w="0"/>
                <a:solidFill>
                  <a:schemeClr val="tx1"/>
                </a:solidFill>
              </a:rPr>
              <a:t>mrad</a:t>
            </a:r>
            <a:r>
              <a:rPr lang="fr-FR" sz="2000" b="0" cap="none" spc="0" dirty="0">
                <a:ln w="0"/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882F319-7DD1-4411-A1A0-FDD53E59D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4" t="56212" r="59975" b="37335"/>
          <a:stretch/>
        </p:blipFill>
        <p:spPr>
          <a:xfrm>
            <a:off x="8371860" y="2883274"/>
            <a:ext cx="911313" cy="29556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790E846-A4B2-4D6E-AB7C-9A3D3C79C692}"/>
              </a:ext>
            </a:extLst>
          </p:cNvPr>
          <p:cNvSpPr txBox="1"/>
          <p:nvPr/>
        </p:nvSpPr>
        <p:spPr>
          <a:xfrm>
            <a:off x="0" y="205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C00000"/>
                </a:solidFill>
              </a:rPr>
              <a:t>Beam distribution (6D) and </a:t>
            </a:r>
            <a:r>
              <a:rPr lang="fr-FR" sz="4400" b="1" dirty="0" err="1">
                <a:solidFill>
                  <a:srgbClr val="C00000"/>
                </a:solidFill>
              </a:rPr>
              <a:t>emittance</a:t>
            </a:r>
            <a:endParaRPr lang="fr-FR" sz="4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5B3D9C0-667A-49E0-B52B-48535AF9DDDF}"/>
                  </a:ext>
                </a:extLst>
              </p:cNvPr>
              <p:cNvSpPr txBox="1"/>
              <p:nvPr/>
            </p:nvSpPr>
            <p:spPr>
              <a:xfrm>
                <a:off x="438805" y="5109428"/>
                <a:ext cx="11314390" cy="58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1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200" b="1" cap="none" spc="0" dirty="0">
                    <a:ln w="0"/>
                    <a:solidFill>
                      <a:schemeClr val="tx2">
                        <a:lumMod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Emittance </a:t>
                </a:r>
                <a14:m>
                  <m:oMath xmlns:m="http://schemas.openxmlformats.org/officeDocument/2006/math">
                    <m:r>
                      <a:rPr lang="fr-FR" sz="3200" b="1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fr-FR" sz="32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0" i="1" cap="none" spc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200" b="0" cap="none" spc="0" dirty="0">
                    <a:ln w="0"/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FR" sz="3200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Surface </a:t>
                </a:r>
                <a:r>
                  <a:rPr lang="fr-FR" sz="32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occupied</a:t>
                </a:r>
                <a:r>
                  <a:rPr lang="fr-FR" sz="3200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by the </a:t>
                </a:r>
                <a:r>
                  <a:rPr lang="fr-FR" sz="32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beam</a:t>
                </a:r>
                <a:r>
                  <a:rPr lang="fr-FR" sz="3200" cap="none" spc="0" dirty="0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 in the phase </a:t>
                </a:r>
                <a:r>
                  <a:rPr lang="fr-FR" sz="3200" cap="none" spc="0" dirty="0" err="1">
                    <a:ln w="0"/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space</a:t>
                </a:r>
                <a:endParaRPr lang="fr-FR" sz="32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5B3D9C0-667A-49E0-B52B-48535AF9D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5" y="5109428"/>
                <a:ext cx="11314390" cy="584775"/>
              </a:xfrm>
              <a:prstGeom prst="rect">
                <a:avLst/>
              </a:prstGeom>
              <a:blipFill>
                <a:blip r:embed="rId4"/>
                <a:stretch>
                  <a:fillRect t="-11224" b="-32653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7953AB7-E454-499B-B445-0279CE8594AE}"/>
              </a:ext>
            </a:extLst>
          </p:cNvPr>
          <p:cNvSpPr/>
          <p:nvPr/>
        </p:nvSpPr>
        <p:spPr>
          <a:xfrm>
            <a:off x="288672" y="982133"/>
            <a:ext cx="7723161" cy="3990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CD779-F232-4E7E-9B12-70908E14E6DF}"/>
              </a:ext>
            </a:extLst>
          </p:cNvPr>
          <p:cNvSpPr/>
          <p:nvPr/>
        </p:nvSpPr>
        <p:spPr>
          <a:xfrm>
            <a:off x="8153400" y="982133"/>
            <a:ext cx="3749928" cy="3990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BBF853-B7B8-44CE-ABEA-E70AA82F2A60}"/>
              </a:ext>
            </a:extLst>
          </p:cNvPr>
          <p:cNvSpPr/>
          <p:nvPr/>
        </p:nvSpPr>
        <p:spPr>
          <a:xfrm>
            <a:off x="3379896" y="770675"/>
            <a:ext cx="131741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0"/>
                <a:solidFill>
                  <a:srgbClr val="085091"/>
                </a:solidFill>
              </a:rPr>
              <a:t>Transverse</a:t>
            </a:r>
            <a:endParaRPr lang="fr-FR" sz="2000" b="1" cap="none" spc="0" dirty="0">
              <a:ln w="0"/>
              <a:solidFill>
                <a:srgbClr val="08509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A91B58-65A0-4875-BE55-82E375CCE4E4}"/>
              </a:ext>
            </a:extLst>
          </p:cNvPr>
          <p:cNvSpPr/>
          <p:nvPr/>
        </p:nvSpPr>
        <p:spPr>
          <a:xfrm>
            <a:off x="9274795" y="779499"/>
            <a:ext cx="150714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0"/>
                <a:solidFill>
                  <a:srgbClr val="085091"/>
                </a:solidFill>
              </a:rPr>
              <a:t>Longitudinal</a:t>
            </a:r>
            <a:endParaRPr lang="fr-FR" sz="2000" b="1" cap="none" spc="0" dirty="0">
              <a:ln w="0"/>
              <a:solidFill>
                <a:srgbClr val="085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5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E12D6F-728C-4346-A538-F62888C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9414" y="6356350"/>
            <a:ext cx="3931960" cy="365125"/>
          </a:xfrm>
        </p:spPr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324321-8BE4-47B5-9C38-A165F340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6F10F-6973-421C-8009-93417AC28AAD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C00000"/>
                </a:solidFill>
              </a:rPr>
              <a:t>New </a:t>
            </a:r>
            <a:r>
              <a:rPr lang="fr-FR" sz="4400" b="1" dirty="0" err="1">
                <a:solidFill>
                  <a:srgbClr val="C00000"/>
                </a:solidFill>
              </a:rPr>
              <a:t>approach</a:t>
            </a:r>
            <a:r>
              <a:rPr lang="fr-FR" sz="4400" b="1" dirty="0">
                <a:solidFill>
                  <a:srgbClr val="C00000"/>
                </a:solidFill>
              </a:rPr>
              <a:t> : Transverse </a:t>
            </a:r>
            <a:r>
              <a:rPr lang="fr-FR" sz="4400" b="1" dirty="0" err="1">
                <a:solidFill>
                  <a:srgbClr val="C00000"/>
                </a:solidFill>
              </a:rPr>
              <a:t>beam</a:t>
            </a:r>
            <a:r>
              <a:rPr lang="fr-FR" sz="4400" b="1" dirty="0">
                <a:solidFill>
                  <a:srgbClr val="C00000"/>
                </a:solidFill>
              </a:rPr>
              <a:t> </a:t>
            </a:r>
            <a:r>
              <a:rPr lang="fr-FR" sz="4400" b="1" dirty="0" err="1">
                <a:solidFill>
                  <a:srgbClr val="C00000"/>
                </a:solidFill>
              </a:rPr>
              <a:t>focusing</a:t>
            </a:r>
            <a:r>
              <a:rPr lang="fr-FR" sz="4400" b="1" dirty="0">
                <a:solidFill>
                  <a:srgbClr val="C00000"/>
                </a:solidFill>
              </a:rPr>
              <a:t> model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4A2C77-4FC5-422D-A626-433504F4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5" y="1184324"/>
            <a:ext cx="5183586" cy="1111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6005EE-1BE7-4BE9-87E4-5AC5EDA6E356}"/>
                  </a:ext>
                </a:extLst>
              </p:cNvPr>
              <p:cNvSpPr/>
              <p:nvPr/>
            </p:nvSpPr>
            <p:spPr>
              <a:xfrm>
                <a:off x="455214" y="802782"/>
                <a:ext cx="4803618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b="1" dirty="0">
                    <a:solidFill>
                      <a:schemeClr val="tx2">
                        <a:lumMod val="75000"/>
                      </a:schemeClr>
                    </a:solidFill>
                  </a:rPr>
                  <a:t>Focusing gradient K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2">
                        <a:lumMod val="75000"/>
                      </a:schemeClr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6005EE-1BE7-4BE9-87E4-5AC5EDA6E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14" y="802782"/>
                <a:ext cx="4803618" cy="532966"/>
              </a:xfrm>
              <a:prstGeom prst="rect">
                <a:avLst/>
              </a:prstGeom>
              <a:blipFill>
                <a:blip r:embed="rId3"/>
                <a:stretch>
                  <a:fillRect l="-2665" t="-9195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E6BE62F-B73E-4CDD-B291-6F8542876465}"/>
              </a:ext>
            </a:extLst>
          </p:cNvPr>
          <p:cNvSpPr/>
          <p:nvPr/>
        </p:nvSpPr>
        <p:spPr>
          <a:xfrm>
            <a:off x="1218079" y="1803299"/>
            <a:ext cx="449856" cy="36470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E8787EC-222F-4004-A085-682FF4FACD6E}"/>
                  </a:ext>
                </a:extLst>
              </p:cNvPr>
              <p:cNvSpPr txBox="1"/>
              <p:nvPr/>
            </p:nvSpPr>
            <p:spPr>
              <a:xfrm>
                <a:off x="562093" y="2166520"/>
                <a:ext cx="177808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C000"/>
                    </a:solidFill>
                  </a:rPr>
                  <a:t>Lorentz factor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>
                    <a:solidFill>
                      <a:srgbClr val="FFC000"/>
                    </a:solidFill>
                  </a:rPr>
                  <a:t>Related to </a:t>
                </a:r>
                <a:r>
                  <a:rPr lang="en-US" sz="1600" b="1" dirty="0">
                    <a:solidFill>
                      <a:srgbClr val="FFC000"/>
                    </a:solidFill>
                  </a:rPr>
                  <a:t>the beam energy </a:t>
                </a:r>
                <a:endParaRPr lang="fr-FR" sz="1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E8787EC-222F-4004-A085-682FF4FAC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3" y="2166520"/>
                <a:ext cx="1778087" cy="830997"/>
              </a:xfrm>
              <a:prstGeom prst="rect">
                <a:avLst/>
              </a:prstGeom>
              <a:blipFill>
                <a:blip r:embed="rId4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3FC9F7A-0171-4636-83A3-9878763C77B2}"/>
              </a:ext>
            </a:extLst>
          </p:cNvPr>
          <p:cNvSpPr/>
          <p:nvPr/>
        </p:nvSpPr>
        <p:spPr>
          <a:xfrm>
            <a:off x="2704855" y="1321628"/>
            <a:ext cx="557074" cy="752705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7869D3-407B-4D0A-A710-88B70A651FF3}"/>
              </a:ext>
            </a:extLst>
          </p:cNvPr>
          <p:cNvSpPr txBox="1"/>
          <p:nvPr/>
        </p:nvSpPr>
        <p:spPr>
          <a:xfrm>
            <a:off x="2375891" y="2085137"/>
            <a:ext cx="1206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Gradient of </a:t>
            </a:r>
            <a:r>
              <a:rPr lang="en-US" sz="1600" b="1" dirty="0">
                <a:solidFill>
                  <a:srgbClr val="7030A0"/>
                </a:solidFill>
              </a:rPr>
              <a:t>the radial electric field</a:t>
            </a:r>
            <a:endParaRPr lang="fr-FR" sz="1600" dirty="0">
              <a:solidFill>
                <a:srgbClr val="7030A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239639-1AA1-4ED1-8EED-AD0342E2711A}"/>
              </a:ext>
            </a:extLst>
          </p:cNvPr>
          <p:cNvSpPr/>
          <p:nvPr/>
        </p:nvSpPr>
        <p:spPr>
          <a:xfrm>
            <a:off x="4320305" y="1321628"/>
            <a:ext cx="628751" cy="752705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43DFB4-FF95-40EF-B98D-E24039C6551C}"/>
              </a:ext>
            </a:extLst>
          </p:cNvPr>
          <p:cNvSpPr txBox="1"/>
          <p:nvPr/>
        </p:nvSpPr>
        <p:spPr>
          <a:xfrm>
            <a:off x="3932671" y="2080324"/>
            <a:ext cx="1366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Gradient of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the azimuthal magnetic field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72A67B7-813F-43B1-B3E6-EC084F1EA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707" y="3644168"/>
            <a:ext cx="4731503" cy="22104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395619-7BAD-45B1-9C90-E09D04F98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14" y="1004648"/>
            <a:ext cx="4776798" cy="2236636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8E26648-8821-4DE0-AD33-D50CD597918A}"/>
              </a:ext>
            </a:extLst>
          </p:cNvPr>
          <p:cNvSpPr/>
          <p:nvPr/>
        </p:nvSpPr>
        <p:spPr>
          <a:xfrm>
            <a:off x="6852826" y="917748"/>
            <a:ext cx="4845728" cy="2330737"/>
          </a:xfrm>
          <a:prstGeom prst="roundRect">
            <a:avLst>
              <a:gd name="adj" fmla="val 5722"/>
            </a:avLst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B12F695-2BC1-4535-A4E1-EC74CAE8E3C9}"/>
              </a:ext>
            </a:extLst>
          </p:cNvPr>
          <p:cNvSpPr/>
          <p:nvPr/>
        </p:nvSpPr>
        <p:spPr>
          <a:xfrm>
            <a:off x="6852825" y="3515798"/>
            <a:ext cx="4845729" cy="2338869"/>
          </a:xfrm>
          <a:prstGeom prst="roundRect">
            <a:avLst>
              <a:gd name="adj" fmla="val 572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351D11B-C308-482F-9A15-9953A18A2BC4}"/>
              </a:ext>
            </a:extLst>
          </p:cNvPr>
          <p:cNvSpPr txBox="1"/>
          <p:nvPr/>
        </p:nvSpPr>
        <p:spPr>
          <a:xfrm>
            <a:off x="7312303" y="709577"/>
            <a:ext cx="391631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USUAL QUADRUPOLES IN TRANSPORT LINES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7EE5EE-185F-43BB-86F8-5141769E548D}"/>
              </a:ext>
            </a:extLst>
          </p:cNvPr>
          <p:cNvSpPr txBox="1"/>
          <p:nvPr/>
        </p:nvSpPr>
        <p:spPr>
          <a:xfrm>
            <a:off x="8291842" y="3349942"/>
            <a:ext cx="22503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SPECIAL QUADRUPOLES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F8A49C1-7883-47A0-9D6E-D807FC2F59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/>
          <a:stretch/>
        </p:blipFill>
        <p:spPr>
          <a:xfrm>
            <a:off x="443100" y="3259776"/>
            <a:ext cx="5677003" cy="25825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2B3533-2BAC-4C90-AB96-DA6A568D853F}"/>
              </a:ext>
            </a:extLst>
          </p:cNvPr>
          <p:cNvSpPr/>
          <p:nvPr/>
        </p:nvSpPr>
        <p:spPr>
          <a:xfrm>
            <a:off x="3193188" y="3280753"/>
            <a:ext cx="2875679" cy="2246320"/>
          </a:xfrm>
          <a:prstGeom prst="rect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9E1E00-C6E2-45BB-B4C9-13E1E38B4866}"/>
              </a:ext>
            </a:extLst>
          </p:cNvPr>
          <p:cNvSpPr/>
          <p:nvPr/>
        </p:nvSpPr>
        <p:spPr>
          <a:xfrm>
            <a:off x="5118414" y="5141060"/>
            <a:ext cx="950453" cy="386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910" b="1" dirty="0">
                <a:solidFill>
                  <a:srgbClr val="0070C0"/>
                </a:solidFill>
              </a:rPr>
              <a:t>Plateau</a:t>
            </a:r>
            <a:endParaRPr lang="fr-FR" sz="191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71B90-F758-4C6A-AC88-72CE9E4AF313}"/>
              </a:ext>
            </a:extLst>
          </p:cNvPr>
          <p:cNvSpPr/>
          <p:nvPr/>
        </p:nvSpPr>
        <p:spPr>
          <a:xfrm>
            <a:off x="963157" y="3280753"/>
            <a:ext cx="2202163" cy="2246320"/>
          </a:xfrm>
          <a:prstGeom prst="rect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ED0EF8-1171-484A-9C6B-6BCE36EFFC5F}"/>
              </a:ext>
            </a:extLst>
          </p:cNvPr>
          <p:cNvSpPr/>
          <p:nvPr/>
        </p:nvSpPr>
        <p:spPr>
          <a:xfrm>
            <a:off x="2051656" y="5140813"/>
            <a:ext cx="1089650" cy="386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910" b="1" dirty="0">
                <a:solidFill>
                  <a:srgbClr val="00B050"/>
                </a:solidFill>
              </a:rPr>
              <a:t>Up-</a:t>
            </a:r>
            <a:r>
              <a:rPr lang="fr-FR" sz="1910" b="1" dirty="0" err="1">
                <a:solidFill>
                  <a:srgbClr val="00B050"/>
                </a:solidFill>
              </a:rPr>
              <a:t>ramp</a:t>
            </a:r>
            <a:endParaRPr lang="fr-FR" sz="1910" b="1" dirty="0">
              <a:solidFill>
                <a:srgbClr val="00B05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01FE60-6622-4089-9A70-1172C1C97E15}"/>
              </a:ext>
            </a:extLst>
          </p:cNvPr>
          <p:cNvSpPr/>
          <p:nvPr/>
        </p:nvSpPr>
        <p:spPr>
          <a:xfrm>
            <a:off x="438922" y="3171842"/>
            <a:ext cx="5733715" cy="288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30AD56-095D-44EB-800E-F076E5C83B2D}"/>
              </a:ext>
            </a:extLst>
          </p:cNvPr>
          <p:cNvSpPr/>
          <p:nvPr/>
        </p:nvSpPr>
        <p:spPr>
          <a:xfrm>
            <a:off x="1156435" y="5863134"/>
            <a:ext cx="430456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Model with a sequence of “special” quadrupoles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{up-ramp + plateau}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CPU time: a few seconds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5" grpId="0" animBg="1"/>
      <p:bldP spid="26" grpId="0"/>
      <p:bldP spid="3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Nominal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parameters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5" y="1342498"/>
            <a:ext cx="6536693" cy="4742728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6882644" y="1207624"/>
            <a:ext cx="0" cy="49109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14313" y="1431236"/>
            <a:ext cx="750831" cy="300610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314313" y="2789955"/>
            <a:ext cx="931391" cy="297802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314313" y="3863361"/>
            <a:ext cx="2969024" cy="282505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FDDE94-B777-40FA-8B5A-E5C6AEE23D7D}"/>
              </a:ext>
            </a:extLst>
          </p:cNvPr>
          <p:cNvSpPr txBox="1"/>
          <p:nvPr/>
        </p:nvSpPr>
        <p:spPr>
          <a:xfrm>
            <a:off x="7012463" y="2493523"/>
            <a:ext cx="45186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Use of: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FBPIC: </a:t>
            </a:r>
            <a:r>
              <a:rPr lang="en-US" sz="2000" dirty="0"/>
              <a:t>A laser-plasma PIC code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Wake-T: </a:t>
            </a:r>
            <a:r>
              <a:rPr lang="en-US" sz="2000" dirty="0"/>
              <a:t>A laser-plasma tracking code (quasistatic approach)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TraceWin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/>
              <a:t>Beam Dynamics tracking code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6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EAAC 2025 - Laury Batista - Physics of transverse dynamics in a laser-plasma accelerator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DEFB-6BAD-42E4-BA8C-FE3BDA8BFCCE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74282" y="958683"/>
            <a:ext cx="972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 err="1"/>
              <a:t>Context</a:t>
            </a:r>
            <a:r>
              <a:rPr lang="fr-FR" altLang="fr-FR" sz="3200" dirty="0"/>
              <a:t> &amp; Background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the plasma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plateau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Transport </a:t>
            </a:r>
            <a:r>
              <a:rPr lang="fr-FR" altLang="fr-FR" sz="3200" dirty="0" err="1"/>
              <a:t>through</a:t>
            </a:r>
            <a:r>
              <a:rPr lang="fr-FR" altLang="fr-FR" sz="3200" dirty="0"/>
              <a:t> t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he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density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 down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r>
              <a:rPr lang="fr-FR" altLang="fr-FR" sz="3200" dirty="0"/>
              <a:t> &amp; </a:t>
            </a:r>
            <a:r>
              <a:rPr kumimoji="0" lang="fr-FR" altLang="fr-FR" sz="3200" i="0" u="none" strike="noStrike" cap="none" normalizeH="0" baseline="0" dirty="0">
                <a:ln>
                  <a:noFill/>
                </a:ln>
                <a:effectLst/>
              </a:rPr>
              <a:t>up </a:t>
            </a:r>
            <a:r>
              <a:rPr kumimoji="0" lang="fr-FR" altLang="fr-FR" sz="3200" i="0" u="none" strike="noStrike" cap="none" normalizeH="0" baseline="0" dirty="0" err="1">
                <a:ln>
                  <a:noFill/>
                </a:ln>
                <a:effectLst/>
              </a:rPr>
              <a:t>ramp</a:t>
            </a:r>
            <a:endParaRPr lang="fr-FR" altLang="fr-FR" sz="3200" dirty="0"/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r-FR" altLang="fr-FR" sz="3200" dirty="0"/>
              <a:t>Example of </a:t>
            </a:r>
            <a:r>
              <a:rPr lang="fr-FR" altLang="fr-FR" sz="3200" dirty="0" err="1"/>
              <a:t>coupling</a:t>
            </a:r>
            <a:r>
              <a:rPr lang="fr-FR" altLang="fr-FR" sz="3200" dirty="0"/>
              <a:t> and conclusion</a:t>
            </a:r>
            <a:endParaRPr kumimoji="0" lang="fr-FR" altLang="fr-FR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189628"/>
            <a:ext cx="7629525" cy="2997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19700" y="3189628"/>
            <a:ext cx="2647949" cy="299788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65966" y="3189628"/>
            <a:ext cx="2362200" cy="2997880"/>
          </a:xfrm>
          <a:prstGeom prst="rect">
            <a:avLst/>
          </a:prstGeom>
          <a:solidFill>
            <a:schemeClr val="accent5">
              <a:lumMod val="20000"/>
              <a:lumOff val="80000"/>
              <a:alpha val="32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67649" y="3189628"/>
            <a:ext cx="2647949" cy="2997880"/>
          </a:xfrm>
          <a:prstGeom prst="rect">
            <a:avLst/>
          </a:prstGeom>
          <a:solidFill>
            <a:srgbClr val="FFC000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5">
            <a:extLst>
              <a:ext uri="{FF2B5EF4-FFF2-40B4-BE49-F238E27FC236}">
                <a16:creationId xmlns:a16="http://schemas.microsoft.com/office/drawing/2014/main" id="{CDD75F4B-0DD4-4B8E-BEFC-AABF2FB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25"/>
            <a:ext cx="12191999" cy="796026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26717F-59AF-44F2-A268-E3F1A643B414}"/>
              </a:ext>
            </a:extLst>
          </p:cNvPr>
          <p:cNvSpPr txBox="1"/>
          <p:nvPr/>
        </p:nvSpPr>
        <p:spPr>
          <a:xfrm>
            <a:off x="8873066" y="5750440"/>
            <a:ext cx="167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FFC000"/>
                </a:solidFill>
              </a:rPr>
              <a:t>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own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ramp</a:t>
            </a:r>
            <a:r>
              <a:rPr lang="fr-FR" altLang="fr-FR" sz="2400" b="1" dirty="0">
                <a:solidFill>
                  <a:srgbClr val="FFC000"/>
                </a:solidFill>
              </a:rPr>
              <a:t> 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2788B7-121C-406C-BD53-28A2F850150B}"/>
              </a:ext>
            </a:extLst>
          </p:cNvPr>
          <p:cNvSpPr txBox="1"/>
          <p:nvPr/>
        </p:nvSpPr>
        <p:spPr>
          <a:xfrm>
            <a:off x="2857499" y="5762738"/>
            <a:ext cx="128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p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ramp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548C6-9AA6-48EB-AB51-BA0AE8BC0ACD}"/>
              </a:ext>
            </a:extLst>
          </p:cNvPr>
          <p:cNvSpPr/>
          <p:nvPr/>
        </p:nvSpPr>
        <p:spPr>
          <a:xfrm>
            <a:off x="1674282" y="1557867"/>
            <a:ext cx="8299451" cy="440266"/>
          </a:xfrm>
          <a:prstGeom prst="rect">
            <a:avLst/>
          </a:prstGeom>
          <a:noFill/>
          <a:ln w="38100">
            <a:solidFill>
              <a:srgbClr val="9F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7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D2D68-61D5-471C-89BC-2DF2F58B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744"/>
            <a:ext cx="12183834" cy="12723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</a:rPr>
              <a:t>Transport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through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the plasma </a:t>
            </a:r>
            <a:r>
              <a:rPr lang="fr-FR" b="1" dirty="0" err="1">
                <a:solidFill>
                  <a:srgbClr val="C00000"/>
                </a:solidFill>
                <a:latin typeface="+mn-lt"/>
              </a:rPr>
              <a:t>density</a:t>
            </a:r>
            <a:r>
              <a:rPr lang="fr-FR" b="1" dirty="0">
                <a:solidFill>
                  <a:srgbClr val="C00000"/>
                </a:solidFill>
                <a:latin typeface="+mn-lt"/>
              </a:rPr>
              <a:t> plateau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7CDCEC-641A-4243-A2D2-F3E9CAFB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EAAC 2025 - Laury Batista - Physics of transverse dynamics in a laser-plasma accelerator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8BF3A5-EB42-4916-94D9-187EB261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4E9-7AD7-41D1-A700-336A77CA8074}" type="slidenum">
              <a:rPr lang="fr-FR" smtClean="0"/>
              <a:t>9</a:t>
            </a:fld>
            <a:endParaRPr lang="fr-FR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2033551-3654-4BD5-8ABA-986B3F01F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1584"/>
            <a:ext cx="11141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9E9DFF9-B374-4C95-9D6C-3B02F0C70345}"/>
              </a:ext>
            </a:extLst>
          </p:cNvPr>
          <p:cNvSpPr txBox="1">
            <a:spLocks/>
          </p:cNvSpPr>
          <p:nvPr/>
        </p:nvSpPr>
        <p:spPr>
          <a:xfrm>
            <a:off x="0" y="1723905"/>
            <a:ext cx="12192000" cy="6028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+mn-lt"/>
              </a:rPr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2FC729F7-CB0A-4740-B04F-907741176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880728"/>
                <a:ext cx="1218383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Study the evolution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of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Twiss parameters and emittance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across the plateau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dirty="0">
                    <a:latin typeface="Arial" panose="020B0604020202020204" pitchFamily="34" charset="0"/>
                  </a:rPr>
                  <a:t>for all initial conditions </a:t>
                </a:r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fr-FR" alt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fr-FR" alt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fr-FR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)</a:t>
                </a:r>
                <a:endParaRPr lang="fr-FR" altLang="fr-FR" sz="2400" b="1" dirty="0">
                  <a:latin typeface="Arial" panose="020B0604020202020204" pitchFamily="34" charset="0"/>
                </a:endParaRP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Characterize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the influence of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energy spread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fr-FR" altLang="fr-FR" sz="2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Compare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analytical results </a:t>
                </a:r>
                <a:r>
                  <a:rPr lang="en-US" altLang="fr-FR" sz="2400" dirty="0">
                    <a:latin typeface="Arial" panose="020B0604020202020204" pitchFamily="34" charset="0"/>
                  </a:rPr>
                  <a:t>with </a:t>
                </a:r>
                <a:r>
                  <a:rPr lang="en-US" altLang="fr-FR" sz="2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numerical simulations</a:t>
                </a:r>
                <a:endPara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2FC729F7-CB0A-4740-B04F-907741176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80728"/>
                <a:ext cx="12183834" cy="2308324"/>
              </a:xfrm>
              <a:prstGeom prst="rect">
                <a:avLst/>
              </a:prstGeom>
              <a:blipFill>
                <a:blip r:embed="rId2"/>
                <a:stretch>
                  <a:fillRect t="-1587" b="-58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80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31643</TotalTime>
  <Words>1890</Words>
  <Application>Microsoft Office PowerPoint</Application>
  <PresentationFormat>Grand écran</PresentationFormat>
  <Paragraphs>363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Graphik Light</vt:lpstr>
      <vt:lpstr>Symbol</vt:lpstr>
      <vt:lpstr>Wingdings</vt:lpstr>
      <vt:lpstr>Thème Office</vt:lpstr>
      <vt:lpstr>Physics of transverse dynamics in a laser-plasma accelerator</vt:lpstr>
      <vt:lpstr>Présentation PowerPoint</vt:lpstr>
      <vt:lpstr>Outline</vt:lpstr>
      <vt:lpstr>Présentation PowerPoint</vt:lpstr>
      <vt:lpstr>Présentation PowerPoint</vt:lpstr>
      <vt:lpstr>Présentation PowerPoint</vt:lpstr>
      <vt:lpstr>Nominal parameters </vt:lpstr>
      <vt:lpstr>Outline</vt:lpstr>
      <vt:lpstr>Transport through the plasma density plateau</vt:lpstr>
      <vt:lpstr>Présentation PowerPoint</vt:lpstr>
      <vt:lpstr>Présentation PowerPoint</vt:lpstr>
      <vt:lpstr>Présentation PowerPoint</vt:lpstr>
      <vt:lpstr>Présentation PowerPoint</vt:lpstr>
      <vt:lpstr>Comparison of the three approaches</vt:lpstr>
      <vt:lpstr>Présentation PowerPoint</vt:lpstr>
      <vt:lpstr>Outline</vt:lpstr>
      <vt:lpstr>Présentation PowerPoint</vt:lpstr>
      <vt:lpstr>Example : Down ramp of Gaussian profile (L = 7 mm)</vt:lpstr>
      <vt:lpstr>Study of linear, exponential, and Gaussian ramps</vt:lpstr>
      <vt:lpstr>Outline</vt:lpstr>
      <vt:lpstr>Example 2-stage design</vt:lpstr>
      <vt:lpstr>Présentation PowerPoint</vt:lpstr>
      <vt:lpstr>Emittance saturation value  for different energy dispersion</vt:lpstr>
      <vt:lpstr>Transport through the plasma density plateau (δ=0)</vt:lpstr>
      <vt:lpstr>Comparison of the three approaches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transverse dynamics in a laser-plasma accelerator</dc:title>
  <dc:creator>BATISTA Laury</dc:creator>
  <cp:lastModifiedBy>BATISTA Laury</cp:lastModifiedBy>
  <cp:revision>205</cp:revision>
  <dcterms:created xsi:type="dcterms:W3CDTF">2025-07-10T07:57:53Z</dcterms:created>
  <dcterms:modified xsi:type="dcterms:W3CDTF">2025-09-24T14:23:01Z</dcterms:modified>
</cp:coreProperties>
</file>