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glb" ContentType="model/gltf.binary"/>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48"/>
  </p:notesMasterIdLst>
  <p:sldIdLst>
    <p:sldId id="2023" r:id="rId5"/>
    <p:sldId id="2094" r:id="rId6"/>
    <p:sldId id="2093" r:id="rId7"/>
    <p:sldId id="1950" r:id="rId8"/>
    <p:sldId id="287" r:id="rId9"/>
    <p:sldId id="2050" r:id="rId10"/>
    <p:sldId id="2105" r:id="rId11"/>
    <p:sldId id="2122" r:id="rId12"/>
    <p:sldId id="2047" r:id="rId13"/>
    <p:sldId id="2119" r:id="rId14"/>
    <p:sldId id="2076" r:id="rId15"/>
    <p:sldId id="284" r:id="rId16"/>
    <p:sldId id="2101" r:id="rId17"/>
    <p:sldId id="268" r:id="rId18"/>
    <p:sldId id="285" r:id="rId19"/>
    <p:sldId id="673" r:id="rId20"/>
    <p:sldId id="682" r:id="rId21"/>
    <p:sldId id="2102" r:id="rId22"/>
    <p:sldId id="934" r:id="rId23"/>
    <p:sldId id="688" r:id="rId24"/>
    <p:sldId id="2124" r:id="rId25"/>
    <p:sldId id="2100" r:id="rId26"/>
    <p:sldId id="2125" r:id="rId27"/>
    <p:sldId id="2106" r:id="rId28"/>
    <p:sldId id="679" r:id="rId29"/>
    <p:sldId id="958" r:id="rId30"/>
    <p:sldId id="370" r:id="rId31"/>
    <p:sldId id="2083" r:id="rId32"/>
    <p:sldId id="2120" r:id="rId33"/>
    <p:sldId id="621" r:id="rId34"/>
    <p:sldId id="365" r:id="rId35"/>
    <p:sldId id="2017" r:id="rId36"/>
    <p:sldId id="2090" r:id="rId37"/>
    <p:sldId id="1375" r:id="rId38"/>
    <p:sldId id="2048" r:id="rId39"/>
    <p:sldId id="2078" r:id="rId40"/>
    <p:sldId id="2116" r:id="rId41"/>
    <p:sldId id="258" r:id="rId42"/>
    <p:sldId id="2118" r:id="rId43"/>
    <p:sldId id="2104" r:id="rId44"/>
    <p:sldId id="2111" r:id="rId45"/>
    <p:sldId id="263" r:id="rId46"/>
    <p:sldId id="207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2C0F77A-FDEF-408A-81BC-13DEEDF2016F}">
          <p14:sldIdLst>
            <p14:sldId id="2023"/>
            <p14:sldId id="2094"/>
            <p14:sldId id="2093"/>
            <p14:sldId id="1950"/>
            <p14:sldId id="287"/>
            <p14:sldId id="2050"/>
            <p14:sldId id="2105"/>
            <p14:sldId id="2122"/>
            <p14:sldId id="2047"/>
            <p14:sldId id="2119"/>
            <p14:sldId id="2076"/>
            <p14:sldId id="284"/>
            <p14:sldId id="2101"/>
            <p14:sldId id="268"/>
            <p14:sldId id="285"/>
            <p14:sldId id="673"/>
            <p14:sldId id="682"/>
            <p14:sldId id="2102"/>
            <p14:sldId id="934"/>
            <p14:sldId id="688"/>
            <p14:sldId id="2124"/>
            <p14:sldId id="2100"/>
            <p14:sldId id="2125"/>
            <p14:sldId id="2106"/>
            <p14:sldId id="679"/>
            <p14:sldId id="958"/>
            <p14:sldId id="370"/>
            <p14:sldId id="2083"/>
            <p14:sldId id="2120"/>
            <p14:sldId id="621"/>
            <p14:sldId id="365"/>
            <p14:sldId id="2017"/>
            <p14:sldId id="2090"/>
            <p14:sldId id="1375"/>
            <p14:sldId id="2048"/>
            <p14:sldId id="2078"/>
            <p14:sldId id="2116"/>
            <p14:sldId id="258"/>
            <p14:sldId id="2118"/>
            <p14:sldId id="2104"/>
            <p14:sldId id="2111"/>
            <p14:sldId id="263"/>
            <p14:sldId id="207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51DAFF"/>
    <a:srgbClr val="F5CEE0"/>
    <a:srgbClr val="000000"/>
    <a:srgbClr val="FFCD34"/>
    <a:srgbClr val="FF0000"/>
    <a:srgbClr val="00B0F0"/>
    <a:srgbClr val="8AA525"/>
    <a:srgbClr val="DB6CE4"/>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EAC246-94E1-48A3-A257-EA131D7E1EEE}" v="3054" dt="2025-09-25T07:58:13.1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 William" userId="a4fcec36-8045-44e9-b21c-e0a17ba335ae" providerId="ADAL" clId="{2A489553-1E26-4E42-A6B3-4CE982989197}"/>
    <pc:docChg chg="undo custSel addSld delSld modSld sldOrd addSection delSection modSection">
      <pc:chgData name="Li, William" userId="a4fcec36-8045-44e9-b21c-e0a17ba335ae" providerId="ADAL" clId="{2A489553-1E26-4E42-A6B3-4CE982989197}" dt="2025-09-25T07:58:13.101" v="3097" actId="1076"/>
      <pc:docMkLst>
        <pc:docMk/>
      </pc:docMkLst>
      <pc:sldChg chg="ord">
        <pc:chgData name="Li, William" userId="a4fcec36-8045-44e9-b21c-e0a17ba335ae" providerId="ADAL" clId="{2A489553-1E26-4E42-A6B3-4CE982989197}" dt="2025-09-23T07:10:05.168" v="166"/>
        <pc:sldMkLst>
          <pc:docMk/>
          <pc:sldMk cId="3127238616" sldId="258"/>
        </pc:sldMkLst>
      </pc:sldChg>
      <pc:sldChg chg="ord">
        <pc:chgData name="Li, William" userId="a4fcec36-8045-44e9-b21c-e0a17ba335ae" providerId="ADAL" clId="{2A489553-1E26-4E42-A6B3-4CE982989197}" dt="2025-09-24T21:35:55.260" v="2821"/>
        <pc:sldMkLst>
          <pc:docMk/>
          <pc:sldMk cId="2316313206" sldId="263"/>
        </pc:sldMkLst>
      </pc:sldChg>
      <pc:sldChg chg="modSp add mod">
        <pc:chgData name="Li, William" userId="a4fcec36-8045-44e9-b21c-e0a17ba335ae" providerId="ADAL" clId="{2A489553-1E26-4E42-A6B3-4CE982989197}" dt="2025-09-24T17:34:48.938" v="1876" actId="5793"/>
        <pc:sldMkLst>
          <pc:docMk/>
          <pc:sldMk cId="1983227262" sldId="284"/>
        </pc:sldMkLst>
        <pc:spChg chg="mod">
          <ac:chgData name="Li, William" userId="a4fcec36-8045-44e9-b21c-e0a17ba335ae" providerId="ADAL" clId="{2A489553-1E26-4E42-A6B3-4CE982989197}" dt="2025-09-24T13:44:24.637" v="1532"/>
          <ac:spMkLst>
            <pc:docMk/>
            <pc:sldMk cId="1983227262" sldId="284"/>
            <ac:spMk id="4" creationId="{FE49F516-DF3A-EBB3-4798-10D31A8C0B85}"/>
          </ac:spMkLst>
        </pc:spChg>
        <pc:spChg chg="mod">
          <ac:chgData name="Li, William" userId="a4fcec36-8045-44e9-b21c-e0a17ba335ae" providerId="ADAL" clId="{2A489553-1E26-4E42-A6B3-4CE982989197}" dt="2025-09-24T17:34:48.938" v="1876" actId="5793"/>
          <ac:spMkLst>
            <pc:docMk/>
            <pc:sldMk cId="1983227262" sldId="284"/>
            <ac:spMk id="19" creationId="{9881A2FF-D1BD-9644-1B92-3D54243DD3E3}"/>
          </ac:spMkLst>
        </pc:spChg>
        <pc:spChg chg="mod">
          <ac:chgData name="Li, William" userId="a4fcec36-8045-44e9-b21c-e0a17ba335ae" providerId="ADAL" clId="{2A489553-1E26-4E42-A6B3-4CE982989197}" dt="2025-09-24T13:44:41.028" v="1535" actId="1076"/>
          <ac:spMkLst>
            <pc:docMk/>
            <pc:sldMk cId="1983227262" sldId="284"/>
            <ac:spMk id="34" creationId="{54E003DF-01B5-DC51-7A2B-249F79701099}"/>
          </ac:spMkLst>
        </pc:spChg>
        <pc:spChg chg="mod">
          <ac:chgData name="Li, William" userId="a4fcec36-8045-44e9-b21c-e0a17ba335ae" providerId="ADAL" clId="{2A489553-1E26-4E42-A6B3-4CE982989197}" dt="2025-09-24T13:45:14.381" v="1544" actId="1076"/>
          <ac:spMkLst>
            <pc:docMk/>
            <pc:sldMk cId="1983227262" sldId="284"/>
            <ac:spMk id="40" creationId="{D04B3AC6-03AF-2899-0969-1A6B5E13DB69}"/>
          </ac:spMkLst>
        </pc:spChg>
        <pc:picChg chg="mod">
          <ac:chgData name="Li, William" userId="a4fcec36-8045-44e9-b21c-e0a17ba335ae" providerId="ADAL" clId="{2A489553-1E26-4E42-A6B3-4CE982989197}" dt="2025-09-24T13:44:31.858" v="1534" actId="14100"/>
          <ac:picMkLst>
            <pc:docMk/>
            <pc:sldMk cId="1983227262" sldId="284"/>
            <ac:picMk id="17" creationId="{CD292AFE-9525-9062-F4F4-93EC21BC37A1}"/>
          </ac:picMkLst>
        </pc:picChg>
        <pc:cxnChg chg="mod">
          <ac:chgData name="Li, William" userId="a4fcec36-8045-44e9-b21c-e0a17ba335ae" providerId="ADAL" clId="{2A489553-1E26-4E42-A6B3-4CE982989197}" dt="2025-09-24T13:44:53.549" v="1537" actId="14100"/>
          <ac:cxnSpMkLst>
            <pc:docMk/>
            <pc:sldMk cId="1983227262" sldId="284"/>
            <ac:cxnSpMk id="25" creationId="{2EB65C82-4CAA-638F-A4AA-2458C21BED22}"/>
          </ac:cxnSpMkLst>
        </pc:cxnChg>
        <pc:cxnChg chg="mod">
          <ac:chgData name="Li, William" userId="a4fcec36-8045-44e9-b21c-e0a17ba335ae" providerId="ADAL" clId="{2A489553-1E26-4E42-A6B3-4CE982989197}" dt="2025-09-24T13:44:50.190" v="1536" actId="14100"/>
          <ac:cxnSpMkLst>
            <pc:docMk/>
            <pc:sldMk cId="1983227262" sldId="284"/>
            <ac:cxnSpMk id="27" creationId="{9323CB90-9010-B850-DBC7-C43FB8F86385}"/>
          </ac:cxnSpMkLst>
        </pc:cxnChg>
        <pc:cxnChg chg="mod">
          <ac:chgData name="Li, William" userId="a4fcec36-8045-44e9-b21c-e0a17ba335ae" providerId="ADAL" clId="{2A489553-1E26-4E42-A6B3-4CE982989197}" dt="2025-09-24T13:45:00.496" v="1539" actId="1076"/>
          <ac:cxnSpMkLst>
            <pc:docMk/>
            <pc:sldMk cId="1983227262" sldId="284"/>
            <ac:cxnSpMk id="30" creationId="{61B9189E-4135-380E-E102-E2277AF6488D}"/>
          </ac:cxnSpMkLst>
        </pc:cxnChg>
        <pc:cxnChg chg="mod">
          <ac:chgData name="Li, William" userId="a4fcec36-8045-44e9-b21c-e0a17ba335ae" providerId="ADAL" clId="{2A489553-1E26-4E42-A6B3-4CE982989197}" dt="2025-09-24T13:45:11.782" v="1543" actId="14100"/>
          <ac:cxnSpMkLst>
            <pc:docMk/>
            <pc:sldMk cId="1983227262" sldId="284"/>
            <ac:cxnSpMk id="32" creationId="{D21AD237-E350-2081-E498-28586C666BCC}"/>
          </ac:cxnSpMkLst>
        </pc:cxnChg>
      </pc:sldChg>
      <pc:sldChg chg="modSp add mod">
        <pc:chgData name="Li, William" userId="a4fcec36-8045-44e9-b21c-e0a17ba335ae" providerId="ADAL" clId="{2A489553-1E26-4E42-A6B3-4CE982989197}" dt="2025-09-24T21:53:44.724" v="3033" actId="14100"/>
        <pc:sldMkLst>
          <pc:docMk/>
          <pc:sldMk cId="3879710032" sldId="285"/>
        </pc:sldMkLst>
        <pc:spChg chg="mod">
          <ac:chgData name="Li, William" userId="a4fcec36-8045-44e9-b21c-e0a17ba335ae" providerId="ADAL" clId="{2A489553-1E26-4E42-A6B3-4CE982989197}" dt="2025-09-24T21:53:44.724" v="3033" actId="14100"/>
          <ac:spMkLst>
            <pc:docMk/>
            <pc:sldMk cId="3879710032" sldId="285"/>
            <ac:spMk id="34" creationId="{63AF85F2-B9DD-6F3F-823D-BC337FF8B5AB}"/>
          </ac:spMkLst>
        </pc:spChg>
      </pc:sldChg>
      <pc:sldChg chg="addSp modSp mod modAnim">
        <pc:chgData name="Li, William" userId="a4fcec36-8045-44e9-b21c-e0a17ba335ae" providerId="ADAL" clId="{2A489553-1E26-4E42-A6B3-4CE982989197}" dt="2025-09-24T21:43:54.428" v="2991" actId="20577"/>
        <pc:sldMkLst>
          <pc:docMk/>
          <pc:sldMk cId="712760993" sldId="287"/>
        </pc:sldMkLst>
        <pc:spChg chg="mod">
          <ac:chgData name="Li, William" userId="a4fcec36-8045-44e9-b21c-e0a17ba335ae" providerId="ADAL" clId="{2A489553-1E26-4E42-A6B3-4CE982989197}" dt="2025-09-24T21:43:54.428" v="2991" actId="20577"/>
          <ac:spMkLst>
            <pc:docMk/>
            <pc:sldMk cId="712760993" sldId="287"/>
            <ac:spMk id="2" creationId="{95A3E3FF-2EF1-DFF4-C8C1-816EE0649C40}"/>
          </ac:spMkLst>
        </pc:spChg>
        <pc:spChg chg="add mod">
          <ac:chgData name="Li, William" userId="a4fcec36-8045-44e9-b21c-e0a17ba335ae" providerId="ADAL" clId="{2A489553-1E26-4E42-A6B3-4CE982989197}" dt="2025-09-24T21:17:02.939" v="2436" actId="20577"/>
          <ac:spMkLst>
            <pc:docMk/>
            <pc:sldMk cId="712760993" sldId="287"/>
            <ac:spMk id="8" creationId="{18F67CB7-E940-3EE9-A7E2-C260FAF09E83}"/>
          </ac:spMkLst>
        </pc:spChg>
      </pc:sldChg>
      <pc:sldChg chg="ord">
        <pc:chgData name="Li, William" userId="a4fcec36-8045-44e9-b21c-e0a17ba335ae" providerId="ADAL" clId="{2A489553-1E26-4E42-A6B3-4CE982989197}" dt="2025-09-23T07:12:30.022" v="211"/>
        <pc:sldMkLst>
          <pc:docMk/>
          <pc:sldMk cId="2166595752" sldId="365"/>
        </pc:sldMkLst>
      </pc:sldChg>
      <pc:sldChg chg="ord">
        <pc:chgData name="Li, William" userId="a4fcec36-8045-44e9-b21c-e0a17ba335ae" providerId="ADAL" clId="{2A489553-1E26-4E42-A6B3-4CE982989197}" dt="2025-09-24T21:35:28.801" v="2817"/>
        <pc:sldMkLst>
          <pc:docMk/>
          <pc:sldMk cId="717149940" sldId="370"/>
        </pc:sldMkLst>
      </pc:sldChg>
      <pc:sldChg chg="ord">
        <pc:chgData name="Li, William" userId="a4fcec36-8045-44e9-b21c-e0a17ba335ae" providerId="ADAL" clId="{2A489553-1E26-4E42-A6B3-4CE982989197}" dt="2025-09-24T21:35:25.361" v="2815"/>
        <pc:sldMkLst>
          <pc:docMk/>
          <pc:sldMk cId="883768569" sldId="621"/>
        </pc:sldMkLst>
      </pc:sldChg>
      <pc:sldChg chg="add">
        <pc:chgData name="Li, William" userId="a4fcec36-8045-44e9-b21c-e0a17ba335ae" providerId="ADAL" clId="{2A489553-1E26-4E42-A6B3-4CE982989197}" dt="2025-09-23T13:16:06.611" v="409"/>
        <pc:sldMkLst>
          <pc:docMk/>
          <pc:sldMk cId="3868477892" sldId="673"/>
        </pc:sldMkLst>
      </pc:sldChg>
      <pc:sldChg chg="ord">
        <pc:chgData name="Li, William" userId="a4fcec36-8045-44e9-b21c-e0a17ba335ae" providerId="ADAL" clId="{2A489553-1E26-4E42-A6B3-4CE982989197}" dt="2025-09-24T13:46:29.016" v="1547"/>
        <pc:sldMkLst>
          <pc:docMk/>
          <pc:sldMk cId="4218060503" sldId="679"/>
        </pc:sldMkLst>
      </pc:sldChg>
      <pc:sldChg chg="addSp modSp add mod ord">
        <pc:chgData name="Li, William" userId="a4fcec36-8045-44e9-b21c-e0a17ba335ae" providerId="ADAL" clId="{2A489553-1E26-4E42-A6B3-4CE982989197}" dt="2025-09-24T13:48:55.717" v="1593"/>
        <pc:sldMkLst>
          <pc:docMk/>
          <pc:sldMk cId="364941067" sldId="682"/>
        </pc:sldMkLst>
        <pc:spChg chg="add mod">
          <ac:chgData name="Li, William" userId="a4fcec36-8045-44e9-b21c-e0a17ba335ae" providerId="ADAL" clId="{2A489553-1E26-4E42-A6B3-4CE982989197}" dt="2025-09-24T13:48:03.188" v="1587" actId="1076"/>
          <ac:spMkLst>
            <pc:docMk/>
            <pc:sldMk cId="364941067" sldId="682"/>
            <ac:spMk id="2" creationId="{DCB05D69-8794-CD8D-A8AB-5AC263041F12}"/>
          </ac:spMkLst>
        </pc:spChg>
      </pc:sldChg>
      <pc:sldChg chg="modSp mod modAnim">
        <pc:chgData name="Li, William" userId="a4fcec36-8045-44e9-b21c-e0a17ba335ae" providerId="ADAL" clId="{2A489553-1E26-4E42-A6B3-4CE982989197}" dt="2025-09-24T21:40:01.658" v="2964" actId="20577"/>
        <pc:sldMkLst>
          <pc:docMk/>
          <pc:sldMk cId="1210726547" sldId="934"/>
        </pc:sldMkLst>
        <pc:spChg chg="mod">
          <ac:chgData name="Li, William" userId="a4fcec36-8045-44e9-b21c-e0a17ba335ae" providerId="ADAL" clId="{2A489553-1E26-4E42-A6B3-4CE982989197}" dt="2025-09-24T21:40:01.658" v="2964" actId="20577"/>
          <ac:spMkLst>
            <pc:docMk/>
            <pc:sldMk cId="1210726547" sldId="934"/>
            <ac:spMk id="50" creationId="{D4AFED0F-B6AD-F60C-5FB1-62EE948F86B6}"/>
          </ac:spMkLst>
        </pc:spChg>
        <pc:spChg chg="mod">
          <ac:chgData name="Li, William" userId="a4fcec36-8045-44e9-b21c-e0a17ba335ae" providerId="ADAL" clId="{2A489553-1E26-4E42-A6B3-4CE982989197}" dt="2025-09-24T21:39:17.173" v="2866"/>
          <ac:spMkLst>
            <pc:docMk/>
            <pc:sldMk cId="1210726547" sldId="934"/>
            <ac:spMk id="51" creationId="{CEFB02EA-1495-9075-CF27-7E3BABADE8DF}"/>
          </ac:spMkLst>
        </pc:spChg>
      </pc:sldChg>
      <pc:sldChg chg="del ord">
        <pc:chgData name="Li, William" userId="a4fcec36-8045-44e9-b21c-e0a17ba335ae" providerId="ADAL" clId="{2A489553-1E26-4E42-A6B3-4CE982989197}" dt="2025-09-24T13:44:27.465" v="1533" actId="47"/>
        <pc:sldMkLst>
          <pc:docMk/>
          <pc:sldMk cId="3156077366" sldId="936"/>
        </pc:sldMkLst>
      </pc:sldChg>
      <pc:sldChg chg="ord">
        <pc:chgData name="Li, William" userId="a4fcec36-8045-44e9-b21c-e0a17ba335ae" providerId="ADAL" clId="{2A489553-1E26-4E42-A6B3-4CE982989197}" dt="2025-09-24T21:35:22.254" v="2813"/>
        <pc:sldMkLst>
          <pc:docMk/>
          <pc:sldMk cId="4125117424" sldId="958"/>
        </pc:sldMkLst>
      </pc:sldChg>
      <pc:sldChg chg="ord">
        <pc:chgData name="Li, William" userId="a4fcec36-8045-44e9-b21c-e0a17ba335ae" providerId="ADAL" clId="{2A489553-1E26-4E42-A6B3-4CE982989197}" dt="2025-09-23T07:09:31.274" v="160"/>
        <pc:sldMkLst>
          <pc:docMk/>
          <pc:sldMk cId="1851547779" sldId="1375"/>
        </pc:sldMkLst>
      </pc:sldChg>
      <pc:sldChg chg="addSp modSp mod">
        <pc:chgData name="Li, William" userId="a4fcec36-8045-44e9-b21c-e0a17ba335ae" providerId="ADAL" clId="{2A489553-1E26-4E42-A6B3-4CE982989197}" dt="2025-09-25T07:58:13.101" v="3097" actId="1076"/>
        <pc:sldMkLst>
          <pc:docMk/>
          <pc:sldMk cId="1654035029" sldId="1950"/>
        </pc:sldMkLst>
        <pc:spChg chg="mod">
          <ac:chgData name="Li, William" userId="a4fcec36-8045-44e9-b21c-e0a17ba335ae" providerId="ADAL" clId="{2A489553-1E26-4E42-A6B3-4CE982989197}" dt="2025-09-24T18:04:02.307" v="2364" actId="20577"/>
          <ac:spMkLst>
            <pc:docMk/>
            <pc:sldMk cId="1654035029" sldId="1950"/>
            <ac:spMk id="6" creationId="{D1A420B4-B5B2-4B77-9763-B869AA8F258E}"/>
          </ac:spMkLst>
        </pc:spChg>
        <pc:spChg chg="add mod">
          <ac:chgData name="Li, William" userId="a4fcec36-8045-44e9-b21c-e0a17ba335ae" providerId="ADAL" clId="{2A489553-1E26-4E42-A6B3-4CE982989197}" dt="2025-09-24T21:17:31.249" v="2441" actId="207"/>
          <ac:spMkLst>
            <pc:docMk/>
            <pc:sldMk cId="1654035029" sldId="1950"/>
            <ac:spMk id="7" creationId="{AC733B7C-6DFE-1959-8C52-1259EBFB190D}"/>
          </ac:spMkLst>
        </pc:spChg>
        <pc:spChg chg="add mod">
          <ac:chgData name="Li, William" userId="a4fcec36-8045-44e9-b21c-e0a17ba335ae" providerId="ADAL" clId="{2A489553-1E26-4E42-A6B3-4CE982989197}" dt="2025-09-24T21:17:46.267" v="2448" actId="207"/>
          <ac:spMkLst>
            <pc:docMk/>
            <pc:sldMk cId="1654035029" sldId="1950"/>
            <ac:spMk id="9" creationId="{1D526B16-4549-64CB-2FFD-1324514616EF}"/>
          </ac:spMkLst>
        </pc:spChg>
        <pc:spChg chg="mod">
          <ac:chgData name="Li, William" userId="a4fcec36-8045-44e9-b21c-e0a17ba335ae" providerId="ADAL" clId="{2A489553-1E26-4E42-A6B3-4CE982989197}" dt="2025-09-25T07:58:02.153" v="3095" actId="20577"/>
          <ac:spMkLst>
            <pc:docMk/>
            <pc:sldMk cId="1654035029" sldId="1950"/>
            <ac:spMk id="18" creationId="{27518DA8-5CE9-1A87-A2C3-38FBFDD084B8}"/>
          </ac:spMkLst>
        </pc:spChg>
        <pc:grpChg chg="mod">
          <ac:chgData name="Li, William" userId="a4fcec36-8045-44e9-b21c-e0a17ba335ae" providerId="ADAL" clId="{2A489553-1E26-4E42-A6B3-4CE982989197}" dt="2025-09-25T07:58:10.311" v="3096" actId="1076"/>
          <ac:grpSpMkLst>
            <pc:docMk/>
            <pc:sldMk cId="1654035029" sldId="1950"/>
            <ac:grpSpMk id="37" creationId="{507CA7F4-22D0-0E2B-41E9-B5F6093ABD09}"/>
          </ac:grpSpMkLst>
        </pc:grpChg>
        <pc:picChg chg="add mod">
          <ac:chgData name="Li, William" userId="a4fcec36-8045-44e9-b21c-e0a17ba335ae" providerId="ADAL" clId="{2A489553-1E26-4E42-A6B3-4CE982989197}" dt="2025-09-24T18:03:54.924" v="2354" actId="1076"/>
          <ac:picMkLst>
            <pc:docMk/>
            <pc:sldMk cId="1654035029" sldId="1950"/>
            <ac:picMk id="5" creationId="{86C4E66A-E212-8AE9-9F26-B4ADEB6A6E77}"/>
          </ac:picMkLst>
        </pc:picChg>
        <pc:picChg chg="mod">
          <ac:chgData name="Li, William" userId="a4fcec36-8045-44e9-b21c-e0a17ba335ae" providerId="ADAL" clId="{2A489553-1E26-4E42-A6B3-4CE982989197}" dt="2025-09-25T07:58:13.101" v="3097" actId="1076"/>
          <ac:picMkLst>
            <pc:docMk/>
            <pc:sldMk cId="1654035029" sldId="1950"/>
            <ac:picMk id="8" creationId="{48EC2473-9A79-C9D0-2B0C-4715809BD26F}"/>
          </ac:picMkLst>
        </pc:picChg>
      </pc:sldChg>
      <pc:sldChg chg="ord">
        <pc:chgData name="Li, William" userId="a4fcec36-8045-44e9-b21c-e0a17ba335ae" providerId="ADAL" clId="{2A489553-1E26-4E42-A6B3-4CE982989197}" dt="2025-09-23T07:09:24.489" v="158"/>
        <pc:sldMkLst>
          <pc:docMk/>
          <pc:sldMk cId="3911250083" sldId="2017"/>
        </pc:sldMkLst>
      </pc:sldChg>
      <pc:sldChg chg="addSp delSp modSp mod addAnim delAnim">
        <pc:chgData name="Li, William" userId="a4fcec36-8045-44e9-b21c-e0a17ba335ae" providerId="ADAL" clId="{2A489553-1E26-4E42-A6B3-4CE982989197}" dt="2025-09-24T18:05:59.242" v="2368" actId="478"/>
        <pc:sldMkLst>
          <pc:docMk/>
          <pc:sldMk cId="4104256986" sldId="2023"/>
        </pc:sldMkLst>
        <pc:spChg chg="mod">
          <ac:chgData name="Li, William" userId="a4fcec36-8045-44e9-b21c-e0a17ba335ae" providerId="ADAL" clId="{2A489553-1E26-4E42-A6B3-4CE982989197}" dt="2025-09-23T07:09:11.114" v="156" actId="404"/>
          <ac:spMkLst>
            <pc:docMk/>
            <pc:sldMk cId="4104256986" sldId="2023"/>
            <ac:spMk id="2" creationId="{1C156CBC-DA70-7741-BB3F-BCDBBE052F88}"/>
          </ac:spMkLst>
        </pc:spChg>
        <pc:spChg chg="mod">
          <ac:chgData name="Li, William" userId="a4fcec36-8045-44e9-b21c-e0a17ba335ae" providerId="ADAL" clId="{2A489553-1E26-4E42-A6B3-4CE982989197}" dt="2025-09-22T09:08:39.751" v="53" actId="20577"/>
          <ac:spMkLst>
            <pc:docMk/>
            <pc:sldMk cId="4104256986" sldId="2023"/>
            <ac:spMk id="3" creationId="{FDB0E14B-6889-F849-8A8C-D01D7C36038D}"/>
          </ac:spMkLst>
        </pc:spChg>
        <pc:spChg chg="mod">
          <ac:chgData name="Li, William" userId="a4fcec36-8045-44e9-b21c-e0a17ba335ae" providerId="ADAL" clId="{2A489553-1E26-4E42-A6B3-4CE982989197}" dt="2025-09-22T09:08:31.964" v="11" actId="20577"/>
          <ac:spMkLst>
            <pc:docMk/>
            <pc:sldMk cId="4104256986" sldId="2023"/>
            <ac:spMk id="4" creationId="{BD0F4563-AB5E-1F4E-B28C-08AC1323034C}"/>
          </ac:spMkLst>
        </pc:spChg>
        <pc:spChg chg="add del">
          <ac:chgData name="Li, William" userId="a4fcec36-8045-44e9-b21c-e0a17ba335ae" providerId="ADAL" clId="{2A489553-1E26-4E42-A6B3-4CE982989197}" dt="2025-09-24T18:05:59.242" v="2368" actId="478"/>
          <ac:spMkLst>
            <pc:docMk/>
            <pc:sldMk cId="4104256986" sldId="2023"/>
            <ac:spMk id="5" creationId="{A586AB59-5AF5-470F-B2A9-8C539B3D5E1B}"/>
          </ac:spMkLst>
        </pc:spChg>
      </pc:sldChg>
      <pc:sldChg chg="del">
        <pc:chgData name="Li, William" userId="a4fcec36-8045-44e9-b21c-e0a17ba335ae" providerId="ADAL" clId="{2A489553-1E26-4E42-A6B3-4CE982989197}" dt="2025-09-23T13:13:37.786" v="406" actId="47"/>
        <pc:sldMkLst>
          <pc:docMk/>
          <pc:sldMk cId="579002669" sldId="2046"/>
        </pc:sldMkLst>
      </pc:sldChg>
      <pc:sldChg chg="modSp mod">
        <pc:chgData name="Li, William" userId="a4fcec36-8045-44e9-b21c-e0a17ba335ae" providerId="ADAL" clId="{2A489553-1E26-4E42-A6B3-4CE982989197}" dt="2025-09-25T07:37:48.394" v="3051" actId="1076"/>
        <pc:sldMkLst>
          <pc:docMk/>
          <pc:sldMk cId="1531761520" sldId="2047"/>
        </pc:sldMkLst>
        <pc:spChg chg="mod">
          <ac:chgData name="Li, William" userId="a4fcec36-8045-44e9-b21c-e0a17ba335ae" providerId="ADAL" clId="{2A489553-1E26-4E42-A6B3-4CE982989197}" dt="2025-09-25T07:37:48.394" v="3051" actId="1076"/>
          <ac:spMkLst>
            <pc:docMk/>
            <pc:sldMk cId="1531761520" sldId="2047"/>
            <ac:spMk id="23" creationId="{5E1152B4-B7F1-01CA-D4F2-2EFC87EABA61}"/>
          </ac:spMkLst>
        </pc:spChg>
        <pc:grpChg chg="mod">
          <ac:chgData name="Li, William" userId="a4fcec36-8045-44e9-b21c-e0a17ba335ae" providerId="ADAL" clId="{2A489553-1E26-4E42-A6B3-4CE982989197}" dt="2025-09-24T13:42:08.120" v="1526" actId="1076"/>
          <ac:grpSpMkLst>
            <pc:docMk/>
            <pc:sldMk cId="1531761520" sldId="2047"/>
            <ac:grpSpMk id="3" creationId="{FFA07771-A627-932F-14FD-22B938E5408D}"/>
          </ac:grpSpMkLst>
        </pc:grpChg>
      </pc:sldChg>
      <pc:sldChg chg="ord">
        <pc:chgData name="Li, William" userId="a4fcec36-8045-44e9-b21c-e0a17ba335ae" providerId="ADAL" clId="{2A489553-1E26-4E42-A6B3-4CE982989197}" dt="2025-09-23T07:09:39.814" v="164"/>
        <pc:sldMkLst>
          <pc:docMk/>
          <pc:sldMk cId="1450917377" sldId="2048"/>
        </pc:sldMkLst>
      </pc:sldChg>
      <pc:sldChg chg="ord">
        <pc:chgData name="Li, William" userId="a4fcec36-8045-44e9-b21c-e0a17ba335ae" providerId="ADAL" clId="{2A489553-1E26-4E42-A6B3-4CE982989197}" dt="2025-09-24T21:18:26.210" v="2452"/>
        <pc:sldMkLst>
          <pc:docMk/>
          <pc:sldMk cId="196174691" sldId="2050"/>
        </pc:sldMkLst>
      </pc:sldChg>
      <pc:sldChg chg="modSp mod modAnim">
        <pc:chgData name="Li, William" userId="a4fcec36-8045-44e9-b21c-e0a17ba335ae" providerId="ADAL" clId="{2A489553-1E26-4E42-A6B3-4CE982989197}" dt="2025-09-24T21:24:42.616" v="2491" actId="20577"/>
        <pc:sldMkLst>
          <pc:docMk/>
          <pc:sldMk cId="2469519764" sldId="2076"/>
        </pc:sldMkLst>
        <pc:spChg chg="mod">
          <ac:chgData name="Li, William" userId="a4fcec36-8045-44e9-b21c-e0a17ba335ae" providerId="ADAL" clId="{2A489553-1E26-4E42-A6B3-4CE982989197}" dt="2025-09-24T13:41:30.318" v="1490" actId="20577"/>
          <ac:spMkLst>
            <pc:docMk/>
            <pc:sldMk cId="2469519764" sldId="2076"/>
            <ac:spMk id="9" creationId="{43D9EC2B-38DA-F8AC-40D4-7F32AE28AA28}"/>
          </ac:spMkLst>
        </pc:spChg>
        <pc:spChg chg="mod">
          <ac:chgData name="Li, William" userId="a4fcec36-8045-44e9-b21c-e0a17ba335ae" providerId="ADAL" clId="{2A489553-1E26-4E42-A6B3-4CE982989197}" dt="2025-09-24T13:41:30.318" v="1490" actId="20577"/>
          <ac:spMkLst>
            <pc:docMk/>
            <pc:sldMk cId="2469519764" sldId="2076"/>
            <ac:spMk id="15" creationId="{AC441BAD-D478-8709-8233-D76A4DE3E64A}"/>
          </ac:spMkLst>
        </pc:spChg>
        <pc:spChg chg="mod">
          <ac:chgData name="Li, William" userId="a4fcec36-8045-44e9-b21c-e0a17ba335ae" providerId="ADAL" clId="{2A489553-1E26-4E42-A6B3-4CE982989197}" dt="2025-09-24T13:41:30.318" v="1490" actId="20577"/>
          <ac:spMkLst>
            <pc:docMk/>
            <pc:sldMk cId="2469519764" sldId="2076"/>
            <ac:spMk id="16" creationId="{93BA61C5-155D-319B-25BB-9A7C5B52AE99}"/>
          </ac:spMkLst>
        </pc:spChg>
        <pc:spChg chg="mod">
          <ac:chgData name="Li, William" userId="a4fcec36-8045-44e9-b21c-e0a17ba335ae" providerId="ADAL" clId="{2A489553-1E26-4E42-A6B3-4CE982989197}" dt="2025-09-24T13:42:54.850" v="1529" actId="14100"/>
          <ac:spMkLst>
            <pc:docMk/>
            <pc:sldMk cId="2469519764" sldId="2076"/>
            <ac:spMk id="20" creationId="{D4F29C94-D2F0-FEA7-1029-761DB7A9CED8}"/>
          </ac:spMkLst>
        </pc:spChg>
        <pc:spChg chg="mod">
          <ac:chgData name="Li, William" userId="a4fcec36-8045-44e9-b21c-e0a17ba335ae" providerId="ADAL" clId="{2A489553-1E26-4E42-A6B3-4CE982989197}" dt="2025-09-24T13:43:08.604" v="1530" actId="2711"/>
          <ac:spMkLst>
            <pc:docMk/>
            <pc:sldMk cId="2469519764" sldId="2076"/>
            <ac:spMk id="23" creationId="{372520FA-D475-ADC6-AEF9-AE85D99455A5}"/>
          </ac:spMkLst>
        </pc:spChg>
        <pc:spChg chg="mod">
          <ac:chgData name="Li, William" userId="a4fcec36-8045-44e9-b21c-e0a17ba335ae" providerId="ADAL" clId="{2A489553-1E26-4E42-A6B3-4CE982989197}" dt="2025-09-24T13:43:15.428" v="1531" actId="2711"/>
          <ac:spMkLst>
            <pc:docMk/>
            <pc:sldMk cId="2469519764" sldId="2076"/>
            <ac:spMk id="26" creationId="{FE6A13A2-C552-9871-1BD4-6D62D4005CA2}"/>
          </ac:spMkLst>
        </pc:spChg>
        <pc:spChg chg="mod">
          <ac:chgData name="Li, William" userId="a4fcec36-8045-44e9-b21c-e0a17ba335ae" providerId="ADAL" clId="{2A489553-1E26-4E42-A6B3-4CE982989197}" dt="2025-09-24T13:41:39.234" v="1499" actId="20577"/>
          <ac:spMkLst>
            <pc:docMk/>
            <pc:sldMk cId="2469519764" sldId="2076"/>
            <ac:spMk id="35" creationId="{046171E8-0419-2FB7-5F28-3B3CA978EFB7}"/>
          </ac:spMkLst>
        </pc:spChg>
        <pc:spChg chg="mod">
          <ac:chgData name="Li, William" userId="a4fcec36-8045-44e9-b21c-e0a17ba335ae" providerId="ADAL" clId="{2A489553-1E26-4E42-A6B3-4CE982989197}" dt="2025-09-24T13:41:47.277" v="1500" actId="114"/>
          <ac:spMkLst>
            <pc:docMk/>
            <pc:sldMk cId="2469519764" sldId="2076"/>
            <ac:spMk id="36" creationId="{3A089E2D-BA8E-0A63-84D4-C39F187BFC10}"/>
          </ac:spMkLst>
        </pc:spChg>
        <pc:spChg chg="mod">
          <ac:chgData name="Li, William" userId="a4fcec36-8045-44e9-b21c-e0a17ba335ae" providerId="ADAL" clId="{2A489553-1E26-4E42-A6B3-4CE982989197}" dt="2025-09-24T21:24:42.616" v="2491" actId="20577"/>
          <ac:spMkLst>
            <pc:docMk/>
            <pc:sldMk cId="2469519764" sldId="2076"/>
            <ac:spMk id="58" creationId="{AE4663E7-A168-4943-D366-2CAAB361EBE7}"/>
          </ac:spMkLst>
        </pc:spChg>
        <pc:grpChg chg="mod">
          <ac:chgData name="Li, William" userId="a4fcec36-8045-44e9-b21c-e0a17ba335ae" providerId="ADAL" clId="{2A489553-1E26-4E42-A6B3-4CE982989197}" dt="2025-09-24T13:41:30.318" v="1490" actId="20577"/>
          <ac:grpSpMkLst>
            <pc:docMk/>
            <pc:sldMk cId="2469519764" sldId="2076"/>
            <ac:grpSpMk id="5" creationId="{5CC9AA4D-E6EF-2DF2-36F8-0F2B40BEBF8E}"/>
          </ac:grpSpMkLst>
        </pc:grpChg>
        <pc:picChg chg="mod">
          <ac:chgData name="Li, William" userId="a4fcec36-8045-44e9-b21c-e0a17ba335ae" providerId="ADAL" clId="{2A489553-1E26-4E42-A6B3-4CE982989197}" dt="2025-09-24T13:41:30.318" v="1490" actId="20577"/>
          <ac:picMkLst>
            <pc:docMk/>
            <pc:sldMk cId="2469519764" sldId="2076"/>
            <ac:picMk id="6" creationId="{C8911CD1-6795-B51F-113E-1724536497C5}"/>
          </ac:picMkLst>
        </pc:picChg>
        <pc:picChg chg="mod">
          <ac:chgData name="Li, William" userId="a4fcec36-8045-44e9-b21c-e0a17ba335ae" providerId="ADAL" clId="{2A489553-1E26-4E42-A6B3-4CE982989197}" dt="2025-09-24T13:41:30.318" v="1490" actId="20577"/>
          <ac:picMkLst>
            <pc:docMk/>
            <pc:sldMk cId="2469519764" sldId="2076"/>
            <ac:picMk id="7" creationId="{DCE8E971-A30D-1480-697D-9F343C74A35A}"/>
          </ac:picMkLst>
        </pc:picChg>
        <pc:picChg chg="mod">
          <ac:chgData name="Li, William" userId="a4fcec36-8045-44e9-b21c-e0a17ba335ae" providerId="ADAL" clId="{2A489553-1E26-4E42-A6B3-4CE982989197}" dt="2025-09-24T13:41:30.318" v="1490" actId="20577"/>
          <ac:picMkLst>
            <pc:docMk/>
            <pc:sldMk cId="2469519764" sldId="2076"/>
            <ac:picMk id="14" creationId="{1FAC43B4-3202-B2BD-101F-C60903DC9FD4}"/>
          </ac:picMkLst>
        </pc:picChg>
        <pc:cxnChg chg="mod">
          <ac:chgData name="Li, William" userId="a4fcec36-8045-44e9-b21c-e0a17ba335ae" providerId="ADAL" clId="{2A489553-1E26-4E42-A6B3-4CE982989197}" dt="2025-09-24T13:41:30.318" v="1490" actId="20577"/>
          <ac:cxnSpMkLst>
            <pc:docMk/>
            <pc:sldMk cId="2469519764" sldId="2076"/>
            <ac:cxnSpMk id="18" creationId="{2C1E8FA0-AEA8-807F-AADD-DEC7391BA871}"/>
          </ac:cxnSpMkLst>
        </pc:cxnChg>
        <pc:cxnChg chg="mod">
          <ac:chgData name="Li, William" userId="a4fcec36-8045-44e9-b21c-e0a17ba335ae" providerId="ADAL" clId="{2A489553-1E26-4E42-A6B3-4CE982989197}" dt="2025-09-24T13:41:30.318" v="1490" actId="20577"/>
          <ac:cxnSpMkLst>
            <pc:docMk/>
            <pc:sldMk cId="2469519764" sldId="2076"/>
            <ac:cxnSpMk id="19" creationId="{F2FF3F11-2698-D672-ECEC-0A53C00C4C8F}"/>
          </ac:cxnSpMkLst>
        </pc:cxnChg>
      </pc:sldChg>
      <pc:sldChg chg="ord">
        <pc:chgData name="Li, William" userId="a4fcec36-8045-44e9-b21c-e0a17ba335ae" providerId="ADAL" clId="{2A489553-1E26-4E42-A6B3-4CE982989197}" dt="2025-09-23T07:14:17.954" v="215"/>
        <pc:sldMkLst>
          <pc:docMk/>
          <pc:sldMk cId="139982225" sldId="2077"/>
        </pc:sldMkLst>
      </pc:sldChg>
      <pc:sldChg chg="ord">
        <pc:chgData name="Li, William" userId="a4fcec36-8045-44e9-b21c-e0a17ba335ae" providerId="ADAL" clId="{2A489553-1E26-4E42-A6B3-4CE982989197}" dt="2025-09-23T13:14:20.118" v="408"/>
        <pc:sldMkLst>
          <pc:docMk/>
          <pc:sldMk cId="4224614857" sldId="2078"/>
        </pc:sldMkLst>
      </pc:sldChg>
      <pc:sldChg chg="ord">
        <pc:chgData name="Li, William" userId="a4fcec36-8045-44e9-b21c-e0a17ba335ae" providerId="ADAL" clId="{2A489553-1E26-4E42-A6B3-4CE982989197}" dt="2025-09-24T21:35:40.804" v="2819"/>
        <pc:sldMkLst>
          <pc:docMk/>
          <pc:sldMk cId="3010611659" sldId="2083"/>
        </pc:sldMkLst>
      </pc:sldChg>
      <pc:sldChg chg="modSp mod">
        <pc:chgData name="Li, William" userId="a4fcec36-8045-44e9-b21c-e0a17ba335ae" providerId="ADAL" clId="{2A489553-1E26-4E42-A6B3-4CE982989197}" dt="2025-09-24T21:42:01.576" v="2989" actId="20577"/>
        <pc:sldMkLst>
          <pc:docMk/>
          <pc:sldMk cId="3600560118" sldId="2094"/>
        </pc:sldMkLst>
        <pc:spChg chg="mod">
          <ac:chgData name="Li, William" userId="a4fcec36-8045-44e9-b21c-e0a17ba335ae" providerId="ADAL" clId="{2A489553-1E26-4E42-A6B3-4CE982989197}" dt="2025-09-24T21:42:01.576" v="2989" actId="20577"/>
          <ac:spMkLst>
            <pc:docMk/>
            <pc:sldMk cId="3600560118" sldId="2094"/>
            <ac:spMk id="8" creationId="{1C533B92-8061-1F02-B807-D43BAAAACFFB}"/>
          </ac:spMkLst>
        </pc:spChg>
      </pc:sldChg>
      <pc:sldChg chg="del">
        <pc:chgData name="Li, William" userId="a4fcec36-8045-44e9-b21c-e0a17ba335ae" providerId="ADAL" clId="{2A489553-1E26-4E42-A6B3-4CE982989197}" dt="2025-09-24T13:49:07.256" v="1594" actId="47"/>
        <pc:sldMkLst>
          <pc:docMk/>
          <pc:sldMk cId="2702040040" sldId="2096"/>
        </pc:sldMkLst>
      </pc:sldChg>
      <pc:sldChg chg="add del">
        <pc:chgData name="Li, William" userId="a4fcec36-8045-44e9-b21c-e0a17ba335ae" providerId="ADAL" clId="{2A489553-1E26-4E42-A6B3-4CE982989197}" dt="2025-09-24T21:36:09.777" v="2823" actId="47"/>
        <pc:sldMkLst>
          <pc:docMk/>
          <pc:sldMk cId="4003545784" sldId="2100"/>
        </pc:sldMkLst>
      </pc:sldChg>
      <pc:sldChg chg="modSp mod">
        <pc:chgData name="Li, William" userId="a4fcec36-8045-44e9-b21c-e0a17ba335ae" providerId="ADAL" clId="{2A489553-1E26-4E42-A6B3-4CE982989197}" dt="2025-09-24T13:49:33.826" v="1611" actId="20577"/>
        <pc:sldMkLst>
          <pc:docMk/>
          <pc:sldMk cId="3291076260" sldId="2101"/>
        </pc:sldMkLst>
        <pc:spChg chg="mod">
          <ac:chgData name="Li, William" userId="a4fcec36-8045-44e9-b21c-e0a17ba335ae" providerId="ADAL" clId="{2A489553-1E26-4E42-A6B3-4CE982989197}" dt="2025-09-24T13:49:33.826" v="1611" actId="20577"/>
          <ac:spMkLst>
            <pc:docMk/>
            <pc:sldMk cId="3291076260" sldId="2101"/>
            <ac:spMk id="4" creationId="{A12BA4B8-AD63-0D90-4CED-B509935CB220}"/>
          </ac:spMkLst>
        </pc:spChg>
      </pc:sldChg>
      <pc:sldChg chg="modSp mod">
        <pc:chgData name="Li, William" userId="a4fcec36-8045-44e9-b21c-e0a17ba335ae" providerId="ADAL" clId="{2A489553-1E26-4E42-A6B3-4CE982989197}" dt="2025-09-23T07:11:23.578" v="208" actId="20577"/>
        <pc:sldMkLst>
          <pc:docMk/>
          <pc:sldMk cId="425183736" sldId="2102"/>
        </pc:sldMkLst>
        <pc:spChg chg="mod">
          <ac:chgData name="Li, William" userId="a4fcec36-8045-44e9-b21c-e0a17ba335ae" providerId="ADAL" clId="{2A489553-1E26-4E42-A6B3-4CE982989197}" dt="2025-09-23T07:11:23.578" v="208" actId="20577"/>
          <ac:spMkLst>
            <pc:docMk/>
            <pc:sldMk cId="425183736" sldId="2102"/>
            <ac:spMk id="4" creationId="{2A111F8C-99BE-491C-2CB8-252EB441ACAA}"/>
          </ac:spMkLst>
        </pc:spChg>
      </pc:sldChg>
      <pc:sldChg chg="ord">
        <pc:chgData name="Li, William" userId="a4fcec36-8045-44e9-b21c-e0a17ba335ae" providerId="ADAL" clId="{2A489553-1E26-4E42-A6B3-4CE982989197}" dt="2025-09-23T07:12:51.278" v="213"/>
        <pc:sldMkLst>
          <pc:docMk/>
          <pc:sldMk cId="3470273170" sldId="2104"/>
        </pc:sldMkLst>
      </pc:sldChg>
      <pc:sldChg chg="modSp mod">
        <pc:chgData name="Li, William" userId="a4fcec36-8045-44e9-b21c-e0a17ba335ae" providerId="ADAL" clId="{2A489553-1E26-4E42-A6B3-4CE982989197}" dt="2025-09-23T07:14:34.496" v="243" actId="20577"/>
        <pc:sldMkLst>
          <pc:docMk/>
          <pc:sldMk cId="4043088756" sldId="2105"/>
        </pc:sldMkLst>
        <pc:spChg chg="mod">
          <ac:chgData name="Li, William" userId="a4fcec36-8045-44e9-b21c-e0a17ba335ae" providerId="ADAL" clId="{2A489553-1E26-4E42-A6B3-4CE982989197}" dt="2025-09-23T07:14:34.496" v="243" actId="20577"/>
          <ac:spMkLst>
            <pc:docMk/>
            <pc:sldMk cId="4043088756" sldId="2105"/>
            <ac:spMk id="3" creationId="{BEC3B9D0-FB47-8700-A2CA-7557DDA6E7CD}"/>
          </ac:spMkLst>
        </pc:spChg>
      </pc:sldChg>
      <pc:sldChg chg="ord">
        <pc:chgData name="Li, William" userId="a4fcec36-8045-44e9-b21c-e0a17ba335ae" providerId="ADAL" clId="{2A489553-1E26-4E42-A6B3-4CE982989197}" dt="2025-09-24T21:18:18.796" v="2450"/>
        <pc:sldMkLst>
          <pc:docMk/>
          <pc:sldMk cId="2596946567" sldId="2106"/>
        </pc:sldMkLst>
      </pc:sldChg>
      <pc:sldChg chg="ord">
        <pc:chgData name="Li, William" userId="a4fcec36-8045-44e9-b21c-e0a17ba335ae" providerId="ADAL" clId="{2A489553-1E26-4E42-A6B3-4CE982989197}" dt="2025-09-23T07:12:51.278" v="213"/>
        <pc:sldMkLst>
          <pc:docMk/>
          <pc:sldMk cId="1830873074" sldId="2111"/>
        </pc:sldMkLst>
      </pc:sldChg>
      <pc:sldChg chg="ord">
        <pc:chgData name="Li, William" userId="a4fcec36-8045-44e9-b21c-e0a17ba335ae" providerId="ADAL" clId="{2A489553-1E26-4E42-A6B3-4CE982989197}" dt="2025-09-24T21:34:41.567" v="2811"/>
        <pc:sldMkLst>
          <pc:docMk/>
          <pc:sldMk cId="4190299542" sldId="2116"/>
        </pc:sldMkLst>
      </pc:sldChg>
      <pc:sldChg chg="ord">
        <pc:chgData name="Li, William" userId="a4fcec36-8045-44e9-b21c-e0a17ba335ae" providerId="ADAL" clId="{2A489553-1E26-4E42-A6B3-4CE982989197}" dt="2025-09-23T07:10:05.168" v="166"/>
        <pc:sldMkLst>
          <pc:docMk/>
          <pc:sldMk cId="3365160958" sldId="2118"/>
        </pc:sldMkLst>
      </pc:sldChg>
      <pc:sldChg chg="new del">
        <pc:chgData name="Li, William" userId="a4fcec36-8045-44e9-b21c-e0a17ba335ae" providerId="ADAL" clId="{2A489553-1E26-4E42-A6B3-4CE982989197}" dt="2025-09-23T07:21:34.106" v="245" actId="680"/>
        <pc:sldMkLst>
          <pc:docMk/>
          <pc:sldMk cId="2351820052" sldId="2119"/>
        </pc:sldMkLst>
      </pc:sldChg>
      <pc:sldChg chg="addSp modSp new mod ord">
        <pc:chgData name="Li, William" userId="a4fcec36-8045-44e9-b21c-e0a17ba335ae" providerId="ADAL" clId="{2A489553-1E26-4E42-A6B3-4CE982989197}" dt="2025-09-24T21:49:49.154" v="3030" actId="1076"/>
        <pc:sldMkLst>
          <pc:docMk/>
          <pc:sldMk cId="3247396658" sldId="2119"/>
        </pc:sldMkLst>
        <pc:spChg chg="mod">
          <ac:chgData name="Li, William" userId="a4fcec36-8045-44e9-b21c-e0a17ba335ae" providerId="ADAL" clId="{2A489553-1E26-4E42-A6B3-4CE982989197}" dt="2025-09-24T21:18:53.142" v="2463" actId="20577"/>
          <ac:spMkLst>
            <pc:docMk/>
            <pc:sldMk cId="3247396658" sldId="2119"/>
            <ac:spMk id="2" creationId="{B4FC808B-DE58-ACD5-B1F9-0492C4F448D7}"/>
          </ac:spMkLst>
        </pc:spChg>
        <pc:spChg chg="add mod">
          <ac:chgData name="Li, William" userId="a4fcec36-8045-44e9-b21c-e0a17ba335ae" providerId="ADAL" clId="{2A489553-1E26-4E42-A6B3-4CE982989197}" dt="2025-09-23T07:23:54.160" v="317"/>
          <ac:spMkLst>
            <pc:docMk/>
            <pc:sldMk cId="3247396658" sldId="2119"/>
            <ac:spMk id="6" creationId="{CFBADA46-5844-F6E7-905C-5272CD0120B5}"/>
          </ac:spMkLst>
        </pc:spChg>
        <pc:spChg chg="add mod">
          <ac:chgData name="Li, William" userId="a4fcec36-8045-44e9-b21c-e0a17ba335ae" providerId="ADAL" clId="{2A489553-1E26-4E42-A6B3-4CE982989197}" dt="2025-09-23T07:23:54.160" v="317"/>
          <ac:spMkLst>
            <pc:docMk/>
            <pc:sldMk cId="3247396658" sldId="2119"/>
            <ac:spMk id="7" creationId="{58F2D49C-3364-696D-8FAE-D6D6720DD9B8}"/>
          </ac:spMkLst>
        </pc:spChg>
        <pc:spChg chg="add mod">
          <ac:chgData name="Li, William" userId="a4fcec36-8045-44e9-b21c-e0a17ba335ae" providerId="ADAL" clId="{2A489553-1E26-4E42-A6B3-4CE982989197}" dt="2025-09-23T07:28:26.489" v="401" actId="20577"/>
          <ac:spMkLst>
            <pc:docMk/>
            <pc:sldMk cId="3247396658" sldId="2119"/>
            <ac:spMk id="8" creationId="{4D771431-4C99-D03D-CF67-A93442805C33}"/>
          </ac:spMkLst>
        </pc:spChg>
        <pc:spChg chg="add mod">
          <ac:chgData name="Li, William" userId="a4fcec36-8045-44e9-b21c-e0a17ba335ae" providerId="ADAL" clId="{2A489553-1E26-4E42-A6B3-4CE982989197}" dt="2025-09-23T07:23:54.160" v="317"/>
          <ac:spMkLst>
            <pc:docMk/>
            <pc:sldMk cId="3247396658" sldId="2119"/>
            <ac:spMk id="9" creationId="{D5B75039-6513-CCD9-10E8-69AFE368BA31}"/>
          </ac:spMkLst>
        </pc:spChg>
        <pc:spChg chg="add mod">
          <ac:chgData name="Li, William" userId="a4fcec36-8045-44e9-b21c-e0a17ba335ae" providerId="ADAL" clId="{2A489553-1E26-4E42-A6B3-4CE982989197}" dt="2025-09-23T07:23:54.160" v="317"/>
          <ac:spMkLst>
            <pc:docMk/>
            <pc:sldMk cId="3247396658" sldId="2119"/>
            <ac:spMk id="10" creationId="{0187BA1A-98FB-8A6C-888B-71B7292DE212}"/>
          </ac:spMkLst>
        </pc:spChg>
        <pc:spChg chg="add mod">
          <ac:chgData name="Li, William" userId="a4fcec36-8045-44e9-b21c-e0a17ba335ae" providerId="ADAL" clId="{2A489553-1E26-4E42-A6B3-4CE982989197}" dt="2025-09-24T21:49:49.154" v="3030" actId="1076"/>
          <ac:spMkLst>
            <pc:docMk/>
            <pc:sldMk cId="3247396658" sldId="2119"/>
            <ac:spMk id="11" creationId="{4257E059-810D-0275-2715-CD681BC0D26A}"/>
          </ac:spMkLst>
        </pc:spChg>
        <pc:picChg chg="add mod">
          <ac:chgData name="Li, William" userId="a4fcec36-8045-44e9-b21c-e0a17ba335ae" providerId="ADAL" clId="{2A489553-1E26-4E42-A6B3-4CE982989197}" dt="2025-09-23T07:23:54.160" v="317"/>
          <ac:picMkLst>
            <pc:docMk/>
            <pc:sldMk cId="3247396658" sldId="2119"/>
            <ac:picMk id="4" creationId="{23F084A7-F332-2345-0736-BCF719D3D741}"/>
          </ac:picMkLst>
        </pc:picChg>
        <pc:picChg chg="add mod">
          <ac:chgData name="Li, William" userId="a4fcec36-8045-44e9-b21c-e0a17ba335ae" providerId="ADAL" clId="{2A489553-1E26-4E42-A6B3-4CE982989197}" dt="2025-09-23T07:23:54.160" v="317"/>
          <ac:picMkLst>
            <pc:docMk/>
            <pc:sldMk cId="3247396658" sldId="2119"/>
            <ac:picMk id="5" creationId="{B8D4E753-902A-F3B3-C3E2-5649249A100C}"/>
          </ac:picMkLst>
        </pc:picChg>
      </pc:sldChg>
      <pc:sldChg chg="add ord">
        <pc:chgData name="Li, William" userId="a4fcec36-8045-44e9-b21c-e0a17ba335ae" providerId="ADAL" clId="{2A489553-1E26-4E42-A6B3-4CE982989197}" dt="2025-09-23T13:16:20.784" v="411"/>
        <pc:sldMkLst>
          <pc:docMk/>
          <pc:sldMk cId="2278321606" sldId="2120"/>
        </pc:sldMkLst>
      </pc:sldChg>
      <pc:sldChg chg="new del">
        <pc:chgData name="Li, William" userId="a4fcec36-8045-44e9-b21c-e0a17ba335ae" providerId="ADAL" clId="{2A489553-1E26-4E42-A6B3-4CE982989197}" dt="2025-09-24T13:18:21.070" v="413" actId="47"/>
        <pc:sldMkLst>
          <pc:docMk/>
          <pc:sldMk cId="2162501415" sldId="2121"/>
        </pc:sldMkLst>
      </pc:sldChg>
      <pc:sldChg chg="new del">
        <pc:chgData name="Li, William" userId="a4fcec36-8045-44e9-b21c-e0a17ba335ae" providerId="ADAL" clId="{2A489553-1E26-4E42-A6B3-4CE982989197}" dt="2025-09-24T13:18:29.735" v="418" actId="47"/>
        <pc:sldMkLst>
          <pc:docMk/>
          <pc:sldMk cId="4050281211" sldId="2121"/>
        </pc:sldMkLst>
      </pc:sldChg>
      <pc:sldChg chg="addSp modSp new mod ord">
        <pc:chgData name="Li, William" userId="a4fcec36-8045-44e9-b21c-e0a17ba335ae" providerId="ADAL" clId="{2A489553-1E26-4E42-A6B3-4CE982989197}" dt="2025-09-25T07:37:24.117" v="3049" actId="404"/>
        <pc:sldMkLst>
          <pc:docMk/>
          <pc:sldMk cId="3202434755" sldId="2122"/>
        </pc:sldMkLst>
        <pc:spChg chg="add mod">
          <ac:chgData name="Li, William" userId="a4fcec36-8045-44e9-b21c-e0a17ba335ae" providerId="ADAL" clId="{2A489553-1E26-4E42-A6B3-4CE982989197}" dt="2025-09-25T07:37:24.117" v="3049" actId="404"/>
          <ac:spMkLst>
            <pc:docMk/>
            <pc:sldMk cId="3202434755" sldId="2122"/>
            <ac:spMk id="3" creationId="{7CB05361-F4C4-1D31-A27D-E30062A551BE}"/>
          </ac:spMkLst>
        </pc:spChg>
        <pc:spChg chg="add mod">
          <ac:chgData name="Li, William" userId="a4fcec36-8045-44e9-b21c-e0a17ba335ae" providerId="ADAL" clId="{2A489553-1E26-4E42-A6B3-4CE982989197}" dt="2025-09-24T17:57:34.309" v="1893" actId="20577"/>
          <ac:spMkLst>
            <pc:docMk/>
            <pc:sldMk cId="3202434755" sldId="2122"/>
            <ac:spMk id="4" creationId="{97ECE86A-EBEA-0678-F6D2-9059D6095EF2}"/>
          </ac:spMkLst>
        </pc:spChg>
        <pc:picChg chg="add mod modCrop">
          <ac:chgData name="Li, William" userId="a4fcec36-8045-44e9-b21c-e0a17ba335ae" providerId="ADAL" clId="{2A489553-1E26-4E42-A6B3-4CE982989197}" dt="2025-09-24T20:26:45.520" v="2419" actId="1076"/>
          <ac:picMkLst>
            <pc:docMk/>
            <pc:sldMk cId="3202434755" sldId="2122"/>
            <ac:picMk id="6" creationId="{8A126E42-A9B5-E0AC-5760-989DD5129926}"/>
          </ac:picMkLst>
        </pc:picChg>
        <pc:picChg chg="add mod">
          <ac:chgData name="Li, William" userId="a4fcec36-8045-44e9-b21c-e0a17ba335ae" providerId="ADAL" clId="{2A489553-1E26-4E42-A6B3-4CE982989197}" dt="2025-09-24T20:26:50.411" v="2422" actId="1076"/>
          <ac:picMkLst>
            <pc:docMk/>
            <pc:sldMk cId="3202434755" sldId="2122"/>
            <ac:picMk id="8" creationId="{AD9E5F6B-3EC9-674C-5E8E-6BF2C5B895EB}"/>
          </ac:picMkLst>
        </pc:picChg>
      </pc:sldChg>
      <pc:sldChg chg="new del">
        <pc:chgData name="Li, William" userId="a4fcec36-8045-44e9-b21c-e0a17ba335ae" providerId="ADAL" clId="{2A489553-1E26-4E42-A6B3-4CE982989197}" dt="2025-09-24T18:01:50.899" v="2240" actId="47"/>
        <pc:sldMkLst>
          <pc:docMk/>
          <pc:sldMk cId="1460353024" sldId="2123"/>
        </pc:sldMkLst>
      </pc:sldChg>
      <pc:sldChg chg="new del">
        <pc:chgData name="Li, William" userId="a4fcec36-8045-44e9-b21c-e0a17ba335ae" providerId="ADAL" clId="{2A489553-1E26-4E42-A6B3-4CE982989197}" dt="2025-09-24T17:59:24.956" v="1896" actId="680"/>
        <pc:sldMkLst>
          <pc:docMk/>
          <pc:sldMk cId="651533297" sldId="2124"/>
        </pc:sldMkLst>
      </pc:sldChg>
      <pc:sldChg chg="addSp delSp modSp add mod">
        <pc:chgData name="Li, William" userId="a4fcec36-8045-44e9-b21c-e0a17ba335ae" providerId="ADAL" clId="{2A489553-1E26-4E42-A6B3-4CE982989197}" dt="2025-09-24T21:34:00.207" v="2809" actId="20577"/>
        <pc:sldMkLst>
          <pc:docMk/>
          <pc:sldMk cId="652952214" sldId="2124"/>
        </pc:sldMkLst>
        <pc:spChg chg="del">
          <ac:chgData name="Li, William" userId="a4fcec36-8045-44e9-b21c-e0a17ba335ae" providerId="ADAL" clId="{2A489553-1E26-4E42-A6B3-4CE982989197}" dt="2025-09-24T17:59:34.043" v="1910" actId="478"/>
          <ac:spMkLst>
            <pc:docMk/>
            <pc:sldMk cId="652952214" sldId="2124"/>
            <ac:spMk id="2" creationId="{D7D0CC3C-7E21-9A76-3456-FF38D37A8852}"/>
          </ac:spMkLst>
        </pc:spChg>
        <pc:spChg chg="mod">
          <ac:chgData name="Li, William" userId="a4fcec36-8045-44e9-b21c-e0a17ba335ae" providerId="ADAL" clId="{2A489553-1E26-4E42-A6B3-4CE982989197}" dt="2025-09-24T17:59:30.635" v="1908" actId="20577"/>
          <ac:spMkLst>
            <pc:docMk/>
            <pc:sldMk cId="652952214" sldId="2124"/>
            <ac:spMk id="7" creationId="{5E7870FD-1718-DB21-BAA3-B1ED52196525}"/>
          </ac:spMkLst>
        </pc:spChg>
        <pc:spChg chg="del mod">
          <ac:chgData name="Li, William" userId="a4fcec36-8045-44e9-b21c-e0a17ba335ae" providerId="ADAL" clId="{2A489553-1E26-4E42-A6B3-4CE982989197}" dt="2025-09-24T17:59:40.861" v="1914" actId="478"/>
          <ac:spMkLst>
            <pc:docMk/>
            <pc:sldMk cId="652952214" sldId="2124"/>
            <ac:spMk id="18" creationId="{B86A994E-79C0-A8C2-B1A3-02668C6924DB}"/>
          </ac:spMkLst>
        </pc:spChg>
        <pc:spChg chg="add mod">
          <ac:chgData name="Li, William" userId="a4fcec36-8045-44e9-b21c-e0a17ba335ae" providerId="ADAL" clId="{2A489553-1E26-4E42-A6B3-4CE982989197}" dt="2025-09-24T21:34:00.207" v="2809" actId="20577"/>
          <ac:spMkLst>
            <pc:docMk/>
            <pc:sldMk cId="652952214" sldId="2124"/>
            <ac:spMk id="19" creationId="{11937674-FE88-3BD9-5023-5ABF3C6ADC65}"/>
          </ac:spMkLst>
        </pc:spChg>
        <pc:spChg chg="del">
          <ac:chgData name="Li, William" userId="a4fcec36-8045-44e9-b21c-e0a17ba335ae" providerId="ADAL" clId="{2A489553-1E26-4E42-A6B3-4CE982989197}" dt="2025-09-24T17:59:36.858" v="1913" actId="478"/>
          <ac:spMkLst>
            <pc:docMk/>
            <pc:sldMk cId="652952214" sldId="2124"/>
            <ac:spMk id="24" creationId="{0A32F35A-F279-B89A-B0D7-2F6444435414}"/>
          </ac:spMkLst>
        </pc:spChg>
        <pc:grpChg chg="del">
          <ac:chgData name="Li, William" userId="a4fcec36-8045-44e9-b21c-e0a17ba335ae" providerId="ADAL" clId="{2A489553-1E26-4E42-A6B3-4CE982989197}" dt="2025-09-24T17:59:32.783" v="1909" actId="478"/>
          <ac:grpSpMkLst>
            <pc:docMk/>
            <pc:sldMk cId="652952214" sldId="2124"/>
            <ac:grpSpMk id="23" creationId="{F23150EB-2EAD-04AF-719F-BE4C9800A9FB}"/>
          </ac:grpSpMkLst>
        </pc:grpChg>
        <pc:picChg chg="add mod">
          <ac:chgData name="Li, William" userId="a4fcec36-8045-44e9-b21c-e0a17ba335ae" providerId="ADAL" clId="{2A489553-1E26-4E42-A6B3-4CE982989197}" dt="2025-09-24T21:33:57.777" v="2805" actId="1076"/>
          <ac:picMkLst>
            <pc:docMk/>
            <pc:sldMk cId="652952214" sldId="2124"/>
            <ac:picMk id="3" creationId="{54E0E5AD-33BC-A628-39DC-8E2D3D8E6AD6}"/>
          </ac:picMkLst>
        </pc:picChg>
        <pc:picChg chg="del">
          <ac:chgData name="Li, William" userId="a4fcec36-8045-44e9-b21c-e0a17ba335ae" providerId="ADAL" clId="{2A489553-1E26-4E42-A6B3-4CE982989197}" dt="2025-09-24T17:59:34.691" v="1911" actId="478"/>
          <ac:picMkLst>
            <pc:docMk/>
            <pc:sldMk cId="652952214" sldId="2124"/>
            <ac:picMk id="53260" creationId="{9E67038E-2352-9D72-5E99-3BE89CC75A31}"/>
          </ac:picMkLst>
        </pc:picChg>
      </pc:sldChg>
      <pc:sldChg chg="modSp add mod">
        <pc:chgData name="Li, William" userId="a4fcec36-8045-44e9-b21c-e0a17ba335ae" providerId="ADAL" clId="{2A489553-1E26-4E42-A6B3-4CE982989197}" dt="2025-09-24T21:36:19.480" v="2837" actId="20577"/>
        <pc:sldMkLst>
          <pc:docMk/>
          <pc:sldMk cId="4112815828" sldId="2125"/>
        </pc:sldMkLst>
        <pc:spChg chg="mod">
          <ac:chgData name="Li, William" userId="a4fcec36-8045-44e9-b21c-e0a17ba335ae" providerId="ADAL" clId="{2A489553-1E26-4E42-A6B3-4CE982989197}" dt="2025-09-24T21:36:19.480" v="2837" actId="20577"/>
          <ac:spMkLst>
            <pc:docMk/>
            <pc:sldMk cId="4112815828" sldId="2125"/>
            <ac:spMk id="4" creationId="{32CD50DF-3AD0-2492-A99E-666B745AEEB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9/25/2025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a:p>
        </p:txBody>
      </p:sp>
      <p:sp>
        <p:nvSpPr>
          <p:cNvPr id="4" name="Slide Number Placeholder 3"/>
          <p:cNvSpPr>
            <a:spLocks noGrp="1"/>
          </p:cNvSpPr>
          <p:nvPr>
            <p:ph type="sldNum" sz="quarter" idx="5"/>
          </p:nvPr>
        </p:nvSpPr>
        <p:spPr/>
        <p:txBody>
          <a:bodyPr/>
          <a:lstStyle/>
          <a:p>
            <a:fld id="{515839EF-EF2D-A244-8B03-02564FD38722}" type="slidenum">
              <a:rPr lang="en-US" smtClean="0"/>
              <a:t>1</a:t>
            </a:fld>
            <a:endParaRPr lang="en-US"/>
          </a:p>
        </p:txBody>
      </p:sp>
    </p:spTree>
    <p:extLst>
      <p:ext uri="{BB962C8B-B14F-4D97-AF65-F5344CB8AC3E}">
        <p14:creationId xmlns:p14="http://schemas.microsoft.com/office/powerpoint/2010/main" val="3038010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13</a:t>
            </a:fld>
            <a:endParaRPr lang="en-US"/>
          </a:p>
        </p:txBody>
      </p:sp>
    </p:spTree>
    <p:extLst>
      <p:ext uri="{BB962C8B-B14F-4D97-AF65-F5344CB8AC3E}">
        <p14:creationId xmlns:p14="http://schemas.microsoft.com/office/powerpoint/2010/main" val="1510782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14</a:t>
            </a:fld>
            <a:endParaRPr lang="en-US"/>
          </a:p>
        </p:txBody>
      </p:sp>
    </p:spTree>
    <p:extLst>
      <p:ext uri="{BB962C8B-B14F-4D97-AF65-F5344CB8AC3E}">
        <p14:creationId xmlns:p14="http://schemas.microsoft.com/office/powerpoint/2010/main" val="1392240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5CDF1FF-B602-445F-A187-E1B097B746B9}" type="slidenum">
              <a:rPr lang="en-US" smtClean="0"/>
              <a:t>16</a:t>
            </a:fld>
            <a:endParaRPr lang="en-US"/>
          </a:p>
        </p:txBody>
      </p:sp>
    </p:spTree>
    <p:extLst>
      <p:ext uri="{BB962C8B-B14F-4D97-AF65-F5344CB8AC3E}">
        <p14:creationId xmlns:p14="http://schemas.microsoft.com/office/powerpoint/2010/main" val="3971928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18</a:t>
            </a:fld>
            <a:endParaRPr lang="en-US"/>
          </a:p>
        </p:txBody>
      </p:sp>
    </p:spTree>
    <p:extLst>
      <p:ext uri="{BB962C8B-B14F-4D97-AF65-F5344CB8AC3E}">
        <p14:creationId xmlns:p14="http://schemas.microsoft.com/office/powerpoint/2010/main" val="996434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lgn="l"/>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19</a:t>
            </a:fld>
            <a:endParaRPr lang="en-US"/>
          </a:p>
        </p:txBody>
      </p:sp>
    </p:spTree>
    <p:extLst>
      <p:ext uri="{BB962C8B-B14F-4D97-AF65-F5344CB8AC3E}">
        <p14:creationId xmlns:p14="http://schemas.microsoft.com/office/powerpoint/2010/main" val="2443367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20</a:t>
            </a:fld>
            <a:endParaRPr lang="en-US"/>
          </a:p>
        </p:txBody>
      </p:sp>
    </p:spTree>
    <p:extLst>
      <p:ext uri="{BB962C8B-B14F-4D97-AF65-F5344CB8AC3E}">
        <p14:creationId xmlns:p14="http://schemas.microsoft.com/office/powerpoint/2010/main" val="2544327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2BBE1-6324-1CCE-6385-29C0F24EA47E}"/>
            </a:ext>
          </a:extLst>
        </p:cNvPr>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29DC38AA-02DA-9842-C314-957A5963236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Notes Placeholder 2">
            <a:extLst>
              <a:ext uri="{FF2B5EF4-FFF2-40B4-BE49-F238E27FC236}">
                <a16:creationId xmlns:a16="http://schemas.microsoft.com/office/drawing/2014/main" id="{0E2ACF28-8425-A34F-BA2D-A29A8EEB1E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itchFamily="34" charset="-128"/>
            </a:endParaRPr>
          </a:p>
        </p:txBody>
      </p:sp>
      <p:sp>
        <p:nvSpPr>
          <p:cNvPr id="4" name="Slide Number Placeholder 3">
            <a:extLst>
              <a:ext uri="{FF2B5EF4-FFF2-40B4-BE49-F238E27FC236}">
                <a16:creationId xmlns:a16="http://schemas.microsoft.com/office/drawing/2014/main" id="{90274B50-3E38-B781-BD3A-814D2C53CB2C}"/>
              </a:ext>
            </a:extLst>
          </p:cNvPr>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72D005D3-F66C-45F9-B3CF-4A83B0541093}" type="slidenum">
              <a:rPr lang="en-US" altLang="en-US" sz="1200">
                <a:latin typeface="Calibri" pitchFamily="34" charset="0"/>
              </a:rPr>
              <a:pPr eaLnBrk="1" hangingPunct="1"/>
              <a:t>21</a:t>
            </a:fld>
            <a:endParaRPr lang="en-US" altLang="en-US" sz="1200">
              <a:latin typeface="Calibri" pitchFamily="34" charset="0"/>
            </a:endParaRPr>
          </a:p>
        </p:txBody>
      </p:sp>
    </p:spTree>
    <p:extLst>
      <p:ext uri="{BB962C8B-B14F-4D97-AF65-F5344CB8AC3E}">
        <p14:creationId xmlns:p14="http://schemas.microsoft.com/office/powerpoint/2010/main" val="2084204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22</a:t>
            </a:fld>
            <a:endParaRPr lang="en-US"/>
          </a:p>
        </p:txBody>
      </p:sp>
    </p:spTree>
    <p:extLst>
      <p:ext uri="{BB962C8B-B14F-4D97-AF65-F5344CB8AC3E}">
        <p14:creationId xmlns:p14="http://schemas.microsoft.com/office/powerpoint/2010/main" val="46965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53F80-8B37-0995-D3C1-FFEBED6DB8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4E6B2C-253B-95EC-B619-E8AEC613CD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DE9F52-9EE0-0E02-5EB0-38E63377ADF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4A3D193-658B-8693-F480-11D4AC148D8B}"/>
              </a:ext>
            </a:extLst>
          </p:cNvPr>
          <p:cNvSpPr>
            <a:spLocks noGrp="1"/>
          </p:cNvSpPr>
          <p:nvPr>
            <p:ph type="sldNum" sz="quarter" idx="5"/>
          </p:nvPr>
        </p:nvSpPr>
        <p:spPr/>
        <p:txBody>
          <a:bodyPr/>
          <a:lstStyle/>
          <a:p>
            <a:fld id="{515839EF-EF2D-A244-8B03-02564FD38722}" type="slidenum">
              <a:rPr lang="en-US" smtClean="0"/>
              <a:t>23</a:t>
            </a:fld>
            <a:endParaRPr lang="en-US"/>
          </a:p>
        </p:txBody>
      </p:sp>
    </p:spTree>
    <p:extLst>
      <p:ext uri="{BB962C8B-B14F-4D97-AF65-F5344CB8AC3E}">
        <p14:creationId xmlns:p14="http://schemas.microsoft.com/office/powerpoint/2010/main" val="3277469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24</a:t>
            </a:fld>
            <a:endParaRPr lang="en-US"/>
          </a:p>
        </p:txBody>
      </p:sp>
    </p:spTree>
    <p:extLst>
      <p:ext uri="{BB962C8B-B14F-4D97-AF65-F5344CB8AC3E}">
        <p14:creationId xmlns:p14="http://schemas.microsoft.com/office/powerpoint/2010/main" val="370914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515839EF-EF2D-A244-8B03-02564FD38722}" type="slidenum">
              <a:rPr lang="en-US" smtClean="0"/>
              <a:t>2</a:t>
            </a:fld>
            <a:endParaRPr lang="en-US"/>
          </a:p>
        </p:txBody>
      </p:sp>
    </p:spTree>
    <p:extLst>
      <p:ext uri="{BB962C8B-B14F-4D97-AF65-F5344CB8AC3E}">
        <p14:creationId xmlns:p14="http://schemas.microsoft.com/office/powerpoint/2010/main" val="3394454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25</a:t>
            </a:fld>
            <a:endParaRPr lang="en-US"/>
          </a:p>
        </p:txBody>
      </p:sp>
    </p:spTree>
    <p:extLst>
      <p:ext uri="{BB962C8B-B14F-4D97-AF65-F5344CB8AC3E}">
        <p14:creationId xmlns:p14="http://schemas.microsoft.com/office/powerpoint/2010/main" val="3267055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spcBef>
                <a:spcPts val="600"/>
              </a:spcBef>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26</a:t>
            </a:fld>
            <a:endParaRPr lang="en-US"/>
          </a:p>
        </p:txBody>
      </p:sp>
    </p:spTree>
    <p:extLst>
      <p:ext uri="{BB962C8B-B14F-4D97-AF65-F5344CB8AC3E}">
        <p14:creationId xmlns:p14="http://schemas.microsoft.com/office/powerpoint/2010/main" val="7505224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83DBB012-C69A-702A-F115-19E4B617F0CF}"/>
              </a:ext>
            </a:extLst>
          </p:cNvPr>
          <p:cNvSpPr>
            <a:spLocks noGrp="1" noRot="1" noChangeAspect="1" noTextEdit="1"/>
          </p:cNvSpPr>
          <p:nvPr>
            <p:ph type="sldImg"/>
          </p:nvPr>
        </p:nvSpPr>
        <p:spPr>
          <a:ln/>
        </p:spPr>
      </p:sp>
      <p:sp>
        <p:nvSpPr>
          <p:cNvPr id="72707" name="Notes Placeholder 2">
            <a:extLst>
              <a:ext uri="{FF2B5EF4-FFF2-40B4-BE49-F238E27FC236}">
                <a16:creationId xmlns:a16="http://schemas.microsoft.com/office/drawing/2014/main" id="{E6FFF050-E33D-C937-F84A-E23EA7407F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2708" name="Slide Number Placeholder 3">
            <a:extLst>
              <a:ext uri="{FF2B5EF4-FFF2-40B4-BE49-F238E27FC236}">
                <a16:creationId xmlns:a16="http://schemas.microsoft.com/office/drawing/2014/main" id="{0F3E4E1C-7361-0987-862E-E53CE187F6B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864F89CA-2535-4069-9B28-07D1FB85B9EA}" type="slidenum">
              <a:rPr lang="en-US" altLang="en-US">
                <a:latin typeface="Arial" panose="020B0604020202020204" pitchFamily="34" charset="0"/>
              </a:rPr>
              <a:pPr eaLnBrk="1" hangingPunct="1"/>
              <a:t>27</a:t>
            </a:fld>
            <a:endParaRPr lang="en-US" altLang="en-US">
              <a:latin typeface="Arial" panose="020B0604020202020204" pitchFamily="34" charset="0"/>
            </a:endParaRPr>
          </a:p>
        </p:txBody>
      </p:sp>
    </p:spTree>
    <p:extLst>
      <p:ext uri="{BB962C8B-B14F-4D97-AF65-F5344CB8AC3E}">
        <p14:creationId xmlns:p14="http://schemas.microsoft.com/office/powerpoint/2010/main" val="3568800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28</a:t>
            </a:fld>
            <a:endParaRPr lang="en-US"/>
          </a:p>
        </p:txBody>
      </p:sp>
    </p:spTree>
    <p:extLst>
      <p:ext uri="{BB962C8B-B14F-4D97-AF65-F5344CB8AC3E}">
        <p14:creationId xmlns:p14="http://schemas.microsoft.com/office/powerpoint/2010/main" val="3355884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itchFamily="34" charset="-128"/>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72D005D3-F66C-45F9-B3CF-4A83B0541093}" type="slidenum">
              <a:rPr lang="en-US" altLang="en-US" sz="1200">
                <a:latin typeface="Calibri" pitchFamily="34" charset="0"/>
              </a:rPr>
              <a:pPr eaLnBrk="1" hangingPunct="1"/>
              <a:t>30</a:t>
            </a:fld>
            <a:endParaRPr lang="en-US" altLang="en-US" sz="1200">
              <a:latin typeface="Calibri" pitchFamily="34" charset="0"/>
            </a:endParaRPr>
          </a:p>
        </p:txBody>
      </p:sp>
    </p:spTree>
    <p:extLst>
      <p:ext uri="{BB962C8B-B14F-4D97-AF65-F5344CB8AC3E}">
        <p14:creationId xmlns:p14="http://schemas.microsoft.com/office/powerpoint/2010/main" val="9846002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7E6F09B4-9A67-29B2-6BBC-F3BDF73E9A17}"/>
              </a:ext>
            </a:extLst>
          </p:cNvPr>
          <p:cNvSpPr>
            <a:spLocks noGrp="1" noRot="1" noChangeAspect="1" noTextEdit="1"/>
          </p:cNvSpPr>
          <p:nvPr>
            <p:ph type="sldImg"/>
          </p:nvPr>
        </p:nvSpPr>
        <p:spPr>
          <a:ln/>
        </p:spPr>
      </p:sp>
      <p:sp>
        <p:nvSpPr>
          <p:cNvPr id="79875" name="Notes Placeholder 2">
            <a:extLst>
              <a:ext uri="{FF2B5EF4-FFF2-40B4-BE49-F238E27FC236}">
                <a16:creationId xmlns:a16="http://schemas.microsoft.com/office/drawing/2014/main" id="{ADA4BFE8-E809-96EC-680F-5A5638662EC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panose="020B0604020202020204" pitchFamily="34" charset="0"/>
            </a:endParaRPr>
          </a:p>
        </p:txBody>
      </p:sp>
      <p:sp>
        <p:nvSpPr>
          <p:cNvPr id="79876" name="Slide Number Placeholder 3">
            <a:extLst>
              <a:ext uri="{FF2B5EF4-FFF2-40B4-BE49-F238E27FC236}">
                <a16:creationId xmlns:a16="http://schemas.microsoft.com/office/drawing/2014/main" id="{F03ABF6B-726E-03F7-CEC3-E132BA25AD0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4958C146-4033-46B3-9ED6-D8BCF27581A2}" type="slidenum">
              <a:rPr lang="en-US" altLang="en-US">
                <a:latin typeface="Arial" panose="020B0604020202020204" pitchFamily="34" charset="0"/>
              </a:rPr>
              <a:pPr eaLnBrk="1" hangingPunct="1"/>
              <a:t>31</a:t>
            </a:fld>
            <a:endParaRPr lang="en-US" altLang="en-US">
              <a:latin typeface="Arial" panose="020B0604020202020204" pitchFamily="34" charset="0"/>
            </a:endParaRPr>
          </a:p>
        </p:txBody>
      </p:sp>
    </p:spTree>
    <p:extLst>
      <p:ext uri="{BB962C8B-B14F-4D97-AF65-F5344CB8AC3E}">
        <p14:creationId xmlns:p14="http://schemas.microsoft.com/office/powerpoint/2010/main" val="33303335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32</a:t>
            </a:fld>
            <a:endParaRPr lang="en-US"/>
          </a:p>
        </p:txBody>
      </p:sp>
    </p:spTree>
    <p:extLst>
      <p:ext uri="{BB962C8B-B14F-4D97-AF65-F5344CB8AC3E}">
        <p14:creationId xmlns:p14="http://schemas.microsoft.com/office/powerpoint/2010/main" val="14526059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Someone may ask: How we know that case is optimum? Why not to let TiS laser to operate at low plasma density if it is so beneficial?</a:t>
            </a:r>
          </a:p>
          <a:p>
            <a:r>
              <a:rPr lang="en-US" baseline="0"/>
              <a:t>We check what happening if we reduced the plasma density for TiS 10x, which is still 3x above the optimum CO2 case. </a:t>
            </a:r>
          </a:p>
          <a:p>
            <a:r>
              <a:rPr lang="en-US" baseline="0"/>
              <a:t>We see that the regime is becoming hardly affordable due to huge individual laser and stage length. </a:t>
            </a:r>
          </a:p>
          <a:p>
            <a:r>
              <a:rPr lang="en-US" baseline="0"/>
              <a:t>Then we do similar exercise for CO2 laser </a:t>
            </a:r>
            <a:r>
              <a:rPr lang="en-US"/>
              <a:t>trying to use it under conditions optimum for </a:t>
            </a:r>
            <a:r>
              <a:rPr lang="en-US" err="1"/>
              <a:t>Ti:Sapph</a:t>
            </a:r>
            <a:r>
              <a:rPr lang="en-US"/>
              <a:t> laser. </a:t>
            </a:r>
          </a:p>
          <a:p>
            <a:r>
              <a:rPr lang="en-US"/>
              <a:t>We see that stage length is extremely short</a:t>
            </a:r>
            <a:r>
              <a:rPr lang="en-US" baseline="0"/>
              <a:t> due to 100 times smaller depletion length. This results in small acceleration per stage and huge number of stages. </a:t>
            </a:r>
          </a:p>
          <a:p>
            <a:r>
              <a:rPr lang="en-US" baseline="0"/>
              <a:t>If anyone wants to take deeper dive into this problem and a table, I can address you to this reference.</a:t>
            </a:r>
            <a:endParaRPr lang="en-US"/>
          </a:p>
        </p:txBody>
      </p:sp>
      <p:sp>
        <p:nvSpPr>
          <p:cNvPr id="4" name="Slide Number Placeholder 3"/>
          <p:cNvSpPr>
            <a:spLocks noGrp="1"/>
          </p:cNvSpPr>
          <p:nvPr>
            <p:ph type="sldNum" sz="quarter" idx="10"/>
          </p:nvPr>
        </p:nvSpPr>
        <p:spPr/>
        <p:txBody>
          <a:bodyPr/>
          <a:lstStyle/>
          <a:p>
            <a:fld id="{9B26CD33-4337-4529-948A-94F6960B2374}" type="slidenum">
              <a:rPr lang="en-US" smtClean="0"/>
              <a:pPr/>
              <a:t>33</a:t>
            </a:fld>
            <a:endParaRPr lang="en-US"/>
          </a:p>
        </p:txBody>
      </p:sp>
    </p:spTree>
    <p:extLst>
      <p:ext uri="{BB962C8B-B14F-4D97-AF65-F5344CB8AC3E}">
        <p14:creationId xmlns:p14="http://schemas.microsoft.com/office/powerpoint/2010/main" val="10494531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34</a:t>
            </a:fld>
            <a:endParaRPr lang="en-US"/>
          </a:p>
        </p:txBody>
      </p:sp>
    </p:spTree>
    <p:extLst>
      <p:ext uri="{BB962C8B-B14F-4D97-AF65-F5344CB8AC3E}">
        <p14:creationId xmlns:p14="http://schemas.microsoft.com/office/powerpoint/2010/main" val="9031725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However, there are other opportunities for entering relativistic regime of high harmonic generation from target.</a:t>
            </a:r>
          </a:p>
          <a:p>
            <a:r>
              <a:rPr lang="en-US"/>
              <a:t>In this case plasma oscillations </a:t>
            </a:r>
            <a:r>
              <a:rPr lang="en-US" sz="1200"/>
              <a:t>induce Doppler effect on the reflected beam, resulting in a periodically radiated bursts, the spectrum of which consists of a comb of high-order harmonics.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LWIR laser might allow  better control over plasma thickness which needs to be less than lambda</a:t>
            </a:r>
            <a:r>
              <a:rPr lang="en-US" sz="1200">
                <a:latin typeface="Symbol" panose="05050102010706020507" pitchFamily="18"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We can also use optical plasma diagnostic</a:t>
            </a:r>
            <a:r>
              <a:rPr lang="en-US" sz="1200">
                <a:latin typeface="Symbol" panose="05050102010706020507" pitchFamily="18" charset="2"/>
              </a:rPr>
              <a:t> for better control of the process.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Availability of e-beam will allow to analyze focused field via electron deflection or Compton scattering. Note that focused fields in vacuum is difficult to measure otherwise.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Also, interesting possibility could be using blast wave in plasma as a target</a:t>
            </a:r>
            <a:endParaRPr lang="en-US" sz="1200">
              <a:latin typeface="Symbol" panose="05050102010706020507" pitchFamily="18" charset="2"/>
            </a:endParaRPr>
          </a:p>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35</a:t>
            </a:fld>
            <a:endParaRPr lang="en-US"/>
          </a:p>
        </p:txBody>
      </p:sp>
    </p:spTree>
    <p:extLst>
      <p:ext uri="{BB962C8B-B14F-4D97-AF65-F5344CB8AC3E}">
        <p14:creationId xmlns:p14="http://schemas.microsoft.com/office/powerpoint/2010/main" val="3493060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notes</a:t>
            </a:r>
          </a:p>
        </p:txBody>
      </p:sp>
      <p:sp>
        <p:nvSpPr>
          <p:cNvPr id="4" name="Slide Number Placeholder 3"/>
          <p:cNvSpPr>
            <a:spLocks noGrp="1"/>
          </p:cNvSpPr>
          <p:nvPr>
            <p:ph type="sldNum" sz="quarter" idx="5"/>
          </p:nvPr>
        </p:nvSpPr>
        <p:spPr/>
        <p:txBody>
          <a:bodyPr/>
          <a:lstStyle/>
          <a:p>
            <a:fld id="{515839EF-EF2D-A244-8B03-02564FD38722}" type="slidenum">
              <a:rPr lang="en-US" smtClean="0"/>
              <a:t>3</a:t>
            </a:fld>
            <a:endParaRPr lang="en-US"/>
          </a:p>
        </p:txBody>
      </p:sp>
    </p:spTree>
    <p:extLst>
      <p:ext uri="{BB962C8B-B14F-4D97-AF65-F5344CB8AC3E}">
        <p14:creationId xmlns:p14="http://schemas.microsoft.com/office/powerpoint/2010/main" val="32294963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81654E93-1022-027E-8C0A-2DAA924E1F6C}"/>
              </a:ext>
            </a:extLst>
          </p:cNvPr>
          <p:cNvSpPr>
            <a:spLocks noGrp="1" noRot="1" noChangeAspect="1" noTextEdit="1"/>
          </p:cNvSpPr>
          <p:nvPr>
            <p:ph type="sldImg"/>
          </p:nvPr>
        </p:nvSpPr>
        <p:spPr>
          <a:ln/>
        </p:spPr>
      </p:sp>
      <p:sp>
        <p:nvSpPr>
          <p:cNvPr id="102403" name="Notes Placeholder 2">
            <a:extLst>
              <a:ext uri="{FF2B5EF4-FFF2-40B4-BE49-F238E27FC236}">
                <a16:creationId xmlns:a16="http://schemas.microsoft.com/office/drawing/2014/main" id="{4CDB6308-83DA-2218-F64E-548E73B6DE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latin typeface="Times New Roman" panose="02020603050405020304" pitchFamily="18" charset="0"/>
                <a:ea typeface="MS Mincho" panose="02020609040205080304" pitchFamily="49" charset="-128"/>
              </a:rPr>
              <a:t>Turning to user experiments on ion acceleration, we notice again the importance of favorable scaling of electron energy that forces electrons to escape target and pull protons and heavier ions along. </a:t>
            </a:r>
          </a:p>
          <a:p>
            <a:pPr>
              <a:spcBef>
                <a:spcPct val="0"/>
              </a:spcBef>
            </a:pPr>
            <a:r>
              <a:rPr lang="en-US" altLang="en-US">
                <a:latin typeface="Times New Roman" panose="02020603050405020304" pitchFamily="18" charset="0"/>
                <a:ea typeface="MS Mincho" panose="02020609040205080304" pitchFamily="49" charset="-128"/>
              </a:rPr>
              <a:t>Here we explicitly demonstrated that </a:t>
            </a:r>
            <a:r>
              <a:rPr lang="en-US" altLang="en-US">
                <a:latin typeface="Arial" panose="020B0604020202020204" pitchFamily="34" charset="0"/>
              </a:rPr>
              <a:t>10-</a:t>
            </a:r>
            <a:r>
              <a:rPr lang="en-US" altLang="en-US">
                <a:latin typeface="Symbol" panose="05050102010706020507" pitchFamily="18" charset="2"/>
              </a:rPr>
              <a:t>u</a:t>
            </a:r>
            <a:r>
              <a:rPr lang="en-US" altLang="en-US">
                <a:latin typeface="Arial" panose="020B0604020202020204" pitchFamily="34" charset="0"/>
              </a:rPr>
              <a:t>m laser with intensity of 10</a:t>
            </a:r>
            <a:r>
              <a:rPr lang="en-US" altLang="en-US" baseline="30000">
                <a:latin typeface="Arial" panose="020B0604020202020204" pitchFamily="34" charset="0"/>
              </a:rPr>
              <a:t>16</a:t>
            </a:r>
            <a:r>
              <a:rPr lang="en-US" altLang="en-US">
                <a:latin typeface="Arial" panose="020B0604020202020204" pitchFamily="34" charset="0"/>
              </a:rPr>
              <a:t> W/cm</a:t>
            </a:r>
            <a:r>
              <a:rPr lang="en-US" altLang="en-US" baseline="30000">
                <a:latin typeface="Arial" panose="020B0604020202020204" pitchFamily="34" charset="0"/>
              </a:rPr>
              <a:t>2</a:t>
            </a:r>
            <a:r>
              <a:rPr lang="en-US" altLang="en-US">
                <a:latin typeface="Arial" panose="020B0604020202020204" pitchFamily="34" charset="0"/>
              </a:rPr>
              <a:t> produces the same proton spectrum as 1-</a:t>
            </a:r>
            <a:r>
              <a:rPr lang="en-US" altLang="en-US">
                <a:latin typeface="Symbol" panose="05050102010706020507" pitchFamily="18" charset="2"/>
              </a:rPr>
              <a:t>u</a:t>
            </a:r>
            <a:r>
              <a:rPr lang="en-US" altLang="en-US">
                <a:latin typeface="Arial" panose="020B0604020202020204" pitchFamily="34" charset="0"/>
              </a:rPr>
              <a:t>m laser of </a:t>
            </a: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10</a:t>
            </a:r>
            <a:r>
              <a:rPr kumimoji="0" lang="en-US" altLang="en-US" sz="1200" b="0" i="0" u="none" strike="noStrike" kern="1200" cap="none" spc="0" normalizeH="0" baseline="30000" noProof="0">
                <a:ln>
                  <a:noFill/>
                </a:ln>
                <a:solidFill>
                  <a:srgbClr val="000000"/>
                </a:solidFill>
                <a:effectLst/>
                <a:uLnTx/>
                <a:uFillTx/>
                <a:latin typeface="Arial" panose="020B0604020202020204" pitchFamily="34" charset="0"/>
                <a:ea typeface="+mn-ea"/>
                <a:cs typeface="+mn-cs"/>
              </a:rPr>
              <a:t>18</a:t>
            </a: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W/cm</a:t>
            </a:r>
            <a:r>
              <a:rPr kumimoji="0" lang="en-US" altLang="en-US" sz="1200" b="0" i="0" u="none" strike="noStrike" kern="1200" cap="none" spc="0" normalizeH="0" baseline="30000" noProof="0">
                <a:ln>
                  <a:noFill/>
                </a:ln>
                <a:solidFill>
                  <a:srgbClr val="000000"/>
                </a:solidFill>
                <a:effectLst/>
                <a:uLnTx/>
                <a:uFillTx/>
                <a:latin typeface="Arial" panose="020B0604020202020204" pitchFamily="34" charset="0"/>
                <a:ea typeface="+mn-ea"/>
                <a:cs typeface="+mn-cs"/>
              </a:rPr>
              <a:t>2</a:t>
            </a: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in the so-called Target Normal Sheaf acceleration.</a:t>
            </a:r>
            <a:endParaRPr lang="en-US" altLang="en-US">
              <a:latin typeface="Arial" panose="020B0604020202020204" pitchFamily="34" charset="0"/>
            </a:endParaRPr>
          </a:p>
        </p:txBody>
      </p:sp>
      <p:sp>
        <p:nvSpPr>
          <p:cNvPr id="102404" name="Slide Number Placeholder 3">
            <a:extLst>
              <a:ext uri="{FF2B5EF4-FFF2-40B4-BE49-F238E27FC236}">
                <a16:creationId xmlns:a16="http://schemas.microsoft.com/office/drawing/2014/main" id="{087B1BAF-5E70-A957-F48C-6F0071A64F5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fld id="{F903328F-5818-4591-A1B4-314504125B40}" type="slidenum">
              <a:rPr lang="en-US" altLang="en-US">
                <a:latin typeface="Arial" panose="020B0604020202020204" pitchFamily="34" charset="0"/>
              </a:rPr>
              <a:pPr eaLnBrk="1" hangingPunct="1"/>
              <a:t>36</a:t>
            </a:fld>
            <a:endParaRPr lang="en-US" altLang="en-US">
              <a:latin typeface="Arial" panose="020B0604020202020204" pitchFamily="34" charset="0"/>
            </a:endParaRPr>
          </a:p>
        </p:txBody>
      </p:sp>
    </p:spTree>
    <p:extLst>
      <p:ext uri="{BB962C8B-B14F-4D97-AF65-F5344CB8AC3E}">
        <p14:creationId xmlns:p14="http://schemas.microsoft.com/office/powerpoint/2010/main" val="27168632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37</a:t>
            </a:fld>
            <a:endParaRPr lang="en-US"/>
          </a:p>
        </p:txBody>
      </p:sp>
    </p:spTree>
    <p:extLst>
      <p:ext uri="{BB962C8B-B14F-4D97-AF65-F5344CB8AC3E}">
        <p14:creationId xmlns:p14="http://schemas.microsoft.com/office/powerpoint/2010/main" val="24262912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08862A-EF32-44BB-B2B3-77650457BF08}" type="slidenum">
              <a:rPr lang="en-US" smtClean="0"/>
              <a:t>38</a:t>
            </a:fld>
            <a:endParaRPr lang="en-US"/>
          </a:p>
        </p:txBody>
      </p:sp>
    </p:spTree>
    <p:extLst>
      <p:ext uri="{BB962C8B-B14F-4D97-AF65-F5344CB8AC3E}">
        <p14:creationId xmlns:p14="http://schemas.microsoft.com/office/powerpoint/2010/main" val="14678474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16E3F-10BE-9C52-545C-D71C1A2837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3B1F26-D144-921D-BAE2-ABEA444E23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0D81A5-A6B3-BC74-1C66-A0021913E386}"/>
              </a:ext>
            </a:extLst>
          </p:cNvPr>
          <p:cNvSpPr>
            <a:spLocks noGrp="1"/>
          </p:cNvSpPr>
          <p:nvPr>
            <p:ph type="body" idx="1"/>
          </p:nvPr>
        </p:nvSpPr>
        <p:spPr/>
        <p:txBody>
          <a:bodyPr/>
          <a:lstStyle/>
          <a:p>
            <a:r>
              <a:rPr lang="en-US"/>
              <a:t>.</a:t>
            </a:r>
          </a:p>
          <a:p>
            <a:r>
              <a:rPr lang="en-US"/>
              <a:t> </a:t>
            </a:r>
          </a:p>
        </p:txBody>
      </p:sp>
      <p:sp>
        <p:nvSpPr>
          <p:cNvPr id="4" name="Slide Number Placeholder 3">
            <a:extLst>
              <a:ext uri="{FF2B5EF4-FFF2-40B4-BE49-F238E27FC236}">
                <a16:creationId xmlns:a16="http://schemas.microsoft.com/office/drawing/2014/main" id="{90BE8FC5-76BA-3C16-D561-D19561AA3F01}"/>
              </a:ext>
            </a:extLst>
          </p:cNvPr>
          <p:cNvSpPr>
            <a:spLocks noGrp="1"/>
          </p:cNvSpPr>
          <p:nvPr>
            <p:ph type="sldNum" sz="quarter" idx="5"/>
          </p:nvPr>
        </p:nvSpPr>
        <p:spPr/>
        <p:txBody>
          <a:bodyPr/>
          <a:lstStyle/>
          <a:p>
            <a:fld id="{2908862A-EF32-44BB-B2B3-77650457BF08}" type="slidenum">
              <a:rPr lang="en-US" smtClean="0"/>
              <a:t>39</a:t>
            </a:fld>
            <a:endParaRPr lang="en-US"/>
          </a:p>
        </p:txBody>
      </p:sp>
    </p:spTree>
    <p:extLst>
      <p:ext uri="{BB962C8B-B14F-4D97-AF65-F5344CB8AC3E}">
        <p14:creationId xmlns:p14="http://schemas.microsoft.com/office/powerpoint/2010/main" val="16623841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40</a:t>
            </a:fld>
            <a:endParaRPr lang="en-US"/>
          </a:p>
        </p:txBody>
      </p:sp>
    </p:spTree>
    <p:extLst>
      <p:ext uri="{BB962C8B-B14F-4D97-AF65-F5344CB8AC3E}">
        <p14:creationId xmlns:p14="http://schemas.microsoft.com/office/powerpoint/2010/main" val="12790175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41</a:t>
            </a:fld>
            <a:endParaRPr lang="en-US"/>
          </a:p>
        </p:txBody>
      </p:sp>
    </p:spTree>
    <p:extLst>
      <p:ext uri="{BB962C8B-B14F-4D97-AF65-F5344CB8AC3E}">
        <p14:creationId xmlns:p14="http://schemas.microsoft.com/office/powerpoint/2010/main" val="3662631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42</a:t>
            </a:fld>
            <a:endParaRPr lang="en-US"/>
          </a:p>
        </p:txBody>
      </p:sp>
    </p:spTree>
    <p:extLst>
      <p:ext uri="{BB962C8B-B14F-4D97-AF65-F5344CB8AC3E}">
        <p14:creationId xmlns:p14="http://schemas.microsoft.com/office/powerpoint/2010/main" val="4284786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43</a:t>
            </a:fld>
            <a:endParaRPr lang="en-US"/>
          </a:p>
        </p:txBody>
      </p:sp>
    </p:spTree>
    <p:extLst>
      <p:ext uri="{BB962C8B-B14F-4D97-AF65-F5344CB8AC3E}">
        <p14:creationId xmlns:p14="http://schemas.microsoft.com/office/powerpoint/2010/main" val="1952177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4</a:t>
            </a:fld>
            <a:endParaRPr lang="en-US"/>
          </a:p>
        </p:txBody>
      </p:sp>
    </p:spTree>
    <p:extLst>
      <p:ext uri="{BB962C8B-B14F-4D97-AF65-F5344CB8AC3E}">
        <p14:creationId xmlns:p14="http://schemas.microsoft.com/office/powerpoint/2010/main" val="3966348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5</a:t>
            </a:fld>
            <a:endParaRPr lang="en-US"/>
          </a:p>
        </p:txBody>
      </p:sp>
    </p:spTree>
    <p:extLst>
      <p:ext uri="{BB962C8B-B14F-4D97-AF65-F5344CB8AC3E}">
        <p14:creationId xmlns:p14="http://schemas.microsoft.com/office/powerpoint/2010/main" val="940394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6</a:t>
            </a:fld>
            <a:endParaRPr lang="en-US"/>
          </a:p>
        </p:txBody>
      </p:sp>
    </p:spTree>
    <p:extLst>
      <p:ext uri="{BB962C8B-B14F-4D97-AF65-F5344CB8AC3E}">
        <p14:creationId xmlns:p14="http://schemas.microsoft.com/office/powerpoint/2010/main" val="2607597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7</a:t>
            </a:fld>
            <a:endParaRPr lang="en-US"/>
          </a:p>
        </p:txBody>
      </p:sp>
    </p:spTree>
    <p:extLst>
      <p:ext uri="{BB962C8B-B14F-4D97-AF65-F5344CB8AC3E}">
        <p14:creationId xmlns:p14="http://schemas.microsoft.com/office/powerpoint/2010/main" val="4178075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9</a:t>
            </a:fld>
            <a:endParaRPr lang="en-US"/>
          </a:p>
        </p:txBody>
      </p:sp>
    </p:spTree>
    <p:extLst>
      <p:ext uri="{BB962C8B-B14F-4D97-AF65-F5344CB8AC3E}">
        <p14:creationId xmlns:p14="http://schemas.microsoft.com/office/powerpoint/2010/main" val="1006368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5839EF-EF2D-A244-8B03-02564FD38722}" type="slidenum">
              <a:rPr lang="en-US" smtClean="0"/>
              <a:t>11</a:t>
            </a:fld>
            <a:endParaRPr lang="en-US"/>
          </a:p>
        </p:txBody>
      </p:sp>
    </p:spTree>
    <p:extLst>
      <p:ext uri="{BB962C8B-B14F-4D97-AF65-F5344CB8AC3E}">
        <p14:creationId xmlns:p14="http://schemas.microsoft.com/office/powerpoint/2010/main" val="27751004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a:alphaModFix amt="60000"/>
          </a:blip>
          <a:srcRect/>
          <a:stretch/>
        </p:blipFill>
        <p:spPr>
          <a:xfrm>
            <a:off x="8418740" y="5755088"/>
            <a:ext cx="3173185"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1066097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994EC88-9E82-499C-83EA-F07EF193CEF5}"/>
              </a:ext>
            </a:extLst>
          </p:cNvPr>
          <p:cNvSpPr>
            <a:spLocks noGrp="1"/>
          </p:cNvSpPr>
          <p:nvPr>
            <p:ph type="sldNum" sz="quarter" idx="12"/>
          </p:nvPr>
        </p:nvSpPr>
        <p:spPr>
          <a:xfrm>
            <a:off x="9448800" y="6492877"/>
            <a:ext cx="2743200" cy="365125"/>
          </a:xfrm>
        </p:spPr>
        <p:txBody>
          <a:bodyPr/>
          <a:lstStyle/>
          <a:p>
            <a:fld id="{1B531F5F-64D0-4861-95C8-F4A76FD1AAAF}" type="slidenum">
              <a:rPr lang="en-US" smtClean="0"/>
              <a:t>‹#›</a:t>
            </a:fld>
            <a:endParaRPr lang="en-US"/>
          </a:p>
        </p:txBody>
      </p:sp>
    </p:spTree>
    <p:extLst>
      <p:ext uri="{BB962C8B-B14F-4D97-AF65-F5344CB8AC3E}">
        <p14:creationId xmlns:p14="http://schemas.microsoft.com/office/powerpoint/2010/main" val="55004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Album Cover">
    <p:spTree>
      <p:nvGrpSpPr>
        <p:cNvPr id="1" name=""/>
        <p:cNvGrpSpPr/>
        <p:nvPr/>
      </p:nvGrpSpPr>
      <p:grpSpPr>
        <a:xfrm>
          <a:off x="0" y="0"/>
          <a:ext cx="0" cy="0"/>
          <a:chOff x="0" y="0"/>
          <a:chExt cx="0" cy="0"/>
        </a:xfrm>
      </p:grpSpPr>
      <p:sp>
        <p:nvSpPr>
          <p:cNvPr id="24" name="Rectangle 7"/>
          <p:cNvSpPr>
            <a:spLocks noGrp="1"/>
          </p:cNvSpPr>
          <p:nvPr>
            <p:ph type="title" hasCustomPrompt="1"/>
          </p:nvPr>
        </p:nvSpPr>
        <p:spPr>
          <a:xfrm>
            <a:off x="304805" y="3962400"/>
            <a:ext cx="11064647" cy="1066800"/>
          </a:xfrm>
        </p:spPr>
        <p:txBody>
          <a:bodyPr bIns="0"/>
          <a:lstStyle>
            <a:lvl1pPr algn="r">
              <a:defRPr lang="en-US" dirty="0"/>
            </a:lvl1pPr>
            <a:extLst/>
          </a:lstStyle>
          <a:p>
            <a:r>
              <a:rPr lang="en-US"/>
              <a:t>Click to add photo album title</a:t>
            </a:r>
          </a:p>
        </p:txBody>
      </p:sp>
      <p:sp>
        <p:nvSpPr>
          <p:cNvPr id="30" name="Rectangle 7"/>
          <p:cNvSpPr>
            <a:spLocks/>
          </p:cNvSpPr>
          <p:nvPr/>
        </p:nvSpPr>
        <p:spPr>
          <a:xfrm>
            <a:off x="604981" y="5181600"/>
            <a:ext cx="10972800" cy="1143000"/>
          </a:xfrm>
          <a:prstGeom prst="rect">
            <a:avLst/>
          </a:prstGeom>
        </p:spPr>
        <p:txBody>
          <a:bodyPr vert="horz" anchor="ctr">
            <a:normAutofit/>
          </a:bodyPr>
          <a:lstStyle/>
          <a:p>
            <a:pPr marL="0" marR="0" lvl="0" indent="0" algn="ctr" defTabSz="514350" rtl="0" eaLnBrk="1" fontAlgn="auto" latinLnBrk="0" hangingPunct="1">
              <a:lnSpc>
                <a:spcPct val="100000"/>
              </a:lnSpc>
              <a:spcBef>
                <a:spcPct val="0"/>
              </a:spcBef>
              <a:spcAft>
                <a:spcPts val="0"/>
              </a:spcAft>
              <a:buClrTx/>
              <a:buSzTx/>
              <a:buFontTx/>
              <a:buNone/>
              <a:tabLst/>
              <a:defRPr/>
            </a:pPr>
            <a:endParaRPr kumimoji="0" lang="en-US" sz="1800" b="0" i="1" u="none" strike="noStrike" kern="0" cap="none" spc="0" normalizeH="0" baseline="0" noProof="0">
              <a:ln>
                <a:noFill/>
              </a:ln>
              <a:solidFill>
                <a:schemeClr val="tx1"/>
              </a:solidFill>
              <a:effectLst/>
              <a:uLnTx/>
              <a:uFillTx/>
              <a:latin typeface="+mj-lt"/>
              <a:ea typeface="+mj-ea"/>
              <a:cs typeface="+mj-cs"/>
            </a:endParaRPr>
          </a:p>
        </p:txBody>
      </p:sp>
      <p:sp>
        <p:nvSpPr>
          <p:cNvPr id="9" name="Rectangle 7"/>
          <p:cNvSpPr>
            <a:spLocks noGrp="1"/>
          </p:cNvSpPr>
          <p:nvPr>
            <p:ph type="body" sz="quarter" idx="10" hasCustomPrompt="1"/>
          </p:nvPr>
        </p:nvSpPr>
        <p:spPr>
          <a:xfrm>
            <a:off x="2844800" y="5133975"/>
            <a:ext cx="8515928" cy="1219200"/>
          </a:xfrm>
        </p:spPr>
        <p:txBody>
          <a:bodyPr vert="horz" tIns="0" anchor="t" anchorCtr="0">
            <a:noAutofit/>
          </a:bodyPr>
          <a:lstStyle>
            <a:lvl1pPr marL="0" marR="0" indent="0" algn="r" rtl="0" latinLnBrk="0">
              <a:spcBef>
                <a:spcPct val="20000"/>
              </a:spcBef>
              <a:buFontTx/>
              <a:buNone/>
              <a:defRPr sz="1013" i="0" baseline="0">
                <a:solidFill>
                  <a:schemeClr val="tx1"/>
                </a:solidFill>
                <a:latin typeface="+mn-lt"/>
                <a:ea typeface="+mn-ea"/>
                <a:cs typeface="+mn-cs"/>
              </a:defRPr>
            </a:lvl1pPr>
            <a:extLst/>
          </a:lstStyle>
          <a:p>
            <a:pPr lvl="0"/>
            <a:r>
              <a:rPr lang="en-US"/>
              <a:t>Click to add date and other details</a:t>
            </a:r>
          </a:p>
        </p:txBody>
      </p:sp>
      <p:sp>
        <p:nvSpPr>
          <p:cNvPr id="27" name="Rectangle 6"/>
          <p:cNvSpPr>
            <a:spLocks noGrp="1"/>
          </p:cNvSpPr>
          <p:nvPr>
            <p:ph type="pic" sz="quarter" idx="11"/>
          </p:nvPr>
        </p:nvSpPr>
        <p:spPr>
          <a:xfrm>
            <a:off x="8128000" y="1600200"/>
            <a:ext cx="3048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p>
            <a:pPr algn="ctr">
              <a:buFontTx/>
              <a:buNone/>
            </a:pPr>
            <a:r>
              <a:rPr lang="en-US" sz="1125"/>
              <a:t>Drag picture to placeholder or click icon to add</a:t>
            </a:r>
          </a:p>
        </p:txBody>
      </p:sp>
      <p:sp>
        <p:nvSpPr>
          <p:cNvPr id="6" name="Rectangle 5"/>
          <p:cNvSpPr/>
          <p:nvPr/>
        </p:nvSpPr>
        <p:spPr>
          <a:xfrm>
            <a:off x="235792" y="186904"/>
            <a:ext cx="11684000" cy="6213896"/>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Date Placeholder 10"/>
          <p:cNvSpPr>
            <a:spLocks noGrp="1"/>
          </p:cNvSpPr>
          <p:nvPr>
            <p:ph type="dt" sz="half" idx="12"/>
          </p:nvPr>
        </p:nvSpPr>
        <p:spPr>
          <a:xfrm>
            <a:off x="838200" y="6356354"/>
            <a:ext cx="2743200" cy="365125"/>
          </a:xfrm>
          <a:prstGeom prst="rect">
            <a:avLst/>
          </a:prstGeom>
        </p:spPr>
        <p:txBody>
          <a:bodyPr/>
          <a:lstStyle/>
          <a:p>
            <a:endParaRPr lang="en-US"/>
          </a:p>
        </p:txBody>
      </p:sp>
      <p:sp>
        <p:nvSpPr>
          <p:cNvPr id="12" name="Rectangle 11"/>
          <p:cNvSpPr>
            <a:spLocks noGrp="1"/>
          </p:cNvSpPr>
          <p:nvPr>
            <p:ph type="sldNum" sz="quarter" idx="13"/>
          </p:nvPr>
        </p:nvSpPr>
        <p:spPr/>
        <p:txBody>
          <a:bodyPr/>
          <a:lstStyle/>
          <a:p>
            <a:pPr algn="r"/>
            <a:fld id="{F99EC173-99AE-4773-AB25-02E469A13EAE}" type="slidenum">
              <a:rPr lang="en-US" sz="675" smtClean="0">
                <a:solidFill>
                  <a:schemeClr val="tx2"/>
                </a:solidFill>
              </a:rPr>
              <a:pPr algn="r"/>
              <a:t>‹#›</a:t>
            </a:fld>
            <a:endParaRPr lang="en-US"/>
          </a:p>
        </p:txBody>
      </p:sp>
      <p:sp>
        <p:nvSpPr>
          <p:cNvPr id="13" name="Footer Placeholder 12"/>
          <p:cNvSpPr>
            <a:spLocks noGrp="1"/>
          </p:cNvSpPr>
          <p:nvPr>
            <p:ph type="ftr" sz="quarter" idx="14"/>
          </p:nvPr>
        </p:nvSpPr>
        <p:spPr>
          <a:xfrm>
            <a:off x="4038600" y="6356354"/>
            <a:ext cx="4114800" cy="365125"/>
          </a:xfrm>
          <a:prstGeom prst="rect">
            <a:avLst/>
          </a:prstGeom>
        </p:spPr>
        <p:txBody>
          <a:bodyPr/>
          <a:lstStyle/>
          <a:p>
            <a:endParaRPr lang="en-US"/>
          </a:p>
        </p:txBody>
      </p:sp>
      <p:sp>
        <p:nvSpPr>
          <p:cNvPr id="10" name="Rectangle 9"/>
          <p:cNvSpPr/>
          <p:nvPr userDrawn="1"/>
        </p:nvSpPr>
        <p:spPr>
          <a:xfrm>
            <a:off x="235792" y="186904"/>
            <a:ext cx="11684000" cy="6213896"/>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7958545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rcRect/>
          <a:stretch/>
        </p:blipFill>
        <p:spPr>
          <a:xfrm>
            <a:off x="8418740" y="5742910"/>
            <a:ext cx="3173185"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5" r:id="rId14"/>
    <p:sldLayoutId id="2147483676" r:id="rId15"/>
  </p:sldLayoutIdLst>
  <p:hf hd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notesSlide" Target="../notesSlides/notesSlide11.xml"/><Relationship Id="rId16" Type="http://schemas.openxmlformats.org/officeDocument/2006/relationships/image" Target="../media/image54.svg"/><Relationship Id="rId1" Type="http://schemas.openxmlformats.org/officeDocument/2006/relationships/slideLayout" Target="../slideLayouts/slideLayout3.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 Id="rId14" Type="http://schemas.openxmlformats.org/officeDocument/2006/relationships/image" Target="../media/image52.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8.xml"/><Relationship Id="rId5" Type="http://schemas.openxmlformats.org/officeDocument/2006/relationships/image" Target="../media/image62.sv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65.png"/><Relationship Id="rId5" Type="http://schemas.microsoft.com/office/2007/relationships/hdphoto" Target="../media/hdphoto1.wdp"/><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hyperlink" Target="mailto:igor@bnl.gov" TargetMode="External"/><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73.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75.svg"/></Relationships>
</file>

<file path=ppt/slides/_rels/slide25.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17.wmf"/><Relationship Id="rId5" Type="http://schemas.openxmlformats.org/officeDocument/2006/relationships/image" Target="../media/image78.svg"/><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82.png"/><Relationship Id="rId5" Type="http://schemas.openxmlformats.org/officeDocument/2006/relationships/image" Target="../media/image81.svg"/><Relationship Id="rId4" Type="http://schemas.openxmlformats.org/officeDocument/2006/relationships/image" Target="../media/image80.png"/><Relationship Id="rId9" Type="http://schemas.openxmlformats.org/officeDocument/2006/relationships/image" Target="../media/image85.png"/></Relationships>
</file>

<file path=ppt/slides/_rels/slide27.xml.rels><?xml version="1.0" encoding="UTF-8" standalone="yes"?>
<Relationships xmlns="http://schemas.openxmlformats.org/package/2006/relationships"><Relationship Id="rId3" Type="http://schemas.openxmlformats.org/officeDocument/2006/relationships/image" Target="../media/image86.wmf"/><Relationship Id="rId7" Type="http://schemas.openxmlformats.org/officeDocument/2006/relationships/image" Target="../media/image89.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88.png"/><Relationship Id="rId5" Type="http://schemas.openxmlformats.org/officeDocument/2006/relationships/image" Target="../media/image87.wmf"/><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8" Type="http://schemas.openxmlformats.org/officeDocument/2006/relationships/image" Target="../media/image95.wmf"/><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93.jpeg"/><Relationship Id="rId5" Type="http://schemas.openxmlformats.org/officeDocument/2006/relationships/image" Target="../media/image92.svg"/><Relationship Id="rId4" Type="http://schemas.openxmlformats.org/officeDocument/2006/relationships/image" Target="../media/image91.png"/></Relationships>
</file>

<file path=ppt/slides/_rels/slide29.xml.rels><?xml version="1.0" encoding="UTF-8" standalone="yes"?>
<Relationships xmlns="http://schemas.openxmlformats.org/package/2006/relationships"><Relationship Id="rId3" Type="http://schemas.openxmlformats.org/officeDocument/2006/relationships/image" Target="../media/image97.svg"/><Relationship Id="rId2" Type="http://schemas.openxmlformats.org/officeDocument/2006/relationships/image" Target="../media/image96.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4.xml"/><Relationship Id="rId1" Type="http://schemas.openxmlformats.org/officeDocument/2006/relationships/slideLayout" Target="../slideLayouts/slideLayout15.xml"/><Relationship Id="rId5" Type="http://schemas.openxmlformats.org/officeDocument/2006/relationships/image" Target="../media/image100.png"/><Relationship Id="rId4" Type="http://schemas.openxmlformats.org/officeDocument/2006/relationships/image" Target="../media/image99.png"/></Relationships>
</file>

<file path=ppt/slides/_rels/slide31.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32.xml.rels><?xml version="1.0" encoding="UTF-8" standalone="yes"?>
<Relationships xmlns="http://schemas.openxmlformats.org/package/2006/relationships"><Relationship Id="rId8" Type="http://schemas.openxmlformats.org/officeDocument/2006/relationships/image" Target="../media/image109.emf"/><Relationship Id="rId3" Type="http://schemas.openxmlformats.org/officeDocument/2006/relationships/image" Target="../media/image105.jpeg"/><Relationship Id="rId7" Type="http://schemas.openxmlformats.org/officeDocument/2006/relationships/hyperlink" Target="http://www.bnl.gov/atf/"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08.jpeg"/><Relationship Id="rId5" Type="http://schemas.openxmlformats.org/officeDocument/2006/relationships/image" Target="../media/image107.png"/><Relationship Id="rId4" Type="http://schemas.openxmlformats.org/officeDocument/2006/relationships/image" Target="../media/image106.jpeg"/></Relationships>
</file>

<file path=ppt/slides/_rels/slide3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s>
</file>

<file path=ppt/slides/_rels/slide35.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12" Type="http://schemas.openxmlformats.org/officeDocument/2006/relationships/image" Target="../media/image129.emf"/><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123.png"/><Relationship Id="rId11" Type="http://schemas.openxmlformats.org/officeDocument/2006/relationships/image" Target="../media/image128.png"/><Relationship Id="rId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s>
</file>

<file path=ppt/slides/_rels/slide36.x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133.emf"/><Relationship Id="rId5" Type="http://schemas.openxmlformats.org/officeDocument/2006/relationships/image" Target="../media/image132.jpeg"/><Relationship Id="rId4" Type="http://schemas.openxmlformats.org/officeDocument/2006/relationships/image" Target="../media/image131.png"/></Relationships>
</file>

<file path=ppt/slides/_rels/slide3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135.png"/></Relationships>
</file>

<file path=ppt/slides/_rels/slide3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137.png"/></Relationships>
</file>

<file path=ppt/slides/_rels/slide39.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8.png"/><Relationship Id="rId7" Type="http://schemas.microsoft.com/office/2017/06/relationships/model3d" Target="../media/model3d1.glb"/><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image" Target="../media/image141.png"/><Relationship Id="rId11" Type="http://schemas.openxmlformats.org/officeDocument/2006/relationships/image" Target="../media/image144.png"/><Relationship Id="rId5" Type="http://schemas.openxmlformats.org/officeDocument/2006/relationships/image" Target="../media/image140.png"/><Relationship Id="rId10" Type="http://schemas.microsoft.com/office/2017/06/relationships/model3d" Target="../media/model3d2.glb"/><Relationship Id="rId4" Type="http://schemas.openxmlformats.org/officeDocument/2006/relationships/image" Target="../media/image139.png"/><Relationship Id="rId9" Type="http://schemas.openxmlformats.org/officeDocument/2006/relationships/image" Target="../media/image143.jpeg"/></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8" Type="http://schemas.openxmlformats.org/officeDocument/2006/relationships/image" Target="../media/image148.emf"/><Relationship Id="rId13" Type="http://schemas.openxmlformats.org/officeDocument/2006/relationships/image" Target="../media/image153.emf"/><Relationship Id="rId3" Type="http://schemas.openxmlformats.org/officeDocument/2006/relationships/image" Target="../media/image145.png"/><Relationship Id="rId7" Type="http://schemas.microsoft.com/office/2007/relationships/hdphoto" Target="../media/hdphoto3.wdp"/><Relationship Id="rId12" Type="http://schemas.openxmlformats.org/officeDocument/2006/relationships/image" Target="../media/image152.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47.png"/><Relationship Id="rId11" Type="http://schemas.openxmlformats.org/officeDocument/2006/relationships/image" Target="../media/image151.png"/><Relationship Id="rId5" Type="http://schemas.openxmlformats.org/officeDocument/2006/relationships/image" Target="../media/image146.png"/><Relationship Id="rId10" Type="http://schemas.openxmlformats.org/officeDocument/2006/relationships/image" Target="../media/image150.png"/><Relationship Id="rId4" Type="http://schemas.microsoft.com/office/2007/relationships/hdphoto" Target="../media/hdphoto2.wdp"/><Relationship Id="rId9" Type="http://schemas.openxmlformats.org/officeDocument/2006/relationships/image" Target="../media/image149.emf"/></Relationships>
</file>

<file path=ppt/slides/_rels/slide41.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4.emf"/><Relationship Id="rId7" Type="http://schemas.openxmlformats.org/officeDocument/2006/relationships/image" Target="../media/image158.png"/><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image" Target="../media/image157.emf"/><Relationship Id="rId5" Type="http://schemas.openxmlformats.org/officeDocument/2006/relationships/image" Target="../media/image156.png"/><Relationship Id="rId4" Type="http://schemas.openxmlformats.org/officeDocument/2006/relationships/image" Target="../media/image155.emf"/></Relationships>
</file>

<file path=ppt/slides/_rels/slide4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161.emf"/></Relationships>
</file>

<file path=ppt/slides/_rels/slide43.xml.rels><?xml version="1.0" encoding="UTF-8" standalone="yes"?>
<Relationships xmlns="http://schemas.openxmlformats.org/package/2006/relationships"><Relationship Id="rId3" Type="http://schemas.openxmlformats.org/officeDocument/2006/relationships/image" Target="../media/image162.emf"/><Relationship Id="rId7" Type="http://schemas.openxmlformats.org/officeDocument/2006/relationships/image" Target="../media/image166.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65.emf"/><Relationship Id="rId5" Type="http://schemas.openxmlformats.org/officeDocument/2006/relationships/image" Target="../media/image164.emf"/><Relationship Id="rId4" Type="http://schemas.openxmlformats.org/officeDocument/2006/relationships/image" Target="../media/image163.emf"/></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7.wmf"/><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1043068" y="935426"/>
            <a:ext cx="7578418" cy="1947460"/>
          </a:xfrm>
        </p:spPr>
        <p:txBody>
          <a:bodyPr>
            <a:noAutofit/>
          </a:bodyPr>
          <a:lstStyle/>
          <a:p>
            <a:r>
              <a:rPr lang="en-US" sz="3600"/>
              <a:t>Research opportunities at Brookhaven's Accelerator Test Facility supported by multi-wavelength lasers combined with an electron beam </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normAutofit/>
          </a:bodyPr>
          <a:lstStyle/>
          <a:p>
            <a:r>
              <a:rPr lang="en-US"/>
              <a:t>Brookhaven National Laboratory</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a:xfrm>
            <a:off x="813175" y="5143425"/>
            <a:ext cx="10334625" cy="587617"/>
          </a:xfrm>
        </p:spPr>
        <p:txBody>
          <a:bodyPr/>
          <a:lstStyle/>
          <a:p>
            <a:r>
              <a:rPr lang="en-US"/>
              <a:t>William Li</a:t>
            </a:r>
          </a:p>
        </p:txBody>
      </p:sp>
      <p:sp>
        <p:nvSpPr>
          <p:cNvPr id="5" name="Oval 4">
            <a:extLst>
              <a:ext uri="{FF2B5EF4-FFF2-40B4-BE49-F238E27FC236}">
                <a16:creationId xmlns:a16="http://schemas.microsoft.com/office/drawing/2014/main" id="{A586AB59-5AF5-470F-B2A9-8C539B3D5E1B}"/>
              </a:ext>
            </a:extLst>
          </p:cNvPr>
          <p:cNvSpPr/>
          <p:nvPr/>
        </p:nvSpPr>
        <p:spPr>
          <a:xfrm>
            <a:off x="7068067" y="2589078"/>
            <a:ext cx="823782" cy="587617"/>
          </a:xfrm>
          <a:prstGeom prst="ellipse">
            <a:avLst/>
          </a:prstGeom>
          <a:noFill/>
          <a:ln>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425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26" presetClass="emph" presetSubtype="0" repeatCount="indefinite" fill="hold" grpId="0" nodeType="withEffect">
                                  <p:stCondLst>
                                    <p:cond delay="0"/>
                                  </p:stCondLst>
                                  <p:childTnLst>
                                    <p:animEffect transition="out" filter="fade">
                                      <p:cBhvr>
                                        <p:cTn id="8" dur="3700" tmFilter="0, 0; .2, .5; .8, .5; 1, 0"/>
                                        <p:tgtEl>
                                          <p:spTgt spid="5"/>
                                        </p:tgtEl>
                                      </p:cBhvr>
                                    </p:animEffect>
                                    <p:animScale>
                                      <p:cBhvr>
                                        <p:cTn id="9" dur="18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C808B-DE58-ACD5-B1F9-0492C4F448D7}"/>
              </a:ext>
            </a:extLst>
          </p:cNvPr>
          <p:cNvSpPr>
            <a:spLocks noGrp="1"/>
          </p:cNvSpPr>
          <p:nvPr>
            <p:ph type="title"/>
          </p:nvPr>
        </p:nvSpPr>
        <p:spPr/>
        <p:txBody>
          <a:bodyPr/>
          <a:lstStyle/>
          <a:p>
            <a:r>
              <a:rPr lang="en-US"/>
              <a:t>Wavelength scaling for LWFA</a:t>
            </a:r>
          </a:p>
        </p:txBody>
      </p:sp>
      <p:sp>
        <p:nvSpPr>
          <p:cNvPr id="3" name="Slide Number Placeholder 2">
            <a:extLst>
              <a:ext uri="{FF2B5EF4-FFF2-40B4-BE49-F238E27FC236}">
                <a16:creationId xmlns:a16="http://schemas.microsoft.com/office/drawing/2014/main" id="{A2A87712-3683-964E-0B3C-9D878CF4B572}"/>
              </a:ext>
            </a:extLst>
          </p:cNvPr>
          <p:cNvSpPr>
            <a:spLocks noGrp="1"/>
          </p:cNvSpPr>
          <p:nvPr>
            <p:ph type="sldNum" sz="quarter" idx="4"/>
          </p:nvPr>
        </p:nvSpPr>
        <p:spPr/>
        <p:txBody>
          <a:bodyPr/>
          <a:lstStyle/>
          <a:p>
            <a:fld id="{933A556B-7C63-244D-9B7C-B0EA8042B330}" type="slidenum">
              <a:rPr lang="en-US" smtClean="0"/>
              <a:pPr/>
              <a:t>10</a:t>
            </a:fld>
            <a:endParaRPr lang="en-US" sz="1000"/>
          </a:p>
        </p:txBody>
      </p:sp>
      <p:pic>
        <p:nvPicPr>
          <p:cNvPr id="4" name="Picture 2">
            <a:extLst>
              <a:ext uri="{FF2B5EF4-FFF2-40B4-BE49-F238E27FC236}">
                <a16:creationId xmlns:a16="http://schemas.microsoft.com/office/drawing/2014/main" id="{23F084A7-F332-2345-0736-BCF719D3D7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190" y="2287898"/>
            <a:ext cx="4347365" cy="3471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B8D4E753-902A-F3B3-C3E2-5649249A10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8989" y="2263269"/>
            <a:ext cx="4427440" cy="3480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6" name="Rectangle 5">
                <a:extLst>
                  <a:ext uri="{FF2B5EF4-FFF2-40B4-BE49-F238E27FC236}">
                    <a16:creationId xmlns:a16="http://schemas.microsoft.com/office/drawing/2014/main" id="{CFBADA46-5844-F6E7-905C-5272CD0120B5}"/>
                  </a:ext>
                </a:extLst>
              </p:cNvPr>
              <p:cNvSpPr/>
              <p:nvPr/>
            </p:nvSpPr>
            <p:spPr>
              <a:xfrm>
                <a:off x="1690424" y="5672593"/>
                <a:ext cx="3143011" cy="646331"/>
              </a:xfrm>
              <a:prstGeom prst="rect">
                <a:avLst/>
              </a:prstGeom>
            </p:spPr>
            <p:txBody>
              <a:bodyPr wrap="square">
                <a:spAutoFit/>
              </a:bodyPr>
              <a:lstStyle/>
              <a:p>
                <a14:m>
                  <m:oMath xmlns:m="http://schemas.openxmlformats.org/officeDocument/2006/math">
                    <m:sSub>
                      <m:sSubPr>
                        <m:ctrlPr>
                          <a:rPr lang="en-US" b="1" i="1" smtClean="0">
                            <a:solidFill>
                              <a:schemeClr val="accent1"/>
                            </a:solidFill>
                            <a:latin typeface="Cambria Math" panose="02040503050406030204" pitchFamily="18" charset="0"/>
                          </a:rPr>
                        </m:ctrlPr>
                      </m:sSubPr>
                      <m:e>
                        <m:r>
                          <a:rPr lang="en-US" b="1" i="1" smtClean="0">
                            <a:solidFill>
                              <a:schemeClr val="accent1"/>
                            </a:solidFill>
                            <a:latin typeface="Cambria Math" panose="02040503050406030204" pitchFamily="18" charset="0"/>
                            <a:ea typeface="Cambria Math" panose="02040503050406030204" pitchFamily="18" charset="0"/>
                          </a:rPr>
                          <m:t>𝝀</m:t>
                        </m:r>
                      </m:e>
                      <m:sub>
                        <m:r>
                          <a:rPr lang="en-US" b="1" i="1" smtClean="0">
                            <a:solidFill>
                              <a:schemeClr val="accent1"/>
                            </a:solidFill>
                            <a:latin typeface="Cambria Math" panose="02040503050406030204" pitchFamily="18" charset="0"/>
                          </a:rPr>
                          <m:t>𝒅𝒓𝒊𝒗𝒆</m:t>
                        </m:r>
                      </m:sub>
                    </m:sSub>
                  </m:oMath>
                </a14:m>
                <a:r>
                  <a:rPr lang="en-US" b="1">
                    <a:solidFill>
                      <a:schemeClr val="accent1"/>
                    </a:solidFill>
                  </a:rPr>
                  <a:t>= 0.8 um, 25 TW, 30 fs</a:t>
                </a:r>
              </a:p>
              <a:p>
                <a:pPr algn="ctr"/>
                <a:r>
                  <a:rPr lang="en-US" b="1">
                    <a:solidFill>
                      <a:schemeClr val="accent1"/>
                    </a:solidFill>
                  </a:rPr>
                  <a:t>n</a:t>
                </a:r>
                <a:r>
                  <a:rPr lang="en-US" b="1" baseline="-25000">
                    <a:solidFill>
                      <a:schemeClr val="accent1"/>
                    </a:solidFill>
                  </a:rPr>
                  <a:t>e</a:t>
                </a:r>
                <a:r>
                  <a:rPr lang="en-US" b="1">
                    <a:solidFill>
                      <a:schemeClr val="accent1"/>
                    </a:solidFill>
                  </a:rPr>
                  <a:t> = 2e19 cm</a:t>
                </a:r>
                <a:r>
                  <a:rPr lang="en-US" b="1" baseline="30000">
                    <a:solidFill>
                      <a:schemeClr val="accent1"/>
                    </a:solidFill>
                  </a:rPr>
                  <a:t>-3</a:t>
                </a:r>
                <a:r>
                  <a:rPr lang="en-US" b="1" baseline="-25000">
                    <a:solidFill>
                      <a:schemeClr val="accent1"/>
                    </a:solidFill>
                  </a:rPr>
                  <a:t> </a:t>
                </a:r>
              </a:p>
            </p:txBody>
          </p:sp>
        </mc:Choice>
        <mc:Fallback>
          <p:sp>
            <p:nvSpPr>
              <p:cNvPr id="6" name="Rectangle 5">
                <a:extLst>
                  <a:ext uri="{FF2B5EF4-FFF2-40B4-BE49-F238E27FC236}">
                    <a16:creationId xmlns:a16="http://schemas.microsoft.com/office/drawing/2014/main" id="{CFBADA46-5844-F6E7-905C-5272CD0120B5}"/>
                  </a:ext>
                </a:extLst>
              </p:cNvPr>
              <p:cNvSpPr>
                <a:spLocks noRot="1" noChangeAspect="1" noMove="1" noResize="1" noEditPoints="1" noAdjustHandles="1" noChangeArrowheads="1" noChangeShapeType="1" noTextEdit="1"/>
              </p:cNvSpPr>
              <p:nvPr/>
            </p:nvSpPr>
            <p:spPr>
              <a:xfrm>
                <a:off x="1690424" y="5672593"/>
                <a:ext cx="3143011" cy="646331"/>
              </a:xfrm>
              <a:prstGeom prst="rect">
                <a:avLst/>
              </a:prstGeom>
              <a:blipFill>
                <a:blip r:embed="rId4"/>
                <a:stretch>
                  <a:fillRect t="-5660" r="-1357" b="-1415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a:extLst>
                  <a:ext uri="{FF2B5EF4-FFF2-40B4-BE49-F238E27FC236}">
                    <a16:creationId xmlns:a16="http://schemas.microsoft.com/office/drawing/2014/main" id="{58F2D49C-3364-696D-8FAE-D6D6720DD9B8}"/>
                  </a:ext>
                </a:extLst>
              </p:cNvPr>
              <p:cNvSpPr/>
              <p:nvPr/>
            </p:nvSpPr>
            <p:spPr>
              <a:xfrm>
                <a:off x="7749296" y="5617642"/>
                <a:ext cx="3290962" cy="646331"/>
              </a:xfrm>
              <a:prstGeom prst="rect">
                <a:avLst/>
              </a:prstGeom>
            </p:spPr>
            <p:txBody>
              <a:bodyPr wrap="square">
                <a:spAutoFit/>
              </a:bodyPr>
              <a:lstStyle/>
              <a:p>
                <a:pPr algn="ctr"/>
                <a14:m>
                  <m:oMath xmlns:m="http://schemas.openxmlformats.org/officeDocument/2006/math">
                    <m:sSub>
                      <m:sSubPr>
                        <m:ctrlPr>
                          <a:rPr lang="en-US" b="1" i="1" smtClean="0">
                            <a:solidFill>
                              <a:schemeClr val="accent1"/>
                            </a:solidFill>
                            <a:latin typeface="Cambria Math" panose="02040503050406030204" pitchFamily="18" charset="0"/>
                          </a:rPr>
                        </m:ctrlPr>
                      </m:sSubPr>
                      <m:e>
                        <m:r>
                          <a:rPr lang="en-US" b="1" i="1" smtClean="0">
                            <a:solidFill>
                              <a:schemeClr val="accent1"/>
                            </a:solidFill>
                            <a:latin typeface="Cambria Math" panose="02040503050406030204" pitchFamily="18" charset="0"/>
                            <a:ea typeface="Cambria Math" panose="02040503050406030204" pitchFamily="18" charset="0"/>
                          </a:rPr>
                          <m:t>𝝀</m:t>
                        </m:r>
                      </m:e>
                      <m:sub>
                        <m:r>
                          <a:rPr lang="en-US" b="1" i="1" smtClean="0">
                            <a:solidFill>
                              <a:schemeClr val="accent1"/>
                            </a:solidFill>
                            <a:latin typeface="Cambria Math" panose="02040503050406030204" pitchFamily="18" charset="0"/>
                          </a:rPr>
                          <m:t>𝒅𝒓𝒊𝒗𝒆</m:t>
                        </m:r>
                      </m:sub>
                    </m:sSub>
                  </m:oMath>
                </a14:m>
                <a:r>
                  <a:rPr lang="en-US" b="1">
                    <a:solidFill>
                      <a:schemeClr val="accent1"/>
                    </a:solidFill>
                  </a:rPr>
                  <a:t>= 10 um, 25 TW, 500 fs</a:t>
                </a:r>
              </a:p>
              <a:p>
                <a:pPr algn="ctr"/>
                <a:r>
                  <a:rPr lang="en-US" b="1">
                    <a:solidFill>
                      <a:schemeClr val="accent1"/>
                    </a:solidFill>
                  </a:rPr>
                  <a:t>n</a:t>
                </a:r>
                <a:r>
                  <a:rPr lang="en-US" b="1" baseline="-25000">
                    <a:solidFill>
                      <a:schemeClr val="accent1"/>
                    </a:solidFill>
                  </a:rPr>
                  <a:t>e</a:t>
                </a:r>
                <a:r>
                  <a:rPr lang="en-US" b="1">
                    <a:solidFill>
                      <a:schemeClr val="accent1"/>
                    </a:solidFill>
                  </a:rPr>
                  <a:t> = 1e16 cm</a:t>
                </a:r>
                <a:r>
                  <a:rPr lang="en-US" b="1" baseline="30000">
                    <a:solidFill>
                      <a:schemeClr val="accent1"/>
                    </a:solidFill>
                  </a:rPr>
                  <a:t>-3</a:t>
                </a:r>
                <a:r>
                  <a:rPr lang="en-US" b="1" baseline="-25000">
                    <a:solidFill>
                      <a:schemeClr val="accent1"/>
                    </a:solidFill>
                  </a:rPr>
                  <a:t> </a:t>
                </a:r>
              </a:p>
            </p:txBody>
          </p:sp>
        </mc:Choice>
        <mc:Fallback>
          <p:sp>
            <p:nvSpPr>
              <p:cNvPr id="7" name="Rectangle 6">
                <a:extLst>
                  <a:ext uri="{FF2B5EF4-FFF2-40B4-BE49-F238E27FC236}">
                    <a16:creationId xmlns:a16="http://schemas.microsoft.com/office/drawing/2014/main" id="{58F2D49C-3364-696D-8FAE-D6D6720DD9B8}"/>
                  </a:ext>
                </a:extLst>
              </p:cNvPr>
              <p:cNvSpPr>
                <a:spLocks noRot="1" noChangeAspect="1" noMove="1" noResize="1" noEditPoints="1" noAdjustHandles="1" noChangeArrowheads="1" noChangeShapeType="1" noTextEdit="1"/>
              </p:cNvSpPr>
              <p:nvPr/>
            </p:nvSpPr>
            <p:spPr>
              <a:xfrm>
                <a:off x="7749296" y="5617642"/>
                <a:ext cx="3290962" cy="646331"/>
              </a:xfrm>
              <a:prstGeom prst="rect">
                <a:avLst/>
              </a:prstGeom>
              <a:blipFill>
                <a:blip r:embed="rId5"/>
                <a:stretch>
                  <a:fillRect t="-5660" r="-185" b="-1415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4D771431-4C99-D03D-CF67-A93442805C33}"/>
                  </a:ext>
                </a:extLst>
              </p:cNvPr>
              <p:cNvSpPr txBox="1"/>
              <p:nvPr/>
            </p:nvSpPr>
            <p:spPr>
              <a:xfrm>
                <a:off x="4207487" y="1481664"/>
                <a:ext cx="3415726" cy="71474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0</m:t>
                          </m:r>
                        </m:sub>
                      </m:sSub>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𝐼</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𝜆</m:t>
                              </m:r>
                            </m:e>
                            <m:sup>
                              <m:r>
                                <a:rPr lang="en-US" b="0" i="1" smtClean="0">
                                  <a:latin typeface="Cambria Math" panose="02040503050406030204" pitchFamily="18" charset="0"/>
                                </a:rPr>
                                <m:t>2</m:t>
                              </m:r>
                            </m:sup>
                          </m:sSup>
                        </m:e>
                      </m:rad>
                    </m:oMath>
                  </m:oMathPara>
                </a14:m>
                <a:endParaRPr lang="en-US"/>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𝑐𝑟</m:t>
                          </m:r>
                        </m:sub>
                      </m:sSub>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𝜆</m:t>
                          </m:r>
                        </m:e>
                        <m:sup>
                          <m:r>
                            <a:rPr lang="en-US" b="0" i="1" smtClean="0">
                              <a:latin typeface="Cambria Math" panose="02040503050406030204" pitchFamily="18" charset="0"/>
                            </a:rPr>
                            <m:t>2</m:t>
                          </m:r>
                        </m:sup>
                      </m:sSup>
                    </m:oMath>
                  </m:oMathPara>
                </a14:m>
                <a:endParaRPr lang="en-US"/>
              </a:p>
            </p:txBody>
          </p:sp>
        </mc:Choice>
        <mc:Fallback>
          <p:sp>
            <p:nvSpPr>
              <p:cNvPr id="8" name="TextBox 7">
                <a:extLst>
                  <a:ext uri="{FF2B5EF4-FFF2-40B4-BE49-F238E27FC236}">
                    <a16:creationId xmlns:a16="http://schemas.microsoft.com/office/drawing/2014/main" id="{4D771431-4C99-D03D-CF67-A93442805C33}"/>
                  </a:ext>
                </a:extLst>
              </p:cNvPr>
              <p:cNvSpPr txBox="1">
                <a:spLocks noRot="1" noChangeAspect="1" noMove="1" noResize="1" noEditPoints="1" noAdjustHandles="1" noChangeArrowheads="1" noChangeShapeType="1" noTextEdit="1"/>
              </p:cNvSpPr>
              <p:nvPr/>
            </p:nvSpPr>
            <p:spPr>
              <a:xfrm>
                <a:off x="4207487" y="1481664"/>
                <a:ext cx="3415726" cy="714747"/>
              </a:xfrm>
              <a:prstGeom prst="rect">
                <a:avLst/>
              </a:prstGeom>
              <a:blipFill>
                <a:blip r:embed="rId6"/>
                <a:stretch>
                  <a:fillRect b="-8547"/>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D5B75039-6513-CCD9-10E8-69AFE368BA31}"/>
              </a:ext>
            </a:extLst>
          </p:cNvPr>
          <p:cNvSpPr txBox="1"/>
          <p:nvPr/>
        </p:nvSpPr>
        <p:spPr>
          <a:xfrm>
            <a:off x="7600439" y="6300210"/>
            <a:ext cx="3095091" cy="523220"/>
          </a:xfrm>
          <a:prstGeom prst="rect">
            <a:avLst/>
          </a:prstGeom>
          <a:noFill/>
        </p:spPr>
        <p:txBody>
          <a:bodyPr wrap="square" rtlCol="0">
            <a:spAutoFit/>
          </a:bodyPr>
          <a:lstStyle/>
          <a:p>
            <a:r>
              <a:rPr lang="en-US" sz="1400"/>
              <a:t>Equivalent bubble with </a:t>
            </a:r>
            <a:r>
              <a:rPr lang="en-US" sz="1400" err="1"/>
              <a:t>Ti:sapph</a:t>
            </a:r>
            <a:r>
              <a:rPr lang="en-US" sz="1400"/>
              <a:t> would require PW peak powers</a:t>
            </a: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0187BA1A-98FB-8A6C-888B-71B7292DE212}"/>
                  </a:ext>
                </a:extLst>
              </p:cNvPr>
              <p:cNvSpPr txBox="1"/>
              <p:nvPr/>
            </p:nvSpPr>
            <p:spPr>
              <a:xfrm>
                <a:off x="5915350" y="3570273"/>
                <a:ext cx="90850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𝜆</m:t>
                      </m:r>
                      <m:r>
                        <a:rPr lang="en-US" b="0" i="1" smtClean="0">
                          <a:latin typeface="Cambria Math" panose="02040503050406030204" pitchFamily="18" charset="0"/>
                        </a:rPr>
                        <m:t>×10</m:t>
                      </m:r>
                    </m:oMath>
                  </m:oMathPara>
                </a14:m>
                <a:endParaRPr lang="en-US"/>
              </a:p>
            </p:txBody>
          </p:sp>
        </mc:Choice>
        <mc:Fallback>
          <p:sp>
            <p:nvSpPr>
              <p:cNvPr id="10" name="TextBox 9">
                <a:extLst>
                  <a:ext uri="{FF2B5EF4-FFF2-40B4-BE49-F238E27FC236}">
                    <a16:creationId xmlns:a16="http://schemas.microsoft.com/office/drawing/2014/main" id="{0187BA1A-98FB-8A6C-888B-71B7292DE212}"/>
                  </a:ext>
                </a:extLst>
              </p:cNvPr>
              <p:cNvSpPr txBox="1">
                <a:spLocks noRot="1" noChangeAspect="1" noMove="1" noResize="1" noEditPoints="1" noAdjustHandles="1" noChangeArrowheads="1" noChangeShapeType="1" noTextEdit="1"/>
              </p:cNvSpPr>
              <p:nvPr/>
            </p:nvSpPr>
            <p:spPr>
              <a:xfrm>
                <a:off x="5915350" y="3570273"/>
                <a:ext cx="908501" cy="369332"/>
              </a:xfrm>
              <a:prstGeom prst="rect">
                <a:avLst/>
              </a:prstGeom>
              <a:blipFill>
                <a:blip r:embed="rId7"/>
                <a:stretch>
                  <a:fillRect/>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4257E059-810D-0275-2715-CD681BC0D26A}"/>
              </a:ext>
            </a:extLst>
          </p:cNvPr>
          <p:cNvSpPr txBox="1"/>
          <p:nvPr/>
        </p:nvSpPr>
        <p:spPr>
          <a:xfrm>
            <a:off x="4657252" y="6035389"/>
            <a:ext cx="2642321" cy="646331"/>
          </a:xfrm>
          <a:prstGeom prst="rect">
            <a:avLst/>
          </a:prstGeom>
          <a:noFill/>
        </p:spPr>
        <p:txBody>
          <a:bodyPr wrap="square" rtlCol="0">
            <a:spAutoFit/>
          </a:bodyPr>
          <a:lstStyle/>
          <a:p>
            <a:r>
              <a:rPr lang="en-US"/>
              <a:t>Simulations courtesy of G. Shvets</a:t>
            </a:r>
          </a:p>
        </p:txBody>
      </p:sp>
    </p:spTree>
    <p:extLst>
      <p:ext uri="{BB962C8B-B14F-4D97-AF65-F5344CB8AC3E}">
        <p14:creationId xmlns:p14="http://schemas.microsoft.com/office/powerpoint/2010/main" val="3247396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029EA7B-A0D6-86CE-3059-1272D5A11E62}"/>
              </a:ext>
            </a:extLst>
          </p:cNvPr>
          <p:cNvSpPr/>
          <p:nvPr/>
        </p:nvSpPr>
        <p:spPr>
          <a:xfrm>
            <a:off x="455427" y="4185443"/>
            <a:ext cx="11281145" cy="2154091"/>
          </a:xfrm>
          <a:prstGeom prst="rect">
            <a:avLst/>
          </a:prstGeom>
          <a:solidFill>
            <a:schemeClr val="accent3">
              <a:lumMod val="20000"/>
              <a:lumOff val="80000"/>
            </a:scheme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E4DBF88-46E7-E3BF-979F-17C9FE7DD6C7}"/>
              </a:ext>
            </a:extLst>
          </p:cNvPr>
          <p:cNvSpPr/>
          <p:nvPr/>
        </p:nvSpPr>
        <p:spPr>
          <a:xfrm>
            <a:off x="637953" y="1446028"/>
            <a:ext cx="11281145" cy="2786255"/>
          </a:xfrm>
          <a:prstGeom prst="rect">
            <a:avLst/>
          </a:prstGeom>
          <a:solidFill>
            <a:schemeClr val="accent6">
              <a:lumMod val="20000"/>
              <a:lumOff val="80000"/>
            </a:schemeClr>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F41532-5CFD-EFD4-2271-8AA237402943}"/>
              </a:ext>
            </a:extLst>
          </p:cNvPr>
          <p:cNvSpPr>
            <a:spLocks noGrp="1"/>
          </p:cNvSpPr>
          <p:nvPr>
            <p:ph type="title"/>
          </p:nvPr>
        </p:nvSpPr>
        <p:spPr>
          <a:xfrm>
            <a:off x="538797" y="-47598"/>
            <a:ext cx="11519853" cy="1325563"/>
          </a:xfrm>
        </p:spPr>
        <p:txBody>
          <a:bodyPr>
            <a:normAutofit/>
          </a:bodyPr>
          <a:lstStyle/>
          <a:p>
            <a:r>
              <a:rPr lang="en-US"/>
              <a:t>Adding e-beam to laser plasma research</a:t>
            </a:r>
          </a:p>
        </p:txBody>
      </p:sp>
      <p:sp>
        <p:nvSpPr>
          <p:cNvPr id="4" name="Slide Number Placeholder 3">
            <a:extLst>
              <a:ext uri="{FF2B5EF4-FFF2-40B4-BE49-F238E27FC236}">
                <a16:creationId xmlns:a16="http://schemas.microsoft.com/office/drawing/2014/main" id="{AC6A3ECC-4470-0A81-F20D-5ACD946EE267}"/>
              </a:ext>
            </a:extLst>
          </p:cNvPr>
          <p:cNvSpPr>
            <a:spLocks noGrp="1"/>
          </p:cNvSpPr>
          <p:nvPr>
            <p:ph type="sldNum" sz="quarter" idx="4"/>
          </p:nvPr>
        </p:nvSpPr>
        <p:spPr>
          <a:xfrm>
            <a:off x="11188014" y="6316595"/>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11</a:t>
            </a:fld>
            <a:endParaRPr lang="en-US" sz="1000"/>
          </a:p>
        </p:txBody>
      </p:sp>
      <p:grpSp>
        <p:nvGrpSpPr>
          <p:cNvPr id="5" name="Group 4">
            <a:extLst>
              <a:ext uri="{FF2B5EF4-FFF2-40B4-BE49-F238E27FC236}">
                <a16:creationId xmlns:a16="http://schemas.microsoft.com/office/drawing/2014/main" id="{5CC9AA4D-E6EF-2DF2-36F8-0F2B40BEBF8E}"/>
              </a:ext>
            </a:extLst>
          </p:cNvPr>
          <p:cNvGrpSpPr/>
          <p:nvPr/>
        </p:nvGrpSpPr>
        <p:grpSpPr>
          <a:xfrm>
            <a:off x="3871917" y="1562860"/>
            <a:ext cx="7377832" cy="2650161"/>
            <a:chOff x="15032036" y="33933212"/>
            <a:chExt cx="15414770" cy="5183839"/>
          </a:xfrm>
        </p:grpSpPr>
        <p:pic>
          <p:nvPicPr>
            <p:cNvPr id="6" name="Picture 5" descr="A diagram of a particle density&#10;&#10;Description automatically generated with medium confidence">
              <a:extLst>
                <a:ext uri="{FF2B5EF4-FFF2-40B4-BE49-F238E27FC236}">
                  <a16:creationId xmlns:a16="http://schemas.microsoft.com/office/drawing/2014/main" id="{C8911CD1-6795-B51F-113E-1724536497C5}"/>
                </a:ext>
              </a:extLst>
            </p:cNvPr>
            <p:cNvPicPr>
              <a:picLocks noChangeAspect="1"/>
            </p:cNvPicPr>
            <p:nvPr/>
          </p:nvPicPr>
          <p:blipFill rotWithShape="1">
            <a:blip r:embed="rId3">
              <a:clrChange>
                <a:clrFrom>
                  <a:srgbClr val="FFFFFF"/>
                </a:clrFrom>
                <a:clrTo>
                  <a:srgbClr val="FFFFFF">
                    <a:alpha val="0"/>
                  </a:srgbClr>
                </a:clrTo>
              </a:clrChange>
            </a:blip>
            <a:srcRect l="-1" t="7571" r="26525"/>
            <a:stretch/>
          </p:blipFill>
          <p:spPr>
            <a:xfrm>
              <a:off x="15032036" y="34659936"/>
              <a:ext cx="5776020" cy="4457115"/>
            </a:xfrm>
            <a:prstGeom prst="rect">
              <a:avLst/>
            </a:prstGeom>
          </p:spPr>
        </p:pic>
        <p:pic>
          <p:nvPicPr>
            <p:cNvPr id="7" name="Picture 6" descr="A close-up of a solar eclipse&#10;&#10;Description automatically generated">
              <a:extLst>
                <a:ext uri="{FF2B5EF4-FFF2-40B4-BE49-F238E27FC236}">
                  <a16:creationId xmlns:a16="http://schemas.microsoft.com/office/drawing/2014/main" id="{DCE8E971-A30D-1480-697D-9F343C74A35A}"/>
                </a:ext>
              </a:extLst>
            </p:cNvPr>
            <p:cNvPicPr>
              <a:picLocks noChangeAspect="1"/>
            </p:cNvPicPr>
            <p:nvPr/>
          </p:nvPicPr>
          <p:blipFill rotWithShape="1">
            <a:blip r:embed="rId4">
              <a:clrChange>
                <a:clrFrom>
                  <a:srgbClr val="FFFFFF"/>
                </a:clrFrom>
                <a:clrTo>
                  <a:srgbClr val="FFFFFF">
                    <a:alpha val="0"/>
                  </a:srgbClr>
                </a:clrTo>
              </a:clrChange>
            </a:blip>
            <a:srcRect l="6713" t="5870" r="27303"/>
            <a:stretch/>
          </p:blipFill>
          <p:spPr>
            <a:xfrm>
              <a:off x="20597790" y="34622266"/>
              <a:ext cx="5092206" cy="4474271"/>
            </a:xfrm>
            <a:prstGeom prst="rect">
              <a:avLst/>
            </a:prstGeom>
          </p:spPr>
        </p:pic>
        <p:sp>
          <p:nvSpPr>
            <p:cNvPr id="9" name="Rectangle 8">
              <a:extLst>
                <a:ext uri="{FF2B5EF4-FFF2-40B4-BE49-F238E27FC236}">
                  <a16:creationId xmlns:a16="http://schemas.microsoft.com/office/drawing/2014/main" id="{43D9EC2B-38DA-F8AC-40D4-7F32AE28AA28}"/>
                </a:ext>
              </a:extLst>
            </p:cNvPr>
            <p:cNvSpPr>
              <a:spLocks noChangeAspect="1"/>
            </p:cNvSpPr>
            <p:nvPr/>
          </p:nvSpPr>
          <p:spPr>
            <a:xfrm>
              <a:off x="17206304" y="36109058"/>
              <a:ext cx="863717" cy="724201"/>
            </a:xfrm>
            <a:prstGeom prst="rect">
              <a:avLst/>
            </a:prstGeom>
            <a:no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530D4750-0B68-2F92-42BC-025C801A1296}"/>
                </a:ext>
              </a:extLst>
            </p:cNvPr>
            <p:cNvCxnSpPr>
              <a:cxnSpLocks/>
            </p:cNvCxnSpPr>
            <p:nvPr/>
          </p:nvCxnSpPr>
          <p:spPr>
            <a:xfrm flipV="1">
              <a:off x="17267928" y="34733475"/>
              <a:ext cx="4015411" cy="1363998"/>
            </a:xfrm>
            <a:prstGeom prst="line">
              <a:avLst/>
            </a:prstGeom>
            <a:ln w="19050">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E5C9D9-3A65-B1E2-158E-C8E0DAE73F81}"/>
                </a:ext>
              </a:extLst>
            </p:cNvPr>
            <p:cNvCxnSpPr>
              <a:cxnSpLocks/>
            </p:cNvCxnSpPr>
            <p:nvPr/>
          </p:nvCxnSpPr>
          <p:spPr>
            <a:xfrm>
              <a:off x="17206304" y="36882587"/>
              <a:ext cx="4077035" cy="1431143"/>
            </a:xfrm>
            <a:prstGeom prst="line">
              <a:avLst/>
            </a:prstGeom>
            <a:ln w="19050">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29187E2-B5AF-CC16-46C7-CF21B123C163}"/>
                </a:ext>
              </a:extLst>
            </p:cNvPr>
            <p:cNvCxnSpPr>
              <a:cxnSpLocks/>
            </p:cNvCxnSpPr>
            <p:nvPr/>
          </p:nvCxnSpPr>
          <p:spPr>
            <a:xfrm flipV="1">
              <a:off x="20403242" y="34682488"/>
              <a:ext cx="1004336" cy="310313"/>
            </a:xfrm>
            <a:prstGeom prst="line">
              <a:avLst/>
            </a:prstGeom>
            <a:ln w="19050">
              <a:solidFill>
                <a:schemeClr val="bg2">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CBB6680-C564-826D-7C83-33895EA6B7F8}"/>
                </a:ext>
              </a:extLst>
            </p:cNvPr>
            <p:cNvCxnSpPr>
              <a:cxnSpLocks/>
            </p:cNvCxnSpPr>
            <p:nvPr/>
          </p:nvCxnSpPr>
          <p:spPr>
            <a:xfrm>
              <a:off x="20356084" y="37966372"/>
              <a:ext cx="927255" cy="347358"/>
            </a:xfrm>
            <a:prstGeom prst="line">
              <a:avLst/>
            </a:prstGeom>
            <a:ln w="19050">
              <a:solidFill>
                <a:schemeClr val="bg2">
                  <a:lumMod val="50000"/>
                </a:schemeClr>
              </a:solidFill>
              <a:prstDash val="lgDash"/>
            </a:ln>
          </p:spPr>
          <p:style>
            <a:lnRef idx="1">
              <a:schemeClr val="accent1"/>
            </a:lnRef>
            <a:fillRef idx="0">
              <a:schemeClr val="accent1"/>
            </a:fillRef>
            <a:effectRef idx="0">
              <a:schemeClr val="accent1"/>
            </a:effectRef>
            <a:fontRef idx="minor">
              <a:schemeClr val="tx1"/>
            </a:fontRef>
          </p:style>
        </p:cxnSp>
        <p:pic>
          <p:nvPicPr>
            <p:cNvPr id="14" name="Picture 13" descr="A graph of a line graph&#10;&#10;Description automatically generated">
              <a:extLst>
                <a:ext uri="{FF2B5EF4-FFF2-40B4-BE49-F238E27FC236}">
                  <a16:creationId xmlns:a16="http://schemas.microsoft.com/office/drawing/2014/main" id="{1FAC43B4-3202-B2BD-101F-C60903DC9FD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5565758" y="34632172"/>
              <a:ext cx="4881048" cy="4275688"/>
            </a:xfrm>
            <a:prstGeom prst="rect">
              <a:avLst/>
            </a:prstGeom>
          </p:spPr>
        </p:pic>
        <p:sp>
          <p:nvSpPr>
            <p:cNvPr id="15" name="TextBox 14">
              <a:extLst>
                <a:ext uri="{FF2B5EF4-FFF2-40B4-BE49-F238E27FC236}">
                  <a16:creationId xmlns:a16="http://schemas.microsoft.com/office/drawing/2014/main" id="{AC441BAD-D478-8709-8233-D76A4DE3E64A}"/>
                </a:ext>
              </a:extLst>
            </p:cNvPr>
            <p:cNvSpPr txBox="1"/>
            <p:nvPr/>
          </p:nvSpPr>
          <p:spPr>
            <a:xfrm>
              <a:off x="18889283" y="37194210"/>
              <a:ext cx="1740256" cy="541823"/>
            </a:xfrm>
            <a:prstGeom prst="rect">
              <a:avLst/>
            </a:prstGeom>
            <a:noFill/>
          </p:spPr>
          <p:txBody>
            <a:bodyPr wrap="none" rtlCol="0">
              <a:spAutoFit/>
            </a:bodyPr>
            <a:lstStyle/>
            <a:p>
              <a:r>
                <a:rPr lang="en-US" sz="1200">
                  <a:solidFill>
                    <a:schemeClr val="bg1"/>
                  </a:solidFill>
                  <a:cs typeface="Times New Roman" panose="02020603050405020304" pitchFamily="18" charset="0"/>
                </a:rPr>
                <a:t>CO</a:t>
              </a:r>
              <a:r>
                <a:rPr lang="en-US" sz="1200" baseline="-25000">
                  <a:solidFill>
                    <a:schemeClr val="bg1"/>
                  </a:solidFill>
                  <a:cs typeface="Times New Roman" panose="02020603050405020304" pitchFamily="18" charset="0"/>
                </a:rPr>
                <a:t>2</a:t>
              </a:r>
              <a:r>
                <a:rPr lang="en-US" sz="1200">
                  <a:solidFill>
                    <a:schemeClr val="bg1"/>
                  </a:solidFill>
                  <a:cs typeface="Times New Roman" panose="02020603050405020304" pitchFamily="18" charset="0"/>
                </a:rPr>
                <a:t> pulse</a:t>
              </a:r>
            </a:p>
          </p:txBody>
        </p:sp>
        <p:sp>
          <p:nvSpPr>
            <p:cNvPr id="16" name="TextBox 15">
              <a:extLst>
                <a:ext uri="{FF2B5EF4-FFF2-40B4-BE49-F238E27FC236}">
                  <a16:creationId xmlns:a16="http://schemas.microsoft.com/office/drawing/2014/main" id="{93BA61C5-155D-319B-25BB-9A7C5B52AE99}"/>
                </a:ext>
              </a:extLst>
            </p:cNvPr>
            <p:cNvSpPr txBox="1"/>
            <p:nvPr/>
          </p:nvSpPr>
          <p:spPr>
            <a:xfrm>
              <a:off x="23642627" y="35834368"/>
              <a:ext cx="1506198" cy="1264254"/>
            </a:xfrm>
            <a:prstGeom prst="rect">
              <a:avLst/>
            </a:prstGeom>
            <a:noFill/>
          </p:spPr>
          <p:txBody>
            <a:bodyPr wrap="none" rtlCol="0">
              <a:spAutoFit/>
            </a:bodyPr>
            <a:lstStyle/>
            <a:p>
              <a:r>
                <a:rPr lang="en-US" sz="1200">
                  <a:solidFill>
                    <a:schemeClr val="bg1"/>
                  </a:solidFill>
                  <a:cs typeface="Times New Roman" panose="02020603050405020304" pitchFamily="18" charset="0"/>
                </a:rPr>
                <a:t>Injected</a:t>
              </a:r>
            </a:p>
            <a:p>
              <a:r>
                <a:rPr lang="en-US" sz="1200">
                  <a:solidFill>
                    <a:schemeClr val="bg1"/>
                  </a:solidFill>
                  <a:cs typeface="Times New Roman" panose="02020603050405020304" pitchFamily="18" charset="0"/>
                </a:rPr>
                <a:t>electron</a:t>
              </a:r>
            </a:p>
            <a:p>
              <a:r>
                <a:rPr lang="en-US" sz="1200">
                  <a:solidFill>
                    <a:schemeClr val="bg1"/>
                  </a:solidFill>
                  <a:cs typeface="Times New Roman" panose="02020603050405020304" pitchFamily="18" charset="0"/>
                </a:rPr>
                <a:t>bunches</a:t>
              </a:r>
            </a:p>
          </p:txBody>
        </p:sp>
        <p:cxnSp>
          <p:nvCxnSpPr>
            <p:cNvPr id="17" name="Straight Arrow Connector 16">
              <a:extLst>
                <a:ext uri="{FF2B5EF4-FFF2-40B4-BE49-F238E27FC236}">
                  <a16:creationId xmlns:a16="http://schemas.microsoft.com/office/drawing/2014/main" id="{5B9E3F09-9E8F-DF2E-4AFF-4CFB5A1FABC4}"/>
                </a:ext>
              </a:extLst>
            </p:cNvPr>
            <p:cNvCxnSpPr>
              <a:stCxn id="15" idx="0"/>
            </p:cNvCxnSpPr>
            <p:nvPr/>
          </p:nvCxnSpPr>
          <p:spPr>
            <a:xfrm flipH="1" flipV="1">
              <a:off x="19144216" y="36714194"/>
              <a:ext cx="615195" cy="48001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C1E8FA0-AEA8-807F-AADD-DEC7391BA871}"/>
                </a:ext>
              </a:extLst>
            </p:cNvPr>
            <p:cNvCxnSpPr>
              <a:cxnSpLocks/>
              <a:stCxn id="16" idx="1"/>
            </p:cNvCxnSpPr>
            <p:nvPr/>
          </p:nvCxnSpPr>
          <p:spPr>
            <a:xfrm flipH="1">
              <a:off x="23091942" y="36466496"/>
              <a:ext cx="550685" cy="20141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2FF3F11-2698-D672-ECEC-0A53C00C4C8F}"/>
                </a:ext>
              </a:extLst>
            </p:cNvPr>
            <p:cNvCxnSpPr>
              <a:cxnSpLocks/>
            </p:cNvCxnSpPr>
            <p:nvPr/>
          </p:nvCxnSpPr>
          <p:spPr>
            <a:xfrm flipH="1">
              <a:off x="23084819" y="36552604"/>
              <a:ext cx="550686" cy="32571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D4F29C94-D2F0-FEA7-1029-761DB7A9CED8}"/>
                    </a:ext>
                  </a:extLst>
                </p:cNvPr>
                <p:cNvSpPr txBox="1"/>
                <p:nvPr/>
              </p:nvSpPr>
              <p:spPr>
                <a:xfrm>
                  <a:off x="16253176" y="33933212"/>
                  <a:ext cx="13459032" cy="662227"/>
                </a:xfrm>
                <a:prstGeom prst="rect">
                  <a:avLst/>
                </a:prstGeom>
                <a:noFill/>
              </p:spPr>
              <p:txBody>
                <a:bodyPr wrap="square" rtlCol="0">
                  <a:spAutoFit/>
                </a:bodyPr>
                <a:lstStyle/>
                <a:p>
                  <a:r>
                    <a:rPr lang="en-US" sz="1600">
                      <a:cs typeface="Times New Roman" panose="02020603050405020304" pitchFamily="18" charset="0"/>
                    </a:rPr>
                    <a:t>500 fs  CO</a:t>
                  </a:r>
                  <a:r>
                    <a:rPr lang="en-US" sz="1600" baseline="-25000">
                      <a:cs typeface="Times New Roman" panose="02020603050405020304" pitchFamily="18" charset="0"/>
                    </a:rPr>
                    <a:t>2</a:t>
                  </a:r>
                  <a:r>
                    <a:rPr lang="en-US" sz="1600">
                      <a:cs typeface="Times New Roman" panose="02020603050405020304" pitchFamily="18" charset="0"/>
                    </a:rPr>
                    <a:t> laser,       </a:t>
                  </a:r>
                  <a:r>
                    <a:rPr lang="en-US" sz="1600" i="1" err="1">
                      <a:effectLst/>
                      <a:ea typeface="Tahoma" panose="020B0604030504040204" pitchFamily="34" charset="0"/>
                      <a:cs typeface="Times New Roman" panose="02020603050405020304" pitchFamily="18" charset="0"/>
                    </a:rPr>
                    <a:t>a</a:t>
                  </a:r>
                  <a:r>
                    <a:rPr lang="en-US" sz="1600" baseline="-25000" err="1">
                      <a:cs typeface="Times New Roman" panose="02020603050405020304" pitchFamily="18" charset="0"/>
                    </a:rPr>
                    <a:t>o</a:t>
                  </a:r>
                  <a:r>
                    <a:rPr lang="en-US" sz="1600">
                      <a:cs typeface="Times New Roman" panose="02020603050405020304" pitchFamily="18" charset="0"/>
                    </a:rPr>
                    <a:t>=4,        </a:t>
                  </a:r>
                  <a:r>
                    <a:rPr lang="en-US" sz="1600" i="1">
                      <a:cs typeface="Times New Roman" panose="02020603050405020304" pitchFamily="18" charset="0"/>
                    </a:rPr>
                    <a:t>n</a:t>
                  </a:r>
                  <a:r>
                    <a:rPr lang="en-US" sz="1600" baseline="-25000">
                      <a:cs typeface="Times New Roman" panose="02020603050405020304" pitchFamily="18" charset="0"/>
                    </a:rPr>
                    <a:t>o</a:t>
                  </a:r>
                  <a:r>
                    <a:rPr lang="en-US" sz="1600">
                      <a:cs typeface="Times New Roman" panose="02020603050405020304" pitchFamily="18" charset="0"/>
                    </a:rPr>
                    <a:t>=10</a:t>
                  </a:r>
                  <a:r>
                    <a:rPr lang="en-US" sz="1600" baseline="30000">
                      <a:cs typeface="Times New Roman" panose="02020603050405020304" pitchFamily="18" charset="0"/>
                    </a:rPr>
                    <a:t>16</a:t>
                  </a:r>
                  <a:r>
                    <a:rPr lang="en-US" sz="1600">
                      <a:cs typeface="Times New Roman" panose="02020603050405020304" pitchFamily="18" charset="0"/>
                    </a:rPr>
                    <a:t>cm</a:t>
                  </a:r>
                  <a:r>
                    <a:rPr lang="en-US" sz="1600" baseline="30000">
                      <a:cs typeface="Times New Roman" panose="02020603050405020304" pitchFamily="18" charset="0"/>
                    </a:rPr>
                    <a:t>-3</a:t>
                  </a:r>
                  <a:r>
                    <a:rPr lang="en-US" sz="1600">
                      <a:cs typeface="Times New Roman" panose="02020603050405020304" pitchFamily="18" charset="0"/>
                    </a:rPr>
                    <a:t>,             </a:t>
                  </a:r>
                  <a14:m>
                    <m:oMath xmlns:m="http://schemas.openxmlformats.org/officeDocument/2006/math">
                      <m:r>
                        <m:rPr>
                          <m:sty m:val="p"/>
                        </m:rPr>
                        <a:rPr lang="en-US" sz="1600" b="0" i="0" smtClean="0">
                          <a:latin typeface="Cambria Math" panose="02040503050406030204" pitchFamily="18" charset="0"/>
                          <a:cs typeface="Times New Roman" panose="02020603050405020304" pitchFamily="18" charset="0"/>
                        </a:rPr>
                        <m:t>Δ</m:t>
                      </m:r>
                      <m:r>
                        <a:rPr lang="en-US" sz="1600" b="0" i="1" smtClean="0">
                          <a:latin typeface="Cambria Math" panose="02040503050406030204" pitchFamily="18" charset="0"/>
                          <a:cs typeface="Times New Roman" panose="02020603050405020304" pitchFamily="18" charset="0"/>
                        </a:rPr>
                        <m:t>𝐸</m:t>
                      </m:r>
                    </m:oMath>
                  </a14:m>
                  <a:r>
                    <a:rPr lang="en-US" sz="1600">
                      <a:cs typeface="Times New Roman" panose="02020603050405020304" pitchFamily="18" charset="0"/>
                    </a:rPr>
                    <a:t>=800 MeV</a:t>
                  </a:r>
                </a:p>
              </p:txBody>
            </p:sp>
          </mc:Choice>
          <mc:Fallback>
            <p:sp>
              <p:nvSpPr>
                <p:cNvPr id="20" name="TextBox 19">
                  <a:extLst>
                    <a:ext uri="{FF2B5EF4-FFF2-40B4-BE49-F238E27FC236}">
                      <a16:creationId xmlns:a16="http://schemas.microsoft.com/office/drawing/2014/main" id="{D4F29C94-D2F0-FEA7-1029-761DB7A9CED8}"/>
                    </a:ext>
                  </a:extLst>
                </p:cNvPr>
                <p:cNvSpPr txBox="1">
                  <a:spLocks noRot="1" noChangeAspect="1" noMove="1" noResize="1" noEditPoints="1" noAdjustHandles="1" noChangeArrowheads="1" noChangeShapeType="1" noTextEdit="1"/>
                </p:cNvSpPr>
                <p:nvPr/>
              </p:nvSpPr>
              <p:spPr>
                <a:xfrm>
                  <a:off x="16253176" y="33933212"/>
                  <a:ext cx="13459032" cy="662227"/>
                </a:xfrm>
                <a:prstGeom prst="rect">
                  <a:avLst/>
                </a:prstGeom>
                <a:blipFill>
                  <a:blip r:embed="rId6"/>
                  <a:stretch>
                    <a:fillRect l="-473" t="-5357" b="-21429"/>
                  </a:stretch>
                </a:blipFill>
              </p:spPr>
              <p:txBody>
                <a:bodyPr/>
                <a:lstStyle/>
                <a:p>
                  <a:r>
                    <a:rPr lang="en-US">
                      <a:noFill/>
                    </a:rPr>
                    <a:t> </a:t>
                  </a:r>
                </a:p>
              </p:txBody>
            </p:sp>
          </mc:Fallback>
        </mc:AlternateContent>
      </p:grpSp>
      <p:sp>
        <p:nvSpPr>
          <p:cNvPr id="3" name="TextBox 2">
            <a:extLst>
              <a:ext uri="{FF2B5EF4-FFF2-40B4-BE49-F238E27FC236}">
                <a16:creationId xmlns:a16="http://schemas.microsoft.com/office/drawing/2014/main" id="{7ED49620-5E91-44E6-22A0-F9099B4637A9}"/>
              </a:ext>
            </a:extLst>
          </p:cNvPr>
          <p:cNvSpPr txBox="1"/>
          <p:nvPr/>
        </p:nvSpPr>
        <p:spPr>
          <a:xfrm>
            <a:off x="942251" y="2830224"/>
            <a:ext cx="2764523" cy="584775"/>
          </a:xfrm>
          <a:prstGeom prst="rect">
            <a:avLst/>
          </a:prstGeom>
          <a:noFill/>
        </p:spPr>
        <p:txBody>
          <a:bodyPr wrap="square" rtlCol="0">
            <a:spAutoFit/>
          </a:bodyPr>
          <a:lstStyle/>
          <a:p>
            <a:r>
              <a:rPr lang="en-US" sz="1600"/>
              <a:t>Seeding electrons into acceleration stages</a:t>
            </a:r>
          </a:p>
        </p:txBody>
      </p:sp>
      <p:grpSp>
        <p:nvGrpSpPr>
          <p:cNvPr id="21" name="Group 20">
            <a:extLst>
              <a:ext uri="{FF2B5EF4-FFF2-40B4-BE49-F238E27FC236}">
                <a16:creationId xmlns:a16="http://schemas.microsoft.com/office/drawing/2014/main" id="{BED6963A-DD75-E95D-264B-6718B933BD6F}"/>
              </a:ext>
            </a:extLst>
          </p:cNvPr>
          <p:cNvGrpSpPr/>
          <p:nvPr/>
        </p:nvGrpSpPr>
        <p:grpSpPr>
          <a:xfrm>
            <a:off x="4031147" y="4384052"/>
            <a:ext cx="3564263" cy="1780773"/>
            <a:chOff x="6202475" y="584775"/>
            <a:chExt cx="4945751" cy="2622607"/>
          </a:xfrm>
        </p:grpSpPr>
        <p:pic>
          <p:nvPicPr>
            <p:cNvPr id="22" name="Picture 21" descr="Graphical user interface&#10;&#10;Description automatically generated">
              <a:extLst>
                <a:ext uri="{FF2B5EF4-FFF2-40B4-BE49-F238E27FC236}">
                  <a16:creationId xmlns:a16="http://schemas.microsoft.com/office/drawing/2014/main" id="{DBCB20A3-49D9-5505-2693-2743C6493E17}"/>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49" t="53275"/>
            <a:stretch/>
          </p:blipFill>
          <p:spPr>
            <a:xfrm>
              <a:off x="6202475" y="1082281"/>
              <a:ext cx="4846575" cy="2125101"/>
            </a:xfrm>
            <a:prstGeom prst="rect">
              <a:avLst/>
            </a:prstGeom>
          </p:spPr>
        </p:pic>
        <p:sp>
          <p:nvSpPr>
            <p:cNvPr id="23" name="TextBox 22">
              <a:extLst>
                <a:ext uri="{FF2B5EF4-FFF2-40B4-BE49-F238E27FC236}">
                  <a16:creationId xmlns:a16="http://schemas.microsoft.com/office/drawing/2014/main" id="{372520FA-D475-ADC6-AEF9-AE85D99455A5}"/>
                </a:ext>
              </a:extLst>
            </p:cNvPr>
            <p:cNvSpPr txBox="1"/>
            <p:nvPr/>
          </p:nvSpPr>
          <p:spPr>
            <a:xfrm>
              <a:off x="8091710" y="584775"/>
              <a:ext cx="3056516" cy="498600"/>
            </a:xfrm>
            <a:prstGeom prst="rect">
              <a:avLst/>
            </a:prstGeom>
            <a:noFill/>
          </p:spPr>
          <p:txBody>
            <a:bodyPr wrap="square" rtlCol="0">
              <a:spAutoFit/>
            </a:bodyPr>
            <a:lstStyle/>
            <a:p>
              <a:r>
                <a:rPr lang="en-US" sz="1600" b="1"/>
                <a:t>Model</a:t>
              </a:r>
            </a:p>
          </p:txBody>
        </p:sp>
      </p:grpSp>
      <p:grpSp>
        <p:nvGrpSpPr>
          <p:cNvPr id="24" name="Group 23">
            <a:extLst>
              <a:ext uri="{FF2B5EF4-FFF2-40B4-BE49-F238E27FC236}">
                <a16:creationId xmlns:a16="http://schemas.microsoft.com/office/drawing/2014/main" id="{B507CE7A-7DBF-A679-31B2-537821DA4857}"/>
              </a:ext>
            </a:extLst>
          </p:cNvPr>
          <p:cNvGrpSpPr/>
          <p:nvPr/>
        </p:nvGrpSpPr>
        <p:grpSpPr>
          <a:xfrm>
            <a:off x="7846085" y="4384053"/>
            <a:ext cx="3492790" cy="1780773"/>
            <a:chOff x="6243435" y="3106508"/>
            <a:chExt cx="4846575" cy="2958903"/>
          </a:xfrm>
        </p:grpSpPr>
        <p:pic>
          <p:nvPicPr>
            <p:cNvPr id="25" name="Picture 24" descr="Graphical user interface&#10;&#10;Description automatically generated">
              <a:extLst>
                <a:ext uri="{FF2B5EF4-FFF2-40B4-BE49-F238E27FC236}">
                  <a16:creationId xmlns:a16="http://schemas.microsoft.com/office/drawing/2014/main" id="{E100E4C2-A018-4D9D-33D0-9A683CDFBE46}"/>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49" b="46758"/>
            <a:stretch/>
          </p:blipFill>
          <p:spPr>
            <a:xfrm>
              <a:off x="6243435" y="3643922"/>
              <a:ext cx="4846575" cy="2421489"/>
            </a:xfrm>
            <a:prstGeom prst="rect">
              <a:avLst/>
            </a:prstGeom>
          </p:spPr>
        </p:pic>
        <p:sp>
          <p:nvSpPr>
            <p:cNvPr id="26" name="TextBox 25">
              <a:extLst>
                <a:ext uri="{FF2B5EF4-FFF2-40B4-BE49-F238E27FC236}">
                  <a16:creationId xmlns:a16="http://schemas.microsoft.com/office/drawing/2014/main" id="{FE6A13A2-C552-9871-1BD4-6D62D4005CA2}"/>
                </a:ext>
              </a:extLst>
            </p:cNvPr>
            <p:cNvSpPr txBox="1"/>
            <p:nvPr/>
          </p:nvSpPr>
          <p:spPr>
            <a:xfrm>
              <a:off x="7788251" y="3106508"/>
              <a:ext cx="3056517" cy="562536"/>
            </a:xfrm>
            <a:prstGeom prst="rect">
              <a:avLst/>
            </a:prstGeom>
            <a:noFill/>
          </p:spPr>
          <p:txBody>
            <a:bodyPr wrap="square" rtlCol="0">
              <a:spAutoFit/>
            </a:bodyPr>
            <a:lstStyle/>
            <a:p>
              <a:r>
                <a:rPr lang="en-US" sz="1600" b="1">
                  <a:latin typeface="Arial" panose="020B0604020202020204" pitchFamily="34" charset="0"/>
                  <a:cs typeface="Arial" panose="020B0604020202020204" pitchFamily="34" charset="0"/>
                </a:rPr>
                <a:t>Experiment</a:t>
              </a:r>
            </a:p>
          </p:txBody>
        </p:sp>
      </p:grpSp>
      <p:sp>
        <p:nvSpPr>
          <p:cNvPr id="27" name="TextBox 26">
            <a:extLst>
              <a:ext uri="{FF2B5EF4-FFF2-40B4-BE49-F238E27FC236}">
                <a16:creationId xmlns:a16="http://schemas.microsoft.com/office/drawing/2014/main" id="{2E2B1057-FE09-4112-C9C0-0777866A9EC2}"/>
              </a:ext>
            </a:extLst>
          </p:cNvPr>
          <p:cNvSpPr txBox="1"/>
          <p:nvPr/>
        </p:nvSpPr>
        <p:spPr>
          <a:xfrm>
            <a:off x="853125" y="5805489"/>
            <a:ext cx="2764523" cy="338554"/>
          </a:xfrm>
          <a:prstGeom prst="rect">
            <a:avLst/>
          </a:prstGeom>
          <a:noFill/>
        </p:spPr>
        <p:txBody>
          <a:bodyPr wrap="square" rtlCol="0">
            <a:spAutoFit/>
          </a:bodyPr>
          <a:lstStyle/>
          <a:p>
            <a:r>
              <a:rPr lang="en-US" sz="1600"/>
              <a:t>Wake field tomography</a:t>
            </a:r>
          </a:p>
        </p:txBody>
      </p:sp>
      <p:sp>
        <p:nvSpPr>
          <p:cNvPr id="58" name="Content Placeholder 2">
            <a:extLst>
              <a:ext uri="{FF2B5EF4-FFF2-40B4-BE49-F238E27FC236}">
                <a16:creationId xmlns:a16="http://schemas.microsoft.com/office/drawing/2014/main" id="{AE4663E7-A168-4943-D366-2CAAB361EBE7}"/>
              </a:ext>
            </a:extLst>
          </p:cNvPr>
          <p:cNvSpPr>
            <a:spLocks noGrp="1"/>
          </p:cNvSpPr>
          <p:nvPr>
            <p:ph idx="1"/>
          </p:nvPr>
        </p:nvSpPr>
        <p:spPr>
          <a:xfrm>
            <a:off x="374436" y="956129"/>
            <a:ext cx="11443126" cy="600537"/>
          </a:xfrm>
        </p:spPr>
        <p:txBody>
          <a:bodyPr>
            <a:normAutofit/>
          </a:bodyPr>
          <a:lstStyle/>
          <a:p>
            <a:pPr marL="457200" indent="-457200">
              <a:lnSpc>
                <a:spcPct val="105000"/>
              </a:lnSpc>
              <a:buFont typeface="Arial" panose="020B0604020202020204" pitchFamily="34" charset="0"/>
              <a:buChar char="•"/>
            </a:pPr>
            <a:r>
              <a:rPr lang="en-US" sz="1600">
                <a:latin typeface="+mn-lt"/>
              </a:rPr>
              <a:t>Combination of high-power lasers and electron linac allows pioneering studies of electron injection into laser </a:t>
            </a:r>
            <a:r>
              <a:rPr lang="en-US" sz="1600" err="1">
                <a:latin typeface="+mn-lt"/>
              </a:rPr>
              <a:t>wakefields</a:t>
            </a:r>
            <a:r>
              <a:rPr lang="en-US" sz="1600">
                <a:latin typeface="+mn-lt"/>
              </a:rPr>
              <a:t> as well as detailed </a:t>
            </a:r>
            <a:r>
              <a:rPr lang="en-US" sz="1600" err="1">
                <a:latin typeface="+mn-lt"/>
              </a:rPr>
              <a:t>wakefield</a:t>
            </a:r>
            <a:r>
              <a:rPr lang="en-US" sz="1600">
                <a:latin typeface="+mn-lt"/>
              </a:rPr>
              <a:t> visualization.</a:t>
            </a:r>
          </a:p>
        </p:txBody>
      </p:sp>
      <p:sp>
        <p:nvSpPr>
          <p:cNvPr id="8" name="Arrow: Right 7">
            <a:extLst>
              <a:ext uri="{FF2B5EF4-FFF2-40B4-BE49-F238E27FC236}">
                <a16:creationId xmlns:a16="http://schemas.microsoft.com/office/drawing/2014/main" id="{DF292B1E-1505-C4C6-5FE1-5D07B49D39D1}"/>
              </a:ext>
            </a:extLst>
          </p:cNvPr>
          <p:cNvSpPr/>
          <p:nvPr/>
        </p:nvSpPr>
        <p:spPr>
          <a:xfrm>
            <a:off x="2466188" y="2282113"/>
            <a:ext cx="982849" cy="590979"/>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laser</a:t>
            </a:r>
          </a:p>
        </p:txBody>
      </p:sp>
      <p:sp>
        <p:nvSpPr>
          <p:cNvPr id="28" name="Arrow: Right 27">
            <a:extLst>
              <a:ext uri="{FF2B5EF4-FFF2-40B4-BE49-F238E27FC236}">
                <a16:creationId xmlns:a16="http://schemas.microsoft.com/office/drawing/2014/main" id="{B6B6852A-84AA-FF6D-ACE6-C96D02D8183E}"/>
              </a:ext>
            </a:extLst>
          </p:cNvPr>
          <p:cNvSpPr/>
          <p:nvPr/>
        </p:nvSpPr>
        <p:spPr>
          <a:xfrm>
            <a:off x="911672" y="2284798"/>
            <a:ext cx="1156031" cy="59097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e-beam</a:t>
            </a:r>
          </a:p>
        </p:txBody>
      </p:sp>
      <p:sp>
        <p:nvSpPr>
          <p:cNvPr id="29" name="Arrow: Right 28">
            <a:extLst>
              <a:ext uri="{FF2B5EF4-FFF2-40B4-BE49-F238E27FC236}">
                <a16:creationId xmlns:a16="http://schemas.microsoft.com/office/drawing/2014/main" id="{C83140C3-0857-83CC-256D-3EC716743867}"/>
              </a:ext>
            </a:extLst>
          </p:cNvPr>
          <p:cNvSpPr/>
          <p:nvPr/>
        </p:nvSpPr>
        <p:spPr>
          <a:xfrm>
            <a:off x="1561775" y="5240908"/>
            <a:ext cx="1008891" cy="590979"/>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laser</a:t>
            </a:r>
          </a:p>
        </p:txBody>
      </p:sp>
      <p:sp>
        <p:nvSpPr>
          <p:cNvPr id="30" name="Arrow: Right 29">
            <a:extLst>
              <a:ext uri="{FF2B5EF4-FFF2-40B4-BE49-F238E27FC236}">
                <a16:creationId xmlns:a16="http://schemas.microsoft.com/office/drawing/2014/main" id="{A2493E16-6CE9-8BDC-EE1B-16314A870670}"/>
              </a:ext>
            </a:extLst>
          </p:cNvPr>
          <p:cNvSpPr/>
          <p:nvPr/>
        </p:nvSpPr>
        <p:spPr>
          <a:xfrm rot="5400000">
            <a:off x="2095998" y="4627824"/>
            <a:ext cx="1123782" cy="59097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e-beam</a:t>
            </a:r>
          </a:p>
        </p:txBody>
      </p:sp>
      <p:sp>
        <p:nvSpPr>
          <p:cNvPr id="35" name="TextBox 34">
            <a:extLst>
              <a:ext uri="{FF2B5EF4-FFF2-40B4-BE49-F238E27FC236}">
                <a16:creationId xmlns:a16="http://schemas.microsoft.com/office/drawing/2014/main" id="{046171E8-0419-2FB7-5F28-3B3CA978EFB7}"/>
              </a:ext>
            </a:extLst>
          </p:cNvPr>
          <p:cNvSpPr txBox="1"/>
          <p:nvPr/>
        </p:nvSpPr>
        <p:spPr>
          <a:xfrm>
            <a:off x="8259678" y="4014350"/>
            <a:ext cx="2964017" cy="307777"/>
          </a:xfrm>
          <a:prstGeom prst="rect">
            <a:avLst/>
          </a:prstGeom>
          <a:noFill/>
        </p:spPr>
        <p:txBody>
          <a:bodyPr wrap="none" rtlCol="0">
            <a:spAutoFit/>
          </a:bodyPr>
          <a:lstStyle/>
          <a:p>
            <a:r>
              <a:rPr lang="en-US" sz="1400" i="1"/>
              <a:t>Courtesy of M. Downer (UT Austin)</a:t>
            </a:r>
          </a:p>
        </p:txBody>
      </p:sp>
      <p:sp>
        <p:nvSpPr>
          <p:cNvPr id="36" name="TextBox 35">
            <a:extLst>
              <a:ext uri="{FF2B5EF4-FFF2-40B4-BE49-F238E27FC236}">
                <a16:creationId xmlns:a16="http://schemas.microsoft.com/office/drawing/2014/main" id="{3A089E2D-BA8E-0A63-84D4-C39F187BFC10}"/>
              </a:ext>
            </a:extLst>
          </p:cNvPr>
          <p:cNvSpPr txBox="1"/>
          <p:nvPr/>
        </p:nvSpPr>
        <p:spPr>
          <a:xfrm>
            <a:off x="3915846" y="6265013"/>
            <a:ext cx="6858544" cy="307777"/>
          </a:xfrm>
          <a:prstGeom prst="rect">
            <a:avLst/>
          </a:prstGeom>
          <a:noFill/>
        </p:spPr>
        <p:txBody>
          <a:bodyPr wrap="none" rtlCol="0">
            <a:spAutoFit/>
          </a:bodyPr>
          <a:lstStyle/>
          <a:p>
            <a:r>
              <a:rPr lang="en-US" sz="1400"/>
              <a:t>A. </a:t>
            </a:r>
            <a:r>
              <a:rPr lang="en-US" sz="1400" err="1"/>
              <a:t>Gaikward</a:t>
            </a:r>
            <a:r>
              <a:rPr lang="en-US" sz="1400"/>
              <a:t> </a:t>
            </a:r>
            <a:r>
              <a:rPr lang="en-US" sz="1400" i="1"/>
              <a:t>et al., Proc. of 66th Annual Meeting of APS Div. of Plasma Phys. (2024)</a:t>
            </a:r>
          </a:p>
        </p:txBody>
      </p:sp>
    </p:spTree>
    <p:extLst>
      <p:ext uri="{BB962C8B-B14F-4D97-AF65-F5344CB8AC3E}">
        <p14:creationId xmlns:p14="http://schemas.microsoft.com/office/powerpoint/2010/main" val="2469519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0D0F6-B22D-18DB-CFD0-BEB3D4F3BA68}"/>
              </a:ext>
            </a:extLst>
          </p:cNvPr>
          <p:cNvSpPr>
            <a:spLocks noGrp="1"/>
          </p:cNvSpPr>
          <p:nvPr>
            <p:ph type="title"/>
          </p:nvPr>
        </p:nvSpPr>
        <p:spPr/>
        <p:txBody>
          <a:bodyPr/>
          <a:lstStyle/>
          <a:p>
            <a:r>
              <a:rPr lang="en-US"/>
              <a:t>Two-color ionization injection</a:t>
            </a:r>
          </a:p>
        </p:txBody>
      </p:sp>
      <p:pic>
        <p:nvPicPr>
          <p:cNvPr id="13" name="Content Placeholder 12">
            <a:extLst>
              <a:ext uri="{FF2B5EF4-FFF2-40B4-BE49-F238E27FC236}">
                <a16:creationId xmlns:a16="http://schemas.microsoft.com/office/drawing/2014/main" id="{6CDB4618-D477-C437-5BAB-E2844E8C1BB2}"/>
              </a:ext>
            </a:extLst>
          </p:cNvPr>
          <p:cNvPicPr>
            <a:picLocks noGrp="1" noChangeAspect="1"/>
          </p:cNvPicPr>
          <p:nvPr>
            <p:ph idx="1"/>
          </p:nvPr>
        </p:nvPicPr>
        <p:blipFill>
          <a:blip r:embed="rId2"/>
          <a:stretch>
            <a:fillRect/>
          </a:stretch>
        </p:blipFill>
        <p:spPr>
          <a:xfrm>
            <a:off x="4636996" y="3531914"/>
            <a:ext cx="6716804" cy="2735215"/>
          </a:xfrm>
        </p:spPr>
      </p:pic>
      <p:sp>
        <p:nvSpPr>
          <p:cNvPr id="4" name="Slide Number Placeholder 3">
            <a:extLst>
              <a:ext uri="{FF2B5EF4-FFF2-40B4-BE49-F238E27FC236}">
                <a16:creationId xmlns:a16="http://schemas.microsoft.com/office/drawing/2014/main" id="{FE49F516-DF3A-EBB3-4798-10D31A8C0B85}"/>
              </a:ext>
            </a:extLst>
          </p:cNvPr>
          <p:cNvSpPr>
            <a:spLocks noGrp="1"/>
          </p:cNvSpPr>
          <p:nvPr>
            <p:ph type="sldNum" sz="quarter" idx="12"/>
          </p:nvPr>
        </p:nvSpPr>
        <p:spPr>
          <a:xfrm>
            <a:off x="8610600" y="635635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29EFAE9-95DC-BB4E-8D7A-5491B8EE95E6}" type="slidenum">
              <a:rPr lang="en-US" smtClean="0"/>
              <a:pPr/>
              <a:t>12</a:t>
            </a:fld>
            <a:endParaRPr lang="en-US" sz="1000"/>
          </a:p>
        </p:txBody>
      </p:sp>
      <p:pic>
        <p:nvPicPr>
          <p:cNvPr id="8" name="Picture 7" descr="Chart, line chart, histogram&#10;&#10;Description automatically generated">
            <a:extLst>
              <a:ext uri="{FF2B5EF4-FFF2-40B4-BE49-F238E27FC236}">
                <a16:creationId xmlns:a16="http://schemas.microsoft.com/office/drawing/2014/main" id="{AEDDCE73-76D8-617F-56D7-1F09E4DF8D21}"/>
              </a:ext>
            </a:extLst>
          </p:cNvPr>
          <p:cNvPicPr>
            <a:picLocks noChangeAspect="1"/>
          </p:cNvPicPr>
          <p:nvPr/>
        </p:nvPicPr>
        <p:blipFill>
          <a:blip r:embed="rId3"/>
          <a:stretch>
            <a:fillRect/>
          </a:stretch>
        </p:blipFill>
        <p:spPr>
          <a:xfrm>
            <a:off x="8646816" y="915718"/>
            <a:ext cx="3056233" cy="2451099"/>
          </a:xfrm>
          <a:prstGeom prst="rect">
            <a:avLst/>
          </a:prstGeom>
        </p:spPr>
      </p:pic>
      <p:sp>
        <p:nvSpPr>
          <p:cNvPr id="9" name="TextBox 8">
            <a:extLst>
              <a:ext uri="{FF2B5EF4-FFF2-40B4-BE49-F238E27FC236}">
                <a16:creationId xmlns:a16="http://schemas.microsoft.com/office/drawing/2014/main" id="{28ABA249-3D1F-21BE-8D5A-ED0C53739484}"/>
              </a:ext>
            </a:extLst>
          </p:cNvPr>
          <p:cNvSpPr txBox="1"/>
          <p:nvPr/>
        </p:nvSpPr>
        <p:spPr>
          <a:xfrm>
            <a:off x="9311355" y="3367672"/>
            <a:ext cx="1772282" cy="261610"/>
          </a:xfrm>
          <a:prstGeom prst="rect">
            <a:avLst/>
          </a:prstGeom>
          <a:noFill/>
        </p:spPr>
        <p:txBody>
          <a:bodyPr wrap="square" rtlCol="0">
            <a:spAutoFit/>
          </a:bodyPr>
          <a:lstStyle/>
          <a:p>
            <a:r>
              <a:rPr lang="en-US" sz="1100"/>
              <a:t>Yu, </a:t>
            </a:r>
            <a:r>
              <a:rPr lang="en-US" sz="1100" i="1"/>
              <a:t>PRL </a:t>
            </a:r>
            <a:r>
              <a:rPr lang="en-US" sz="1100" b="1"/>
              <a:t>112</a:t>
            </a:r>
            <a:r>
              <a:rPr lang="en-US" sz="1100"/>
              <a:t>, 125001 (2014) </a:t>
            </a:r>
          </a:p>
        </p:txBody>
      </p:sp>
      <p:sp>
        <p:nvSpPr>
          <p:cNvPr id="15" name="TextBox 14">
            <a:extLst>
              <a:ext uri="{FF2B5EF4-FFF2-40B4-BE49-F238E27FC236}">
                <a16:creationId xmlns:a16="http://schemas.microsoft.com/office/drawing/2014/main" id="{C4D20E3B-9F17-7290-1710-C101DC8EFD58}"/>
              </a:ext>
            </a:extLst>
          </p:cNvPr>
          <p:cNvSpPr txBox="1"/>
          <p:nvPr/>
        </p:nvSpPr>
        <p:spPr>
          <a:xfrm>
            <a:off x="5848216" y="6237613"/>
            <a:ext cx="4607474" cy="600164"/>
          </a:xfrm>
          <a:prstGeom prst="rect">
            <a:avLst/>
          </a:prstGeom>
          <a:noFill/>
        </p:spPr>
        <p:txBody>
          <a:bodyPr wrap="square">
            <a:spAutoFit/>
          </a:bodyPr>
          <a:lstStyle/>
          <a:p>
            <a:r>
              <a:rPr lang="en-US" sz="1100"/>
              <a:t>Schroeder, </a:t>
            </a:r>
            <a:r>
              <a:rPr lang="en-US" sz="1100" i="1"/>
              <a:t>European Conference on Lasers and Electro-Optics</a:t>
            </a:r>
            <a:r>
              <a:rPr lang="en-US" sz="1100"/>
              <a:t> (2015) </a:t>
            </a:r>
          </a:p>
          <a:p>
            <a:r>
              <a:rPr lang="en-US" sz="1100"/>
              <a:t>See also  Xu, PRSTAB, 17, 061301 (2014)</a:t>
            </a:r>
          </a:p>
          <a:p>
            <a:endParaRPr lang="en-US" sz="1100"/>
          </a:p>
        </p:txBody>
      </p:sp>
      <p:pic>
        <p:nvPicPr>
          <p:cNvPr id="17" name="Picture 16">
            <a:extLst>
              <a:ext uri="{FF2B5EF4-FFF2-40B4-BE49-F238E27FC236}">
                <a16:creationId xmlns:a16="http://schemas.microsoft.com/office/drawing/2014/main" id="{CD292AFE-9525-9062-F4F4-93EC21BC37A1}"/>
              </a:ext>
            </a:extLst>
          </p:cNvPr>
          <p:cNvPicPr>
            <a:picLocks noChangeAspect="1"/>
          </p:cNvPicPr>
          <p:nvPr/>
        </p:nvPicPr>
        <p:blipFill>
          <a:blip r:embed="rId4"/>
          <a:stretch>
            <a:fillRect/>
          </a:stretch>
        </p:blipFill>
        <p:spPr>
          <a:xfrm>
            <a:off x="4906144" y="1371185"/>
            <a:ext cx="2964774" cy="1778864"/>
          </a:xfrm>
          <a:prstGeom prst="rect">
            <a:avLst/>
          </a:prstGeom>
        </p:spPr>
      </p:pic>
      <p:sp>
        <p:nvSpPr>
          <p:cNvPr id="18" name="TextBox 17">
            <a:extLst>
              <a:ext uri="{FF2B5EF4-FFF2-40B4-BE49-F238E27FC236}">
                <a16:creationId xmlns:a16="http://schemas.microsoft.com/office/drawing/2014/main" id="{F9025C80-6E94-CC53-2352-799EDDE051A4}"/>
              </a:ext>
            </a:extLst>
          </p:cNvPr>
          <p:cNvSpPr txBox="1"/>
          <p:nvPr/>
        </p:nvSpPr>
        <p:spPr>
          <a:xfrm>
            <a:off x="5505231" y="3424034"/>
            <a:ext cx="2667000" cy="261610"/>
          </a:xfrm>
          <a:prstGeom prst="rect">
            <a:avLst/>
          </a:prstGeom>
          <a:noFill/>
        </p:spPr>
        <p:txBody>
          <a:bodyPr wrap="square" rtlCol="0">
            <a:spAutoFit/>
          </a:bodyPr>
          <a:lstStyle/>
          <a:p>
            <a:r>
              <a:rPr lang="en-US" sz="1100"/>
              <a:t>Schroeder, </a:t>
            </a:r>
            <a:r>
              <a:rPr lang="en-US" sz="1100" i="1"/>
              <a:t>PRSTAB </a:t>
            </a:r>
            <a:r>
              <a:rPr lang="en-US" sz="1100" b="1"/>
              <a:t>17</a:t>
            </a:r>
            <a:r>
              <a:rPr lang="en-US" sz="1100"/>
              <a:t>, 101301 (2014)</a:t>
            </a:r>
          </a:p>
        </p:txBody>
      </p:sp>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9881A2FF-D1BD-9644-1B92-3D54243DD3E3}"/>
                  </a:ext>
                </a:extLst>
              </p:cNvPr>
              <p:cNvSpPr txBox="1"/>
              <p:nvPr/>
            </p:nvSpPr>
            <p:spPr>
              <a:xfrm>
                <a:off x="628650" y="1690688"/>
                <a:ext cx="4033263" cy="4401205"/>
              </a:xfrm>
              <a:prstGeom prst="rect">
                <a:avLst/>
              </a:prstGeom>
              <a:noFill/>
            </p:spPr>
            <p:txBody>
              <a:bodyPr wrap="square" rtlCol="0">
                <a:spAutoFit/>
              </a:bodyPr>
              <a:lstStyle/>
              <a:p>
                <a:pPr marL="285750" indent="-285750">
                  <a:buFont typeface="Arial" panose="020B0604020202020204" pitchFamily="34" charset="0"/>
                  <a:buChar char="•"/>
                </a:pPr>
                <a:r>
                  <a:rPr lang="en-US" sz="2000"/>
                  <a:t>In progress…</a:t>
                </a:r>
              </a:p>
              <a:p>
                <a:pPr marL="285750" indent="-285750">
                  <a:buFont typeface="Arial" panose="020B0604020202020204" pitchFamily="34" charset="0"/>
                  <a:buChar char="•"/>
                </a:pPr>
                <a:r>
                  <a:rPr lang="en-US" sz="2000"/>
                  <a:t>Long-wavelength laser to drive the </a:t>
                </a:r>
                <a:r>
                  <a:rPr lang="en-US" sz="2000" err="1"/>
                  <a:t>wakefield</a:t>
                </a:r>
                <a:endParaRPr lang="en-US" sz="2000"/>
              </a:p>
              <a:p>
                <a:pPr marL="285750" indent="-285750">
                  <a:buFont typeface="Arial" panose="020B0604020202020204" pitchFamily="34" charset="0"/>
                  <a:buChar char="•"/>
                </a:pPr>
                <a:r>
                  <a:rPr lang="en-US" sz="2000"/>
                  <a:t>Short-wavelength laser to trigger ionization within the </a:t>
                </a:r>
                <a:r>
                  <a:rPr lang="en-US" sz="2000" err="1"/>
                  <a:t>wakefield</a:t>
                </a:r>
                <a:endParaRPr lang="en-US" sz="2000"/>
              </a:p>
              <a:p>
                <a:pPr marL="285750" indent="-285750">
                  <a:buFont typeface="Arial" panose="020B0604020202020204" pitchFamily="34" charset="0"/>
                  <a:buChar char="•"/>
                </a:pPr>
                <a:r>
                  <a:rPr lang="en-US" sz="2000"/>
                  <a:t>Drive laser needs large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0</m:t>
                        </m:r>
                      </m:sub>
                    </m:sSub>
                  </m:oMath>
                </a14:m>
                <a:r>
                  <a:rPr lang="en-US" sz="2000"/>
                  <a:t> to form plasma wakefield, but we want low </a:t>
                </a:r>
                <a14:m>
                  <m:oMath xmlns:m="http://schemas.openxmlformats.org/officeDocument/2006/math">
                    <m:r>
                      <a:rPr lang="en-US" sz="2000" b="0" i="1" smtClean="0">
                        <a:latin typeface="Cambria Math" panose="02040503050406030204" pitchFamily="18" charset="0"/>
                      </a:rPr>
                      <m:t>𝐸</m:t>
                    </m:r>
                  </m:oMath>
                </a14:m>
                <a:r>
                  <a:rPr lang="en-US" sz="2000"/>
                  <a:t> field to avoid prematurely ionizing the gas</a:t>
                </a:r>
              </a:p>
              <a:p>
                <a:pPr marL="285750" indent="-285750">
                  <a:buFont typeface="Arial" panose="020B0604020202020204" pitchFamily="34" charset="0"/>
                  <a:buChar char="•"/>
                </a:pPr>
                <a:r>
                  <a:rPr lang="en-US" sz="2000"/>
                  <a:t>Injector laser needs high </a:t>
                </a:r>
                <a14:m>
                  <m:oMath xmlns:m="http://schemas.openxmlformats.org/officeDocument/2006/math">
                    <m:r>
                      <a:rPr lang="en-US" sz="2000" b="0" i="1" smtClean="0">
                        <a:latin typeface="Cambria Math" panose="02040503050406030204" pitchFamily="18" charset="0"/>
                      </a:rPr>
                      <m:t>𝐸</m:t>
                    </m:r>
                  </m:oMath>
                </a14:m>
                <a:r>
                  <a:rPr lang="en-US" sz="2000"/>
                  <a:t> field to ionize the gas, but low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0</m:t>
                        </m:r>
                      </m:sub>
                    </m:sSub>
                  </m:oMath>
                </a14:m>
                <a:r>
                  <a:rPr lang="en-US" sz="2000"/>
                  <a:t> to avoid emittance degradation</a:t>
                </a:r>
              </a:p>
              <a:p>
                <a:pPr marL="285750" indent="-285750">
                  <a:buFont typeface="Arial" panose="020B0604020202020204" pitchFamily="34" charset="0"/>
                  <a:buChar char="•"/>
                </a:pPr>
                <a:endParaRPr lang="en-US" sz="2000"/>
              </a:p>
            </p:txBody>
          </p:sp>
        </mc:Choice>
        <mc:Fallback>
          <p:sp>
            <p:nvSpPr>
              <p:cNvPr id="19" name="TextBox 18">
                <a:extLst>
                  <a:ext uri="{FF2B5EF4-FFF2-40B4-BE49-F238E27FC236}">
                    <a16:creationId xmlns:a16="http://schemas.microsoft.com/office/drawing/2014/main" id="{9881A2FF-D1BD-9644-1B92-3D54243DD3E3}"/>
                  </a:ext>
                </a:extLst>
              </p:cNvPr>
              <p:cNvSpPr txBox="1">
                <a:spLocks noRot="1" noChangeAspect="1" noMove="1" noResize="1" noEditPoints="1" noAdjustHandles="1" noChangeArrowheads="1" noChangeShapeType="1" noTextEdit="1"/>
              </p:cNvSpPr>
              <p:nvPr/>
            </p:nvSpPr>
            <p:spPr>
              <a:xfrm>
                <a:off x="628650" y="1690688"/>
                <a:ext cx="4033263" cy="4401205"/>
              </a:xfrm>
              <a:prstGeom prst="rect">
                <a:avLst/>
              </a:prstGeom>
              <a:blipFill>
                <a:blip r:embed="rId5"/>
                <a:stretch>
                  <a:fillRect l="-1360" t="-554" r="-2870"/>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71BAB958-5A14-0A1F-361E-84AF5104C562}"/>
              </a:ext>
            </a:extLst>
          </p:cNvPr>
          <p:cNvSpPr txBox="1"/>
          <p:nvPr/>
        </p:nvSpPr>
        <p:spPr>
          <a:xfrm>
            <a:off x="6157694" y="4858669"/>
            <a:ext cx="2014537" cy="307777"/>
          </a:xfrm>
          <a:prstGeom prst="rect">
            <a:avLst/>
          </a:prstGeom>
          <a:noFill/>
        </p:spPr>
        <p:txBody>
          <a:bodyPr wrap="square" rtlCol="0">
            <a:spAutoFit/>
          </a:bodyPr>
          <a:lstStyle/>
          <a:p>
            <a:r>
              <a:rPr lang="en-US" sz="1400"/>
              <a:t>Low emittance</a:t>
            </a:r>
          </a:p>
        </p:txBody>
      </p:sp>
      <p:sp>
        <p:nvSpPr>
          <p:cNvPr id="22" name="TextBox 21">
            <a:extLst>
              <a:ext uri="{FF2B5EF4-FFF2-40B4-BE49-F238E27FC236}">
                <a16:creationId xmlns:a16="http://schemas.microsoft.com/office/drawing/2014/main" id="{909BDE66-A4BF-7EA0-4D9B-D13728F4DBF6}"/>
              </a:ext>
            </a:extLst>
          </p:cNvPr>
          <p:cNvSpPr txBox="1"/>
          <p:nvPr/>
        </p:nvSpPr>
        <p:spPr>
          <a:xfrm>
            <a:off x="10994231" y="4486658"/>
            <a:ext cx="1197769" cy="523220"/>
          </a:xfrm>
          <a:prstGeom prst="rect">
            <a:avLst/>
          </a:prstGeom>
          <a:noFill/>
        </p:spPr>
        <p:txBody>
          <a:bodyPr wrap="square" rtlCol="0">
            <a:spAutoFit/>
          </a:bodyPr>
          <a:lstStyle/>
          <a:p>
            <a:r>
              <a:rPr lang="en-US" sz="1400"/>
              <a:t>Excellent phase space</a:t>
            </a:r>
          </a:p>
        </p:txBody>
      </p:sp>
      <p:cxnSp>
        <p:nvCxnSpPr>
          <p:cNvPr id="25" name="Straight Arrow Connector 24">
            <a:extLst>
              <a:ext uri="{FF2B5EF4-FFF2-40B4-BE49-F238E27FC236}">
                <a16:creationId xmlns:a16="http://schemas.microsoft.com/office/drawing/2014/main" id="{2EB65C82-4CAA-638F-A4AA-2458C21BED22}"/>
              </a:ext>
            </a:extLst>
          </p:cNvPr>
          <p:cNvCxnSpPr>
            <a:cxnSpLocks/>
            <a:stCxn id="34" idx="2"/>
          </p:cNvCxnSpPr>
          <p:nvPr/>
        </p:nvCxnSpPr>
        <p:spPr>
          <a:xfrm>
            <a:off x="9311355" y="672902"/>
            <a:ext cx="422379" cy="679193"/>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323CB90-9010-B850-DBC7-C43FB8F86385}"/>
              </a:ext>
            </a:extLst>
          </p:cNvPr>
          <p:cNvCxnSpPr>
            <a:cxnSpLocks/>
            <a:stCxn id="34" idx="2"/>
          </p:cNvCxnSpPr>
          <p:nvPr/>
        </p:nvCxnSpPr>
        <p:spPr>
          <a:xfrm>
            <a:off x="9311355" y="672902"/>
            <a:ext cx="450556" cy="1446246"/>
          </a:xfrm>
          <a:prstGeom prst="straightConnector1">
            <a:avLst/>
          </a:prstGeom>
          <a:ln w="127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1B9189E-4135-380E-E102-E2277AF6488D}"/>
              </a:ext>
            </a:extLst>
          </p:cNvPr>
          <p:cNvCxnSpPr>
            <a:cxnSpLocks/>
          </p:cNvCxnSpPr>
          <p:nvPr/>
        </p:nvCxnSpPr>
        <p:spPr>
          <a:xfrm flipH="1">
            <a:off x="10859136" y="767542"/>
            <a:ext cx="497434" cy="1627802"/>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D21AD237-E350-2081-E498-28586C666BCC}"/>
              </a:ext>
            </a:extLst>
          </p:cNvPr>
          <p:cNvCxnSpPr>
            <a:cxnSpLocks/>
          </p:cNvCxnSpPr>
          <p:nvPr/>
        </p:nvCxnSpPr>
        <p:spPr>
          <a:xfrm flipH="1">
            <a:off x="10859136" y="767542"/>
            <a:ext cx="530677" cy="403857"/>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4" name="TextBox 33">
                <a:extLst>
                  <a:ext uri="{FF2B5EF4-FFF2-40B4-BE49-F238E27FC236}">
                    <a16:creationId xmlns:a16="http://schemas.microsoft.com/office/drawing/2014/main" id="{54E003DF-01B5-DC51-7A2B-249F79701099}"/>
                  </a:ext>
                </a:extLst>
              </p:cNvPr>
              <p:cNvSpPr txBox="1"/>
              <p:nvPr/>
            </p:nvSpPr>
            <p:spPr>
              <a:xfrm>
                <a:off x="8420406" y="365125"/>
                <a:ext cx="1781898" cy="307777"/>
              </a:xfrm>
              <a:prstGeom prst="rect">
                <a:avLst/>
              </a:prstGeom>
              <a:noFill/>
            </p:spPr>
            <p:txBody>
              <a:bodyPr wrap="none" rtlCol="0">
                <a:spAutoFit/>
              </a:bodyPr>
              <a:lstStyle/>
              <a:p>
                <a:r>
                  <a:rPr lang="en-US" sz="1400"/>
                  <a:t>Very intense, small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𝑎</m:t>
                        </m:r>
                      </m:e>
                      <m:sub>
                        <m:r>
                          <a:rPr lang="en-US" sz="1400" b="0" i="1" smtClean="0">
                            <a:latin typeface="Cambria Math" panose="02040503050406030204" pitchFamily="18" charset="0"/>
                          </a:rPr>
                          <m:t>0</m:t>
                        </m:r>
                      </m:sub>
                    </m:sSub>
                  </m:oMath>
                </a14:m>
                <a:endParaRPr lang="en-US" sz="1400"/>
              </a:p>
            </p:txBody>
          </p:sp>
        </mc:Choice>
        <mc:Fallback>
          <p:sp>
            <p:nvSpPr>
              <p:cNvPr id="34" name="TextBox 33">
                <a:extLst>
                  <a:ext uri="{FF2B5EF4-FFF2-40B4-BE49-F238E27FC236}">
                    <a16:creationId xmlns:a16="http://schemas.microsoft.com/office/drawing/2014/main" id="{54E003DF-01B5-DC51-7A2B-249F79701099}"/>
                  </a:ext>
                </a:extLst>
              </p:cNvPr>
              <p:cNvSpPr txBox="1">
                <a:spLocks noRot="1" noChangeAspect="1" noMove="1" noResize="1" noEditPoints="1" noAdjustHandles="1" noChangeArrowheads="1" noChangeShapeType="1" noTextEdit="1"/>
              </p:cNvSpPr>
              <p:nvPr/>
            </p:nvSpPr>
            <p:spPr>
              <a:xfrm>
                <a:off x="8420406" y="365125"/>
                <a:ext cx="1781898" cy="307777"/>
              </a:xfrm>
              <a:prstGeom prst="rect">
                <a:avLst/>
              </a:prstGeom>
              <a:blipFill>
                <a:blip r:embed="rId6"/>
                <a:stretch>
                  <a:fillRect l="-1024" t="-4000" r="-3072" b="-2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D04B3AC6-03AF-2899-0969-1A6B5E13DB69}"/>
                  </a:ext>
                </a:extLst>
              </p:cNvPr>
              <p:cNvSpPr txBox="1"/>
              <p:nvPr/>
            </p:nvSpPr>
            <p:spPr>
              <a:xfrm>
                <a:off x="10262642" y="364270"/>
                <a:ext cx="1737912" cy="307777"/>
              </a:xfrm>
              <a:prstGeom prst="rect">
                <a:avLst/>
              </a:prstGeom>
              <a:noFill/>
            </p:spPr>
            <p:txBody>
              <a:bodyPr wrap="none" rtlCol="0">
                <a:spAutoFit/>
              </a:bodyPr>
              <a:lstStyle/>
              <a:p>
                <a:r>
                  <a:rPr lang="en-US" sz="1400"/>
                  <a:t>Less intense, large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𝑎</m:t>
                        </m:r>
                      </m:e>
                      <m:sub>
                        <m:r>
                          <a:rPr lang="en-US" sz="1400" b="0" i="1" smtClean="0">
                            <a:latin typeface="Cambria Math" panose="02040503050406030204" pitchFamily="18" charset="0"/>
                          </a:rPr>
                          <m:t>0</m:t>
                        </m:r>
                      </m:sub>
                    </m:sSub>
                  </m:oMath>
                </a14:m>
                <a:endParaRPr lang="en-US" sz="1400"/>
              </a:p>
            </p:txBody>
          </p:sp>
        </mc:Choice>
        <mc:Fallback>
          <p:sp>
            <p:nvSpPr>
              <p:cNvPr id="40" name="TextBox 39">
                <a:extLst>
                  <a:ext uri="{FF2B5EF4-FFF2-40B4-BE49-F238E27FC236}">
                    <a16:creationId xmlns:a16="http://schemas.microsoft.com/office/drawing/2014/main" id="{D04B3AC6-03AF-2899-0969-1A6B5E13DB69}"/>
                  </a:ext>
                </a:extLst>
              </p:cNvPr>
              <p:cNvSpPr txBox="1">
                <a:spLocks noRot="1" noChangeAspect="1" noMove="1" noResize="1" noEditPoints="1" noAdjustHandles="1" noChangeArrowheads="1" noChangeShapeType="1" noTextEdit="1"/>
              </p:cNvSpPr>
              <p:nvPr/>
            </p:nvSpPr>
            <p:spPr>
              <a:xfrm>
                <a:off x="10262642" y="364270"/>
                <a:ext cx="1737912" cy="307777"/>
              </a:xfrm>
              <a:prstGeom prst="rect">
                <a:avLst/>
              </a:prstGeom>
              <a:blipFill>
                <a:blip r:embed="rId7"/>
                <a:stretch>
                  <a:fillRect l="-1053" t="-4000" r="-5965" b="-20000"/>
                </a:stretch>
              </a:blipFill>
            </p:spPr>
            <p:txBody>
              <a:bodyPr/>
              <a:lstStyle/>
              <a:p>
                <a:r>
                  <a:rPr lang="en-US">
                    <a:noFill/>
                  </a:rPr>
                  <a:t> </a:t>
                </a:r>
              </a:p>
            </p:txBody>
          </p:sp>
        </mc:Fallback>
      </mc:AlternateContent>
    </p:spTree>
    <p:extLst>
      <p:ext uri="{BB962C8B-B14F-4D97-AF65-F5344CB8AC3E}">
        <p14:creationId xmlns:p14="http://schemas.microsoft.com/office/powerpoint/2010/main" val="1983227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A1714-B96C-0AAA-07C3-E1F957085AE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12BA4B8-AD63-0D90-4CED-B509935CB220}"/>
              </a:ext>
            </a:extLst>
          </p:cNvPr>
          <p:cNvSpPr>
            <a:spLocks noGrp="1"/>
          </p:cNvSpPr>
          <p:nvPr>
            <p:ph type="ctrTitle"/>
          </p:nvPr>
        </p:nvSpPr>
        <p:spPr/>
        <p:txBody>
          <a:bodyPr>
            <a:normAutofit/>
          </a:bodyPr>
          <a:lstStyle/>
          <a:p>
            <a:pPr marR="0">
              <a:lnSpc>
                <a:spcPct val="107000"/>
              </a:lnSpc>
              <a:spcBef>
                <a:spcPts val="0"/>
              </a:spcBef>
              <a:spcAft>
                <a:spcPts val="800"/>
              </a:spcAft>
            </a:pPr>
            <a:r>
              <a:rPr lang="en-US" b="1" kern="100">
                <a:latin typeface="Calibri" panose="020F0502020204030204" pitchFamily="34" charset="0"/>
                <a:ea typeface="Calibri" panose="020F0502020204030204" pitchFamily="34" charset="0"/>
                <a:cs typeface="Times New Roman" panose="02020603050405020304" pitchFamily="18" charset="0"/>
              </a:rPr>
              <a:t>LWIR laser roadmap</a:t>
            </a:r>
            <a:br>
              <a:rPr lang="en-US" sz="3200" b="1" kern="100">
                <a:latin typeface="Calibri" panose="020F0502020204030204" pitchFamily="34" charset="0"/>
                <a:ea typeface="Calibri" panose="020F0502020204030204" pitchFamily="34" charset="0"/>
                <a:cs typeface="Times New Roman" panose="02020603050405020304" pitchFamily="18" charset="0"/>
              </a:rPr>
            </a:br>
            <a:endParaRPr lang="en-US" sz="2800" b="1" kern="1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1076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C720F9AE-56E4-8E0C-2482-D1DD56152D74}"/>
              </a:ext>
            </a:extLst>
          </p:cNvPr>
          <p:cNvSpPr/>
          <p:nvPr/>
        </p:nvSpPr>
        <p:spPr>
          <a:xfrm>
            <a:off x="607333" y="5022700"/>
            <a:ext cx="2008851" cy="8840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F2A6D07D-50F8-1294-6CB6-596398D095F8}"/>
              </a:ext>
            </a:extLst>
          </p:cNvPr>
          <p:cNvSpPr>
            <a:spLocks noGrp="1"/>
          </p:cNvSpPr>
          <p:nvPr>
            <p:ph type="sldNum" sz="quarter" idx="4"/>
          </p:nvPr>
        </p:nvSpPr>
        <p:spPr>
          <a:xfrm>
            <a:off x="10984404" y="5395235"/>
            <a:ext cx="432486" cy="365125"/>
          </a:xfrm>
        </p:spPr>
        <p:txBody>
          <a:bodyPr/>
          <a:lstStyle/>
          <a:p>
            <a:fld id="{933A556B-7C63-244D-9B7C-B0EA8042B330}" type="slidenum">
              <a:rPr lang="en-US" smtClean="0"/>
              <a:pPr/>
              <a:t>14</a:t>
            </a:fld>
            <a:endParaRPr lang="en-US" sz="1000"/>
          </a:p>
        </p:txBody>
      </p:sp>
      <p:pic>
        <p:nvPicPr>
          <p:cNvPr id="5" name="Graphic 4">
            <a:extLst>
              <a:ext uri="{FF2B5EF4-FFF2-40B4-BE49-F238E27FC236}">
                <a16:creationId xmlns:a16="http://schemas.microsoft.com/office/drawing/2014/main" id="{62E43B9B-42F6-66B4-7217-747C3C1023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51470" y="1181760"/>
            <a:ext cx="5838825" cy="1828800"/>
          </a:xfrm>
          <a:prstGeom prst="rect">
            <a:avLst/>
          </a:prstGeom>
        </p:spPr>
      </p:pic>
      <p:pic>
        <p:nvPicPr>
          <p:cNvPr id="6" name="Graphic 5">
            <a:extLst>
              <a:ext uri="{FF2B5EF4-FFF2-40B4-BE49-F238E27FC236}">
                <a16:creationId xmlns:a16="http://schemas.microsoft.com/office/drawing/2014/main" id="{ABDDE49A-146A-31D1-BE1B-6140F35D21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9971" y="769543"/>
            <a:ext cx="5838825" cy="2338256"/>
          </a:xfrm>
          <a:prstGeom prst="rect">
            <a:avLst/>
          </a:prstGeom>
        </p:spPr>
      </p:pic>
      <p:pic>
        <p:nvPicPr>
          <p:cNvPr id="7" name="Graphic 6">
            <a:extLst>
              <a:ext uri="{FF2B5EF4-FFF2-40B4-BE49-F238E27FC236}">
                <a16:creationId xmlns:a16="http://schemas.microsoft.com/office/drawing/2014/main" id="{0B19F498-0DA1-1AC9-D194-5908089FED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645" y="1188720"/>
            <a:ext cx="5838825" cy="1828800"/>
          </a:xfrm>
          <a:prstGeom prst="rect">
            <a:avLst/>
          </a:prstGeom>
        </p:spPr>
      </p:pic>
      <p:pic>
        <p:nvPicPr>
          <p:cNvPr id="9" name="Graphic 8">
            <a:extLst>
              <a:ext uri="{FF2B5EF4-FFF2-40B4-BE49-F238E27FC236}">
                <a16:creationId xmlns:a16="http://schemas.microsoft.com/office/drawing/2014/main" id="{12D4BEC7-79F6-8CA6-9C6B-C0786397EE2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51470" y="2644800"/>
            <a:ext cx="5838825" cy="1828800"/>
          </a:xfrm>
          <a:prstGeom prst="rect">
            <a:avLst/>
          </a:prstGeom>
        </p:spPr>
      </p:pic>
      <p:sp>
        <p:nvSpPr>
          <p:cNvPr id="11" name="Rectangle 10">
            <a:extLst>
              <a:ext uri="{FF2B5EF4-FFF2-40B4-BE49-F238E27FC236}">
                <a16:creationId xmlns:a16="http://schemas.microsoft.com/office/drawing/2014/main" id="{39CADC6D-E623-24E2-9CA0-73C9DDA8DFF7}"/>
              </a:ext>
            </a:extLst>
          </p:cNvPr>
          <p:cNvSpPr/>
          <p:nvPr/>
        </p:nvSpPr>
        <p:spPr>
          <a:xfrm>
            <a:off x="366448" y="5049590"/>
            <a:ext cx="11515773" cy="753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74D454E4-A831-C999-3815-99B4A1934D5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51470" y="4107840"/>
            <a:ext cx="5838825" cy="1828800"/>
          </a:xfrm>
          <a:prstGeom prst="rect">
            <a:avLst/>
          </a:prstGeom>
        </p:spPr>
      </p:pic>
      <p:sp>
        <p:nvSpPr>
          <p:cNvPr id="14" name="TextBox 13">
            <a:extLst>
              <a:ext uri="{FF2B5EF4-FFF2-40B4-BE49-F238E27FC236}">
                <a16:creationId xmlns:a16="http://schemas.microsoft.com/office/drawing/2014/main" id="{C33239C1-776E-AE97-02D0-A400B5C120B1}"/>
              </a:ext>
            </a:extLst>
          </p:cNvPr>
          <p:cNvSpPr txBox="1"/>
          <p:nvPr/>
        </p:nvSpPr>
        <p:spPr>
          <a:xfrm rot="16200000">
            <a:off x="5769856" y="3245515"/>
            <a:ext cx="936475" cy="261610"/>
          </a:xfrm>
          <a:prstGeom prst="rect">
            <a:avLst/>
          </a:prstGeom>
          <a:noFill/>
        </p:spPr>
        <p:txBody>
          <a:bodyPr wrap="none" rtlCol="0">
            <a:spAutoFit/>
          </a:bodyPr>
          <a:lstStyle/>
          <a:p>
            <a:r>
              <a:rPr lang="en-US" sz="1100"/>
              <a:t>Power (TW)</a:t>
            </a:r>
          </a:p>
        </p:txBody>
      </p:sp>
      <p:sp>
        <p:nvSpPr>
          <p:cNvPr id="15" name="TextBox 14">
            <a:extLst>
              <a:ext uri="{FF2B5EF4-FFF2-40B4-BE49-F238E27FC236}">
                <a16:creationId xmlns:a16="http://schemas.microsoft.com/office/drawing/2014/main" id="{4DFC607D-CEB3-BBD8-80B5-967EAB57661E}"/>
              </a:ext>
            </a:extLst>
          </p:cNvPr>
          <p:cNvSpPr txBox="1"/>
          <p:nvPr/>
        </p:nvSpPr>
        <p:spPr>
          <a:xfrm>
            <a:off x="7361129" y="2962588"/>
            <a:ext cx="1084784" cy="830997"/>
          </a:xfrm>
          <a:prstGeom prst="rect">
            <a:avLst/>
          </a:prstGeom>
          <a:noFill/>
        </p:spPr>
        <p:txBody>
          <a:bodyPr wrap="none" rtlCol="0">
            <a:spAutoFit/>
          </a:bodyPr>
          <a:lstStyle/>
          <a:p>
            <a:r>
              <a:rPr lang="en-US" sz="2400">
                <a:solidFill>
                  <a:srgbClr val="C00000"/>
                </a:solidFill>
              </a:rPr>
              <a:t>500 fs</a:t>
            </a:r>
            <a:br>
              <a:rPr lang="en-US" sz="2400">
                <a:solidFill>
                  <a:srgbClr val="C00000"/>
                </a:solidFill>
              </a:rPr>
            </a:br>
            <a:r>
              <a:rPr lang="en-US" sz="2400">
                <a:solidFill>
                  <a:srgbClr val="C00000"/>
                </a:solidFill>
              </a:rPr>
              <a:t>20 TW</a:t>
            </a:r>
          </a:p>
        </p:txBody>
      </p:sp>
      <p:sp>
        <p:nvSpPr>
          <p:cNvPr id="16" name="TextBox 15">
            <a:extLst>
              <a:ext uri="{FF2B5EF4-FFF2-40B4-BE49-F238E27FC236}">
                <a16:creationId xmlns:a16="http://schemas.microsoft.com/office/drawing/2014/main" id="{A8B82592-2045-B6C0-BB48-B0B6D599C6FA}"/>
              </a:ext>
            </a:extLst>
          </p:cNvPr>
          <p:cNvSpPr txBox="1"/>
          <p:nvPr/>
        </p:nvSpPr>
        <p:spPr>
          <a:xfrm>
            <a:off x="6789877" y="4336030"/>
            <a:ext cx="1084784" cy="830997"/>
          </a:xfrm>
          <a:prstGeom prst="rect">
            <a:avLst/>
          </a:prstGeom>
          <a:noFill/>
        </p:spPr>
        <p:txBody>
          <a:bodyPr wrap="none" rtlCol="0">
            <a:spAutoFit/>
          </a:bodyPr>
          <a:lstStyle/>
          <a:p>
            <a:r>
              <a:rPr lang="en-US" sz="2400">
                <a:solidFill>
                  <a:srgbClr val="C00000"/>
                </a:solidFill>
              </a:rPr>
              <a:t>100 fs</a:t>
            </a:r>
            <a:br>
              <a:rPr lang="en-US" sz="2400">
                <a:solidFill>
                  <a:srgbClr val="C00000"/>
                </a:solidFill>
              </a:rPr>
            </a:br>
            <a:r>
              <a:rPr lang="en-US" sz="2400">
                <a:solidFill>
                  <a:srgbClr val="C00000"/>
                </a:solidFill>
              </a:rPr>
              <a:t>40 TW</a:t>
            </a:r>
          </a:p>
        </p:txBody>
      </p:sp>
      <p:sp>
        <p:nvSpPr>
          <p:cNvPr id="17" name="Scroll: Vertical 16">
            <a:extLst>
              <a:ext uri="{FF2B5EF4-FFF2-40B4-BE49-F238E27FC236}">
                <a16:creationId xmlns:a16="http://schemas.microsoft.com/office/drawing/2014/main" id="{F15EF7E3-3E30-BB32-F373-BDD4A88EBAC3}"/>
              </a:ext>
            </a:extLst>
          </p:cNvPr>
          <p:cNvSpPr/>
          <p:nvPr/>
        </p:nvSpPr>
        <p:spPr>
          <a:xfrm>
            <a:off x="787384" y="1246755"/>
            <a:ext cx="1828800" cy="731520"/>
          </a:xfrm>
          <a:prstGeom prst="verticalScroll">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a:t>Now</a:t>
            </a:r>
            <a:br>
              <a:rPr lang="en-US" b="1"/>
            </a:br>
            <a:r>
              <a:rPr lang="en-US" b="1"/>
              <a:t>(10 µJ seed)</a:t>
            </a:r>
          </a:p>
        </p:txBody>
      </p:sp>
      <p:sp>
        <p:nvSpPr>
          <p:cNvPr id="20" name="TextBox 19">
            <a:extLst>
              <a:ext uri="{FF2B5EF4-FFF2-40B4-BE49-F238E27FC236}">
                <a16:creationId xmlns:a16="http://schemas.microsoft.com/office/drawing/2014/main" id="{B0D12F46-10A6-FD42-3BA9-240A2325D7A4}"/>
              </a:ext>
            </a:extLst>
          </p:cNvPr>
          <p:cNvSpPr txBox="1"/>
          <p:nvPr/>
        </p:nvSpPr>
        <p:spPr>
          <a:xfrm>
            <a:off x="4114683" y="1918068"/>
            <a:ext cx="1203882" cy="646331"/>
          </a:xfrm>
          <a:prstGeom prst="rect">
            <a:avLst/>
          </a:prstGeom>
          <a:noFill/>
        </p:spPr>
        <p:txBody>
          <a:bodyPr wrap="square" rtlCol="0">
            <a:spAutoFit/>
          </a:bodyPr>
          <a:lstStyle/>
          <a:p>
            <a:r>
              <a:rPr lang="en-US">
                <a:solidFill>
                  <a:schemeClr val="bg1">
                    <a:lumMod val="65000"/>
                  </a:schemeClr>
                </a:solidFill>
              </a:rPr>
              <a:t>Gain spectrum</a:t>
            </a:r>
          </a:p>
        </p:txBody>
      </p:sp>
      <p:sp>
        <p:nvSpPr>
          <p:cNvPr id="23" name="TextBox 22">
            <a:extLst>
              <a:ext uri="{FF2B5EF4-FFF2-40B4-BE49-F238E27FC236}">
                <a16:creationId xmlns:a16="http://schemas.microsoft.com/office/drawing/2014/main" id="{321DA5AC-7861-C76B-61B8-5044DB768AE9}"/>
              </a:ext>
            </a:extLst>
          </p:cNvPr>
          <p:cNvSpPr txBox="1"/>
          <p:nvPr/>
        </p:nvSpPr>
        <p:spPr>
          <a:xfrm>
            <a:off x="8251910" y="1605555"/>
            <a:ext cx="913263" cy="830997"/>
          </a:xfrm>
          <a:prstGeom prst="rect">
            <a:avLst/>
          </a:prstGeom>
          <a:noFill/>
        </p:spPr>
        <p:txBody>
          <a:bodyPr wrap="none" rtlCol="0">
            <a:spAutoFit/>
          </a:bodyPr>
          <a:lstStyle/>
          <a:p>
            <a:r>
              <a:rPr lang="en-US" sz="2400">
                <a:solidFill>
                  <a:srgbClr val="C00000"/>
                </a:solidFill>
              </a:rPr>
              <a:t>2 ps</a:t>
            </a:r>
            <a:br>
              <a:rPr lang="en-US" sz="2400">
                <a:solidFill>
                  <a:srgbClr val="C00000"/>
                </a:solidFill>
              </a:rPr>
            </a:br>
            <a:r>
              <a:rPr lang="en-US" sz="2400">
                <a:solidFill>
                  <a:srgbClr val="C00000"/>
                </a:solidFill>
              </a:rPr>
              <a:t>6 TW</a:t>
            </a:r>
          </a:p>
        </p:txBody>
      </p:sp>
      <p:sp>
        <p:nvSpPr>
          <p:cNvPr id="24" name="TextBox 23">
            <a:extLst>
              <a:ext uri="{FF2B5EF4-FFF2-40B4-BE49-F238E27FC236}">
                <a16:creationId xmlns:a16="http://schemas.microsoft.com/office/drawing/2014/main" id="{452D9BA0-8A60-62C3-4213-CB182656559A}"/>
              </a:ext>
            </a:extLst>
          </p:cNvPr>
          <p:cNvSpPr txBox="1"/>
          <p:nvPr/>
        </p:nvSpPr>
        <p:spPr>
          <a:xfrm>
            <a:off x="9070882" y="4493179"/>
            <a:ext cx="2396810"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a:solidFill>
                  <a:schemeClr val="tx2"/>
                </a:solidFill>
              </a:rPr>
              <a:t>1 optical cycle = 31 fs</a:t>
            </a:r>
          </a:p>
        </p:txBody>
      </p:sp>
      <p:sp>
        <p:nvSpPr>
          <p:cNvPr id="31" name="TextBox 30">
            <a:extLst>
              <a:ext uri="{FF2B5EF4-FFF2-40B4-BE49-F238E27FC236}">
                <a16:creationId xmlns:a16="http://schemas.microsoft.com/office/drawing/2014/main" id="{BF85A50B-8302-9A5B-7CF0-650A196FF7F1}"/>
              </a:ext>
            </a:extLst>
          </p:cNvPr>
          <p:cNvSpPr txBox="1"/>
          <p:nvPr/>
        </p:nvSpPr>
        <p:spPr>
          <a:xfrm>
            <a:off x="366448" y="-67837"/>
            <a:ext cx="11423475" cy="707886"/>
          </a:xfrm>
          <a:prstGeom prst="rect">
            <a:avLst/>
          </a:prstGeom>
          <a:noFill/>
        </p:spPr>
        <p:txBody>
          <a:bodyPr wrap="square" rtlCol="0">
            <a:spAutoFit/>
          </a:bodyPr>
          <a:lstStyle/>
          <a:p>
            <a:r>
              <a:rPr lang="en-US" sz="4000" b="1"/>
              <a:t>Roadmap to multi-petawatt femtosecond LWIR</a:t>
            </a:r>
          </a:p>
        </p:txBody>
      </p:sp>
      <p:sp>
        <p:nvSpPr>
          <p:cNvPr id="2" name="Rectangle 1">
            <a:extLst>
              <a:ext uri="{FF2B5EF4-FFF2-40B4-BE49-F238E27FC236}">
                <a16:creationId xmlns:a16="http://schemas.microsoft.com/office/drawing/2014/main" id="{66919B55-9CD8-6B75-4671-CBB3D7A51EFE}"/>
              </a:ext>
            </a:extLst>
          </p:cNvPr>
          <p:cNvSpPr/>
          <p:nvPr/>
        </p:nvSpPr>
        <p:spPr>
          <a:xfrm>
            <a:off x="787384" y="2636823"/>
            <a:ext cx="5187903" cy="49585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5ECDC3B6-6992-D881-6DD7-8D31248B0E2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12645" y="2651760"/>
            <a:ext cx="5838825" cy="1828800"/>
          </a:xfrm>
          <a:prstGeom prst="rect">
            <a:avLst/>
          </a:prstGeom>
        </p:spPr>
      </p:pic>
      <p:sp>
        <p:nvSpPr>
          <p:cNvPr id="18" name="Scroll: Vertical 17">
            <a:extLst>
              <a:ext uri="{FF2B5EF4-FFF2-40B4-BE49-F238E27FC236}">
                <a16:creationId xmlns:a16="http://schemas.microsoft.com/office/drawing/2014/main" id="{8F89D18C-D8D7-1D1B-C591-B857A26A58F4}"/>
              </a:ext>
            </a:extLst>
          </p:cNvPr>
          <p:cNvSpPr/>
          <p:nvPr/>
        </p:nvSpPr>
        <p:spPr>
          <a:xfrm>
            <a:off x="787384" y="2715232"/>
            <a:ext cx="1828800" cy="73152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10 mJ seed</a:t>
            </a:r>
          </a:p>
        </p:txBody>
      </p:sp>
      <p:sp>
        <p:nvSpPr>
          <p:cNvPr id="3" name="Rectangle 2">
            <a:extLst>
              <a:ext uri="{FF2B5EF4-FFF2-40B4-BE49-F238E27FC236}">
                <a16:creationId xmlns:a16="http://schemas.microsoft.com/office/drawing/2014/main" id="{FD293EF3-9E49-9A5B-FB66-CEC8003A662D}"/>
              </a:ext>
            </a:extLst>
          </p:cNvPr>
          <p:cNvSpPr/>
          <p:nvPr/>
        </p:nvSpPr>
        <p:spPr>
          <a:xfrm>
            <a:off x="893681" y="4137088"/>
            <a:ext cx="5187903" cy="49585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C13453D9-00A6-BB1B-E557-9D152F1FDBD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12645" y="4114800"/>
            <a:ext cx="5838825" cy="1828800"/>
          </a:xfrm>
          <a:prstGeom prst="rect">
            <a:avLst/>
          </a:prstGeom>
        </p:spPr>
      </p:pic>
      <p:sp>
        <p:nvSpPr>
          <p:cNvPr id="19" name="Scroll: Vertical 18">
            <a:extLst>
              <a:ext uri="{FF2B5EF4-FFF2-40B4-BE49-F238E27FC236}">
                <a16:creationId xmlns:a16="http://schemas.microsoft.com/office/drawing/2014/main" id="{E987CEBF-6D29-BF6F-A21C-3E21E82B2CAD}"/>
              </a:ext>
            </a:extLst>
          </p:cNvPr>
          <p:cNvSpPr/>
          <p:nvPr/>
        </p:nvSpPr>
        <p:spPr>
          <a:xfrm>
            <a:off x="787384" y="4200138"/>
            <a:ext cx="1828800" cy="731520"/>
          </a:xfrm>
          <a:prstGeom prst="vertic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a:t>P</a:t>
            </a:r>
            <a:r>
              <a:rPr lang="en-US" sz="1800" b="1"/>
              <a:t>ost-compression</a:t>
            </a:r>
          </a:p>
        </p:txBody>
      </p:sp>
      <p:sp>
        <p:nvSpPr>
          <p:cNvPr id="33" name="Slide Number Placeholder 3">
            <a:extLst>
              <a:ext uri="{FF2B5EF4-FFF2-40B4-BE49-F238E27FC236}">
                <a16:creationId xmlns:a16="http://schemas.microsoft.com/office/drawing/2014/main" id="{AEB54E71-0C82-3501-89CC-FFCD5D5A98CE}"/>
              </a:ext>
            </a:extLst>
          </p:cNvPr>
          <p:cNvSpPr txBox="1">
            <a:spLocks/>
          </p:cNvSpPr>
          <p:nvPr/>
        </p:nvSpPr>
        <p:spPr>
          <a:xfrm>
            <a:off x="11188014" y="6316595"/>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14</a:t>
            </a:fld>
            <a:endParaRPr lang="en-US">
              <a:solidFill>
                <a:schemeClr val="bg1"/>
              </a:solidFill>
            </a:endParaRPr>
          </a:p>
        </p:txBody>
      </p:sp>
    </p:spTree>
    <p:extLst>
      <p:ext uri="{BB962C8B-B14F-4D97-AF65-F5344CB8AC3E}">
        <p14:creationId xmlns:p14="http://schemas.microsoft.com/office/powerpoint/2010/main" val="20064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up)">
                                      <p:cBhvr>
                                        <p:cTn id="11" dur="500"/>
                                        <p:tgtEl>
                                          <p:spTgt spid="1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up)">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D02BF2-CC4B-AE7D-5040-2044914A8BB3}"/>
              </a:ext>
            </a:extLst>
          </p:cNvPr>
          <p:cNvSpPr>
            <a:spLocks noGrp="1"/>
          </p:cNvSpPr>
          <p:nvPr>
            <p:ph type="sldNum" sz="quarter" idx="4"/>
          </p:nvPr>
        </p:nvSpPr>
        <p:spPr/>
        <p:txBody>
          <a:bodyPr/>
          <a:lstStyle/>
          <a:p>
            <a:fld id="{933A556B-7C63-244D-9B7C-B0EA8042B330}" type="slidenum">
              <a:rPr lang="en-US" smtClean="0"/>
              <a:pPr/>
              <a:t>15</a:t>
            </a:fld>
            <a:endParaRPr lang="en-US" sz="1000"/>
          </a:p>
        </p:txBody>
      </p:sp>
      <p:cxnSp>
        <p:nvCxnSpPr>
          <p:cNvPr id="5" name="Straight Connector 4">
            <a:extLst>
              <a:ext uri="{FF2B5EF4-FFF2-40B4-BE49-F238E27FC236}">
                <a16:creationId xmlns:a16="http://schemas.microsoft.com/office/drawing/2014/main" id="{E863EF7F-E7A8-0519-D43C-2628EDE51E75}"/>
              </a:ext>
            </a:extLst>
          </p:cNvPr>
          <p:cNvCxnSpPr/>
          <p:nvPr/>
        </p:nvCxnSpPr>
        <p:spPr>
          <a:xfrm>
            <a:off x="1314547" y="5140163"/>
            <a:ext cx="785741"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B52E26E-0BA2-6767-30DD-FC0CB9AD6280}"/>
              </a:ext>
            </a:extLst>
          </p:cNvPr>
          <p:cNvCxnSpPr/>
          <p:nvPr/>
        </p:nvCxnSpPr>
        <p:spPr>
          <a:xfrm>
            <a:off x="1314547" y="6335622"/>
            <a:ext cx="785741"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DA43B17D-E064-B584-07DB-13BEC476661F}"/>
              </a:ext>
            </a:extLst>
          </p:cNvPr>
          <p:cNvSpPr/>
          <p:nvPr/>
        </p:nvSpPr>
        <p:spPr>
          <a:xfrm>
            <a:off x="1621294" y="5056164"/>
            <a:ext cx="182880" cy="18288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31CB3606-ADE9-39F6-D9B0-5C900A40F895}"/>
              </a:ext>
            </a:extLst>
          </p:cNvPr>
          <p:cNvCxnSpPr>
            <a:cxnSpLocks/>
          </p:cNvCxnSpPr>
          <p:nvPr/>
        </p:nvCxnSpPr>
        <p:spPr>
          <a:xfrm flipV="1">
            <a:off x="1708506" y="5140163"/>
            <a:ext cx="0" cy="118698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3AAABFA-7FDE-233B-C6F9-999AFEC91812}"/>
              </a:ext>
            </a:extLst>
          </p:cNvPr>
          <p:cNvSpPr txBox="1"/>
          <p:nvPr/>
        </p:nvSpPr>
        <p:spPr>
          <a:xfrm>
            <a:off x="1121187" y="4196825"/>
            <a:ext cx="1290738" cy="523220"/>
          </a:xfrm>
          <a:prstGeom prst="rect">
            <a:avLst/>
          </a:prstGeom>
          <a:solidFill>
            <a:schemeClr val="bg1"/>
          </a:solidFill>
        </p:spPr>
        <p:txBody>
          <a:bodyPr wrap="none" rtlCol="0">
            <a:spAutoFit/>
          </a:bodyPr>
          <a:lstStyle/>
          <a:p>
            <a:r>
              <a:rPr lang="en-US" sz="2800">
                <a:solidFill>
                  <a:srgbClr val="C00000"/>
                </a:solidFill>
              </a:rPr>
              <a:t>4.3 µm</a:t>
            </a:r>
          </a:p>
        </p:txBody>
      </p:sp>
      <p:cxnSp>
        <p:nvCxnSpPr>
          <p:cNvPr id="10" name="Straight Connector 9">
            <a:extLst>
              <a:ext uri="{FF2B5EF4-FFF2-40B4-BE49-F238E27FC236}">
                <a16:creationId xmlns:a16="http://schemas.microsoft.com/office/drawing/2014/main" id="{24E3E843-F6C5-587F-3A63-79B3D7554497}"/>
              </a:ext>
            </a:extLst>
          </p:cNvPr>
          <p:cNvCxnSpPr>
            <a:cxnSpLocks/>
          </p:cNvCxnSpPr>
          <p:nvPr/>
        </p:nvCxnSpPr>
        <p:spPr>
          <a:xfrm>
            <a:off x="8770564" y="5197037"/>
            <a:ext cx="1800509" cy="446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145DD84-9DFC-9790-E506-6E3C2F4130E0}"/>
              </a:ext>
            </a:extLst>
          </p:cNvPr>
          <p:cNvCxnSpPr>
            <a:cxnSpLocks/>
          </p:cNvCxnSpPr>
          <p:nvPr/>
        </p:nvCxnSpPr>
        <p:spPr>
          <a:xfrm flipV="1">
            <a:off x="8770564" y="6391001"/>
            <a:ext cx="1800509" cy="149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BF295BC2-75A9-45DF-435C-F2881FC610C2}"/>
              </a:ext>
            </a:extLst>
          </p:cNvPr>
          <p:cNvSpPr/>
          <p:nvPr/>
        </p:nvSpPr>
        <p:spPr>
          <a:xfrm>
            <a:off x="10301642" y="5107797"/>
            <a:ext cx="182880" cy="18288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8D795A06-F55E-7DF9-9D3A-57848FD42DF6}"/>
              </a:ext>
            </a:extLst>
          </p:cNvPr>
          <p:cNvCxnSpPr>
            <a:cxnSpLocks/>
          </p:cNvCxnSpPr>
          <p:nvPr/>
        </p:nvCxnSpPr>
        <p:spPr>
          <a:xfrm flipV="1">
            <a:off x="8978771" y="2806119"/>
            <a:ext cx="0" cy="358637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A361704-DBED-F331-A977-173D6D0FCA32}"/>
              </a:ext>
            </a:extLst>
          </p:cNvPr>
          <p:cNvCxnSpPr>
            <a:cxnSpLocks/>
          </p:cNvCxnSpPr>
          <p:nvPr/>
        </p:nvCxnSpPr>
        <p:spPr>
          <a:xfrm>
            <a:off x="8770564" y="2806119"/>
            <a:ext cx="1278539" cy="5368"/>
          </a:xfrm>
          <a:prstGeom prst="line">
            <a:avLst/>
          </a:prstGeom>
          <a:ln w="19050">
            <a:prstDash val="soli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DD3ED00-8FB9-7C6E-5A40-4F81987A79F8}"/>
              </a:ext>
            </a:extLst>
          </p:cNvPr>
          <p:cNvSpPr txBox="1"/>
          <p:nvPr/>
        </p:nvSpPr>
        <p:spPr>
          <a:xfrm>
            <a:off x="8243994" y="2540809"/>
            <a:ext cx="559112" cy="369332"/>
          </a:xfrm>
          <a:prstGeom prst="rect">
            <a:avLst/>
          </a:prstGeom>
          <a:noFill/>
        </p:spPr>
        <p:txBody>
          <a:bodyPr wrap="square" rtlCol="0">
            <a:spAutoFit/>
          </a:bodyPr>
          <a:lstStyle/>
          <a:p>
            <a:r>
              <a:rPr lang="en-US">
                <a:latin typeface="Cambria Math" panose="02040503050406030204" pitchFamily="18" charset="0"/>
                <a:ea typeface="Cambria Math" panose="02040503050406030204" pitchFamily="18" charset="0"/>
              </a:rPr>
              <a:t>3</a:t>
            </a:r>
            <a:r>
              <a:rPr lang="el-GR">
                <a:latin typeface="Cambria Math" panose="02040503050406030204" pitchFamily="18" charset="0"/>
                <a:ea typeface="Cambria Math" panose="02040503050406030204" pitchFamily="18" charset="0"/>
              </a:rPr>
              <a:t>ν</a:t>
            </a:r>
            <a:r>
              <a:rPr lang="en-US" baseline="-25000">
                <a:latin typeface="Cambria Math" panose="02040503050406030204" pitchFamily="18" charset="0"/>
                <a:ea typeface="Cambria Math" panose="02040503050406030204" pitchFamily="18" charset="0"/>
              </a:rPr>
              <a:t>3</a:t>
            </a:r>
          </a:p>
        </p:txBody>
      </p:sp>
      <p:sp>
        <p:nvSpPr>
          <p:cNvPr id="16" name="Oval 15">
            <a:extLst>
              <a:ext uri="{FF2B5EF4-FFF2-40B4-BE49-F238E27FC236}">
                <a16:creationId xmlns:a16="http://schemas.microsoft.com/office/drawing/2014/main" id="{A31DABAF-50C3-F975-6279-E27003E0E585}"/>
              </a:ext>
            </a:extLst>
          </p:cNvPr>
          <p:cNvSpPr/>
          <p:nvPr/>
        </p:nvSpPr>
        <p:spPr>
          <a:xfrm>
            <a:off x="10004589" y="5105172"/>
            <a:ext cx="182880" cy="18288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8382729-1D0E-8D27-F5B7-F0196D7C6A1D}"/>
              </a:ext>
            </a:extLst>
          </p:cNvPr>
          <p:cNvSpPr/>
          <p:nvPr/>
        </p:nvSpPr>
        <p:spPr>
          <a:xfrm>
            <a:off x="9493478" y="5097689"/>
            <a:ext cx="182880" cy="18288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11A924D-F447-3CEC-A08E-4D445233A9A9}"/>
              </a:ext>
            </a:extLst>
          </p:cNvPr>
          <p:cNvSpPr txBox="1"/>
          <p:nvPr/>
        </p:nvSpPr>
        <p:spPr>
          <a:xfrm>
            <a:off x="8836398" y="1926187"/>
            <a:ext cx="1491114" cy="523220"/>
          </a:xfrm>
          <a:prstGeom prst="rect">
            <a:avLst/>
          </a:prstGeom>
          <a:solidFill>
            <a:schemeClr val="bg1"/>
          </a:solidFill>
        </p:spPr>
        <p:txBody>
          <a:bodyPr wrap="none" rtlCol="0">
            <a:spAutoFit/>
          </a:bodyPr>
          <a:lstStyle/>
          <a:p>
            <a:r>
              <a:rPr lang="en-US" sz="2800">
                <a:solidFill>
                  <a:srgbClr val="C00000"/>
                </a:solidFill>
              </a:rPr>
              <a:t>1.44 µm</a:t>
            </a:r>
          </a:p>
        </p:txBody>
      </p:sp>
      <p:cxnSp>
        <p:nvCxnSpPr>
          <p:cNvPr id="19" name="Straight Connector 18">
            <a:extLst>
              <a:ext uri="{FF2B5EF4-FFF2-40B4-BE49-F238E27FC236}">
                <a16:creationId xmlns:a16="http://schemas.microsoft.com/office/drawing/2014/main" id="{55B60FBF-8571-949C-54A8-AE347E821A43}"/>
              </a:ext>
            </a:extLst>
          </p:cNvPr>
          <p:cNvCxnSpPr>
            <a:cxnSpLocks/>
          </p:cNvCxnSpPr>
          <p:nvPr/>
        </p:nvCxnSpPr>
        <p:spPr>
          <a:xfrm>
            <a:off x="4963857" y="5167392"/>
            <a:ext cx="107387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05B45B0-93BC-564C-EB25-DB7508BBB87F}"/>
              </a:ext>
            </a:extLst>
          </p:cNvPr>
          <p:cNvCxnSpPr>
            <a:cxnSpLocks/>
          </p:cNvCxnSpPr>
          <p:nvPr/>
        </p:nvCxnSpPr>
        <p:spPr>
          <a:xfrm flipV="1">
            <a:off x="4963857" y="6360209"/>
            <a:ext cx="1073878" cy="264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5FE2715-99BF-5DE8-825B-5A261E738914}"/>
              </a:ext>
            </a:extLst>
          </p:cNvPr>
          <p:cNvCxnSpPr>
            <a:cxnSpLocks/>
          </p:cNvCxnSpPr>
          <p:nvPr/>
        </p:nvCxnSpPr>
        <p:spPr>
          <a:xfrm>
            <a:off x="4963857" y="5706535"/>
            <a:ext cx="1073878" cy="0"/>
          </a:xfrm>
          <a:prstGeom prst="line">
            <a:avLst/>
          </a:prstGeom>
          <a:ln w="19050">
            <a:prstDash val="soli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4CFDC3D-9BC1-CEF8-C14D-2BDD5B7EF243}"/>
              </a:ext>
            </a:extLst>
          </p:cNvPr>
          <p:cNvCxnSpPr>
            <a:cxnSpLocks/>
          </p:cNvCxnSpPr>
          <p:nvPr/>
        </p:nvCxnSpPr>
        <p:spPr>
          <a:xfrm flipV="1">
            <a:off x="5191114" y="4504245"/>
            <a:ext cx="0" cy="185596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329D3DA-71F1-6DD9-B296-9F35B1C51F95}"/>
              </a:ext>
            </a:extLst>
          </p:cNvPr>
          <p:cNvCxnSpPr>
            <a:cxnSpLocks/>
          </p:cNvCxnSpPr>
          <p:nvPr/>
        </p:nvCxnSpPr>
        <p:spPr>
          <a:xfrm>
            <a:off x="4963857" y="4506887"/>
            <a:ext cx="1073878" cy="3695"/>
          </a:xfrm>
          <a:prstGeom prst="line">
            <a:avLst/>
          </a:prstGeom>
          <a:ln w="19050">
            <a:prstDash val="solid"/>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E9CD2B0-DF1D-48EB-D1A8-4AEBD8574543}"/>
              </a:ext>
            </a:extLst>
          </p:cNvPr>
          <p:cNvSpPr txBox="1"/>
          <p:nvPr/>
        </p:nvSpPr>
        <p:spPr>
          <a:xfrm>
            <a:off x="4574817" y="4927982"/>
            <a:ext cx="559112" cy="369332"/>
          </a:xfrm>
          <a:prstGeom prst="rect">
            <a:avLst/>
          </a:prstGeom>
          <a:noFill/>
        </p:spPr>
        <p:txBody>
          <a:bodyPr wrap="square" rtlCol="0">
            <a:spAutoFit/>
          </a:bodyPr>
          <a:lstStyle/>
          <a:p>
            <a:r>
              <a:rPr lang="el-GR">
                <a:latin typeface="Cambria Math" panose="02040503050406030204" pitchFamily="18" charset="0"/>
                <a:ea typeface="Cambria Math" panose="02040503050406030204" pitchFamily="18" charset="0"/>
              </a:rPr>
              <a:t>ν</a:t>
            </a:r>
            <a:r>
              <a:rPr lang="en-US" baseline="-25000">
                <a:latin typeface="Cambria Math" panose="02040503050406030204" pitchFamily="18" charset="0"/>
                <a:ea typeface="Cambria Math" panose="02040503050406030204" pitchFamily="18" charset="0"/>
              </a:rPr>
              <a:t>3</a:t>
            </a:r>
          </a:p>
        </p:txBody>
      </p:sp>
      <p:sp>
        <p:nvSpPr>
          <p:cNvPr id="25" name="Oval 24">
            <a:extLst>
              <a:ext uri="{FF2B5EF4-FFF2-40B4-BE49-F238E27FC236}">
                <a16:creationId xmlns:a16="http://schemas.microsoft.com/office/drawing/2014/main" id="{564F8906-BBCF-1BF2-015F-8148D6437390}"/>
              </a:ext>
            </a:extLst>
          </p:cNvPr>
          <p:cNvSpPr/>
          <p:nvPr/>
        </p:nvSpPr>
        <p:spPr>
          <a:xfrm>
            <a:off x="5612661" y="5074544"/>
            <a:ext cx="182880" cy="18288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8627331A-6BA8-909D-628C-F952F0C07006}"/>
              </a:ext>
            </a:extLst>
          </p:cNvPr>
          <p:cNvCxnSpPr>
            <a:cxnSpLocks/>
          </p:cNvCxnSpPr>
          <p:nvPr/>
        </p:nvCxnSpPr>
        <p:spPr>
          <a:xfrm flipV="1">
            <a:off x="5704101" y="5710230"/>
            <a:ext cx="0" cy="65681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66E6192-F5BE-8BA8-006A-6941A9DF3E18}"/>
              </a:ext>
            </a:extLst>
          </p:cNvPr>
          <p:cNvCxnSpPr>
            <a:cxnSpLocks/>
          </p:cNvCxnSpPr>
          <p:nvPr/>
        </p:nvCxnSpPr>
        <p:spPr>
          <a:xfrm>
            <a:off x="5704101" y="4510582"/>
            <a:ext cx="0" cy="65681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8707724-17B6-2827-1D4D-9B72399A366D}"/>
              </a:ext>
            </a:extLst>
          </p:cNvPr>
          <p:cNvSpPr txBox="1"/>
          <p:nvPr/>
        </p:nvSpPr>
        <p:spPr>
          <a:xfrm>
            <a:off x="4940629" y="3512193"/>
            <a:ext cx="1290738" cy="523220"/>
          </a:xfrm>
          <a:prstGeom prst="rect">
            <a:avLst/>
          </a:prstGeom>
          <a:solidFill>
            <a:schemeClr val="bg1"/>
          </a:solidFill>
        </p:spPr>
        <p:txBody>
          <a:bodyPr wrap="none" rtlCol="0">
            <a:spAutoFit/>
          </a:bodyPr>
          <a:lstStyle/>
          <a:p>
            <a:r>
              <a:rPr lang="en-US" sz="2800">
                <a:solidFill>
                  <a:srgbClr val="C00000"/>
                </a:solidFill>
              </a:rPr>
              <a:t>2.8 µm</a:t>
            </a:r>
          </a:p>
        </p:txBody>
      </p:sp>
      <p:cxnSp>
        <p:nvCxnSpPr>
          <p:cNvPr id="29" name="Straight Connector 28">
            <a:extLst>
              <a:ext uri="{FF2B5EF4-FFF2-40B4-BE49-F238E27FC236}">
                <a16:creationId xmlns:a16="http://schemas.microsoft.com/office/drawing/2014/main" id="{C624C9C9-9501-01B1-FC45-E18758D706FD}"/>
              </a:ext>
            </a:extLst>
          </p:cNvPr>
          <p:cNvCxnSpPr>
            <a:cxnSpLocks/>
          </p:cNvCxnSpPr>
          <p:nvPr/>
        </p:nvCxnSpPr>
        <p:spPr>
          <a:xfrm flipV="1">
            <a:off x="8770564" y="3986475"/>
            <a:ext cx="1762409" cy="15103"/>
          </a:xfrm>
          <a:prstGeom prst="line">
            <a:avLst/>
          </a:prstGeom>
          <a:ln w="19050">
            <a:prstDash val="soli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D54DE5D-B1B7-498E-3D00-4ABE78C10C2E}"/>
              </a:ext>
            </a:extLst>
          </p:cNvPr>
          <p:cNvCxnSpPr>
            <a:cxnSpLocks/>
          </p:cNvCxnSpPr>
          <p:nvPr/>
        </p:nvCxnSpPr>
        <p:spPr>
          <a:xfrm flipV="1">
            <a:off x="9574812" y="5185798"/>
            <a:ext cx="7143" cy="120520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6C138FB-2B23-78EE-2237-C32BDCF404DD}"/>
              </a:ext>
            </a:extLst>
          </p:cNvPr>
          <p:cNvCxnSpPr>
            <a:cxnSpLocks/>
          </p:cNvCxnSpPr>
          <p:nvPr/>
        </p:nvCxnSpPr>
        <p:spPr>
          <a:xfrm>
            <a:off x="9573286" y="2798887"/>
            <a:ext cx="1526" cy="118758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AC62403-2444-F90D-DB72-B95DAACCBC6D}"/>
              </a:ext>
            </a:extLst>
          </p:cNvPr>
          <p:cNvCxnSpPr>
            <a:cxnSpLocks/>
          </p:cNvCxnSpPr>
          <p:nvPr/>
        </p:nvCxnSpPr>
        <p:spPr>
          <a:xfrm>
            <a:off x="10236821" y="3994026"/>
            <a:ext cx="0" cy="119545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906B920-2570-EB07-9108-F4115CF5C0C1}"/>
              </a:ext>
            </a:extLst>
          </p:cNvPr>
          <p:cNvCxnSpPr>
            <a:cxnSpLocks/>
          </p:cNvCxnSpPr>
          <p:nvPr/>
        </p:nvCxnSpPr>
        <p:spPr>
          <a:xfrm flipV="1">
            <a:off x="10236821" y="5201500"/>
            <a:ext cx="2444" cy="119319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Freeform: Shape 35">
            <a:extLst>
              <a:ext uri="{FF2B5EF4-FFF2-40B4-BE49-F238E27FC236}">
                <a16:creationId xmlns:a16="http://schemas.microsoft.com/office/drawing/2014/main" id="{831EDF60-F006-22F2-8E8B-462F7B33E4E7}"/>
              </a:ext>
            </a:extLst>
          </p:cNvPr>
          <p:cNvSpPr/>
          <p:nvPr/>
        </p:nvSpPr>
        <p:spPr>
          <a:xfrm>
            <a:off x="5895967" y="5718816"/>
            <a:ext cx="116499" cy="302022"/>
          </a:xfrm>
          <a:custGeom>
            <a:avLst/>
            <a:gdLst>
              <a:gd name="connsiteX0" fmla="*/ 3036 w 96170"/>
              <a:gd name="connsiteY0" fmla="*/ 0 h 319010"/>
              <a:gd name="connsiteX1" fmla="*/ 11503 w 96170"/>
              <a:gd name="connsiteY1" fmla="*/ 270933 h 319010"/>
              <a:gd name="connsiteX2" fmla="*/ 96170 w 96170"/>
              <a:gd name="connsiteY2" fmla="*/ 317500 h 319010"/>
              <a:gd name="connsiteX0" fmla="*/ 10839 w 103973"/>
              <a:gd name="connsiteY0" fmla="*/ 0 h 317600"/>
              <a:gd name="connsiteX1" fmla="*/ 6606 w 103973"/>
              <a:gd name="connsiteY1" fmla="*/ 194733 h 317600"/>
              <a:gd name="connsiteX2" fmla="*/ 103973 w 103973"/>
              <a:gd name="connsiteY2" fmla="*/ 317500 h 317600"/>
              <a:gd name="connsiteX0" fmla="*/ 10839 w 103973"/>
              <a:gd name="connsiteY0" fmla="*/ 0 h 317500"/>
              <a:gd name="connsiteX1" fmla="*/ 6606 w 103973"/>
              <a:gd name="connsiteY1" fmla="*/ 194733 h 317500"/>
              <a:gd name="connsiteX2" fmla="*/ 103973 w 103973"/>
              <a:gd name="connsiteY2" fmla="*/ 317500 h 317500"/>
              <a:gd name="connsiteX0" fmla="*/ 22265 w 115399"/>
              <a:gd name="connsiteY0" fmla="*/ 0 h 317500"/>
              <a:gd name="connsiteX1" fmla="*/ 18032 w 115399"/>
              <a:gd name="connsiteY1" fmla="*/ 194733 h 317500"/>
              <a:gd name="connsiteX2" fmla="*/ 115399 w 115399"/>
              <a:gd name="connsiteY2" fmla="*/ 317500 h 317500"/>
              <a:gd name="connsiteX0" fmla="*/ 26428 w 119562"/>
              <a:gd name="connsiteY0" fmla="*/ 0 h 317500"/>
              <a:gd name="connsiteX1" fmla="*/ 22195 w 119562"/>
              <a:gd name="connsiteY1" fmla="*/ 194733 h 317500"/>
              <a:gd name="connsiteX2" fmla="*/ 119562 w 119562"/>
              <a:gd name="connsiteY2" fmla="*/ 317500 h 317500"/>
              <a:gd name="connsiteX0" fmla="*/ 21565 w 114699"/>
              <a:gd name="connsiteY0" fmla="*/ 0 h 317500"/>
              <a:gd name="connsiteX1" fmla="*/ 17332 w 114699"/>
              <a:gd name="connsiteY1" fmla="*/ 194733 h 317500"/>
              <a:gd name="connsiteX2" fmla="*/ 114699 w 114699"/>
              <a:gd name="connsiteY2" fmla="*/ 317500 h 317500"/>
              <a:gd name="connsiteX0" fmla="*/ 21565 w 114716"/>
              <a:gd name="connsiteY0" fmla="*/ 0 h 317500"/>
              <a:gd name="connsiteX1" fmla="*/ 17332 w 114716"/>
              <a:gd name="connsiteY1" fmla="*/ 194733 h 317500"/>
              <a:gd name="connsiteX2" fmla="*/ 114699 w 114716"/>
              <a:gd name="connsiteY2" fmla="*/ 317500 h 317500"/>
              <a:gd name="connsiteX0" fmla="*/ 24141 w 117291"/>
              <a:gd name="connsiteY0" fmla="*/ 0 h 317500"/>
              <a:gd name="connsiteX1" fmla="*/ 13955 w 117291"/>
              <a:gd name="connsiteY1" fmla="*/ 166158 h 317500"/>
              <a:gd name="connsiteX2" fmla="*/ 117275 w 117291"/>
              <a:gd name="connsiteY2" fmla="*/ 317500 h 317500"/>
              <a:gd name="connsiteX0" fmla="*/ 21464 w 114614"/>
              <a:gd name="connsiteY0" fmla="*/ 0 h 317500"/>
              <a:gd name="connsiteX1" fmla="*/ 11278 w 114614"/>
              <a:gd name="connsiteY1" fmla="*/ 166158 h 317500"/>
              <a:gd name="connsiteX2" fmla="*/ 114598 w 114614"/>
              <a:gd name="connsiteY2" fmla="*/ 317500 h 317500"/>
              <a:gd name="connsiteX0" fmla="*/ 12787 w 105937"/>
              <a:gd name="connsiteY0" fmla="*/ 0 h 317500"/>
              <a:gd name="connsiteX1" fmla="*/ 2601 w 105937"/>
              <a:gd name="connsiteY1" fmla="*/ 166158 h 317500"/>
              <a:gd name="connsiteX2" fmla="*/ 105921 w 105937"/>
              <a:gd name="connsiteY2" fmla="*/ 317500 h 317500"/>
              <a:gd name="connsiteX0" fmla="*/ 0 w 112201"/>
              <a:gd name="connsiteY0" fmla="*/ 0 h 302022"/>
              <a:gd name="connsiteX1" fmla="*/ 8864 w 112201"/>
              <a:gd name="connsiteY1" fmla="*/ 150680 h 302022"/>
              <a:gd name="connsiteX2" fmla="*/ 112184 w 112201"/>
              <a:gd name="connsiteY2" fmla="*/ 302022 h 302022"/>
              <a:gd name="connsiteX0" fmla="*/ 0 w 112201"/>
              <a:gd name="connsiteY0" fmla="*/ 0 h 302022"/>
              <a:gd name="connsiteX1" fmla="*/ 8864 w 112201"/>
              <a:gd name="connsiteY1" fmla="*/ 150680 h 302022"/>
              <a:gd name="connsiteX2" fmla="*/ 112184 w 112201"/>
              <a:gd name="connsiteY2" fmla="*/ 302022 h 302022"/>
              <a:gd name="connsiteX0" fmla="*/ 0 w 112184"/>
              <a:gd name="connsiteY0" fmla="*/ 0 h 302022"/>
              <a:gd name="connsiteX1" fmla="*/ 8864 w 112184"/>
              <a:gd name="connsiteY1" fmla="*/ 150680 h 302022"/>
              <a:gd name="connsiteX2" fmla="*/ 112184 w 112184"/>
              <a:gd name="connsiteY2" fmla="*/ 302022 h 302022"/>
              <a:gd name="connsiteX0" fmla="*/ 0 w 112184"/>
              <a:gd name="connsiteY0" fmla="*/ 0 h 302022"/>
              <a:gd name="connsiteX1" fmla="*/ 8864 w 112184"/>
              <a:gd name="connsiteY1" fmla="*/ 150680 h 302022"/>
              <a:gd name="connsiteX2" fmla="*/ 112184 w 112184"/>
              <a:gd name="connsiteY2" fmla="*/ 302022 h 302022"/>
              <a:gd name="connsiteX0" fmla="*/ 0 w 112184"/>
              <a:gd name="connsiteY0" fmla="*/ 0 h 302022"/>
              <a:gd name="connsiteX1" fmla="*/ 7673 w 112184"/>
              <a:gd name="connsiteY1" fmla="*/ 125677 h 302022"/>
              <a:gd name="connsiteX2" fmla="*/ 112184 w 112184"/>
              <a:gd name="connsiteY2" fmla="*/ 302022 h 302022"/>
              <a:gd name="connsiteX0" fmla="*/ 0 w 112184"/>
              <a:gd name="connsiteY0" fmla="*/ 0 h 302022"/>
              <a:gd name="connsiteX1" fmla="*/ 7673 w 112184"/>
              <a:gd name="connsiteY1" fmla="*/ 125677 h 302022"/>
              <a:gd name="connsiteX2" fmla="*/ 26326 w 112184"/>
              <a:gd name="connsiteY2" fmla="*/ 171714 h 302022"/>
              <a:gd name="connsiteX3" fmla="*/ 112184 w 112184"/>
              <a:gd name="connsiteY3" fmla="*/ 302022 h 302022"/>
              <a:gd name="connsiteX0" fmla="*/ 0 w 112184"/>
              <a:gd name="connsiteY0" fmla="*/ 0 h 302022"/>
              <a:gd name="connsiteX1" fmla="*/ 7673 w 112184"/>
              <a:gd name="connsiteY1" fmla="*/ 125677 h 302022"/>
              <a:gd name="connsiteX2" fmla="*/ 14420 w 112184"/>
              <a:gd name="connsiteY2" fmla="*/ 180048 h 302022"/>
              <a:gd name="connsiteX3" fmla="*/ 112184 w 112184"/>
              <a:gd name="connsiteY3" fmla="*/ 302022 h 302022"/>
              <a:gd name="connsiteX0" fmla="*/ 0 w 112184"/>
              <a:gd name="connsiteY0" fmla="*/ 0 h 302022"/>
              <a:gd name="connsiteX1" fmla="*/ 7673 w 112184"/>
              <a:gd name="connsiteY1" fmla="*/ 125677 h 302022"/>
              <a:gd name="connsiteX2" fmla="*/ 112184 w 112184"/>
              <a:gd name="connsiteY2" fmla="*/ 302022 h 302022"/>
              <a:gd name="connsiteX0" fmla="*/ 3699 w 115883"/>
              <a:gd name="connsiteY0" fmla="*/ 0 h 302022"/>
              <a:gd name="connsiteX1" fmla="*/ 3038 w 115883"/>
              <a:gd name="connsiteY1" fmla="*/ 160205 h 302022"/>
              <a:gd name="connsiteX2" fmla="*/ 115883 w 115883"/>
              <a:gd name="connsiteY2" fmla="*/ 302022 h 302022"/>
              <a:gd name="connsiteX0" fmla="*/ 3155 w 115339"/>
              <a:gd name="connsiteY0" fmla="*/ 0 h 302022"/>
              <a:gd name="connsiteX1" fmla="*/ 2494 w 115339"/>
              <a:gd name="connsiteY1" fmla="*/ 160205 h 302022"/>
              <a:gd name="connsiteX2" fmla="*/ 115339 w 115339"/>
              <a:gd name="connsiteY2" fmla="*/ 302022 h 302022"/>
              <a:gd name="connsiteX0" fmla="*/ 4315 w 116499"/>
              <a:gd name="connsiteY0" fmla="*/ 0 h 302022"/>
              <a:gd name="connsiteX1" fmla="*/ 2464 w 116499"/>
              <a:gd name="connsiteY1" fmla="*/ 199495 h 302022"/>
              <a:gd name="connsiteX2" fmla="*/ 116499 w 116499"/>
              <a:gd name="connsiteY2" fmla="*/ 302022 h 302022"/>
            </a:gdLst>
            <a:ahLst/>
            <a:cxnLst>
              <a:cxn ang="0">
                <a:pos x="connsiteX0" y="connsiteY0"/>
              </a:cxn>
              <a:cxn ang="0">
                <a:pos x="connsiteX1" y="connsiteY1"/>
              </a:cxn>
              <a:cxn ang="0">
                <a:pos x="connsiteX2" y="connsiteY2"/>
              </a:cxn>
            </a:cxnLst>
            <a:rect l="l" t="t" r="r" b="b"/>
            <a:pathLst>
              <a:path w="116499" h="302022">
                <a:moveTo>
                  <a:pt x="4315" y="0"/>
                </a:moveTo>
                <a:cubicBezTo>
                  <a:pt x="80029" y="89561"/>
                  <a:pt x="-16233" y="149158"/>
                  <a:pt x="2464" y="199495"/>
                </a:cubicBezTo>
                <a:cubicBezTo>
                  <a:pt x="21161" y="249832"/>
                  <a:pt x="94726" y="265284"/>
                  <a:pt x="116499" y="302022"/>
                </a:cubicBezTo>
              </a:path>
            </a:pathLst>
          </a:custGeom>
          <a:noFill/>
          <a:ln w="19050">
            <a:prstDash val="sysDot"/>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BCC8D046-2D3F-0702-4A07-E83C12C459D9}"/>
              </a:ext>
            </a:extLst>
          </p:cNvPr>
          <p:cNvSpPr txBox="1"/>
          <p:nvPr/>
        </p:nvSpPr>
        <p:spPr>
          <a:xfrm>
            <a:off x="5976348" y="5827586"/>
            <a:ext cx="559112" cy="369332"/>
          </a:xfrm>
          <a:prstGeom prst="rect">
            <a:avLst/>
          </a:prstGeom>
          <a:noFill/>
        </p:spPr>
        <p:txBody>
          <a:bodyPr wrap="square" rtlCol="0">
            <a:spAutoFit/>
          </a:bodyPr>
          <a:lstStyle/>
          <a:p>
            <a:r>
              <a:rPr lang="en-US">
                <a:latin typeface="Cambria Math" panose="02040503050406030204" pitchFamily="18" charset="0"/>
                <a:ea typeface="Cambria Math" panose="02040503050406030204" pitchFamily="18" charset="0"/>
              </a:rPr>
              <a:t>T</a:t>
            </a:r>
            <a:endParaRPr lang="en-US" baseline="-25000">
              <a:latin typeface="Cambria Math" panose="02040503050406030204" pitchFamily="18" charset="0"/>
              <a:ea typeface="Cambria Math" panose="02040503050406030204" pitchFamily="18" charset="0"/>
            </a:endParaRPr>
          </a:p>
        </p:txBody>
      </p:sp>
      <p:sp>
        <p:nvSpPr>
          <p:cNvPr id="38" name="TextBox 37">
            <a:extLst>
              <a:ext uri="{FF2B5EF4-FFF2-40B4-BE49-F238E27FC236}">
                <a16:creationId xmlns:a16="http://schemas.microsoft.com/office/drawing/2014/main" id="{5957779D-7C07-1111-92DF-AD2D4D656919}"/>
              </a:ext>
            </a:extLst>
          </p:cNvPr>
          <p:cNvSpPr txBox="1"/>
          <p:nvPr/>
        </p:nvSpPr>
        <p:spPr>
          <a:xfrm>
            <a:off x="8224924" y="3792238"/>
            <a:ext cx="559112" cy="369332"/>
          </a:xfrm>
          <a:prstGeom prst="rect">
            <a:avLst/>
          </a:prstGeom>
          <a:noFill/>
        </p:spPr>
        <p:txBody>
          <a:bodyPr wrap="square" rtlCol="0">
            <a:spAutoFit/>
          </a:bodyPr>
          <a:lstStyle/>
          <a:p>
            <a:r>
              <a:rPr lang="en-US">
                <a:latin typeface="Cambria Math" panose="02040503050406030204" pitchFamily="18" charset="0"/>
                <a:ea typeface="Cambria Math" panose="02040503050406030204" pitchFamily="18" charset="0"/>
              </a:rPr>
              <a:t>2</a:t>
            </a:r>
            <a:r>
              <a:rPr lang="el-GR">
                <a:latin typeface="Cambria Math" panose="02040503050406030204" pitchFamily="18" charset="0"/>
                <a:ea typeface="Cambria Math" panose="02040503050406030204" pitchFamily="18" charset="0"/>
              </a:rPr>
              <a:t>ν</a:t>
            </a:r>
            <a:r>
              <a:rPr lang="en-US" baseline="-25000">
                <a:latin typeface="Cambria Math" panose="02040503050406030204" pitchFamily="18" charset="0"/>
                <a:ea typeface="Cambria Math" panose="02040503050406030204" pitchFamily="18" charset="0"/>
              </a:rPr>
              <a:t>3</a:t>
            </a:r>
          </a:p>
        </p:txBody>
      </p:sp>
      <p:sp>
        <p:nvSpPr>
          <p:cNvPr id="39" name="TextBox 38">
            <a:extLst>
              <a:ext uri="{FF2B5EF4-FFF2-40B4-BE49-F238E27FC236}">
                <a16:creationId xmlns:a16="http://schemas.microsoft.com/office/drawing/2014/main" id="{C6A7D05F-DEC0-71BF-C3AC-2F4533149F79}"/>
              </a:ext>
            </a:extLst>
          </p:cNvPr>
          <p:cNvSpPr txBox="1"/>
          <p:nvPr/>
        </p:nvSpPr>
        <p:spPr>
          <a:xfrm>
            <a:off x="8339616" y="4951184"/>
            <a:ext cx="559112" cy="369332"/>
          </a:xfrm>
          <a:prstGeom prst="rect">
            <a:avLst/>
          </a:prstGeom>
          <a:noFill/>
        </p:spPr>
        <p:txBody>
          <a:bodyPr wrap="square" rtlCol="0">
            <a:spAutoFit/>
          </a:bodyPr>
          <a:lstStyle/>
          <a:p>
            <a:r>
              <a:rPr lang="el-GR">
                <a:latin typeface="Cambria Math" panose="02040503050406030204" pitchFamily="18" charset="0"/>
                <a:ea typeface="Cambria Math" panose="02040503050406030204" pitchFamily="18" charset="0"/>
              </a:rPr>
              <a:t>ν</a:t>
            </a:r>
            <a:r>
              <a:rPr lang="en-US" baseline="-25000">
                <a:latin typeface="Cambria Math" panose="02040503050406030204" pitchFamily="18" charset="0"/>
                <a:ea typeface="Cambria Math" panose="02040503050406030204" pitchFamily="18" charset="0"/>
              </a:rPr>
              <a:t>3</a:t>
            </a:r>
          </a:p>
        </p:txBody>
      </p:sp>
      <p:sp>
        <p:nvSpPr>
          <p:cNvPr id="40" name="TextBox 39">
            <a:extLst>
              <a:ext uri="{FF2B5EF4-FFF2-40B4-BE49-F238E27FC236}">
                <a16:creationId xmlns:a16="http://schemas.microsoft.com/office/drawing/2014/main" id="{99A697DF-D639-88C0-28E0-226B079A34F6}"/>
              </a:ext>
            </a:extLst>
          </p:cNvPr>
          <p:cNvSpPr txBox="1"/>
          <p:nvPr/>
        </p:nvSpPr>
        <p:spPr>
          <a:xfrm>
            <a:off x="861886" y="4903664"/>
            <a:ext cx="559112" cy="369332"/>
          </a:xfrm>
          <a:prstGeom prst="rect">
            <a:avLst/>
          </a:prstGeom>
          <a:noFill/>
        </p:spPr>
        <p:txBody>
          <a:bodyPr wrap="square" rtlCol="0">
            <a:spAutoFit/>
          </a:bodyPr>
          <a:lstStyle/>
          <a:p>
            <a:r>
              <a:rPr lang="el-GR">
                <a:latin typeface="Cambria Math" panose="02040503050406030204" pitchFamily="18" charset="0"/>
                <a:ea typeface="Cambria Math" panose="02040503050406030204" pitchFamily="18" charset="0"/>
              </a:rPr>
              <a:t>ν</a:t>
            </a:r>
            <a:r>
              <a:rPr lang="en-US" baseline="-25000">
                <a:latin typeface="Cambria Math" panose="02040503050406030204" pitchFamily="18" charset="0"/>
                <a:ea typeface="Cambria Math" panose="02040503050406030204" pitchFamily="18" charset="0"/>
              </a:rPr>
              <a:t>3</a:t>
            </a:r>
          </a:p>
        </p:txBody>
      </p:sp>
      <p:sp>
        <p:nvSpPr>
          <p:cNvPr id="41" name="TextBox 40">
            <a:extLst>
              <a:ext uri="{FF2B5EF4-FFF2-40B4-BE49-F238E27FC236}">
                <a16:creationId xmlns:a16="http://schemas.microsoft.com/office/drawing/2014/main" id="{E4EB8733-DC7A-2D2A-727D-5FB3760E5D42}"/>
              </a:ext>
            </a:extLst>
          </p:cNvPr>
          <p:cNvSpPr txBox="1"/>
          <p:nvPr/>
        </p:nvSpPr>
        <p:spPr>
          <a:xfrm>
            <a:off x="4588769" y="5479375"/>
            <a:ext cx="559112" cy="369332"/>
          </a:xfrm>
          <a:prstGeom prst="rect">
            <a:avLst/>
          </a:prstGeom>
          <a:noFill/>
        </p:spPr>
        <p:txBody>
          <a:bodyPr wrap="square" rtlCol="0">
            <a:spAutoFit/>
          </a:bodyPr>
          <a:lstStyle/>
          <a:p>
            <a:r>
              <a:rPr lang="el-GR">
                <a:latin typeface="Cambria Math" panose="02040503050406030204" pitchFamily="18" charset="0"/>
                <a:ea typeface="Cambria Math" panose="02040503050406030204" pitchFamily="18" charset="0"/>
              </a:rPr>
              <a:t>ν</a:t>
            </a:r>
            <a:r>
              <a:rPr lang="en-US" baseline="-25000">
                <a:latin typeface="Cambria Math" panose="02040503050406030204" pitchFamily="18" charset="0"/>
                <a:ea typeface="Cambria Math" panose="02040503050406030204" pitchFamily="18" charset="0"/>
              </a:rPr>
              <a:t>1</a:t>
            </a:r>
          </a:p>
        </p:txBody>
      </p:sp>
      <p:sp>
        <p:nvSpPr>
          <p:cNvPr id="42" name="TextBox 41">
            <a:extLst>
              <a:ext uri="{FF2B5EF4-FFF2-40B4-BE49-F238E27FC236}">
                <a16:creationId xmlns:a16="http://schemas.microsoft.com/office/drawing/2014/main" id="{DE6D8D18-25AD-D538-E9CA-551335B3CDD6}"/>
              </a:ext>
            </a:extLst>
          </p:cNvPr>
          <p:cNvSpPr txBox="1"/>
          <p:nvPr/>
        </p:nvSpPr>
        <p:spPr>
          <a:xfrm>
            <a:off x="4202801" y="4278143"/>
            <a:ext cx="1073878" cy="369332"/>
          </a:xfrm>
          <a:prstGeom prst="rect">
            <a:avLst/>
          </a:prstGeom>
          <a:noFill/>
        </p:spPr>
        <p:txBody>
          <a:bodyPr wrap="square" rtlCol="0">
            <a:spAutoFit/>
          </a:bodyPr>
          <a:lstStyle/>
          <a:p>
            <a:r>
              <a:rPr lang="el-GR">
                <a:latin typeface="Cambria Math" panose="02040503050406030204" pitchFamily="18" charset="0"/>
                <a:ea typeface="Cambria Math" panose="02040503050406030204" pitchFamily="18" charset="0"/>
              </a:rPr>
              <a:t>ν</a:t>
            </a:r>
            <a:r>
              <a:rPr lang="en-US" baseline="-25000">
                <a:latin typeface="Cambria Math" panose="02040503050406030204" pitchFamily="18" charset="0"/>
                <a:ea typeface="Cambria Math" panose="02040503050406030204" pitchFamily="18" charset="0"/>
              </a:rPr>
              <a:t>3</a:t>
            </a:r>
            <a:r>
              <a:rPr lang="en-US">
                <a:latin typeface="Cambria Math" panose="02040503050406030204" pitchFamily="18" charset="0"/>
                <a:ea typeface="Cambria Math" panose="02040503050406030204" pitchFamily="18" charset="0"/>
              </a:rPr>
              <a:t>+</a:t>
            </a:r>
            <a:r>
              <a:rPr lang="el-GR">
                <a:latin typeface="Cambria Math" panose="02040503050406030204" pitchFamily="18" charset="0"/>
                <a:ea typeface="Cambria Math" panose="02040503050406030204" pitchFamily="18" charset="0"/>
              </a:rPr>
              <a:t>ν</a:t>
            </a:r>
            <a:r>
              <a:rPr lang="en-US" baseline="-25000">
                <a:latin typeface="Cambria Math" panose="02040503050406030204" pitchFamily="18" charset="0"/>
                <a:ea typeface="Cambria Math" panose="02040503050406030204" pitchFamily="18" charset="0"/>
              </a:rPr>
              <a:t>1</a:t>
            </a:r>
          </a:p>
        </p:txBody>
      </p:sp>
      <p:sp>
        <p:nvSpPr>
          <p:cNvPr id="34" name="Title 1">
            <a:extLst>
              <a:ext uri="{FF2B5EF4-FFF2-40B4-BE49-F238E27FC236}">
                <a16:creationId xmlns:a16="http://schemas.microsoft.com/office/drawing/2014/main" id="{63AF85F2-B9DD-6F3F-823D-BC337FF8B5AB}"/>
              </a:ext>
            </a:extLst>
          </p:cNvPr>
          <p:cNvSpPr>
            <a:spLocks noGrp="1"/>
          </p:cNvSpPr>
          <p:nvPr>
            <p:ph type="title"/>
          </p:nvPr>
        </p:nvSpPr>
        <p:spPr>
          <a:xfrm>
            <a:off x="284534" y="229938"/>
            <a:ext cx="4992145" cy="1278849"/>
          </a:xfrm>
        </p:spPr>
        <p:txBody>
          <a:bodyPr>
            <a:normAutofit fontScale="90000"/>
          </a:bodyPr>
          <a:lstStyle/>
          <a:p>
            <a:r>
              <a:rPr lang="en-US"/>
              <a:t>Optical pumping</a:t>
            </a:r>
            <a:br>
              <a:rPr lang="en-US"/>
            </a:br>
            <a:endParaRPr lang="en-US" b="0" i="1"/>
          </a:p>
        </p:txBody>
      </p:sp>
      <p:grpSp>
        <p:nvGrpSpPr>
          <p:cNvPr id="46" name="Group 45">
            <a:extLst>
              <a:ext uri="{FF2B5EF4-FFF2-40B4-BE49-F238E27FC236}">
                <a16:creationId xmlns:a16="http://schemas.microsoft.com/office/drawing/2014/main" id="{F966532A-ECC7-4F7B-3E50-A28576CA3042}"/>
              </a:ext>
            </a:extLst>
          </p:cNvPr>
          <p:cNvGrpSpPr/>
          <p:nvPr/>
        </p:nvGrpSpPr>
        <p:grpSpPr>
          <a:xfrm>
            <a:off x="240029" y="263966"/>
            <a:ext cx="10823515" cy="3789689"/>
            <a:chOff x="240029" y="263966"/>
            <a:chExt cx="10823515" cy="3789689"/>
          </a:xfrm>
        </p:grpSpPr>
        <p:sp>
          <p:nvSpPr>
            <p:cNvPr id="4" name="TextBox 3">
              <a:extLst>
                <a:ext uri="{FF2B5EF4-FFF2-40B4-BE49-F238E27FC236}">
                  <a16:creationId xmlns:a16="http://schemas.microsoft.com/office/drawing/2014/main" id="{3010193B-2472-2C4D-BDCB-B2062564DE54}"/>
                </a:ext>
              </a:extLst>
            </p:cNvPr>
            <p:cNvSpPr txBox="1"/>
            <p:nvPr/>
          </p:nvSpPr>
          <p:spPr>
            <a:xfrm>
              <a:off x="240029" y="3099548"/>
              <a:ext cx="3264035" cy="954107"/>
            </a:xfrm>
            <a:prstGeom prst="rect">
              <a:avLst/>
            </a:prstGeom>
            <a:noFill/>
          </p:spPr>
          <p:txBody>
            <a:bodyPr wrap="none" rtlCol="0">
              <a:spAutoFit/>
            </a:bodyPr>
            <a:lstStyle/>
            <a:p>
              <a:pPr algn="ctr"/>
              <a:r>
                <a:rPr lang="en-US" sz="3600">
                  <a:solidFill>
                    <a:srgbClr val="0070C0"/>
                  </a:solidFill>
                </a:rPr>
                <a:t>Past</a:t>
              </a:r>
            </a:p>
            <a:p>
              <a:pPr algn="ctr"/>
              <a:r>
                <a:rPr lang="en-US" sz="2000">
                  <a:solidFill>
                    <a:srgbClr val="0070C0"/>
                  </a:solidFill>
                </a:rPr>
                <a:t>No viable solid-state option</a:t>
              </a:r>
            </a:p>
          </p:txBody>
        </p:sp>
        <p:sp>
          <p:nvSpPr>
            <p:cNvPr id="35" name="TextBox 34">
              <a:extLst>
                <a:ext uri="{FF2B5EF4-FFF2-40B4-BE49-F238E27FC236}">
                  <a16:creationId xmlns:a16="http://schemas.microsoft.com/office/drawing/2014/main" id="{73AE894E-0C66-CF69-B3CC-E734D62C1C4D}"/>
                </a:ext>
              </a:extLst>
            </p:cNvPr>
            <p:cNvSpPr txBox="1"/>
            <p:nvPr/>
          </p:nvSpPr>
          <p:spPr>
            <a:xfrm>
              <a:off x="4505055" y="1725904"/>
              <a:ext cx="2130711" cy="1138773"/>
            </a:xfrm>
            <a:prstGeom prst="rect">
              <a:avLst/>
            </a:prstGeom>
            <a:noFill/>
          </p:spPr>
          <p:txBody>
            <a:bodyPr wrap="none" rtlCol="0">
              <a:spAutoFit/>
            </a:bodyPr>
            <a:lstStyle/>
            <a:p>
              <a:pPr algn="ctr"/>
              <a:r>
                <a:rPr lang="en-US" sz="4400">
                  <a:solidFill>
                    <a:srgbClr val="0070C0"/>
                  </a:solidFill>
                </a:rPr>
                <a:t>Present</a:t>
              </a:r>
            </a:p>
            <a:p>
              <a:pPr algn="ctr"/>
              <a:r>
                <a:rPr lang="en-US" sz="2400">
                  <a:solidFill>
                    <a:srgbClr val="0070C0"/>
                  </a:solidFill>
                </a:rPr>
                <a:t>(</a:t>
              </a:r>
              <a:r>
                <a:rPr lang="en-US" sz="2400" err="1">
                  <a:solidFill>
                    <a:srgbClr val="0070C0"/>
                  </a:solidFill>
                </a:rPr>
                <a:t>Er,Cr</a:t>
              </a:r>
              <a:r>
                <a:rPr lang="en-US" sz="2400">
                  <a:solidFill>
                    <a:srgbClr val="0070C0"/>
                  </a:solidFill>
                </a:rPr>
                <a:t>):YSGG</a:t>
              </a:r>
            </a:p>
          </p:txBody>
        </p:sp>
        <p:sp>
          <p:nvSpPr>
            <p:cNvPr id="43" name="TextBox 42">
              <a:extLst>
                <a:ext uri="{FF2B5EF4-FFF2-40B4-BE49-F238E27FC236}">
                  <a16:creationId xmlns:a16="http://schemas.microsoft.com/office/drawing/2014/main" id="{B83FF4EE-4D9D-332B-1737-D2DD0B962B44}"/>
                </a:ext>
              </a:extLst>
            </p:cNvPr>
            <p:cNvSpPr txBox="1"/>
            <p:nvPr/>
          </p:nvSpPr>
          <p:spPr>
            <a:xfrm>
              <a:off x="8633007" y="263966"/>
              <a:ext cx="2430537" cy="2031325"/>
            </a:xfrm>
            <a:prstGeom prst="rect">
              <a:avLst/>
            </a:prstGeom>
            <a:noFill/>
          </p:spPr>
          <p:txBody>
            <a:bodyPr wrap="none" rtlCol="0">
              <a:spAutoFit/>
            </a:bodyPr>
            <a:lstStyle/>
            <a:p>
              <a:r>
                <a:rPr lang="en-US" sz="5400">
                  <a:solidFill>
                    <a:srgbClr val="0070C0"/>
                  </a:solidFill>
                </a:rPr>
                <a:t>Future</a:t>
              </a:r>
              <a:br>
                <a:rPr lang="en-US" sz="2400">
                  <a:solidFill>
                    <a:srgbClr val="0070C0"/>
                  </a:solidFill>
                </a:rPr>
              </a:br>
              <a:r>
                <a:rPr lang="en-US" sz="2400">
                  <a:solidFill>
                    <a:srgbClr val="0070C0"/>
                  </a:solidFill>
                </a:rPr>
                <a:t>- </a:t>
              </a:r>
              <a:r>
                <a:rPr lang="en-US" sz="2400" err="1">
                  <a:solidFill>
                    <a:srgbClr val="0070C0"/>
                  </a:solidFill>
                </a:rPr>
                <a:t>Yb:YAG</a:t>
              </a:r>
              <a:r>
                <a:rPr lang="en-US" sz="2400">
                  <a:solidFill>
                    <a:srgbClr val="0070C0"/>
                  </a:solidFill>
                </a:rPr>
                <a:t> + OPA</a:t>
              </a:r>
            </a:p>
            <a:p>
              <a:r>
                <a:rPr lang="en-US" sz="2400">
                  <a:solidFill>
                    <a:srgbClr val="0070C0"/>
                  </a:solidFill>
                </a:rPr>
                <a:t>- </a:t>
              </a:r>
              <a:r>
                <a:rPr lang="en-US" sz="2400" err="1">
                  <a:solidFill>
                    <a:srgbClr val="0070C0"/>
                  </a:solidFill>
                </a:rPr>
                <a:t>Cr:YAG</a:t>
              </a:r>
              <a:br>
                <a:rPr lang="en-US" sz="2400">
                  <a:solidFill>
                    <a:srgbClr val="0070C0"/>
                  </a:solidFill>
                </a:rPr>
              </a:br>
              <a:endParaRPr lang="en-US" sz="2400">
                <a:solidFill>
                  <a:srgbClr val="0070C0"/>
                </a:solidFill>
              </a:endParaRPr>
            </a:p>
          </p:txBody>
        </p:sp>
        <p:sp>
          <p:nvSpPr>
            <p:cNvPr id="44" name="Arrow: Right 43">
              <a:extLst>
                <a:ext uri="{FF2B5EF4-FFF2-40B4-BE49-F238E27FC236}">
                  <a16:creationId xmlns:a16="http://schemas.microsoft.com/office/drawing/2014/main" id="{8AC304AD-85FF-EE06-7C56-DF58027453F5}"/>
                </a:ext>
              </a:extLst>
            </p:cNvPr>
            <p:cNvSpPr/>
            <p:nvPr/>
          </p:nvSpPr>
          <p:spPr>
            <a:xfrm rot="20160744">
              <a:off x="2553529" y="2325332"/>
              <a:ext cx="1603396" cy="822684"/>
            </a:xfrm>
            <a:prstGeom prst="rightArrow">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rrow: Right 44">
              <a:extLst>
                <a:ext uri="{FF2B5EF4-FFF2-40B4-BE49-F238E27FC236}">
                  <a16:creationId xmlns:a16="http://schemas.microsoft.com/office/drawing/2014/main" id="{5B0AE26C-8B4C-3EF2-E2FF-759AF0A873A5}"/>
                </a:ext>
              </a:extLst>
            </p:cNvPr>
            <p:cNvSpPr/>
            <p:nvPr/>
          </p:nvSpPr>
          <p:spPr>
            <a:xfrm rot="20160744">
              <a:off x="6803097" y="868286"/>
              <a:ext cx="1603396" cy="822684"/>
            </a:xfrm>
            <a:prstGeom prst="rightArrow">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7971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E3DD4C-996F-3365-6C7E-6E514E16E126}"/>
              </a:ext>
            </a:extLst>
          </p:cNvPr>
          <p:cNvSpPr/>
          <p:nvPr/>
        </p:nvSpPr>
        <p:spPr>
          <a:xfrm>
            <a:off x="-5772" y="0"/>
            <a:ext cx="2920631" cy="68686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TextBox 1023"/>
          <p:cNvSpPr txBox="1"/>
          <p:nvPr/>
        </p:nvSpPr>
        <p:spPr>
          <a:xfrm>
            <a:off x="61923" y="5171729"/>
            <a:ext cx="7464292" cy="646331"/>
          </a:xfrm>
          <a:prstGeom prst="rect">
            <a:avLst/>
          </a:prstGeom>
          <a:solidFill>
            <a:srgbClr val="FFC000"/>
          </a:solidFill>
        </p:spPr>
        <p:txBody>
          <a:bodyPr wrap="square" rtlCol="0">
            <a:spAutoFit/>
          </a:bodyPr>
          <a:lstStyle/>
          <a:p>
            <a:r>
              <a:rPr lang="en-US" b="1">
                <a:latin typeface="Times New Roman" pitchFamily="18" charset="0"/>
                <a:cs typeface="Times New Roman" pitchFamily="18" charset="0"/>
              </a:rPr>
              <a:t>With ~60  mJ absorbed in the </a:t>
            </a:r>
            <a:r>
              <a:rPr lang="en-US" b="1" err="1">
                <a:latin typeface="Times New Roman" pitchFamily="18" charset="0"/>
                <a:cs typeface="Times New Roman" pitchFamily="18" charset="0"/>
              </a:rPr>
              <a:t>multiatmosphere</a:t>
            </a:r>
            <a:r>
              <a:rPr lang="en-US" b="1">
                <a:latin typeface="Times New Roman" pitchFamily="18" charset="0"/>
                <a:cs typeface="Times New Roman" pitchFamily="18" charset="0"/>
              </a:rPr>
              <a:t> CO</a:t>
            </a:r>
            <a:r>
              <a:rPr lang="en-US" b="1" baseline="-25000">
                <a:latin typeface="Times New Roman" pitchFamily="18" charset="0"/>
                <a:cs typeface="Times New Roman" pitchFamily="18" charset="0"/>
              </a:rPr>
              <a:t>2</a:t>
            </a:r>
            <a:r>
              <a:rPr lang="en-US" b="1">
                <a:latin typeface="Times New Roman" pitchFamily="18" charset="0"/>
                <a:cs typeface="Times New Roman" pitchFamily="18" charset="0"/>
              </a:rPr>
              <a:t> cell, we generated a single picosecond pulse with an energy ≥2 mJ. </a:t>
            </a:r>
          </a:p>
        </p:txBody>
      </p:sp>
      <p:sp>
        <p:nvSpPr>
          <p:cNvPr id="2" name="Rounded Rectangle 1"/>
          <p:cNvSpPr/>
          <p:nvPr/>
        </p:nvSpPr>
        <p:spPr>
          <a:xfrm>
            <a:off x="107575" y="25400"/>
            <a:ext cx="12021671" cy="754263"/>
          </a:xfrm>
          <a:prstGeom prst="roundRect">
            <a:avLst/>
          </a:prstGeom>
          <a:ln w="12700">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a:solidFill>
                  <a:schemeClr val="bg1"/>
                </a:solidFill>
                <a:effectLst>
                  <a:outerShdw blurRad="38100" dist="38100" dir="2700000" algn="tl">
                    <a:srgbClr val="000000"/>
                  </a:outerShdw>
                </a:effectLst>
                <a:latin typeface="Calibri" pitchFamily="34" charset="0"/>
              </a:rPr>
              <a:t> Demonstration of compact 15 atm CO</a:t>
            </a:r>
            <a:r>
              <a:rPr lang="en-US" sz="3200" baseline="-25000">
                <a:solidFill>
                  <a:schemeClr val="bg1"/>
                </a:solidFill>
                <a:effectLst>
                  <a:outerShdw blurRad="38100" dist="38100" dir="2700000" algn="tl">
                    <a:srgbClr val="000000"/>
                  </a:outerShdw>
                </a:effectLst>
                <a:latin typeface="Calibri" pitchFamily="34" charset="0"/>
              </a:rPr>
              <a:t>2</a:t>
            </a:r>
            <a:r>
              <a:rPr lang="en-US" sz="3200">
                <a:solidFill>
                  <a:schemeClr val="bg1"/>
                </a:solidFill>
                <a:effectLst>
                  <a:outerShdw blurRad="38100" dist="38100" dir="2700000" algn="tl">
                    <a:srgbClr val="000000"/>
                  </a:outerShdw>
                </a:effectLst>
                <a:latin typeface="Calibri" pitchFamily="34" charset="0"/>
              </a:rPr>
              <a:t> amplifier pumped at 2.8 um    </a:t>
            </a:r>
          </a:p>
        </p:txBody>
      </p:sp>
      <p:grpSp>
        <p:nvGrpSpPr>
          <p:cNvPr id="1029" name="Group 1028">
            <a:extLst>
              <a:ext uri="{FF2B5EF4-FFF2-40B4-BE49-F238E27FC236}">
                <a16:creationId xmlns:a16="http://schemas.microsoft.com/office/drawing/2014/main" id="{CE629194-9529-D4B9-9933-D5ADD30AE8DE}"/>
              </a:ext>
            </a:extLst>
          </p:cNvPr>
          <p:cNvGrpSpPr/>
          <p:nvPr/>
        </p:nvGrpSpPr>
        <p:grpSpPr>
          <a:xfrm>
            <a:off x="4674911" y="5923193"/>
            <a:ext cx="2788386" cy="382910"/>
            <a:chOff x="1548664" y="6532240"/>
            <a:chExt cx="2788386" cy="382910"/>
          </a:xfrm>
        </p:grpSpPr>
        <p:pic>
          <p:nvPicPr>
            <p:cNvPr id="11" name="Picture 2" descr="http://collegesportsnation.com/iphone_wallpapers/ucla_bruins/ucla_iphone_wallpaper.jpg"/>
            <p:cNvPicPr>
              <a:picLocks noChangeAspect="1" noChangeArrowheads="1"/>
            </p:cNvPicPr>
            <p:nvPr/>
          </p:nvPicPr>
          <p:blipFill>
            <a:blip r:embed="rId3" cstate="print"/>
            <a:srcRect t="26667" b="38333"/>
            <a:stretch>
              <a:fillRect/>
            </a:stretch>
          </p:blipFill>
          <p:spPr bwMode="auto">
            <a:xfrm>
              <a:off x="1548664" y="6532240"/>
              <a:ext cx="565879" cy="2968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Rectangle 45"/>
            <p:cNvSpPr>
              <a:spLocks noChangeArrowheads="1"/>
            </p:cNvSpPr>
            <p:nvPr/>
          </p:nvSpPr>
          <p:spPr bwMode="auto">
            <a:xfrm>
              <a:off x="2051050" y="6534150"/>
              <a:ext cx="2286000" cy="381000"/>
            </a:xfrm>
            <a:prstGeom prst="rect">
              <a:avLst/>
            </a:prstGeom>
            <a:noFill/>
            <a:ln w="9525">
              <a:noFill/>
              <a:miter lim="800000"/>
              <a:headEnd/>
              <a:tailEnd/>
            </a:ln>
            <a:effectLst/>
          </p:spPr>
          <p:txBody>
            <a:bodyPr/>
            <a:lstStyle/>
            <a:p>
              <a:pPr>
                <a:lnSpc>
                  <a:spcPct val="80000"/>
                </a:lnSpc>
                <a:spcBef>
                  <a:spcPct val="20000"/>
                </a:spcBef>
                <a:defRPr/>
              </a:pPr>
              <a:r>
                <a:rPr lang="en-US" sz="2000">
                  <a:solidFill>
                    <a:srgbClr val="3333FF"/>
                  </a:solidFill>
                  <a:effectLst>
                    <a:outerShdw blurRad="38100" dist="38100" dir="2700000" algn="tl">
                      <a:srgbClr val="C0C0C0"/>
                    </a:outerShdw>
                  </a:effectLst>
                  <a:latin typeface="Calibri" pitchFamily="34" charset="0"/>
                </a:rPr>
                <a:t>Neptune Laboratory</a:t>
              </a:r>
            </a:p>
          </p:txBody>
        </p:sp>
      </p:grpSp>
      <p:grpSp>
        <p:nvGrpSpPr>
          <p:cNvPr id="10" name="Group 9">
            <a:extLst>
              <a:ext uri="{FF2B5EF4-FFF2-40B4-BE49-F238E27FC236}">
                <a16:creationId xmlns:a16="http://schemas.microsoft.com/office/drawing/2014/main" id="{6E1BD6F1-A981-341E-86B7-F2952CB04E79}"/>
              </a:ext>
            </a:extLst>
          </p:cNvPr>
          <p:cNvGrpSpPr/>
          <p:nvPr/>
        </p:nvGrpSpPr>
        <p:grpSpPr>
          <a:xfrm>
            <a:off x="170331" y="1363105"/>
            <a:ext cx="7095358" cy="3762485"/>
            <a:chOff x="-266819" y="1230938"/>
            <a:chExt cx="7095358" cy="3762485"/>
          </a:xfrm>
        </p:grpSpPr>
        <p:cxnSp>
          <p:nvCxnSpPr>
            <p:cNvPr id="4" name="Straight Connector 3">
              <a:extLst>
                <a:ext uri="{FF2B5EF4-FFF2-40B4-BE49-F238E27FC236}">
                  <a16:creationId xmlns:a16="http://schemas.microsoft.com/office/drawing/2014/main" id="{1E8F130A-C4B5-6D34-7822-65B8F6DBE027}"/>
                </a:ext>
              </a:extLst>
            </p:cNvPr>
            <p:cNvCxnSpPr>
              <a:cxnSpLocks/>
            </p:cNvCxnSpPr>
            <p:nvPr/>
          </p:nvCxnSpPr>
          <p:spPr>
            <a:xfrm flipV="1">
              <a:off x="762000" y="3495180"/>
              <a:ext cx="5001169" cy="23805"/>
            </a:xfrm>
            <a:prstGeom prst="line">
              <a:avLst/>
            </a:prstGeom>
            <a:ln w="3810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DEAE7DAA-2FFC-F51C-C9FD-A0A81F7AE353}"/>
                </a:ext>
              </a:extLst>
            </p:cNvPr>
            <p:cNvCxnSpPr>
              <a:cxnSpLocks/>
              <a:endCxn id="42" idx="3"/>
            </p:cNvCxnSpPr>
            <p:nvPr/>
          </p:nvCxnSpPr>
          <p:spPr>
            <a:xfrm flipH="1" flipV="1">
              <a:off x="1271666" y="3526817"/>
              <a:ext cx="2814735" cy="3151"/>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F8504E31-C271-10F0-0B98-D18CEC7EC1C1}"/>
                </a:ext>
              </a:extLst>
            </p:cNvPr>
            <p:cNvCxnSpPr>
              <a:cxnSpLocks/>
            </p:cNvCxnSpPr>
            <p:nvPr/>
          </p:nvCxnSpPr>
          <p:spPr>
            <a:xfrm flipH="1" flipV="1">
              <a:off x="4647577" y="3502792"/>
              <a:ext cx="1" cy="811477"/>
            </a:xfrm>
            <a:prstGeom prst="line">
              <a:avLst/>
            </a:prstGeom>
            <a:ln w="38100">
              <a:solidFill>
                <a:srgbClr val="00B050"/>
              </a:solidFill>
              <a:prstDash val="sysDash"/>
              <a:headEnd type="arrow"/>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50ADD148-41F1-3E3B-F31F-D7BC02B36E4E}"/>
                </a:ext>
              </a:extLst>
            </p:cNvPr>
            <p:cNvSpPr/>
            <p:nvPr/>
          </p:nvSpPr>
          <p:spPr>
            <a:xfrm>
              <a:off x="5414402" y="3133214"/>
              <a:ext cx="1288396" cy="634563"/>
            </a:xfrm>
            <a:prstGeom prst="rect">
              <a:avLst/>
            </a:prstGeom>
            <a:solidFill>
              <a:schemeClr val="bg1"/>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err="1">
                  <a:solidFill>
                    <a:srgbClr val="000000"/>
                  </a:solidFill>
                </a:rPr>
                <a:t>Er:YSGG</a:t>
              </a:r>
              <a:endParaRPr lang="en-US" sz="1400">
                <a:solidFill>
                  <a:srgbClr val="000000"/>
                </a:solidFill>
              </a:endParaRPr>
            </a:p>
            <a:p>
              <a:pPr algn="ctr"/>
              <a:r>
                <a:rPr lang="en-US" sz="1400">
                  <a:solidFill>
                    <a:srgbClr val="000000"/>
                  </a:solidFill>
                </a:rPr>
                <a:t>Q-switched</a:t>
              </a:r>
            </a:p>
            <a:p>
              <a:pPr algn="ctr"/>
              <a:r>
                <a:rPr lang="en-US" sz="1400">
                  <a:solidFill>
                    <a:srgbClr val="000000"/>
                  </a:solidFill>
                </a:rPr>
                <a:t>laser</a:t>
              </a:r>
            </a:p>
          </p:txBody>
        </p:sp>
        <p:sp>
          <p:nvSpPr>
            <p:cNvPr id="8" name="TextBox 7">
              <a:extLst>
                <a:ext uri="{FF2B5EF4-FFF2-40B4-BE49-F238E27FC236}">
                  <a16:creationId xmlns:a16="http://schemas.microsoft.com/office/drawing/2014/main" id="{C63C18EC-5B7C-1893-E12D-9141D033DEC5}"/>
                </a:ext>
              </a:extLst>
            </p:cNvPr>
            <p:cNvSpPr txBox="1"/>
            <p:nvPr/>
          </p:nvSpPr>
          <p:spPr>
            <a:xfrm>
              <a:off x="4670093" y="2846100"/>
              <a:ext cx="802689" cy="523220"/>
            </a:xfrm>
            <a:prstGeom prst="rect">
              <a:avLst/>
            </a:prstGeom>
            <a:noFill/>
          </p:spPr>
          <p:txBody>
            <a:bodyPr wrap="square" rtlCol="0">
              <a:spAutoFit/>
            </a:bodyPr>
            <a:lstStyle/>
            <a:p>
              <a:pPr algn="ctr"/>
              <a:r>
                <a:rPr lang="en-US" sz="1400"/>
                <a:t>NaCl</a:t>
              </a:r>
            </a:p>
            <a:p>
              <a:pPr algn="ctr"/>
              <a:r>
                <a:rPr lang="en-US" sz="1400"/>
                <a:t>wedge</a:t>
              </a:r>
            </a:p>
          </p:txBody>
        </p:sp>
        <p:sp>
          <p:nvSpPr>
            <p:cNvPr id="9" name="TextBox 8">
              <a:extLst>
                <a:ext uri="{FF2B5EF4-FFF2-40B4-BE49-F238E27FC236}">
                  <a16:creationId xmlns:a16="http://schemas.microsoft.com/office/drawing/2014/main" id="{D985DEAB-739F-1BE2-DA54-38EE3F4AC4AE}"/>
                </a:ext>
              </a:extLst>
            </p:cNvPr>
            <p:cNvSpPr txBox="1"/>
            <p:nvPr/>
          </p:nvSpPr>
          <p:spPr>
            <a:xfrm>
              <a:off x="2251526" y="2787687"/>
              <a:ext cx="1601273" cy="523220"/>
            </a:xfrm>
            <a:prstGeom prst="rect">
              <a:avLst/>
            </a:prstGeom>
            <a:noFill/>
          </p:spPr>
          <p:txBody>
            <a:bodyPr wrap="square" rtlCol="0">
              <a:spAutoFit/>
            </a:bodyPr>
            <a:lstStyle/>
            <a:p>
              <a:pPr algn="ctr"/>
              <a:r>
                <a:rPr lang="en-US" sz="1400"/>
                <a:t>Optically pumped 12 cm CO</a:t>
              </a:r>
              <a:r>
                <a:rPr lang="en-US" sz="1400" baseline="-25000"/>
                <a:t>2</a:t>
              </a:r>
              <a:r>
                <a:rPr lang="en-US" sz="1400"/>
                <a:t> cell</a:t>
              </a:r>
            </a:p>
          </p:txBody>
        </p:sp>
        <p:sp>
          <p:nvSpPr>
            <p:cNvPr id="15" name="TextBox 14">
              <a:extLst>
                <a:ext uri="{FF2B5EF4-FFF2-40B4-BE49-F238E27FC236}">
                  <a16:creationId xmlns:a16="http://schemas.microsoft.com/office/drawing/2014/main" id="{5549FEBB-C394-6101-6BC6-5B0D1CB9D024}"/>
                </a:ext>
              </a:extLst>
            </p:cNvPr>
            <p:cNvSpPr txBox="1"/>
            <p:nvPr/>
          </p:nvSpPr>
          <p:spPr>
            <a:xfrm>
              <a:off x="3654359" y="2951174"/>
              <a:ext cx="865434" cy="307777"/>
            </a:xfrm>
            <a:prstGeom prst="rect">
              <a:avLst/>
            </a:prstGeom>
            <a:noFill/>
          </p:spPr>
          <p:txBody>
            <a:bodyPr wrap="square" rtlCol="0">
              <a:spAutoFit/>
            </a:bodyPr>
            <a:lstStyle/>
            <a:p>
              <a:pPr algn="ctr"/>
              <a:r>
                <a:rPr lang="en-US" sz="1400"/>
                <a:t>DM</a:t>
              </a:r>
            </a:p>
          </p:txBody>
        </p:sp>
        <p:grpSp>
          <p:nvGrpSpPr>
            <p:cNvPr id="17" name="Group 16">
              <a:extLst>
                <a:ext uri="{FF2B5EF4-FFF2-40B4-BE49-F238E27FC236}">
                  <a16:creationId xmlns:a16="http://schemas.microsoft.com/office/drawing/2014/main" id="{D227C1E6-29D9-A1B1-F26B-C9DA0CCA2F04}"/>
                </a:ext>
              </a:extLst>
            </p:cNvPr>
            <p:cNvGrpSpPr/>
            <p:nvPr/>
          </p:nvGrpSpPr>
          <p:grpSpPr>
            <a:xfrm>
              <a:off x="4046425" y="3295338"/>
              <a:ext cx="91272" cy="444068"/>
              <a:chOff x="6038281" y="3633821"/>
              <a:chExt cx="112748" cy="673034"/>
            </a:xfrm>
          </p:grpSpPr>
          <p:grpSp>
            <p:nvGrpSpPr>
              <p:cNvPr id="43" name="Group 42">
                <a:extLst>
                  <a:ext uri="{FF2B5EF4-FFF2-40B4-BE49-F238E27FC236}">
                    <a16:creationId xmlns:a16="http://schemas.microsoft.com/office/drawing/2014/main" id="{FE5E273A-2E61-41B2-08D6-857B4DA62D3D}"/>
                  </a:ext>
                </a:extLst>
              </p:cNvPr>
              <p:cNvGrpSpPr/>
              <p:nvPr/>
            </p:nvGrpSpPr>
            <p:grpSpPr>
              <a:xfrm>
                <a:off x="6041612" y="3633821"/>
                <a:ext cx="109417" cy="673034"/>
                <a:chOff x="6041612" y="3633821"/>
                <a:chExt cx="109417" cy="673034"/>
              </a:xfrm>
            </p:grpSpPr>
            <p:sp>
              <p:nvSpPr>
                <p:cNvPr id="46" name="Moon 45">
                  <a:extLst>
                    <a:ext uri="{FF2B5EF4-FFF2-40B4-BE49-F238E27FC236}">
                      <a16:creationId xmlns:a16="http://schemas.microsoft.com/office/drawing/2014/main" id="{C24F2902-A9A8-3FF8-E373-626898ABDFCA}"/>
                    </a:ext>
                  </a:extLst>
                </p:cNvPr>
                <p:cNvSpPr/>
                <p:nvPr/>
              </p:nvSpPr>
              <p:spPr>
                <a:xfrm rot="10800000">
                  <a:off x="6041612" y="3654462"/>
                  <a:ext cx="85029" cy="636640"/>
                </a:xfrm>
                <a:prstGeom prst="moon">
                  <a:avLst/>
                </a:prstGeom>
                <a:solidFill>
                  <a:schemeClr val="bg1"/>
                </a:solidFill>
                <a:ln w="254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334336DB-0879-3B0C-AB3D-F781B918E320}"/>
                    </a:ext>
                  </a:extLst>
                </p:cNvPr>
                <p:cNvSpPr/>
                <p:nvPr/>
              </p:nvSpPr>
              <p:spPr>
                <a:xfrm>
                  <a:off x="6098132" y="3633821"/>
                  <a:ext cx="52897" cy="673034"/>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Right Triangle 43">
                <a:extLst>
                  <a:ext uri="{FF2B5EF4-FFF2-40B4-BE49-F238E27FC236}">
                    <a16:creationId xmlns:a16="http://schemas.microsoft.com/office/drawing/2014/main" id="{ECE9D104-09BF-7AE8-E613-D0EC2F58E3A8}"/>
                  </a:ext>
                </a:extLst>
              </p:cNvPr>
              <p:cNvSpPr/>
              <p:nvPr/>
            </p:nvSpPr>
            <p:spPr>
              <a:xfrm rot="10800000">
                <a:off x="6038281" y="3637955"/>
                <a:ext cx="88922" cy="270485"/>
              </a:xfrm>
              <a:prstGeom prst="rtTriangl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ight Triangle 44">
                <a:extLst>
                  <a:ext uri="{FF2B5EF4-FFF2-40B4-BE49-F238E27FC236}">
                    <a16:creationId xmlns:a16="http://schemas.microsoft.com/office/drawing/2014/main" id="{5C00FE99-6B49-7738-C943-5E8F5A600E4D}"/>
                  </a:ext>
                </a:extLst>
              </p:cNvPr>
              <p:cNvSpPr/>
              <p:nvPr/>
            </p:nvSpPr>
            <p:spPr>
              <a:xfrm rot="10800000" flipV="1">
                <a:off x="6049570" y="3985455"/>
                <a:ext cx="85030" cy="308526"/>
              </a:xfrm>
              <a:prstGeom prst="rtTriangl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rapezoid 17">
              <a:extLst>
                <a:ext uri="{FF2B5EF4-FFF2-40B4-BE49-F238E27FC236}">
                  <a16:creationId xmlns:a16="http://schemas.microsoft.com/office/drawing/2014/main" id="{4E6ADDA9-3EF5-4A53-33C6-1D2AF1C24CEF}"/>
                </a:ext>
              </a:extLst>
            </p:cNvPr>
            <p:cNvSpPr/>
            <p:nvPr/>
          </p:nvSpPr>
          <p:spPr>
            <a:xfrm rot="10800000">
              <a:off x="2416644" y="3321315"/>
              <a:ext cx="1198013" cy="361431"/>
            </a:xfrm>
            <a:prstGeom prst="trapezoid">
              <a:avLst>
                <a:gd name="adj" fmla="val 69820"/>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19" name="Rectangle 18">
              <a:extLst>
                <a:ext uri="{FF2B5EF4-FFF2-40B4-BE49-F238E27FC236}">
                  <a16:creationId xmlns:a16="http://schemas.microsoft.com/office/drawing/2014/main" id="{2C05BFB9-CFCC-76FC-5198-D951B43A0366}"/>
                </a:ext>
              </a:extLst>
            </p:cNvPr>
            <p:cNvSpPr/>
            <p:nvPr/>
          </p:nvSpPr>
          <p:spPr>
            <a:xfrm>
              <a:off x="4421294" y="4312933"/>
              <a:ext cx="447312" cy="335248"/>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5198EF1-8DD8-51B5-F182-09AC24025984}"/>
                </a:ext>
              </a:extLst>
            </p:cNvPr>
            <p:cNvSpPr txBox="1"/>
            <p:nvPr/>
          </p:nvSpPr>
          <p:spPr>
            <a:xfrm>
              <a:off x="4041006" y="4685646"/>
              <a:ext cx="1206091" cy="307777"/>
            </a:xfrm>
            <a:prstGeom prst="rect">
              <a:avLst/>
            </a:prstGeom>
            <a:noFill/>
          </p:spPr>
          <p:txBody>
            <a:bodyPr wrap="square" rtlCol="0">
              <a:spAutoFit/>
            </a:bodyPr>
            <a:lstStyle/>
            <a:p>
              <a:pPr algn="ctr"/>
              <a:r>
                <a:rPr lang="en-US" sz="1400"/>
                <a:t>Calorimeter</a:t>
              </a:r>
            </a:p>
          </p:txBody>
        </p:sp>
        <p:sp>
          <p:nvSpPr>
            <p:cNvPr id="21" name="TextBox 20">
              <a:extLst>
                <a:ext uri="{FF2B5EF4-FFF2-40B4-BE49-F238E27FC236}">
                  <a16:creationId xmlns:a16="http://schemas.microsoft.com/office/drawing/2014/main" id="{BD9183B7-5416-86AD-8329-EF2FE9580E61}"/>
                </a:ext>
              </a:extLst>
            </p:cNvPr>
            <p:cNvSpPr txBox="1"/>
            <p:nvPr/>
          </p:nvSpPr>
          <p:spPr>
            <a:xfrm>
              <a:off x="2302377" y="3709704"/>
              <a:ext cx="1405570" cy="307777"/>
            </a:xfrm>
            <a:prstGeom prst="rect">
              <a:avLst/>
            </a:prstGeom>
            <a:noFill/>
          </p:spPr>
          <p:txBody>
            <a:bodyPr wrap="square" rtlCol="0">
              <a:spAutoFit/>
            </a:bodyPr>
            <a:lstStyle/>
            <a:p>
              <a:pPr algn="ctr"/>
              <a:r>
                <a:rPr lang="en-US" sz="1400" b="1">
                  <a:solidFill>
                    <a:srgbClr val="FF0000"/>
                  </a:solidFill>
                </a:rPr>
                <a:t>10 </a:t>
              </a:r>
              <a:r>
                <a:rPr lang="en-US" sz="1400" b="1" err="1">
                  <a:solidFill>
                    <a:srgbClr val="FF0000"/>
                  </a:solidFill>
                </a:rPr>
                <a:t>μm</a:t>
              </a:r>
              <a:r>
                <a:rPr lang="en-US" sz="1400" b="1">
                  <a:solidFill>
                    <a:srgbClr val="FF0000"/>
                  </a:solidFill>
                </a:rPr>
                <a:t> regen</a:t>
              </a:r>
            </a:p>
          </p:txBody>
        </p:sp>
        <p:grpSp>
          <p:nvGrpSpPr>
            <p:cNvPr id="51" name="Group 50">
              <a:extLst>
                <a:ext uri="{FF2B5EF4-FFF2-40B4-BE49-F238E27FC236}">
                  <a16:creationId xmlns:a16="http://schemas.microsoft.com/office/drawing/2014/main" id="{0EAFF766-DA9B-1FB7-476A-86DCCA1686EE}"/>
                </a:ext>
              </a:extLst>
            </p:cNvPr>
            <p:cNvGrpSpPr/>
            <p:nvPr/>
          </p:nvGrpSpPr>
          <p:grpSpPr>
            <a:xfrm>
              <a:off x="1271666" y="3316953"/>
              <a:ext cx="99400" cy="419514"/>
              <a:chOff x="1759939" y="3311651"/>
              <a:chExt cx="99400" cy="419514"/>
            </a:xfrm>
          </p:grpSpPr>
          <p:grpSp>
            <p:nvGrpSpPr>
              <p:cNvPr id="22" name="Group 21">
                <a:extLst>
                  <a:ext uri="{FF2B5EF4-FFF2-40B4-BE49-F238E27FC236}">
                    <a16:creationId xmlns:a16="http://schemas.microsoft.com/office/drawing/2014/main" id="{02B85C83-54C0-5FB5-6127-4033CFA887DA}"/>
                  </a:ext>
                </a:extLst>
              </p:cNvPr>
              <p:cNvGrpSpPr/>
              <p:nvPr/>
            </p:nvGrpSpPr>
            <p:grpSpPr>
              <a:xfrm rot="10800000">
                <a:off x="1759939" y="3311868"/>
                <a:ext cx="99400" cy="419295"/>
                <a:chOff x="6038316" y="3647651"/>
                <a:chExt cx="104775" cy="643452"/>
              </a:xfrm>
            </p:grpSpPr>
            <p:sp>
              <p:nvSpPr>
                <p:cNvPr id="41" name="Moon 40">
                  <a:extLst>
                    <a:ext uri="{FF2B5EF4-FFF2-40B4-BE49-F238E27FC236}">
                      <a16:creationId xmlns:a16="http://schemas.microsoft.com/office/drawing/2014/main" id="{2635CCD2-E0CB-BCE8-99EC-8379D1385D2A}"/>
                    </a:ext>
                  </a:extLst>
                </p:cNvPr>
                <p:cNvSpPr/>
                <p:nvPr/>
              </p:nvSpPr>
              <p:spPr>
                <a:xfrm rot="10800000">
                  <a:off x="6038316" y="3649583"/>
                  <a:ext cx="88325" cy="622146"/>
                </a:xfrm>
                <a:prstGeom prst="moon">
                  <a:avLst/>
                </a:prstGeom>
                <a:solidFill>
                  <a:schemeClr val="bg1"/>
                </a:solidFill>
                <a:ln w="254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63DBECE-E634-CFB0-9E89-077A5F7C8FCF}"/>
                    </a:ext>
                  </a:extLst>
                </p:cNvPr>
                <p:cNvSpPr/>
                <p:nvPr/>
              </p:nvSpPr>
              <p:spPr>
                <a:xfrm>
                  <a:off x="6098654" y="3647651"/>
                  <a:ext cx="44437" cy="643452"/>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ight Triangle 22">
                <a:extLst>
                  <a:ext uri="{FF2B5EF4-FFF2-40B4-BE49-F238E27FC236}">
                    <a16:creationId xmlns:a16="http://schemas.microsoft.com/office/drawing/2014/main" id="{511723C4-187A-516D-60E4-07D4F7124131}"/>
                  </a:ext>
                </a:extLst>
              </p:cNvPr>
              <p:cNvSpPr/>
              <p:nvPr/>
            </p:nvSpPr>
            <p:spPr>
              <a:xfrm>
                <a:off x="1789568" y="3567909"/>
                <a:ext cx="64843" cy="163256"/>
              </a:xfrm>
              <a:prstGeom prst="rtTriangl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Triangle 23">
                <a:extLst>
                  <a:ext uri="{FF2B5EF4-FFF2-40B4-BE49-F238E27FC236}">
                    <a16:creationId xmlns:a16="http://schemas.microsoft.com/office/drawing/2014/main" id="{85E5BA83-909D-4C20-094C-BA614442115F}"/>
                  </a:ext>
                </a:extLst>
              </p:cNvPr>
              <p:cNvSpPr/>
              <p:nvPr/>
            </p:nvSpPr>
            <p:spPr>
              <a:xfrm flipV="1">
                <a:off x="1781185" y="3311651"/>
                <a:ext cx="68833" cy="256256"/>
              </a:xfrm>
              <a:prstGeom prst="rtTriangle">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 name="Straight Connector 24">
              <a:extLst>
                <a:ext uri="{FF2B5EF4-FFF2-40B4-BE49-F238E27FC236}">
                  <a16:creationId xmlns:a16="http://schemas.microsoft.com/office/drawing/2014/main" id="{9287B56D-E6C6-F49E-24C8-47DD5FB64A25}"/>
                </a:ext>
              </a:extLst>
            </p:cNvPr>
            <p:cNvCxnSpPr>
              <a:cxnSpLocks/>
            </p:cNvCxnSpPr>
            <p:nvPr/>
          </p:nvCxnSpPr>
          <p:spPr>
            <a:xfrm flipH="1">
              <a:off x="1829158" y="2877043"/>
              <a:ext cx="369435" cy="601725"/>
            </a:xfrm>
            <a:prstGeom prst="line">
              <a:avLst/>
            </a:prstGeom>
            <a:ln w="57150">
              <a:solidFill>
                <a:srgbClr val="FF0000"/>
              </a:solidFill>
              <a:prstDash val="sysDash"/>
              <a:headEnd type="arrow"/>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D8DE1F7-8486-7B90-6A1C-47F247A6F0BA}"/>
                </a:ext>
              </a:extLst>
            </p:cNvPr>
            <p:cNvSpPr txBox="1"/>
            <p:nvPr/>
          </p:nvSpPr>
          <p:spPr>
            <a:xfrm>
              <a:off x="823364" y="3017036"/>
              <a:ext cx="838670" cy="307777"/>
            </a:xfrm>
            <a:prstGeom prst="rect">
              <a:avLst/>
            </a:prstGeom>
            <a:noFill/>
          </p:spPr>
          <p:txBody>
            <a:bodyPr wrap="square" rtlCol="0">
              <a:spAutoFit/>
            </a:bodyPr>
            <a:lstStyle/>
            <a:p>
              <a:pPr algn="ctr"/>
              <a:r>
                <a:rPr lang="en-US" sz="1400"/>
                <a:t>DM</a:t>
              </a:r>
            </a:p>
          </p:txBody>
        </p:sp>
        <p:cxnSp>
          <p:nvCxnSpPr>
            <p:cNvPr id="27" name="Straight Connector 26">
              <a:extLst>
                <a:ext uri="{FF2B5EF4-FFF2-40B4-BE49-F238E27FC236}">
                  <a16:creationId xmlns:a16="http://schemas.microsoft.com/office/drawing/2014/main" id="{44B3BFC7-E458-F403-F4CF-02A080D6555C}"/>
                </a:ext>
              </a:extLst>
            </p:cNvPr>
            <p:cNvCxnSpPr>
              <a:cxnSpLocks/>
            </p:cNvCxnSpPr>
            <p:nvPr/>
          </p:nvCxnSpPr>
          <p:spPr>
            <a:xfrm flipH="1">
              <a:off x="4454234" y="3267231"/>
              <a:ext cx="350441" cy="460874"/>
            </a:xfrm>
            <a:prstGeom prst="line">
              <a:avLst/>
            </a:prstGeom>
            <a:ln w="50800">
              <a:solidFill>
                <a:srgbClr val="00000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E0D0F91-50D2-55EB-3731-F00E0A31D2AE}"/>
                </a:ext>
              </a:extLst>
            </p:cNvPr>
            <p:cNvSpPr txBox="1"/>
            <p:nvPr/>
          </p:nvSpPr>
          <p:spPr>
            <a:xfrm>
              <a:off x="5414402" y="2591794"/>
              <a:ext cx="1414137" cy="523220"/>
            </a:xfrm>
            <a:prstGeom prst="rect">
              <a:avLst/>
            </a:prstGeom>
            <a:noFill/>
          </p:spPr>
          <p:txBody>
            <a:bodyPr wrap="square" rtlCol="0">
              <a:spAutoFit/>
            </a:bodyPr>
            <a:lstStyle/>
            <a:p>
              <a:pPr algn="ctr"/>
              <a:r>
                <a:rPr lang="en-US" sz="1400" b="1">
                  <a:solidFill>
                    <a:srgbClr val="00B050"/>
                  </a:solidFill>
                </a:rPr>
                <a:t>2.8 μm pump:  100 mJ, 90 ns</a:t>
              </a:r>
            </a:p>
          </p:txBody>
        </p:sp>
        <p:cxnSp>
          <p:nvCxnSpPr>
            <p:cNvPr id="30" name="Straight Connector 29">
              <a:extLst>
                <a:ext uri="{FF2B5EF4-FFF2-40B4-BE49-F238E27FC236}">
                  <a16:creationId xmlns:a16="http://schemas.microsoft.com/office/drawing/2014/main" id="{BF9E06DE-0B8D-73F6-04D2-3475E604837A}"/>
                </a:ext>
              </a:extLst>
            </p:cNvPr>
            <p:cNvCxnSpPr>
              <a:cxnSpLocks/>
            </p:cNvCxnSpPr>
            <p:nvPr/>
          </p:nvCxnSpPr>
          <p:spPr>
            <a:xfrm flipH="1">
              <a:off x="3814185" y="3497803"/>
              <a:ext cx="847153" cy="26898"/>
            </a:xfrm>
            <a:prstGeom prst="line">
              <a:avLst/>
            </a:pr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07E2A6B5-587F-5AF9-A3B5-543BBBC5FC10}"/>
                </a:ext>
              </a:extLst>
            </p:cNvPr>
            <p:cNvSpPr/>
            <p:nvPr/>
          </p:nvSpPr>
          <p:spPr>
            <a:xfrm rot="10800000">
              <a:off x="4337271" y="1559005"/>
              <a:ext cx="447312" cy="412876"/>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82F1C28-23AE-AA37-ACAF-0C050E864A05}"/>
                </a:ext>
              </a:extLst>
            </p:cNvPr>
            <p:cNvSpPr txBox="1"/>
            <p:nvPr/>
          </p:nvSpPr>
          <p:spPr>
            <a:xfrm>
              <a:off x="4817940" y="2059766"/>
              <a:ext cx="701705" cy="307777"/>
            </a:xfrm>
            <a:prstGeom prst="rect">
              <a:avLst/>
            </a:prstGeom>
            <a:noFill/>
          </p:spPr>
          <p:txBody>
            <a:bodyPr wrap="square" rtlCol="0">
              <a:spAutoFit/>
            </a:bodyPr>
            <a:lstStyle/>
            <a:p>
              <a:pPr algn="ctr"/>
              <a:r>
                <a:rPr lang="en-US" sz="1400"/>
                <a:t>Lens</a:t>
              </a:r>
            </a:p>
          </p:txBody>
        </p:sp>
        <p:sp>
          <p:nvSpPr>
            <p:cNvPr id="33" name="TextBox 32">
              <a:extLst>
                <a:ext uri="{FF2B5EF4-FFF2-40B4-BE49-F238E27FC236}">
                  <a16:creationId xmlns:a16="http://schemas.microsoft.com/office/drawing/2014/main" id="{88F43B3A-D22B-82E7-05D1-69FDC1F4702C}"/>
                </a:ext>
              </a:extLst>
            </p:cNvPr>
            <p:cNvSpPr txBox="1"/>
            <p:nvPr/>
          </p:nvSpPr>
          <p:spPr>
            <a:xfrm>
              <a:off x="4017235" y="1230938"/>
              <a:ext cx="1370256" cy="307777"/>
            </a:xfrm>
            <a:prstGeom prst="rect">
              <a:avLst/>
            </a:prstGeom>
            <a:noFill/>
          </p:spPr>
          <p:txBody>
            <a:bodyPr wrap="square" rtlCol="0">
              <a:spAutoFit/>
            </a:bodyPr>
            <a:lstStyle/>
            <a:p>
              <a:pPr algn="ctr"/>
              <a:r>
                <a:rPr lang="en-US" sz="1400"/>
                <a:t>MCT detector </a:t>
              </a:r>
            </a:p>
          </p:txBody>
        </p:sp>
        <p:sp>
          <p:nvSpPr>
            <p:cNvPr id="34" name="TextBox 33">
              <a:extLst>
                <a:ext uri="{FF2B5EF4-FFF2-40B4-BE49-F238E27FC236}">
                  <a16:creationId xmlns:a16="http://schemas.microsoft.com/office/drawing/2014/main" id="{38B006FF-6342-A900-DC89-D3E3868C6B11}"/>
                </a:ext>
              </a:extLst>
            </p:cNvPr>
            <p:cNvSpPr txBox="1"/>
            <p:nvPr/>
          </p:nvSpPr>
          <p:spPr>
            <a:xfrm>
              <a:off x="4773304" y="2311648"/>
              <a:ext cx="701705" cy="523220"/>
            </a:xfrm>
            <a:prstGeom prst="rect">
              <a:avLst/>
            </a:prstGeom>
            <a:noFill/>
          </p:spPr>
          <p:txBody>
            <a:bodyPr wrap="square" rtlCol="0">
              <a:spAutoFit/>
            </a:bodyPr>
            <a:lstStyle/>
            <a:p>
              <a:pPr algn="ctr"/>
              <a:r>
                <a:rPr lang="en-US" sz="1400"/>
                <a:t>10 μm filter</a:t>
              </a:r>
            </a:p>
          </p:txBody>
        </p:sp>
        <p:cxnSp>
          <p:nvCxnSpPr>
            <p:cNvPr id="35" name="Straight Connector 34">
              <a:extLst>
                <a:ext uri="{FF2B5EF4-FFF2-40B4-BE49-F238E27FC236}">
                  <a16:creationId xmlns:a16="http://schemas.microsoft.com/office/drawing/2014/main" id="{DA5ADA0F-D041-9DBE-3069-AD4FA82A1691}"/>
                </a:ext>
              </a:extLst>
            </p:cNvPr>
            <p:cNvCxnSpPr>
              <a:cxnSpLocks/>
            </p:cNvCxnSpPr>
            <p:nvPr/>
          </p:nvCxnSpPr>
          <p:spPr>
            <a:xfrm rot="10800000" flipH="1">
              <a:off x="4339639" y="2561347"/>
              <a:ext cx="515125" cy="0"/>
            </a:xfrm>
            <a:prstGeom prst="line">
              <a:avLst/>
            </a:prstGeom>
            <a:ln w="50800">
              <a:solidFill>
                <a:srgbClr val="000000"/>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809D9AD4-CF2B-CEE9-9582-F58526A35C1E}"/>
                </a:ext>
              </a:extLst>
            </p:cNvPr>
            <p:cNvSpPr/>
            <p:nvPr/>
          </p:nvSpPr>
          <p:spPr>
            <a:xfrm rot="5400000">
              <a:off x="4543670" y="2026131"/>
              <a:ext cx="85286" cy="532515"/>
            </a:xfrm>
            <a:prstGeom prst="ellipse">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4B2E30A3-F3C6-A65C-DE57-D84F225DA807}"/>
                </a:ext>
              </a:extLst>
            </p:cNvPr>
            <p:cNvCxnSpPr>
              <a:cxnSpLocks/>
              <a:stCxn id="31" idx="0"/>
            </p:cNvCxnSpPr>
            <p:nvPr/>
          </p:nvCxnSpPr>
          <p:spPr>
            <a:xfrm>
              <a:off x="4560926" y="1971881"/>
              <a:ext cx="36275" cy="1486899"/>
            </a:xfrm>
            <a:prstGeom prst="line">
              <a:avLst/>
            </a:prstGeom>
            <a:ln w="38100">
              <a:solidFill>
                <a:srgbClr val="FF0000"/>
              </a:solidFill>
              <a:prstDash val="sysDash"/>
              <a:headEnd type="arrow"/>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38E57190-2E9B-3D1E-A219-918CEE702D64}"/>
                </a:ext>
              </a:extLst>
            </p:cNvPr>
            <p:cNvSpPr txBox="1"/>
            <p:nvPr/>
          </p:nvSpPr>
          <p:spPr>
            <a:xfrm>
              <a:off x="-266819" y="2601396"/>
              <a:ext cx="1500416" cy="738664"/>
            </a:xfrm>
            <a:prstGeom prst="rect">
              <a:avLst/>
            </a:prstGeom>
            <a:noFill/>
          </p:spPr>
          <p:txBody>
            <a:bodyPr wrap="square" rtlCol="0">
              <a:spAutoFit/>
            </a:bodyPr>
            <a:lstStyle/>
            <a:p>
              <a:pPr algn="ctr"/>
              <a:r>
                <a:rPr lang="en-US" sz="1400"/>
                <a:t>F=0.7 meters</a:t>
              </a:r>
            </a:p>
            <a:p>
              <a:pPr algn="ctr"/>
              <a:r>
                <a:rPr lang="en-US" sz="1400"/>
                <a:t>R10.6=0.5%</a:t>
              </a:r>
            </a:p>
            <a:p>
              <a:pPr algn="ctr"/>
              <a:r>
                <a:rPr lang="en-US" sz="1400"/>
                <a:t>R2.8=1.5%</a:t>
              </a:r>
            </a:p>
          </p:txBody>
        </p:sp>
        <p:sp>
          <p:nvSpPr>
            <p:cNvPr id="48" name="Rectangle 47">
              <a:extLst>
                <a:ext uri="{FF2B5EF4-FFF2-40B4-BE49-F238E27FC236}">
                  <a16:creationId xmlns:a16="http://schemas.microsoft.com/office/drawing/2014/main" id="{0EA1F0C5-96AC-0078-C035-70102EDB4C55}"/>
                </a:ext>
              </a:extLst>
            </p:cNvPr>
            <p:cNvSpPr/>
            <p:nvPr/>
          </p:nvSpPr>
          <p:spPr>
            <a:xfrm rot="3730260">
              <a:off x="1793712" y="3197864"/>
              <a:ext cx="92307" cy="626774"/>
            </a:xfrm>
            <a:prstGeom prst="rect">
              <a:avLst/>
            </a:prstGeom>
            <a:solidFill>
              <a:srgbClr val="C888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EB549477-385E-1D6C-84C4-63FD9D6CD6CD}"/>
                </a:ext>
              </a:extLst>
            </p:cNvPr>
            <p:cNvSpPr txBox="1"/>
            <p:nvPr/>
          </p:nvSpPr>
          <p:spPr>
            <a:xfrm>
              <a:off x="1541177" y="3605697"/>
              <a:ext cx="838670" cy="307777"/>
            </a:xfrm>
            <a:prstGeom prst="rect">
              <a:avLst/>
            </a:prstGeom>
            <a:noFill/>
          </p:spPr>
          <p:txBody>
            <a:bodyPr wrap="square" rtlCol="0">
              <a:spAutoFit/>
            </a:bodyPr>
            <a:lstStyle/>
            <a:p>
              <a:pPr algn="ctr"/>
              <a:r>
                <a:rPr lang="en-US" sz="1400"/>
                <a:t>SS</a:t>
              </a:r>
            </a:p>
          </p:txBody>
        </p:sp>
        <p:cxnSp>
          <p:nvCxnSpPr>
            <p:cNvPr id="54" name="Straight Connector 53">
              <a:extLst>
                <a:ext uri="{FF2B5EF4-FFF2-40B4-BE49-F238E27FC236}">
                  <a16:creationId xmlns:a16="http://schemas.microsoft.com/office/drawing/2014/main" id="{3BD69C60-ADBA-76C7-F66D-1F281917C328}"/>
                </a:ext>
              </a:extLst>
            </p:cNvPr>
            <p:cNvCxnSpPr>
              <a:cxnSpLocks/>
            </p:cNvCxnSpPr>
            <p:nvPr/>
          </p:nvCxnSpPr>
          <p:spPr>
            <a:xfrm flipH="1">
              <a:off x="1419517" y="3544259"/>
              <a:ext cx="464606" cy="539108"/>
            </a:xfrm>
            <a:prstGeom prst="line">
              <a:avLst/>
            </a:prstGeom>
            <a:ln w="9525">
              <a:solidFill>
                <a:srgbClr val="FF0000"/>
              </a:solidFill>
              <a:prstDash val="solid"/>
              <a:headEnd type="arrow"/>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F41748E-2585-9484-6D7E-94CA32D86D4D}"/>
                </a:ext>
              </a:extLst>
            </p:cNvPr>
            <p:cNvCxnSpPr>
              <a:cxnSpLocks/>
            </p:cNvCxnSpPr>
            <p:nvPr/>
          </p:nvCxnSpPr>
          <p:spPr>
            <a:xfrm flipH="1" flipV="1">
              <a:off x="1459880" y="2601396"/>
              <a:ext cx="336329" cy="903804"/>
            </a:xfrm>
            <a:prstGeom prst="line">
              <a:avLst/>
            </a:prstGeom>
            <a:ln w="19050">
              <a:solidFill>
                <a:srgbClr val="7030A0"/>
              </a:solidFill>
              <a:prstDash val="solid"/>
              <a:headEnd type="arrow"/>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5F67FA33-6DB9-41A2-4EA3-F978222EA993}"/>
                </a:ext>
              </a:extLst>
            </p:cNvPr>
            <p:cNvSpPr txBox="1"/>
            <p:nvPr/>
          </p:nvSpPr>
          <p:spPr>
            <a:xfrm>
              <a:off x="614788" y="1934535"/>
              <a:ext cx="1631615" cy="523220"/>
            </a:xfrm>
            <a:prstGeom prst="rect">
              <a:avLst/>
            </a:prstGeom>
            <a:noFill/>
          </p:spPr>
          <p:txBody>
            <a:bodyPr wrap="square" rtlCol="0">
              <a:spAutoFit/>
            </a:bodyPr>
            <a:lstStyle/>
            <a:p>
              <a:pPr algn="ctr"/>
              <a:r>
                <a:rPr lang="en-US" sz="1400" b="1">
                  <a:solidFill>
                    <a:srgbClr val="7030A0"/>
                  </a:solidFill>
                </a:rPr>
                <a:t>0.4 </a:t>
              </a:r>
              <a:r>
                <a:rPr lang="en-US" sz="1400" b="1" err="1">
                  <a:solidFill>
                    <a:srgbClr val="7030A0"/>
                  </a:solidFill>
                </a:rPr>
                <a:t>μm</a:t>
              </a:r>
              <a:r>
                <a:rPr lang="en-US" sz="1400" b="1">
                  <a:solidFill>
                    <a:srgbClr val="7030A0"/>
                  </a:solidFill>
                </a:rPr>
                <a:t> </a:t>
              </a:r>
              <a:r>
                <a:rPr lang="en-US" sz="1400" b="1" err="1">
                  <a:solidFill>
                    <a:srgbClr val="7030A0"/>
                  </a:solidFill>
                </a:rPr>
                <a:t>Ti:saph</a:t>
              </a:r>
              <a:r>
                <a:rPr lang="en-US" sz="1400" b="1">
                  <a:solidFill>
                    <a:srgbClr val="7030A0"/>
                  </a:solidFill>
                </a:rPr>
                <a:t>.  &gt;1.6 mJ, 50 fs</a:t>
              </a:r>
            </a:p>
          </p:txBody>
        </p:sp>
        <p:sp>
          <p:nvSpPr>
            <p:cNvPr id="60" name="TextBox 59">
              <a:extLst>
                <a:ext uri="{FF2B5EF4-FFF2-40B4-BE49-F238E27FC236}">
                  <a16:creationId xmlns:a16="http://schemas.microsoft.com/office/drawing/2014/main" id="{B7B5034D-D6DD-5C10-CE45-8E5C916E0A50}"/>
                </a:ext>
              </a:extLst>
            </p:cNvPr>
            <p:cNvSpPr txBox="1"/>
            <p:nvPr/>
          </p:nvSpPr>
          <p:spPr>
            <a:xfrm>
              <a:off x="316480" y="4148032"/>
              <a:ext cx="1949483"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400" b="1">
                  <a:solidFill>
                    <a:srgbClr val="FF0000"/>
                  </a:solidFill>
                </a:rPr>
                <a:t>TOPAS/DFG System 10.3 (10.6) </a:t>
              </a:r>
              <a:r>
                <a:rPr lang="en-US" sz="1400" b="1" err="1">
                  <a:solidFill>
                    <a:srgbClr val="FF0000"/>
                  </a:solidFill>
                </a:rPr>
                <a:t>μm</a:t>
              </a:r>
              <a:r>
                <a:rPr lang="en-US" sz="1400" b="1">
                  <a:solidFill>
                    <a:srgbClr val="FF0000"/>
                  </a:solidFill>
                </a:rPr>
                <a:t> seed  &gt;10 </a:t>
              </a:r>
              <a:r>
                <a:rPr lang="en-US" sz="1400" b="1">
                  <a:solidFill>
                    <a:srgbClr val="FF0000"/>
                  </a:solidFill>
                  <a:latin typeface="Symbol" panose="05050102010706020507" pitchFamily="18" charset="2"/>
                </a:rPr>
                <a:t>m</a:t>
              </a:r>
              <a:r>
                <a:rPr lang="en-US" sz="1400" b="1">
                  <a:solidFill>
                    <a:srgbClr val="FF0000"/>
                  </a:solidFill>
                </a:rPr>
                <a:t>J, 500 fs</a:t>
              </a:r>
            </a:p>
          </p:txBody>
        </p:sp>
        <p:sp>
          <p:nvSpPr>
            <p:cNvPr id="13" name="TextBox 12">
              <a:extLst>
                <a:ext uri="{FF2B5EF4-FFF2-40B4-BE49-F238E27FC236}">
                  <a16:creationId xmlns:a16="http://schemas.microsoft.com/office/drawing/2014/main" id="{17100EF8-71A6-E55E-1B5E-7DDF58C823DB}"/>
                </a:ext>
              </a:extLst>
            </p:cNvPr>
            <p:cNvSpPr txBox="1"/>
            <p:nvPr/>
          </p:nvSpPr>
          <p:spPr>
            <a:xfrm>
              <a:off x="2251711" y="2163988"/>
              <a:ext cx="2020550" cy="523220"/>
            </a:xfrm>
            <a:prstGeom prst="rect">
              <a:avLst/>
            </a:prstGeom>
            <a:noFill/>
          </p:spPr>
          <p:txBody>
            <a:bodyPr wrap="square" rtlCol="0">
              <a:spAutoFit/>
            </a:bodyPr>
            <a:lstStyle/>
            <a:p>
              <a:pPr algn="ctr"/>
              <a:r>
                <a:rPr lang="en-US" sz="1400" b="1">
                  <a:solidFill>
                    <a:srgbClr val="FF0000"/>
                  </a:solidFill>
                </a:rPr>
                <a:t>Output pulse:</a:t>
              </a:r>
            </a:p>
            <a:p>
              <a:pPr algn="ctr"/>
              <a:r>
                <a:rPr lang="en-US" sz="1400" b="1">
                  <a:solidFill>
                    <a:srgbClr val="FF0000"/>
                  </a:solidFill>
                </a:rPr>
                <a:t>~10 </a:t>
              </a:r>
              <a:r>
                <a:rPr lang="en-US" sz="1400" b="1" err="1">
                  <a:solidFill>
                    <a:srgbClr val="FF0000"/>
                  </a:solidFill>
                </a:rPr>
                <a:t>μm</a:t>
              </a:r>
              <a:r>
                <a:rPr lang="en-US" sz="1400" b="1">
                  <a:solidFill>
                    <a:srgbClr val="FF0000"/>
                  </a:solidFill>
                </a:rPr>
                <a:t>  ≤2 </a:t>
              </a:r>
              <a:r>
                <a:rPr lang="en-US" sz="1400" b="1" err="1">
                  <a:solidFill>
                    <a:srgbClr val="FF0000"/>
                  </a:solidFill>
                </a:rPr>
                <a:t>mJ</a:t>
              </a:r>
              <a:r>
                <a:rPr lang="en-US" sz="1400" b="1">
                  <a:solidFill>
                    <a:srgbClr val="FF0000"/>
                  </a:solidFill>
                </a:rPr>
                <a:t>, 3-5 </a:t>
              </a:r>
              <a:r>
                <a:rPr lang="en-US" sz="1400" b="1" err="1">
                  <a:solidFill>
                    <a:srgbClr val="FF0000"/>
                  </a:solidFill>
                </a:rPr>
                <a:t>ps</a:t>
              </a:r>
              <a:endParaRPr lang="en-US" sz="1400" b="1">
                <a:solidFill>
                  <a:srgbClr val="FF0000"/>
                </a:solidFill>
              </a:endParaRPr>
            </a:p>
          </p:txBody>
        </p:sp>
      </p:grpSp>
      <p:grpSp>
        <p:nvGrpSpPr>
          <p:cNvPr id="50" name="Group 49">
            <a:extLst>
              <a:ext uri="{FF2B5EF4-FFF2-40B4-BE49-F238E27FC236}">
                <a16:creationId xmlns:a16="http://schemas.microsoft.com/office/drawing/2014/main" id="{B3A9EAB6-FDB1-3E96-774C-37DDA94E6F38}"/>
              </a:ext>
            </a:extLst>
          </p:cNvPr>
          <p:cNvGrpSpPr/>
          <p:nvPr/>
        </p:nvGrpSpPr>
        <p:grpSpPr>
          <a:xfrm>
            <a:off x="7797805" y="1127132"/>
            <a:ext cx="4036801" cy="4694009"/>
            <a:chOff x="13593096" y="568873"/>
            <a:chExt cx="4213041" cy="5201149"/>
          </a:xfrm>
        </p:grpSpPr>
        <p:pic>
          <p:nvPicPr>
            <p:cNvPr id="57" name="Picture 56">
              <a:extLst>
                <a:ext uri="{FF2B5EF4-FFF2-40B4-BE49-F238E27FC236}">
                  <a16:creationId xmlns:a16="http://schemas.microsoft.com/office/drawing/2014/main" id="{ED5BD22D-BEAC-3500-6077-09D85DAAEA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93096" y="568873"/>
              <a:ext cx="4213041" cy="2743200"/>
            </a:xfrm>
            <a:prstGeom prst="rect">
              <a:avLst/>
            </a:prstGeom>
          </p:spPr>
        </p:pic>
        <p:pic>
          <p:nvPicPr>
            <p:cNvPr id="61" name="Picture 60">
              <a:extLst>
                <a:ext uri="{FF2B5EF4-FFF2-40B4-BE49-F238E27FC236}">
                  <a16:creationId xmlns:a16="http://schemas.microsoft.com/office/drawing/2014/main" id="{D124FB70-DC8B-B6B9-011E-A487F10A29EF}"/>
                </a:ext>
              </a:extLst>
            </p:cNvPr>
            <p:cNvPicPr>
              <a:picLocks noChangeAspect="1"/>
            </p:cNvPicPr>
            <p:nvPr/>
          </p:nvPicPr>
          <p:blipFill>
            <a:blip r:embed="rId5" cstate="print">
              <a:extLst>
                <a:ext uri="{28A0092B-C50C-407E-A947-70E740481C1C}">
                  <a14:useLocalDpi xmlns:a14="http://schemas.microsoft.com/office/drawing/2010/main" val="0"/>
                </a:ext>
              </a:extLst>
            </a:blip>
            <a:srcRect l="2886" t="3200" r="15977" b="5725"/>
            <a:stretch/>
          </p:blipFill>
          <p:spPr>
            <a:xfrm>
              <a:off x="13593096" y="3235204"/>
              <a:ext cx="3980234" cy="2534818"/>
            </a:xfrm>
            <a:prstGeom prst="rect">
              <a:avLst/>
            </a:prstGeom>
          </p:spPr>
        </p:pic>
        <p:sp>
          <p:nvSpPr>
            <p:cNvPr id="63" name="TextBox 62">
              <a:extLst>
                <a:ext uri="{FF2B5EF4-FFF2-40B4-BE49-F238E27FC236}">
                  <a16:creationId xmlns:a16="http://schemas.microsoft.com/office/drawing/2014/main" id="{9752A5BE-8938-9154-BD2D-A12A27B78E18}"/>
                </a:ext>
              </a:extLst>
            </p:cNvPr>
            <p:cNvSpPr txBox="1"/>
            <p:nvPr/>
          </p:nvSpPr>
          <p:spPr>
            <a:xfrm>
              <a:off x="15870135" y="1243851"/>
              <a:ext cx="1774909" cy="369332"/>
            </a:xfrm>
            <a:prstGeom prst="rect">
              <a:avLst/>
            </a:prstGeom>
            <a:noFill/>
          </p:spPr>
          <p:txBody>
            <a:bodyPr wrap="none" rtlCol="0">
              <a:spAutoFit/>
            </a:bodyPr>
            <a:lstStyle/>
            <a:p>
              <a:r>
                <a:rPr lang="en-US" b="1" u="sng">
                  <a:latin typeface="Times New Roman" panose="02020603050405020304" pitchFamily="18" charset="0"/>
                  <a:cs typeface="Times New Roman" panose="02020603050405020304" pitchFamily="18" charset="0"/>
                </a:rPr>
                <a:t>10 Atm CO</a:t>
              </a:r>
              <a:r>
                <a:rPr lang="en-US" b="1" u="sng" baseline="-25000">
                  <a:latin typeface="Times New Roman" panose="02020603050405020304" pitchFamily="18" charset="0"/>
                  <a:cs typeface="Times New Roman" panose="02020603050405020304" pitchFamily="18" charset="0"/>
                </a:rPr>
                <a:t>2</a:t>
              </a:r>
              <a:r>
                <a:rPr lang="en-US" b="1" u="sng">
                  <a:latin typeface="Times New Roman" panose="02020603050405020304" pitchFamily="18" charset="0"/>
                  <a:cs typeface="Times New Roman" panose="02020603050405020304" pitchFamily="18" charset="0"/>
                </a:rPr>
                <a:t>-He</a:t>
              </a:r>
            </a:p>
          </p:txBody>
        </p:sp>
        <p:sp>
          <p:nvSpPr>
            <p:cNvPr id="1025" name="TextBox 1024">
              <a:extLst>
                <a:ext uri="{FF2B5EF4-FFF2-40B4-BE49-F238E27FC236}">
                  <a16:creationId xmlns:a16="http://schemas.microsoft.com/office/drawing/2014/main" id="{8BA3FFD4-D3D4-D720-9AA1-CAD33FA78FD6}"/>
                </a:ext>
              </a:extLst>
            </p:cNvPr>
            <p:cNvSpPr txBox="1"/>
            <p:nvPr/>
          </p:nvSpPr>
          <p:spPr>
            <a:xfrm>
              <a:off x="15750412" y="3930109"/>
              <a:ext cx="1736437" cy="369332"/>
            </a:xfrm>
            <a:prstGeom prst="rect">
              <a:avLst/>
            </a:prstGeom>
            <a:noFill/>
          </p:spPr>
          <p:txBody>
            <a:bodyPr wrap="none" rtlCol="0">
              <a:spAutoFit/>
            </a:bodyPr>
            <a:lstStyle/>
            <a:p>
              <a:r>
                <a:rPr lang="en-US" b="1" u="sng">
                  <a:latin typeface="Times New Roman" panose="02020603050405020304" pitchFamily="18" charset="0"/>
                  <a:cs typeface="Times New Roman" panose="02020603050405020304" pitchFamily="18" charset="0"/>
                </a:rPr>
                <a:t>15 Atm CO</a:t>
              </a:r>
              <a:r>
                <a:rPr lang="en-US" b="1" u="sng" baseline="-25000">
                  <a:latin typeface="Times New Roman" panose="02020603050405020304" pitchFamily="18" charset="0"/>
                  <a:cs typeface="Times New Roman" panose="02020603050405020304" pitchFamily="18" charset="0"/>
                </a:rPr>
                <a:t>2</a:t>
              </a:r>
              <a:r>
                <a:rPr lang="en-US" b="1" u="sng">
                  <a:latin typeface="Times New Roman" panose="02020603050405020304" pitchFamily="18" charset="0"/>
                  <a:cs typeface="Times New Roman" panose="02020603050405020304" pitchFamily="18" charset="0"/>
                </a:rPr>
                <a:t>-He</a:t>
              </a:r>
            </a:p>
          </p:txBody>
        </p:sp>
      </p:grpSp>
      <p:grpSp>
        <p:nvGrpSpPr>
          <p:cNvPr id="1028" name="Group 1027">
            <a:extLst>
              <a:ext uri="{FF2B5EF4-FFF2-40B4-BE49-F238E27FC236}">
                <a16:creationId xmlns:a16="http://schemas.microsoft.com/office/drawing/2014/main" id="{550AA35B-225D-B598-5DA6-802189A16D0E}"/>
              </a:ext>
            </a:extLst>
          </p:cNvPr>
          <p:cNvGrpSpPr/>
          <p:nvPr/>
        </p:nvGrpSpPr>
        <p:grpSpPr>
          <a:xfrm>
            <a:off x="8209331" y="1992020"/>
            <a:ext cx="1608762" cy="341987"/>
            <a:chOff x="4187699" y="1298891"/>
            <a:chExt cx="1608762" cy="341987"/>
          </a:xfrm>
        </p:grpSpPr>
        <p:cxnSp>
          <p:nvCxnSpPr>
            <p:cNvPr id="39" name="Straight Arrow Connector 38">
              <a:extLst>
                <a:ext uri="{FF2B5EF4-FFF2-40B4-BE49-F238E27FC236}">
                  <a16:creationId xmlns:a16="http://schemas.microsoft.com/office/drawing/2014/main" id="{F8EA8346-3FA2-3AFE-4358-850E84628154}"/>
                </a:ext>
              </a:extLst>
            </p:cNvPr>
            <p:cNvCxnSpPr>
              <a:cxnSpLocks/>
            </p:cNvCxnSpPr>
            <p:nvPr/>
          </p:nvCxnSpPr>
          <p:spPr>
            <a:xfrm>
              <a:off x="4290055" y="1640878"/>
              <a:ext cx="1143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2E78C621-1374-5419-E370-807C371F2B9E}"/>
                </a:ext>
              </a:extLst>
            </p:cNvPr>
            <p:cNvCxnSpPr>
              <a:cxnSpLocks/>
            </p:cNvCxnSpPr>
            <p:nvPr/>
          </p:nvCxnSpPr>
          <p:spPr>
            <a:xfrm flipH="1">
              <a:off x="5618480" y="1640878"/>
              <a:ext cx="17798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9" name="TextBox 48">
              <a:extLst>
                <a:ext uri="{FF2B5EF4-FFF2-40B4-BE49-F238E27FC236}">
                  <a16:creationId xmlns:a16="http://schemas.microsoft.com/office/drawing/2014/main" id="{C1FF5974-AEA4-9536-1B08-54BEF56D0BAC}"/>
                </a:ext>
              </a:extLst>
            </p:cNvPr>
            <p:cNvSpPr txBox="1"/>
            <p:nvPr/>
          </p:nvSpPr>
          <p:spPr>
            <a:xfrm>
              <a:off x="4187699" y="1298891"/>
              <a:ext cx="1202573" cy="276999"/>
            </a:xfrm>
            <a:prstGeom prst="rect">
              <a:avLst/>
            </a:prstGeom>
            <a:noFill/>
          </p:spPr>
          <p:txBody>
            <a:bodyPr wrap="none" rtlCol="0">
              <a:spAutoFit/>
            </a:bodyPr>
            <a:lstStyle/>
            <a:p>
              <a:r>
                <a:rPr lang="en-US" sz="1200">
                  <a:latin typeface="Times New Roman" panose="02020603050405020304" pitchFamily="18" charset="0"/>
                  <a:cs typeface="Times New Roman" panose="02020603050405020304" pitchFamily="18" charset="0"/>
                </a:rPr>
                <a:t>1/40 GHz=25 </a:t>
              </a:r>
              <a:r>
                <a:rPr lang="en-US" sz="1200" err="1">
                  <a:latin typeface="Times New Roman" panose="02020603050405020304" pitchFamily="18" charset="0"/>
                  <a:cs typeface="Times New Roman" panose="02020603050405020304" pitchFamily="18" charset="0"/>
                </a:rPr>
                <a:t>ps</a:t>
              </a:r>
              <a:endParaRPr lang="en-US" sz="1200">
                <a:latin typeface="Times New Roman" panose="02020603050405020304" pitchFamily="18" charset="0"/>
                <a:cs typeface="Times New Roman" panose="02020603050405020304" pitchFamily="18" charset="0"/>
              </a:endParaRPr>
            </a:p>
          </p:txBody>
        </p:sp>
      </p:grpSp>
      <p:sp>
        <p:nvSpPr>
          <p:cNvPr id="1031" name="TextBox 1030">
            <a:extLst>
              <a:ext uri="{FF2B5EF4-FFF2-40B4-BE49-F238E27FC236}">
                <a16:creationId xmlns:a16="http://schemas.microsoft.com/office/drawing/2014/main" id="{0BC9221A-E051-6DE3-FFED-4A14B8AEC136}"/>
              </a:ext>
            </a:extLst>
          </p:cNvPr>
          <p:cNvSpPr txBox="1"/>
          <p:nvPr/>
        </p:nvSpPr>
        <p:spPr>
          <a:xfrm>
            <a:off x="134076" y="1125654"/>
            <a:ext cx="2600392" cy="369332"/>
          </a:xfrm>
          <a:prstGeom prst="rect">
            <a:avLst/>
          </a:prstGeom>
          <a:noFill/>
        </p:spPr>
        <p:txBody>
          <a:bodyPr wrap="none" rtlCol="0">
            <a:spAutoFit/>
          </a:bodyPr>
          <a:lstStyle/>
          <a:p>
            <a:r>
              <a:rPr lang="en-US" b="1"/>
              <a:t>Amplified  10.3 </a:t>
            </a:r>
            <a:r>
              <a:rPr lang="en-US" b="1">
                <a:latin typeface="Symbol" panose="05050102010706020507" pitchFamily="18" charset="2"/>
              </a:rPr>
              <a:t>m</a:t>
            </a:r>
            <a:r>
              <a:rPr lang="en-US" b="1"/>
              <a:t>m beam</a:t>
            </a:r>
          </a:p>
        </p:txBody>
      </p:sp>
      <p:pic>
        <p:nvPicPr>
          <p:cNvPr id="1032" name="Picture 1031">
            <a:extLst>
              <a:ext uri="{FF2B5EF4-FFF2-40B4-BE49-F238E27FC236}">
                <a16:creationId xmlns:a16="http://schemas.microsoft.com/office/drawing/2014/main" id="{CD20EE58-D674-FADB-FE44-9C15F468A87A}"/>
              </a:ext>
            </a:extLst>
          </p:cNvPr>
          <p:cNvPicPr>
            <a:picLocks noChangeAspect="1"/>
          </p:cNvPicPr>
          <p:nvPr/>
        </p:nvPicPr>
        <p:blipFill>
          <a:blip r:embed="rId6" cstate="print">
            <a:extLst>
              <a:ext uri="{28A0092B-C50C-407E-A947-70E740481C1C}">
                <a14:useLocalDpi xmlns:a14="http://schemas.microsoft.com/office/drawing/2010/main" val="0"/>
              </a:ext>
            </a:extLst>
          </a:blip>
          <a:srcRect l="10480" t="6666" r="12500"/>
          <a:stretch/>
        </p:blipFill>
        <p:spPr>
          <a:xfrm>
            <a:off x="2921303" y="843439"/>
            <a:ext cx="1601273" cy="1510958"/>
          </a:xfrm>
          <a:prstGeom prst="rect">
            <a:avLst/>
          </a:prstGeom>
        </p:spPr>
      </p:pic>
      <p:sp>
        <p:nvSpPr>
          <p:cNvPr id="52" name="TextBox 51">
            <a:extLst>
              <a:ext uri="{FF2B5EF4-FFF2-40B4-BE49-F238E27FC236}">
                <a16:creationId xmlns:a16="http://schemas.microsoft.com/office/drawing/2014/main" id="{5CC04075-4BF9-EC86-7DB5-E2455CC7F113}"/>
              </a:ext>
            </a:extLst>
          </p:cNvPr>
          <p:cNvSpPr txBox="1"/>
          <p:nvPr/>
        </p:nvSpPr>
        <p:spPr>
          <a:xfrm>
            <a:off x="252469" y="5941053"/>
            <a:ext cx="11001685" cy="923330"/>
          </a:xfrm>
          <a:prstGeom prst="rect">
            <a:avLst/>
          </a:prstGeom>
          <a:noFill/>
        </p:spPr>
        <p:txBody>
          <a:bodyPr wrap="square">
            <a:spAutoFit/>
          </a:bodyPr>
          <a:lstStyle/>
          <a:p>
            <a:r>
              <a:rPr lang="en-US">
                <a:solidFill>
                  <a:srgbClr val="0070C0"/>
                </a:solidFill>
              </a:rPr>
              <a:t>S. Tochitsky, D. Mateo, E. Geske et al.</a:t>
            </a:r>
            <a:br>
              <a:rPr lang="en-US">
                <a:solidFill>
                  <a:srgbClr val="0070C0"/>
                </a:solidFill>
              </a:rPr>
            </a:br>
            <a:r>
              <a:rPr lang="en-US">
                <a:solidFill>
                  <a:srgbClr val="0070C0"/>
                </a:solidFill>
              </a:rPr>
              <a:t>Amplification of 10 μm picosecond pulses in a compact optically pumped </a:t>
            </a:r>
            <a:r>
              <a:rPr lang="en-US" err="1">
                <a:solidFill>
                  <a:srgbClr val="0070C0"/>
                </a:solidFill>
              </a:rPr>
              <a:t>multiatmosphere</a:t>
            </a:r>
            <a:r>
              <a:rPr lang="en-US">
                <a:solidFill>
                  <a:srgbClr val="0070C0"/>
                </a:solidFill>
              </a:rPr>
              <a:t> CO</a:t>
            </a:r>
            <a:r>
              <a:rPr lang="en-US" baseline="-25000">
                <a:solidFill>
                  <a:srgbClr val="0070C0"/>
                </a:solidFill>
              </a:rPr>
              <a:t>2</a:t>
            </a:r>
            <a:r>
              <a:rPr lang="en-US">
                <a:solidFill>
                  <a:srgbClr val="0070C0"/>
                </a:solidFill>
              </a:rPr>
              <a:t> laser</a:t>
            </a:r>
            <a:br>
              <a:rPr lang="en-US">
                <a:solidFill>
                  <a:srgbClr val="0070C0"/>
                </a:solidFill>
              </a:rPr>
            </a:br>
            <a:r>
              <a:rPr lang="en-US">
                <a:solidFill>
                  <a:srgbClr val="0070C0"/>
                </a:solidFill>
              </a:rPr>
              <a:t>Under per review </a:t>
            </a:r>
            <a:r>
              <a:rPr lang="en-US" i="1">
                <a:solidFill>
                  <a:srgbClr val="0070C0"/>
                </a:solidFill>
              </a:rPr>
              <a:t>Opt. Express</a:t>
            </a:r>
            <a:r>
              <a:rPr lang="en-US">
                <a:solidFill>
                  <a:srgbClr val="0070C0"/>
                </a:solidFill>
              </a:rPr>
              <a:t> (2025)</a:t>
            </a:r>
          </a:p>
        </p:txBody>
      </p:sp>
      <p:cxnSp>
        <p:nvCxnSpPr>
          <p:cNvPr id="55" name="Straight Connector 54">
            <a:extLst>
              <a:ext uri="{FF2B5EF4-FFF2-40B4-BE49-F238E27FC236}">
                <a16:creationId xmlns:a16="http://schemas.microsoft.com/office/drawing/2014/main" id="{35709B17-7889-20D7-6331-2568D7360592}"/>
              </a:ext>
            </a:extLst>
          </p:cNvPr>
          <p:cNvCxnSpPr>
            <a:cxnSpLocks/>
          </p:cNvCxnSpPr>
          <p:nvPr/>
        </p:nvCxnSpPr>
        <p:spPr>
          <a:xfrm>
            <a:off x="252470" y="5923193"/>
            <a:ext cx="420191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477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61771-CF3A-0227-8467-36D0FE393E74}"/>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65D51F-705C-1879-F281-5D93C6751BBC}"/>
              </a:ext>
            </a:extLst>
          </p:cNvPr>
          <p:cNvSpPr>
            <a:spLocks noGrp="1"/>
          </p:cNvSpPr>
          <p:nvPr>
            <p:ph type="sldNum" sz="quarter" idx="4"/>
          </p:nvPr>
        </p:nvSpPr>
        <p:spPr/>
        <p:txBody>
          <a:bodyPr/>
          <a:lstStyle/>
          <a:p>
            <a:fld id="{933A556B-7C63-244D-9B7C-B0EA8042B330}" type="slidenum">
              <a:rPr lang="en-US" smtClean="0"/>
              <a:pPr/>
              <a:t>17</a:t>
            </a:fld>
            <a:endParaRPr lang="en-US" sz="1000"/>
          </a:p>
        </p:txBody>
      </p:sp>
      <p:pic>
        <p:nvPicPr>
          <p:cNvPr id="15" name="Graphic 14">
            <a:extLst>
              <a:ext uri="{FF2B5EF4-FFF2-40B4-BE49-F238E27FC236}">
                <a16:creationId xmlns:a16="http://schemas.microsoft.com/office/drawing/2014/main" id="{03973E56-8C37-E0D3-A098-4216ADEC96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82833" y="984499"/>
            <a:ext cx="7836789" cy="5143691"/>
          </a:xfrm>
          <a:prstGeom prst="rect">
            <a:avLst/>
          </a:prstGeom>
        </p:spPr>
      </p:pic>
      <p:sp>
        <p:nvSpPr>
          <p:cNvPr id="16" name="Title 1">
            <a:extLst>
              <a:ext uri="{FF2B5EF4-FFF2-40B4-BE49-F238E27FC236}">
                <a16:creationId xmlns:a16="http://schemas.microsoft.com/office/drawing/2014/main" id="{1E6B3155-8468-47DF-0EE7-F90902E6EB45}"/>
              </a:ext>
            </a:extLst>
          </p:cNvPr>
          <p:cNvSpPr>
            <a:spLocks noGrp="1"/>
          </p:cNvSpPr>
          <p:nvPr>
            <p:ph type="title"/>
          </p:nvPr>
        </p:nvSpPr>
        <p:spPr>
          <a:xfrm>
            <a:off x="211056" y="0"/>
            <a:ext cx="11927304" cy="801663"/>
          </a:xfrm>
        </p:spPr>
        <p:txBody>
          <a:bodyPr>
            <a:noAutofit/>
          </a:bodyPr>
          <a:lstStyle/>
          <a:p>
            <a:r>
              <a:rPr lang="en-US" sz="3200"/>
              <a:t>Next-generation LWIR laser architecture (≥25 TW, ≥10 Hz)</a:t>
            </a:r>
          </a:p>
        </p:txBody>
      </p:sp>
      <p:sp>
        <p:nvSpPr>
          <p:cNvPr id="17" name="TextBox 16">
            <a:extLst>
              <a:ext uri="{FF2B5EF4-FFF2-40B4-BE49-F238E27FC236}">
                <a16:creationId xmlns:a16="http://schemas.microsoft.com/office/drawing/2014/main" id="{92E19586-5858-1814-664D-0FFA03F53833}"/>
              </a:ext>
            </a:extLst>
          </p:cNvPr>
          <p:cNvSpPr txBox="1"/>
          <p:nvPr/>
        </p:nvSpPr>
        <p:spPr>
          <a:xfrm>
            <a:off x="395123" y="4422161"/>
            <a:ext cx="2777576" cy="1354217"/>
          </a:xfrm>
          <a:prstGeom prst="rect">
            <a:avLst/>
          </a:prstGeom>
          <a:noFill/>
        </p:spPr>
        <p:txBody>
          <a:bodyPr wrap="square" rtlCol="0">
            <a:spAutoFit/>
          </a:bodyPr>
          <a:lstStyle/>
          <a:p>
            <a:r>
              <a:rPr lang="en-US" sz="2000" b="1"/>
              <a:t>BAT laser architecture</a:t>
            </a:r>
          </a:p>
          <a:p>
            <a:r>
              <a:rPr lang="en-US"/>
              <a:t>(LLNL)</a:t>
            </a:r>
          </a:p>
          <a:p>
            <a:endParaRPr lang="en-US" sz="800"/>
          </a:p>
          <a:p>
            <a:r>
              <a:rPr lang="en-US"/>
              <a:t>1.5 J, 270 fs, 1 Hz</a:t>
            </a:r>
            <a:br>
              <a:rPr lang="en-US"/>
            </a:br>
            <a:r>
              <a:rPr lang="en-US"/>
              <a:t>operation demonstrated</a:t>
            </a:r>
          </a:p>
        </p:txBody>
      </p:sp>
      <p:sp>
        <p:nvSpPr>
          <p:cNvPr id="18" name="TextBox 17">
            <a:extLst>
              <a:ext uri="{FF2B5EF4-FFF2-40B4-BE49-F238E27FC236}">
                <a16:creationId xmlns:a16="http://schemas.microsoft.com/office/drawing/2014/main" id="{30033E23-0B13-4C3A-D184-B015D21F44B7}"/>
              </a:ext>
            </a:extLst>
          </p:cNvPr>
          <p:cNvSpPr txBox="1"/>
          <p:nvPr/>
        </p:nvSpPr>
        <p:spPr>
          <a:xfrm>
            <a:off x="8784993" y="3969221"/>
            <a:ext cx="3353367" cy="2185214"/>
          </a:xfrm>
          <a:prstGeom prst="rect">
            <a:avLst/>
          </a:prstGeom>
          <a:noFill/>
        </p:spPr>
        <p:txBody>
          <a:bodyPr wrap="square" rtlCol="0">
            <a:spAutoFit/>
          </a:bodyPr>
          <a:lstStyle/>
          <a:p>
            <a:r>
              <a:rPr lang="en-US" sz="2000" b="1" err="1"/>
              <a:t>DiPOLE</a:t>
            </a:r>
            <a:r>
              <a:rPr lang="en-US" sz="2000" b="1"/>
              <a:t> laser architecture</a:t>
            </a:r>
            <a:br>
              <a:rPr lang="en-US" b="1"/>
            </a:br>
            <a:r>
              <a:rPr lang="en-US"/>
              <a:t>(CLF RAL, UK)</a:t>
            </a:r>
          </a:p>
          <a:p>
            <a:endParaRPr lang="en-US" sz="800"/>
          </a:p>
          <a:p>
            <a:r>
              <a:rPr lang="en-US"/>
              <a:t>100 J, 10 ns, 10 Hz</a:t>
            </a:r>
          </a:p>
          <a:p>
            <a:r>
              <a:rPr lang="en-US"/>
              <a:t>systems exist:</a:t>
            </a:r>
            <a:br>
              <a:rPr lang="en-US"/>
            </a:br>
            <a:r>
              <a:rPr lang="en-US"/>
              <a:t>   - CLF, UK</a:t>
            </a:r>
          </a:p>
          <a:p>
            <a:r>
              <a:rPr lang="en-US"/>
              <a:t>   - </a:t>
            </a:r>
            <a:r>
              <a:rPr lang="en-US" err="1"/>
              <a:t>HiLASE</a:t>
            </a:r>
            <a:r>
              <a:rPr lang="en-US"/>
              <a:t>, Czech Republic</a:t>
            </a:r>
          </a:p>
          <a:p>
            <a:r>
              <a:rPr lang="en-US"/>
              <a:t>   - European XFEL, Germany</a:t>
            </a:r>
          </a:p>
        </p:txBody>
      </p:sp>
      <p:sp>
        <p:nvSpPr>
          <p:cNvPr id="19" name="Right Brace 18">
            <a:extLst>
              <a:ext uri="{FF2B5EF4-FFF2-40B4-BE49-F238E27FC236}">
                <a16:creationId xmlns:a16="http://schemas.microsoft.com/office/drawing/2014/main" id="{A0007ED1-EA35-53C8-9068-57495781BD5F}"/>
              </a:ext>
            </a:extLst>
          </p:cNvPr>
          <p:cNvSpPr/>
          <p:nvPr/>
        </p:nvSpPr>
        <p:spPr>
          <a:xfrm flipH="1">
            <a:off x="3270824" y="4078097"/>
            <a:ext cx="289703" cy="2039786"/>
          </a:xfrm>
          <a:prstGeom prst="rightBrace">
            <a:avLst>
              <a:gd name="adj1" fmla="val 21695"/>
              <a:gd name="adj2" fmla="val 50000"/>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ight Brace 19">
            <a:extLst>
              <a:ext uri="{FF2B5EF4-FFF2-40B4-BE49-F238E27FC236}">
                <a16:creationId xmlns:a16="http://schemas.microsoft.com/office/drawing/2014/main" id="{D472462A-6E46-4F52-60D1-3B5A3BE91F0E}"/>
              </a:ext>
            </a:extLst>
          </p:cNvPr>
          <p:cNvSpPr/>
          <p:nvPr/>
        </p:nvSpPr>
        <p:spPr>
          <a:xfrm>
            <a:off x="8228038" y="4049365"/>
            <a:ext cx="289703" cy="2039786"/>
          </a:xfrm>
          <a:prstGeom prst="rightBrace">
            <a:avLst>
              <a:gd name="adj1" fmla="val 21695"/>
              <a:gd name="adj2" fmla="val 50000"/>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 name="Graphic 20">
            <a:extLst>
              <a:ext uri="{FF2B5EF4-FFF2-40B4-BE49-F238E27FC236}">
                <a16:creationId xmlns:a16="http://schemas.microsoft.com/office/drawing/2014/main" id="{F56EC3AA-D19E-C6B9-B18E-87544F2C19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5123" y="1011323"/>
            <a:ext cx="3495856" cy="1135325"/>
          </a:xfrm>
          <a:prstGeom prst="rect">
            <a:avLst/>
          </a:prstGeom>
        </p:spPr>
      </p:pic>
      <p:sp>
        <p:nvSpPr>
          <p:cNvPr id="23" name="TextBox 22">
            <a:extLst>
              <a:ext uri="{FF2B5EF4-FFF2-40B4-BE49-F238E27FC236}">
                <a16:creationId xmlns:a16="http://schemas.microsoft.com/office/drawing/2014/main" id="{11879AA7-4B7E-A837-8549-99A671E64E32}"/>
              </a:ext>
            </a:extLst>
          </p:cNvPr>
          <p:cNvSpPr txBox="1"/>
          <p:nvPr/>
        </p:nvSpPr>
        <p:spPr>
          <a:xfrm>
            <a:off x="2613037" y="6444324"/>
            <a:ext cx="6642075" cy="400110"/>
          </a:xfrm>
          <a:prstGeom prst="rect">
            <a:avLst/>
          </a:prstGeom>
          <a:noFill/>
          <a:ln>
            <a:solidFill>
              <a:srgbClr val="C00000"/>
            </a:solidFill>
          </a:ln>
        </p:spPr>
        <p:txBody>
          <a:bodyPr wrap="none" rtlCol="0">
            <a:spAutoFit/>
          </a:bodyPr>
          <a:lstStyle/>
          <a:p>
            <a:r>
              <a:rPr lang="en-US" sz="2000" b="1"/>
              <a:t>ALL CRITICAL TECHNOLOGIES ARE WITHIN REACH</a:t>
            </a:r>
            <a:endParaRPr lang="en-US" sz="2000"/>
          </a:p>
        </p:txBody>
      </p:sp>
      <p:sp>
        <p:nvSpPr>
          <p:cNvPr id="2" name="TextBox 1">
            <a:extLst>
              <a:ext uri="{FF2B5EF4-FFF2-40B4-BE49-F238E27FC236}">
                <a16:creationId xmlns:a16="http://schemas.microsoft.com/office/drawing/2014/main" id="{DCB05D69-8794-CD8D-A8AB-5AC263041F12}"/>
              </a:ext>
            </a:extLst>
          </p:cNvPr>
          <p:cNvSpPr txBox="1"/>
          <p:nvPr/>
        </p:nvSpPr>
        <p:spPr>
          <a:xfrm>
            <a:off x="10633125" y="1932910"/>
            <a:ext cx="1195866" cy="369332"/>
          </a:xfrm>
          <a:prstGeom prst="rect">
            <a:avLst/>
          </a:prstGeom>
          <a:noFill/>
        </p:spPr>
        <p:txBody>
          <a:bodyPr wrap="square" rtlCol="0">
            <a:spAutoFit/>
          </a:bodyPr>
          <a:lstStyle/>
          <a:p>
            <a:r>
              <a:rPr lang="en-US">
                <a:solidFill>
                  <a:srgbClr val="C00000"/>
                </a:solidFill>
              </a:rPr>
              <a:t>~3-cycle</a:t>
            </a:r>
          </a:p>
        </p:txBody>
      </p:sp>
    </p:spTree>
    <p:extLst>
      <p:ext uri="{BB962C8B-B14F-4D97-AF65-F5344CB8AC3E}">
        <p14:creationId xmlns:p14="http://schemas.microsoft.com/office/powerpoint/2010/main" val="36494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C1F3F-47B1-47AB-8E26-CBB77F7973A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A111F8C-99BE-491C-2CB8-252EB441ACAA}"/>
              </a:ext>
            </a:extLst>
          </p:cNvPr>
          <p:cNvSpPr>
            <a:spLocks noGrp="1"/>
          </p:cNvSpPr>
          <p:nvPr>
            <p:ph type="ctrTitle"/>
          </p:nvPr>
        </p:nvSpPr>
        <p:spPr/>
        <p:txBody>
          <a:bodyPr>
            <a:normAutofit fontScale="90000"/>
          </a:bodyPr>
          <a:lstStyle/>
          <a:p>
            <a:pPr marR="0">
              <a:lnSpc>
                <a:spcPct val="107000"/>
              </a:lnSpc>
              <a:spcBef>
                <a:spcPts val="0"/>
              </a:spcBef>
              <a:spcAft>
                <a:spcPts val="800"/>
              </a:spcAft>
            </a:pPr>
            <a:r>
              <a:rPr lang="en-US" sz="6000" b="1" kern="100">
                <a:effectLst/>
                <a:latin typeface="Calibri" panose="020F0502020204030204" pitchFamily="34" charset="0"/>
                <a:ea typeface="Calibri" panose="020F0502020204030204" pitchFamily="34" charset="0"/>
                <a:cs typeface="Times New Roman" panose="02020603050405020304" pitchFamily="18" charset="0"/>
              </a:rPr>
              <a:t>Prospect</a:t>
            </a:r>
            <a:r>
              <a:rPr lang="en-US" sz="6000" b="1" kern="100">
                <a:latin typeface="Calibri" panose="020F0502020204030204" pitchFamily="34" charset="0"/>
                <a:ea typeface="Calibri" panose="020F0502020204030204" pitchFamily="34" charset="0"/>
                <a:cs typeface="Times New Roman" panose="02020603050405020304" pitchFamily="18" charset="0"/>
              </a:rPr>
              <a:t>s for future colliders with LWIR-driven LWFA</a:t>
            </a:r>
            <a:endParaRPr lang="en-US" sz="60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183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0978C20-5A7E-0521-FE4F-A505CEB232FB}"/>
              </a:ext>
            </a:extLst>
          </p:cNvPr>
          <p:cNvGrpSpPr/>
          <p:nvPr/>
        </p:nvGrpSpPr>
        <p:grpSpPr>
          <a:xfrm>
            <a:off x="4128779" y="592846"/>
            <a:ext cx="8288948" cy="5302511"/>
            <a:chOff x="3992920" y="1209675"/>
            <a:chExt cx="8288948" cy="5302511"/>
          </a:xfrm>
        </p:grpSpPr>
        <p:pic>
          <p:nvPicPr>
            <p:cNvPr id="30" name="Picture 29">
              <a:extLst>
                <a:ext uri="{FF2B5EF4-FFF2-40B4-BE49-F238E27FC236}">
                  <a16:creationId xmlns:a16="http://schemas.microsoft.com/office/drawing/2014/main" id="{26BFCAFF-DED8-4FB0-B09C-BFEF2868720D}"/>
                </a:ext>
              </a:extLst>
            </p:cNvPr>
            <p:cNvPicPr>
              <a:picLocks noChangeAspect="1"/>
            </p:cNvPicPr>
            <p:nvPr/>
          </p:nvPicPr>
          <p:blipFill>
            <a:blip r:embed="rId3" cstate="print"/>
            <a:stretch>
              <a:fillRect/>
            </a:stretch>
          </p:blipFill>
          <p:spPr>
            <a:xfrm>
              <a:off x="3992920" y="1209675"/>
              <a:ext cx="8199080" cy="5302511"/>
            </a:xfrm>
            <a:prstGeom prst="rect">
              <a:avLst/>
            </a:prstGeom>
          </p:spPr>
        </p:pic>
        <p:sp>
          <p:nvSpPr>
            <p:cNvPr id="18" name="Rectangle 17">
              <a:extLst>
                <a:ext uri="{FF2B5EF4-FFF2-40B4-BE49-F238E27FC236}">
                  <a16:creationId xmlns:a16="http://schemas.microsoft.com/office/drawing/2014/main" id="{0654445A-5E8F-D6A7-327A-CC8DC527CA8D}"/>
                </a:ext>
              </a:extLst>
            </p:cNvPr>
            <p:cNvSpPr/>
            <p:nvPr/>
          </p:nvSpPr>
          <p:spPr>
            <a:xfrm rot="1380926">
              <a:off x="4976383" y="2555373"/>
              <a:ext cx="7305485" cy="828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6FB94FA3-989D-79CE-6B9A-3C8C9363B7AB}"/>
              </a:ext>
            </a:extLst>
          </p:cNvPr>
          <p:cNvGrpSpPr/>
          <p:nvPr/>
        </p:nvGrpSpPr>
        <p:grpSpPr>
          <a:xfrm>
            <a:off x="9255790" y="-17431"/>
            <a:ext cx="2438400" cy="1876425"/>
            <a:chOff x="8382000" y="1520658"/>
            <a:chExt cx="2438400" cy="1876425"/>
          </a:xfrm>
        </p:grpSpPr>
        <p:pic>
          <p:nvPicPr>
            <p:cNvPr id="20" name="Picture 3" descr="DE0026M">
              <a:extLst>
                <a:ext uri="{FF2B5EF4-FFF2-40B4-BE49-F238E27FC236}">
                  <a16:creationId xmlns:a16="http://schemas.microsoft.com/office/drawing/2014/main" id="{A636118E-2CD3-A4FC-DD9B-8C2138CBB29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32295" t="26616" r="33391" b="24836"/>
            <a:stretch/>
          </p:blipFill>
          <p:spPr bwMode="auto">
            <a:xfrm>
              <a:off x="8382000" y="1520658"/>
              <a:ext cx="2343150" cy="1876425"/>
            </a:xfrm>
            <a:prstGeom prst="rect">
              <a:avLst/>
            </a:prstGeom>
            <a:noFill/>
            <a:ln>
              <a:noFill/>
            </a:ln>
            <a:effectLst>
              <a:softEdge rad="635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3" name="TextBox 22">
              <a:extLst>
                <a:ext uri="{FF2B5EF4-FFF2-40B4-BE49-F238E27FC236}">
                  <a16:creationId xmlns:a16="http://schemas.microsoft.com/office/drawing/2014/main" id="{BE339AED-965A-7CF6-E9AE-7FA81787E44A}"/>
                </a:ext>
              </a:extLst>
            </p:cNvPr>
            <p:cNvSpPr txBox="1"/>
            <p:nvPr/>
          </p:nvSpPr>
          <p:spPr>
            <a:xfrm>
              <a:off x="10285702" y="2391807"/>
              <a:ext cx="534698" cy="276999"/>
            </a:xfrm>
            <a:prstGeom prst="rect">
              <a:avLst/>
            </a:prstGeom>
            <a:noFill/>
          </p:spPr>
          <p:txBody>
            <a:bodyPr wrap="none" rtlCol="0">
              <a:spAutoFit/>
            </a:bodyPr>
            <a:lstStyle/>
            <a:p>
              <a:r>
                <a:rPr lang="en-US" sz="1200">
                  <a:solidFill>
                    <a:schemeClr val="bg1"/>
                  </a:solidFill>
                </a:rPr>
                <a:t>5TeV</a:t>
              </a:r>
            </a:p>
          </p:txBody>
        </p:sp>
      </p:grpSp>
      <p:sp>
        <p:nvSpPr>
          <p:cNvPr id="24" name="Rectangle 23">
            <a:extLst>
              <a:ext uri="{FF2B5EF4-FFF2-40B4-BE49-F238E27FC236}">
                <a16:creationId xmlns:a16="http://schemas.microsoft.com/office/drawing/2014/main" id="{205BE0CA-E437-0B6F-972F-71C4C7D2288D}"/>
              </a:ext>
            </a:extLst>
          </p:cNvPr>
          <p:cNvSpPr/>
          <p:nvPr/>
        </p:nvSpPr>
        <p:spPr>
          <a:xfrm rot="1353142">
            <a:off x="6415900" y="2171396"/>
            <a:ext cx="1976382" cy="2762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~3 km 500 stages</a:t>
            </a:r>
          </a:p>
        </p:txBody>
      </p:sp>
      <p:sp>
        <p:nvSpPr>
          <p:cNvPr id="26" name="Rectangle 25">
            <a:extLst>
              <a:ext uri="{FF2B5EF4-FFF2-40B4-BE49-F238E27FC236}">
                <a16:creationId xmlns:a16="http://schemas.microsoft.com/office/drawing/2014/main" id="{44048266-90C1-4B81-ABB3-CD41AA3971C6}"/>
              </a:ext>
            </a:extLst>
          </p:cNvPr>
          <p:cNvSpPr/>
          <p:nvPr/>
        </p:nvSpPr>
        <p:spPr>
          <a:xfrm rot="1353142">
            <a:off x="8701252" y="4313617"/>
            <a:ext cx="1976382" cy="2762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~3 km 500 stages</a:t>
            </a:r>
          </a:p>
        </p:txBody>
      </p:sp>
      <p:sp>
        <p:nvSpPr>
          <p:cNvPr id="27" name="Rectangle 26">
            <a:extLst>
              <a:ext uri="{FF2B5EF4-FFF2-40B4-BE49-F238E27FC236}">
                <a16:creationId xmlns:a16="http://schemas.microsoft.com/office/drawing/2014/main" id="{03C58390-95D2-273D-1B56-07AA0FA23603}"/>
              </a:ext>
            </a:extLst>
          </p:cNvPr>
          <p:cNvSpPr/>
          <p:nvPr/>
        </p:nvSpPr>
        <p:spPr>
          <a:xfrm rot="1353142">
            <a:off x="8731651" y="3216398"/>
            <a:ext cx="683098" cy="276225"/>
          </a:xfrm>
          <a:prstGeom prst="rect">
            <a:avLst/>
          </a:prstGeom>
          <a:solidFill>
            <a:schemeClr val="bg1"/>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5 TeV</a:t>
            </a:r>
          </a:p>
        </p:txBody>
      </p:sp>
      <p:sp>
        <p:nvSpPr>
          <p:cNvPr id="28" name="Rectangle 27">
            <a:extLst>
              <a:ext uri="{FF2B5EF4-FFF2-40B4-BE49-F238E27FC236}">
                <a16:creationId xmlns:a16="http://schemas.microsoft.com/office/drawing/2014/main" id="{13185243-D492-3D88-68A8-B4D9F3C5CEEE}"/>
              </a:ext>
            </a:extLst>
          </p:cNvPr>
          <p:cNvSpPr/>
          <p:nvPr/>
        </p:nvSpPr>
        <p:spPr>
          <a:xfrm rot="1353142">
            <a:off x="7760552" y="2789325"/>
            <a:ext cx="683098" cy="276225"/>
          </a:xfrm>
          <a:prstGeom prst="rect">
            <a:avLst/>
          </a:prstGeom>
          <a:solidFill>
            <a:schemeClr val="bg1"/>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5 TeV</a:t>
            </a:r>
          </a:p>
        </p:txBody>
      </p:sp>
      <p:sp>
        <p:nvSpPr>
          <p:cNvPr id="29" name="Title 1">
            <a:extLst>
              <a:ext uri="{FF2B5EF4-FFF2-40B4-BE49-F238E27FC236}">
                <a16:creationId xmlns:a16="http://schemas.microsoft.com/office/drawing/2014/main" id="{41D2C25A-0FB9-C3B5-A184-5B5364D82FEB}"/>
              </a:ext>
            </a:extLst>
          </p:cNvPr>
          <p:cNvSpPr txBox="1">
            <a:spLocks/>
          </p:cNvSpPr>
          <p:nvPr/>
        </p:nvSpPr>
        <p:spPr>
          <a:xfrm>
            <a:off x="512298" y="26842"/>
            <a:ext cx="11049000" cy="1325563"/>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b="1"/>
              <a:t>Prospective 10 TeV e</a:t>
            </a:r>
            <a:r>
              <a:rPr lang="en-US" b="1" baseline="30000"/>
              <a:t>-</a:t>
            </a:r>
            <a:r>
              <a:rPr lang="en-US" b="1"/>
              <a:t>e</a:t>
            </a:r>
            <a:r>
              <a:rPr lang="en-US" b="1" baseline="30000"/>
              <a:t>+</a:t>
            </a:r>
            <a:r>
              <a:rPr lang="en-US" b="1"/>
              <a:t> Collider</a:t>
            </a:r>
            <a:endParaRPr lang="en-US"/>
          </a:p>
        </p:txBody>
      </p:sp>
      <p:sp>
        <p:nvSpPr>
          <p:cNvPr id="50" name="TextBox 49">
            <a:extLst>
              <a:ext uri="{FF2B5EF4-FFF2-40B4-BE49-F238E27FC236}">
                <a16:creationId xmlns:a16="http://schemas.microsoft.com/office/drawing/2014/main" id="{D4AFED0F-B6AD-F60C-5FB1-62EE948F86B6}"/>
              </a:ext>
            </a:extLst>
          </p:cNvPr>
          <p:cNvSpPr txBox="1"/>
          <p:nvPr/>
        </p:nvSpPr>
        <p:spPr>
          <a:xfrm>
            <a:off x="593060" y="1042253"/>
            <a:ext cx="3721424" cy="1154162"/>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sz="1600">
                <a:latin typeface="Arial" panose="020B0604020202020204" pitchFamily="34" charset="0"/>
                <a:ea typeface="ＭＳ Ｐゴシック" panose="020B0600070205080204" pitchFamily="34" charset="-128"/>
              </a:rPr>
              <a:t>P5 recommendation</a:t>
            </a:r>
          </a:p>
          <a:p>
            <a:pPr marL="285750" indent="-285750">
              <a:spcBef>
                <a:spcPts val="600"/>
              </a:spcBef>
              <a:buFont typeface="Arial" panose="020B0604020202020204" pitchFamily="34" charset="0"/>
              <a:buChar char="•"/>
            </a:pPr>
            <a:r>
              <a:rPr lang="en-US" sz="1600">
                <a:latin typeface="Arial" panose="020B0604020202020204" pitchFamily="34" charset="0"/>
                <a:ea typeface="ＭＳ Ｐゴシック" panose="020B0600070205080204" pitchFamily="34" charset="-128"/>
              </a:rPr>
              <a:t>Advanced accelerators could provide the necessary cost savings to make it feasible</a:t>
            </a:r>
            <a:endParaRPr lang="en-US"/>
          </a:p>
        </p:txBody>
      </p:sp>
      <p:sp>
        <p:nvSpPr>
          <p:cNvPr id="51" name="TextBox 50">
            <a:extLst>
              <a:ext uri="{FF2B5EF4-FFF2-40B4-BE49-F238E27FC236}">
                <a16:creationId xmlns:a16="http://schemas.microsoft.com/office/drawing/2014/main" id="{CEFB02EA-1495-9075-CF27-7E3BABADE8DF}"/>
              </a:ext>
            </a:extLst>
          </p:cNvPr>
          <p:cNvSpPr txBox="1"/>
          <p:nvPr/>
        </p:nvSpPr>
        <p:spPr>
          <a:xfrm>
            <a:off x="8388269" y="1930473"/>
            <a:ext cx="3629000" cy="1077218"/>
          </a:xfrm>
          <a:prstGeom prst="rect">
            <a:avLst/>
          </a:prstGeom>
          <a:noFill/>
        </p:spPr>
        <p:txBody>
          <a:bodyPr wrap="square">
            <a:spAutoFit/>
          </a:bodyPr>
          <a:lstStyle/>
          <a:p>
            <a:pPr marL="285750" indent="-285750">
              <a:buFont typeface="Arial" panose="020B0604020202020204" pitchFamily="34" charset="0"/>
              <a:buChar char="•"/>
            </a:pPr>
            <a:r>
              <a:rPr lang="en-US" altLang="ja-JP" sz="1600">
                <a:latin typeface="Arial" panose="020B0604020202020204" pitchFamily="34" charset="0"/>
              </a:rPr>
              <a:t>Plasma-based accelerator with demonstrated 100 GeV/m gradient is a possible solution.</a:t>
            </a:r>
            <a:endParaRPr lang="en-US" sz="1600"/>
          </a:p>
          <a:p>
            <a:pPr marL="285750" indent="-285750">
              <a:buFont typeface="Arial" panose="020B0604020202020204" pitchFamily="34" charset="0"/>
              <a:buChar char="•"/>
            </a:pPr>
            <a:endParaRPr lang="en-US" sz="1600"/>
          </a:p>
        </p:txBody>
      </p:sp>
      <p:pic>
        <p:nvPicPr>
          <p:cNvPr id="4" name="Google Shape;386;p9">
            <a:extLst>
              <a:ext uri="{FF2B5EF4-FFF2-40B4-BE49-F238E27FC236}">
                <a16:creationId xmlns:a16="http://schemas.microsoft.com/office/drawing/2014/main" id="{A2EA8C4B-035E-F9EB-1231-F6A1D613DDBB}"/>
              </a:ext>
            </a:extLst>
          </p:cNvPr>
          <p:cNvPicPr preferRelativeResize="0"/>
          <p:nvPr/>
        </p:nvPicPr>
        <p:blipFill rotWithShape="1">
          <a:blip r:embed="rId6">
            <a:alphaModFix/>
          </a:blip>
          <a:srcRect/>
          <a:stretch/>
        </p:blipFill>
        <p:spPr>
          <a:xfrm>
            <a:off x="612720" y="3404657"/>
            <a:ext cx="2282268" cy="1238250"/>
          </a:xfrm>
          <a:prstGeom prst="rect">
            <a:avLst/>
          </a:prstGeom>
          <a:noFill/>
          <a:ln>
            <a:noFill/>
          </a:ln>
        </p:spPr>
      </p:pic>
      <p:sp>
        <p:nvSpPr>
          <p:cNvPr id="5" name="Google Shape;387;p9">
            <a:extLst>
              <a:ext uri="{FF2B5EF4-FFF2-40B4-BE49-F238E27FC236}">
                <a16:creationId xmlns:a16="http://schemas.microsoft.com/office/drawing/2014/main" id="{5B41F1E4-4C3C-E2D8-8482-92734BBE28A5}"/>
              </a:ext>
            </a:extLst>
          </p:cNvPr>
          <p:cNvSpPr txBox="1"/>
          <p:nvPr/>
        </p:nvSpPr>
        <p:spPr>
          <a:xfrm>
            <a:off x="929572" y="3108941"/>
            <a:ext cx="2150649" cy="43085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latin typeface="Arial"/>
                <a:ea typeface="Arial"/>
                <a:cs typeface="Arial"/>
                <a:sym typeface="Arial"/>
              </a:rPr>
              <a:t>Geometric Luminosity</a:t>
            </a:r>
            <a:endParaRPr sz="1600" b="0" i="0" u="none" strike="noStrike" cap="none">
              <a:latin typeface="Arial"/>
              <a:ea typeface="Arial"/>
              <a:cs typeface="Arial"/>
              <a:sym typeface="Arial"/>
            </a:endParaRPr>
          </a:p>
        </p:txBody>
      </p:sp>
      <p:sp>
        <p:nvSpPr>
          <p:cNvPr id="16" name="TextBox 15">
            <a:extLst>
              <a:ext uri="{FF2B5EF4-FFF2-40B4-BE49-F238E27FC236}">
                <a16:creationId xmlns:a16="http://schemas.microsoft.com/office/drawing/2014/main" id="{CC24CD64-1AE8-0E68-01AD-594871514B9D}"/>
              </a:ext>
            </a:extLst>
          </p:cNvPr>
          <p:cNvSpPr txBox="1"/>
          <p:nvPr/>
        </p:nvSpPr>
        <p:spPr>
          <a:xfrm>
            <a:off x="2679328" y="3737869"/>
            <a:ext cx="2282268" cy="461665"/>
          </a:xfrm>
          <a:prstGeom prst="rect">
            <a:avLst/>
          </a:prstGeom>
          <a:noFill/>
        </p:spPr>
        <p:txBody>
          <a:bodyPr wrap="square">
            <a:spAutoFit/>
          </a:bodyPr>
          <a:lstStyle/>
          <a:p>
            <a:r>
              <a:rPr lang="en-US" sz="2400" b="0" i="0" u="none" strike="noStrike" cap="none">
                <a:solidFill>
                  <a:schemeClr val="dk1"/>
                </a:solidFill>
                <a:latin typeface="Lato"/>
                <a:ea typeface="Lato"/>
                <a:cs typeface="Lato"/>
                <a:sym typeface="Lato"/>
              </a:rPr>
              <a:t>= 10</a:t>
            </a:r>
            <a:r>
              <a:rPr lang="en-US" sz="2400" b="0" i="0" u="none" strike="noStrike" cap="none" baseline="30000">
                <a:solidFill>
                  <a:schemeClr val="dk1"/>
                </a:solidFill>
                <a:latin typeface="Lato"/>
                <a:ea typeface="Lato"/>
                <a:cs typeface="Lato"/>
                <a:sym typeface="Lato"/>
              </a:rPr>
              <a:t>35</a:t>
            </a:r>
            <a:r>
              <a:rPr lang="en-US" sz="2400" b="0" i="0" u="none" strike="noStrike" cap="none">
                <a:solidFill>
                  <a:schemeClr val="dk1"/>
                </a:solidFill>
                <a:latin typeface="Lato"/>
                <a:ea typeface="Lato"/>
                <a:cs typeface="Lato"/>
                <a:sym typeface="Lato"/>
              </a:rPr>
              <a:t> cm</a:t>
            </a:r>
            <a:r>
              <a:rPr lang="en-US" sz="2400" b="0" i="0" u="none" strike="noStrike" cap="none" baseline="30000">
                <a:solidFill>
                  <a:schemeClr val="dk1"/>
                </a:solidFill>
                <a:latin typeface="Lato"/>
                <a:ea typeface="Lato"/>
                <a:cs typeface="Lato"/>
                <a:sym typeface="Lato"/>
              </a:rPr>
              <a:t>-2</a:t>
            </a:r>
            <a:r>
              <a:rPr lang="en-US" sz="2400" b="0" i="0" u="none" strike="noStrike" cap="none">
                <a:solidFill>
                  <a:schemeClr val="dk1"/>
                </a:solidFill>
                <a:latin typeface="Lato"/>
                <a:ea typeface="Lato"/>
                <a:cs typeface="Lato"/>
                <a:sym typeface="Lato"/>
              </a:rPr>
              <a:t> s</a:t>
            </a:r>
            <a:r>
              <a:rPr lang="en-US" sz="2400" b="0" i="0" u="none" strike="noStrike" cap="none" baseline="30000">
                <a:solidFill>
                  <a:schemeClr val="dk1"/>
                </a:solidFill>
                <a:latin typeface="Lato"/>
                <a:ea typeface="Lato"/>
                <a:cs typeface="Lato"/>
                <a:sym typeface="Lato"/>
              </a:rPr>
              <a:t>-1</a:t>
            </a:r>
            <a:endParaRPr lang="en-US" sz="2400"/>
          </a:p>
        </p:txBody>
      </p:sp>
      <p:sp>
        <p:nvSpPr>
          <p:cNvPr id="17" name="Google Shape;391;p9">
            <a:extLst>
              <a:ext uri="{FF2B5EF4-FFF2-40B4-BE49-F238E27FC236}">
                <a16:creationId xmlns:a16="http://schemas.microsoft.com/office/drawing/2014/main" id="{A0EF0803-8A6B-1F9C-2333-2D672B3CAFEF}"/>
              </a:ext>
            </a:extLst>
          </p:cNvPr>
          <p:cNvSpPr/>
          <p:nvPr/>
        </p:nvSpPr>
        <p:spPr>
          <a:xfrm>
            <a:off x="490469" y="4723194"/>
            <a:ext cx="6042830" cy="556729"/>
          </a:xfrm>
          <a:prstGeom prst="roundRect">
            <a:avLst>
              <a:gd name="adj" fmla="val 16667"/>
            </a:avLst>
          </a:prstGeom>
          <a:solidFill>
            <a:srgbClr val="FFF2CC"/>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000000"/>
              </a:buClr>
              <a:buSzPts val="1400"/>
            </a:pPr>
            <a:r>
              <a:rPr lang="en-US" b="0" i="0" u="none" strike="noStrike" cap="none">
                <a:solidFill>
                  <a:schemeClr val="dk1"/>
                </a:solidFill>
                <a:latin typeface="Lato"/>
                <a:ea typeface="Lato"/>
                <a:cs typeface="Lato"/>
                <a:sym typeface="Lato"/>
              </a:rPr>
              <a:t>Higher bunch charges and smaller emittance</a:t>
            </a:r>
            <a:r>
              <a:rPr lang="en-US">
                <a:solidFill>
                  <a:schemeClr val="dk1"/>
                </a:solidFill>
                <a:latin typeface="Lato"/>
                <a:ea typeface="Lato"/>
                <a:cs typeface="Lato"/>
                <a:sym typeface="Lato"/>
              </a:rPr>
              <a:t> are favored </a:t>
            </a:r>
            <a:endParaRPr b="0" i="0" u="none" strike="noStrike" cap="none">
              <a:solidFill>
                <a:schemeClr val="dk1"/>
              </a:solidFill>
              <a:latin typeface="Lato"/>
              <a:ea typeface="Lato"/>
              <a:cs typeface="Lato"/>
              <a:sym typeface="Lato"/>
            </a:endParaRPr>
          </a:p>
        </p:txBody>
      </p:sp>
      <p:sp>
        <p:nvSpPr>
          <p:cNvPr id="25" name="Slide Number Placeholder 4">
            <a:extLst>
              <a:ext uri="{FF2B5EF4-FFF2-40B4-BE49-F238E27FC236}">
                <a16:creationId xmlns:a16="http://schemas.microsoft.com/office/drawing/2014/main" id="{AF4462DF-8767-0031-474D-2304A544480F}"/>
              </a:ext>
            </a:extLst>
          </p:cNvPr>
          <p:cNvSpPr txBox="1">
            <a:spLocks/>
          </p:cNvSpPr>
          <p:nvPr/>
        </p:nvSpPr>
        <p:spPr>
          <a:xfrm>
            <a:off x="11188014" y="6316595"/>
            <a:ext cx="432486" cy="365125"/>
          </a:xfrm>
          <a:prstGeom prst="rect">
            <a:avLst/>
          </a:prstGeom>
        </p:spPr>
        <p:txBody>
          <a:bodyPr/>
          <a:lstStyle>
            <a:defPPr>
              <a:defRPr lang="en-US"/>
            </a:defPPr>
            <a:lvl1pPr marL="0" algn="l" defTabSz="914400" rtl="0" eaLnBrk="0" latinLnBrk="0" hangingPunct="0">
              <a:defRPr sz="2400" kern="1200">
                <a:solidFill>
                  <a:schemeClr val="tx1"/>
                </a:solidFill>
                <a:latin typeface="Arial" pitchFamily="34" charset="0"/>
                <a:ea typeface="ＭＳ Ｐゴシック" pitchFamily="34" charset="-128"/>
                <a:cs typeface="+mn-cs"/>
              </a:defRPr>
            </a:lvl1pPr>
            <a:lvl2pPr marL="742950" indent="-285750" algn="l" defTabSz="914400" rtl="0" eaLnBrk="0" latinLnBrk="0" hangingPunct="0">
              <a:defRPr sz="2400" kern="1200">
                <a:solidFill>
                  <a:schemeClr val="tx1"/>
                </a:solidFill>
                <a:latin typeface="Arial" pitchFamily="34" charset="0"/>
                <a:ea typeface="ＭＳ Ｐゴシック" pitchFamily="34" charset="-128"/>
                <a:cs typeface="+mn-cs"/>
              </a:defRPr>
            </a:lvl2pPr>
            <a:lvl3pPr marL="1143000" indent="-228600" algn="l" defTabSz="914400" rtl="0" eaLnBrk="0" latinLnBrk="0" hangingPunct="0">
              <a:defRPr sz="2400" kern="1200">
                <a:solidFill>
                  <a:schemeClr val="tx1"/>
                </a:solidFill>
                <a:latin typeface="Arial" pitchFamily="34" charset="0"/>
                <a:ea typeface="ＭＳ Ｐゴシック" pitchFamily="34" charset="-128"/>
                <a:cs typeface="+mn-cs"/>
              </a:defRPr>
            </a:lvl3pPr>
            <a:lvl4pPr marL="1600200" indent="-228600" algn="l" defTabSz="914400" rtl="0" eaLnBrk="0" latinLnBrk="0" hangingPunct="0">
              <a:defRPr sz="2400" kern="1200">
                <a:solidFill>
                  <a:schemeClr val="tx1"/>
                </a:solidFill>
                <a:latin typeface="Arial" pitchFamily="34" charset="0"/>
                <a:ea typeface="ＭＳ Ｐゴシック" pitchFamily="34" charset="-128"/>
                <a:cs typeface="+mn-cs"/>
              </a:defRPr>
            </a:lvl4pPr>
            <a:lvl5pPr marL="2057400" indent="-228600" algn="l" defTabSz="914400" rtl="0" eaLnBrk="0" latinLnBrk="0" hangingPunct="0">
              <a:defRPr sz="2400" kern="1200">
                <a:solidFill>
                  <a:schemeClr val="tx1"/>
                </a:solidFill>
                <a:latin typeface="Arial" pitchFamily="34" charset="0"/>
                <a:ea typeface="ＭＳ Ｐゴシック" pitchFamily="34" charset="-128"/>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9pPr>
          </a:lstStyle>
          <a:p>
            <a:pPr eaLnBrk="1" hangingPunct="1"/>
            <a:fld id="{BE4C5AD2-EEB0-4306-A6B7-0F231B7ED1DC}" type="slidenum">
              <a:rPr lang="en-US" altLang="en-US" sz="1200" smtClean="0">
                <a:solidFill>
                  <a:schemeClr val="tx2"/>
                </a:solidFill>
              </a:rPr>
              <a:pPr eaLnBrk="1" hangingPunct="1"/>
              <a:t>19</a:t>
            </a:fld>
            <a:endParaRPr lang="en-US" altLang="en-US" sz="1200">
              <a:solidFill>
                <a:srgbClr val="898989"/>
              </a:solidFill>
            </a:endParaRPr>
          </a:p>
        </p:txBody>
      </p:sp>
    </p:spTree>
    <p:extLst>
      <p:ext uri="{BB962C8B-B14F-4D97-AF65-F5344CB8AC3E}">
        <p14:creationId xmlns:p14="http://schemas.microsoft.com/office/powerpoint/2010/main" val="1210726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29C55-59EA-1B15-A4AA-25329AB9EA1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AE6C35-ED32-F655-5D36-C288A62C736C}"/>
              </a:ext>
            </a:extLst>
          </p:cNvPr>
          <p:cNvSpPr>
            <a:spLocks noGrp="1"/>
          </p:cNvSpPr>
          <p:nvPr>
            <p:ph type="sldNum" sz="quarter" idx="4"/>
          </p:nvPr>
        </p:nvSpPr>
        <p:spPr/>
        <p:txBody>
          <a:bodyPr/>
          <a:lstStyle/>
          <a:p>
            <a:fld id="{933A556B-7C63-244D-9B7C-B0EA8042B330}" type="slidenum">
              <a:rPr lang="en-US" smtClean="0"/>
              <a:pPr/>
              <a:t>2</a:t>
            </a:fld>
            <a:endParaRPr lang="en-US"/>
          </a:p>
        </p:txBody>
      </p:sp>
      <p:sp>
        <p:nvSpPr>
          <p:cNvPr id="5" name="Title 4">
            <a:extLst>
              <a:ext uri="{FF2B5EF4-FFF2-40B4-BE49-F238E27FC236}">
                <a16:creationId xmlns:a16="http://schemas.microsoft.com/office/drawing/2014/main" id="{565A0132-3C8D-AC31-F700-E5193A568FF9}"/>
              </a:ext>
            </a:extLst>
          </p:cNvPr>
          <p:cNvSpPr>
            <a:spLocks noGrp="1"/>
          </p:cNvSpPr>
          <p:nvPr>
            <p:ph type="title"/>
          </p:nvPr>
        </p:nvSpPr>
        <p:spPr/>
        <p:txBody>
          <a:bodyPr>
            <a:normAutofit/>
          </a:bodyPr>
          <a:lstStyle/>
          <a:p>
            <a:r>
              <a:rPr lang="en-US" kern="100">
                <a:latin typeface="Calibri" panose="020F0502020204030204" pitchFamily="34" charset="0"/>
                <a:ea typeface="Calibri" panose="020F0502020204030204" pitchFamily="34" charset="0"/>
                <a:cs typeface="Times New Roman" panose="02020603050405020304" pitchFamily="18" charset="0"/>
              </a:rPr>
              <a:t>Content</a:t>
            </a:r>
            <a:endParaRPr lang="en-US"/>
          </a:p>
        </p:txBody>
      </p:sp>
      <p:sp>
        <p:nvSpPr>
          <p:cNvPr id="8" name="Content Placeholder 7">
            <a:extLst>
              <a:ext uri="{FF2B5EF4-FFF2-40B4-BE49-F238E27FC236}">
                <a16:creationId xmlns:a16="http://schemas.microsoft.com/office/drawing/2014/main" id="{1C533B92-8061-1F02-B807-D43BAAAACFFB}"/>
              </a:ext>
            </a:extLst>
          </p:cNvPr>
          <p:cNvSpPr>
            <a:spLocks noGrp="1"/>
          </p:cNvSpPr>
          <p:nvPr>
            <p:ph idx="1"/>
          </p:nvPr>
        </p:nvSpPr>
        <p:spPr>
          <a:xfrm>
            <a:off x="571500" y="1463160"/>
            <a:ext cx="11049000" cy="4207185"/>
          </a:xfrm>
        </p:spPr>
        <p:txBody>
          <a:bodyPr>
            <a:normAutofit/>
          </a:bodyPr>
          <a:lstStyle/>
          <a:p>
            <a:pPr marL="57150" marR="0" indent="-285750">
              <a:lnSpc>
                <a:spcPct val="107000"/>
              </a:lnSpc>
              <a:spcBef>
                <a:spcPts val="0"/>
              </a:spcBef>
              <a:spcAft>
                <a:spcPts val="800"/>
              </a:spcAft>
              <a:buFont typeface="Arial" panose="020B0604020202020204" pitchFamily="34" charset="0"/>
              <a:buChar char="•"/>
            </a:pPr>
            <a:r>
              <a:rPr lang="en-US" sz="3200" b="1" kern="100">
                <a:effectLst/>
                <a:latin typeface="Calibri" panose="020F0502020204030204" pitchFamily="34" charset="0"/>
                <a:ea typeface="Calibri" panose="020F0502020204030204" pitchFamily="34" charset="0"/>
                <a:cs typeface="Times New Roman" panose="02020603050405020304" pitchFamily="18" charset="0"/>
              </a:rPr>
              <a:t>Introduction to Accelerator Test Facility (ATF)</a:t>
            </a:r>
          </a:p>
          <a:p>
            <a:pPr marL="57150" marR="0" indent="-285750">
              <a:lnSpc>
                <a:spcPct val="107000"/>
              </a:lnSpc>
              <a:spcBef>
                <a:spcPts val="0"/>
              </a:spcBef>
              <a:spcAft>
                <a:spcPts val="800"/>
              </a:spcAft>
              <a:buFont typeface="Arial" panose="020B0604020202020204" pitchFamily="34" charset="0"/>
              <a:buChar char="•"/>
            </a:pPr>
            <a:r>
              <a:rPr lang="en-US" sz="3200" b="1" kern="100">
                <a:latin typeface="Calibri" panose="020F0502020204030204" pitchFamily="34" charset="0"/>
                <a:ea typeface="Calibri" panose="020F0502020204030204" pitchFamily="34" charset="0"/>
                <a:cs typeface="Times New Roman" panose="02020603050405020304" pitchFamily="18" charset="0"/>
              </a:rPr>
              <a:t>Accelerator research at ATF</a:t>
            </a:r>
          </a:p>
          <a:p>
            <a:pPr marL="57150" marR="0" indent="-285750">
              <a:lnSpc>
                <a:spcPct val="107000"/>
              </a:lnSpc>
              <a:spcBef>
                <a:spcPts val="0"/>
              </a:spcBef>
              <a:spcAft>
                <a:spcPts val="800"/>
              </a:spcAft>
              <a:buFont typeface="Arial" panose="020B0604020202020204" pitchFamily="34" charset="0"/>
              <a:buChar char="•"/>
            </a:pPr>
            <a:r>
              <a:rPr lang="en-US" sz="3200" b="1" kern="100">
                <a:latin typeface="Calibri" panose="020F0502020204030204" pitchFamily="34" charset="0"/>
                <a:ea typeface="Calibri" panose="020F0502020204030204" pitchFamily="34" charset="0"/>
                <a:cs typeface="Times New Roman" panose="02020603050405020304" pitchFamily="18" charset="0"/>
              </a:rPr>
              <a:t>Long-wave infrared (LWIR) upgrade plans</a:t>
            </a:r>
          </a:p>
          <a:p>
            <a:pPr marL="57150" indent="-285750">
              <a:lnSpc>
                <a:spcPct val="107000"/>
              </a:lnSpc>
              <a:spcBef>
                <a:spcPts val="0"/>
              </a:spcBef>
              <a:spcAft>
                <a:spcPts val="800"/>
              </a:spcAft>
              <a:buFont typeface="Arial" panose="020B0604020202020204" pitchFamily="34" charset="0"/>
              <a:buChar char="•"/>
            </a:pPr>
            <a:r>
              <a:rPr lang="en-US" sz="3200" b="1" kern="100">
                <a:latin typeface="Calibri" panose="020F0502020204030204" pitchFamily="34" charset="0"/>
                <a:ea typeface="Calibri" panose="020F0502020204030204" pitchFamily="34" charset="0"/>
                <a:cs typeface="Times New Roman" panose="02020603050405020304" pitchFamily="18" charset="0"/>
              </a:rPr>
              <a:t>Prospects for future colliders with LWIR-driven LWFA</a:t>
            </a:r>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00560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1"/>
          <p:cNvSpPr>
            <a:spLocks noGrp="1"/>
          </p:cNvSpPr>
          <p:nvPr>
            <p:ph type="sldNum" sz="quarter" idx="13"/>
          </p:nvPr>
        </p:nvSpPr>
        <p:spPr>
          <a:xfrm>
            <a:off x="4419600" y="6534512"/>
            <a:ext cx="2133600" cy="365125"/>
          </a:xfrm>
        </p:spPr>
        <p:txBody>
          <a:bodyPr/>
          <a:lstStyle/>
          <a:p>
            <a:pPr algn="r"/>
            <a:r>
              <a:rPr lang="en-US">
                <a:solidFill>
                  <a:schemeClr val="bg1"/>
                </a:solidFill>
              </a:rPr>
              <a:t>3</a:t>
            </a:r>
          </a:p>
        </p:txBody>
      </p:sp>
      <mc:AlternateContent xmlns:mc="http://schemas.openxmlformats.org/markup-compatibility/2006">
        <mc:Choice xmlns:a14="http://schemas.microsoft.com/office/drawing/2010/main" Requires="a14">
          <p:graphicFrame>
            <p:nvGraphicFramePr>
              <p:cNvPr id="2" name="Table 1"/>
              <p:cNvGraphicFramePr>
                <a:graphicFrameLocks noGrp="1"/>
              </p:cNvGraphicFramePr>
              <p:nvPr>
                <p:extLst>
                  <p:ext uri="{D42A27DB-BD31-4B8C-83A1-F6EECF244321}">
                    <p14:modId xmlns:p14="http://schemas.microsoft.com/office/powerpoint/2010/main" val="4151854071"/>
                  </p:ext>
                </p:extLst>
              </p:nvPr>
            </p:nvGraphicFramePr>
            <p:xfrm>
              <a:off x="741780" y="1094796"/>
              <a:ext cx="6477001" cy="4961192"/>
            </p:xfrm>
            <a:graphic>
              <a:graphicData uri="http://schemas.openxmlformats.org/drawingml/2006/table">
                <a:tbl>
                  <a:tblPr firstRow="1" firstCol="1" bandRow="1">
                    <a:tableStyleId>{5C22544A-7EE6-4342-B048-85BDC9FD1C3A}</a:tableStyleId>
                  </a:tblPr>
                  <a:tblGrid>
                    <a:gridCol w="4755939">
                      <a:extLst>
                        <a:ext uri="{9D8B030D-6E8A-4147-A177-3AD203B41FA5}">
                          <a16:colId xmlns:a16="http://schemas.microsoft.com/office/drawing/2014/main" val="20000"/>
                        </a:ext>
                      </a:extLst>
                    </a:gridCol>
                    <a:gridCol w="860531">
                      <a:extLst>
                        <a:ext uri="{9D8B030D-6E8A-4147-A177-3AD203B41FA5}">
                          <a16:colId xmlns:a16="http://schemas.microsoft.com/office/drawing/2014/main" val="20001"/>
                        </a:ext>
                      </a:extLst>
                    </a:gridCol>
                    <a:gridCol w="860531">
                      <a:extLst>
                        <a:ext uri="{9D8B030D-6E8A-4147-A177-3AD203B41FA5}">
                          <a16:colId xmlns:a16="http://schemas.microsoft.com/office/drawing/2014/main" val="20002"/>
                        </a:ext>
                      </a:extLst>
                    </a:gridCol>
                  </a:tblGrid>
                  <a:tr h="217000">
                    <a:tc>
                      <a:txBody>
                        <a:bodyPr/>
                        <a:lstStyle/>
                        <a:p>
                          <a:pPr marL="0" marR="0" algn="just">
                            <a:spcBef>
                              <a:spcPts val="300"/>
                            </a:spcBef>
                            <a:spcAft>
                              <a:spcPts val="300"/>
                            </a:spcAft>
                          </a:pPr>
                          <a:r>
                            <a:rPr lang="en-US" sz="1800">
                              <a:effectLst/>
                            </a:rPr>
                            <a:t>Parameter</a:t>
                          </a:r>
                          <a:endParaRPr lang="en-US" sz="1800">
                            <a:effectLst/>
                            <a:latin typeface="Times New Roman"/>
                            <a:ea typeface="Times New Roman"/>
                          </a:endParaRPr>
                        </a:p>
                      </a:txBody>
                      <a:tcPr marL="68580" marR="68580" marT="0" marB="0"/>
                    </a:tc>
                    <a:tc>
                      <a:txBody>
                        <a:bodyPr/>
                        <a:lstStyle/>
                        <a:p>
                          <a:pPr marL="0" marR="0" indent="0" algn="just" defTabSz="914400" rtl="0" eaLnBrk="1" fontAlgn="auto" latinLnBrk="0" hangingPunct="1">
                            <a:lnSpc>
                              <a:spcPct val="100000"/>
                            </a:lnSpc>
                            <a:spcBef>
                              <a:spcPts val="300"/>
                            </a:spcBef>
                            <a:spcAft>
                              <a:spcPts val="300"/>
                            </a:spcAft>
                            <a:buClrTx/>
                            <a:buSzTx/>
                            <a:buFontTx/>
                            <a:buNone/>
                            <a:tabLst/>
                            <a:defRPr/>
                          </a:pPr>
                          <a:r>
                            <a:rPr lang="en-US" sz="1800" err="1">
                              <a:effectLst/>
                              <a:latin typeface="+mn-lt"/>
                              <a:ea typeface="Times New Roman"/>
                            </a:rPr>
                            <a:t>Ti:S</a:t>
                          </a:r>
                          <a:endParaRPr lang="en-US" sz="1800">
                            <a:effectLst/>
                            <a:latin typeface="+mn-lt"/>
                            <a:ea typeface="Times New Roman"/>
                          </a:endParaRPr>
                        </a:p>
                      </a:txBody>
                      <a:tcPr marL="68580" marR="68580" marT="0" marB="0"/>
                    </a:tc>
                    <a:tc>
                      <a:txBody>
                        <a:bodyPr/>
                        <a:lstStyle/>
                        <a:p>
                          <a:pPr marL="0" marR="0">
                            <a:spcBef>
                              <a:spcPts val="300"/>
                            </a:spcBef>
                            <a:spcAft>
                              <a:spcPts val="300"/>
                            </a:spcAft>
                          </a:pPr>
                          <a:r>
                            <a:rPr lang="en-US" sz="1800" baseline="0">
                              <a:effectLst/>
                            </a:rPr>
                            <a:t>CO</a:t>
                          </a:r>
                          <a:r>
                            <a:rPr lang="en-US" sz="1800" baseline="-25000">
                              <a:effectLst/>
                            </a:rPr>
                            <a:t>2</a:t>
                          </a:r>
                          <a:endParaRPr lang="en-US" sz="1800" b="1" baseline="-25000">
                            <a:effectLst/>
                            <a:latin typeface="Times New Roman"/>
                            <a:cs typeface="Times New Roman"/>
                          </a:endParaRPr>
                        </a:p>
                      </a:txBody>
                      <a:tcPr marL="68580" marR="68580" marT="0" marB="0"/>
                    </a:tc>
                    <a:extLst>
                      <a:ext uri="{0D108BD9-81ED-4DB2-BD59-A6C34878D82A}">
                        <a16:rowId xmlns:a16="http://schemas.microsoft.com/office/drawing/2014/main" val="10000"/>
                      </a:ext>
                    </a:extLst>
                  </a:tr>
                  <a:tr h="217000">
                    <a:tc>
                      <a:txBody>
                        <a:bodyPr/>
                        <a:lstStyle/>
                        <a:p>
                          <a:pPr marL="0" marR="0" algn="just">
                            <a:spcBef>
                              <a:spcPts val="300"/>
                            </a:spcBef>
                            <a:spcAft>
                              <a:spcPts val="300"/>
                            </a:spcAft>
                          </a:pPr>
                          <a:r>
                            <a:rPr lang="en-US" sz="1800" kern="1200">
                              <a:effectLst/>
                            </a:rPr>
                            <a:t>Laser wavelength (</a:t>
                          </a:r>
                          <a:r>
                            <a:rPr lang="en-US" sz="1800" kern="1200">
                              <a:effectLst/>
                              <a:latin typeface="Symbol" panose="05050102010706020507" pitchFamily="18" charset="2"/>
                            </a:rPr>
                            <a:t>m</a:t>
                          </a:r>
                          <a:r>
                            <a:rPr lang="en-US" sz="1800" kern="1200">
                              <a:effectLst/>
                            </a:rPr>
                            <a:t>m)</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0.8 </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9.2 </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val="10001"/>
                      </a:ext>
                    </a:extLst>
                  </a:tr>
                  <a:tr h="217000">
                    <a:tc>
                      <a:txBody>
                        <a:bodyPr/>
                        <a:lstStyle/>
                        <a:p>
                          <a:pPr marL="0" marR="0" algn="just">
                            <a:spcBef>
                              <a:spcPts val="300"/>
                            </a:spcBef>
                            <a:spcAft>
                              <a:spcPts val="300"/>
                            </a:spcAft>
                          </a:pPr>
                          <a:r>
                            <a:rPr lang="en-US" sz="1800" kern="1200">
                              <a:effectLst/>
                            </a:rPr>
                            <a:t>Plasma density (×10</a:t>
                          </a:r>
                          <a:r>
                            <a:rPr lang="en-US" sz="1800" kern="1200" baseline="30000">
                              <a:effectLst/>
                            </a:rPr>
                            <a:t>16</a:t>
                          </a:r>
                          <a:r>
                            <a:rPr lang="en-US" sz="1800" kern="1200">
                              <a:effectLst/>
                            </a:rPr>
                            <a:t>cm</a:t>
                          </a:r>
                          <a:r>
                            <a:rPr lang="en-US" sz="1800" kern="1200" baseline="30000">
                              <a:effectLst/>
                            </a:rPr>
                            <a:t>-3</a:t>
                          </a:r>
                          <a:r>
                            <a:rPr lang="en-US" sz="1800" kern="1200">
                              <a:effectLst/>
                            </a:rPr>
                            <a:t>)</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11 </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0.35</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val="10002"/>
                      </a:ext>
                    </a:extLst>
                  </a:tr>
                  <a:tr h="217000">
                    <a:tc>
                      <a:txBody>
                        <a:bodyPr/>
                        <a:lstStyle/>
                        <a:p>
                          <a:pPr marL="0" marR="0" algn="just">
                            <a:spcBef>
                              <a:spcPts val="300"/>
                            </a:spcBef>
                            <a:spcAft>
                              <a:spcPts val="300"/>
                            </a:spcAft>
                          </a:pPr>
                          <a:r>
                            <a:rPr lang="en-US" sz="1800" kern="1200">
                              <a:effectLst/>
                            </a:rPr>
                            <a:t>Plasma wavelength (</a:t>
                          </a:r>
                          <a:r>
                            <a:rPr lang="en-US" sz="1800" kern="1200">
                              <a:effectLst/>
                              <a:latin typeface="Symbol" panose="05050102010706020507" pitchFamily="18" charset="2"/>
                            </a:rPr>
                            <a:t>m</a:t>
                          </a:r>
                          <a:r>
                            <a:rPr lang="en-US" sz="1800" kern="1200">
                              <a:effectLst/>
                            </a:rPr>
                            <a:t>m)</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99 </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560</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val="10003"/>
                      </a:ext>
                    </a:extLst>
                  </a:tr>
                  <a:tr h="217000">
                    <a:tc>
                      <a:txBody>
                        <a:bodyPr/>
                        <a:lstStyle/>
                        <a:p>
                          <a:pPr marL="0" marR="0" algn="just">
                            <a:spcBef>
                              <a:spcPts val="300"/>
                            </a:spcBef>
                            <a:spcAft>
                              <a:spcPts val="300"/>
                            </a:spcAft>
                          </a:pPr>
                          <a:r>
                            <a:rPr lang="en-US" sz="1800">
                              <a:effectLst/>
                              <a:latin typeface="+mn-lt"/>
                              <a:ea typeface="Times New Roman"/>
                            </a:rPr>
                            <a:t>Bubble volume (mm</a:t>
                          </a:r>
                          <a:r>
                            <a:rPr lang="en-US" sz="1800" baseline="30000">
                              <a:effectLst/>
                              <a:latin typeface="+mn-lt"/>
                              <a:ea typeface="Times New Roman"/>
                            </a:rPr>
                            <a:t>3</a:t>
                          </a:r>
                          <a:r>
                            <a:rPr lang="en-US" sz="1800">
                              <a:effectLst/>
                              <a:latin typeface="+mn-lt"/>
                              <a:ea typeface="Times New Roman"/>
                            </a:rPr>
                            <a:t>)</a:t>
                          </a:r>
                        </a:p>
                      </a:txBody>
                      <a:tcPr marL="68580" marR="68580" marT="0" marB="0"/>
                    </a:tc>
                    <a:tc>
                      <a:txBody>
                        <a:bodyPr/>
                        <a:lstStyle/>
                        <a:p>
                          <a:pPr marL="0" marR="0" algn="just">
                            <a:spcBef>
                              <a:spcPts val="300"/>
                            </a:spcBef>
                            <a:spcAft>
                              <a:spcPts val="300"/>
                            </a:spcAft>
                          </a:pPr>
                          <a:r>
                            <a:rPr lang="en-US" sz="1800">
                              <a:effectLst/>
                              <a:latin typeface="+mn-lt"/>
                              <a:ea typeface="Times New Roman"/>
                            </a:rPr>
                            <a:t>10</a:t>
                          </a:r>
                          <a:r>
                            <a:rPr lang="en-US" sz="1800" baseline="30000">
                              <a:effectLst/>
                              <a:latin typeface="+mn-lt"/>
                              <a:ea typeface="Times New Roman"/>
                            </a:rPr>
                            <a:t>-3</a:t>
                          </a:r>
                        </a:p>
                      </a:txBody>
                      <a:tcPr marL="68580" marR="68580" marT="0" marB="0"/>
                    </a:tc>
                    <a:tc>
                      <a:txBody>
                        <a:bodyPr/>
                        <a:lstStyle/>
                        <a:p>
                          <a:pPr marL="0" marR="0" algn="just">
                            <a:spcBef>
                              <a:spcPts val="300"/>
                            </a:spcBef>
                            <a:spcAft>
                              <a:spcPts val="300"/>
                            </a:spcAft>
                          </a:pPr>
                          <a:r>
                            <a:rPr lang="en-US" sz="1800">
                              <a:effectLst/>
                              <a:latin typeface="+mn-lt"/>
                              <a:ea typeface="Times New Roman"/>
                            </a:rPr>
                            <a:t>0.17</a:t>
                          </a:r>
                        </a:p>
                      </a:txBody>
                      <a:tcPr marL="68580" marR="68580" marT="0" marB="0"/>
                    </a:tc>
                    <a:extLst>
                      <a:ext uri="{0D108BD9-81ED-4DB2-BD59-A6C34878D82A}">
                        <a16:rowId xmlns:a16="http://schemas.microsoft.com/office/drawing/2014/main" val="688806808"/>
                      </a:ext>
                    </a:extLst>
                  </a:tr>
                  <a:tr h="217000">
                    <a:tc>
                      <a:txBody>
                        <a:bodyPr/>
                        <a:lstStyle/>
                        <a:p>
                          <a:pPr marL="0" marR="0" algn="just">
                            <a:spcBef>
                              <a:spcPts val="300"/>
                            </a:spcBef>
                            <a:spcAft>
                              <a:spcPts val="300"/>
                            </a:spcAft>
                          </a:pPr>
                          <a:r>
                            <a:rPr lang="en-US" sz="1800" kern="1200">
                              <a:effectLst/>
                            </a:rPr>
                            <a:t>Laser pulse duration (fs)</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130 </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700</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val="10004"/>
                      </a:ext>
                    </a:extLst>
                  </a:tr>
                  <a:tr h="217000">
                    <a:tc>
                      <a:txBody>
                        <a:bodyPr/>
                        <a:lstStyle/>
                        <a:p>
                          <a:pPr marL="0" marR="0" algn="just">
                            <a:spcBef>
                              <a:spcPts val="300"/>
                            </a:spcBef>
                            <a:spcAft>
                              <a:spcPts val="300"/>
                            </a:spcAft>
                          </a:pPr>
                          <a:r>
                            <a:rPr lang="en-US" sz="1800" kern="1200">
                              <a:effectLst/>
                            </a:rPr>
                            <a:t>Laser radius (</a:t>
                          </a:r>
                          <a:r>
                            <a:rPr lang="en-US" sz="1800" kern="1200">
                              <a:effectLst/>
                              <a:latin typeface="Symbol" panose="05050102010706020507" pitchFamily="18" charset="2"/>
                            </a:rPr>
                            <a:t>m</a:t>
                          </a:r>
                          <a:r>
                            <a:rPr lang="en-US" sz="1800" kern="1200">
                              <a:effectLst/>
                            </a:rPr>
                            <a:t>m)</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63 </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360</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val="2422013771"/>
                      </a:ext>
                    </a:extLst>
                  </a:tr>
                  <a:tr h="217000">
                    <a:tc>
                      <a:txBody>
                        <a:bodyPr/>
                        <a:lstStyle/>
                        <a:p>
                          <a:pPr marL="0" marR="0" algn="just">
                            <a:spcBef>
                              <a:spcPts val="300"/>
                            </a:spcBef>
                            <a:spcAft>
                              <a:spcPts val="300"/>
                            </a:spcAft>
                          </a:pPr>
                          <a:r>
                            <a:rPr lang="en-US" sz="1800" kern="1200">
                              <a:effectLst/>
                            </a:rPr>
                            <a:t>Laser peak power (TW)</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300 </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75</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val="10006"/>
                      </a:ext>
                    </a:extLst>
                  </a:tr>
                  <a:tr h="217000">
                    <a:tc>
                      <a:txBody>
                        <a:bodyPr/>
                        <a:lstStyle/>
                        <a:p>
                          <a:pPr marL="0" marR="0" algn="just">
                            <a:spcBef>
                              <a:spcPts val="300"/>
                            </a:spcBef>
                            <a:spcAft>
                              <a:spcPts val="300"/>
                            </a:spcAft>
                          </a:pPr>
                          <a:r>
                            <a:rPr lang="en-US" sz="1800">
                              <a:effectLst/>
                              <a:latin typeface="+mn-lt"/>
                              <a:ea typeface="Times New Roman"/>
                            </a:rPr>
                            <a:t>Normalized field </a:t>
                          </a:r>
                          <a14:m>
                            <m:oMath xmlns:m="http://schemas.openxmlformats.org/officeDocument/2006/math">
                              <m:r>
                                <a:rPr lang="en-US" sz="2000" i="1" dirty="0" smtClean="0">
                                  <a:latin typeface="Cambria Math" panose="02040503050406030204" pitchFamily="18" charset="0"/>
                                </a:rPr>
                                <m:t>𝑎</m:t>
                              </m:r>
                            </m:oMath>
                          </a14:m>
                          <a:r>
                            <a:rPr lang="en-US" sz="1800" baseline="-25000">
                              <a:effectLst/>
                              <a:latin typeface="+mn-lt"/>
                              <a:ea typeface="Times New Roman"/>
                            </a:rPr>
                            <a:t>0</a:t>
                          </a:r>
                        </a:p>
                      </a:txBody>
                      <a:tcPr marL="68580" marR="68580" marT="0" marB="0"/>
                    </a:tc>
                    <a:tc>
                      <a:txBody>
                        <a:bodyPr/>
                        <a:lstStyle/>
                        <a:p>
                          <a:pPr marL="0" marR="0" algn="just">
                            <a:spcBef>
                              <a:spcPts val="300"/>
                            </a:spcBef>
                            <a:spcAft>
                              <a:spcPts val="300"/>
                            </a:spcAft>
                          </a:pPr>
                          <a:r>
                            <a:rPr lang="en-US" sz="1800">
                              <a:effectLst/>
                              <a:latin typeface="+mn-lt"/>
                              <a:ea typeface="Times New Roman"/>
                            </a:rPr>
                            <a:t>1.06</a:t>
                          </a:r>
                        </a:p>
                      </a:txBody>
                      <a:tcPr marL="68580" marR="68580" marT="0" marB="0"/>
                    </a:tc>
                    <a:tc>
                      <a:txBody>
                        <a:bodyPr/>
                        <a:lstStyle/>
                        <a:p>
                          <a:pPr marL="0" marR="0" algn="just">
                            <a:spcBef>
                              <a:spcPts val="300"/>
                            </a:spcBef>
                            <a:spcAft>
                              <a:spcPts val="300"/>
                            </a:spcAft>
                          </a:pPr>
                          <a:r>
                            <a:rPr lang="en-US" sz="1800">
                              <a:effectLst/>
                              <a:latin typeface="+mn-lt"/>
                              <a:ea typeface="Times New Roman"/>
                            </a:rPr>
                            <a:t>1.07</a:t>
                          </a:r>
                        </a:p>
                      </a:txBody>
                      <a:tcPr marL="68580" marR="68580" marT="0" marB="0"/>
                    </a:tc>
                    <a:extLst>
                      <a:ext uri="{0D108BD9-81ED-4DB2-BD59-A6C34878D82A}">
                        <a16:rowId xmlns:a16="http://schemas.microsoft.com/office/drawing/2014/main" val="2641837338"/>
                      </a:ext>
                    </a:extLst>
                  </a:tr>
                  <a:tr h="217000">
                    <a:tc>
                      <a:txBody>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lang="en-US" sz="1800" kern="1200">
                              <a:effectLst/>
                            </a:rPr>
                            <a:t>Accelerating field (GeV/m)</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12.6 </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2.2</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val="4100085595"/>
                      </a:ext>
                    </a:extLst>
                  </a:tr>
                  <a:tr h="235029">
                    <a:tc>
                      <a:txBody>
                        <a:bodyPr/>
                        <a:lstStyle/>
                        <a:p>
                          <a:pPr marL="0" marR="0" algn="just">
                            <a:spcBef>
                              <a:spcPts val="300"/>
                            </a:spcBef>
                            <a:spcAft>
                              <a:spcPts val="300"/>
                            </a:spcAft>
                          </a:pPr>
                          <a:r>
                            <a:rPr lang="en-US" sz="1800" kern="1200">
                              <a:effectLst/>
                            </a:rPr>
                            <a:t>Single stage interaction length (m)</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0.79 </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1.1</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val="10009"/>
                      </a:ext>
                    </a:extLst>
                  </a:tr>
                  <a:tr h="217000">
                    <a:tc>
                      <a:txBody>
                        <a:bodyPr/>
                        <a:lstStyle/>
                        <a:p>
                          <a:pPr marL="0" marR="0" algn="just">
                            <a:spcBef>
                              <a:spcPts val="300"/>
                            </a:spcBef>
                            <a:spcAft>
                              <a:spcPts val="300"/>
                            </a:spcAft>
                          </a:pPr>
                          <a:r>
                            <a:rPr lang="en-US" sz="1800" kern="1200">
                              <a:effectLst/>
                            </a:rPr>
                            <a:t>Energy gain per stage (GeV)</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10 </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2.4</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val="10011"/>
                      </a:ext>
                    </a:extLst>
                  </a:tr>
                  <a:tr h="217000">
                    <a:tc>
                      <a:txBody>
                        <a:bodyPr/>
                        <a:lstStyle/>
                        <a:p>
                          <a:pPr marL="0" marR="0" algn="just">
                            <a:spcBef>
                              <a:spcPts val="300"/>
                            </a:spcBef>
                            <a:spcAft>
                              <a:spcPts val="300"/>
                            </a:spcAft>
                          </a:pPr>
                          <a:r>
                            <a:rPr lang="en-US" sz="1800" kern="1200">
                              <a:effectLst/>
                            </a:rPr>
                            <a:t>Number per bunch (×10</a:t>
                          </a:r>
                          <a:r>
                            <a:rPr lang="en-US" sz="1800" kern="1200" baseline="30000">
                              <a:effectLst/>
                            </a:rPr>
                            <a:t>9</a:t>
                          </a:r>
                          <a:r>
                            <a:rPr lang="en-US" sz="1800" kern="1200">
                              <a:effectLst/>
                            </a:rPr>
                            <a:t>)</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4 </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23</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val="2444080123"/>
                      </a:ext>
                    </a:extLst>
                  </a:tr>
                  <a:tr h="217000">
                    <a:tc>
                      <a:txBody>
                        <a:bodyPr/>
                        <a:lstStyle/>
                        <a:p>
                          <a:pPr marL="0" marR="0" algn="just">
                            <a:spcBef>
                              <a:spcPts val="300"/>
                            </a:spcBef>
                            <a:spcAft>
                              <a:spcPts val="300"/>
                            </a:spcAft>
                          </a:pPr>
                          <a:r>
                            <a:rPr lang="en-US" sz="1800" kern="1200">
                              <a:effectLst/>
                            </a:rPr>
                            <a:t>Collision rate (kHz)</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10 </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0.3</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val="10013"/>
                      </a:ext>
                    </a:extLst>
                  </a:tr>
                  <a:tr h="217000">
                    <a:tc>
                      <a:txBody>
                        <a:bodyPr/>
                        <a:lstStyle/>
                        <a:p>
                          <a:pPr marL="0" marR="0" algn="just">
                            <a:spcBef>
                              <a:spcPts val="300"/>
                            </a:spcBef>
                            <a:spcAft>
                              <a:spcPts val="300"/>
                            </a:spcAft>
                          </a:pPr>
                          <a:r>
                            <a:rPr lang="en-US" sz="1800" kern="1200">
                              <a:effectLst/>
                            </a:rPr>
                            <a:t>Laser energy per stage (J)</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40 </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52</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val="3326758002"/>
                      </a:ext>
                    </a:extLst>
                  </a:tr>
                  <a:tr h="228429">
                    <a:tc>
                      <a:txBody>
                        <a:bodyPr/>
                        <a:lstStyle/>
                        <a:p>
                          <a:pPr marL="0" marR="0" algn="just">
                            <a:spcBef>
                              <a:spcPts val="300"/>
                            </a:spcBef>
                            <a:spcAft>
                              <a:spcPts val="300"/>
                            </a:spcAft>
                          </a:pPr>
                          <a:r>
                            <a:rPr lang="en-US" sz="1800" kern="1200">
                              <a:effectLst/>
                            </a:rPr>
                            <a:t>Average laser power per stage (kW)</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400 </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16</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val="10014"/>
                      </a:ext>
                    </a:extLst>
                  </a:tr>
                  <a:tr h="217000">
                    <a:tc>
                      <a:txBody>
                        <a:bodyPr/>
                        <a:lstStyle/>
                        <a:p>
                          <a:pPr marL="0" marR="0" algn="just">
                            <a:spcBef>
                              <a:spcPts val="300"/>
                            </a:spcBef>
                            <a:spcAft>
                              <a:spcPts val="300"/>
                            </a:spcAft>
                          </a:pPr>
                          <a:r>
                            <a:rPr lang="en-US" sz="1800">
                              <a:effectLst/>
                              <a:latin typeface="+mn-lt"/>
                              <a:ea typeface="Times New Roman"/>
                            </a:rPr>
                            <a:t>Number of stages</a:t>
                          </a:r>
                        </a:p>
                      </a:txBody>
                      <a:tcPr marL="68580" marR="68580" marT="0" marB="0"/>
                    </a:tc>
                    <a:tc>
                      <a:txBody>
                        <a:bodyPr/>
                        <a:lstStyle/>
                        <a:p>
                          <a:pPr marL="0" marR="0" algn="just">
                            <a:spcBef>
                              <a:spcPts val="300"/>
                            </a:spcBef>
                            <a:spcAft>
                              <a:spcPts val="300"/>
                            </a:spcAft>
                          </a:pPr>
                          <a:r>
                            <a:rPr lang="en-US" sz="1800">
                              <a:effectLst/>
                              <a:latin typeface="+mn-lt"/>
                              <a:ea typeface="Times New Roman"/>
                            </a:rPr>
                            <a:t>500</a:t>
                          </a:r>
                        </a:p>
                      </a:txBody>
                      <a:tcPr marL="68580" marR="68580" marT="0" marB="0"/>
                    </a:tc>
                    <a:tc>
                      <a:txBody>
                        <a:bodyPr/>
                        <a:lstStyle/>
                        <a:p>
                          <a:pPr marL="0" marR="0" algn="just">
                            <a:spcBef>
                              <a:spcPts val="300"/>
                            </a:spcBef>
                            <a:spcAft>
                              <a:spcPts val="300"/>
                            </a:spcAft>
                          </a:pPr>
                          <a:r>
                            <a:rPr lang="en-US" sz="1800">
                              <a:effectLst/>
                              <a:latin typeface="+mn-lt"/>
                              <a:ea typeface="Times New Roman"/>
                            </a:rPr>
                            <a:t>2083</a:t>
                          </a:r>
                        </a:p>
                      </a:txBody>
                      <a:tcPr marL="68580" marR="68580" marT="0" marB="0"/>
                    </a:tc>
                    <a:extLst>
                      <a:ext uri="{0D108BD9-81ED-4DB2-BD59-A6C34878D82A}">
                        <a16:rowId xmlns:a16="http://schemas.microsoft.com/office/drawing/2014/main" val="2330432130"/>
                      </a:ext>
                    </a:extLst>
                  </a:tr>
                  <a:tr h="217000">
                    <a:tc>
                      <a:txBody>
                        <a:bodyPr/>
                        <a:lstStyle/>
                        <a:p>
                          <a:pPr marL="0" marR="0" algn="just">
                            <a:spcBef>
                              <a:spcPts val="300"/>
                            </a:spcBef>
                            <a:spcAft>
                              <a:spcPts val="300"/>
                            </a:spcAft>
                          </a:pPr>
                          <a:r>
                            <a:rPr lang="en-US" sz="1800" kern="1200">
                              <a:effectLst/>
                            </a:rPr>
                            <a:t>Total laser power (MW)</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200 </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33</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val="10016"/>
                      </a:ext>
                    </a:extLst>
                  </a:tr>
                </a:tbl>
              </a:graphicData>
            </a:graphic>
          </p:graphicFrame>
        </mc:Choice>
        <mc:Fallback>
          <p:graphicFrame>
            <p:nvGraphicFramePr>
              <p:cNvPr id="2" name="Table 1"/>
              <p:cNvGraphicFramePr>
                <a:graphicFrameLocks noGrp="1"/>
              </p:cNvGraphicFramePr>
              <p:nvPr>
                <p:extLst>
                  <p:ext uri="{D42A27DB-BD31-4B8C-83A1-F6EECF244321}">
                    <p14:modId xmlns:p14="http://schemas.microsoft.com/office/powerpoint/2010/main" val="4151854071"/>
                  </p:ext>
                </p:extLst>
              </p:nvPr>
            </p:nvGraphicFramePr>
            <p:xfrm>
              <a:off x="741780" y="1094796"/>
              <a:ext cx="6477001" cy="4961192"/>
            </p:xfrm>
            <a:graphic>
              <a:graphicData uri="http://schemas.openxmlformats.org/drawingml/2006/table">
                <a:tbl>
                  <a:tblPr firstRow="1" firstCol="1" bandRow="1">
                    <a:tableStyleId>{5C22544A-7EE6-4342-B048-85BDC9FD1C3A}</a:tableStyleId>
                  </a:tblPr>
                  <a:tblGrid>
                    <a:gridCol w="4755939">
                      <a:extLst>
                        <a:ext uri="{9D8B030D-6E8A-4147-A177-3AD203B41FA5}">
                          <a16:colId xmlns:a16="http://schemas.microsoft.com/office/drawing/2014/main" val="20000"/>
                        </a:ext>
                      </a:extLst>
                    </a:gridCol>
                    <a:gridCol w="860531">
                      <a:extLst>
                        <a:ext uri="{9D8B030D-6E8A-4147-A177-3AD203B41FA5}">
                          <a16:colId xmlns:a16="http://schemas.microsoft.com/office/drawing/2014/main" val="20001"/>
                        </a:ext>
                      </a:extLst>
                    </a:gridCol>
                    <a:gridCol w="860531">
                      <a:extLst>
                        <a:ext uri="{9D8B030D-6E8A-4147-A177-3AD203B41FA5}">
                          <a16:colId xmlns:a16="http://schemas.microsoft.com/office/drawing/2014/main" val="20002"/>
                        </a:ext>
                      </a:extLst>
                    </a:gridCol>
                  </a:tblGrid>
                  <a:tr h="274320">
                    <a:tc>
                      <a:txBody>
                        <a:bodyPr/>
                        <a:lstStyle/>
                        <a:p>
                          <a:pPr marL="0" marR="0" algn="just">
                            <a:spcBef>
                              <a:spcPts val="300"/>
                            </a:spcBef>
                            <a:spcAft>
                              <a:spcPts val="300"/>
                            </a:spcAft>
                          </a:pPr>
                          <a:r>
                            <a:rPr lang="en-US" sz="1800">
                              <a:effectLst/>
                            </a:rPr>
                            <a:t>Parameter</a:t>
                          </a:r>
                          <a:endParaRPr lang="en-US" sz="1800">
                            <a:effectLst/>
                            <a:latin typeface="Times New Roman"/>
                            <a:ea typeface="Times New Roman"/>
                          </a:endParaRPr>
                        </a:p>
                      </a:txBody>
                      <a:tcPr marL="68580" marR="68580" marT="0" marB="0"/>
                    </a:tc>
                    <a:tc>
                      <a:txBody>
                        <a:bodyPr/>
                        <a:lstStyle/>
                        <a:p>
                          <a:pPr marL="0" marR="0" indent="0" algn="just" defTabSz="914400" rtl="0" eaLnBrk="1" fontAlgn="auto" latinLnBrk="0" hangingPunct="1">
                            <a:lnSpc>
                              <a:spcPct val="100000"/>
                            </a:lnSpc>
                            <a:spcBef>
                              <a:spcPts val="300"/>
                            </a:spcBef>
                            <a:spcAft>
                              <a:spcPts val="300"/>
                            </a:spcAft>
                            <a:buClrTx/>
                            <a:buSzTx/>
                            <a:buFontTx/>
                            <a:buNone/>
                            <a:tabLst/>
                            <a:defRPr/>
                          </a:pPr>
                          <a:r>
                            <a:rPr lang="en-US" sz="1800" err="1">
                              <a:effectLst/>
                              <a:latin typeface="+mn-lt"/>
                              <a:ea typeface="Times New Roman"/>
                            </a:rPr>
                            <a:t>Ti:S</a:t>
                          </a:r>
                          <a:endParaRPr lang="en-US" sz="1800">
                            <a:effectLst/>
                            <a:latin typeface="+mn-lt"/>
                            <a:ea typeface="Times New Roman"/>
                          </a:endParaRPr>
                        </a:p>
                      </a:txBody>
                      <a:tcPr marL="68580" marR="68580" marT="0" marB="0"/>
                    </a:tc>
                    <a:tc>
                      <a:txBody>
                        <a:bodyPr/>
                        <a:lstStyle/>
                        <a:p>
                          <a:pPr marL="0" marR="0">
                            <a:spcBef>
                              <a:spcPts val="300"/>
                            </a:spcBef>
                            <a:spcAft>
                              <a:spcPts val="300"/>
                            </a:spcAft>
                          </a:pPr>
                          <a:r>
                            <a:rPr lang="en-US" sz="1800" baseline="0">
                              <a:effectLst/>
                            </a:rPr>
                            <a:t>CO</a:t>
                          </a:r>
                          <a:r>
                            <a:rPr lang="en-US" sz="1800" baseline="-25000">
                              <a:effectLst/>
                            </a:rPr>
                            <a:t>2</a:t>
                          </a:r>
                          <a:endParaRPr lang="en-US" sz="1800" b="1" baseline="-25000">
                            <a:effectLst/>
                            <a:latin typeface="Times New Roman"/>
                            <a:cs typeface="Times New Roman"/>
                          </a:endParaRPr>
                        </a:p>
                      </a:txBody>
                      <a:tcPr marL="68580" marR="68580" marT="0" marB="0"/>
                    </a:tc>
                    <a:extLst>
                      <a:ext uri="{0D108BD9-81ED-4DB2-BD59-A6C34878D82A}">
                        <a16:rowId xmlns:a16="http://schemas.microsoft.com/office/drawing/2014/main" val="10000"/>
                      </a:ext>
                    </a:extLst>
                  </a:tr>
                  <a:tr h="274320">
                    <a:tc>
                      <a:txBody>
                        <a:bodyPr/>
                        <a:lstStyle/>
                        <a:p>
                          <a:pPr marL="0" marR="0" algn="just">
                            <a:spcBef>
                              <a:spcPts val="300"/>
                            </a:spcBef>
                            <a:spcAft>
                              <a:spcPts val="300"/>
                            </a:spcAft>
                          </a:pPr>
                          <a:r>
                            <a:rPr lang="en-US" sz="1800" kern="1200">
                              <a:effectLst/>
                            </a:rPr>
                            <a:t>Laser wavelength (</a:t>
                          </a:r>
                          <a:r>
                            <a:rPr lang="en-US" sz="1800" kern="1200">
                              <a:effectLst/>
                              <a:latin typeface="Symbol" panose="05050102010706020507" pitchFamily="18" charset="2"/>
                            </a:rPr>
                            <a:t>m</a:t>
                          </a:r>
                          <a:r>
                            <a:rPr lang="en-US" sz="1800" kern="1200">
                              <a:effectLst/>
                            </a:rPr>
                            <a:t>m)</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0.8 </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9.2 </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val="10001"/>
                      </a:ext>
                    </a:extLst>
                  </a:tr>
                  <a:tr h="274320">
                    <a:tc>
                      <a:txBody>
                        <a:bodyPr/>
                        <a:lstStyle/>
                        <a:p>
                          <a:pPr marL="0" marR="0" algn="just">
                            <a:spcBef>
                              <a:spcPts val="300"/>
                            </a:spcBef>
                            <a:spcAft>
                              <a:spcPts val="300"/>
                            </a:spcAft>
                          </a:pPr>
                          <a:r>
                            <a:rPr lang="en-US" sz="1800" kern="1200">
                              <a:effectLst/>
                            </a:rPr>
                            <a:t>Plasma density (×10</a:t>
                          </a:r>
                          <a:r>
                            <a:rPr lang="en-US" sz="1800" kern="1200" baseline="30000">
                              <a:effectLst/>
                            </a:rPr>
                            <a:t>16</a:t>
                          </a:r>
                          <a:r>
                            <a:rPr lang="en-US" sz="1800" kern="1200">
                              <a:effectLst/>
                            </a:rPr>
                            <a:t>cm</a:t>
                          </a:r>
                          <a:r>
                            <a:rPr lang="en-US" sz="1800" kern="1200" baseline="30000">
                              <a:effectLst/>
                            </a:rPr>
                            <a:t>-3</a:t>
                          </a:r>
                          <a:r>
                            <a:rPr lang="en-US" sz="1800" kern="1200">
                              <a:effectLst/>
                            </a:rPr>
                            <a:t>)</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11 </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0.35</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val="10002"/>
                      </a:ext>
                    </a:extLst>
                  </a:tr>
                  <a:tr h="274320">
                    <a:tc>
                      <a:txBody>
                        <a:bodyPr/>
                        <a:lstStyle/>
                        <a:p>
                          <a:pPr marL="0" marR="0" algn="just">
                            <a:spcBef>
                              <a:spcPts val="300"/>
                            </a:spcBef>
                            <a:spcAft>
                              <a:spcPts val="300"/>
                            </a:spcAft>
                          </a:pPr>
                          <a:r>
                            <a:rPr lang="en-US" sz="1800" kern="1200">
                              <a:effectLst/>
                            </a:rPr>
                            <a:t>Plasma wavelength (</a:t>
                          </a:r>
                          <a:r>
                            <a:rPr lang="en-US" sz="1800" kern="1200">
                              <a:effectLst/>
                              <a:latin typeface="Symbol" panose="05050102010706020507" pitchFamily="18" charset="2"/>
                            </a:rPr>
                            <a:t>m</a:t>
                          </a:r>
                          <a:r>
                            <a:rPr lang="en-US" sz="1800" kern="1200">
                              <a:effectLst/>
                            </a:rPr>
                            <a:t>m)</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99 </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560</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val="10003"/>
                      </a:ext>
                    </a:extLst>
                  </a:tr>
                  <a:tr h="274320">
                    <a:tc>
                      <a:txBody>
                        <a:bodyPr/>
                        <a:lstStyle/>
                        <a:p>
                          <a:pPr marL="0" marR="0" algn="just">
                            <a:spcBef>
                              <a:spcPts val="300"/>
                            </a:spcBef>
                            <a:spcAft>
                              <a:spcPts val="300"/>
                            </a:spcAft>
                          </a:pPr>
                          <a:r>
                            <a:rPr lang="en-US" sz="1800">
                              <a:effectLst/>
                              <a:latin typeface="+mn-lt"/>
                              <a:ea typeface="Times New Roman"/>
                            </a:rPr>
                            <a:t>Bubble volume (mm</a:t>
                          </a:r>
                          <a:r>
                            <a:rPr lang="en-US" sz="1800" baseline="30000">
                              <a:effectLst/>
                              <a:latin typeface="+mn-lt"/>
                              <a:ea typeface="Times New Roman"/>
                            </a:rPr>
                            <a:t>3</a:t>
                          </a:r>
                          <a:r>
                            <a:rPr lang="en-US" sz="1800">
                              <a:effectLst/>
                              <a:latin typeface="+mn-lt"/>
                              <a:ea typeface="Times New Roman"/>
                            </a:rPr>
                            <a:t>)</a:t>
                          </a:r>
                        </a:p>
                      </a:txBody>
                      <a:tcPr marL="68580" marR="68580" marT="0" marB="0"/>
                    </a:tc>
                    <a:tc>
                      <a:txBody>
                        <a:bodyPr/>
                        <a:lstStyle/>
                        <a:p>
                          <a:pPr marL="0" marR="0" algn="just">
                            <a:spcBef>
                              <a:spcPts val="300"/>
                            </a:spcBef>
                            <a:spcAft>
                              <a:spcPts val="300"/>
                            </a:spcAft>
                          </a:pPr>
                          <a:r>
                            <a:rPr lang="en-US" sz="1800">
                              <a:effectLst/>
                              <a:latin typeface="+mn-lt"/>
                              <a:ea typeface="Times New Roman"/>
                            </a:rPr>
                            <a:t>10</a:t>
                          </a:r>
                          <a:r>
                            <a:rPr lang="en-US" sz="1800" baseline="30000">
                              <a:effectLst/>
                              <a:latin typeface="+mn-lt"/>
                              <a:ea typeface="Times New Roman"/>
                            </a:rPr>
                            <a:t>-3</a:t>
                          </a:r>
                        </a:p>
                      </a:txBody>
                      <a:tcPr marL="68580" marR="68580" marT="0" marB="0"/>
                    </a:tc>
                    <a:tc>
                      <a:txBody>
                        <a:bodyPr/>
                        <a:lstStyle/>
                        <a:p>
                          <a:pPr marL="0" marR="0" algn="just">
                            <a:spcBef>
                              <a:spcPts val="300"/>
                            </a:spcBef>
                            <a:spcAft>
                              <a:spcPts val="300"/>
                            </a:spcAft>
                          </a:pPr>
                          <a:r>
                            <a:rPr lang="en-US" sz="1800">
                              <a:effectLst/>
                              <a:latin typeface="+mn-lt"/>
                              <a:ea typeface="Times New Roman"/>
                            </a:rPr>
                            <a:t>0.17</a:t>
                          </a:r>
                        </a:p>
                      </a:txBody>
                      <a:tcPr marL="68580" marR="68580" marT="0" marB="0"/>
                    </a:tc>
                    <a:extLst>
                      <a:ext uri="{0D108BD9-81ED-4DB2-BD59-A6C34878D82A}">
                        <a16:rowId xmlns:a16="http://schemas.microsoft.com/office/drawing/2014/main" val="688806808"/>
                      </a:ext>
                    </a:extLst>
                  </a:tr>
                  <a:tr h="274320">
                    <a:tc>
                      <a:txBody>
                        <a:bodyPr/>
                        <a:lstStyle/>
                        <a:p>
                          <a:pPr marL="0" marR="0" algn="just">
                            <a:spcBef>
                              <a:spcPts val="300"/>
                            </a:spcBef>
                            <a:spcAft>
                              <a:spcPts val="300"/>
                            </a:spcAft>
                          </a:pPr>
                          <a:r>
                            <a:rPr lang="en-US" sz="1800" kern="1200">
                              <a:effectLst/>
                            </a:rPr>
                            <a:t>Laser pulse duration (fs)</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130 </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700</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val="10004"/>
                      </a:ext>
                    </a:extLst>
                  </a:tr>
                  <a:tr h="274320">
                    <a:tc>
                      <a:txBody>
                        <a:bodyPr/>
                        <a:lstStyle/>
                        <a:p>
                          <a:pPr marL="0" marR="0" algn="just">
                            <a:spcBef>
                              <a:spcPts val="300"/>
                            </a:spcBef>
                            <a:spcAft>
                              <a:spcPts val="300"/>
                            </a:spcAft>
                          </a:pPr>
                          <a:r>
                            <a:rPr lang="en-US" sz="1800" kern="1200">
                              <a:effectLst/>
                            </a:rPr>
                            <a:t>Laser radius (</a:t>
                          </a:r>
                          <a:r>
                            <a:rPr lang="en-US" sz="1800" kern="1200">
                              <a:effectLst/>
                              <a:latin typeface="Symbol" panose="05050102010706020507" pitchFamily="18" charset="2"/>
                            </a:rPr>
                            <a:t>m</a:t>
                          </a:r>
                          <a:r>
                            <a:rPr lang="en-US" sz="1800" kern="1200">
                              <a:effectLst/>
                            </a:rPr>
                            <a:t>m)</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63 </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360</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val="2422013771"/>
                      </a:ext>
                    </a:extLst>
                  </a:tr>
                  <a:tr h="274320">
                    <a:tc>
                      <a:txBody>
                        <a:bodyPr/>
                        <a:lstStyle/>
                        <a:p>
                          <a:pPr marL="0" marR="0" algn="just">
                            <a:spcBef>
                              <a:spcPts val="300"/>
                            </a:spcBef>
                            <a:spcAft>
                              <a:spcPts val="300"/>
                            </a:spcAft>
                          </a:pPr>
                          <a:r>
                            <a:rPr lang="en-US" sz="1800" kern="1200">
                              <a:effectLst/>
                            </a:rPr>
                            <a:t>Laser peak power (TW)</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300 </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75</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val="10006"/>
                      </a:ext>
                    </a:extLst>
                  </a:tr>
                  <a:tr h="297752">
                    <a:tc>
                      <a:txBody>
                        <a:bodyPr/>
                        <a:lstStyle/>
                        <a:p>
                          <a:endParaRPr lang="en-US"/>
                        </a:p>
                      </a:txBody>
                      <a:tcPr marL="68580" marR="68580" marT="0" marB="0">
                        <a:blipFill>
                          <a:blip r:embed="rId3"/>
                          <a:stretch>
                            <a:fillRect l="-128" t="-777083" r="-36748" b="-893750"/>
                          </a:stretch>
                        </a:blipFill>
                      </a:tcPr>
                    </a:tc>
                    <a:tc>
                      <a:txBody>
                        <a:bodyPr/>
                        <a:lstStyle/>
                        <a:p>
                          <a:pPr marL="0" marR="0" algn="just">
                            <a:spcBef>
                              <a:spcPts val="300"/>
                            </a:spcBef>
                            <a:spcAft>
                              <a:spcPts val="300"/>
                            </a:spcAft>
                          </a:pPr>
                          <a:r>
                            <a:rPr lang="en-US" sz="1800">
                              <a:effectLst/>
                              <a:latin typeface="+mn-lt"/>
                              <a:ea typeface="Times New Roman"/>
                            </a:rPr>
                            <a:t>1.06</a:t>
                          </a:r>
                        </a:p>
                      </a:txBody>
                      <a:tcPr marL="68580" marR="68580" marT="0" marB="0"/>
                    </a:tc>
                    <a:tc>
                      <a:txBody>
                        <a:bodyPr/>
                        <a:lstStyle/>
                        <a:p>
                          <a:pPr marL="0" marR="0" algn="just">
                            <a:spcBef>
                              <a:spcPts val="300"/>
                            </a:spcBef>
                            <a:spcAft>
                              <a:spcPts val="300"/>
                            </a:spcAft>
                          </a:pPr>
                          <a:r>
                            <a:rPr lang="en-US" sz="1800">
                              <a:effectLst/>
                              <a:latin typeface="+mn-lt"/>
                              <a:ea typeface="Times New Roman"/>
                            </a:rPr>
                            <a:t>1.07</a:t>
                          </a:r>
                        </a:p>
                      </a:txBody>
                      <a:tcPr marL="68580" marR="68580" marT="0" marB="0"/>
                    </a:tc>
                    <a:extLst>
                      <a:ext uri="{0D108BD9-81ED-4DB2-BD59-A6C34878D82A}">
                        <a16:rowId xmlns:a16="http://schemas.microsoft.com/office/drawing/2014/main" val="2641837338"/>
                      </a:ext>
                    </a:extLst>
                  </a:tr>
                  <a:tr h="274320">
                    <a:tc>
                      <a:txBody>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lang="en-US" sz="1800" kern="1200">
                              <a:effectLst/>
                            </a:rPr>
                            <a:t>Accelerating field (GeV/m)</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12.6 </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2.2</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val="4100085595"/>
                      </a:ext>
                    </a:extLst>
                  </a:tr>
                  <a:tr h="274320">
                    <a:tc>
                      <a:txBody>
                        <a:bodyPr/>
                        <a:lstStyle/>
                        <a:p>
                          <a:pPr marL="0" marR="0" algn="just">
                            <a:spcBef>
                              <a:spcPts val="300"/>
                            </a:spcBef>
                            <a:spcAft>
                              <a:spcPts val="300"/>
                            </a:spcAft>
                          </a:pPr>
                          <a:r>
                            <a:rPr lang="en-US" sz="1800" kern="1200">
                              <a:effectLst/>
                            </a:rPr>
                            <a:t>Single stage interaction length (m)</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0.79 </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1.1</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val="10009"/>
                      </a:ext>
                    </a:extLst>
                  </a:tr>
                  <a:tr h="274320">
                    <a:tc>
                      <a:txBody>
                        <a:bodyPr/>
                        <a:lstStyle/>
                        <a:p>
                          <a:pPr marL="0" marR="0" algn="just">
                            <a:spcBef>
                              <a:spcPts val="300"/>
                            </a:spcBef>
                            <a:spcAft>
                              <a:spcPts val="300"/>
                            </a:spcAft>
                          </a:pPr>
                          <a:r>
                            <a:rPr lang="en-US" sz="1800" kern="1200">
                              <a:effectLst/>
                            </a:rPr>
                            <a:t>Energy gain per stage (GeV)</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10 </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2.4</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val="10011"/>
                      </a:ext>
                    </a:extLst>
                  </a:tr>
                  <a:tr h="274320">
                    <a:tc>
                      <a:txBody>
                        <a:bodyPr/>
                        <a:lstStyle/>
                        <a:p>
                          <a:pPr marL="0" marR="0" algn="just">
                            <a:spcBef>
                              <a:spcPts val="300"/>
                            </a:spcBef>
                            <a:spcAft>
                              <a:spcPts val="300"/>
                            </a:spcAft>
                          </a:pPr>
                          <a:r>
                            <a:rPr lang="en-US" sz="1800" kern="1200">
                              <a:effectLst/>
                            </a:rPr>
                            <a:t>Number per bunch (×10</a:t>
                          </a:r>
                          <a:r>
                            <a:rPr lang="en-US" sz="1800" kern="1200" baseline="30000">
                              <a:effectLst/>
                            </a:rPr>
                            <a:t>9</a:t>
                          </a:r>
                          <a:r>
                            <a:rPr lang="en-US" sz="1800" kern="1200">
                              <a:effectLst/>
                            </a:rPr>
                            <a:t>)</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4 </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23</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val="2444080123"/>
                      </a:ext>
                    </a:extLst>
                  </a:tr>
                  <a:tr h="274320">
                    <a:tc>
                      <a:txBody>
                        <a:bodyPr/>
                        <a:lstStyle/>
                        <a:p>
                          <a:pPr marL="0" marR="0" algn="just">
                            <a:spcBef>
                              <a:spcPts val="300"/>
                            </a:spcBef>
                            <a:spcAft>
                              <a:spcPts val="300"/>
                            </a:spcAft>
                          </a:pPr>
                          <a:r>
                            <a:rPr lang="en-US" sz="1800" kern="1200">
                              <a:effectLst/>
                            </a:rPr>
                            <a:t>Collision rate (kHz)</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10 </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0.3</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val="10013"/>
                      </a:ext>
                    </a:extLst>
                  </a:tr>
                  <a:tr h="274320">
                    <a:tc>
                      <a:txBody>
                        <a:bodyPr/>
                        <a:lstStyle/>
                        <a:p>
                          <a:pPr marL="0" marR="0" algn="just">
                            <a:spcBef>
                              <a:spcPts val="300"/>
                            </a:spcBef>
                            <a:spcAft>
                              <a:spcPts val="300"/>
                            </a:spcAft>
                          </a:pPr>
                          <a:r>
                            <a:rPr lang="en-US" sz="1800" kern="1200">
                              <a:effectLst/>
                            </a:rPr>
                            <a:t>Laser energy per stage (J)</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40 </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52</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val="3326758002"/>
                      </a:ext>
                    </a:extLst>
                  </a:tr>
                  <a:tr h="274320">
                    <a:tc>
                      <a:txBody>
                        <a:bodyPr/>
                        <a:lstStyle/>
                        <a:p>
                          <a:pPr marL="0" marR="0" algn="just">
                            <a:spcBef>
                              <a:spcPts val="300"/>
                            </a:spcBef>
                            <a:spcAft>
                              <a:spcPts val="300"/>
                            </a:spcAft>
                          </a:pPr>
                          <a:r>
                            <a:rPr lang="en-US" sz="1800" kern="1200">
                              <a:effectLst/>
                            </a:rPr>
                            <a:t>Average laser power per stage (kW)</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400 </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16</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val="10014"/>
                      </a:ext>
                    </a:extLst>
                  </a:tr>
                  <a:tr h="274320">
                    <a:tc>
                      <a:txBody>
                        <a:bodyPr/>
                        <a:lstStyle/>
                        <a:p>
                          <a:pPr marL="0" marR="0" algn="just">
                            <a:spcBef>
                              <a:spcPts val="300"/>
                            </a:spcBef>
                            <a:spcAft>
                              <a:spcPts val="300"/>
                            </a:spcAft>
                          </a:pPr>
                          <a:r>
                            <a:rPr lang="en-US" sz="1800">
                              <a:effectLst/>
                              <a:latin typeface="+mn-lt"/>
                              <a:ea typeface="Times New Roman"/>
                            </a:rPr>
                            <a:t>Number of stages</a:t>
                          </a:r>
                        </a:p>
                      </a:txBody>
                      <a:tcPr marL="68580" marR="68580" marT="0" marB="0"/>
                    </a:tc>
                    <a:tc>
                      <a:txBody>
                        <a:bodyPr/>
                        <a:lstStyle/>
                        <a:p>
                          <a:pPr marL="0" marR="0" algn="just">
                            <a:spcBef>
                              <a:spcPts val="300"/>
                            </a:spcBef>
                            <a:spcAft>
                              <a:spcPts val="300"/>
                            </a:spcAft>
                          </a:pPr>
                          <a:r>
                            <a:rPr lang="en-US" sz="1800">
                              <a:effectLst/>
                              <a:latin typeface="+mn-lt"/>
                              <a:ea typeface="Times New Roman"/>
                            </a:rPr>
                            <a:t>500</a:t>
                          </a:r>
                        </a:p>
                      </a:txBody>
                      <a:tcPr marL="68580" marR="68580" marT="0" marB="0"/>
                    </a:tc>
                    <a:tc>
                      <a:txBody>
                        <a:bodyPr/>
                        <a:lstStyle/>
                        <a:p>
                          <a:pPr marL="0" marR="0" algn="just">
                            <a:spcBef>
                              <a:spcPts val="300"/>
                            </a:spcBef>
                            <a:spcAft>
                              <a:spcPts val="300"/>
                            </a:spcAft>
                          </a:pPr>
                          <a:r>
                            <a:rPr lang="en-US" sz="1800">
                              <a:effectLst/>
                              <a:latin typeface="+mn-lt"/>
                              <a:ea typeface="Times New Roman"/>
                            </a:rPr>
                            <a:t>2083</a:t>
                          </a:r>
                        </a:p>
                      </a:txBody>
                      <a:tcPr marL="68580" marR="68580" marT="0" marB="0"/>
                    </a:tc>
                    <a:extLst>
                      <a:ext uri="{0D108BD9-81ED-4DB2-BD59-A6C34878D82A}">
                        <a16:rowId xmlns:a16="http://schemas.microsoft.com/office/drawing/2014/main" val="2330432130"/>
                      </a:ext>
                    </a:extLst>
                  </a:tr>
                  <a:tr h="274320">
                    <a:tc>
                      <a:txBody>
                        <a:bodyPr/>
                        <a:lstStyle/>
                        <a:p>
                          <a:pPr marL="0" marR="0" algn="just">
                            <a:spcBef>
                              <a:spcPts val="300"/>
                            </a:spcBef>
                            <a:spcAft>
                              <a:spcPts val="300"/>
                            </a:spcAft>
                          </a:pPr>
                          <a:r>
                            <a:rPr lang="en-US" sz="1800" kern="1200">
                              <a:effectLst/>
                            </a:rPr>
                            <a:t>Total laser power (MW)</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200 </a:t>
                          </a:r>
                          <a:endParaRPr lang="en-US" sz="18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800" kern="1200">
                              <a:effectLst/>
                            </a:rPr>
                            <a:t>33</a:t>
                          </a:r>
                          <a:endParaRPr lang="en-US" sz="1800">
                            <a:effectLst/>
                            <a:latin typeface="Times New Roman"/>
                            <a:ea typeface="Times New Roman"/>
                          </a:endParaRPr>
                        </a:p>
                      </a:txBody>
                      <a:tcPr marL="68580" marR="68580" marT="0" marB="0"/>
                    </a:tc>
                    <a:extLst>
                      <a:ext uri="{0D108BD9-81ED-4DB2-BD59-A6C34878D82A}">
                        <a16:rowId xmlns:a16="http://schemas.microsoft.com/office/drawing/2014/main" val="10016"/>
                      </a:ext>
                    </a:extLst>
                  </a:tr>
                </a:tbl>
              </a:graphicData>
            </a:graphic>
          </p:graphicFrame>
        </mc:Fallback>
      </mc:AlternateContent>
      <p:sp>
        <p:nvSpPr>
          <p:cNvPr id="26" name="TextBox 25"/>
          <p:cNvSpPr txBox="1"/>
          <p:nvPr/>
        </p:nvSpPr>
        <p:spPr>
          <a:xfrm>
            <a:off x="2696085" y="6271645"/>
            <a:ext cx="7823008" cy="307777"/>
          </a:xfrm>
          <a:prstGeom prst="rect">
            <a:avLst/>
          </a:prstGeom>
          <a:noFill/>
        </p:spPr>
        <p:txBody>
          <a:bodyPr wrap="square" rtlCol="0">
            <a:spAutoFit/>
          </a:bodyPr>
          <a:lstStyle/>
          <a:p>
            <a:r>
              <a:rPr lang="en-US" sz="1400" i="1">
                <a:cs typeface="Times New Roman" panose="02020603050405020304" pitchFamily="18" charset="0"/>
              </a:rPr>
              <a:t>Following “Physical considerations for a laser-plasma linear collider” C. B. Schroeder et al, 2010</a:t>
            </a:r>
          </a:p>
        </p:txBody>
      </p:sp>
      <p:sp>
        <p:nvSpPr>
          <p:cNvPr id="5" name="Title 1">
            <a:extLst>
              <a:ext uri="{FF2B5EF4-FFF2-40B4-BE49-F238E27FC236}">
                <a16:creationId xmlns:a16="http://schemas.microsoft.com/office/drawing/2014/main" id="{103207B5-3BAA-BE96-FAE8-7A1E78F8B19C}"/>
              </a:ext>
            </a:extLst>
          </p:cNvPr>
          <p:cNvSpPr>
            <a:spLocks noGrp="1"/>
          </p:cNvSpPr>
          <p:nvPr>
            <p:ph type="title"/>
          </p:nvPr>
        </p:nvSpPr>
        <p:spPr>
          <a:xfrm>
            <a:off x="355257" y="-215122"/>
            <a:ext cx="11049000" cy="1325563"/>
          </a:xfrm>
        </p:spPr>
        <p:txBody>
          <a:bodyPr/>
          <a:lstStyle/>
          <a:p>
            <a:pPr algn="l"/>
            <a:r>
              <a:rPr lang="en-US"/>
              <a:t>Two optimized examples</a:t>
            </a:r>
          </a:p>
        </p:txBody>
      </p:sp>
      <p:pic>
        <p:nvPicPr>
          <p:cNvPr id="8" name="Picture 8">
            <a:extLst>
              <a:ext uri="{FF2B5EF4-FFF2-40B4-BE49-F238E27FC236}">
                <a16:creationId xmlns:a16="http://schemas.microsoft.com/office/drawing/2014/main" id="{36687A45-42E2-59FE-A3E2-437AF2A41B5C}"/>
              </a:ext>
            </a:extLst>
          </p:cNvPr>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094484" y="3275364"/>
            <a:ext cx="2088867" cy="274359"/>
          </a:xfrm>
          <a:prstGeom prst="rect">
            <a:avLst/>
          </a:prstGeom>
          <a:noFill/>
        </p:spPr>
      </p:pic>
      <p:pic>
        <p:nvPicPr>
          <p:cNvPr id="10" name="Picture 7">
            <a:extLst>
              <a:ext uri="{FF2B5EF4-FFF2-40B4-BE49-F238E27FC236}">
                <a16:creationId xmlns:a16="http://schemas.microsoft.com/office/drawing/2014/main" id="{BE560766-3779-DA53-9071-C8EE96DBF623}"/>
              </a:ext>
            </a:extLst>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819264" y="3524294"/>
            <a:ext cx="2239790" cy="267075"/>
          </a:xfrm>
          <a:prstGeom prst="rect">
            <a:avLst/>
          </a:prstGeom>
          <a:noFill/>
        </p:spPr>
      </p:pic>
      <p:pic>
        <p:nvPicPr>
          <p:cNvPr id="11" name="Picture 6">
            <a:extLst>
              <a:ext uri="{FF2B5EF4-FFF2-40B4-BE49-F238E27FC236}">
                <a16:creationId xmlns:a16="http://schemas.microsoft.com/office/drawing/2014/main" id="{5D7F152C-C8C7-25E3-A4C7-BE9E8B3AE295}"/>
              </a:ext>
            </a:extLst>
          </p:cNvPr>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8057268" y="2635950"/>
            <a:ext cx="2599080" cy="613266"/>
          </a:xfrm>
          <a:prstGeom prst="rect">
            <a:avLst/>
          </a:prstGeom>
          <a:noFill/>
        </p:spPr>
      </p:pic>
      <p:pic>
        <p:nvPicPr>
          <p:cNvPr id="20" name="Picture 3">
            <a:extLst>
              <a:ext uri="{FF2B5EF4-FFF2-40B4-BE49-F238E27FC236}">
                <a16:creationId xmlns:a16="http://schemas.microsoft.com/office/drawing/2014/main" id="{79C74CE2-09C0-73E7-7A0C-EE37106FD663}"/>
              </a:ext>
            </a:extLst>
          </p:cNvPr>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8057268" y="2174072"/>
            <a:ext cx="2599080" cy="511766"/>
          </a:xfrm>
          <a:prstGeom prst="rect">
            <a:avLst/>
          </a:prstGeom>
          <a:noFill/>
        </p:spPr>
      </p:pic>
      <p:pic>
        <p:nvPicPr>
          <p:cNvPr id="21" name="Picture 2">
            <a:extLst>
              <a:ext uri="{FF2B5EF4-FFF2-40B4-BE49-F238E27FC236}">
                <a16:creationId xmlns:a16="http://schemas.microsoft.com/office/drawing/2014/main" id="{5B875F51-B7D2-1402-BA7F-44497C37CB2E}"/>
              </a:ext>
            </a:extLst>
          </p:cNvPr>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8055229" y="3934127"/>
            <a:ext cx="2697164" cy="355391"/>
          </a:xfrm>
          <a:prstGeom prst="rect">
            <a:avLst/>
          </a:prstGeom>
          <a:noFill/>
        </p:spPr>
      </p:pic>
      <p:sp>
        <p:nvSpPr>
          <p:cNvPr id="31" name="TextBox 30">
            <a:extLst>
              <a:ext uri="{FF2B5EF4-FFF2-40B4-BE49-F238E27FC236}">
                <a16:creationId xmlns:a16="http://schemas.microsoft.com/office/drawing/2014/main" id="{A4BDDADD-1672-BC0E-6848-4F57C1D183EA}"/>
              </a:ext>
            </a:extLst>
          </p:cNvPr>
          <p:cNvSpPr txBox="1"/>
          <p:nvPr/>
        </p:nvSpPr>
        <p:spPr>
          <a:xfrm>
            <a:off x="8322281" y="3495440"/>
            <a:ext cx="850805" cy="307777"/>
          </a:xfrm>
          <a:prstGeom prst="rect">
            <a:avLst/>
          </a:prstGeom>
          <a:noFill/>
        </p:spPr>
        <p:txBody>
          <a:bodyPr wrap="square" rtlCol="0">
            <a:spAutoFit/>
          </a:bodyPr>
          <a:lstStyle/>
          <a:p>
            <a:r>
              <a:rPr lang="en-US" sz="1400">
                <a:solidFill>
                  <a:schemeClr val="tx2">
                    <a:lumMod val="65000"/>
                    <a:lumOff val="35000"/>
                  </a:schemeClr>
                </a:solidFill>
                <a:latin typeface="Times New Roman" panose="02020603050405020304" pitchFamily="18" charset="0"/>
                <a:cs typeface="Times New Roman" panose="02020603050405020304" pitchFamily="18" charset="0"/>
              </a:rPr>
              <a:t>where</a:t>
            </a:r>
          </a:p>
        </p:txBody>
      </p:sp>
      <p:grpSp>
        <p:nvGrpSpPr>
          <p:cNvPr id="33" name="Group 32">
            <a:extLst>
              <a:ext uri="{FF2B5EF4-FFF2-40B4-BE49-F238E27FC236}">
                <a16:creationId xmlns:a16="http://schemas.microsoft.com/office/drawing/2014/main" id="{145C71EE-94EB-9745-DE4D-48A8DB8970C0}"/>
              </a:ext>
            </a:extLst>
          </p:cNvPr>
          <p:cNvGrpSpPr/>
          <p:nvPr/>
        </p:nvGrpSpPr>
        <p:grpSpPr>
          <a:xfrm>
            <a:off x="8055229" y="4388179"/>
            <a:ext cx="2463864" cy="338554"/>
            <a:chOff x="8377382" y="4598738"/>
            <a:chExt cx="2463864" cy="338554"/>
          </a:xfrm>
        </p:grpSpPr>
        <p:pic>
          <p:nvPicPr>
            <p:cNvPr id="27" name="Picture 1">
              <a:extLst>
                <a:ext uri="{FF2B5EF4-FFF2-40B4-BE49-F238E27FC236}">
                  <a16:creationId xmlns:a16="http://schemas.microsoft.com/office/drawing/2014/main" id="{95D1450C-7A93-AA6F-301A-7A7FE9A51702}"/>
                </a:ext>
              </a:extLst>
            </p:cNvPr>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8377382" y="4610618"/>
              <a:ext cx="2463864" cy="314794"/>
            </a:xfrm>
            <a:prstGeom prst="rect">
              <a:avLst/>
            </a:prstGeom>
            <a:noFill/>
          </p:spPr>
        </p:pic>
        <p:sp>
          <p:nvSpPr>
            <p:cNvPr id="32" name="TextBox 31">
              <a:extLst>
                <a:ext uri="{FF2B5EF4-FFF2-40B4-BE49-F238E27FC236}">
                  <a16:creationId xmlns:a16="http://schemas.microsoft.com/office/drawing/2014/main" id="{549CAF1F-AF47-CB34-63AF-1A1834BF019C}"/>
                </a:ext>
              </a:extLst>
            </p:cNvPr>
            <p:cNvSpPr txBox="1"/>
            <p:nvPr/>
          </p:nvSpPr>
          <p:spPr>
            <a:xfrm>
              <a:off x="8791556" y="4598738"/>
              <a:ext cx="556563" cy="338554"/>
            </a:xfrm>
            <a:prstGeom prst="rect">
              <a:avLst/>
            </a:prstGeom>
            <a:solidFill>
              <a:schemeClr val="bg1"/>
            </a:solidFill>
          </p:spPr>
          <p:txBody>
            <a:bodyPr wrap="square" rtlCol="0">
              <a:spAutoFit/>
            </a:bodyPr>
            <a:lstStyle/>
            <a:p>
              <a:pPr algn="r"/>
              <a:r>
                <a:rPr lang="en-US" sz="1600">
                  <a:latin typeface="Times New Roman" panose="02020603050405020304" pitchFamily="18" charset="0"/>
                  <a:cs typeface="Times New Roman" panose="02020603050405020304" pitchFamily="18" charset="0"/>
                </a:rPr>
                <a:t>0.3×</a:t>
              </a:r>
            </a:p>
          </p:txBody>
        </p:sp>
      </p:grpSp>
      <p:cxnSp>
        <p:nvCxnSpPr>
          <p:cNvPr id="35" name="Straight Arrow Connector 34">
            <a:extLst>
              <a:ext uri="{FF2B5EF4-FFF2-40B4-BE49-F238E27FC236}">
                <a16:creationId xmlns:a16="http://schemas.microsoft.com/office/drawing/2014/main" id="{BFAFE8C3-E780-9AC5-A135-4E696E74FFF2}"/>
              </a:ext>
            </a:extLst>
          </p:cNvPr>
          <p:cNvCxnSpPr>
            <a:cxnSpLocks/>
          </p:cNvCxnSpPr>
          <p:nvPr/>
        </p:nvCxnSpPr>
        <p:spPr>
          <a:xfrm flipH="1">
            <a:off x="7227004" y="2468896"/>
            <a:ext cx="736598" cy="1472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B22F657-3773-82BD-0795-D1AEB08A4B19}"/>
              </a:ext>
            </a:extLst>
          </p:cNvPr>
          <p:cNvCxnSpPr>
            <a:cxnSpLocks/>
          </p:cNvCxnSpPr>
          <p:nvPr/>
        </p:nvCxnSpPr>
        <p:spPr>
          <a:xfrm flipH="1">
            <a:off x="7218781" y="2941721"/>
            <a:ext cx="73659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F40955B5-599D-022E-EF9C-52B89C787E8A}"/>
              </a:ext>
            </a:extLst>
          </p:cNvPr>
          <p:cNvCxnSpPr>
            <a:cxnSpLocks/>
          </p:cNvCxnSpPr>
          <p:nvPr/>
        </p:nvCxnSpPr>
        <p:spPr>
          <a:xfrm flipH="1" flipV="1">
            <a:off x="7227004" y="3169613"/>
            <a:ext cx="753044" cy="1954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7A2267E-CB30-F45F-3AA5-5398E40F21F6}"/>
              </a:ext>
            </a:extLst>
          </p:cNvPr>
          <p:cNvCxnSpPr>
            <a:cxnSpLocks/>
          </p:cNvCxnSpPr>
          <p:nvPr/>
        </p:nvCxnSpPr>
        <p:spPr>
          <a:xfrm flipH="1" flipV="1">
            <a:off x="7227004" y="3676986"/>
            <a:ext cx="753044" cy="4207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C0F9308A-C3B2-C6FF-24A6-14FCF68EC9EF}"/>
              </a:ext>
            </a:extLst>
          </p:cNvPr>
          <p:cNvCxnSpPr>
            <a:cxnSpLocks/>
          </p:cNvCxnSpPr>
          <p:nvPr/>
        </p:nvCxnSpPr>
        <p:spPr>
          <a:xfrm flipH="1" flipV="1">
            <a:off x="7217995" y="4530319"/>
            <a:ext cx="710422" cy="271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Slide Number Placeholder 4">
            <a:extLst>
              <a:ext uri="{FF2B5EF4-FFF2-40B4-BE49-F238E27FC236}">
                <a16:creationId xmlns:a16="http://schemas.microsoft.com/office/drawing/2014/main" id="{333739A5-8E4C-359C-B0F2-29F0FD3D9D6D}"/>
              </a:ext>
            </a:extLst>
          </p:cNvPr>
          <p:cNvSpPr txBox="1">
            <a:spLocks/>
          </p:cNvSpPr>
          <p:nvPr/>
        </p:nvSpPr>
        <p:spPr>
          <a:xfrm>
            <a:off x="11188014" y="6316595"/>
            <a:ext cx="432486" cy="365125"/>
          </a:xfrm>
          <a:prstGeom prst="rect">
            <a:avLst/>
          </a:prstGeom>
        </p:spPr>
        <p:txBody>
          <a:bodyPr lIns="0" tIns="0" rIns="45720" bIns="0" anchor="ctr"/>
          <a:lstStyle>
            <a:defPPr>
              <a:defRPr lang="en-US"/>
            </a:defPPr>
            <a:lvl1pPr marL="0" algn="r" defTabSz="914400" rtl="0" eaLnBrk="0" latinLnBrk="0" hangingPunct="0">
              <a:defRPr sz="2400" kern="1200">
                <a:solidFill>
                  <a:schemeClr val="tx1"/>
                </a:solidFill>
                <a:latin typeface="Arial" pitchFamily="34" charset="0"/>
                <a:ea typeface="ＭＳ Ｐゴシック" pitchFamily="34" charset="-128"/>
                <a:cs typeface="+mn-cs"/>
              </a:defRPr>
            </a:lvl1pPr>
            <a:lvl2pPr marL="742950" indent="-285750" algn="l" defTabSz="914400" rtl="0" eaLnBrk="0" latinLnBrk="0" hangingPunct="0">
              <a:defRPr sz="2400" kern="1200">
                <a:solidFill>
                  <a:schemeClr val="tx1"/>
                </a:solidFill>
                <a:latin typeface="Arial" pitchFamily="34" charset="0"/>
                <a:ea typeface="ＭＳ Ｐゴシック" pitchFamily="34" charset="-128"/>
                <a:cs typeface="+mn-cs"/>
              </a:defRPr>
            </a:lvl2pPr>
            <a:lvl3pPr marL="1143000" indent="-228600" algn="l" defTabSz="914400" rtl="0" eaLnBrk="0" latinLnBrk="0" hangingPunct="0">
              <a:defRPr sz="2400" kern="1200">
                <a:solidFill>
                  <a:schemeClr val="tx1"/>
                </a:solidFill>
                <a:latin typeface="Arial" pitchFamily="34" charset="0"/>
                <a:ea typeface="ＭＳ Ｐゴシック" pitchFamily="34" charset="-128"/>
                <a:cs typeface="+mn-cs"/>
              </a:defRPr>
            </a:lvl3pPr>
            <a:lvl4pPr marL="1600200" indent="-228600" algn="l" defTabSz="914400" rtl="0" eaLnBrk="0" latinLnBrk="0" hangingPunct="0">
              <a:defRPr sz="2400" kern="1200">
                <a:solidFill>
                  <a:schemeClr val="tx1"/>
                </a:solidFill>
                <a:latin typeface="Arial" pitchFamily="34" charset="0"/>
                <a:ea typeface="ＭＳ Ｐゴシック" pitchFamily="34" charset="-128"/>
                <a:cs typeface="+mn-cs"/>
              </a:defRPr>
            </a:lvl4pPr>
            <a:lvl5pPr marL="2057400" indent="-228600" algn="l" defTabSz="914400" rtl="0" eaLnBrk="0" latinLnBrk="0" hangingPunct="0">
              <a:defRPr sz="2400" kern="1200">
                <a:solidFill>
                  <a:schemeClr val="tx1"/>
                </a:solidFill>
                <a:latin typeface="Arial" pitchFamily="34" charset="0"/>
                <a:ea typeface="ＭＳ Ｐゴシック" pitchFamily="34" charset="-128"/>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9pPr>
          </a:lstStyle>
          <a:p>
            <a:pPr eaLnBrk="1" hangingPunct="1"/>
            <a:fld id="{BE4C5AD2-EEB0-4306-A6B7-0F231B7ED1DC}" type="slidenum">
              <a:rPr lang="en-US" altLang="en-US" sz="1200" smtClean="0">
                <a:solidFill>
                  <a:schemeClr val="tx2"/>
                </a:solidFill>
              </a:rPr>
              <a:pPr eaLnBrk="1" hangingPunct="1"/>
              <a:t>20</a:t>
            </a:fld>
            <a:endParaRPr lang="en-US" altLang="en-US" sz="1200">
              <a:solidFill>
                <a:srgbClr val="898989"/>
              </a:solidFill>
            </a:endParaRPr>
          </a:p>
        </p:txBody>
      </p:sp>
      <p:sp>
        <p:nvSpPr>
          <p:cNvPr id="51" name="Rectangle: Rounded Corners 50">
            <a:extLst>
              <a:ext uri="{FF2B5EF4-FFF2-40B4-BE49-F238E27FC236}">
                <a16:creationId xmlns:a16="http://schemas.microsoft.com/office/drawing/2014/main" id="{EF8504CE-84EA-E25A-BCF9-114FE6B2632F}"/>
              </a:ext>
            </a:extLst>
          </p:cNvPr>
          <p:cNvSpPr/>
          <p:nvPr/>
        </p:nvSpPr>
        <p:spPr>
          <a:xfrm>
            <a:off x="6329730" y="2199132"/>
            <a:ext cx="683491" cy="295901"/>
          </a:xfrm>
          <a:prstGeom prst="roundRect">
            <a:avLst/>
          </a:prstGeom>
          <a:solidFill>
            <a:srgbClr val="92D05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0C70AB6B-BF97-0E2E-D4CA-B2D97231E391}"/>
              </a:ext>
            </a:extLst>
          </p:cNvPr>
          <p:cNvSpPr/>
          <p:nvPr/>
        </p:nvSpPr>
        <p:spPr>
          <a:xfrm>
            <a:off x="6329730" y="4362967"/>
            <a:ext cx="683491" cy="295901"/>
          </a:xfrm>
          <a:prstGeom prst="roundRect">
            <a:avLst/>
          </a:prstGeom>
          <a:solidFill>
            <a:srgbClr val="92D05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E1A7D51E-83F6-BAB8-1738-33B7D18661F6}"/>
              </a:ext>
            </a:extLst>
          </p:cNvPr>
          <p:cNvSpPr/>
          <p:nvPr/>
        </p:nvSpPr>
        <p:spPr>
          <a:xfrm>
            <a:off x="6326908" y="5287678"/>
            <a:ext cx="683491" cy="295901"/>
          </a:xfrm>
          <a:prstGeom prst="roundRect">
            <a:avLst/>
          </a:prstGeom>
          <a:solidFill>
            <a:srgbClr val="92D05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Rounded Corners 55">
            <a:extLst>
              <a:ext uri="{FF2B5EF4-FFF2-40B4-BE49-F238E27FC236}">
                <a16:creationId xmlns:a16="http://schemas.microsoft.com/office/drawing/2014/main" id="{E641E123-A8C7-7BD9-BE1D-ABC3273BFD72}"/>
              </a:ext>
            </a:extLst>
          </p:cNvPr>
          <p:cNvSpPr/>
          <p:nvPr/>
        </p:nvSpPr>
        <p:spPr>
          <a:xfrm>
            <a:off x="6292785" y="4689978"/>
            <a:ext cx="683491" cy="295901"/>
          </a:xfrm>
          <a:prstGeom prst="roundRect">
            <a:avLst/>
          </a:prstGeom>
          <a:solidFill>
            <a:srgbClr val="92D05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1D39621-4935-D823-E779-A1D26FCB1503}"/>
              </a:ext>
            </a:extLst>
          </p:cNvPr>
          <p:cNvSpPr txBox="1"/>
          <p:nvPr/>
        </p:nvSpPr>
        <p:spPr>
          <a:xfrm>
            <a:off x="7761679" y="1456632"/>
            <a:ext cx="3858821" cy="584775"/>
          </a:xfrm>
          <a:prstGeom prst="rect">
            <a:avLst/>
          </a:prstGeom>
          <a:noFill/>
        </p:spPr>
        <p:txBody>
          <a:bodyPr wrap="square" rtlCol="0">
            <a:spAutoFit/>
          </a:bodyPr>
          <a:lstStyle/>
          <a:p>
            <a:r>
              <a:rPr lang="en-US" sz="1600">
                <a:solidFill>
                  <a:schemeClr val="accent1">
                    <a:lumMod val="75000"/>
                  </a:schemeClr>
                </a:solidFill>
              </a:rPr>
              <a:t>Bigger sized bubble facilitates low-emittance beams</a:t>
            </a:r>
          </a:p>
        </p:txBody>
      </p:sp>
      <p:sp>
        <p:nvSpPr>
          <p:cNvPr id="58" name="Lightning Bolt 57">
            <a:extLst>
              <a:ext uri="{FF2B5EF4-FFF2-40B4-BE49-F238E27FC236}">
                <a16:creationId xmlns:a16="http://schemas.microsoft.com/office/drawing/2014/main" id="{89FC621B-6EF9-1E28-4E51-23932C821E29}"/>
              </a:ext>
            </a:extLst>
          </p:cNvPr>
          <p:cNvSpPr/>
          <p:nvPr/>
        </p:nvSpPr>
        <p:spPr>
          <a:xfrm rot="5583375">
            <a:off x="7210052" y="1765543"/>
            <a:ext cx="570924" cy="653982"/>
          </a:xfrm>
          <a:prstGeom prst="lightningBol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Lightning Bolt 58">
            <a:extLst>
              <a:ext uri="{FF2B5EF4-FFF2-40B4-BE49-F238E27FC236}">
                <a16:creationId xmlns:a16="http://schemas.microsoft.com/office/drawing/2014/main" id="{67BD38AC-CD48-8B39-F571-4E22197DD9BA}"/>
              </a:ext>
            </a:extLst>
          </p:cNvPr>
          <p:cNvSpPr/>
          <p:nvPr/>
        </p:nvSpPr>
        <p:spPr>
          <a:xfrm rot="8757513">
            <a:off x="7274161" y="4393282"/>
            <a:ext cx="570924" cy="653982"/>
          </a:xfrm>
          <a:prstGeom prst="lightningBol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Lightning Bolt 59">
            <a:extLst>
              <a:ext uri="{FF2B5EF4-FFF2-40B4-BE49-F238E27FC236}">
                <a16:creationId xmlns:a16="http://schemas.microsoft.com/office/drawing/2014/main" id="{526D5FD2-45AB-4873-0000-58D764F720AC}"/>
              </a:ext>
            </a:extLst>
          </p:cNvPr>
          <p:cNvSpPr/>
          <p:nvPr/>
        </p:nvSpPr>
        <p:spPr>
          <a:xfrm rot="9034488">
            <a:off x="7226909" y="4690148"/>
            <a:ext cx="570924" cy="653982"/>
          </a:xfrm>
          <a:prstGeom prst="lightningBol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Lightning Bolt 60">
            <a:extLst>
              <a:ext uri="{FF2B5EF4-FFF2-40B4-BE49-F238E27FC236}">
                <a16:creationId xmlns:a16="http://schemas.microsoft.com/office/drawing/2014/main" id="{08D0E811-3908-342B-46BF-C1732CD48A74}"/>
              </a:ext>
            </a:extLst>
          </p:cNvPr>
          <p:cNvSpPr/>
          <p:nvPr/>
        </p:nvSpPr>
        <p:spPr>
          <a:xfrm rot="7615925">
            <a:off x="7287474" y="5049784"/>
            <a:ext cx="570924" cy="653982"/>
          </a:xfrm>
          <a:prstGeom prst="lightningBol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24065A8B-AE8F-7B62-AA9E-604B59826614}"/>
              </a:ext>
            </a:extLst>
          </p:cNvPr>
          <p:cNvSpPr txBox="1"/>
          <p:nvPr/>
        </p:nvSpPr>
        <p:spPr>
          <a:xfrm>
            <a:off x="7892199" y="4757212"/>
            <a:ext cx="3858821" cy="1323439"/>
          </a:xfrm>
          <a:prstGeom prst="rect">
            <a:avLst/>
          </a:prstGeom>
          <a:noFill/>
        </p:spPr>
        <p:txBody>
          <a:bodyPr wrap="square" rtlCol="0">
            <a:spAutoFit/>
          </a:bodyPr>
          <a:lstStyle/>
          <a:p>
            <a:r>
              <a:rPr lang="en-US" sz="1600">
                <a:solidFill>
                  <a:schemeClr val="accent1">
                    <a:lumMod val="75000"/>
                  </a:schemeClr>
                </a:solidFill>
              </a:rPr>
              <a:t>Higher charge</a:t>
            </a:r>
          </a:p>
          <a:p>
            <a:r>
              <a:rPr lang="en-US" sz="1600">
                <a:solidFill>
                  <a:schemeClr val="accent1">
                    <a:lumMod val="75000"/>
                  </a:schemeClr>
                </a:solidFill>
              </a:rPr>
              <a:t>reduces quadratically repetition rate</a:t>
            </a:r>
          </a:p>
          <a:p>
            <a:r>
              <a:rPr lang="en-US" sz="1600">
                <a:solidFill>
                  <a:schemeClr val="accent1">
                    <a:lumMod val="75000"/>
                  </a:schemeClr>
                </a:solidFill>
              </a:rPr>
              <a:t>resulting in relaxed average laser power</a:t>
            </a:r>
          </a:p>
          <a:p>
            <a:endParaRPr lang="en-US" sz="1600">
              <a:solidFill>
                <a:schemeClr val="accent1">
                  <a:lumMod val="75000"/>
                </a:schemeClr>
              </a:solidFill>
            </a:endParaRPr>
          </a:p>
          <a:p>
            <a:r>
              <a:rPr lang="en-US" sz="1600">
                <a:solidFill>
                  <a:schemeClr val="accent1">
                    <a:lumMod val="75000"/>
                  </a:schemeClr>
                </a:solidFill>
              </a:rPr>
              <a:t>and total power</a:t>
            </a:r>
          </a:p>
        </p:txBody>
      </p:sp>
      <p:sp>
        <p:nvSpPr>
          <p:cNvPr id="63" name="TextBox 62">
            <a:extLst>
              <a:ext uri="{FF2B5EF4-FFF2-40B4-BE49-F238E27FC236}">
                <a16:creationId xmlns:a16="http://schemas.microsoft.com/office/drawing/2014/main" id="{8D168CA6-DAAB-B1D1-26EC-FB1BD7204B11}"/>
              </a:ext>
            </a:extLst>
          </p:cNvPr>
          <p:cNvSpPr txBox="1"/>
          <p:nvPr/>
        </p:nvSpPr>
        <p:spPr>
          <a:xfrm>
            <a:off x="7530770" y="968569"/>
            <a:ext cx="3858821" cy="338554"/>
          </a:xfrm>
          <a:prstGeom prst="rect">
            <a:avLst/>
          </a:prstGeom>
          <a:noFill/>
        </p:spPr>
        <p:txBody>
          <a:bodyPr wrap="square" rtlCol="0">
            <a:spAutoFit/>
          </a:bodyPr>
          <a:lstStyle/>
          <a:p>
            <a:r>
              <a:rPr lang="en-US" sz="1600" b="1">
                <a:solidFill>
                  <a:schemeClr val="accent1">
                    <a:lumMod val="75000"/>
                  </a:schemeClr>
                </a:solidFill>
              </a:rPr>
              <a:t>Factors affecting collider luminosity:</a:t>
            </a:r>
          </a:p>
        </p:txBody>
      </p:sp>
      <p:sp>
        <p:nvSpPr>
          <p:cNvPr id="3" name="Rectangle: Rounded Corners 2">
            <a:extLst>
              <a:ext uri="{FF2B5EF4-FFF2-40B4-BE49-F238E27FC236}">
                <a16:creationId xmlns:a16="http://schemas.microsoft.com/office/drawing/2014/main" id="{690D9B58-3F02-AA4A-06B6-9B7DE6690C35}"/>
              </a:ext>
            </a:extLst>
          </p:cNvPr>
          <p:cNvSpPr/>
          <p:nvPr/>
        </p:nvSpPr>
        <p:spPr>
          <a:xfrm>
            <a:off x="5454027" y="4104158"/>
            <a:ext cx="1699741" cy="284021"/>
          </a:xfrm>
          <a:prstGeom prst="roundRect">
            <a:avLst/>
          </a:prstGeom>
          <a:solidFill>
            <a:srgbClr val="FF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4CA44BB8-50B7-0548-BA99-88453F17609D}"/>
              </a:ext>
            </a:extLst>
          </p:cNvPr>
          <p:cNvSpPr/>
          <p:nvPr/>
        </p:nvSpPr>
        <p:spPr>
          <a:xfrm>
            <a:off x="5518254" y="5515838"/>
            <a:ext cx="1699741" cy="284021"/>
          </a:xfrm>
          <a:prstGeom prst="roundRect">
            <a:avLst/>
          </a:prstGeom>
          <a:solidFill>
            <a:srgbClr val="FF000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ightning Bolt 5">
            <a:extLst>
              <a:ext uri="{FF2B5EF4-FFF2-40B4-BE49-F238E27FC236}">
                <a16:creationId xmlns:a16="http://schemas.microsoft.com/office/drawing/2014/main" id="{0B4A9BA2-6ACA-B2CC-F8B8-B57DFBF46B10}"/>
              </a:ext>
            </a:extLst>
          </p:cNvPr>
          <p:cNvSpPr/>
          <p:nvPr/>
        </p:nvSpPr>
        <p:spPr>
          <a:xfrm rot="7615925">
            <a:off x="7393859" y="5570342"/>
            <a:ext cx="570924" cy="653982"/>
          </a:xfrm>
          <a:prstGeom prst="lightningBol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9E5D5739-AC83-B944-5E78-EE6BA7DF8F58}"/>
              </a:ext>
            </a:extLst>
          </p:cNvPr>
          <p:cNvSpPr/>
          <p:nvPr/>
        </p:nvSpPr>
        <p:spPr>
          <a:xfrm>
            <a:off x="6399298" y="5771548"/>
            <a:ext cx="683491" cy="295901"/>
          </a:xfrm>
          <a:prstGeom prst="roundRect">
            <a:avLst/>
          </a:prstGeom>
          <a:solidFill>
            <a:srgbClr val="92D050">
              <a:alpha val="3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36279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6" grpId="0" animBg="1"/>
      <p:bldP spid="57" grpId="0"/>
      <p:bldP spid="58" grpId="0" animBg="1"/>
      <p:bldP spid="59" grpId="0" animBg="1"/>
      <p:bldP spid="60" grpId="0" animBg="1"/>
      <p:bldP spid="61" grpId="0" animBg="1"/>
      <p:bldP spid="62" grpId="0"/>
      <p:bldP spid="63" grpId="0"/>
      <p:bldP spid="3" grpId="0" animBg="1"/>
      <p:bldP spid="4"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C9CFC-E6C2-A7B1-E0AF-12D6BE7E3A1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5D1FCAD-FF80-1E13-8C33-6C9A6814D900}"/>
              </a:ext>
            </a:extLst>
          </p:cNvPr>
          <p:cNvSpPr>
            <a:spLocks noGrp="1"/>
          </p:cNvSpPr>
          <p:nvPr>
            <p:ph type="sldNum" sz="quarter" idx="13"/>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E4C5AD2-EEB0-4306-A6B7-0F231B7ED1DC}" type="slidenum">
              <a:rPr lang="en-US" altLang="en-US" sz="1200">
                <a:solidFill>
                  <a:schemeClr val="tx2"/>
                </a:solidFill>
              </a:rPr>
              <a:pPr eaLnBrk="1" hangingPunct="1"/>
              <a:t>21</a:t>
            </a:fld>
            <a:endParaRPr lang="en-US" altLang="en-US" sz="1200">
              <a:solidFill>
                <a:srgbClr val="898989"/>
              </a:solidFill>
            </a:endParaRPr>
          </a:p>
        </p:txBody>
      </p:sp>
      <p:sp>
        <p:nvSpPr>
          <p:cNvPr id="16" name="Rectangle 2">
            <a:extLst>
              <a:ext uri="{FF2B5EF4-FFF2-40B4-BE49-F238E27FC236}">
                <a16:creationId xmlns:a16="http://schemas.microsoft.com/office/drawing/2014/main" id="{237E422B-8F13-8872-CD92-3605936C0131}"/>
              </a:ext>
            </a:extLst>
          </p:cNvPr>
          <p:cNvSpPr txBox="1">
            <a:spLocks noChangeArrowheads="1"/>
          </p:cNvSpPr>
          <p:nvPr/>
        </p:nvSpPr>
        <p:spPr>
          <a:xfrm>
            <a:off x="2511425" y="0"/>
            <a:ext cx="8153400" cy="914400"/>
          </a:xfrm>
          <a:prstGeom prst="rect">
            <a:avLst/>
          </a:prstGeom>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endParaRPr lang="en-US" altLang="en-US" sz="1600" b="1">
              <a:solidFill>
                <a:schemeClr val="bg1"/>
              </a:solidFill>
              <a:effectLst>
                <a:outerShdw blurRad="38100" dist="38100" dir="2700000" algn="tl">
                  <a:srgbClr val="C0C0C0"/>
                </a:outerShdw>
              </a:effectLst>
              <a:latin typeface="Verdana" pitchFamily="34" charset="0"/>
            </a:endParaRPr>
          </a:p>
        </p:txBody>
      </p:sp>
      <p:sp>
        <p:nvSpPr>
          <p:cNvPr id="7" name="Title 1">
            <a:extLst>
              <a:ext uri="{FF2B5EF4-FFF2-40B4-BE49-F238E27FC236}">
                <a16:creationId xmlns:a16="http://schemas.microsoft.com/office/drawing/2014/main" id="{5E7870FD-1718-DB21-BAA3-B1ED52196525}"/>
              </a:ext>
            </a:extLst>
          </p:cNvPr>
          <p:cNvSpPr>
            <a:spLocks noGrp="1"/>
          </p:cNvSpPr>
          <p:nvPr>
            <p:ph type="title"/>
          </p:nvPr>
        </p:nvSpPr>
        <p:spPr>
          <a:xfrm>
            <a:off x="1071538" y="-229190"/>
            <a:ext cx="11049000" cy="1325563"/>
          </a:xfrm>
        </p:spPr>
        <p:txBody>
          <a:bodyPr/>
          <a:lstStyle/>
          <a:p>
            <a:pPr algn="l"/>
            <a:r>
              <a:rPr lang="en-US"/>
              <a:t>Conclusions</a:t>
            </a:r>
          </a:p>
        </p:txBody>
      </p:sp>
      <p:sp>
        <p:nvSpPr>
          <p:cNvPr id="19" name="TextBox 18">
            <a:extLst>
              <a:ext uri="{FF2B5EF4-FFF2-40B4-BE49-F238E27FC236}">
                <a16:creationId xmlns:a16="http://schemas.microsoft.com/office/drawing/2014/main" id="{11937674-FE88-3BD9-5023-5ABF3C6ADC65}"/>
              </a:ext>
            </a:extLst>
          </p:cNvPr>
          <p:cNvSpPr txBox="1"/>
          <p:nvPr/>
        </p:nvSpPr>
        <p:spPr>
          <a:xfrm>
            <a:off x="883920" y="1096373"/>
            <a:ext cx="9255760" cy="4524315"/>
          </a:xfrm>
          <a:prstGeom prst="rect">
            <a:avLst/>
          </a:prstGeom>
          <a:noFill/>
        </p:spPr>
        <p:txBody>
          <a:bodyPr wrap="square" rtlCol="0">
            <a:spAutoFit/>
          </a:bodyPr>
          <a:lstStyle/>
          <a:p>
            <a:pPr marL="285750" indent="-285750">
              <a:buFont typeface="Arial" panose="020B0604020202020204" pitchFamily="34" charset="0"/>
              <a:buChar char="•"/>
            </a:pPr>
            <a:r>
              <a:rPr lang="en-US" sz="2400"/>
              <a:t>The Brookhaven Accelerator Test Facility operates three capabilities: electron beam, NIR lasers, and LWIR laser</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a:t>Long history of pioneering accelerator science</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a:t>Unique multi-beam multi-wavelength experiments</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a:t>Roadmap established for 25 TW+ LWIR with high repetition rate</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a:t>Get in touch if you have interesting ideas to test! </a:t>
            </a:r>
          </a:p>
          <a:p>
            <a:pPr marL="285750" indent="-285750">
              <a:buFont typeface="Arial" panose="020B0604020202020204" pitchFamily="34" charset="0"/>
              <a:buChar char="•"/>
            </a:pPr>
            <a:endParaRPr lang="en-US" sz="2400"/>
          </a:p>
          <a:p>
            <a:r>
              <a:rPr lang="en-US" sz="2400"/>
              <a:t>Point of contact: ATF director, Igor Pogorelsky </a:t>
            </a:r>
            <a:r>
              <a:rPr lang="en-US" sz="2400">
                <a:hlinkClick r:id="rId3"/>
              </a:rPr>
              <a:t>igor@bnl.gov</a:t>
            </a:r>
            <a:endParaRPr lang="en-US" sz="2400"/>
          </a:p>
        </p:txBody>
      </p:sp>
      <p:pic>
        <p:nvPicPr>
          <p:cNvPr id="3" name="Picture 2" descr="A person wearing glasses&#10;&#10;AI-generated content may be incorrect.">
            <a:extLst>
              <a:ext uri="{FF2B5EF4-FFF2-40B4-BE49-F238E27FC236}">
                <a16:creationId xmlns:a16="http://schemas.microsoft.com/office/drawing/2014/main" id="{54E0E5AD-33BC-A628-39DC-8E2D3D8E6AD6}"/>
              </a:ext>
            </a:extLst>
          </p:cNvPr>
          <p:cNvPicPr>
            <a:picLocks noChangeAspect="1"/>
          </p:cNvPicPr>
          <p:nvPr/>
        </p:nvPicPr>
        <p:blipFill>
          <a:blip r:embed="rId4"/>
          <a:stretch>
            <a:fillRect/>
          </a:stretch>
        </p:blipFill>
        <p:spPr>
          <a:xfrm>
            <a:off x="9353243" y="4649145"/>
            <a:ext cx="1311582" cy="1943085"/>
          </a:xfrm>
          <a:prstGeom prst="rect">
            <a:avLst/>
          </a:prstGeom>
        </p:spPr>
      </p:pic>
    </p:spTree>
    <p:extLst>
      <p:ext uri="{BB962C8B-B14F-4D97-AF65-F5344CB8AC3E}">
        <p14:creationId xmlns:p14="http://schemas.microsoft.com/office/powerpoint/2010/main" val="65295221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A0FC0-00A5-4360-0081-E39A69D6275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E429B3F-B176-0800-ACA0-8A2C88309651}"/>
              </a:ext>
            </a:extLst>
          </p:cNvPr>
          <p:cNvSpPr>
            <a:spLocks noGrp="1"/>
          </p:cNvSpPr>
          <p:nvPr>
            <p:ph type="ctrTitle"/>
          </p:nvPr>
        </p:nvSpPr>
        <p:spPr/>
        <p:txBody>
          <a:bodyPr>
            <a:normAutofit/>
          </a:bodyPr>
          <a:lstStyle/>
          <a:p>
            <a:pPr marR="0">
              <a:lnSpc>
                <a:spcPct val="107000"/>
              </a:lnSpc>
              <a:spcBef>
                <a:spcPts val="0"/>
              </a:spcBef>
              <a:spcAft>
                <a:spcPts val="800"/>
              </a:spcAft>
            </a:pPr>
            <a:r>
              <a:rPr lang="en-US" sz="6000" b="1" kern="100">
                <a:effectLst/>
                <a:latin typeface="Calibri" panose="020F0502020204030204" pitchFamily="34" charset="0"/>
                <a:ea typeface="Calibri" panose="020F0502020204030204" pitchFamily="34" charset="0"/>
                <a:cs typeface="Times New Roman" panose="02020603050405020304" pitchFamily="18" charset="0"/>
              </a:rPr>
              <a:t>Thank you!</a:t>
            </a:r>
          </a:p>
        </p:txBody>
      </p:sp>
    </p:spTree>
    <p:extLst>
      <p:ext uri="{BB962C8B-B14F-4D97-AF65-F5344CB8AC3E}">
        <p14:creationId xmlns:p14="http://schemas.microsoft.com/office/powerpoint/2010/main" val="4003545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DDBF4-D617-694E-25D0-AAA9F730F3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2CD50DF-3AD0-2492-A99E-666B745AEEBE}"/>
              </a:ext>
            </a:extLst>
          </p:cNvPr>
          <p:cNvSpPr>
            <a:spLocks noGrp="1"/>
          </p:cNvSpPr>
          <p:nvPr>
            <p:ph type="ctrTitle"/>
          </p:nvPr>
        </p:nvSpPr>
        <p:spPr/>
        <p:txBody>
          <a:bodyPr>
            <a:normAutofit/>
          </a:bodyPr>
          <a:lstStyle/>
          <a:p>
            <a:pPr marR="0">
              <a:lnSpc>
                <a:spcPct val="107000"/>
              </a:lnSpc>
              <a:spcBef>
                <a:spcPts val="0"/>
              </a:spcBef>
              <a:spcAft>
                <a:spcPts val="800"/>
              </a:spcAft>
            </a:pPr>
            <a:r>
              <a:rPr lang="en-US" sz="6000" b="1" kern="100">
                <a:effectLst/>
                <a:latin typeface="Calibri" panose="020F0502020204030204" pitchFamily="34" charset="0"/>
                <a:ea typeface="Calibri" panose="020F0502020204030204" pitchFamily="34" charset="0"/>
                <a:cs typeface="Times New Roman" panose="02020603050405020304" pitchFamily="18" charset="0"/>
              </a:rPr>
              <a:t>Backup slides</a:t>
            </a:r>
          </a:p>
        </p:txBody>
      </p:sp>
    </p:spTree>
    <p:extLst>
      <p:ext uri="{BB962C8B-B14F-4D97-AF65-F5344CB8AC3E}">
        <p14:creationId xmlns:p14="http://schemas.microsoft.com/office/powerpoint/2010/main" val="4112815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3426E0-316C-605B-E773-143230E16124}"/>
              </a:ext>
            </a:extLst>
          </p:cNvPr>
          <p:cNvSpPr>
            <a:spLocks noGrp="1"/>
          </p:cNvSpPr>
          <p:nvPr>
            <p:ph type="sldNum" sz="quarter" idx="4"/>
          </p:nvPr>
        </p:nvSpPr>
        <p:spPr/>
        <p:txBody>
          <a:bodyPr/>
          <a:lstStyle/>
          <a:p>
            <a:fld id="{933A556B-7C63-244D-9B7C-B0EA8042B330}" type="slidenum">
              <a:rPr lang="en-US" smtClean="0"/>
              <a:pPr/>
              <a:t>24</a:t>
            </a:fld>
            <a:endParaRPr lang="en-US" sz="1000"/>
          </a:p>
        </p:txBody>
      </p:sp>
      <p:sp>
        <p:nvSpPr>
          <p:cNvPr id="4" name="Rectangle 3">
            <a:extLst>
              <a:ext uri="{FF2B5EF4-FFF2-40B4-BE49-F238E27FC236}">
                <a16:creationId xmlns:a16="http://schemas.microsoft.com/office/drawing/2014/main" id="{D247AE95-6FF0-B834-3CD8-3898064A44A0}"/>
              </a:ext>
            </a:extLst>
          </p:cNvPr>
          <p:cNvSpPr/>
          <p:nvPr/>
        </p:nvSpPr>
        <p:spPr>
          <a:xfrm>
            <a:off x="7338590" y="1457324"/>
            <a:ext cx="1444963" cy="4572000"/>
          </a:xfrm>
          <a:prstGeom prst="rect">
            <a:avLst/>
          </a:prstGeom>
          <a:solidFill>
            <a:schemeClr val="accent2">
              <a:lumMod val="60000"/>
              <a:lumOff val="40000"/>
            </a:schemeClr>
          </a:solidFill>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accent2"/>
              </a:solidFill>
            </a:endParaRPr>
          </a:p>
        </p:txBody>
      </p:sp>
      <p:grpSp>
        <p:nvGrpSpPr>
          <p:cNvPr id="5" name="Group 4">
            <a:extLst>
              <a:ext uri="{FF2B5EF4-FFF2-40B4-BE49-F238E27FC236}">
                <a16:creationId xmlns:a16="http://schemas.microsoft.com/office/drawing/2014/main" id="{A05180F0-C6F1-C48D-99B9-C21CB2D253C5}"/>
              </a:ext>
            </a:extLst>
          </p:cNvPr>
          <p:cNvGrpSpPr/>
          <p:nvPr/>
        </p:nvGrpSpPr>
        <p:grpSpPr>
          <a:xfrm>
            <a:off x="2968712" y="1457324"/>
            <a:ext cx="6400800" cy="5189045"/>
            <a:chOff x="2968712" y="1457324"/>
            <a:chExt cx="6400800" cy="5189045"/>
          </a:xfrm>
        </p:grpSpPr>
        <p:grpSp>
          <p:nvGrpSpPr>
            <p:cNvPr id="6" name="Group 5">
              <a:extLst>
                <a:ext uri="{FF2B5EF4-FFF2-40B4-BE49-F238E27FC236}">
                  <a16:creationId xmlns:a16="http://schemas.microsoft.com/office/drawing/2014/main" id="{7F6E413F-6705-35BD-C5E2-C4FEA9A8CF1D}"/>
                </a:ext>
              </a:extLst>
            </p:cNvPr>
            <p:cNvGrpSpPr/>
            <p:nvPr/>
          </p:nvGrpSpPr>
          <p:grpSpPr>
            <a:xfrm>
              <a:off x="3902133" y="1457324"/>
              <a:ext cx="4881420" cy="4572000"/>
              <a:chOff x="1138380" y="1457324"/>
              <a:chExt cx="4881420" cy="4572000"/>
            </a:xfrm>
          </p:grpSpPr>
          <p:sp>
            <p:nvSpPr>
              <p:cNvPr id="8" name="Rectangle 7">
                <a:extLst>
                  <a:ext uri="{FF2B5EF4-FFF2-40B4-BE49-F238E27FC236}">
                    <a16:creationId xmlns:a16="http://schemas.microsoft.com/office/drawing/2014/main" id="{56BA3D45-98C2-3A6B-B344-B45D007DF00E}"/>
                  </a:ext>
                </a:extLst>
              </p:cNvPr>
              <p:cNvSpPr/>
              <p:nvPr/>
            </p:nvSpPr>
            <p:spPr>
              <a:xfrm>
                <a:off x="1495425" y="1457324"/>
                <a:ext cx="338256" cy="4572000"/>
              </a:xfrm>
              <a:prstGeom prst="rect">
                <a:avLst/>
              </a:prstGeom>
              <a:solidFill>
                <a:schemeClr val="bg1">
                  <a:lumMod val="95000"/>
                </a:schemeClr>
              </a:solidFill>
              <a:ln>
                <a:solidFill>
                  <a:schemeClr val="bg1">
                    <a:lumMod val="9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DCDB59E-B41F-8B46-14A3-1D1A56AF691E}"/>
                  </a:ext>
                </a:extLst>
              </p:cNvPr>
              <p:cNvSpPr/>
              <p:nvPr/>
            </p:nvSpPr>
            <p:spPr>
              <a:xfrm>
                <a:off x="4574837" y="1457324"/>
                <a:ext cx="1444963" cy="4572000"/>
              </a:xfrm>
              <a:prstGeom prst="rect">
                <a:avLst/>
              </a:prstGeom>
              <a:solidFill>
                <a:schemeClr val="accent2">
                  <a:lumMod val="60000"/>
                  <a:lumOff val="40000"/>
                </a:schemeClr>
              </a:solidFill>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accent2"/>
                  </a:solidFill>
                </a:endParaRPr>
              </a:p>
            </p:txBody>
          </p:sp>
          <p:sp>
            <p:nvSpPr>
              <p:cNvPr id="10" name="Rectangle 9">
                <a:extLst>
                  <a:ext uri="{FF2B5EF4-FFF2-40B4-BE49-F238E27FC236}">
                    <a16:creationId xmlns:a16="http://schemas.microsoft.com/office/drawing/2014/main" id="{221EA976-E999-054A-6B52-79C496511179}"/>
                  </a:ext>
                </a:extLst>
              </p:cNvPr>
              <p:cNvSpPr/>
              <p:nvPr/>
            </p:nvSpPr>
            <p:spPr>
              <a:xfrm>
                <a:off x="1838443" y="1457324"/>
                <a:ext cx="781352" cy="4572000"/>
              </a:xfrm>
              <a:prstGeom prst="rect">
                <a:avLst/>
              </a:prstGeom>
              <a:solidFill>
                <a:schemeClr val="accent2">
                  <a:lumMod val="20000"/>
                  <a:lumOff val="80000"/>
                </a:schemeClr>
              </a:solidFill>
              <a:ln>
                <a:solidFill>
                  <a:schemeClr val="accent2">
                    <a:lumMod val="20000"/>
                    <a:lumOff val="8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BEB68E4-5A02-36E3-979F-0B83E26B6627}"/>
                  </a:ext>
                </a:extLst>
              </p:cNvPr>
              <p:cNvSpPr/>
              <p:nvPr/>
            </p:nvSpPr>
            <p:spPr>
              <a:xfrm>
                <a:off x="2584160" y="1457324"/>
                <a:ext cx="2454565" cy="4572000"/>
              </a:xfrm>
              <a:prstGeom prst="rect">
                <a:avLst/>
              </a:prstGeom>
              <a:solidFill>
                <a:schemeClr val="accent2">
                  <a:lumMod val="40000"/>
                  <a:lumOff val="60000"/>
                </a:schemeClr>
              </a:solidFill>
              <a:ln>
                <a:solidFill>
                  <a:schemeClr val="accent2">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A3BDA82-6D5B-AE44-8D19-FDB5BE5517C7}"/>
                  </a:ext>
                </a:extLst>
              </p:cNvPr>
              <p:cNvSpPr txBox="1"/>
              <p:nvPr/>
            </p:nvSpPr>
            <p:spPr>
              <a:xfrm>
                <a:off x="1811482" y="1611203"/>
                <a:ext cx="676724" cy="369332"/>
              </a:xfrm>
              <a:prstGeom prst="rect">
                <a:avLst/>
              </a:prstGeom>
              <a:noFill/>
            </p:spPr>
            <p:txBody>
              <a:bodyPr wrap="none" rtlCol="0">
                <a:spAutoFit/>
              </a:bodyPr>
              <a:lstStyle/>
              <a:p>
                <a:r>
                  <a:rPr lang="en-US"/>
                  <a:t>SWIR</a:t>
                </a:r>
              </a:p>
            </p:txBody>
          </p:sp>
          <p:sp>
            <p:nvSpPr>
              <p:cNvPr id="13" name="TextBox 12">
                <a:extLst>
                  <a:ext uri="{FF2B5EF4-FFF2-40B4-BE49-F238E27FC236}">
                    <a16:creationId xmlns:a16="http://schemas.microsoft.com/office/drawing/2014/main" id="{2D18B056-C132-06CF-0631-A58EBC914129}"/>
                  </a:ext>
                </a:extLst>
              </p:cNvPr>
              <p:cNvSpPr txBox="1"/>
              <p:nvPr/>
            </p:nvSpPr>
            <p:spPr>
              <a:xfrm>
                <a:off x="3347164" y="1608602"/>
                <a:ext cx="769763" cy="369332"/>
              </a:xfrm>
              <a:prstGeom prst="rect">
                <a:avLst/>
              </a:prstGeom>
              <a:noFill/>
            </p:spPr>
            <p:txBody>
              <a:bodyPr wrap="none" rtlCol="0">
                <a:spAutoFit/>
              </a:bodyPr>
              <a:lstStyle/>
              <a:p>
                <a:r>
                  <a:rPr lang="en-US">
                    <a:solidFill>
                      <a:schemeClr val="bg2">
                        <a:lumMod val="50000"/>
                      </a:schemeClr>
                    </a:solidFill>
                  </a:rPr>
                  <a:t>MWIR</a:t>
                </a:r>
              </a:p>
            </p:txBody>
          </p:sp>
          <p:sp>
            <p:nvSpPr>
              <p:cNvPr id="14" name="TextBox 13">
                <a:extLst>
                  <a:ext uri="{FF2B5EF4-FFF2-40B4-BE49-F238E27FC236}">
                    <a16:creationId xmlns:a16="http://schemas.microsoft.com/office/drawing/2014/main" id="{B1B1C34D-FC70-8C9D-03A3-77DA4EAFCC36}"/>
                  </a:ext>
                </a:extLst>
              </p:cNvPr>
              <p:cNvSpPr txBox="1"/>
              <p:nvPr/>
            </p:nvSpPr>
            <p:spPr>
              <a:xfrm>
                <a:off x="5182842" y="1608602"/>
                <a:ext cx="657103" cy="369332"/>
              </a:xfrm>
              <a:prstGeom prst="rect">
                <a:avLst/>
              </a:prstGeom>
              <a:noFill/>
            </p:spPr>
            <p:txBody>
              <a:bodyPr wrap="none" rtlCol="0">
                <a:spAutoFit/>
              </a:bodyPr>
              <a:lstStyle/>
              <a:p>
                <a:r>
                  <a:rPr lang="en-US">
                    <a:solidFill>
                      <a:schemeClr val="bg2">
                        <a:lumMod val="50000"/>
                      </a:schemeClr>
                    </a:solidFill>
                  </a:rPr>
                  <a:t>LWIR</a:t>
                </a:r>
              </a:p>
            </p:txBody>
          </p:sp>
          <p:sp>
            <p:nvSpPr>
              <p:cNvPr id="15" name="TextBox 14">
                <a:extLst>
                  <a:ext uri="{FF2B5EF4-FFF2-40B4-BE49-F238E27FC236}">
                    <a16:creationId xmlns:a16="http://schemas.microsoft.com/office/drawing/2014/main" id="{3B7017FD-7E2D-078E-F617-ECF087091E8A}"/>
                  </a:ext>
                </a:extLst>
              </p:cNvPr>
              <p:cNvSpPr txBox="1"/>
              <p:nvPr/>
            </p:nvSpPr>
            <p:spPr>
              <a:xfrm rot="16200000">
                <a:off x="1409118" y="1595814"/>
                <a:ext cx="516488" cy="369332"/>
              </a:xfrm>
              <a:prstGeom prst="rect">
                <a:avLst/>
              </a:prstGeom>
              <a:noFill/>
            </p:spPr>
            <p:txBody>
              <a:bodyPr wrap="none" rtlCol="0">
                <a:spAutoFit/>
              </a:bodyPr>
              <a:lstStyle/>
              <a:p>
                <a:r>
                  <a:rPr lang="en-US"/>
                  <a:t>NIR</a:t>
                </a:r>
              </a:p>
            </p:txBody>
          </p:sp>
          <p:sp>
            <p:nvSpPr>
              <p:cNvPr id="16" name="Rectangle 15">
                <a:extLst>
                  <a:ext uri="{FF2B5EF4-FFF2-40B4-BE49-F238E27FC236}">
                    <a16:creationId xmlns:a16="http://schemas.microsoft.com/office/drawing/2014/main" id="{C9466FD6-2AD9-36F7-96CA-4B23B0457DD8}"/>
                  </a:ext>
                </a:extLst>
              </p:cNvPr>
              <p:cNvSpPr/>
              <p:nvPr/>
            </p:nvSpPr>
            <p:spPr>
              <a:xfrm>
                <a:off x="1138380" y="5652430"/>
                <a:ext cx="3587842" cy="338554"/>
              </a:xfrm>
              <a:prstGeom prst="rect">
                <a:avLst/>
              </a:prstGeom>
            </p:spPr>
            <p:txBody>
              <a:bodyPr wrap="none">
                <a:spAutoFit/>
              </a:bodyPr>
              <a:lstStyle/>
              <a:p>
                <a:r>
                  <a:rPr lang="en-US" sz="1600" i="1"/>
                  <a:t>Compilation: Sara </a:t>
                </a:r>
                <a:r>
                  <a:rPr lang="en-US" sz="1600" i="1" err="1"/>
                  <a:t>Bucht</a:t>
                </a:r>
                <a:r>
                  <a:rPr lang="en-US" sz="1600" i="1"/>
                  <a:t> (LLE) ~2018</a:t>
                </a:r>
              </a:p>
            </p:txBody>
          </p:sp>
        </p:grpSp>
        <p:pic>
          <p:nvPicPr>
            <p:cNvPr id="7" name="Graphic 6">
              <a:extLst>
                <a:ext uri="{FF2B5EF4-FFF2-40B4-BE49-F238E27FC236}">
                  <a16:creationId xmlns:a16="http://schemas.microsoft.com/office/drawing/2014/main" id="{2CBCF965-6501-3456-21B4-985429BFC5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68712" y="1845769"/>
              <a:ext cx="6400800" cy="4800600"/>
            </a:xfrm>
            <a:prstGeom prst="rect">
              <a:avLst/>
            </a:prstGeom>
          </p:spPr>
        </p:pic>
      </p:grpSp>
      <p:sp>
        <p:nvSpPr>
          <p:cNvPr id="19" name="Rectangle 18">
            <a:extLst>
              <a:ext uri="{FF2B5EF4-FFF2-40B4-BE49-F238E27FC236}">
                <a16:creationId xmlns:a16="http://schemas.microsoft.com/office/drawing/2014/main" id="{5A71DF7A-B3AB-B899-C59F-CAEAF0F0EB4D}"/>
              </a:ext>
            </a:extLst>
          </p:cNvPr>
          <p:cNvSpPr/>
          <p:nvPr/>
        </p:nvSpPr>
        <p:spPr>
          <a:xfrm>
            <a:off x="8307707" y="5257800"/>
            <a:ext cx="182880" cy="18288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50362FCC-6088-9FE5-0065-B14C5F41FCE5}"/>
              </a:ext>
            </a:extLst>
          </p:cNvPr>
          <p:cNvGrpSpPr/>
          <p:nvPr/>
        </p:nvGrpSpPr>
        <p:grpSpPr>
          <a:xfrm>
            <a:off x="7852800" y="3156741"/>
            <a:ext cx="658427" cy="2290529"/>
            <a:chOff x="7852800" y="3156741"/>
            <a:chExt cx="658427" cy="2290529"/>
          </a:xfrm>
        </p:grpSpPr>
        <p:sp>
          <p:nvSpPr>
            <p:cNvPr id="18" name="Oval 17">
              <a:extLst>
                <a:ext uri="{FF2B5EF4-FFF2-40B4-BE49-F238E27FC236}">
                  <a16:creationId xmlns:a16="http://schemas.microsoft.com/office/drawing/2014/main" id="{8D7D83CC-3A17-1019-EC40-ADB8FEAED7FA}"/>
                </a:ext>
              </a:extLst>
            </p:cNvPr>
            <p:cNvSpPr/>
            <p:nvPr/>
          </p:nvSpPr>
          <p:spPr>
            <a:xfrm>
              <a:off x="8282627" y="3156741"/>
              <a:ext cx="228600" cy="228600"/>
            </a:xfrm>
            <a:prstGeom prst="ellipse">
              <a:avLst/>
            </a:prstGeom>
            <a:solidFill>
              <a:srgbClr val="C00000"/>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6F69CFD0-3982-7D8F-F123-B092CB9691C6}"/>
                </a:ext>
              </a:extLst>
            </p:cNvPr>
            <p:cNvCxnSpPr>
              <a:cxnSpLocks/>
            </p:cNvCxnSpPr>
            <p:nvPr/>
          </p:nvCxnSpPr>
          <p:spPr>
            <a:xfrm flipV="1">
              <a:off x="8399147" y="3517900"/>
              <a:ext cx="0" cy="154939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54A5663-6944-D269-2738-1DDB0527FCF2}"/>
                </a:ext>
              </a:extLst>
            </p:cNvPr>
            <p:cNvSpPr txBox="1"/>
            <p:nvPr/>
          </p:nvSpPr>
          <p:spPr>
            <a:xfrm rot="16200000">
              <a:off x="7001445" y="4134250"/>
              <a:ext cx="2164375" cy="461665"/>
            </a:xfrm>
            <a:prstGeom prst="rect">
              <a:avLst/>
            </a:prstGeom>
            <a:noFill/>
          </p:spPr>
          <p:txBody>
            <a:bodyPr wrap="none" rtlCol="0">
              <a:spAutoFit/>
            </a:bodyPr>
            <a:lstStyle/>
            <a:p>
              <a:r>
                <a:rPr lang="en-US" sz="2400"/>
                <a:t>CO</a:t>
              </a:r>
              <a:r>
                <a:rPr lang="en-US" sz="2400" baseline="-25000"/>
                <a:t>2</a:t>
              </a:r>
              <a:r>
                <a:rPr lang="en-US" sz="2400"/>
                <a:t> amplifiers</a:t>
              </a:r>
            </a:p>
          </p:txBody>
        </p:sp>
      </p:grpSp>
      <p:sp>
        <p:nvSpPr>
          <p:cNvPr id="17" name="Title 1">
            <a:extLst>
              <a:ext uri="{FF2B5EF4-FFF2-40B4-BE49-F238E27FC236}">
                <a16:creationId xmlns:a16="http://schemas.microsoft.com/office/drawing/2014/main" id="{48D6D791-66D3-60A9-8F2F-996DA771D100}"/>
              </a:ext>
            </a:extLst>
          </p:cNvPr>
          <p:cNvSpPr txBox="1">
            <a:spLocks/>
          </p:cNvSpPr>
          <p:nvPr/>
        </p:nvSpPr>
        <p:spPr>
          <a:xfrm>
            <a:off x="571500" y="8737"/>
            <a:ext cx="11049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a:t>CO</a:t>
            </a:r>
            <a:r>
              <a:rPr lang="en-US" baseline="-25000"/>
              <a:t>2</a:t>
            </a:r>
            <a:r>
              <a:rPr lang="en-US"/>
              <a:t> lasers are the only choice for delivering TW power in LWIR</a:t>
            </a:r>
          </a:p>
        </p:txBody>
      </p:sp>
    </p:spTree>
    <p:extLst>
      <p:ext uri="{BB962C8B-B14F-4D97-AF65-F5344CB8AC3E}">
        <p14:creationId xmlns:p14="http://schemas.microsoft.com/office/powerpoint/2010/main" val="259694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E3C86D0-649E-8AB9-3A8A-E7A49426D5C1}"/>
              </a:ext>
            </a:extLst>
          </p:cNvPr>
          <p:cNvSpPr>
            <a:spLocks noGrp="1"/>
          </p:cNvSpPr>
          <p:nvPr>
            <p:ph type="sldNum" sz="quarter" idx="4"/>
          </p:nvPr>
        </p:nvSpPr>
        <p:spPr/>
        <p:txBody>
          <a:bodyPr/>
          <a:lstStyle/>
          <a:p>
            <a:fld id="{933A556B-7C63-244D-9B7C-B0EA8042B330}" type="slidenum">
              <a:rPr lang="en-US" smtClean="0"/>
              <a:pPr/>
              <a:t>25</a:t>
            </a:fld>
            <a:endParaRPr lang="en-US" sz="1000"/>
          </a:p>
        </p:txBody>
      </p:sp>
      <p:pic>
        <p:nvPicPr>
          <p:cNvPr id="4" name="Picture 3" descr="Chart&#10;&#10;Description automatically generated">
            <a:extLst>
              <a:ext uri="{FF2B5EF4-FFF2-40B4-BE49-F238E27FC236}">
                <a16:creationId xmlns:a16="http://schemas.microsoft.com/office/drawing/2014/main" id="{B1DAA5D1-D351-FDCB-6D40-EBC4CB2841AC}"/>
              </a:ext>
            </a:extLst>
          </p:cNvPr>
          <p:cNvPicPr>
            <a:picLocks noChangeAspect="1"/>
          </p:cNvPicPr>
          <p:nvPr/>
        </p:nvPicPr>
        <p:blipFill>
          <a:blip r:embed="rId3"/>
          <a:stretch>
            <a:fillRect/>
          </a:stretch>
        </p:blipFill>
        <p:spPr>
          <a:xfrm>
            <a:off x="5120429" y="1673942"/>
            <a:ext cx="6064798" cy="2425919"/>
          </a:xfrm>
          <a:prstGeom prst="rect">
            <a:avLst/>
          </a:prstGeom>
        </p:spPr>
      </p:pic>
      <p:pic>
        <p:nvPicPr>
          <p:cNvPr id="5" name="Graphic 4">
            <a:extLst>
              <a:ext uri="{FF2B5EF4-FFF2-40B4-BE49-F238E27FC236}">
                <a16:creationId xmlns:a16="http://schemas.microsoft.com/office/drawing/2014/main" id="{272919D8-9391-2A10-B5C9-77C828A105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089525" y="4267322"/>
            <a:ext cx="6149885" cy="2356165"/>
          </a:xfrm>
          <a:prstGeom prst="rect">
            <a:avLst/>
          </a:prstGeom>
        </p:spPr>
      </p:pic>
      <p:pic>
        <p:nvPicPr>
          <p:cNvPr id="2" name="Picture 1">
            <a:extLst>
              <a:ext uri="{FF2B5EF4-FFF2-40B4-BE49-F238E27FC236}">
                <a16:creationId xmlns:a16="http://schemas.microsoft.com/office/drawing/2014/main" id="{3BA048A6-71E6-9A59-4E83-6B9636CBEC03}"/>
              </a:ext>
            </a:extLst>
          </p:cNvPr>
          <p:cNvPicPr>
            <a:picLocks noChangeAspect="1"/>
          </p:cNvPicPr>
          <p:nvPr/>
        </p:nvPicPr>
        <p:blipFill>
          <a:blip r:embed="rId6"/>
          <a:stretch>
            <a:fillRect/>
          </a:stretch>
        </p:blipFill>
        <p:spPr>
          <a:xfrm>
            <a:off x="952590" y="2048549"/>
            <a:ext cx="3663263" cy="2136849"/>
          </a:xfrm>
          <a:prstGeom prst="rect">
            <a:avLst/>
          </a:prstGeom>
        </p:spPr>
      </p:pic>
      <p:sp>
        <p:nvSpPr>
          <p:cNvPr id="10" name="Rectangle 9">
            <a:extLst>
              <a:ext uri="{FF2B5EF4-FFF2-40B4-BE49-F238E27FC236}">
                <a16:creationId xmlns:a16="http://schemas.microsoft.com/office/drawing/2014/main" id="{C82A908F-D5CE-7530-2F94-D4D157BC82B8}"/>
              </a:ext>
            </a:extLst>
          </p:cNvPr>
          <p:cNvSpPr/>
          <p:nvPr/>
        </p:nvSpPr>
        <p:spPr>
          <a:xfrm rot="21157533">
            <a:off x="1223963" y="6251359"/>
            <a:ext cx="966787" cy="365125"/>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1BF5EA0-CDC9-1656-907E-46E6BE2E466A}"/>
              </a:ext>
            </a:extLst>
          </p:cNvPr>
          <p:cNvSpPr/>
          <p:nvPr/>
        </p:nvSpPr>
        <p:spPr>
          <a:xfrm rot="20955736">
            <a:off x="2096625" y="5697761"/>
            <a:ext cx="1744878" cy="6331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DFE5F77C-598D-1F50-8132-09296EF104C9}"/>
              </a:ext>
            </a:extLst>
          </p:cNvPr>
          <p:cNvGrpSpPr/>
          <p:nvPr/>
        </p:nvGrpSpPr>
        <p:grpSpPr>
          <a:xfrm>
            <a:off x="965471" y="4694487"/>
            <a:ext cx="4022299" cy="2100231"/>
            <a:chOff x="925792" y="3913239"/>
            <a:chExt cx="4022299" cy="2100231"/>
          </a:xfrm>
        </p:grpSpPr>
        <p:grpSp>
          <p:nvGrpSpPr>
            <p:cNvPr id="13" name="Group 12">
              <a:extLst>
                <a:ext uri="{FF2B5EF4-FFF2-40B4-BE49-F238E27FC236}">
                  <a16:creationId xmlns:a16="http://schemas.microsoft.com/office/drawing/2014/main" id="{0C403D77-8EFE-FFAE-FEA3-0FAA9647CD00}"/>
                </a:ext>
              </a:extLst>
            </p:cNvPr>
            <p:cNvGrpSpPr/>
            <p:nvPr/>
          </p:nvGrpSpPr>
          <p:grpSpPr>
            <a:xfrm>
              <a:off x="925792" y="3913239"/>
              <a:ext cx="3474874" cy="2100231"/>
              <a:chOff x="925792" y="477796"/>
              <a:chExt cx="7508588" cy="5356895"/>
            </a:xfrm>
          </p:grpSpPr>
          <p:grpSp>
            <p:nvGrpSpPr>
              <p:cNvPr id="19" name="Group 18">
                <a:extLst>
                  <a:ext uri="{FF2B5EF4-FFF2-40B4-BE49-F238E27FC236}">
                    <a16:creationId xmlns:a16="http://schemas.microsoft.com/office/drawing/2014/main" id="{D89E9929-26FC-47B4-2D3E-A91DFD575E0F}"/>
                  </a:ext>
                </a:extLst>
              </p:cNvPr>
              <p:cNvGrpSpPr/>
              <p:nvPr/>
            </p:nvGrpSpPr>
            <p:grpSpPr>
              <a:xfrm>
                <a:off x="925792" y="477796"/>
                <a:ext cx="7508588" cy="5303168"/>
                <a:chOff x="925792" y="477796"/>
                <a:chExt cx="7508588" cy="5303168"/>
              </a:xfrm>
            </p:grpSpPr>
            <p:grpSp>
              <p:nvGrpSpPr>
                <p:cNvPr id="30" name="Group 29">
                  <a:extLst>
                    <a:ext uri="{FF2B5EF4-FFF2-40B4-BE49-F238E27FC236}">
                      <a16:creationId xmlns:a16="http://schemas.microsoft.com/office/drawing/2014/main" id="{0F70ED68-B5DE-55C4-58FC-23D97B6BC320}"/>
                    </a:ext>
                  </a:extLst>
                </p:cNvPr>
                <p:cNvGrpSpPr/>
                <p:nvPr/>
              </p:nvGrpSpPr>
              <p:grpSpPr>
                <a:xfrm>
                  <a:off x="925792" y="477796"/>
                  <a:ext cx="7248595" cy="5303168"/>
                  <a:chOff x="925792" y="4409355"/>
                  <a:chExt cx="2915439" cy="1867387"/>
                </a:xfrm>
              </p:grpSpPr>
              <p:pic>
                <p:nvPicPr>
                  <p:cNvPr id="35" name="Picture 34">
                    <a:extLst>
                      <a:ext uri="{FF2B5EF4-FFF2-40B4-BE49-F238E27FC236}">
                        <a16:creationId xmlns:a16="http://schemas.microsoft.com/office/drawing/2014/main" id="{3F6922BD-1D95-AEDD-C439-87640E8875E0}"/>
                      </a:ext>
                    </a:extLst>
                  </p:cNvPr>
                  <p:cNvPicPr>
                    <a:picLocks noChangeAspect="1"/>
                  </p:cNvPicPr>
                  <p:nvPr/>
                </p:nvPicPr>
                <p:blipFill>
                  <a:blip r:embed="rId6"/>
                  <a:srcRect r="20456" b="26437"/>
                  <a:stretch/>
                </p:blipFill>
                <p:spPr>
                  <a:xfrm>
                    <a:off x="925792" y="4409355"/>
                    <a:ext cx="2913918" cy="1571921"/>
                  </a:xfrm>
                  <a:prstGeom prst="rect">
                    <a:avLst/>
                  </a:prstGeom>
                </p:spPr>
              </p:pic>
              <p:sp>
                <p:nvSpPr>
                  <p:cNvPr id="36" name="Rectangle 35">
                    <a:extLst>
                      <a:ext uri="{FF2B5EF4-FFF2-40B4-BE49-F238E27FC236}">
                        <a16:creationId xmlns:a16="http://schemas.microsoft.com/office/drawing/2014/main" id="{6D343596-E818-29B9-CFE2-0709BA6F9D52}"/>
                      </a:ext>
                    </a:extLst>
                  </p:cNvPr>
                  <p:cNvSpPr/>
                  <p:nvPr/>
                </p:nvSpPr>
                <p:spPr>
                  <a:xfrm rot="21157533">
                    <a:off x="1216327" y="6034595"/>
                    <a:ext cx="966787" cy="2421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DC3B05D5-C9B6-CCEE-321E-E1A7BB58AB01}"/>
                      </a:ext>
                    </a:extLst>
                  </p:cNvPr>
                  <p:cNvSpPr/>
                  <p:nvPr/>
                </p:nvSpPr>
                <p:spPr>
                  <a:xfrm rot="20955736">
                    <a:off x="2127375" y="5477959"/>
                    <a:ext cx="1713856" cy="633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658B49DC-769E-21C1-C56D-522E81D84D60}"/>
                    </a:ext>
                  </a:extLst>
                </p:cNvPr>
                <p:cNvSpPr/>
                <p:nvPr/>
              </p:nvSpPr>
              <p:spPr>
                <a:xfrm>
                  <a:off x="3783078" y="4440195"/>
                  <a:ext cx="162846" cy="222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98E167E-7EB3-1FFB-E446-6A15C8BE2670}"/>
                    </a:ext>
                  </a:extLst>
                </p:cNvPr>
                <p:cNvSpPr/>
                <p:nvPr/>
              </p:nvSpPr>
              <p:spPr>
                <a:xfrm>
                  <a:off x="5398316" y="2747319"/>
                  <a:ext cx="475262" cy="5148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22C0CCB-02D5-89E4-A8BB-0379AE04B0F2}"/>
                    </a:ext>
                  </a:extLst>
                </p:cNvPr>
                <p:cNvSpPr/>
                <p:nvPr/>
              </p:nvSpPr>
              <p:spPr>
                <a:xfrm>
                  <a:off x="1765432" y="1401259"/>
                  <a:ext cx="475262" cy="5148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B6DB6E9-B09C-114F-A602-372E4A0C8EE4}"/>
                    </a:ext>
                  </a:extLst>
                </p:cNvPr>
                <p:cNvSpPr/>
                <p:nvPr/>
              </p:nvSpPr>
              <p:spPr>
                <a:xfrm rot="21059020">
                  <a:off x="6818026" y="4167444"/>
                  <a:ext cx="1616354" cy="11446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800"/>
                    </a:lnSpc>
                  </a:pPr>
                  <a:r>
                    <a:rPr lang="en-US" sz="800" i="1">
                      <a:solidFill>
                        <a:schemeClr val="tx1"/>
                      </a:solidFill>
                    </a:rPr>
                    <a:t>Seed</a:t>
                  </a:r>
                </a:p>
                <a:p>
                  <a:pPr algn="ctr">
                    <a:lnSpc>
                      <a:spcPts val="800"/>
                    </a:lnSpc>
                  </a:pPr>
                  <a:r>
                    <a:rPr lang="en-US" sz="800" i="1">
                      <a:solidFill>
                        <a:schemeClr val="tx1"/>
                      </a:solidFill>
                    </a:rPr>
                    <a:t>Generator</a:t>
                  </a:r>
                </a:p>
              </p:txBody>
            </p:sp>
          </p:grpSp>
          <p:sp>
            <p:nvSpPr>
              <p:cNvPr id="20" name="Rectangle 19">
                <a:extLst>
                  <a:ext uri="{FF2B5EF4-FFF2-40B4-BE49-F238E27FC236}">
                    <a16:creationId xmlns:a16="http://schemas.microsoft.com/office/drawing/2014/main" id="{EC268CFB-D04D-667A-2713-DA6077F74500}"/>
                  </a:ext>
                </a:extLst>
              </p:cNvPr>
              <p:cNvSpPr/>
              <p:nvPr/>
            </p:nvSpPr>
            <p:spPr>
              <a:xfrm>
                <a:off x="5879213" y="5174609"/>
                <a:ext cx="162846" cy="2224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B4E3A6A-DC0C-EB78-A96E-C95F453648B1}"/>
                  </a:ext>
                </a:extLst>
              </p:cNvPr>
              <p:cNvSpPr/>
              <p:nvPr/>
            </p:nvSpPr>
            <p:spPr>
              <a:xfrm>
                <a:off x="7494451" y="3481733"/>
                <a:ext cx="475262" cy="5148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57ACA1E-FBA8-247C-2B11-E612BFBD5AF0}"/>
                  </a:ext>
                </a:extLst>
              </p:cNvPr>
              <p:cNvSpPr/>
              <p:nvPr/>
            </p:nvSpPr>
            <p:spPr>
              <a:xfrm>
                <a:off x="3861567" y="2135673"/>
                <a:ext cx="475262" cy="5148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B56F320A-99A0-D3CE-7F3F-479DD444F649}"/>
                  </a:ext>
                </a:extLst>
              </p:cNvPr>
              <p:cNvPicPr>
                <a:picLocks noChangeAspect="1"/>
              </p:cNvPicPr>
              <p:nvPr/>
            </p:nvPicPr>
            <p:blipFill>
              <a:blip r:embed="rId6">
                <a:clrChange>
                  <a:clrFrom>
                    <a:srgbClr val="FFFFFF"/>
                  </a:clrFrom>
                  <a:clrTo>
                    <a:srgbClr val="FFFFFF">
                      <a:alpha val="0"/>
                    </a:srgbClr>
                  </a:clrTo>
                </a:clrChange>
              </a:blip>
              <a:srcRect l="49713" t="73563" r="9292" b="-5702"/>
              <a:stretch/>
            </p:blipFill>
            <p:spPr>
              <a:xfrm>
                <a:off x="3179210" y="3884444"/>
                <a:ext cx="3733767" cy="1950247"/>
              </a:xfrm>
              <a:prstGeom prst="rect">
                <a:avLst/>
              </a:prstGeom>
            </p:spPr>
          </p:pic>
          <p:sp>
            <p:nvSpPr>
              <p:cNvPr id="24" name="Rectangle 23">
                <a:extLst>
                  <a:ext uri="{FF2B5EF4-FFF2-40B4-BE49-F238E27FC236}">
                    <a16:creationId xmlns:a16="http://schemas.microsoft.com/office/drawing/2014/main" id="{B81FA0E6-8211-B359-6A6B-D4E70FC212CE}"/>
                  </a:ext>
                </a:extLst>
              </p:cNvPr>
              <p:cNvSpPr/>
              <p:nvPr/>
            </p:nvSpPr>
            <p:spPr>
              <a:xfrm rot="20122230">
                <a:off x="3804125" y="3808707"/>
                <a:ext cx="739930" cy="3736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8740EFBB-BA1D-6F71-303E-5ED212833DBC}"/>
                  </a:ext>
                </a:extLst>
              </p:cNvPr>
              <p:cNvSpPr/>
              <p:nvPr/>
            </p:nvSpPr>
            <p:spPr>
              <a:xfrm>
                <a:off x="6479276" y="4373606"/>
                <a:ext cx="739931" cy="486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4970BA0-7110-A7E1-1807-9FF82BC2A2D9}"/>
                  </a:ext>
                </a:extLst>
              </p:cNvPr>
              <p:cNvSpPr/>
              <p:nvPr/>
            </p:nvSpPr>
            <p:spPr>
              <a:xfrm rot="2119772">
                <a:off x="6318699" y="3585379"/>
                <a:ext cx="798688" cy="6059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a:extLst>
                  <a:ext uri="{FF2B5EF4-FFF2-40B4-BE49-F238E27FC236}">
                    <a16:creationId xmlns:a16="http://schemas.microsoft.com/office/drawing/2014/main" id="{406E4EA8-5873-D60D-B33C-C46E9E547718}"/>
                  </a:ext>
                </a:extLst>
              </p:cNvPr>
              <p:cNvSpPr/>
              <p:nvPr/>
            </p:nvSpPr>
            <p:spPr>
              <a:xfrm rot="20940273" flipH="1">
                <a:off x="6879432" y="3877326"/>
                <a:ext cx="1056467" cy="542688"/>
              </a:xfrm>
              <a:prstGeom prst="cube">
                <a:avLst>
                  <a:gd name="adj" fmla="val 5711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F6326221-ECCA-3792-B706-A23CFA8A8B71}"/>
                  </a:ext>
                </a:extLst>
              </p:cNvPr>
              <p:cNvCxnSpPr>
                <a:cxnSpLocks/>
              </p:cNvCxnSpPr>
              <p:nvPr/>
            </p:nvCxnSpPr>
            <p:spPr>
              <a:xfrm flipV="1">
                <a:off x="6623665" y="4223905"/>
                <a:ext cx="432269" cy="53261"/>
              </a:xfrm>
              <a:prstGeom prst="line">
                <a:avLst/>
              </a:prstGeom>
              <a:ln w="1270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1CD375C0-4E6F-992B-D6BF-CE29A481D094}"/>
                  </a:ext>
                </a:extLst>
              </p:cNvPr>
              <p:cNvCxnSpPr>
                <a:cxnSpLocks/>
              </p:cNvCxnSpPr>
              <p:nvPr/>
            </p:nvCxnSpPr>
            <p:spPr>
              <a:xfrm>
                <a:off x="5625653" y="3467026"/>
                <a:ext cx="670648" cy="516115"/>
              </a:xfrm>
              <a:prstGeom prst="line">
                <a:avLst/>
              </a:prstGeom>
              <a:ln w="12700">
                <a:solidFill>
                  <a:srgbClr val="C00000"/>
                </a:solidFill>
              </a:ln>
            </p:spPr>
            <p:style>
              <a:lnRef idx="2">
                <a:schemeClr val="accent1"/>
              </a:lnRef>
              <a:fillRef idx="0">
                <a:schemeClr val="accent1"/>
              </a:fillRef>
              <a:effectRef idx="1">
                <a:schemeClr val="accent1"/>
              </a:effectRef>
              <a:fontRef idx="minor">
                <a:schemeClr val="tx1"/>
              </a:fontRef>
            </p:style>
          </p:cxnSp>
        </p:grpSp>
        <p:sp>
          <p:nvSpPr>
            <p:cNvPr id="14" name="TextBox 13">
              <a:extLst>
                <a:ext uri="{FF2B5EF4-FFF2-40B4-BE49-F238E27FC236}">
                  <a16:creationId xmlns:a16="http://schemas.microsoft.com/office/drawing/2014/main" id="{4753C6CC-C158-9131-7816-F15C4265AAE7}"/>
                </a:ext>
              </a:extLst>
            </p:cNvPr>
            <p:cNvSpPr txBox="1"/>
            <p:nvPr/>
          </p:nvSpPr>
          <p:spPr>
            <a:xfrm rot="20873305">
              <a:off x="3360258" y="5391947"/>
              <a:ext cx="449162" cy="338554"/>
            </a:xfrm>
            <a:prstGeom prst="rect">
              <a:avLst/>
            </a:prstGeom>
            <a:noFill/>
          </p:spPr>
          <p:txBody>
            <a:bodyPr wrap="none" rtlCol="0">
              <a:spAutoFit/>
            </a:bodyPr>
            <a:lstStyle/>
            <a:p>
              <a:r>
                <a:rPr lang="en-US" sz="800">
                  <a:solidFill>
                    <a:srgbClr val="FF0000"/>
                  </a:solidFill>
                </a:rPr>
                <a:t>10 mJ</a:t>
              </a:r>
            </a:p>
            <a:p>
              <a:r>
                <a:rPr lang="en-US" sz="800">
                  <a:solidFill>
                    <a:srgbClr val="FF0000"/>
                  </a:solidFill>
                </a:rPr>
                <a:t>300 fs</a:t>
              </a:r>
            </a:p>
          </p:txBody>
        </p:sp>
        <p:sp>
          <p:nvSpPr>
            <p:cNvPr id="15" name="TextBox 14">
              <a:extLst>
                <a:ext uri="{FF2B5EF4-FFF2-40B4-BE49-F238E27FC236}">
                  <a16:creationId xmlns:a16="http://schemas.microsoft.com/office/drawing/2014/main" id="{166BBA00-7006-D636-E775-F370EAA086DC}"/>
                </a:ext>
              </a:extLst>
            </p:cNvPr>
            <p:cNvSpPr txBox="1"/>
            <p:nvPr/>
          </p:nvSpPr>
          <p:spPr>
            <a:xfrm>
              <a:off x="2934141" y="4733283"/>
              <a:ext cx="476412" cy="338554"/>
            </a:xfrm>
            <a:prstGeom prst="rect">
              <a:avLst/>
            </a:prstGeom>
            <a:noFill/>
          </p:spPr>
          <p:txBody>
            <a:bodyPr wrap="none" rtlCol="0">
              <a:spAutoFit/>
            </a:bodyPr>
            <a:lstStyle/>
            <a:p>
              <a:r>
                <a:rPr lang="en-US" sz="800">
                  <a:solidFill>
                    <a:srgbClr val="FF0000"/>
                  </a:solidFill>
                </a:rPr>
                <a:t>7 mJ</a:t>
              </a:r>
            </a:p>
            <a:p>
              <a:r>
                <a:rPr lang="en-US" sz="800">
                  <a:solidFill>
                    <a:srgbClr val="FF0000"/>
                  </a:solidFill>
                </a:rPr>
                <a:t>140 ps</a:t>
              </a:r>
            </a:p>
          </p:txBody>
        </p:sp>
        <p:sp>
          <p:nvSpPr>
            <p:cNvPr id="16" name="TextBox 15">
              <a:extLst>
                <a:ext uri="{FF2B5EF4-FFF2-40B4-BE49-F238E27FC236}">
                  <a16:creationId xmlns:a16="http://schemas.microsoft.com/office/drawing/2014/main" id="{F7A5A942-2F23-06A5-8528-B3D135242B1F}"/>
                </a:ext>
              </a:extLst>
            </p:cNvPr>
            <p:cNvSpPr txBox="1"/>
            <p:nvPr/>
          </p:nvSpPr>
          <p:spPr>
            <a:xfrm>
              <a:off x="1076160" y="4206945"/>
              <a:ext cx="476412" cy="338554"/>
            </a:xfrm>
            <a:prstGeom prst="rect">
              <a:avLst/>
            </a:prstGeom>
            <a:noFill/>
          </p:spPr>
          <p:txBody>
            <a:bodyPr wrap="none" rtlCol="0">
              <a:spAutoFit/>
            </a:bodyPr>
            <a:lstStyle/>
            <a:p>
              <a:r>
                <a:rPr lang="en-US" sz="800">
                  <a:solidFill>
                    <a:srgbClr val="FF0000"/>
                  </a:solidFill>
                </a:rPr>
                <a:t>  20 J</a:t>
              </a:r>
            </a:p>
            <a:p>
              <a:r>
                <a:rPr lang="en-US" sz="800">
                  <a:solidFill>
                    <a:srgbClr val="FF0000"/>
                  </a:solidFill>
                </a:rPr>
                <a:t>140 ps</a:t>
              </a:r>
            </a:p>
          </p:txBody>
        </p:sp>
        <p:sp>
          <p:nvSpPr>
            <p:cNvPr id="17" name="TextBox 16">
              <a:extLst>
                <a:ext uri="{FF2B5EF4-FFF2-40B4-BE49-F238E27FC236}">
                  <a16:creationId xmlns:a16="http://schemas.microsoft.com/office/drawing/2014/main" id="{BC82C22D-471F-5EA3-D642-51FE84834E00}"/>
                </a:ext>
              </a:extLst>
            </p:cNvPr>
            <p:cNvSpPr txBox="1"/>
            <p:nvPr/>
          </p:nvSpPr>
          <p:spPr>
            <a:xfrm>
              <a:off x="4123826" y="4170065"/>
              <a:ext cx="824265" cy="461665"/>
            </a:xfrm>
            <a:prstGeom prst="rect">
              <a:avLst/>
            </a:prstGeom>
            <a:noFill/>
          </p:spPr>
          <p:txBody>
            <a:bodyPr wrap="none" rtlCol="0">
              <a:spAutoFit/>
            </a:bodyPr>
            <a:lstStyle/>
            <a:p>
              <a:r>
                <a:rPr lang="en-US" sz="800">
                  <a:solidFill>
                    <a:srgbClr val="FF0000"/>
                  </a:solidFill>
                </a:rPr>
                <a:t>  14 J,  0.5 ps</a:t>
              </a:r>
            </a:p>
            <a:p>
              <a:r>
                <a:rPr lang="en-US" sz="800">
                  <a:solidFill>
                    <a:srgbClr val="FF0000"/>
                  </a:solidFill>
                </a:rPr>
                <a:t>   20 TW </a:t>
              </a:r>
            </a:p>
            <a:p>
              <a:r>
                <a:rPr lang="en-US" sz="800">
                  <a:solidFill>
                    <a:srgbClr val="FF0000"/>
                  </a:solidFill>
                </a:rPr>
                <a:t>   @ 9.3 </a:t>
              </a:r>
              <a:r>
                <a:rPr lang="en-US" sz="800">
                  <a:solidFill>
                    <a:srgbClr val="FF0000"/>
                  </a:solidFill>
                  <a:latin typeface="Symbol" panose="05050102010706020507" pitchFamily="18" charset="2"/>
                </a:rPr>
                <a:t>m</a:t>
              </a:r>
              <a:r>
                <a:rPr lang="en-US" sz="800">
                  <a:solidFill>
                    <a:srgbClr val="FF0000"/>
                  </a:solidFill>
                </a:rPr>
                <a:t>m</a:t>
              </a:r>
            </a:p>
          </p:txBody>
        </p:sp>
        <p:cxnSp>
          <p:nvCxnSpPr>
            <p:cNvPr id="18" name="Straight Arrow Connector 17">
              <a:extLst>
                <a:ext uri="{FF2B5EF4-FFF2-40B4-BE49-F238E27FC236}">
                  <a16:creationId xmlns:a16="http://schemas.microsoft.com/office/drawing/2014/main" id="{CAE4E988-A351-D428-3CA3-6E1652E8A0DA}"/>
                </a:ext>
              </a:extLst>
            </p:cNvPr>
            <p:cNvCxnSpPr>
              <a:cxnSpLocks/>
            </p:cNvCxnSpPr>
            <p:nvPr/>
          </p:nvCxnSpPr>
          <p:spPr>
            <a:xfrm flipV="1">
              <a:off x="4255294" y="4098132"/>
              <a:ext cx="73453" cy="16822"/>
            </a:xfrm>
            <a:prstGeom prst="straightConnector1">
              <a:avLst/>
            </a:prstGeom>
            <a:ln w="6350">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sp>
        <p:nvSpPr>
          <p:cNvPr id="38" name="Rectangle 37">
            <a:extLst>
              <a:ext uri="{FF2B5EF4-FFF2-40B4-BE49-F238E27FC236}">
                <a16:creationId xmlns:a16="http://schemas.microsoft.com/office/drawing/2014/main" id="{3758D34A-03A3-CAFF-94F2-8539643CFE88}"/>
              </a:ext>
            </a:extLst>
          </p:cNvPr>
          <p:cNvSpPr/>
          <p:nvPr/>
        </p:nvSpPr>
        <p:spPr>
          <a:xfrm>
            <a:off x="-219650" y="-158424"/>
            <a:ext cx="11997276" cy="769441"/>
          </a:xfrm>
          <a:prstGeom prst="rect">
            <a:avLst/>
          </a:prstGeom>
        </p:spPr>
        <p:txBody>
          <a:bodyPr wrap="square">
            <a:spAutoFit/>
          </a:bodyPr>
          <a:lstStyle/>
          <a:p>
            <a:pPr algn="ctr">
              <a:spcAft>
                <a:spcPts val="600"/>
              </a:spcAft>
            </a:pPr>
            <a:r>
              <a:rPr lang="en-US" sz="4400" b="1"/>
              <a:t>Can we do better than 2 picoseconds?</a:t>
            </a:r>
          </a:p>
        </p:txBody>
      </p:sp>
      <p:sp>
        <p:nvSpPr>
          <p:cNvPr id="39" name="TextBox 38">
            <a:extLst>
              <a:ext uri="{FF2B5EF4-FFF2-40B4-BE49-F238E27FC236}">
                <a16:creationId xmlns:a16="http://schemas.microsoft.com/office/drawing/2014/main" id="{D28B6DBB-E2FA-F0E2-5ECC-95365F40E4F9}"/>
              </a:ext>
            </a:extLst>
          </p:cNvPr>
          <p:cNvSpPr txBox="1"/>
          <p:nvPr/>
        </p:nvSpPr>
        <p:spPr>
          <a:xfrm>
            <a:off x="5255090" y="618111"/>
            <a:ext cx="4986419" cy="369332"/>
          </a:xfrm>
          <a:prstGeom prst="rect">
            <a:avLst/>
          </a:prstGeom>
          <a:noFill/>
          <a:ln>
            <a:solidFill>
              <a:srgbClr val="C00000"/>
            </a:solidFill>
          </a:ln>
        </p:spPr>
        <p:txBody>
          <a:bodyPr wrap="square" rtlCol="0">
            <a:spAutoFit/>
          </a:bodyPr>
          <a:lstStyle/>
          <a:p>
            <a:pPr marL="285750" indent="-285750">
              <a:spcBef>
                <a:spcPts val="600"/>
              </a:spcBef>
              <a:buFont typeface="Arial" panose="020B0604020202020204" pitchFamily="34" charset="0"/>
              <a:buChar char="•"/>
            </a:pPr>
            <a:r>
              <a:rPr lang="en-US" b="1" u="sng">
                <a:solidFill>
                  <a:srgbClr val="C00000"/>
                </a:solidFill>
                <a:latin typeface="Calibri" panose="020F0502020204030204" pitchFamily="34" charset="0"/>
                <a:cs typeface="Calibri" panose="020F0502020204030204" pitchFamily="34" charset="0"/>
              </a:rPr>
              <a:t>Strong, broadband seed pulse</a:t>
            </a:r>
          </a:p>
        </p:txBody>
      </p:sp>
      <p:sp>
        <p:nvSpPr>
          <p:cNvPr id="40" name="TextBox 39">
            <a:extLst>
              <a:ext uri="{FF2B5EF4-FFF2-40B4-BE49-F238E27FC236}">
                <a16:creationId xmlns:a16="http://schemas.microsoft.com/office/drawing/2014/main" id="{ED1FE343-6126-744C-9CA5-F00033C4795B}"/>
              </a:ext>
            </a:extLst>
          </p:cNvPr>
          <p:cNvSpPr txBox="1"/>
          <p:nvPr/>
        </p:nvSpPr>
        <p:spPr>
          <a:xfrm>
            <a:off x="1458350" y="707446"/>
            <a:ext cx="3362691" cy="646331"/>
          </a:xfrm>
          <a:prstGeom prst="rect">
            <a:avLst/>
          </a:prstGeom>
          <a:noFill/>
        </p:spPr>
        <p:txBody>
          <a:bodyPr wrap="square" rtlCol="0">
            <a:spAutoFit/>
          </a:bodyPr>
          <a:lstStyle/>
          <a:p>
            <a:r>
              <a:rPr lang="en-US" b="1"/>
              <a:t>Possible routes to </a:t>
            </a:r>
          </a:p>
          <a:p>
            <a:r>
              <a:rPr lang="en-US" b="1"/>
              <a:t>ultra-fast CO</a:t>
            </a:r>
            <a:r>
              <a:rPr lang="en-US" b="1" baseline="-25000"/>
              <a:t>2</a:t>
            </a:r>
            <a:r>
              <a:rPr lang="en-US" b="1"/>
              <a:t> lasers:</a:t>
            </a:r>
          </a:p>
        </p:txBody>
      </p:sp>
      <p:sp>
        <p:nvSpPr>
          <p:cNvPr id="41" name="TextBox 40">
            <a:extLst>
              <a:ext uri="{FF2B5EF4-FFF2-40B4-BE49-F238E27FC236}">
                <a16:creationId xmlns:a16="http://schemas.microsoft.com/office/drawing/2014/main" id="{228FC5AA-4355-7709-F4FF-820864A6F301}"/>
              </a:ext>
            </a:extLst>
          </p:cNvPr>
          <p:cNvSpPr txBox="1"/>
          <p:nvPr/>
        </p:nvSpPr>
        <p:spPr>
          <a:xfrm>
            <a:off x="5255091" y="1169952"/>
            <a:ext cx="4986419" cy="369332"/>
          </a:xfrm>
          <a:prstGeom prst="rect">
            <a:avLst/>
          </a:prstGeom>
          <a:noFill/>
          <a:ln>
            <a:solidFill>
              <a:srgbClr val="C00000"/>
            </a:solidFill>
          </a:ln>
        </p:spPr>
        <p:txBody>
          <a:bodyPr wrap="square" rtlCol="0">
            <a:spAutoFit/>
          </a:bodyPr>
          <a:lstStyle/>
          <a:p>
            <a:pPr marL="285750" indent="-285750">
              <a:spcBef>
                <a:spcPts val="600"/>
              </a:spcBef>
              <a:buFont typeface="Arial" panose="020B0604020202020204" pitchFamily="34" charset="0"/>
              <a:buChar char="•"/>
            </a:pPr>
            <a:r>
              <a:rPr lang="en-US">
                <a:solidFill>
                  <a:srgbClr val="C00000"/>
                </a:solidFill>
                <a:latin typeface="Calibri" panose="020F0502020204030204" pitchFamily="34" charset="0"/>
                <a:cs typeface="Calibri" panose="020F0502020204030204" pitchFamily="34" charset="0"/>
              </a:rPr>
              <a:t>Nonlinear post-compression (NLPC)      </a:t>
            </a:r>
          </a:p>
        </p:txBody>
      </p:sp>
      <p:sp>
        <p:nvSpPr>
          <p:cNvPr id="42" name="Arrow: Right 41">
            <a:extLst>
              <a:ext uri="{FF2B5EF4-FFF2-40B4-BE49-F238E27FC236}">
                <a16:creationId xmlns:a16="http://schemas.microsoft.com/office/drawing/2014/main" id="{B6478092-4FD8-28BD-9A28-E354C79D6CA7}"/>
              </a:ext>
            </a:extLst>
          </p:cNvPr>
          <p:cNvSpPr/>
          <p:nvPr/>
        </p:nvSpPr>
        <p:spPr>
          <a:xfrm rot="21170044">
            <a:off x="3964268" y="855420"/>
            <a:ext cx="1278385" cy="12151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Right 42">
            <a:extLst>
              <a:ext uri="{FF2B5EF4-FFF2-40B4-BE49-F238E27FC236}">
                <a16:creationId xmlns:a16="http://schemas.microsoft.com/office/drawing/2014/main" id="{53C0EE74-6B59-1E2B-E40A-1CD3CFB16B64}"/>
              </a:ext>
            </a:extLst>
          </p:cNvPr>
          <p:cNvSpPr/>
          <p:nvPr/>
        </p:nvSpPr>
        <p:spPr>
          <a:xfrm rot="843704">
            <a:off x="3981098" y="1208233"/>
            <a:ext cx="1278385" cy="12151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76B0E4C-5EC6-BC45-AD33-54253C0B5B18}"/>
              </a:ext>
            </a:extLst>
          </p:cNvPr>
          <p:cNvSpPr txBox="1"/>
          <p:nvPr/>
        </p:nvSpPr>
        <p:spPr>
          <a:xfrm>
            <a:off x="514840" y="1536229"/>
            <a:ext cx="1935017" cy="584775"/>
          </a:xfrm>
          <a:prstGeom prst="rect">
            <a:avLst/>
          </a:prstGeom>
          <a:noFill/>
        </p:spPr>
        <p:txBody>
          <a:bodyPr wrap="none" rtlCol="0">
            <a:spAutoFit/>
          </a:bodyPr>
          <a:lstStyle/>
          <a:p>
            <a:r>
              <a:rPr lang="en-US" sz="1600"/>
              <a:t>Seed: </a:t>
            </a:r>
            <a:r>
              <a:rPr lang="en-US" sz="1600" b="1"/>
              <a:t>10 µJ</a:t>
            </a:r>
          </a:p>
          <a:p>
            <a:r>
              <a:rPr lang="en-US" sz="1600"/>
              <a:t>Two CO</a:t>
            </a:r>
            <a:r>
              <a:rPr lang="en-US" sz="1600" baseline="-25000"/>
              <a:t>2</a:t>
            </a:r>
            <a:r>
              <a:rPr lang="en-US" sz="1600"/>
              <a:t> amplifiers</a:t>
            </a:r>
          </a:p>
        </p:txBody>
      </p:sp>
      <p:sp>
        <p:nvSpPr>
          <p:cNvPr id="7" name="TextBox 6">
            <a:extLst>
              <a:ext uri="{FF2B5EF4-FFF2-40B4-BE49-F238E27FC236}">
                <a16:creationId xmlns:a16="http://schemas.microsoft.com/office/drawing/2014/main" id="{9BDFCB11-E8E4-225A-1AB3-61CADF11004F}"/>
              </a:ext>
            </a:extLst>
          </p:cNvPr>
          <p:cNvSpPr txBox="1"/>
          <p:nvPr/>
        </p:nvSpPr>
        <p:spPr>
          <a:xfrm>
            <a:off x="513114" y="4259158"/>
            <a:ext cx="2024913" cy="584775"/>
          </a:xfrm>
          <a:prstGeom prst="rect">
            <a:avLst/>
          </a:prstGeom>
          <a:noFill/>
        </p:spPr>
        <p:txBody>
          <a:bodyPr wrap="none" rtlCol="0">
            <a:spAutoFit/>
          </a:bodyPr>
          <a:lstStyle/>
          <a:p>
            <a:r>
              <a:rPr lang="en-US" sz="1600"/>
              <a:t>Seed: </a:t>
            </a:r>
            <a:r>
              <a:rPr lang="en-US" sz="1600" b="1"/>
              <a:t>10 mJ</a:t>
            </a:r>
          </a:p>
          <a:p>
            <a:r>
              <a:rPr lang="en-US" sz="1600"/>
              <a:t>Single CO</a:t>
            </a:r>
            <a:r>
              <a:rPr lang="en-US" sz="1600" baseline="-25000"/>
              <a:t>2</a:t>
            </a:r>
            <a:r>
              <a:rPr lang="en-US" sz="1600"/>
              <a:t> amplifier</a:t>
            </a:r>
          </a:p>
        </p:txBody>
      </p:sp>
      <p:sp>
        <p:nvSpPr>
          <p:cNvPr id="44" name="Rectangle 43">
            <a:extLst>
              <a:ext uri="{FF2B5EF4-FFF2-40B4-BE49-F238E27FC236}">
                <a16:creationId xmlns:a16="http://schemas.microsoft.com/office/drawing/2014/main" id="{DFFEC95E-CE9A-7BFA-A0DC-3E0C46BDE00B}"/>
              </a:ext>
            </a:extLst>
          </p:cNvPr>
          <p:cNvSpPr/>
          <p:nvPr/>
        </p:nvSpPr>
        <p:spPr>
          <a:xfrm rot="21168366">
            <a:off x="1223776" y="3673268"/>
            <a:ext cx="995515" cy="36999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9A976CA9-6368-A6A0-2EAD-2E8871657E0D}"/>
              </a:ext>
            </a:extLst>
          </p:cNvPr>
          <p:cNvSpPr txBox="1"/>
          <p:nvPr/>
        </p:nvSpPr>
        <p:spPr>
          <a:xfrm>
            <a:off x="2248167" y="2979375"/>
            <a:ext cx="540533" cy="307777"/>
          </a:xfrm>
          <a:prstGeom prst="rect">
            <a:avLst/>
          </a:prstGeom>
          <a:noFill/>
        </p:spPr>
        <p:txBody>
          <a:bodyPr wrap="none" rtlCol="0">
            <a:spAutoFit/>
          </a:bodyPr>
          <a:lstStyle/>
          <a:p>
            <a:r>
              <a:rPr lang="en-US" sz="1400">
                <a:solidFill>
                  <a:srgbClr val="C00000"/>
                </a:solidFill>
              </a:rPr>
              <a:t>x10</a:t>
            </a:r>
            <a:r>
              <a:rPr lang="en-US" sz="1400" baseline="30000">
                <a:solidFill>
                  <a:srgbClr val="C00000"/>
                </a:solidFill>
              </a:rPr>
              <a:t>8</a:t>
            </a:r>
            <a:endParaRPr lang="en-US" sz="1400">
              <a:solidFill>
                <a:srgbClr val="C00000"/>
              </a:solidFill>
            </a:endParaRPr>
          </a:p>
        </p:txBody>
      </p:sp>
      <p:sp>
        <p:nvSpPr>
          <p:cNvPr id="46" name="TextBox 45">
            <a:extLst>
              <a:ext uri="{FF2B5EF4-FFF2-40B4-BE49-F238E27FC236}">
                <a16:creationId xmlns:a16="http://schemas.microsoft.com/office/drawing/2014/main" id="{98430621-B63D-13C6-AD06-3771BADEE006}"/>
              </a:ext>
            </a:extLst>
          </p:cNvPr>
          <p:cNvSpPr txBox="1"/>
          <p:nvPr/>
        </p:nvSpPr>
        <p:spPr>
          <a:xfrm>
            <a:off x="845572" y="3070365"/>
            <a:ext cx="540533" cy="307777"/>
          </a:xfrm>
          <a:prstGeom prst="rect">
            <a:avLst/>
          </a:prstGeom>
          <a:noFill/>
        </p:spPr>
        <p:txBody>
          <a:bodyPr wrap="none" rtlCol="0">
            <a:spAutoFit/>
          </a:bodyPr>
          <a:lstStyle/>
          <a:p>
            <a:r>
              <a:rPr lang="en-US" sz="1400">
                <a:solidFill>
                  <a:srgbClr val="C00000"/>
                </a:solidFill>
              </a:rPr>
              <a:t>x10</a:t>
            </a:r>
            <a:r>
              <a:rPr lang="en-US" sz="1400" baseline="30000">
                <a:solidFill>
                  <a:srgbClr val="C00000"/>
                </a:solidFill>
              </a:rPr>
              <a:t>4</a:t>
            </a:r>
            <a:endParaRPr lang="en-US" sz="1400">
              <a:solidFill>
                <a:srgbClr val="C00000"/>
              </a:solidFill>
            </a:endParaRPr>
          </a:p>
        </p:txBody>
      </p:sp>
      <p:sp>
        <p:nvSpPr>
          <p:cNvPr id="47" name="TextBox 46">
            <a:extLst>
              <a:ext uri="{FF2B5EF4-FFF2-40B4-BE49-F238E27FC236}">
                <a16:creationId xmlns:a16="http://schemas.microsoft.com/office/drawing/2014/main" id="{73A96197-8D08-D005-15BF-084D66558B74}"/>
              </a:ext>
            </a:extLst>
          </p:cNvPr>
          <p:cNvSpPr txBox="1"/>
          <p:nvPr/>
        </p:nvSpPr>
        <p:spPr>
          <a:xfrm>
            <a:off x="1061557" y="5908327"/>
            <a:ext cx="540533" cy="307777"/>
          </a:xfrm>
          <a:prstGeom prst="rect">
            <a:avLst/>
          </a:prstGeom>
          <a:noFill/>
        </p:spPr>
        <p:txBody>
          <a:bodyPr wrap="none" rtlCol="0">
            <a:spAutoFit/>
          </a:bodyPr>
          <a:lstStyle/>
          <a:p>
            <a:r>
              <a:rPr lang="en-US" sz="1400">
                <a:solidFill>
                  <a:srgbClr val="C00000"/>
                </a:solidFill>
              </a:rPr>
              <a:t>x10</a:t>
            </a:r>
            <a:r>
              <a:rPr lang="en-US" sz="1400" baseline="30000">
                <a:solidFill>
                  <a:srgbClr val="C00000"/>
                </a:solidFill>
              </a:rPr>
              <a:t>4</a:t>
            </a:r>
            <a:endParaRPr lang="en-US" sz="1400">
              <a:solidFill>
                <a:srgbClr val="C00000"/>
              </a:solidFill>
            </a:endParaRPr>
          </a:p>
        </p:txBody>
      </p:sp>
    </p:spTree>
    <p:extLst>
      <p:ext uri="{BB962C8B-B14F-4D97-AF65-F5344CB8AC3E}">
        <p14:creationId xmlns:p14="http://schemas.microsoft.com/office/powerpoint/2010/main" val="4218060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BE1A4073-9984-4D87-AE3E-2467FE624F55}"/>
              </a:ext>
            </a:extLst>
          </p:cNvPr>
          <p:cNvSpPr>
            <a:spLocks noChangeArrowheads="1"/>
          </p:cNvSpPr>
          <p:nvPr/>
        </p:nvSpPr>
        <p:spPr bwMode="auto">
          <a:xfrm>
            <a:off x="10024110" y="10572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3">
            <a:extLst>
              <a:ext uri="{FF2B5EF4-FFF2-40B4-BE49-F238E27FC236}">
                <a16:creationId xmlns:a16="http://schemas.microsoft.com/office/drawing/2014/main" id="{202198F5-964C-4E7A-8309-6735F5641BC7}"/>
              </a:ext>
            </a:extLst>
          </p:cNvPr>
          <p:cNvSpPr>
            <a:spLocks noChangeArrowheads="1"/>
          </p:cNvSpPr>
          <p:nvPr/>
        </p:nvSpPr>
        <p:spPr bwMode="auto">
          <a:xfrm>
            <a:off x="10024110" y="1952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TextBox 13">
            <a:extLst>
              <a:ext uri="{FF2B5EF4-FFF2-40B4-BE49-F238E27FC236}">
                <a16:creationId xmlns:a16="http://schemas.microsoft.com/office/drawing/2014/main" id="{8DD3480E-8D1D-4CA4-9FA2-0BAD1D0A69C6}"/>
              </a:ext>
            </a:extLst>
          </p:cNvPr>
          <p:cNvSpPr txBox="1"/>
          <p:nvPr/>
        </p:nvSpPr>
        <p:spPr>
          <a:xfrm>
            <a:off x="5255090" y="618111"/>
            <a:ext cx="4986419" cy="369332"/>
          </a:xfrm>
          <a:prstGeom prst="rect">
            <a:avLst/>
          </a:prstGeom>
          <a:noFill/>
          <a:ln>
            <a:solidFill>
              <a:srgbClr val="C00000"/>
            </a:solidFill>
          </a:ln>
        </p:spPr>
        <p:txBody>
          <a:bodyPr wrap="square" rtlCol="0">
            <a:spAutoFit/>
          </a:bodyPr>
          <a:lstStyle/>
          <a:p>
            <a:pPr marL="285750" indent="-285750">
              <a:spcBef>
                <a:spcPts val="600"/>
              </a:spcBef>
              <a:buFont typeface="Arial" panose="020B0604020202020204" pitchFamily="34" charset="0"/>
              <a:buChar char="•"/>
            </a:pPr>
            <a:r>
              <a:rPr lang="en-US">
                <a:solidFill>
                  <a:srgbClr val="C00000"/>
                </a:solidFill>
                <a:latin typeface="Calibri" panose="020F0502020204030204" pitchFamily="34" charset="0"/>
                <a:cs typeface="Calibri" panose="020F0502020204030204" pitchFamily="34" charset="0"/>
              </a:rPr>
              <a:t>Strong, broadband seed pulse</a:t>
            </a:r>
          </a:p>
        </p:txBody>
      </p:sp>
      <p:sp>
        <p:nvSpPr>
          <p:cNvPr id="3" name="TextBox 2">
            <a:extLst>
              <a:ext uri="{FF2B5EF4-FFF2-40B4-BE49-F238E27FC236}">
                <a16:creationId xmlns:a16="http://schemas.microsoft.com/office/drawing/2014/main" id="{FA448097-4FE9-4029-8568-1AEEE60B823A}"/>
              </a:ext>
            </a:extLst>
          </p:cNvPr>
          <p:cNvSpPr txBox="1"/>
          <p:nvPr/>
        </p:nvSpPr>
        <p:spPr>
          <a:xfrm>
            <a:off x="1483060" y="782218"/>
            <a:ext cx="3362691" cy="646331"/>
          </a:xfrm>
          <a:prstGeom prst="rect">
            <a:avLst/>
          </a:prstGeom>
          <a:noFill/>
        </p:spPr>
        <p:txBody>
          <a:bodyPr wrap="square" rtlCol="0">
            <a:spAutoFit/>
          </a:bodyPr>
          <a:lstStyle/>
          <a:p>
            <a:r>
              <a:rPr lang="en-US" b="1"/>
              <a:t>Possible routes to </a:t>
            </a:r>
          </a:p>
          <a:p>
            <a:r>
              <a:rPr lang="en-US" b="1"/>
              <a:t>ultra-fast CO</a:t>
            </a:r>
            <a:r>
              <a:rPr lang="en-US" b="1" baseline="-25000"/>
              <a:t>2</a:t>
            </a:r>
            <a:r>
              <a:rPr lang="en-US" b="1"/>
              <a:t> lasers:</a:t>
            </a:r>
          </a:p>
        </p:txBody>
      </p:sp>
      <p:sp>
        <p:nvSpPr>
          <p:cNvPr id="19" name="TextBox 18">
            <a:extLst>
              <a:ext uri="{FF2B5EF4-FFF2-40B4-BE49-F238E27FC236}">
                <a16:creationId xmlns:a16="http://schemas.microsoft.com/office/drawing/2014/main" id="{30559503-74E3-4BBF-B88F-0B1F1AC29C56}"/>
              </a:ext>
            </a:extLst>
          </p:cNvPr>
          <p:cNvSpPr txBox="1"/>
          <p:nvPr/>
        </p:nvSpPr>
        <p:spPr>
          <a:xfrm>
            <a:off x="5255091" y="1169952"/>
            <a:ext cx="4986419" cy="369332"/>
          </a:xfrm>
          <a:prstGeom prst="rect">
            <a:avLst/>
          </a:prstGeom>
          <a:noFill/>
          <a:ln>
            <a:solidFill>
              <a:srgbClr val="C00000"/>
            </a:solidFill>
          </a:ln>
        </p:spPr>
        <p:txBody>
          <a:bodyPr wrap="square" rtlCol="0">
            <a:spAutoFit/>
          </a:bodyPr>
          <a:lstStyle/>
          <a:p>
            <a:pPr marL="285750" indent="-285750">
              <a:spcBef>
                <a:spcPts val="600"/>
              </a:spcBef>
              <a:buFont typeface="Arial" panose="020B0604020202020204" pitchFamily="34" charset="0"/>
              <a:buChar char="•"/>
            </a:pPr>
            <a:r>
              <a:rPr lang="en-US" b="1" u="sng">
                <a:solidFill>
                  <a:srgbClr val="C00000"/>
                </a:solidFill>
                <a:latin typeface="Calibri" panose="020F0502020204030204" pitchFamily="34" charset="0"/>
                <a:cs typeface="Calibri" panose="020F0502020204030204" pitchFamily="34" charset="0"/>
              </a:rPr>
              <a:t>Nonlinear post-compression (NLPC)</a:t>
            </a:r>
            <a:r>
              <a:rPr lang="en-US" u="sng">
                <a:solidFill>
                  <a:srgbClr val="C00000"/>
                </a:solidFill>
                <a:latin typeface="Calibri" panose="020F0502020204030204" pitchFamily="34" charset="0"/>
                <a:cs typeface="Calibri" panose="020F0502020204030204" pitchFamily="34" charset="0"/>
              </a:rPr>
              <a:t>      </a:t>
            </a:r>
          </a:p>
        </p:txBody>
      </p:sp>
      <p:sp>
        <p:nvSpPr>
          <p:cNvPr id="11" name="Arrow: Right 10">
            <a:extLst>
              <a:ext uri="{FF2B5EF4-FFF2-40B4-BE49-F238E27FC236}">
                <a16:creationId xmlns:a16="http://schemas.microsoft.com/office/drawing/2014/main" id="{B7A6E508-E754-42C7-9DDF-EEAA3F8F335A}"/>
              </a:ext>
            </a:extLst>
          </p:cNvPr>
          <p:cNvSpPr/>
          <p:nvPr/>
        </p:nvSpPr>
        <p:spPr>
          <a:xfrm rot="21170044">
            <a:off x="3964268" y="855420"/>
            <a:ext cx="1278385" cy="12151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AC1A2022-FD05-4768-9322-D5A166AA966E}"/>
              </a:ext>
            </a:extLst>
          </p:cNvPr>
          <p:cNvSpPr/>
          <p:nvPr/>
        </p:nvSpPr>
        <p:spPr>
          <a:xfrm rot="843704">
            <a:off x="3981098" y="1208233"/>
            <a:ext cx="1278385" cy="12151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79987325-B674-4A6C-B3A4-49012E4A333C}"/>
              </a:ext>
            </a:extLst>
          </p:cNvPr>
          <p:cNvSpPr txBox="1"/>
          <p:nvPr/>
        </p:nvSpPr>
        <p:spPr>
          <a:xfrm>
            <a:off x="563729" y="2001765"/>
            <a:ext cx="5749121" cy="830997"/>
          </a:xfrm>
          <a:prstGeom prst="rect">
            <a:avLst/>
          </a:prstGeom>
          <a:noFill/>
        </p:spPr>
        <p:txBody>
          <a:bodyPr wrap="square">
            <a:spAutoFit/>
          </a:bodyPr>
          <a:lstStyle/>
          <a:p>
            <a:pPr marL="742950" lvl="1" indent="-285750">
              <a:spcBef>
                <a:spcPts val="600"/>
              </a:spcBef>
              <a:buFont typeface="Arial" panose="020B0604020202020204" pitchFamily="34" charset="0"/>
              <a:buChar char="•"/>
            </a:pPr>
            <a:r>
              <a:rPr lang="en-US" sz="1600">
                <a:cs typeface="Calibri" panose="020F0502020204030204" pitchFamily="34" charset="0"/>
              </a:rPr>
              <a:t>Self-phase modulation due to Kerr effect in a nonlinear material results in a quasi-linear frequency chirp.      </a:t>
            </a:r>
          </a:p>
        </p:txBody>
      </p:sp>
      <mc:AlternateContent xmlns:mc="http://schemas.openxmlformats.org/markup-compatibility/2006">
        <mc:Choice xmlns:a14="http://schemas.microsoft.com/office/drawing/2010/main" Requires="a14">
          <p:sp>
            <p:nvSpPr>
              <p:cNvPr id="32" name="Rectangle 31">
                <a:extLst>
                  <a:ext uri="{FF2B5EF4-FFF2-40B4-BE49-F238E27FC236}">
                    <a16:creationId xmlns:a16="http://schemas.microsoft.com/office/drawing/2014/main" id="{E1E3C0C3-DB10-42B6-ACA2-E72EFF5D8EFD}"/>
                  </a:ext>
                </a:extLst>
              </p:cNvPr>
              <p:cNvSpPr/>
              <p:nvPr/>
            </p:nvSpPr>
            <p:spPr>
              <a:xfrm>
                <a:off x="2375749" y="5720664"/>
                <a:ext cx="2647520"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𝑚𝑎𝑥</m:t>
                          </m:r>
                        </m:sub>
                      </m:sSub>
                      <m:r>
                        <a:rPr lang="en-US" i="0">
                          <a:latin typeface="Cambria Math" panose="02040503050406030204" pitchFamily="18" charset="0"/>
                        </a:rPr>
                        <m:t>=−</m:t>
                      </m:r>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0">
                                      <a:latin typeface="Cambria Math" panose="02040503050406030204" pitchFamily="18" charset="0"/>
                                    </a:rPr>
                                    <m:t>0</m:t>
                                  </m:r>
                                </m:sub>
                              </m:sSub>
                            </m:num>
                            <m:den>
                              <m:r>
                                <a:rPr lang="en-US" i="1">
                                  <a:latin typeface="Cambria Math" panose="02040503050406030204" pitchFamily="18" charset="0"/>
                                </a:rPr>
                                <m:t>𝑐</m:t>
                              </m:r>
                            </m:den>
                          </m:f>
                        </m:e>
                      </m:d>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0">
                              <a:latin typeface="Cambria Math" panose="02040503050406030204" pitchFamily="18" charset="0"/>
                            </a:rPr>
                            <m:t>2</m:t>
                          </m:r>
                        </m:sub>
                      </m:sSub>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0">
                              <a:latin typeface="Cambria Math" panose="02040503050406030204" pitchFamily="18" charset="0"/>
                            </a:rPr>
                            <m:t>1</m:t>
                          </m:r>
                        </m:sub>
                      </m:sSub>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0">
                                  <a:latin typeface="Cambria Math" panose="02040503050406030204" pitchFamily="18" charset="0"/>
                                </a:rPr>
                                <m:t>0</m:t>
                              </m:r>
                            </m:sub>
                          </m:sSub>
                        </m:num>
                        <m:den>
                          <m:r>
                            <a:rPr lang="en-US" i="1">
                              <a:latin typeface="Cambria Math" panose="02040503050406030204" pitchFamily="18" charset="0"/>
                            </a:rPr>
                            <m:t>𝜏</m:t>
                          </m:r>
                        </m:den>
                      </m:f>
                    </m:oMath>
                  </m:oMathPara>
                </a14:m>
                <a:endParaRPr lang="en-US"/>
              </a:p>
            </p:txBody>
          </p:sp>
        </mc:Choice>
        <mc:Fallback>
          <p:sp>
            <p:nvSpPr>
              <p:cNvPr id="32" name="Rectangle 31">
                <a:extLst>
                  <a:ext uri="{FF2B5EF4-FFF2-40B4-BE49-F238E27FC236}">
                    <a16:creationId xmlns:a16="http://schemas.microsoft.com/office/drawing/2014/main" id="{E1E3C0C3-DB10-42B6-ACA2-E72EFF5D8EFD}"/>
                  </a:ext>
                </a:extLst>
              </p:cNvPr>
              <p:cNvSpPr>
                <a:spLocks noRot="1" noChangeAspect="1" noMove="1" noResize="1" noEditPoints="1" noAdjustHandles="1" noChangeArrowheads="1" noChangeShapeType="1" noTextEdit="1"/>
              </p:cNvSpPr>
              <p:nvPr/>
            </p:nvSpPr>
            <p:spPr>
              <a:xfrm>
                <a:off x="2375749" y="5720664"/>
                <a:ext cx="2647520" cy="610936"/>
              </a:xfrm>
              <a:prstGeom prst="rect">
                <a:avLst/>
              </a:prstGeom>
              <a:blipFill>
                <a:blip r:embed="rId3"/>
                <a:stretch>
                  <a:fillRect/>
                </a:stretch>
              </a:blipFill>
            </p:spPr>
            <p:txBody>
              <a:bodyPr/>
              <a:lstStyle/>
              <a:p>
                <a:r>
                  <a:rPr lang="en-US">
                    <a:noFill/>
                  </a:rPr>
                  <a:t> </a:t>
                </a:r>
              </a:p>
            </p:txBody>
          </p:sp>
        </mc:Fallback>
      </mc:AlternateContent>
      <p:grpSp>
        <p:nvGrpSpPr>
          <p:cNvPr id="33" name="Group 32">
            <a:extLst>
              <a:ext uri="{FF2B5EF4-FFF2-40B4-BE49-F238E27FC236}">
                <a16:creationId xmlns:a16="http://schemas.microsoft.com/office/drawing/2014/main" id="{6C9D57B5-0C6E-421C-A110-787156B51D11}"/>
              </a:ext>
            </a:extLst>
          </p:cNvPr>
          <p:cNvGrpSpPr/>
          <p:nvPr/>
        </p:nvGrpSpPr>
        <p:grpSpPr>
          <a:xfrm>
            <a:off x="1218392" y="3092530"/>
            <a:ext cx="4325046" cy="2382593"/>
            <a:chOff x="90743" y="375004"/>
            <a:chExt cx="4325046" cy="2382593"/>
          </a:xfrm>
        </p:grpSpPr>
        <p:grpSp>
          <p:nvGrpSpPr>
            <p:cNvPr id="34" name="Group 33">
              <a:extLst>
                <a:ext uri="{FF2B5EF4-FFF2-40B4-BE49-F238E27FC236}">
                  <a16:creationId xmlns:a16="http://schemas.microsoft.com/office/drawing/2014/main" id="{9EE161B1-4816-4065-AA9C-861C0789ED0F}"/>
                </a:ext>
              </a:extLst>
            </p:cNvPr>
            <p:cNvGrpSpPr/>
            <p:nvPr/>
          </p:nvGrpSpPr>
          <p:grpSpPr>
            <a:xfrm>
              <a:off x="90743" y="375004"/>
              <a:ext cx="4325046" cy="2382593"/>
              <a:chOff x="42911" y="4376520"/>
              <a:chExt cx="4325046" cy="2382593"/>
            </a:xfrm>
          </p:grpSpPr>
          <p:sp>
            <p:nvSpPr>
              <p:cNvPr id="42" name="Rectangle 41">
                <a:extLst>
                  <a:ext uri="{FF2B5EF4-FFF2-40B4-BE49-F238E27FC236}">
                    <a16:creationId xmlns:a16="http://schemas.microsoft.com/office/drawing/2014/main" id="{7979FBF9-96B0-4A5A-B0D4-F599D353F5D4}"/>
                  </a:ext>
                </a:extLst>
              </p:cNvPr>
              <p:cNvSpPr/>
              <p:nvPr/>
            </p:nvSpPr>
            <p:spPr>
              <a:xfrm>
                <a:off x="311497" y="4376520"/>
                <a:ext cx="4056460" cy="2382593"/>
              </a:xfrm>
              <a:prstGeom prst="rect">
                <a:avLst/>
              </a:prstGeom>
              <a:solidFill>
                <a:schemeClr val="bg1">
                  <a:lumMod val="9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aphic 42">
                <a:extLst>
                  <a:ext uri="{FF2B5EF4-FFF2-40B4-BE49-F238E27FC236}">
                    <a16:creationId xmlns:a16="http://schemas.microsoft.com/office/drawing/2014/main" id="{919E45D5-FE86-40D9-B562-A3ECBF3E80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16940" y="4846203"/>
                <a:ext cx="2668901" cy="1779266"/>
              </a:xfrm>
              <a:prstGeom prst="rect">
                <a:avLst/>
              </a:prstGeom>
            </p:spPr>
          </p:pic>
          <p:sp>
            <p:nvSpPr>
              <p:cNvPr id="44" name="TextBox 43">
                <a:extLst>
                  <a:ext uri="{FF2B5EF4-FFF2-40B4-BE49-F238E27FC236}">
                    <a16:creationId xmlns:a16="http://schemas.microsoft.com/office/drawing/2014/main" id="{DCA80522-2F9D-4BC2-B58C-21B721AF4521}"/>
                  </a:ext>
                </a:extLst>
              </p:cNvPr>
              <p:cNvSpPr txBox="1"/>
              <p:nvPr/>
            </p:nvSpPr>
            <p:spPr>
              <a:xfrm>
                <a:off x="1615079" y="4411461"/>
                <a:ext cx="1790875" cy="400110"/>
              </a:xfrm>
              <a:prstGeom prst="rect">
                <a:avLst/>
              </a:prstGeom>
              <a:noFill/>
            </p:spPr>
            <p:txBody>
              <a:bodyPr wrap="none" rtlCol="0">
                <a:spAutoFit/>
              </a:bodyPr>
              <a:lstStyle/>
              <a:p>
                <a:r>
                  <a:rPr lang="en-US" sz="2000" i="1"/>
                  <a:t>n(</a:t>
                </a:r>
                <a:r>
                  <a:rPr lang="en-US" sz="2000" i="1">
                    <a:solidFill>
                      <a:srgbClr val="FF0000"/>
                    </a:solidFill>
                  </a:rPr>
                  <a:t>t</a:t>
                </a:r>
                <a:r>
                  <a:rPr lang="en-US" sz="2000" i="1"/>
                  <a:t>) = n</a:t>
                </a:r>
                <a:r>
                  <a:rPr lang="en-US" sz="2000" i="1" baseline="-25000"/>
                  <a:t>0</a:t>
                </a:r>
                <a:r>
                  <a:rPr lang="en-US" sz="2000" i="1"/>
                  <a:t> + n</a:t>
                </a:r>
                <a:r>
                  <a:rPr lang="en-US" sz="2000" i="1" baseline="-25000"/>
                  <a:t>2</a:t>
                </a:r>
                <a:r>
                  <a:rPr lang="en-US" sz="2000" i="1"/>
                  <a:t>I(</a:t>
                </a:r>
                <a:r>
                  <a:rPr lang="en-US" sz="2000" i="1">
                    <a:solidFill>
                      <a:srgbClr val="FF0000"/>
                    </a:solidFill>
                  </a:rPr>
                  <a:t>t</a:t>
                </a:r>
                <a:r>
                  <a:rPr lang="en-US" sz="2000" i="1"/>
                  <a:t>)</a:t>
                </a:r>
              </a:p>
            </p:txBody>
          </p:sp>
          <p:sp>
            <p:nvSpPr>
              <p:cNvPr id="45" name="TextBox 44">
                <a:extLst>
                  <a:ext uri="{FF2B5EF4-FFF2-40B4-BE49-F238E27FC236}">
                    <a16:creationId xmlns:a16="http://schemas.microsoft.com/office/drawing/2014/main" id="{3B344361-7EAB-4131-878B-C177263697FE}"/>
                  </a:ext>
                </a:extLst>
              </p:cNvPr>
              <p:cNvSpPr txBox="1"/>
              <p:nvPr/>
            </p:nvSpPr>
            <p:spPr>
              <a:xfrm>
                <a:off x="42911" y="4875214"/>
                <a:ext cx="1597821" cy="707886"/>
              </a:xfrm>
              <a:prstGeom prst="rect">
                <a:avLst/>
              </a:prstGeom>
              <a:noFill/>
            </p:spPr>
            <p:txBody>
              <a:bodyPr wrap="square" rtlCol="0">
                <a:spAutoFit/>
              </a:bodyPr>
              <a:lstStyle/>
              <a:p>
                <a:pPr algn="r"/>
                <a:r>
                  <a:rPr lang="en-US" sz="2000">
                    <a:solidFill>
                      <a:srgbClr val="C00000"/>
                    </a:solidFill>
                    <a:effectLst>
                      <a:outerShdw blurRad="38100" dist="38100" dir="2700000" algn="tl">
                        <a:srgbClr val="000000">
                          <a:alpha val="43137"/>
                        </a:srgbClr>
                      </a:outerShdw>
                    </a:effectLst>
                  </a:rPr>
                  <a:t>Self-phase</a:t>
                </a:r>
                <a:br>
                  <a:rPr lang="en-US" sz="2000">
                    <a:solidFill>
                      <a:srgbClr val="C00000"/>
                    </a:solidFill>
                    <a:effectLst>
                      <a:outerShdw blurRad="38100" dist="38100" dir="2700000" algn="tl">
                        <a:srgbClr val="000000">
                          <a:alpha val="43137"/>
                        </a:srgbClr>
                      </a:outerShdw>
                    </a:effectLst>
                  </a:rPr>
                </a:br>
                <a:r>
                  <a:rPr lang="en-US" sz="2000">
                    <a:solidFill>
                      <a:srgbClr val="C00000"/>
                    </a:solidFill>
                    <a:effectLst>
                      <a:outerShdw blurRad="38100" dist="38100" dir="2700000" algn="tl">
                        <a:srgbClr val="000000">
                          <a:alpha val="43137"/>
                        </a:srgbClr>
                      </a:outerShdw>
                    </a:effectLst>
                  </a:rPr>
                  <a:t>modulation</a:t>
                </a:r>
              </a:p>
            </p:txBody>
          </p:sp>
        </p:grpSp>
        <p:cxnSp>
          <p:nvCxnSpPr>
            <p:cNvPr id="35" name="Straight Connector 34">
              <a:extLst>
                <a:ext uri="{FF2B5EF4-FFF2-40B4-BE49-F238E27FC236}">
                  <a16:creationId xmlns:a16="http://schemas.microsoft.com/office/drawing/2014/main" id="{22DFA5D3-93B3-4F75-8EC8-4E240D40F97E}"/>
                </a:ext>
              </a:extLst>
            </p:cNvPr>
            <p:cNvCxnSpPr/>
            <p:nvPr/>
          </p:nvCxnSpPr>
          <p:spPr>
            <a:xfrm flipH="1">
              <a:off x="1428206" y="1769156"/>
              <a:ext cx="12540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163A002-2401-4D2E-92C7-292B296B29B9}"/>
                </a:ext>
              </a:extLst>
            </p:cNvPr>
            <p:cNvCxnSpPr>
              <a:cxnSpLocks/>
            </p:cNvCxnSpPr>
            <p:nvPr/>
          </p:nvCxnSpPr>
          <p:spPr>
            <a:xfrm flipH="1">
              <a:off x="1436915" y="2539865"/>
              <a:ext cx="188105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52ED15E-8C02-4D14-A334-E68F46FE80AE}"/>
                </a:ext>
              </a:extLst>
            </p:cNvPr>
            <p:cNvCxnSpPr>
              <a:cxnSpLocks/>
            </p:cNvCxnSpPr>
            <p:nvPr/>
          </p:nvCxnSpPr>
          <p:spPr>
            <a:xfrm>
              <a:off x="1550126" y="1769156"/>
              <a:ext cx="0" cy="77070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40" name="Rectangle 39">
                  <a:extLst>
                    <a:ext uri="{FF2B5EF4-FFF2-40B4-BE49-F238E27FC236}">
                      <a16:creationId xmlns:a16="http://schemas.microsoft.com/office/drawing/2014/main" id="{AF20EF39-B426-46EA-B2C9-80FA407953F9}"/>
                    </a:ext>
                  </a:extLst>
                </p:cNvPr>
                <p:cNvSpPr/>
                <p:nvPr/>
              </p:nvSpPr>
              <p:spPr>
                <a:xfrm>
                  <a:off x="557546" y="1899874"/>
                  <a:ext cx="92063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solidFill>
                              <a:srgbClr val="0070C0"/>
                            </a:solidFill>
                            <a:latin typeface="Cambria Math" panose="02040503050406030204" pitchFamily="18" charset="0"/>
                          </a:rPr>
                          <m:t>∆</m:t>
                        </m:r>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𝜔</m:t>
                            </m:r>
                          </m:e>
                          <m:sub>
                            <m:r>
                              <a:rPr lang="en-US" i="1">
                                <a:solidFill>
                                  <a:srgbClr val="0070C0"/>
                                </a:solidFill>
                                <a:latin typeface="Cambria Math" panose="02040503050406030204" pitchFamily="18" charset="0"/>
                              </a:rPr>
                              <m:t>𝑚𝑎𝑥</m:t>
                            </m:r>
                          </m:sub>
                        </m:sSub>
                      </m:oMath>
                    </m:oMathPara>
                  </a14:m>
                  <a:endParaRPr lang="en-US">
                    <a:solidFill>
                      <a:srgbClr val="0070C0"/>
                    </a:solidFill>
                  </a:endParaRPr>
                </a:p>
              </p:txBody>
            </p:sp>
          </mc:Choice>
          <mc:Fallback>
            <p:sp>
              <p:nvSpPr>
                <p:cNvPr id="40" name="Rectangle 39">
                  <a:extLst>
                    <a:ext uri="{FF2B5EF4-FFF2-40B4-BE49-F238E27FC236}">
                      <a16:creationId xmlns:a16="http://schemas.microsoft.com/office/drawing/2014/main" id="{AF20EF39-B426-46EA-B2C9-80FA407953F9}"/>
                    </a:ext>
                  </a:extLst>
                </p:cNvPr>
                <p:cNvSpPr>
                  <a:spLocks noRot="1" noChangeAspect="1" noMove="1" noResize="1" noEditPoints="1" noAdjustHandles="1" noChangeArrowheads="1" noChangeShapeType="1" noTextEdit="1"/>
                </p:cNvSpPr>
                <p:nvPr/>
              </p:nvSpPr>
              <p:spPr>
                <a:xfrm>
                  <a:off x="557546" y="1899874"/>
                  <a:ext cx="920637" cy="369332"/>
                </a:xfrm>
                <a:prstGeom prst="rect">
                  <a:avLst/>
                </a:prstGeom>
                <a:blipFill>
                  <a:blip r:embed="rId6"/>
                  <a:stretch>
                    <a:fillRect/>
                  </a:stretch>
                </a:blipFill>
              </p:spPr>
              <p:txBody>
                <a:bodyPr/>
                <a:lstStyle/>
                <a:p>
                  <a:r>
                    <a:rPr lang="en-US">
                      <a:noFill/>
                    </a:rPr>
                    <a:t> </a:t>
                  </a:r>
                </a:p>
              </p:txBody>
            </p:sp>
          </mc:Fallback>
        </mc:AlternateContent>
      </p:grpSp>
      <p:grpSp>
        <p:nvGrpSpPr>
          <p:cNvPr id="46" name="Group 45">
            <a:extLst>
              <a:ext uri="{FF2B5EF4-FFF2-40B4-BE49-F238E27FC236}">
                <a16:creationId xmlns:a16="http://schemas.microsoft.com/office/drawing/2014/main" id="{FB5DA8D7-7543-4D0D-9FAD-E386711ABED4}"/>
              </a:ext>
            </a:extLst>
          </p:cNvPr>
          <p:cNvGrpSpPr/>
          <p:nvPr/>
        </p:nvGrpSpPr>
        <p:grpSpPr>
          <a:xfrm>
            <a:off x="5969556" y="2626277"/>
            <a:ext cx="4399754" cy="2836752"/>
            <a:chOff x="249785" y="3628757"/>
            <a:chExt cx="4399754" cy="2836752"/>
          </a:xfrm>
        </p:grpSpPr>
        <p:grpSp>
          <p:nvGrpSpPr>
            <p:cNvPr id="47" name="Group 46">
              <a:extLst>
                <a:ext uri="{FF2B5EF4-FFF2-40B4-BE49-F238E27FC236}">
                  <a16:creationId xmlns:a16="http://schemas.microsoft.com/office/drawing/2014/main" id="{65E0C9B9-86AE-45B7-ABFE-CB48C7B8DD76}"/>
                </a:ext>
              </a:extLst>
            </p:cNvPr>
            <p:cNvGrpSpPr/>
            <p:nvPr/>
          </p:nvGrpSpPr>
          <p:grpSpPr>
            <a:xfrm>
              <a:off x="249785" y="4082916"/>
              <a:ext cx="4399754" cy="2382593"/>
              <a:chOff x="-31797" y="4376520"/>
              <a:chExt cx="4399754" cy="2382593"/>
            </a:xfrm>
          </p:grpSpPr>
          <p:sp>
            <p:nvSpPr>
              <p:cNvPr id="58" name="Rectangle 57">
                <a:extLst>
                  <a:ext uri="{FF2B5EF4-FFF2-40B4-BE49-F238E27FC236}">
                    <a16:creationId xmlns:a16="http://schemas.microsoft.com/office/drawing/2014/main" id="{1900980B-F379-48EA-A04B-DA6D6687BBFE}"/>
                  </a:ext>
                </a:extLst>
              </p:cNvPr>
              <p:cNvSpPr/>
              <p:nvPr/>
            </p:nvSpPr>
            <p:spPr>
              <a:xfrm>
                <a:off x="311497" y="4376520"/>
                <a:ext cx="4056460" cy="2382593"/>
              </a:xfrm>
              <a:prstGeom prst="rect">
                <a:avLst/>
              </a:prstGeom>
              <a:solidFill>
                <a:schemeClr val="bg1">
                  <a:lumMod val="9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Graphic 58">
                <a:extLst>
                  <a:ext uri="{FF2B5EF4-FFF2-40B4-BE49-F238E27FC236}">
                    <a16:creationId xmlns:a16="http://schemas.microsoft.com/office/drawing/2014/main" id="{A4BC42AC-9D77-4EB9-80DB-8A92E749D56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16940" y="4846203"/>
                <a:ext cx="2668901" cy="1779266"/>
              </a:xfrm>
              <a:prstGeom prst="rect">
                <a:avLst/>
              </a:prstGeom>
            </p:spPr>
          </p:pic>
          <p:sp>
            <p:nvSpPr>
              <p:cNvPr id="60" name="TextBox 59">
                <a:extLst>
                  <a:ext uri="{FF2B5EF4-FFF2-40B4-BE49-F238E27FC236}">
                    <a16:creationId xmlns:a16="http://schemas.microsoft.com/office/drawing/2014/main" id="{CA117D59-FAD3-467C-AB7F-A3A7816F6014}"/>
                  </a:ext>
                </a:extLst>
              </p:cNvPr>
              <p:cNvSpPr txBox="1"/>
              <p:nvPr/>
            </p:nvSpPr>
            <p:spPr>
              <a:xfrm>
                <a:off x="-31797" y="4883296"/>
                <a:ext cx="1704966" cy="707886"/>
              </a:xfrm>
              <a:prstGeom prst="rect">
                <a:avLst/>
              </a:prstGeom>
              <a:noFill/>
            </p:spPr>
            <p:txBody>
              <a:bodyPr wrap="square" rtlCol="0">
                <a:spAutoFit/>
              </a:bodyPr>
              <a:lstStyle/>
              <a:p>
                <a:pPr algn="r"/>
                <a:r>
                  <a:rPr lang="en-US" sz="2000">
                    <a:solidFill>
                      <a:srgbClr val="C00000"/>
                    </a:solidFill>
                    <a:effectLst>
                      <a:outerShdw blurRad="38100" dist="38100" dir="2700000" algn="tl">
                        <a:srgbClr val="000000">
                          <a:alpha val="43137"/>
                        </a:srgbClr>
                      </a:outerShdw>
                    </a:effectLst>
                  </a:rPr>
                  <a:t>Dispersive compression</a:t>
                </a:r>
              </a:p>
            </p:txBody>
          </p:sp>
        </p:grpSp>
        <mc:AlternateContent xmlns:mc="http://schemas.openxmlformats.org/markup-compatibility/2006">
          <mc:Choice xmlns:a14="http://schemas.microsoft.com/office/drawing/2010/main" Requires="a14">
            <p:sp>
              <p:nvSpPr>
                <p:cNvPr id="48" name="Rectangle 47">
                  <a:extLst>
                    <a:ext uri="{FF2B5EF4-FFF2-40B4-BE49-F238E27FC236}">
                      <a16:creationId xmlns:a16="http://schemas.microsoft.com/office/drawing/2014/main" id="{96D66132-E4DE-47D2-A4F4-BC2406198DB7}"/>
                    </a:ext>
                  </a:extLst>
                </p:cNvPr>
                <p:cNvSpPr/>
                <p:nvPr/>
              </p:nvSpPr>
              <p:spPr>
                <a:xfrm>
                  <a:off x="760453" y="4127658"/>
                  <a:ext cx="241803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𝜏</m:t>
                            </m:r>
                          </m:e>
                          <m:sub>
                            <m:r>
                              <a:rPr lang="en-US" i="1">
                                <a:latin typeface="Cambria Math" panose="02040503050406030204" pitchFamily="18" charset="0"/>
                              </a:rPr>
                              <m:t>0</m:t>
                            </m:r>
                          </m:sub>
                        </m:sSub>
                        <m:r>
                          <a:rPr lang="en-US" i="1">
                            <a:latin typeface="Cambria Math" panose="02040503050406030204" pitchFamily="18" charset="0"/>
                          </a:rPr>
                          <m:t> </m:t>
                        </m:r>
                        <m:r>
                          <a:rPr lang="en-US" i="0">
                            <a:latin typeface="Cambria Math" panose="02040503050406030204" pitchFamily="18" charset="0"/>
                          </a:rPr>
                          <m:t>=</m:t>
                        </m:r>
                        <m:r>
                          <a:rPr lang="en-US">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𝜔</m:t>
                            </m:r>
                          </m:e>
                          <m:sub>
                            <m:r>
                              <a:rPr lang="en-US" i="1">
                                <a:latin typeface="Cambria Math" panose="02040503050406030204" pitchFamily="18" charset="0"/>
                              </a:rPr>
                              <m:t>𝑚𝑎𝑥</m:t>
                            </m:r>
                          </m:sub>
                        </m:sSub>
                        <m:r>
                          <a:rPr lang="en-US" b="0" i="1" smtClean="0">
                            <a:latin typeface="Cambria Math" panose="02040503050406030204" pitchFamily="18" charset="0"/>
                          </a:rPr>
                          <m:t>(</m:t>
                        </m:r>
                        <m:r>
                          <a:rPr lang="en-US" b="0" i="1" smtClean="0">
                            <a:latin typeface="Cambria Math" panose="02040503050406030204" pitchFamily="18" charset="0"/>
                          </a:rPr>
                          <m:t>𝐺𝑉𝐷</m:t>
                        </m:r>
                        <m:r>
                          <a:rPr lang="en-US" b="0" i="1" smtClean="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a:latin typeface="Cambria Math" panose="02040503050406030204" pitchFamily="18" charset="0"/>
                              </a:rPr>
                              <m:t>2</m:t>
                            </m:r>
                          </m:sub>
                        </m:sSub>
                      </m:oMath>
                    </m:oMathPara>
                  </a14:m>
                  <a:endParaRPr lang="en-US"/>
                </a:p>
              </p:txBody>
            </p:sp>
          </mc:Choice>
          <mc:Fallback>
            <p:sp>
              <p:nvSpPr>
                <p:cNvPr id="48" name="Rectangle 47">
                  <a:extLst>
                    <a:ext uri="{FF2B5EF4-FFF2-40B4-BE49-F238E27FC236}">
                      <a16:creationId xmlns:a16="http://schemas.microsoft.com/office/drawing/2014/main" id="{96D66132-E4DE-47D2-A4F4-BC2406198DB7}"/>
                    </a:ext>
                  </a:extLst>
                </p:cNvPr>
                <p:cNvSpPr>
                  <a:spLocks noRot="1" noChangeAspect="1" noMove="1" noResize="1" noEditPoints="1" noAdjustHandles="1" noChangeArrowheads="1" noChangeShapeType="1" noTextEdit="1"/>
                </p:cNvSpPr>
                <p:nvPr/>
              </p:nvSpPr>
              <p:spPr>
                <a:xfrm>
                  <a:off x="760453" y="4127658"/>
                  <a:ext cx="2418034" cy="369332"/>
                </a:xfrm>
                <a:prstGeom prst="rect">
                  <a:avLst/>
                </a:prstGeom>
                <a:blipFill>
                  <a:blip r:embed="rId7"/>
                  <a:stretch>
                    <a:fillRect b="-15000"/>
                  </a:stretch>
                </a:blipFill>
              </p:spPr>
              <p:txBody>
                <a:bodyPr/>
                <a:lstStyle/>
                <a:p>
                  <a:r>
                    <a:rPr lang="en-US">
                      <a:noFill/>
                    </a:rPr>
                    <a:t> </a:t>
                  </a:r>
                </a:p>
              </p:txBody>
            </p:sp>
          </mc:Fallback>
        </mc:AlternateContent>
        <p:cxnSp>
          <p:nvCxnSpPr>
            <p:cNvPr id="49" name="Straight Arrow Connector 48">
              <a:extLst>
                <a:ext uri="{FF2B5EF4-FFF2-40B4-BE49-F238E27FC236}">
                  <a16:creationId xmlns:a16="http://schemas.microsoft.com/office/drawing/2014/main" id="{AD8F6D99-2B06-497A-9486-7E10459915E1}"/>
                </a:ext>
              </a:extLst>
            </p:cNvPr>
            <p:cNvCxnSpPr/>
            <p:nvPr/>
          </p:nvCxnSpPr>
          <p:spPr>
            <a:xfrm>
              <a:off x="2732247" y="4943635"/>
              <a:ext cx="376441" cy="0"/>
            </a:xfrm>
            <a:prstGeom prst="straightConnector1">
              <a:avLst/>
            </a:prstGeom>
            <a:ln>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4D84CD6C-9F04-4C26-B6C2-EB4B05D809A6}"/>
                </a:ext>
              </a:extLst>
            </p:cNvPr>
            <p:cNvCxnSpPr/>
            <p:nvPr/>
          </p:nvCxnSpPr>
          <p:spPr>
            <a:xfrm>
              <a:off x="2628547" y="5429046"/>
              <a:ext cx="376441" cy="0"/>
            </a:xfrm>
            <a:prstGeom prst="straightConnector1">
              <a:avLst/>
            </a:prstGeom>
            <a:ln>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C4ECEBF4-EF4D-4AD6-9CC5-C34DC7A73EF7}"/>
                </a:ext>
              </a:extLst>
            </p:cNvPr>
            <p:cNvCxnSpPr>
              <a:cxnSpLocks/>
            </p:cNvCxnSpPr>
            <p:nvPr/>
          </p:nvCxnSpPr>
          <p:spPr>
            <a:xfrm flipH="1">
              <a:off x="3479969" y="6343959"/>
              <a:ext cx="376441" cy="0"/>
            </a:xfrm>
            <a:prstGeom prst="straightConnector1">
              <a:avLst/>
            </a:prstGeom>
            <a:ln>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1132139B-8476-4D9E-835D-525CA0145EB6}"/>
                </a:ext>
              </a:extLst>
            </p:cNvPr>
            <p:cNvCxnSpPr>
              <a:cxnSpLocks/>
            </p:cNvCxnSpPr>
            <p:nvPr/>
          </p:nvCxnSpPr>
          <p:spPr>
            <a:xfrm flipH="1">
              <a:off x="3334107" y="4943635"/>
              <a:ext cx="376441" cy="0"/>
            </a:xfrm>
            <a:prstGeom prst="straightConnector1">
              <a:avLst/>
            </a:prstGeom>
            <a:ln>
              <a:solidFill>
                <a:srgbClr val="FF6600"/>
              </a:solidFill>
              <a:tailEnd type="triangle"/>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55768EE7-ECDC-4AFE-B16F-E3C8B29F5B47}"/>
                </a:ext>
              </a:extLst>
            </p:cNvPr>
            <p:cNvGrpSpPr/>
            <p:nvPr/>
          </p:nvGrpSpPr>
          <p:grpSpPr>
            <a:xfrm>
              <a:off x="3033500" y="3628757"/>
              <a:ext cx="358823" cy="1742445"/>
              <a:chOff x="6422387" y="1132113"/>
              <a:chExt cx="1830144" cy="4942213"/>
            </a:xfrm>
          </p:grpSpPr>
          <p:sp>
            <p:nvSpPr>
              <p:cNvPr id="56" name="Freeform: Shape 55">
                <a:extLst>
                  <a:ext uri="{FF2B5EF4-FFF2-40B4-BE49-F238E27FC236}">
                    <a16:creationId xmlns:a16="http://schemas.microsoft.com/office/drawing/2014/main" id="{C967F3D9-C05C-4AE4-AA72-782BC6FE50CC}"/>
                  </a:ext>
                </a:extLst>
              </p:cNvPr>
              <p:cNvSpPr/>
              <p:nvPr/>
            </p:nvSpPr>
            <p:spPr>
              <a:xfrm>
                <a:off x="6422387" y="1132113"/>
                <a:ext cx="1019674" cy="4942213"/>
              </a:xfrm>
              <a:custGeom>
                <a:avLst/>
                <a:gdLst>
                  <a:gd name="connsiteX0" fmla="*/ 0 w 1019674"/>
                  <a:gd name="connsiteY0" fmla="*/ 5033555 h 5046647"/>
                  <a:gd name="connsiteX1" fmla="*/ 330925 w 1019674"/>
                  <a:gd name="connsiteY1" fmla="*/ 5042263 h 5046647"/>
                  <a:gd name="connsiteX2" fmla="*/ 391885 w 1019674"/>
                  <a:gd name="connsiteY2" fmla="*/ 4972595 h 5046647"/>
                  <a:gd name="connsiteX3" fmla="*/ 391885 w 1019674"/>
                  <a:gd name="connsiteY3" fmla="*/ 4972595 h 5046647"/>
                  <a:gd name="connsiteX4" fmla="*/ 452845 w 1019674"/>
                  <a:gd name="connsiteY4" fmla="*/ 4772297 h 5046647"/>
                  <a:gd name="connsiteX5" fmla="*/ 522514 w 1019674"/>
                  <a:gd name="connsiteY5" fmla="*/ 4476206 h 5046647"/>
                  <a:gd name="connsiteX6" fmla="*/ 592182 w 1019674"/>
                  <a:gd name="connsiteY6" fmla="*/ 3979817 h 5046647"/>
                  <a:gd name="connsiteX7" fmla="*/ 679268 w 1019674"/>
                  <a:gd name="connsiteY7" fmla="*/ 3169920 h 5046647"/>
                  <a:gd name="connsiteX8" fmla="*/ 740228 w 1019674"/>
                  <a:gd name="connsiteY8" fmla="*/ 2394857 h 5046647"/>
                  <a:gd name="connsiteX9" fmla="*/ 783771 w 1019674"/>
                  <a:gd name="connsiteY9" fmla="*/ 1776549 h 5046647"/>
                  <a:gd name="connsiteX10" fmla="*/ 827314 w 1019674"/>
                  <a:gd name="connsiteY10" fmla="*/ 1219200 h 5046647"/>
                  <a:gd name="connsiteX11" fmla="*/ 862148 w 1019674"/>
                  <a:gd name="connsiteY11" fmla="*/ 792480 h 5046647"/>
                  <a:gd name="connsiteX12" fmla="*/ 914400 w 1019674"/>
                  <a:gd name="connsiteY12" fmla="*/ 391886 h 5046647"/>
                  <a:gd name="connsiteX13" fmla="*/ 940525 w 1019674"/>
                  <a:gd name="connsiteY13" fmla="*/ 174172 h 5046647"/>
                  <a:gd name="connsiteX14" fmla="*/ 966651 w 1019674"/>
                  <a:gd name="connsiteY14" fmla="*/ 69669 h 5046647"/>
                  <a:gd name="connsiteX15" fmla="*/ 992777 w 1019674"/>
                  <a:gd name="connsiteY15" fmla="*/ 8709 h 5046647"/>
                  <a:gd name="connsiteX16" fmla="*/ 1018902 w 1019674"/>
                  <a:gd name="connsiteY16" fmla="*/ 17417 h 5046647"/>
                  <a:gd name="connsiteX17" fmla="*/ 1010194 w 1019674"/>
                  <a:gd name="connsiteY17" fmla="*/ 0 h 504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9674" h="5046647">
                    <a:moveTo>
                      <a:pt x="0" y="5033555"/>
                    </a:moveTo>
                    <a:cubicBezTo>
                      <a:pt x="132805" y="5042989"/>
                      <a:pt x="265611" y="5052423"/>
                      <a:pt x="330925" y="5042263"/>
                    </a:cubicBezTo>
                    <a:cubicBezTo>
                      <a:pt x="396239" y="5032103"/>
                      <a:pt x="391885" y="4972595"/>
                      <a:pt x="391885" y="4972595"/>
                    </a:cubicBezTo>
                    <a:lnTo>
                      <a:pt x="391885" y="4972595"/>
                    </a:lnTo>
                    <a:cubicBezTo>
                      <a:pt x="402045" y="4939212"/>
                      <a:pt x="431074" y="4855028"/>
                      <a:pt x="452845" y="4772297"/>
                    </a:cubicBezTo>
                    <a:cubicBezTo>
                      <a:pt x="474617" y="4689565"/>
                      <a:pt x="499291" y="4608286"/>
                      <a:pt x="522514" y="4476206"/>
                    </a:cubicBezTo>
                    <a:cubicBezTo>
                      <a:pt x="545737" y="4344126"/>
                      <a:pt x="566056" y="4197531"/>
                      <a:pt x="592182" y="3979817"/>
                    </a:cubicBezTo>
                    <a:cubicBezTo>
                      <a:pt x="618308" y="3762103"/>
                      <a:pt x="654594" y="3434080"/>
                      <a:pt x="679268" y="3169920"/>
                    </a:cubicBezTo>
                    <a:cubicBezTo>
                      <a:pt x="703942" y="2905760"/>
                      <a:pt x="722811" y="2627085"/>
                      <a:pt x="740228" y="2394857"/>
                    </a:cubicBezTo>
                    <a:cubicBezTo>
                      <a:pt x="757645" y="2162628"/>
                      <a:pt x="769257" y="1972492"/>
                      <a:pt x="783771" y="1776549"/>
                    </a:cubicBezTo>
                    <a:cubicBezTo>
                      <a:pt x="798285" y="1580606"/>
                      <a:pt x="814251" y="1383211"/>
                      <a:pt x="827314" y="1219200"/>
                    </a:cubicBezTo>
                    <a:cubicBezTo>
                      <a:pt x="840377" y="1055189"/>
                      <a:pt x="847634" y="930366"/>
                      <a:pt x="862148" y="792480"/>
                    </a:cubicBezTo>
                    <a:cubicBezTo>
                      <a:pt x="876662" y="654594"/>
                      <a:pt x="901337" y="494937"/>
                      <a:pt x="914400" y="391886"/>
                    </a:cubicBezTo>
                    <a:cubicBezTo>
                      <a:pt x="927463" y="288835"/>
                      <a:pt x="931817" y="227875"/>
                      <a:pt x="940525" y="174172"/>
                    </a:cubicBezTo>
                    <a:cubicBezTo>
                      <a:pt x="949233" y="120469"/>
                      <a:pt x="957942" y="97246"/>
                      <a:pt x="966651" y="69669"/>
                    </a:cubicBezTo>
                    <a:cubicBezTo>
                      <a:pt x="975360" y="42092"/>
                      <a:pt x="992777" y="8709"/>
                      <a:pt x="992777" y="8709"/>
                    </a:cubicBezTo>
                    <a:cubicBezTo>
                      <a:pt x="1001485" y="0"/>
                      <a:pt x="1015999" y="18868"/>
                      <a:pt x="1018902" y="17417"/>
                    </a:cubicBezTo>
                    <a:cubicBezTo>
                      <a:pt x="1021805" y="15966"/>
                      <a:pt x="1015999" y="7983"/>
                      <a:pt x="101019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8C713DA5-9A9D-4204-9C39-A45CB6C7EEA9}"/>
                  </a:ext>
                </a:extLst>
              </p:cNvPr>
              <p:cNvSpPr/>
              <p:nvPr/>
            </p:nvSpPr>
            <p:spPr>
              <a:xfrm flipH="1">
                <a:off x="7338206" y="1132113"/>
                <a:ext cx="914325" cy="4942213"/>
              </a:xfrm>
              <a:custGeom>
                <a:avLst/>
                <a:gdLst>
                  <a:gd name="connsiteX0" fmla="*/ 0 w 1019674"/>
                  <a:gd name="connsiteY0" fmla="*/ 5033555 h 5046647"/>
                  <a:gd name="connsiteX1" fmla="*/ 330925 w 1019674"/>
                  <a:gd name="connsiteY1" fmla="*/ 5042263 h 5046647"/>
                  <a:gd name="connsiteX2" fmla="*/ 391885 w 1019674"/>
                  <a:gd name="connsiteY2" fmla="*/ 4972595 h 5046647"/>
                  <a:gd name="connsiteX3" fmla="*/ 391885 w 1019674"/>
                  <a:gd name="connsiteY3" fmla="*/ 4972595 h 5046647"/>
                  <a:gd name="connsiteX4" fmla="*/ 452845 w 1019674"/>
                  <a:gd name="connsiteY4" fmla="*/ 4772297 h 5046647"/>
                  <a:gd name="connsiteX5" fmla="*/ 522514 w 1019674"/>
                  <a:gd name="connsiteY5" fmla="*/ 4476206 h 5046647"/>
                  <a:gd name="connsiteX6" fmla="*/ 592182 w 1019674"/>
                  <a:gd name="connsiteY6" fmla="*/ 3979817 h 5046647"/>
                  <a:gd name="connsiteX7" fmla="*/ 679268 w 1019674"/>
                  <a:gd name="connsiteY7" fmla="*/ 3169920 h 5046647"/>
                  <a:gd name="connsiteX8" fmla="*/ 740228 w 1019674"/>
                  <a:gd name="connsiteY8" fmla="*/ 2394857 h 5046647"/>
                  <a:gd name="connsiteX9" fmla="*/ 783771 w 1019674"/>
                  <a:gd name="connsiteY9" fmla="*/ 1776549 h 5046647"/>
                  <a:gd name="connsiteX10" fmla="*/ 827314 w 1019674"/>
                  <a:gd name="connsiteY10" fmla="*/ 1219200 h 5046647"/>
                  <a:gd name="connsiteX11" fmla="*/ 862148 w 1019674"/>
                  <a:gd name="connsiteY11" fmla="*/ 792480 h 5046647"/>
                  <a:gd name="connsiteX12" fmla="*/ 914400 w 1019674"/>
                  <a:gd name="connsiteY12" fmla="*/ 391886 h 5046647"/>
                  <a:gd name="connsiteX13" fmla="*/ 940525 w 1019674"/>
                  <a:gd name="connsiteY13" fmla="*/ 174172 h 5046647"/>
                  <a:gd name="connsiteX14" fmla="*/ 966651 w 1019674"/>
                  <a:gd name="connsiteY14" fmla="*/ 69669 h 5046647"/>
                  <a:gd name="connsiteX15" fmla="*/ 992777 w 1019674"/>
                  <a:gd name="connsiteY15" fmla="*/ 8709 h 5046647"/>
                  <a:gd name="connsiteX16" fmla="*/ 1018902 w 1019674"/>
                  <a:gd name="connsiteY16" fmla="*/ 17417 h 5046647"/>
                  <a:gd name="connsiteX17" fmla="*/ 1010194 w 1019674"/>
                  <a:gd name="connsiteY17" fmla="*/ 0 h 504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9674" h="5046647">
                    <a:moveTo>
                      <a:pt x="0" y="5033555"/>
                    </a:moveTo>
                    <a:cubicBezTo>
                      <a:pt x="132805" y="5042989"/>
                      <a:pt x="265611" y="5052423"/>
                      <a:pt x="330925" y="5042263"/>
                    </a:cubicBezTo>
                    <a:cubicBezTo>
                      <a:pt x="396239" y="5032103"/>
                      <a:pt x="391885" y="4972595"/>
                      <a:pt x="391885" y="4972595"/>
                    </a:cubicBezTo>
                    <a:lnTo>
                      <a:pt x="391885" y="4972595"/>
                    </a:lnTo>
                    <a:cubicBezTo>
                      <a:pt x="402045" y="4939212"/>
                      <a:pt x="431074" y="4855028"/>
                      <a:pt x="452845" y="4772297"/>
                    </a:cubicBezTo>
                    <a:cubicBezTo>
                      <a:pt x="474617" y="4689565"/>
                      <a:pt x="499291" y="4608286"/>
                      <a:pt x="522514" y="4476206"/>
                    </a:cubicBezTo>
                    <a:cubicBezTo>
                      <a:pt x="545737" y="4344126"/>
                      <a:pt x="566056" y="4197531"/>
                      <a:pt x="592182" y="3979817"/>
                    </a:cubicBezTo>
                    <a:cubicBezTo>
                      <a:pt x="618308" y="3762103"/>
                      <a:pt x="654594" y="3434080"/>
                      <a:pt x="679268" y="3169920"/>
                    </a:cubicBezTo>
                    <a:cubicBezTo>
                      <a:pt x="703942" y="2905760"/>
                      <a:pt x="722811" y="2627085"/>
                      <a:pt x="740228" y="2394857"/>
                    </a:cubicBezTo>
                    <a:cubicBezTo>
                      <a:pt x="757645" y="2162628"/>
                      <a:pt x="769257" y="1972492"/>
                      <a:pt x="783771" y="1776549"/>
                    </a:cubicBezTo>
                    <a:cubicBezTo>
                      <a:pt x="798285" y="1580606"/>
                      <a:pt x="814251" y="1383211"/>
                      <a:pt x="827314" y="1219200"/>
                    </a:cubicBezTo>
                    <a:cubicBezTo>
                      <a:pt x="840377" y="1055189"/>
                      <a:pt x="847634" y="930366"/>
                      <a:pt x="862148" y="792480"/>
                    </a:cubicBezTo>
                    <a:cubicBezTo>
                      <a:pt x="876662" y="654594"/>
                      <a:pt x="901337" y="494937"/>
                      <a:pt x="914400" y="391886"/>
                    </a:cubicBezTo>
                    <a:cubicBezTo>
                      <a:pt x="927463" y="288835"/>
                      <a:pt x="931817" y="227875"/>
                      <a:pt x="940525" y="174172"/>
                    </a:cubicBezTo>
                    <a:cubicBezTo>
                      <a:pt x="949233" y="120469"/>
                      <a:pt x="957942" y="97246"/>
                      <a:pt x="966651" y="69669"/>
                    </a:cubicBezTo>
                    <a:cubicBezTo>
                      <a:pt x="975360" y="42092"/>
                      <a:pt x="992777" y="8709"/>
                      <a:pt x="992777" y="8709"/>
                    </a:cubicBezTo>
                    <a:cubicBezTo>
                      <a:pt x="1001485" y="0"/>
                      <a:pt x="1015999" y="18868"/>
                      <a:pt x="1018902" y="17417"/>
                    </a:cubicBezTo>
                    <a:cubicBezTo>
                      <a:pt x="1021805" y="15966"/>
                      <a:pt x="1015999" y="7983"/>
                      <a:pt x="101019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 name="Freeform: Shape 6">
            <a:extLst>
              <a:ext uri="{FF2B5EF4-FFF2-40B4-BE49-F238E27FC236}">
                <a16:creationId xmlns:a16="http://schemas.microsoft.com/office/drawing/2014/main" id="{43879DC9-84B5-4126-A7CF-77D4BD6CA597}"/>
              </a:ext>
            </a:extLst>
          </p:cNvPr>
          <p:cNvSpPr/>
          <p:nvPr/>
        </p:nvSpPr>
        <p:spPr>
          <a:xfrm>
            <a:off x="3617407" y="5759531"/>
            <a:ext cx="1418527" cy="470833"/>
          </a:xfrm>
          <a:custGeom>
            <a:avLst/>
            <a:gdLst>
              <a:gd name="connsiteX0" fmla="*/ 798990 w 843378"/>
              <a:gd name="connsiteY0" fmla="*/ 44389 h 470833"/>
              <a:gd name="connsiteX1" fmla="*/ 754602 w 843378"/>
              <a:gd name="connsiteY1" fmla="*/ 26633 h 470833"/>
              <a:gd name="connsiteX2" fmla="*/ 683580 w 843378"/>
              <a:gd name="connsiteY2" fmla="*/ 17756 h 470833"/>
              <a:gd name="connsiteX3" fmla="*/ 594804 w 843378"/>
              <a:gd name="connsiteY3" fmla="*/ 0 h 470833"/>
              <a:gd name="connsiteX4" fmla="*/ 435006 w 843378"/>
              <a:gd name="connsiteY4" fmla="*/ 8878 h 470833"/>
              <a:gd name="connsiteX5" fmla="*/ 355107 w 843378"/>
              <a:gd name="connsiteY5" fmla="*/ 35511 h 470833"/>
              <a:gd name="connsiteX6" fmla="*/ 230819 w 843378"/>
              <a:gd name="connsiteY6" fmla="*/ 88777 h 470833"/>
              <a:gd name="connsiteX7" fmla="*/ 204186 w 843378"/>
              <a:gd name="connsiteY7" fmla="*/ 97655 h 470833"/>
              <a:gd name="connsiteX8" fmla="*/ 142042 w 843378"/>
              <a:gd name="connsiteY8" fmla="*/ 115410 h 470833"/>
              <a:gd name="connsiteX9" fmla="*/ 44388 w 843378"/>
              <a:gd name="connsiteY9" fmla="*/ 159798 h 470833"/>
              <a:gd name="connsiteX10" fmla="*/ 17755 w 843378"/>
              <a:gd name="connsiteY10" fmla="*/ 195309 h 470833"/>
              <a:gd name="connsiteX11" fmla="*/ 0 w 843378"/>
              <a:gd name="connsiteY11" fmla="*/ 292963 h 470833"/>
              <a:gd name="connsiteX12" fmla="*/ 8877 w 843378"/>
              <a:gd name="connsiteY12" fmla="*/ 443884 h 470833"/>
              <a:gd name="connsiteX13" fmla="*/ 53266 w 843378"/>
              <a:gd name="connsiteY13" fmla="*/ 470517 h 470833"/>
              <a:gd name="connsiteX14" fmla="*/ 408373 w 843378"/>
              <a:gd name="connsiteY14" fmla="*/ 452761 h 470833"/>
              <a:gd name="connsiteX15" fmla="*/ 470516 w 843378"/>
              <a:gd name="connsiteY15" fmla="*/ 417251 h 470833"/>
              <a:gd name="connsiteX16" fmla="*/ 523782 w 843378"/>
              <a:gd name="connsiteY16" fmla="*/ 390618 h 470833"/>
              <a:gd name="connsiteX17" fmla="*/ 577048 w 843378"/>
              <a:gd name="connsiteY17" fmla="*/ 355107 h 470833"/>
              <a:gd name="connsiteX18" fmla="*/ 710213 w 843378"/>
              <a:gd name="connsiteY18" fmla="*/ 301841 h 470833"/>
              <a:gd name="connsiteX19" fmla="*/ 772357 w 843378"/>
              <a:gd name="connsiteY19" fmla="*/ 257453 h 470833"/>
              <a:gd name="connsiteX20" fmla="*/ 816745 w 843378"/>
              <a:gd name="connsiteY20" fmla="*/ 213064 h 470833"/>
              <a:gd name="connsiteX21" fmla="*/ 825623 w 843378"/>
              <a:gd name="connsiteY21" fmla="*/ 186431 h 470833"/>
              <a:gd name="connsiteX22" fmla="*/ 843378 w 843378"/>
              <a:gd name="connsiteY22" fmla="*/ 106532 h 470833"/>
              <a:gd name="connsiteX23" fmla="*/ 816745 w 843378"/>
              <a:gd name="connsiteY23" fmla="*/ 71022 h 470833"/>
              <a:gd name="connsiteX24" fmla="*/ 790112 w 843378"/>
              <a:gd name="connsiteY24" fmla="*/ 62144 h 470833"/>
              <a:gd name="connsiteX25" fmla="*/ 683580 w 843378"/>
              <a:gd name="connsiteY25" fmla="*/ 71022 h 47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43378" h="470833">
                <a:moveTo>
                  <a:pt x="798990" y="44389"/>
                </a:moveTo>
                <a:cubicBezTo>
                  <a:pt x="784194" y="38470"/>
                  <a:pt x="770130" y="30216"/>
                  <a:pt x="754602" y="26633"/>
                </a:cubicBezTo>
                <a:cubicBezTo>
                  <a:pt x="731355" y="21268"/>
                  <a:pt x="707198" y="21130"/>
                  <a:pt x="683580" y="17756"/>
                </a:cubicBezTo>
                <a:cubicBezTo>
                  <a:pt x="632794" y="10501"/>
                  <a:pt x="637938" y="10784"/>
                  <a:pt x="594804" y="0"/>
                </a:cubicBezTo>
                <a:cubicBezTo>
                  <a:pt x="541538" y="2959"/>
                  <a:pt x="488135" y="4048"/>
                  <a:pt x="435006" y="8878"/>
                </a:cubicBezTo>
                <a:cubicBezTo>
                  <a:pt x="407628" y="11367"/>
                  <a:pt x="380010" y="26617"/>
                  <a:pt x="355107" y="35511"/>
                </a:cubicBezTo>
                <a:cubicBezTo>
                  <a:pt x="164833" y="103466"/>
                  <a:pt x="357061" y="25656"/>
                  <a:pt x="230819" y="88777"/>
                </a:cubicBezTo>
                <a:cubicBezTo>
                  <a:pt x="222449" y="92962"/>
                  <a:pt x="213184" y="95084"/>
                  <a:pt x="204186" y="97655"/>
                </a:cubicBezTo>
                <a:cubicBezTo>
                  <a:pt x="185923" y="102873"/>
                  <a:pt x="160059" y="107220"/>
                  <a:pt x="142042" y="115410"/>
                </a:cubicBezTo>
                <a:cubicBezTo>
                  <a:pt x="32889" y="165026"/>
                  <a:pt x="106654" y="139044"/>
                  <a:pt x="44388" y="159798"/>
                </a:cubicBezTo>
                <a:cubicBezTo>
                  <a:pt x="35510" y="171635"/>
                  <a:pt x="25096" y="182462"/>
                  <a:pt x="17755" y="195309"/>
                </a:cubicBezTo>
                <a:cubicBezTo>
                  <a:pt x="4616" y="218302"/>
                  <a:pt x="1665" y="279641"/>
                  <a:pt x="0" y="292963"/>
                </a:cubicBezTo>
                <a:cubicBezTo>
                  <a:pt x="2959" y="343270"/>
                  <a:pt x="-5604" y="395615"/>
                  <a:pt x="8877" y="443884"/>
                </a:cubicBezTo>
                <a:cubicBezTo>
                  <a:pt x="13835" y="460412"/>
                  <a:pt x="36015" y="470134"/>
                  <a:pt x="53266" y="470517"/>
                </a:cubicBezTo>
                <a:cubicBezTo>
                  <a:pt x="171754" y="473150"/>
                  <a:pt x="290004" y="458680"/>
                  <a:pt x="408373" y="452761"/>
                </a:cubicBezTo>
                <a:cubicBezTo>
                  <a:pt x="483475" y="433987"/>
                  <a:pt x="407048" y="459563"/>
                  <a:pt x="470516" y="417251"/>
                </a:cubicBezTo>
                <a:cubicBezTo>
                  <a:pt x="487033" y="406240"/>
                  <a:pt x="506635" y="400620"/>
                  <a:pt x="523782" y="390618"/>
                </a:cubicBezTo>
                <a:cubicBezTo>
                  <a:pt x="542214" y="379866"/>
                  <a:pt x="557962" y="364650"/>
                  <a:pt x="577048" y="355107"/>
                </a:cubicBezTo>
                <a:cubicBezTo>
                  <a:pt x="634627" y="326318"/>
                  <a:pt x="661094" y="318215"/>
                  <a:pt x="710213" y="301841"/>
                </a:cubicBezTo>
                <a:cubicBezTo>
                  <a:pt x="730928" y="287045"/>
                  <a:pt x="752801" y="273750"/>
                  <a:pt x="772357" y="257453"/>
                </a:cubicBezTo>
                <a:cubicBezTo>
                  <a:pt x="788432" y="244057"/>
                  <a:pt x="816745" y="213064"/>
                  <a:pt x="816745" y="213064"/>
                </a:cubicBezTo>
                <a:cubicBezTo>
                  <a:pt x="819704" y="204186"/>
                  <a:pt x="823052" y="195429"/>
                  <a:pt x="825623" y="186431"/>
                </a:cubicBezTo>
                <a:cubicBezTo>
                  <a:pt x="833984" y="157170"/>
                  <a:pt x="837274" y="137053"/>
                  <a:pt x="843378" y="106532"/>
                </a:cubicBezTo>
                <a:cubicBezTo>
                  <a:pt x="834500" y="94695"/>
                  <a:pt x="828112" y="80494"/>
                  <a:pt x="816745" y="71022"/>
                </a:cubicBezTo>
                <a:cubicBezTo>
                  <a:pt x="809556" y="65031"/>
                  <a:pt x="799470" y="62144"/>
                  <a:pt x="790112" y="62144"/>
                </a:cubicBezTo>
                <a:cubicBezTo>
                  <a:pt x="754478" y="62144"/>
                  <a:pt x="719091" y="68063"/>
                  <a:pt x="683580" y="71022"/>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2F379815-08A7-4233-9E37-EDDEAC7E9FAF}"/>
                  </a:ext>
                </a:extLst>
              </p:cNvPr>
              <p:cNvSpPr txBox="1"/>
              <p:nvPr/>
            </p:nvSpPr>
            <p:spPr>
              <a:xfrm>
                <a:off x="5001875" y="5726984"/>
                <a:ext cx="541943" cy="369332"/>
              </a:xfrm>
              <a:prstGeom prst="rect">
                <a:avLst/>
              </a:prstGeom>
              <a:noFill/>
            </p:spPr>
            <p:txBody>
              <a:bodyPr wrap="none" rtlCol="0">
                <a:spAutoFit/>
              </a:bodyPr>
              <a:lstStyle/>
              <a:p>
                <a:r>
                  <a:rPr lang="en-US">
                    <a:solidFill>
                      <a:srgbClr val="00B050"/>
                    </a:solidFill>
                  </a:rPr>
                  <a:t>=</a:t>
                </a:r>
                <a:r>
                  <a:rPr lang="en-US" b="0">
                    <a:solidFill>
                      <a:srgbClr val="00B050"/>
                    </a:solidFill>
                    <a:ea typeface="Cambria Math" panose="02040503050406030204" pitchFamily="18" charset="0"/>
                  </a:rPr>
                  <a:t> </a:t>
                </a:r>
                <a14:m>
                  <m:oMath xmlns:m="http://schemas.openxmlformats.org/officeDocument/2006/math">
                    <m:r>
                      <a:rPr lang="en-US" b="0" i="1" smtClean="0">
                        <a:solidFill>
                          <a:srgbClr val="00B050"/>
                        </a:solidFill>
                        <a:latin typeface="Cambria Math" panose="02040503050406030204" pitchFamily="18" charset="0"/>
                        <a:ea typeface="Cambria Math" panose="02040503050406030204" pitchFamily="18" charset="0"/>
                      </a:rPr>
                      <m:t>𝐵</m:t>
                    </m:r>
                  </m:oMath>
                </a14:m>
                <a:endParaRPr lang="en-US">
                  <a:solidFill>
                    <a:srgbClr val="00B050"/>
                  </a:solidFill>
                </a:endParaRPr>
              </a:p>
            </p:txBody>
          </p:sp>
        </mc:Choice>
        <mc:Fallback>
          <p:sp>
            <p:nvSpPr>
              <p:cNvPr id="10" name="TextBox 9">
                <a:extLst>
                  <a:ext uri="{FF2B5EF4-FFF2-40B4-BE49-F238E27FC236}">
                    <a16:creationId xmlns:a16="http://schemas.microsoft.com/office/drawing/2014/main" id="{2F379815-08A7-4233-9E37-EDDEAC7E9FAF}"/>
                  </a:ext>
                </a:extLst>
              </p:cNvPr>
              <p:cNvSpPr txBox="1">
                <a:spLocks noRot="1" noChangeAspect="1" noMove="1" noResize="1" noEditPoints="1" noAdjustHandles="1" noChangeArrowheads="1" noChangeShapeType="1" noTextEdit="1"/>
              </p:cNvSpPr>
              <p:nvPr/>
            </p:nvSpPr>
            <p:spPr>
              <a:xfrm>
                <a:off x="5001875" y="5726984"/>
                <a:ext cx="541943" cy="369332"/>
              </a:xfrm>
              <a:prstGeom prst="rect">
                <a:avLst/>
              </a:prstGeom>
              <a:blipFill>
                <a:blip r:embed="rId8"/>
                <a:stretch>
                  <a:fillRect l="-10227" t="-8197" b="-2459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1" name="Rectangle 60">
                <a:extLst>
                  <a:ext uri="{FF2B5EF4-FFF2-40B4-BE49-F238E27FC236}">
                    <a16:creationId xmlns:a16="http://schemas.microsoft.com/office/drawing/2014/main" id="{8DD36311-49A9-4BBB-A48C-7731E52F4BC6}"/>
                  </a:ext>
                </a:extLst>
              </p:cNvPr>
              <p:cNvSpPr/>
              <p:nvPr/>
            </p:nvSpPr>
            <p:spPr>
              <a:xfrm>
                <a:off x="6172197" y="5572847"/>
                <a:ext cx="3422732"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rPr>
                                <m:t>0</m:t>
                              </m:r>
                            </m:sub>
                          </m:sSub>
                        </m:num>
                        <m:den>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rPr>
                                <m:t>𝑐</m:t>
                              </m:r>
                            </m:sub>
                          </m:sSub>
                        </m:den>
                      </m:f>
                      <m:r>
                        <a:rPr lang="en-US" i="0">
                          <a:latin typeface="Cambria Math" panose="02040503050406030204" pitchFamily="18" charset="0"/>
                        </a:rPr>
                        <m:t>=</m:t>
                      </m:r>
                      <m:f>
                        <m:fPr>
                          <m:ctrlPr>
                            <a:rPr lang="en-US" i="1" smtClean="0">
                              <a:latin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𝜔</m:t>
                          </m:r>
                        </m:num>
                        <m:den>
                          <m:sSub>
                            <m:sSubPr>
                              <m:ctrlPr>
                                <a:rPr lang="en-US" i="1" smtClean="0">
                                  <a:latin typeface="Cambria Math" panose="02040503050406030204" pitchFamily="18" charset="0"/>
                                </a:rPr>
                              </m:ctrlPr>
                            </m:sSubPr>
                            <m:e>
                              <m:d>
                                <m:dPr>
                                  <m:ctrlPr>
                                    <a:rPr lang="en-US" i="1" smtClean="0">
                                      <a:latin typeface="Cambria Math" panose="02040503050406030204" pitchFamily="18" charset="0"/>
                                    </a:rPr>
                                  </m:ctrlPr>
                                </m:d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𝜔</m:t>
                                  </m:r>
                                </m:e>
                              </m:d>
                            </m:e>
                            <m:sub>
                              <m:r>
                                <a:rPr lang="en-US" b="0" i="1" smtClean="0">
                                  <a:latin typeface="Cambria Math" panose="02040503050406030204" pitchFamily="18" charset="0"/>
                                </a:rPr>
                                <m:t>0</m:t>
                              </m:r>
                            </m:sub>
                          </m:sSub>
                        </m:den>
                      </m:f>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1+</m:t>
                          </m:r>
                          <m:f>
                            <m:fPr>
                              <m:ctrlPr>
                                <a:rPr lang="en-US" b="0" i="1" smtClean="0">
                                  <a:latin typeface="Cambria Math" panose="02040503050406030204" pitchFamily="18" charset="0"/>
                                </a:rPr>
                              </m:ctrlPr>
                            </m:fPr>
                            <m:num>
                              <m:r>
                                <a:rPr lang="en-US" b="0" i="1" smtClean="0">
                                  <a:latin typeface="Cambria Math" panose="02040503050406030204" pitchFamily="18" charset="0"/>
                                </a:rPr>
                                <m:t>4</m:t>
                              </m:r>
                            </m:num>
                            <m:den>
                              <m:r>
                                <a:rPr lang="en-US" b="0" i="1" smtClean="0">
                                  <a:latin typeface="Cambria Math" panose="02040503050406030204" pitchFamily="18" charset="0"/>
                                </a:rPr>
                                <m:t>3</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3</m:t>
                                  </m:r>
                                </m:e>
                              </m:rad>
                            </m:den>
                          </m:f>
                          <m:sSup>
                            <m:sSupPr>
                              <m:ctrlPr>
                                <a:rPr lang="en-US" b="0" i="1" smtClean="0">
                                  <a:latin typeface="Cambria Math" panose="02040503050406030204" pitchFamily="18" charset="0"/>
                                </a:rPr>
                              </m:ctrlPr>
                            </m:sSupPr>
                            <m:e>
                              <m:r>
                                <a:rPr lang="en-US" b="0" i="1" smtClean="0">
                                  <a:latin typeface="Cambria Math" panose="02040503050406030204" pitchFamily="18" charset="0"/>
                                </a:rPr>
                                <m:t>𝐵</m:t>
                              </m:r>
                            </m:e>
                            <m:sup>
                              <m:r>
                                <a:rPr lang="en-US" b="0" i="1" smtClean="0">
                                  <a:latin typeface="Cambria Math" panose="02040503050406030204" pitchFamily="18" charset="0"/>
                                </a:rPr>
                                <m:t>2</m:t>
                              </m:r>
                            </m:sup>
                          </m:sSup>
                        </m:e>
                      </m:ra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𝐵</m:t>
                      </m:r>
                    </m:oMath>
                  </m:oMathPara>
                </a14:m>
                <a:endParaRPr lang="en-US"/>
              </a:p>
            </p:txBody>
          </p:sp>
        </mc:Choice>
        <mc:Fallback>
          <p:sp>
            <p:nvSpPr>
              <p:cNvPr id="61" name="Rectangle 60">
                <a:extLst>
                  <a:ext uri="{FF2B5EF4-FFF2-40B4-BE49-F238E27FC236}">
                    <a16:creationId xmlns:a16="http://schemas.microsoft.com/office/drawing/2014/main" id="{8DD36311-49A9-4BBB-A48C-7731E52F4BC6}"/>
                  </a:ext>
                </a:extLst>
              </p:cNvPr>
              <p:cNvSpPr>
                <a:spLocks noRot="1" noChangeAspect="1" noMove="1" noResize="1" noEditPoints="1" noAdjustHandles="1" noChangeArrowheads="1" noChangeShapeType="1" noTextEdit="1"/>
              </p:cNvSpPr>
              <p:nvPr/>
            </p:nvSpPr>
            <p:spPr>
              <a:xfrm>
                <a:off x="6172197" y="5572847"/>
                <a:ext cx="3422732" cy="910699"/>
              </a:xfrm>
              <a:prstGeom prst="rect">
                <a:avLst/>
              </a:prstGeom>
              <a:blipFill>
                <a:blip r:embed="rId9"/>
                <a:stretch>
                  <a:fillRect/>
                </a:stretch>
              </a:blipFill>
            </p:spPr>
            <p:txBody>
              <a:bodyPr/>
              <a:lstStyle/>
              <a:p>
                <a:r>
                  <a:rPr lang="en-US">
                    <a:noFill/>
                  </a:rPr>
                  <a:t> </a:t>
                </a:r>
              </a:p>
            </p:txBody>
          </p:sp>
        </mc:Fallback>
      </mc:AlternateContent>
      <p:sp>
        <p:nvSpPr>
          <p:cNvPr id="62" name="Slide Number Placeholder 3">
            <a:extLst>
              <a:ext uri="{FF2B5EF4-FFF2-40B4-BE49-F238E27FC236}">
                <a16:creationId xmlns:a16="http://schemas.microsoft.com/office/drawing/2014/main" id="{8850E21B-D373-4343-8412-00789622CBDB}"/>
              </a:ext>
            </a:extLst>
          </p:cNvPr>
          <p:cNvSpPr>
            <a:spLocks noGrp="1"/>
          </p:cNvSpPr>
          <p:nvPr>
            <p:ph type="sldNum" sz="quarter" idx="4"/>
          </p:nvPr>
        </p:nvSpPr>
        <p:spPr>
          <a:xfrm>
            <a:off x="11188014" y="6316595"/>
            <a:ext cx="432486" cy="365125"/>
          </a:xfrm>
        </p:spPr>
        <p:txBody>
          <a:bodyPr/>
          <a:lstStyle/>
          <a:p>
            <a:fld id="{933A556B-7C63-244D-9B7C-B0EA8042B330}" type="slidenum">
              <a:rPr lang="en-US" smtClean="0"/>
              <a:pPr/>
              <a:t>26</a:t>
            </a:fld>
            <a:endParaRPr lang="en-US" sz="1000"/>
          </a:p>
        </p:txBody>
      </p:sp>
      <p:grpSp>
        <p:nvGrpSpPr>
          <p:cNvPr id="2" name="Group 1">
            <a:extLst>
              <a:ext uri="{FF2B5EF4-FFF2-40B4-BE49-F238E27FC236}">
                <a16:creationId xmlns:a16="http://schemas.microsoft.com/office/drawing/2014/main" id="{453EDB01-27A1-4CC7-83A3-06375F840FE5}"/>
              </a:ext>
            </a:extLst>
          </p:cNvPr>
          <p:cNvGrpSpPr/>
          <p:nvPr/>
        </p:nvGrpSpPr>
        <p:grpSpPr>
          <a:xfrm>
            <a:off x="7839232" y="4166647"/>
            <a:ext cx="1002916" cy="218968"/>
            <a:chOff x="7858086" y="4166647"/>
            <a:chExt cx="1002916" cy="218968"/>
          </a:xfrm>
        </p:grpSpPr>
        <p:sp>
          <p:nvSpPr>
            <p:cNvPr id="63" name="Freeform: Shape 62">
              <a:extLst>
                <a:ext uri="{FF2B5EF4-FFF2-40B4-BE49-F238E27FC236}">
                  <a16:creationId xmlns:a16="http://schemas.microsoft.com/office/drawing/2014/main" id="{33DE8B87-CFC4-4E66-BD3D-F744021E17FE}"/>
                </a:ext>
              </a:extLst>
            </p:cNvPr>
            <p:cNvSpPr/>
            <p:nvPr/>
          </p:nvSpPr>
          <p:spPr>
            <a:xfrm>
              <a:off x="7858086" y="4166647"/>
              <a:ext cx="721047" cy="218968"/>
            </a:xfrm>
            <a:custGeom>
              <a:avLst/>
              <a:gdLst>
                <a:gd name="connsiteX0" fmla="*/ 0 w 1019674"/>
                <a:gd name="connsiteY0" fmla="*/ 5033555 h 5046647"/>
                <a:gd name="connsiteX1" fmla="*/ 330925 w 1019674"/>
                <a:gd name="connsiteY1" fmla="*/ 5042263 h 5046647"/>
                <a:gd name="connsiteX2" fmla="*/ 391885 w 1019674"/>
                <a:gd name="connsiteY2" fmla="*/ 4972595 h 5046647"/>
                <a:gd name="connsiteX3" fmla="*/ 391885 w 1019674"/>
                <a:gd name="connsiteY3" fmla="*/ 4972595 h 5046647"/>
                <a:gd name="connsiteX4" fmla="*/ 452845 w 1019674"/>
                <a:gd name="connsiteY4" fmla="*/ 4772297 h 5046647"/>
                <a:gd name="connsiteX5" fmla="*/ 522514 w 1019674"/>
                <a:gd name="connsiteY5" fmla="*/ 4476206 h 5046647"/>
                <a:gd name="connsiteX6" fmla="*/ 592182 w 1019674"/>
                <a:gd name="connsiteY6" fmla="*/ 3979817 h 5046647"/>
                <a:gd name="connsiteX7" fmla="*/ 679268 w 1019674"/>
                <a:gd name="connsiteY7" fmla="*/ 3169920 h 5046647"/>
                <a:gd name="connsiteX8" fmla="*/ 740228 w 1019674"/>
                <a:gd name="connsiteY8" fmla="*/ 2394857 h 5046647"/>
                <a:gd name="connsiteX9" fmla="*/ 783771 w 1019674"/>
                <a:gd name="connsiteY9" fmla="*/ 1776549 h 5046647"/>
                <a:gd name="connsiteX10" fmla="*/ 827314 w 1019674"/>
                <a:gd name="connsiteY10" fmla="*/ 1219200 h 5046647"/>
                <a:gd name="connsiteX11" fmla="*/ 862148 w 1019674"/>
                <a:gd name="connsiteY11" fmla="*/ 792480 h 5046647"/>
                <a:gd name="connsiteX12" fmla="*/ 914400 w 1019674"/>
                <a:gd name="connsiteY12" fmla="*/ 391886 h 5046647"/>
                <a:gd name="connsiteX13" fmla="*/ 940525 w 1019674"/>
                <a:gd name="connsiteY13" fmla="*/ 174172 h 5046647"/>
                <a:gd name="connsiteX14" fmla="*/ 966651 w 1019674"/>
                <a:gd name="connsiteY14" fmla="*/ 69669 h 5046647"/>
                <a:gd name="connsiteX15" fmla="*/ 992777 w 1019674"/>
                <a:gd name="connsiteY15" fmla="*/ 8709 h 5046647"/>
                <a:gd name="connsiteX16" fmla="*/ 1018902 w 1019674"/>
                <a:gd name="connsiteY16" fmla="*/ 17417 h 5046647"/>
                <a:gd name="connsiteX17" fmla="*/ 1010194 w 1019674"/>
                <a:gd name="connsiteY17" fmla="*/ 0 h 504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9674" h="5046647">
                  <a:moveTo>
                    <a:pt x="0" y="5033555"/>
                  </a:moveTo>
                  <a:cubicBezTo>
                    <a:pt x="132805" y="5042989"/>
                    <a:pt x="265611" y="5052423"/>
                    <a:pt x="330925" y="5042263"/>
                  </a:cubicBezTo>
                  <a:cubicBezTo>
                    <a:pt x="396239" y="5032103"/>
                    <a:pt x="391885" y="4972595"/>
                    <a:pt x="391885" y="4972595"/>
                  </a:cubicBezTo>
                  <a:lnTo>
                    <a:pt x="391885" y="4972595"/>
                  </a:lnTo>
                  <a:cubicBezTo>
                    <a:pt x="402045" y="4939212"/>
                    <a:pt x="431074" y="4855028"/>
                    <a:pt x="452845" y="4772297"/>
                  </a:cubicBezTo>
                  <a:cubicBezTo>
                    <a:pt x="474617" y="4689565"/>
                    <a:pt x="499291" y="4608286"/>
                    <a:pt x="522514" y="4476206"/>
                  </a:cubicBezTo>
                  <a:cubicBezTo>
                    <a:pt x="545737" y="4344126"/>
                    <a:pt x="566056" y="4197531"/>
                    <a:pt x="592182" y="3979817"/>
                  </a:cubicBezTo>
                  <a:cubicBezTo>
                    <a:pt x="618308" y="3762103"/>
                    <a:pt x="654594" y="3434080"/>
                    <a:pt x="679268" y="3169920"/>
                  </a:cubicBezTo>
                  <a:cubicBezTo>
                    <a:pt x="703942" y="2905760"/>
                    <a:pt x="722811" y="2627085"/>
                    <a:pt x="740228" y="2394857"/>
                  </a:cubicBezTo>
                  <a:cubicBezTo>
                    <a:pt x="757645" y="2162628"/>
                    <a:pt x="769257" y="1972492"/>
                    <a:pt x="783771" y="1776549"/>
                  </a:cubicBezTo>
                  <a:cubicBezTo>
                    <a:pt x="798285" y="1580606"/>
                    <a:pt x="814251" y="1383211"/>
                    <a:pt x="827314" y="1219200"/>
                  </a:cubicBezTo>
                  <a:cubicBezTo>
                    <a:pt x="840377" y="1055189"/>
                    <a:pt x="847634" y="930366"/>
                    <a:pt x="862148" y="792480"/>
                  </a:cubicBezTo>
                  <a:cubicBezTo>
                    <a:pt x="876662" y="654594"/>
                    <a:pt x="901337" y="494937"/>
                    <a:pt x="914400" y="391886"/>
                  </a:cubicBezTo>
                  <a:cubicBezTo>
                    <a:pt x="927463" y="288835"/>
                    <a:pt x="931817" y="227875"/>
                    <a:pt x="940525" y="174172"/>
                  </a:cubicBezTo>
                  <a:cubicBezTo>
                    <a:pt x="949233" y="120469"/>
                    <a:pt x="957942" y="97246"/>
                    <a:pt x="966651" y="69669"/>
                  </a:cubicBezTo>
                  <a:cubicBezTo>
                    <a:pt x="975360" y="42092"/>
                    <a:pt x="992777" y="8709"/>
                    <a:pt x="992777" y="8709"/>
                  </a:cubicBezTo>
                  <a:cubicBezTo>
                    <a:pt x="1001485" y="0"/>
                    <a:pt x="1015999" y="18868"/>
                    <a:pt x="1018902" y="17417"/>
                  </a:cubicBezTo>
                  <a:cubicBezTo>
                    <a:pt x="1021805" y="15966"/>
                    <a:pt x="1015999" y="7983"/>
                    <a:pt x="101019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Shape 63">
              <a:extLst>
                <a:ext uri="{FF2B5EF4-FFF2-40B4-BE49-F238E27FC236}">
                  <a16:creationId xmlns:a16="http://schemas.microsoft.com/office/drawing/2014/main" id="{9558119D-CC77-40EA-B457-5E7112947A10}"/>
                </a:ext>
              </a:extLst>
            </p:cNvPr>
            <p:cNvSpPr/>
            <p:nvPr/>
          </p:nvSpPr>
          <p:spPr>
            <a:xfrm flipH="1">
              <a:off x="8555393" y="4168119"/>
              <a:ext cx="305609" cy="200603"/>
            </a:xfrm>
            <a:custGeom>
              <a:avLst/>
              <a:gdLst>
                <a:gd name="connsiteX0" fmla="*/ 0 w 1019674"/>
                <a:gd name="connsiteY0" fmla="*/ 5033555 h 5046647"/>
                <a:gd name="connsiteX1" fmla="*/ 330925 w 1019674"/>
                <a:gd name="connsiteY1" fmla="*/ 5042263 h 5046647"/>
                <a:gd name="connsiteX2" fmla="*/ 391885 w 1019674"/>
                <a:gd name="connsiteY2" fmla="*/ 4972595 h 5046647"/>
                <a:gd name="connsiteX3" fmla="*/ 391885 w 1019674"/>
                <a:gd name="connsiteY3" fmla="*/ 4972595 h 5046647"/>
                <a:gd name="connsiteX4" fmla="*/ 452845 w 1019674"/>
                <a:gd name="connsiteY4" fmla="*/ 4772297 h 5046647"/>
                <a:gd name="connsiteX5" fmla="*/ 522514 w 1019674"/>
                <a:gd name="connsiteY5" fmla="*/ 4476206 h 5046647"/>
                <a:gd name="connsiteX6" fmla="*/ 592182 w 1019674"/>
                <a:gd name="connsiteY6" fmla="*/ 3979817 h 5046647"/>
                <a:gd name="connsiteX7" fmla="*/ 679268 w 1019674"/>
                <a:gd name="connsiteY7" fmla="*/ 3169920 h 5046647"/>
                <a:gd name="connsiteX8" fmla="*/ 740228 w 1019674"/>
                <a:gd name="connsiteY8" fmla="*/ 2394857 h 5046647"/>
                <a:gd name="connsiteX9" fmla="*/ 783771 w 1019674"/>
                <a:gd name="connsiteY9" fmla="*/ 1776549 h 5046647"/>
                <a:gd name="connsiteX10" fmla="*/ 827314 w 1019674"/>
                <a:gd name="connsiteY10" fmla="*/ 1219200 h 5046647"/>
                <a:gd name="connsiteX11" fmla="*/ 862148 w 1019674"/>
                <a:gd name="connsiteY11" fmla="*/ 792480 h 5046647"/>
                <a:gd name="connsiteX12" fmla="*/ 914400 w 1019674"/>
                <a:gd name="connsiteY12" fmla="*/ 391886 h 5046647"/>
                <a:gd name="connsiteX13" fmla="*/ 940525 w 1019674"/>
                <a:gd name="connsiteY13" fmla="*/ 174172 h 5046647"/>
                <a:gd name="connsiteX14" fmla="*/ 966651 w 1019674"/>
                <a:gd name="connsiteY14" fmla="*/ 69669 h 5046647"/>
                <a:gd name="connsiteX15" fmla="*/ 992777 w 1019674"/>
                <a:gd name="connsiteY15" fmla="*/ 8709 h 5046647"/>
                <a:gd name="connsiteX16" fmla="*/ 1018902 w 1019674"/>
                <a:gd name="connsiteY16" fmla="*/ 17417 h 5046647"/>
                <a:gd name="connsiteX17" fmla="*/ 1010194 w 1019674"/>
                <a:gd name="connsiteY17" fmla="*/ 0 h 504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9674" h="5046647">
                  <a:moveTo>
                    <a:pt x="0" y="5033555"/>
                  </a:moveTo>
                  <a:cubicBezTo>
                    <a:pt x="132805" y="5042989"/>
                    <a:pt x="265611" y="5052423"/>
                    <a:pt x="330925" y="5042263"/>
                  </a:cubicBezTo>
                  <a:cubicBezTo>
                    <a:pt x="396239" y="5032103"/>
                    <a:pt x="391885" y="4972595"/>
                    <a:pt x="391885" y="4972595"/>
                  </a:cubicBezTo>
                  <a:lnTo>
                    <a:pt x="391885" y="4972595"/>
                  </a:lnTo>
                  <a:cubicBezTo>
                    <a:pt x="402045" y="4939212"/>
                    <a:pt x="431074" y="4855028"/>
                    <a:pt x="452845" y="4772297"/>
                  </a:cubicBezTo>
                  <a:cubicBezTo>
                    <a:pt x="474617" y="4689565"/>
                    <a:pt x="499291" y="4608286"/>
                    <a:pt x="522514" y="4476206"/>
                  </a:cubicBezTo>
                  <a:cubicBezTo>
                    <a:pt x="545737" y="4344126"/>
                    <a:pt x="566056" y="4197531"/>
                    <a:pt x="592182" y="3979817"/>
                  </a:cubicBezTo>
                  <a:cubicBezTo>
                    <a:pt x="618308" y="3762103"/>
                    <a:pt x="654594" y="3434080"/>
                    <a:pt x="679268" y="3169920"/>
                  </a:cubicBezTo>
                  <a:cubicBezTo>
                    <a:pt x="703942" y="2905760"/>
                    <a:pt x="722811" y="2627085"/>
                    <a:pt x="740228" y="2394857"/>
                  </a:cubicBezTo>
                  <a:cubicBezTo>
                    <a:pt x="757645" y="2162628"/>
                    <a:pt x="769257" y="1972492"/>
                    <a:pt x="783771" y="1776549"/>
                  </a:cubicBezTo>
                  <a:cubicBezTo>
                    <a:pt x="798285" y="1580606"/>
                    <a:pt x="814251" y="1383211"/>
                    <a:pt x="827314" y="1219200"/>
                  </a:cubicBezTo>
                  <a:cubicBezTo>
                    <a:pt x="840377" y="1055189"/>
                    <a:pt x="847634" y="930366"/>
                    <a:pt x="862148" y="792480"/>
                  </a:cubicBezTo>
                  <a:cubicBezTo>
                    <a:pt x="876662" y="654594"/>
                    <a:pt x="901337" y="494937"/>
                    <a:pt x="914400" y="391886"/>
                  </a:cubicBezTo>
                  <a:cubicBezTo>
                    <a:pt x="927463" y="288835"/>
                    <a:pt x="931817" y="227875"/>
                    <a:pt x="940525" y="174172"/>
                  </a:cubicBezTo>
                  <a:cubicBezTo>
                    <a:pt x="949233" y="120469"/>
                    <a:pt x="957942" y="97246"/>
                    <a:pt x="966651" y="69669"/>
                  </a:cubicBezTo>
                  <a:cubicBezTo>
                    <a:pt x="975360" y="42092"/>
                    <a:pt x="992777" y="8709"/>
                    <a:pt x="992777" y="8709"/>
                  </a:cubicBezTo>
                  <a:cubicBezTo>
                    <a:pt x="1001485" y="0"/>
                    <a:pt x="1015999" y="18868"/>
                    <a:pt x="1018902" y="17417"/>
                  </a:cubicBezTo>
                  <a:cubicBezTo>
                    <a:pt x="1021805" y="15966"/>
                    <a:pt x="1015999" y="7983"/>
                    <a:pt x="101019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CDF73F8A-20C5-47B5-8D37-F011A6BEABC4}"/>
              </a:ext>
            </a:extLst>
          </p:cNvPr>
          <p:cNvGrpSpPr/>
          <p:nvPr/>
        </p:nvGrpSpPr>
        <p:grpSpPr>
          <a:xfrm flipH="1">
            <a:off x="9053878" y="4158936"/>
            <a:ext cx="1002916" cy="218968"/>
            <a:chOff x="7858086" y="4166647"/>
            <a:chExt cx="1002916" cy="218968"/>
          </a:xfrm>
        </p:grpSpPr>
        <p:sp>
          <p:nvSpPr>
            <p:cNvPr id="66" name="Freeform: Shape 65">
              <a:extLst>
                <a:ext uri="{FF2B5EF4-FFF2-40B4-BE49-F238E27FC236}">
                  <a16:creationId xmlns:a16="http://schemas.microsoft.com/office/drawing/2014/main" id="{EB2CCAA1-0604-473B-A0A8-E974ED822129}"/>
                </a:ext>
              </a:extLst>
            </p:cNvPr>
            <p:cNvSpPr/>
            <p:nvPr/>
          </p:nvSpPr>
          <p:spPr>
            <a:xfrm>
              <a:off x="7858086" y="4166647"/>
              <a:ext cx="721047" cy="218968"/>
            </a:xfrm>
            <a:custGeom>
              <a:avLst/>
              <a:gdLst>
                <a:gd name="connsiteX0" fmla="*/ 0 w 1019674"/>
                <a:gd name="connsiteY0" fmla="*/ 5033555 h 5046647"/>
                <a:gd name="connsiteX1" fmla="*/ 330925 w 1019674"/>
                <a:gd name="connsiteY1" fmla="*/ 5042263 h 5046647"/>
                <a:gd name="connsiteX2" fmla="*/ 391885 w 1019674"/>
                <a:gd name="connsiteY2" fmla="*/ 4972595 h 5046647"/>
                <a:gd name="connsiteX3" fmla="*/ 391885 w 1019674"/>
                <a:gd name="connsiteY3" fmla="*/ 4972595 h 5046647"/>
                <a:gd name="connsiteX4" fmla="*/ 452845 w 1019674"/>
                <a:gd name="connsiteY4" fmla="*/ 4772297 h 5046647"/>
                <a:gd name="connsiteX5" fmla="*/ 522514 w 1019674"/>
                <a:gd name="connsiteY5" fmla="*/ 4476206 h 5046647"/>
                <a:gd name="connsiteX6" fmla="*/ 592182 w 1019674"/>
                <a:gd name="connsiteY6" fmla="*/ 3979817 h 5046647"/>
                <a:gd name="connsiteX7" fmla="*/ 679268 w 1019674"/>
                <a:gd name="connsiteY7" fmla="*/ 3169920 h 5046647"/>
                <a:gd name="connsiteX8" fmla="*/ 740228 w 1019674"/>
                <a:gd name="connsiteY8" fmla="*/ 2394857 h 5046647"/>
                <a:gd name="connsiteX9" fmla="*/ 783771 w 1019674"/>
                <a:gd name="connsiteY9" fmla="*/ 1776549 h 5046647"/>
                <a:gd name="connsiteX10" fmla="*/ 827314 w 1019674"/>
                <a:gd name="connsiteY10" fmla="*/ 1219200 h 5046647"/>
                <a:gd name="connsiteX11" fmla="*/ 862148 w 1019674"/>
                <a:gd name="connsiteY11" fmla="*/ 792480 h 5046647"/>
                <a:gd name="connsiteX12" fmla="*/ 914400 w 1019674"/>
                <a:gd name="connsiteY12" fmla="*/ 391886 h 5046647"/>
                <a:gd name="connsiteX13" fmla="*/ 940525 w 1019674"/>
                <a:gd name="connsiteY13" fmla="*/ 174172 h 5046647"/>
                <a:gd name="connsiteX14" fmla="*/ 966651 w 1019674"/>
                <a:gd name="connsiteY14" fmla="*/ 69669 h 5046647"/>
                <a:gd name="connsiteX15" fmla="*/ 992777 w 1019674"/>
                <a:gd name="connsiteY15" fmla="*/ 8709 h 5046647"/>
                <a:gd name="connsiteX16" fmla="*/ 1018902 w 1019674"/>
                <a:gd name="connsiteY16" fmla="*/ 17417 h 5046647"/>
                <a:gd name="connsiteX17" fmla="*/ 1010194 w 1019674"/>
                <a:gd name="connsiteY17" fmla="*/ 0 h 504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9674" h="5046647">
                  <a:moveTo>
                    <a:pt x="0" y="5033555"/>
                  </a:moveTo>
                  <a:cubicBezTo>
                    <a:pt x="132805" y="5042989"/>
                    <a:pt x="265611" y="5052423"/>
                    <a:pt x="330925" y="5042263"/>
                  </a:cubicBezTo>
                  <a:cubicBezTo>
                    <a:pt x="396239" y="5032103"/>
                    <a:pt x="391885" y="4972595"/>
                    <a:pt x="391885" y="4972595"/>
                  </a:cubicBezTo>
                  <a:lnTo>
                    <a:pt x="391885" y="4972595"/>
                  </a:lnTo>
                  <a:cubicBezTo>
                    <a:pt x="402045" y="4939212"/>
                    <a:pt x="431074" y="4855028"/>
                    <a:pt x="452845" y="4772297"/>
                  </a:cubicBezTo>
                  <a:cubicBezTo>
                    <a:pt x="474617" y="4689565"/>
                    <a:pt x="499291" y="4608286"/>
                    <a:pt x="522514" y="4476206"/>
                  </a:cubicBezTo>
                  <a:cubicBezTo>
                    <a:pt x="545737" y="4344126"/>
                    <a:pt x="566056" y="4197531"/>
                    <a:pt x="592182" y="3979817"/>
                  </a:cubicBezTo>
                  <a:cubicBezTo>
                    <a:pt x="618308" y="3762103"/>
                    <a:pt x="654594" y="3434080"/>
                    <a:pt x="679268" y="3169920"/>
                  </a:cubicBezTo>
                  <a:cubicBezTo>
                    <a:pt x="703942" y="2905760"/>
                    <a:pt x="722811" y="2627085"/>
                    <a:pt x="740228" y="2394857"/>
                  </a:cubicBezTo>
                  <a:cubicBezTo>
                    <a:pt x="757645" y="2162628"/>
                    <a:pt x="769257" y="1972492"/>
                    <a:pt x="783771" y="1776549"/>
                  </a:cubicBezTo>
                  <a:cubicBezTo>
                    <a:pt x="798285" y="1580606"/>
                    <a:pt x="814251" y="1383211"/>
                    <a:pt x="827314" y="1219200"/>
                  </a:cubicBezTo>
                  <a:cubicBezTo>
                    <a:pt x="840377" y="1055189"/>
                    <a:pt x="847634" y="930366"/>
                    <a:pt x="862148" y="792480"/>
                  </a:cubicBezTo>
                  <a:cubicBezTo>
                    <a:pt x="876662" y="654594"/>
                    <a:pt x="901337" y="494937"/>
                    <a:pt x="914400" y="391886"/>
                  </a:cubicBezTo>
                  <a:cubicBezTo>
                    <a:pt x="927463" y="288835"/>
                    <a:pt x="931817" y="227875"/>
                    <a:pt x="940525" y="174172"/>
                  </a:cubicBezTo>
                  <a:cubicBezTo>
                    <a:pt x="949233" y="120469"/>
                    <a:pt x="957942" y="97246"/>
                    <a:pt x="966651" y="69669"/>
                  </a:cubicBezTo>
                  <a:cubicBezTo>
                    <a:pt x="975360" y="42092"/>
                    <a:pt x="992777" y="8709"/>
                    <a:pt x="992777" y="8709"/>
                  </a:cubicBezTo>
                  <a:cubicBezTo>
                    <a:pt x="1001485" y="0"/>
                    <a:pt x="1015999" y="18868"/>
                    <a:pt x="1018902" y="17417"/>
                  </a:cubicBezTo>
                  <a:cubicBezTo>
                    <a:pt x="1021805" y="15966"/>
                    <a:pt x="1015999" y="7983"/>
                    <a:pt x="101019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Shape 66">
              <a:extLst>
                <a:ext uri="{FF2B5EF4-FFF2-40B4-BE49-F238E27FC236}">
                  <a16:creationId xmlns:a16="http://schemas.microsoft.com/office/drawing/2014/main" id="{027D9F53-E12F-497A-8042-9610360CC329}"/>
                </a:ext>
              </a:extLst>
            </p:cNvPr>
            <p:cNvSpPr/>
            <p:nvPr/>
          </p:nvSpPr>
          <p:spPr>
            <a:xfrm flipH="1">
              <a:off x="8555393" y="4168119"/>
              <a:ext cx="305609" cy="200603"/>
            </a:xfrm>
            <a:custGeom>
              <a:avLst/>
              <a:gdLst>
                <a:gd name="connsiteX0" fmla="*/ 0 w 1019674"/>
                <a:gd name="connsiteY0" fmla="*/ 5033555 h 5046647"/>
                <a:gd name="connsiteX1" fmla="*/ 330925 w 1019674"/>
                <a:gd name="connsiteY1" fmla="*/ 5042263 h 5046647"/>
                <a:gd name="connsiteX2" fmla="*/ 391885 w 1019674"/>
                <a:gd name="connsiteY2" fmla="*/ 4972595 h 5046647"/>
                <a:gd name="connsiteX3" fmla="*/ 391885 w 1019674"/>
                <a:gd name="connsiteY3" fmla="*/ 4972595 h 5046647"/>
                <a:gd name="connsiteX4" fmla="*/ 452845 w 1019674"/>
                <a:gd name="connsiteY4" fmla="*/ 4772297 h 5046647"/>
                <a:gd name="connsiteX5" fmla="*/ 522514 w 1019674"/>
                <a:gd name="connsiteY5" fmla="*/ 4476206 h 5046647"/>
                <a:gd name="connsiteX6" fmla="*/ 592182 w 1019674"/>
                <a:gd name="connsiteY6" fmla="*/ 3979817 h 5046647"/>
                <a:gd name="connsiteX7" fmla="*/ 679268 w 1019674"/>
                <a:gd name="connsiteY7" fmla="*/ 3169920 h 5046647"/>
                <a:gd name="connsiteX8" fmla="*/ 740228 w 1019674"/>
                <a:gd name="connsiteY8" fmla="*/ 2394857 h 5046647"/>
                <a:gd name="connsiteX9" fmla="*/ 783771 w 1019674"/>
                <a:gd name="connsiteY9" fmla="*/ 1776549 h 5046647"/>
                <a:gd name="connsiteX10" fmla="*/ 827314 w 1019674"/>
                <a:gd name="connsiteY10" fmla="*/ 1219200 h 5046647"/>
                <a:gd name="connsiteX11" fmla="*/ 862148 w 1019674"/>
                <a:gd name="connsiteY11" fmla="*/ 792480 h 5046647"/>
                <a:gd name="connsiteX12" fmla="*/ 914400 w 1019674"/>
                <a:gd name="connsiteY12" fmla="*/ 391886 h 5046647"/>
                <a:gd name="connsiteX13" fmla="*/ 940525 w 1019674"/>
                <a:gd name="connsiteY13" fmla="*/ 174172 h 5046647"/>
                <a:gd name="connsiteX14" fmla="*/ 966651 w 1019674"/>
                <a:gd name="connsiteY14" fmla="*/ 69669 h 5046647"/>
                <a:gd name="connsiteX15" fmla="*/ 992777 w 1019674"/>
                <a:gd name="connsiteY15" fmla="*/ 8709 h 5046647"/>
                <a:gd name="connsiteX16" fmla="*/ 1018902 w 1019674"/>
                <a:gd name="connsiteY16" fmla="*/ 17417 h 5046647"/>
                <a:gd name="connsiteX17" fmla="*/ 1010194 w 1019674"/>
                <a:gd name="connsiteY17" fmla="*/ 0 h 504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19674" h="5046647">
                  <a:moveTo>
                    <a:pt x="0" y="5033555"/>
                  </a:moveTo>
                  <a:cubicBezTo>
                    <a:pt x="132805" y="5042989"/>
                    <a:pt x="265611" y="5052423"/>
                    <a:pt x="330925" y="5042263"/>
                  </a:cubicBezTo>
                  <a:cubicBezTo>
                    <a:pt x="396239" y="5032103"/>
                    <a:pt x="391885" y="4972595"/>
                    <a:pt x="391885" y="4972595"/>
                  </a:cubicBezTo>
                  <a:lnTo>
                    <a:pt x="391885" y="4972595"/>
                  </a:lnTo>
                  <a:cubicBezTo>
                    <a:pt x="402045" y="4939212"/>
                    <a:pt x="431074" y="4855028"/>
                    <a:pt x="452845" y="4772297"/>
                  </a:cubicBezTo>
                  <a:cubicBezTo>
                    <a:pt x="474617" y="4689565"/>
                    <a:pt x="499291" y="4608286"/>
                    <a:pt x="522514" y="4476206"/>
                  </a:cubicBezTo>
                  <a:cubicBezTo>
                    <a:pt x="545737" y="4344126"/>
                    <a:pt x="566056" y="4197531"/>
                    <a:pt x="592182" y="3979817"/>
                  </a:cubicBezTo>
                  <a:cubicBezTo>
                    <a:pt x="618308" y="3762103"/>
                    <a:pt x="654594" y="3434080"/>
                    <a:pt x="679268" y="3169920"/>
                  </a:cubicBezTo>
                  <a:cubicBezTo>
                    <a:pt x="703942" y="2905760"/>
                    <a:pt x="722811" y="2627085"/>
                    <a:pt x="740228" y="2394857"/>
                  </a:cubicBezTo>
                  <a:cubicBezTo>
                    <a:pt x="757645" y="2162628"/>
                    <a:pt x="769257" y="1972492"/>
                    <a:pt x="783771" y="1776549"/>
                  </a:cubicBezTo>
                  <a:cubicBezTo>
                    <a:pt x="798285" y="1580606"/>
                    <a:pt x="814251" y="1383211"/>
                    <a:pt x="827314" y="1219200"/>
                  </a:cubicBezTo>
                  <a:cubicBezTo>
                    <a:pt x="840377" y="1055189"/>
                    <a:pt x="847634" y="930366"/>
                    <a:pt x="862148" y="792480"/>
                  </a:cubicBezTo>
                  <a:cubicBezTo>
                    <a:pt x="876662" y="654594"/>
                    <a:pt x="901337" y="494937"/>
                    <a:pt x="914400" y="391886"/>
                  </a:cubicBezTo>
                  <a:cubicBezTo>
                    <a:pt x="927463" y="288835"/>
                    <a:pt x="931817" y="227875"/>
                    <a:pt x="940525" y="174172"/>
                  </a:cubicBezTo>
                  <a:cubicBezTo>
                    <a:pt x="949233" y="120469"/>
                    <a:pt x="957942" y="97246"/>
                    <a:pt x="966651" y="69669"/>
                  </a:cubicBezTo>
                  <a:cubicBezTo>
                    <a:pt x="975360" y="42092"/>
                    <a:pt x="992777" y="8709"/>
                    <a:pt x="992777" y="8709"/>
                  </a:cubicBezTo>
                  <a:cubicBezTo>
                    <a:pt x="1001485" y="0"/>
                    <a:pt x="1015999" y="18868"/>
                    <a:pt x="1018902" y="17417"/>
                  </a:cubicBezTo>
                  <a:cubicBezTo>
                    <a:pt x="1021805" y="15966"/>
                    <a:pt x="1015999" y="7983"/>
                    <a:pt x="101019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 name="Straight Connector 4">
            <a:extLst>
              <a:ext uri="{FF2B5EF4-FFF2-40B4-BE49-F238E27FC236}">
                <a16:creationId xmlns:a16="http://schemas.microsoft.com/office/drawing/2014/main" id="{B4479253-4F85-4D6A-B87F-6A4F8505B0A1}"/>
              </a:ext>
            </a:extLst>
          </p:cNvPr>
          <p:cNvCxnSpPr>
            <a:cxnSpLocks/>
          </p:cNvCxnSpPr>
          <p:nvPr/>
        </p:nvCxnSpPr>
        <p:spPr>
          <a:xfrm>
            <a:off x="3754760" y="4166647"/>
            <a:ext cx="741524" cy="1406200"/>
          </a:xfrm>
          <a:prstGeom prst="line">
            <a:avLst/>
          </a:prstGeom>
        </p:spPr>
        <p:style>
          <a:lnRef idx="1">
            <a:schemeClr val="accent4"/>
          </a:lnRef>
          <a:fillRef idx="0">
            <a:schemeClr val="accent4"/>
          </a:fillRef>
          <a:effectRef idx="0">
            <a:schemeClr val="accent4"/>
          </a:effectRef>
          <a:fontRef idx="minor">
            <a:schemeClr val="tx1"/>
          </a:fontRef>
        </p:style>
      </p:cxnSp>
      <p:sp>
        <p:nvSpPr>
          <p:cNvPr id="9" name="TextBox 8">
            <a:extLst>
              <a:ext uri="{FF2B5EF4-FFF2-40B4-BE49-F238E27FC236}">
                <a16:creationId xmlns:a16="http://schemas.microsoft.com/office/drawing/2014/main" id="{3664E58C-C818-45B7-9804-45E62F47EFC6}"/>
              </a:ext>
            </a:extLst>
          </p:cNvPr>
          <p:cNvSpPr txBox="1"/>
          <p:nvPr/>
        </p:nvSpPr>
        <p:spPr>
          <a:xfrm>
            <a:off x="3765491" y="3941155"/>
            <a:ext cx="1597822" cy="461665"/>
          </a:xfrm>
          <a:prstGeom prst="rect">
            <a:avLst/>
          </a:prstGeom>
          <a:noFill/>
        </p:spPr>
        <p:txBody>
          <a:bodyPr wrap="square" rtlCol="0">
            <a:spAutoFit/>
          </a:bodyPr>
          <a:lstStyle/>
          <a:p>
            <a:pPr algn="r"/>
            <a:r>
              <a:rPr lang="en-US" sz="1200">
                <a:solidFill>
                  <a:srgbClr val="FF6600"/>
                </a:solidFill>
              </a:rPr>
              <a:t>compressible linear chirp</a:t>
            </a:r>
          </a:p>
        </p:txBody>
      </p:sp>
      <p:cxnSp>
        <p:nvCxnSpPr>
          <p:cNvPr id="54" name="Straight Connector 53">
            <a:extLst>
              <a:ext uri="{FF2B5EF4-FFF2-40B4-BE49-F238E27FC236}">
                <a16:creationId xmlns:a16="http://schemas.microsoft.com/office/drawing/2014/main" id="{C7CED10F-7B2A-4BD0-BCE5-2FED1E3B5EC9}"/>
              </a:ext>
            </a:extLst>
          </p:cNvPr>
          <p:cNvCxnSpPr>
            <a:cxnSpLocks/>
          </p:cNvCxnSpPr>
          <p:nvPr/>
        </p:nvCxnSpPr>
        <p:spPr>
          <a:xfrm>
            <a:off x="8569805" y="4141733"/>
            <a:ext cx="741524" cy="1406200"/>
          </a:xfrm>
          <a:prstGeom prst="line">
            <a:avLst/>
          </a:prstGeom>
        </p:spPr>
        <p:style>
          <a:lnRef idx="1">
            <a:schemeClr val="accent4"/>
          </a:lnRef>
          <a:fillRef idx="0">
            <a:schemeClr val="accent4"/>
          </a:fillRef>
          <a:effectRef idx="0">
            <a:schemeClr val="accent4"/>
          </a:effectRef>
          <a:fontRef idx="minor">
            <a:schemeClr val="tx1"/>
          </a:fontRef>
        </p:style>
      </p:cxnSp>
      <p:cxnSp>
        <p:nvCxnSpPr>
          <p:cNvPr id="20" name="Straight Connector 19">
            <a:extLst>
              <a:ext uri="{FF2B5EF4-FFF2-40B4-BE49-F238E27FC236}">
                <a16:creationId xmlns:a16="http://schemas.microsoft.com/office/drawing/2014/main" id="{BCBBC8CC-70B2-4603-ABFF-E2F71FA8D63B}"/>
              </a:ext>
            </a:extLst>
          </p:cNvPr>
          <p:cNvCxnSpPr/>
          <p:nvPr/>
        </p:nvCxnSpPr>
        <p:spPr>
          <a:xfrm flipH="1">
            <a:off x="3925288" y="4223625"/>
            <a:ext cx="308661" cy="165857"/>
          </a:xfrm>
          <a:prstGeom prst="line">
            <a:avLst/>
          </a:prstGeom>
          <a:ln>
            <a:solidFill>
              <a:srgbClr val="FF6600"/>
            </a:solidFill>
            <a:prstDash val="sysDot"/>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E74B1E4C-979B-C477-53CC-EBEA25500557}"/>
              </a:ext>
            </a:extLst>
          </p:cNvPr>
          <p:cNvSpPr/>
          <p:nvPr/>
        </p:nvSpPr>
        <p:spPr>
          <a:xfrm>
            <a:off x="-219650" y="-158424"/>
            <a:ext cx="11997276" cy="769441"/>
          </a:xfrm>
          <a:prstGeom prst="rect">
            <a:avLst/>
          </a:prstGeom>
        </p:spPr>
        <p:txBody>
          <a:bodyPr wrap="square">
            <a:spAutoFit/>
          </a:bodyPr>
          <a:lstStyle/>
          <a:p>
            <a:pPr algn="ctr">
              <a:spcAft>
                <a:spcPts val="600"/>
              </a:spcAft>
            </a:pPr>
            <a:r>
              <a:rPr lang="en-US" sz="4400" b="1"/>
              <a:t>Can we do better than 2 picoseconds?</a:t>
            </a:r>
          </a:p>
        </p:txBody>
      </p:sp>
      <p:sp>
        <p:nvSpPr>
          <p:cNvPr id="12" name="TextBox 11">
            <a:extLst>
              <a:ext uri="{FF2B5EF4-FFF2-40B4-BE49-F238E27FC236}">
                <a16:creationId xmlns:a16="http://schemas.microsoft.com/office/drawing/2014/main" id="{DE1B5EEB-3218-ADC0-2639-1F984F2627EA}"/>
              </a:ext>
            </a:extLst>
          </p:cNvPr>
          <p:cNvSpPr txBox="1"/>
          <p:nvPr/>
        </p:nvSpPr>
        <p:spPr>
          <a:xfrm>
            <a:off x="5850198" y="1994143"/>
            <a:ext cx="5749121" cy="907941"/>
          </a:xfrm>
          <a:prstGeom prst="rect">
            <a:avLst/>
          </a:prstGeom>
          <a:noFill/>
        </p:spPr>
        <p:txBody>
          <a:bodyPr wrap="square">
            <a:spAutoFit/>
          </a:bodyPr>
          <a:lstStyle/>
          <a:p>
            <a:pPr marL="742950" lvl="1" indent="-285750">
              <a:spcBef>
                <a:spcPts val="600"/>
              </a:spcBef>
              <a:buFont typeface="Arial" panose="020B0604020202020204" pitchFamily="34" charset="0"/>
              <a:buChar char="•"/>
            </a:pPr>
            <a:r>
              <a:rPr lang="en-US" sz="1600">
                <a:cs typeface="Calibri" panose="020F0502020204030204" pitchFamily="34" charset="0"/>
              </a:rPr>
              <a:t>A chirped pulse gets compressed in a material with a negative group dispersion.</a:t>
            </a:r>
          </a:p>
          <a:p>
            <a:pPr>
              <a:spcBef>
                <a:spcPts val="600"/>
              </a:spcBef>
            </a:pPr>
            <a:r>
              <a:rPr lang="en-US" sz="1600">
                <a:cs typeface="Calibri" panose="020F0502020204030204" pitchFamily="34" charset="0"/>
              </a:rPr>
              <a:t>	      </a:t>
            </a:r>
          </a:p>
        </p:txBody>
      </p:sp>
    </p:spTree>
    <p:extLst>
      <p:ext uri="{BB962C8B-B14F-4D97-AF65-F5344CB8AC3E}">
        <p14:creationId xmlns:p14="http://schemas.microsoft.com/office/powerpoint/2010/main" val="4125117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6" name="Rectangle 15">
            <a:extLst>
              <a:ext uri="{FF2B5EF4-FFF2-40B4-BE49-F238E27FC236}">
                <a16:creationId xmlns:a16="http://schemas.microsoft.com/office/drawing/2014/main" id="{80B8503B-2768-B378-592A-48A1D9E88032}"/>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US" altLang="en-US"/>
          </a:p>
        </p:txBody>
      </p:sp>
      <p:grpSp>
        <p:nvGrpSpPr>
          <p:cNvPr id="19" name="Group 18">
            <a:extLst>
              <a:ext uri="{FF2B5EF4-FFF2-40B4-BE49-F238E27FC236}">
                <a16:creationId xmlns:a16="http://schemas.microsoft.com/office/drawing/2014/main" id="{F19C8F50-4D87-60E4-9482-C6812D09D9C1}"/>
              </a:ext>
            </a:extLst>
          </p:cNvPr>
          <p:cNvGrpSpPr/>
          <p:nvPr/>
        </p:nvGrpSpPr>
        <p:grpSpPr>
          <a:xfrm>
            <a:off x="587723" y="1177927"/>
            <a:ext cx="3932474" cy="4213225"/>
            <a:chOff x="-567266" y="2584110"/>
            <a:chExt cx="3932474" cy="4213225"/>
          </a:xfrm>
        </p:grpSpPr>
        <p:pic>
          <p:nvPicPr>
            <p:cNvPr id="3079" name="Picture 4" descr="Graphic4">
              <a:extLst>
                <a:ext uri="{FF2B5EF4-FFF2-40B4-BE49-F238E27FC236}">
                  <a16:creationId xmlns:a16="http://schemas.microsoft.com/office/drawing/2014/main" id="{B126FF1F-1981-DEA0-6A1D-75CC4E2626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8381"/>
            <a:stretch/>
          </p:blipFill>
          <p:spPr bwMode="auto">
            <a:xfrm>
              <a:off x="-567266" y="2584110"/>
              <a:ext cx="3932474"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9" name="Line 18">
              <a:extLst>
                <a:ext uri="{FF2B5EF4-FFF2-40B4-BE49-F238E27FC236}">
                  <a16:creationId xmlns:a16="http://schemas.microsoft.com/office/drawing/2014/main" id="{B786D334-B764-61D1-1E91-E5D1D720536E}"/>
                </a:ext>
              </a:extLst>
            </p:cNvPr>
            <p:cNvSpPr>
              <a:spLocks noChangeShapeType="1"/>
            </p:cNvSpPr>
            <p:nvPr/>
          </p:nvSpPr>
          <p:spPr bwMode="auto">
            <a:xfrm flipV="1">
              <a:off x="1532467" y="3141743"/>
              <a:ext cx="0" cy="37175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90" name="Line 19">
              <a:extLst>
                <a:ext uri="{FF2B5EF4-FFF2-40B4-BE49-F238E27FC236}">
                  <a16:creationId xmlns:a16="http://schemas.microsoft.com/office/drawing/2014/main" id="{71E54801-0AE3-3E27-6016-A19B4C9177E2}"/>
                </a:ext>
              </a:extLst>
            </p:cNvPr>
            <p:cNvSpPr>
              <a:spLocks noChangeShapeType="1"/>
            </p:cNvSpPr>
            <p:nvPr/>
          </p:nvSpPr>
          <p:spPr bwMode="auto">
            <a:xfrm flipV="1">
              <a:off x="1619956" y="3141743"/>
              <a:ext cx="0" cy="46469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91" name="Line 20">
              <a:extLst>
                <a:ext uri="{FF2B5EF4-FFF2-40B4-BE49-F238E27FC236}">
                  <a16:creationId xmlns:a16="http://schemas.microsoft.com/office/drawing/2014/main" id="{6A949A20-CE1B-04DE-0B2A-DC63D4E86C70}"/>
                </a:ext>
              </a:extLst>
            </p:cNvPr>
            <p:cNvSpPr>
              <a:spLocks noChangeShapeType="1"/>
            </p:cNvSpPr>
            <p:nvPr/>
          </p:nvSpPr>
          <p:spPr bwMode="auto">
            <a:xfrm>
              <a:off x="1357489" y="3234682"/>
              <a:ext cx="17497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92" name="Line 21">
              <a:extLst>
                <a:ext uri="{FF2B5EF4-FFF2-40B4-BE49-F238E27FC236}">
                  <a16:creationId xmlns:a16="http://schemas.microsoft.com/office/drawing/2014/main" id="{7F3D406B-97BE-36A9-AF60-EC3B7FB2F3E7}"/>
                </a:ext>
              </a:extLst>
            </p:cNvPr>
            <p:cNvSpPr>
              <a:spLocks noChangeShapeType="1"/>
            </p:cNvSpPr>
            <p:nvPr/>
          </p:nvSpPr>
          <p:spPr bwMode="auto">
            <a:xfrm flipH="1">
              <a:off x="1619956" y="3234682"/>
              <a:ext cx="17497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95" name="Rectangle 27">
              <a:extLst>
                <a:ext uri="{FF2B5EF4-FFF2-40B4-BE49-F238E27FC236}">
                  <a16:creationId xmlns:a16="http://schemas.microsoft.com/office/drawing/2014/main" id="{8991CA99-BE89-C2A1-3DDE-F4A7AC6330C8}"/>
                </a:ext>
              </a:extLst>
            </p:cNvPr>
            <p:cNvSpPr>
              <a:spLocks noChangeArrowheads="1"/>
            </p:cNvSpPr>
            <p:nvPr/>
          </p:nvSpPr>
          <p:spPr bwMode="auto">
            <a:xfrm>
              <a:off x="1418706" y="2903098"/>
              <a:ext cx="12218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ja-JP" sz="1600">
                  <a:latin typeface="Symbol" panose="05050102010706020507" pitchFamily="18" charset="2"/>
                  <a:ea typeface="ＭＳ Ｐゴシック" panose="020B0600070205080204" pitchFamily="34" charset="-128"/>
                </a:rPr>
                <a:t>D</a:t>
              </a:r>
              <a:r>
                <a:rPr lang="en-US" altLang="ja-JP" sz="1600" i="1">
                  <a:latin typeface="Times New Roman" panose="02020603050405020304" pitchFamily="18" charset="0"/>
                  <a:ea typeface="ＭＳ Ｐゴシック" panose="020B0600070205080204" pitchFamily="34" charset="-128"/>
                  <a:sym typeface="Symbol" panose="05050102010706020507" pitchFamily="18" charset="2"/>
                </a:rPr>
                <a:t></a:t>
              </a:r>
              <a:r>
                <a:rPr lang="en-US" altLang="ja-JP" sz="1600">
                  <a:latin typeface="Times New Roman" panose="02020603050405020304" pitchFamily="18" charset="0"/>
                  <a:ea typeface="ＭＳ Ｐゴシック" panose="020B0600070205080204" pitchFamily="34" charset="-128"/>
                </a:rPr>
                <a:t> ~50 GHz</a:t>
              </a:r>
              <a:endParaRPr lang="en-US" altLang="en-US" sz="1600">
                <a:latin typeface="Times New Roman" panose="02020603050405020304" pitchFamily="18" charset="0"/>
              </a:endParaRPr>
            </a:p>
          </p:txBody>
        </p:sp>
      </p:grpSp>
      <p:sp>
        <p:nvSpPr>
          <p:cNvPr id="4" name="Rectangle 3">
            <a:extLst>
              <a:ext uri="{FF2B5EF4-FFF2-40B4-BE49-F238E27FC236}">
                <a16:creationId xmlns:a16="http://schemas.microsoft.com/office/drawing/2014/main" id="{86F73266-2CF8-BD30-05E3-B2167C137EF7}"/>
              </a:ext>
            </a:extLst>
          </p:cNvPr>
          <p:cNvSpPr txBox="1">
            <a:spLocks noChangeArrowheads="1"/>
          </p:cNvSpPr>
          <p:nvPr/>
        </p:nvSpPr>
        <p:spPr>
          <a:xfrm>
            <a:off x="598134" y="87757"/>
            <a:ext cx="8015288"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endParaRPr lang="en-US" altLang="en-US"/>
          </a:p>
        </p:txBody>
      </p:sp>
      <p:sp>
        <p:nvSpPr>
          <p:cNvPr id="5" name="Rectangle 3">
            <a:extLst>
              <a:ext uri="{FF2B5EF4-FFF2-40B4-BE49-F238E27FC236}">
                <a16:creationId xmlns:a16="http://schemas.microsoft.com/office/drawing/2014/main" id="{40476C62-9F21-716D-4330-56205163D189}"/>
              </a:ext>
            </a:extLst>
          </p:cNvPr>
          <p:cNvSpPr txBox="1">
            <a:spLocks noChangeArrowheads="1"/>
          </p:cNvSpPr>
          <p:nvPr/>
        </p:nvSpPr>
        <p:spPr>
          <a:xfrm>
            <a:off x="548353" y="74342"/>
            <a:ext cx="11576972" cy="914400"/>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altLang="en-US"/>
              <a:t>Gain spectrum affects the pulse time envelope</a:t>
            </a:r>
          </a:p>
        </p:txBody>
      </p:sp>
      <p:grpSp>
        <p:nvGrpSpPr>
          <p:cNvPr id="25" name="Group 24">
            <a:extLst>
              <a:ext uri="{FF2B5EF4-FFF2-40B4-BE49-F238E27FC236}">
                <a16:creationId xmlns:a16="http://schemas.microsoft.com/office/drawing/2014/main" id="{A405AAA4-90ED-D336-06D7-C2B5A602F962}"/>
              </a:ext>
            </a:extLst>
          </p:cNvPr>
          <p:cNvGrpSpPr/>
          <p:nvPr/>
        </p:nvGrpSpPr>
        <p:grpSpPr>
          <a:xfrm>
            <a:off x="4874678" y="1177926"/>
            <a:ext cx="3429086" cy="4213225"/>
            <a:chOff x="4924339" y="1967738"/>
            <a:chExt cx="3429086" cy="4213225"/>
          </a:xfrm>
        </p:grpSpPr>
        <p:pic>
          <p:nvPicPr>
            <p:cNvPr id="8" name="Picture 4" descr="Graphic4">
              <a:extLst>
                <a:ext uri="{FF2B5EF4-FFF2-40B4-BE49-F238E27FC236}">
                  <a16:creationId xmlns:a16="http://schemas.microsoft.com/office/drawing/2014/main" id="{096DF339-064D-4855-25D5-6B1F47B325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054" r="22663"/>
            <a:stretch/>
          </p:blipFill>
          <p:spPr bwMode="auto">
            <a:xfrm>
              <a:off x="4924339" y="1967738"/>
              <a:ext cx="3333836"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17">
              <a:extLst>
                <a:ext uri="{FF2B5EF4-FFF2-40B4-BE49-F238E27FC236}">
                  <a16:creationId xmlns:a16="http://schemas.microsoft.com/office/drawing/2014/main" id="{56B966E0-B0A8-D7C1-55AD-31BAC0DC355B}"/>
                </a:ext>
              </a:extLst>
            </p:cNvPr>
            <p:cNvGrpSpPr/>
            <p:nvPr/>
          </p:nvGrpSpPr>
          <p:grpSpPr>
            <a:xfrm>
              <a:off x="5971030" y="2638378"/>
              <a:ext cx="524933" cy="0"/>
              <a:chOff x="7246056" y="3063548"/>
              <a:chExt cx="524933" cy="0"/>
            </a:xfrm>
          </p:grpSpPr>
          <p:sp>
            <p:nvSpPr>
              <p:cNvPr id="13" name="Line 24">
                <a:extLst>
                  <a:ext uri="{FF2B5EF4-FFF2-40B4-BE49-F238E27FC236}">
                    <a16:creationId xmlns:a16="http://schemas.microsoft.com/office/drawing/2014/main" id="{395B371C-1EC1-9990-5C3B-88653939D664}"/>
                  </a:ext>
                </a:extLst>
              </p:cNvPr>
              <p:cNvSpPr>
                <a:spLocks noChangeShapeType="1"/>
              </p:cNvSpPr>
              <p:nvPr/>
            </p:nvSpPr>
            <p:spPr bwMode="auto">
              <a:xfrm>
                <a:off x="7246056" y="3063548"/>
                <a:ext cx="17497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 name="Line 25">
                <a:extLst>
                  <a:ext uri="{FF2B5EF4-FFF2-40B4-BE49-F238E27FC236}">
                    <a16:creationId xmlns:a16="http://schemas.microsoft.com/office/drawing/2014/main" id="{BDBE329A-64B8-994D-3A56-440DED894B4A}"/>
                  </a:ext>
                </a:extLst>
              </p:cNvPr>
              <p:cNvSpPr>
                <a:spLocks noChangeShapeType="1"/>
              </p:cNvSpPr>
              <p:nvPr/>
            </p:nvSpPr>
            <p:spPr bwMode="auto">
              <a:xfrm flipH="1">
                <a:off x="7596011" y="3063548"/>
                <a:ext cx="17497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aphicFrame>
          <p:nvGraphicFramePr>
            <p:cNvPr id="16" name="Object 16">
              <a:extLst>
                <a:ext uri="{FF2B5EF4-FFF2-40B4-BE49-F238E27FC236}">
                  <a16:creationId xmlns:a16="http://schemas.microsoft.com/office/drawing/2014/main" id="{E7C938A7-6DE7-2717-D6A3-65D402179564}"/>
                </a:ext>
              </a:extLst>
            </p:cNvPr>
            <p:cNvGraphicFramePr>
              <a:graphicFrameLocks noChangeAspect="1"/>
            </p:cNvGraphicFramePr>
            <p:nvPr/>
          </p:nvGraphicFramePr>
          <p:xfrm>
            <a:off x="6495963" y="2297602"/>
            <a:ext cx="962378" cy="340776"/>
          </p:xfrm>
          <a:graphic>
            <a:graphicData uri="http://schemas.openxmlformats.org/presentationml/2006/ole">
              <mc:AlternateContent xmlns:mc="http://schemas.openxmlformats.org/markup-compatibility/2006">
                <mc:Choice xmlns:v="urn:schemas-microsoft-com:vml" Requires="v">
                  <p:oleObj name="Equation" r:id="rId4" imgW="558800" imgH="190500" progId="Equation.3">
                    <p:embed/>
                  </p:oleObj>
                </mc:Choice>
                <mc:Fallback>
                  <p:oleObj name="Equation" r:id="rId4" imgW="558800" imgH="190500" progId="Equation.3">
                    <p:embed/>
                    <p:pic>
                      <p:nvPicPr>
                        <p:cNvPr id="16" name="Object 16">
                          <a:extLst>
                            <a:ext uri="{FF2B5EF4-FFF2-40B4-BE49-F238E27FC236}">
                              <a16:creationId xmlns:a16="http://schemas.microsoft.com/office/drawing/2014/main" id="{E7C938A7-6DE7-2717-D6A3-65D4021795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5963" y="2297602"/>
                          <a:ext cx="962378" cy="3407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 Box 30">
              <a:extLst>
                <a:ext uri="{FF2B5EF4-FFF2-40B4-BE49-F238E27FC236}">
                  <a16:creationId xmlns:a16="http://schemas.microsoft.com/office/drawing/2014/main" id="{023FA9CD-4BBA-AE84-84B8-198FC818704E}"/>
                </a:ext>
              </a:extLst>
            </p:cNvPr>
            <p:cNvSpPr txBox="1">
              <a:spLocks noChangeArrowheads="1"/>
            </p:cNvSpPr>
            <p:nvPr/>
          </p:nvSpPr>
          <p:spPr bwMode="auto">
            <a:xfrm>
              <a:off x="7395669" y="2264749"/>
              <a:ext cx="7344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ja-JP" sz="1600">
                  <a:latin typeface="Times New Roman" panose="02020603050405020304" pitchFamily="18" charset="0"/>
                  <a:ea typeface="ＭＳ Ｐゴシック" panose="020B0600070205080204" pitchFamily="34" charset="-128"/>
                </a:rPr>
                <a:t>~20 ps</a:t>
              </a:r>
              <a:endParaRPr lang="en-US" altLang="en-US" sz="1600">
                <a:latin typeface="Times New Roman" panose="02020603050405020304" pitchFamily="18" charset="0"/>
              </a:endParaRPr>
            </a:p>
          </p:txBody>
        </p:sp>
        <p:sp>
          <p:nvSpPr>
            <p:cNvPr id="21" name="Rectangle 20">
              <a:extLst>
                <a:ext uri="{FF2B5EF4-FFF2-40B4-BE49-F238E27FC236}">
                  <a16:creationId xmlns:a16="http://schemas.microsoft.com/office/drawing/2014/main" id="{50F93A80-2ABA-FABD-88CA-0B1EB05361C4}"/>
                </a:ext>
              </a:extLst>
            </p:cNvPr>
            <p:cNvSpPr/>
            <p:nvPr/>
          </p:nvSpPr>
          <p:spPr>
            <a:xfrm>
              <a:off x="7562850" y="2591311"/>
              <a:ext cx="790575" cy="31030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5CE190DB-C777-2A37-0F3B-F8136C662A43}"/>
              </a:ext>
            </a:extLst>
          </p:cNvPr>
          <p:cNvGrpSpPr/>
          <p:nvPr/>
        </p:nvGrpSpPr>
        <p:grpSpPr>
          <a:xfrm>
            <a:off x="1163819" y="5406412"/>
            <a:ext cx="7277587" cy="844773"/>
            <a:chOff x="2152248" y="1222151"/>
            <a:chExt cx="7277587" cy="844773"/>
          </a:xfrm>
        </p:grpSpPr>
        <p:sp>
          <p:nvSpPr>
            <p:cNvPr id="24" name="Arrow: Right 23">
              <a:extLst>
                <a:ext uri="{FF2B5EF4-FFF2-40B4-BE49-F238E27FC236}">
                  <a16:creationId xmlns:a16="http://schemas.microsoft.com/office/drawing/2014/main" id="{792E7AE4-9509-65FB-3992-50F6043844C3}"/>
                </a:ext>
              </a:extLst>
            </p:cNvPr>
            <p:cNvSpPr/>
            <p:nvPr/>
          </p:nvSpPr>
          <p:spPr>
            <a:xfrm>
              <a:off x="2959299" y="1222151"/>
              <a:ext cx="3011731" cy="844773"/>
            </a:xfrm>
            <a:prstGeom prst="rightArrow">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257080E4-1134-376C-BA44-B823098A5D7A}"/>
                    </a:ext>
                  </a:extLst>
                </p:cNvPr>
                <p:cNvSpPr txBox="1"/>
                <p:nvPr/>
              </p:nvSpPr>
              <p:spPr>
                <a:xfrm>
                  <a:off x="2152248" y="1421290"/>
                  <a:ext cx="76957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𝐹</m:t>
                        </m:r>
                        <m:d>
                          <m:dPr>
                            <m:ctrlPr>
                              <a:rPr lang="en-US" sz="2400" b="0" i="1" smtClean="0">
                                <a:latin typeface="Cambria Math" panose="02040503050406030204" pitchFamily="18" charset="0"/>
                              </a:rPr>
                            </m:ctrlPr>
                          </m:dPr>
                          <m:e>
                            <m:r>
                              <a:rPr lang="en-US" sz="2400" b="0" i="1" smtClean="0">
                                <a:latin typeface="Cambria Math" panose="02040503050406030204" pitchFamily="18" charset="0"/>
                                <a:ea typeface="Cambria Math" panose="02040503050406030204" pitchFamily="18" charset="0"/>
                              </a:rPr>
                              <m:t>𝜔</m:t>
                            </m:r>
                          </m:e>
                        </m:d>
                      </m:oMath>
                    </m:oMathPara>
                  </a14:m>
                  <a:endParaRPr lang="en-US" sz="2400"/>
                </a:p>
              </p:txBody>
            </p:sp>
          </mc:Choice>
          <mc:Fallback>
            <p:sp>
              <p:nvSpPr>
                <p:cNvPr id="6" name="TextBox 5">
                  <a:extLst>
                    <a:ext uri="{FF2B5EF4-FFF2-40B4-BE49-F238E27FC236}">
                      <a16:creationId xmlns:a16="http://schemas.microsoft.com/office/drawing/2014/main" id="{257080E4-1134-376C-BA44-B823098A5D7A}"/>
                    </a:ext>
                  </a:extLst>
                </p:cNvPr>
                <p:cNvSpPr txBox="1">
                  <a:spLocks noRot="1" noChangeAspect="1" noMove="1" noResize="1" noEditPoints="1" noAdjustHandles="1" noChangeArrowheads="1" noChangeShapeType="1" noTextEdit="1"/>
                </p:cNvSpPr>
                <p:nvPr/>
              </p:nvSpPr>
              <p:spPr>
                <a:xfrm>
                  <a:off x="2152248" y="1421290"/>
                  <a:ext cx="769570" cy="369332"/>
                </a:xfrm>
                <a:prstGeom prst="rect">
                  <a:avLst/>
                </a:prstGeom>
                <a:blipFill>
                  <a:blip r:embed="rId6"/>
                  <a:stretch>
                    <a:fillRect l="-8730" b="-10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TextBox 22">
                  <a:extLst>
                    <a:ext uri="{FF2B5EF4-FFF2-40B4-BE49-F238E27FC236}">
                      <a16:creationId xmlns:a16="http://schemas.microsoft.com/office/drawing/2014/main" id="{E4550C42-E6D9-3EC9-9759-609ACB69F477}"/>
                    </a:ext>
                  </a:extLst>
                </p:cNvPr>
                <p:cNvSpPr txBox="1"/>
                <p:nvPr/>
              </p:nvSpPr>
              <p:spPr>
                <a:xfrm>
                  <a:off x="6096000" y="1350544"/>
                  <a:ext cx="3333835" cy="523541"/>
                </a:xfrm>
                <a:prstGeom prst="rect">
                  <a:avLst/>
                </a:prstGeom>
                <a:noFill/>
              </p:spPr>
              <p:txBody>
                <a:bodyPr wrap="square" lIns="0" tIns="0" rIns="0" bIns="0" rtlCol="0">
                  <a:spAutoFit/>
                </a:bodyPr>
                <a:lstStyle/>
                <a:p>
                  <a14:m>
                    <m:oMath xmlns:m="http://schemas.openxmlformats.org/officeDocument/2006/math">
                      <m:r>
                        <a:rPr lang="en-US" sz="2400" b="0" i="1" smtClean="0">
                          <a:latin typeface="Cambria Math" panose="02040503050406030204" pitchFamily="18" charset="0"/>
                        </a:rPr>
                        <m:t>𝐹</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𝑡</m:t>
                          </m:r>
                        </m:e>
                      </m:d>
                    </m:oMath>
                  </a14:m>
                  <a:r>
                    <a:rPr lang="en-US" sz="2400"/>
                    <a:t>=</a:t>
                  </a:r>
                  <a14:m>
                    <m:oMath xmlns:m="http://schemas.openxmlformats.org/officeDocument/2006/math">
                      <m:f>
                        <m:fPr>
                          <m:ctrlPr>
                            <a:rPr lang="en-US" sz="2400" i="1" dirty="0" smtClean="0">
                              <a:latin typeface="Cambria Math" panose="02040503050406030204" pitchFamily="18" charset="0"/>
                            </a:rPr>
                          </m:ctrlPr>
                        </m:fPr>
                        <m:num>
                          <m:r>
                            <a:rPr lang="en-US" sz="2400" b="0" i="1" dirty="0" smtClean="0">
                              <a:latin typeface="Cambria Math" panose="02040503050406030204" pitchFamily="18" charset="0"/>
                            </a:rPr>
                            <m:t>1</m:t>
                          </m:r>
                        </m:num>
                        <m:den>
                          <m:r>
                            <a:rPr lang="en-US" sz="2400" b="0" i="1" dirty="0" smtClean="0">
                              <a:latin typeface="Cambria Math" panose="02040503050406030204" pitchFamily="18" charset="0"/>
                            </a:rPr>
                            <m:t>2</m:t>
                          </m:r>
                          <m:r>
                            <a:rPr lang="en-US" sz="2400" b="0" i="1" dirty="0" smtClean="0">
                              <a:latin typeface="Cambria Math" panose="02040503050406030204" pitchFamily="18" charset="0"/>
                              <a:ea typeface="Cambria Math" panose="02040503050406030204" pitchFamily="18" charset="0"/>
                            </a:rPr>
                            <m:t>𝜋</m:t>
                          </m:r>
                        </m:den>
                      </m:f>
                      <m:nary>
                        <m:naryPr>
                          <m:ctrlPr>
                            <a:rPr lang="en-US" sz="2400" i="1" dirty="0" smtClean="0">
                              <a:latin typeface="Cambria Math" panose="02040503050406030204" pitchFamily="18" charset="0"/>
                            </a:rPr>
                          </m:ctrlPr>
                        </m:naryPr>
                        <m:sub>
                          <m:r>
                            <m:rPr>
                              <m:brk m:alnAt="23"/>
                            </m:rPr>
                            <a:rPr lang="en-US" sz="2400" b="0" i="1" dirty="0" smtClean="0">
                              <a:latin typeface="Cambria Math" panose="02040503050406030204" pitchFamily="18" charset="0"/>
                            </a:rPr>
                            <m:t>−</m:t>
                          </m:r>
                          <m:r>
                            <a:rPr lang="en-US" sz="2400" b="0" i="1" dirty="0" smtClean="0">
                              <a:latin typeface="Cambria Math" panose="02040503050406030204" pitchFamily="18" charset="0"/>
                              <a:ea typeface="Cambria Math" panose="02040503050406030204" pitchFamily="18" charset="0"/>
                            </a:rPr>
                            <m:t>∞</m:t>
                          </m:r>
                        </m:sub>
                        <m:sup>
                          <m:r>
                            <a:rPr lang="en-US" sz="2400" i="1" dirty="0" smtClean="0">
                              <a:latin typeface="Cambria Math" panose="02040503050406030204" pitchFamily="18" charset="0"/>
                              <a:ea typeface="Cambria Math" panose="02040503050406030204" pitchFamily="18" charset="0"/>
                            </a:rPr>
                            <m:t>∞</m:t>
                          </m:r>
                        </m:sup>
                        <m:e>
                          <m:r>
                            <a:rPr lang="en-US" sz="2400" b="0" i="1" dirty="0" smtClean="0">
                              <a:latin typeface="Cambria Math" panose="02040503050406030204" pitchFamily="18" charset="0"/>
                            </a:rPr>
                            <m:t>𝐹</m:t>
                          </m:r>
                          <m:d>
                            <m:dPr>
                              <m:ctrlPr>
                                <a:rPr lang="en-US" sz="2400" b="0" i="1" dirty="0" smtClean="0">
                                  <a:latin typeface="Cambria Math" panose="02040503050406030204" pitchFamily="18" charset="0"/>
                                </a:rPr>
                              </m:ctrlPr>
                            </m:dPr>
                            <m:e>
                              <m:r>
                                <a:rPr lang="en-US" sz="2400" b="0" i="1" dirty="0" smtClean="0">
                                  <a:latin typeface="Cambria Math" panose="02040503050406030204" pitchFamily="18" charset="0"/>
                                  <a:ea typeface="Cambria Math" panose="02040503050406030204" pitchFamily="18" charset="0"/>
                                </a:rPr>
                                <m:t>𝜔</m:t>
                              </m:r>
                            </m:e>
                          </m:d>
                        </m:e>
                      </m:nary>
                      <m:sSup>
                        <m:sSupPr>
                          <m:ctrlPr>
                            <a:rPr lang="en-US" sz="2400" i="1" dirty="0" smtClean="0">
                              <a:latin typeface="Cambria Math" panose="02040503050406030204" pitchFamily="18" charset="0"/>
                            </a:rPr>
                          </m:ctrlPr>
                        </m:sSupPr>
                        <m:e>
                          <m:r>
                            <a:rPr lang="en-US" sz="2400" i="1" dirty="0" smtClean="0">
                              <a:latin typeface="Cambria Math" panose="02040503050406030204" pitchFamily="18" charset="0"/>
                            </a:rPr>
                            <m:t>𝑒</m:t>
                          </m:r>
                        </m:e>
                        <m:sup>
                          <m:r>
                            <a:rPr lang="en-US" sz="2400" i="1" dirty="0" smtClean="0">
                              <a:latin typeface="Cambria Math" panose="02040503050406030204" pitchFamily="18" charset="0"/>
                            </a:rPr>
                            <m:t>𝑖</m:t>
                          </m:r>
                          <m:r>
                            <a:rPr lang="el-GR" sz="2400" i="1" dirty="0" smtClean="0">
                              <a:latin typeface="Cambria Math" panose="02040503050406030204" pitchFamily="18" charset="0"/>
                            </a:rPr>
                            <m:t>𝜔</m:t>
                          </m:r>
                          <m:r>
                            <a:rPr lang="en-US" sz="2400" i="1" dirty="0" smtClean="0">
                              <a:latin typeface="Cambria Math" panose="02040503050406030204" pitchFamily="18" charset="0"/>
                            </a:rPr>
                            <m:t>𝑡</m:t>
                          </m:r>
                        </m:sup>
                      </m:sSup>
                      <m:r>
                        <a:rPr lang="en-US" sz="2400" b="0" i="1" dirty="0" smtClean="0">
                          <a:latin typeface="Cambria Math" panose="02040503050406030204" pitchFamily="18" charset="0"/>
                        </a:rPr>
                        <m:t>𝑑</m:t>
                      </m:r>
                      <m:r>
                        <a:rPr lang="en-US" sz="2400" b="0" i="1" dirty="0" smtClean="0">
                          <a:latin typeface="Cambria Math" panose="02040503050406030204" pitchFamily="18" charset="0"/>
                          <a:ea typeface="Cambria Math" panose="02040503050406030204" pitchFamily="18" charset="0"/>
                        </a:rPr>
                        <m:t>𝜔</m:t>
                      </m:r>
                    </m:oMath>
                  </a14:m>
                  <a:endParaRPr lang="en-US" sz="2400"/>
                </a:p>
              </p:txBody>
            </p:sp>
          </mc:Choice>
          <mc:Fallback>
            <p:sp>
              <p:nvSpPr>
                <p:cNvPr id="23" name="TextBox 22">
                  <a:extLst>
                    <a:ext uri="{FF2B5EF4-FFF2-40B4-BE49-F238E27FC236}">
                      <a16:creationId xmlns:a16="http://schemas.microsoft.com/office/drawing/2014/main" id="{E4550C42-E6D9-3EC9-9759-609ACB69F477}"/>
                    </a:ext>
                  </a:extLst>
                </p:cNvPr>
                <p:cNvSpPr txBox="1">
                  <a:spLocks noRot="1" noChangeAspect="1" noMove="1" noResize="1" noEditPoints="1" noAdjustHandles="1" noChangeArrowheads="1" noChangeShapeType="1" noTextEdit="1"/>
                </p:cNvSpPr>
                <p:nvPr/>
              </p:nvSpPr>
              <p:spPr>
                <a:xfrm>
                  <a:off x="6096000" y="1350544"/>
                  <a:ext cx="3333835" cy="523541"/>
                </a:xfrm>
                <a:prstGeom prst="rect">
                  <a:avLst/>
                </a:prstGeom>
                <a:blipFill>
                  <a:blip r:embed="rId7"/>
                  <a:stretch>
                    <a:fillRect t="-4651" b="-18605"/>
                  </a:stretch>
                </a:blipFill>
              </p:spPr>
              <p:txBody>
                <a:bodyPr/>
                <a:lstStyle/>
                <a:p>
                  <a:r>
                    <a:rPr lang="en-US">
                      <a:noFill/>
                    </a:rPr>
                    <a:t> </a:t>
                  </a:r>
                </a:p>
              </p:txBody>
            </p:sp>
          </mc:Fallback>
        </mc:AlternateContent>
        <p:sp>
          <p:nvSpPr>
            <p:cNvPr id="22" name="Rectangle 3">
              <a:extLst>
                <a:ext uri="{FF2B5EF4-FFF2-40B4-BE49-F238E27FC236}">
                  <a16:creationId xmlns:a16="http://schemas.microsoft.com/office/drawing/2014/main" id="{094C48C1-7D31-A0C6-517A-6EB89D43B450}"/>
                </a:ext>
              </a:extLst>
            </p:cNvPr>
            <p:cNvSpPr txBox="1">
              <a:spLocks noChangeArrowheads="1"/>
            </p:cNvSpPr>
            <p:nvPr/>
          </p:nvSpPr>
          <p:spPr>
            <a:xfrm>
              <a:off x="3005859" y="1521065"/>
              <a:ext cx="2918609" cy="33634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3737A7"/>
                </a:buClr>
              </a:pPr>
              <a:r>
                <a:rPr lang="en-US" altLang="en-US" sz="1800" i="1">
                  <a:solidFill>
                    <a:schemeClr val="bg1"/>
                  </a:solidFill>
                  <a:cs typeface="Calibri" panose="020F0502020204030204" pitchFamily="34" charset="0"/>
                </a:rPr>
                <a:t>Inverse Fourier transform</a:t>
              </a:r>
            </a:p>
            <a:p>
              <a:pPr marL="0" indent="0"/>
              <a:endParaRPr lang="en-US" altLang="en-US" sz="1600">
                <a:solidFill>
                  <a:schemeClr val="bg1"/>
                </a:solidFill>
              </a:endParaRPr>
            </a:p>
          </p:txBody>
        </p:sp>
      </p:grpSp>
      <p:sp>
        <p:nvSpPr>
          <p:cNvPr id="26" name="Slide Number Placeholder 3">
            <a:extLst>
              <a:ext uri="{FF2B5EF4-FFF2-40B4-BE49-F238E27FC236}">
                <a16:creationId xmlns:a16="http://schemas.microsoft.com/office/drawing/2014/main" id="{905BAFC1-D99C-E09A-537B-56C2F7A7EEB2}"/>
              </a:ext>
            </a:extLst>
          </p:cNvPr>
          <p:cNvSpPr>
            <a:spLocks noGrp="1"/>
          </p:cNvSpPr>
          <p:nvPr>
            <p:ph type="sldNum" sz="quarter" idx="4"/>
          </p:nvPr>
        </p:nvSpPr>
        <p:spPr>
          <a:xfrm>
            <a:off x="11188014" y="6316595"/>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27</a:t>
            </a:fld>
            <a:endParaRPr lang="en-US">
              <a:solidFill>
                <a:schemeClr val="bg1"/>
              </a:solidFill>
            </a:endParaRPr>
          </a:p>
        </p:txBody>
      </p:sp>
      <p:sp>
        <p:nvSpPr>
          <p:cNvPr id="2" name="TextBox 1">
            <a:extLst>
              <a:ext uri="{FF2B5EF4-FFF2-40B4-BE49-F238E27FC236}">
                <a16:creationId xmlns:a16="http://schemas.microsoft.com/office/drawing/2014/main" id="{8A40B9D4-B205-0EF3-24AB-F06EC4AFD725}"/>
              </a:ext>
            </a:extLst>
          </p:cNvPr>
          <p:cNvSpPr txBox="1"/>
          <p:nvPr/>
        </p:nvSpPr>
        <p:spPr>
          <a:xfrm>
            <a:off x="8475567" y="1724878"/>
            <a:ext cx="3209931" cy="3293209"/>
          </a:xfrm>
          <a:prstGeom prst="rect">
            <a:avLst/>
          </a:prstGeom>
          <a:noFill/>
        </p:spPr>
        <p:txBody>
          <a:bodyPr wrap="square" rtlCol="0">
            <a:spAutoFit/>
          </a:bodyPr>
          <a:lstStyle/>
          <a:p>
            <a:pPr marL="285750" indent="-285750">
              <a:buFont typeface="Arial" panose="020B0604020202020204" pitchFamily="34" charset="0"/>
              <a:buChar char="•"/>
            </a:pPr>
            <a:r>
              <a:rPr lang="en-US" sz="1600"/>
              <a:t>Periodical line structure of the CO</a:t>
            </a:r>
            <a:r>
              <a:rPr lang="en-US" sz="1600" baseline="-25000"/>
              <a:t>2</a:t>
            </a:r>
            <a:r>
              <a:rPr lang="en-US" sz="1600"/>
              <a:t> gain spectrum splits a single picosecond pulse into a train.</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High-pressure collisional broadening, combined with mixing different CO</a:t>
            </a:r>
            <a:r>
              <a:rPr lang="en-US" sz="1600" baseline="-25000"/>
              <a:t>2</a:t>
            </a:r>
            <a:r>
              <a:rPr lang="en-US" sz="1600"/>
              <a:t> isotopes, overlaps individual rotational lines into continuum, and pulses as short as 0.5 ps can be amplified without distortion.</a:t>
            </a:r>
          </a:p>
        </p:txBody>
      </p:sp>
    </p:spTree>
    <p:extLst>
      <p:ext uri="{BB962C8B-B14F-4D97-AF65-F5344CB8AC3E}">
        <p14:creationId xmlns:p14="http://schemas.microsoft.com/office/powerpoint/2010/main" val="717149940"/>
      </p:ext>
    </p:extLst>
  </p:cSld>
  <p:clrMapOvr>
    <a:masterClrMapping/>
  </p:clrMapOvr>
  <p:transition>
    <p:wipe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D84201DE-64B2-556D-FD92-F3C713DB827C}"/>
              </a:ext>
            </a:extLst>
          </p:cNvPr>
          <p:cNvSpPr/>
          <p:nvPr/>
        </p:nvSpPr>
        <p:spPr>
          <a:xfrm>
            <a:off x="2474272" y="1017037"/>
            <a:ext cx="511524" cy="279918"/>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A1A56D-40B5-6B82-F20D-A91C027B6325}"/>
              </a:ext>
            </a:extLst>
          </p:cNvPr>
          <p:cNvSpPr>
            <a:spLocks noGrp="1"/>
          </p:cNvSpPr>
          <p:nvPr>
            <p:ph type="title"/>
          </p:nvPr>
        </p:nvSpPr>
        <p:spPr>
          <a:xfrm>
            <a:off x="419100" y="-119595"/>
            <a:ext cx="11049000" cy="1325563"/>
          </a:xfrm>
        </p:spPr>
        <p:txBody>
          <a:bodyPr/>
          <a:lstStyle/>
          <a:p>
            <a:r>
              <a:rPr lang="en-US"/>
              <a:t>Reaching strong field regime</a:t>
            </a:r>
          </a:p>
        </p:txBody>
      </p:sp>
      <p:sp>
        <p:nvSpPr>
          <p:cNvPr id="4" name="Slide Number Placeholder 3">
            <a:extLst>
              <a:ext uri="{FF2B5EF4-FFF2-40B4-BE49-F238E27FC236}">
                <a16:creationId xmlns:a16="http://schemas.microsoft.com/office/drawing/2014/main" id="{453F5BDA-ECFE-FE57-8282-29DF02BA40F8}"/>
              </a:ext>
            </a:extLst>
          </p:cNvPr>
          <p:cNvSpPr>
            <a:spLocks noGrp="1"/>
          </p:cNvSpPr>
          <p:nvPr>
            <p:ph type="sldNum" sz="quarter" idx="4"/>
          </p:nvPr>
        </p:nvSpPr>
        <p:spPr/>
        <p:txBody>
          <a:bodyPr/>
          <a:lstStyle/>
          <a:p>
            <a:fld id="{933A556B-7C63-244D-9B7C-B0EA8042B330}" type="slidenum">
              <a:rPr lang="en-US" smtClean="0"/>
              <a:pPr/>
              <a:t>28</a:t>
            </a:fld>
            <a:endParaRPr lang="en-US" sz="1000"/>
          </a:p>
        </p:txBody>
      </p:sp>
      <p:sp>
        <p:nvSpPr>
          <p:cNvPr id="6" name="AutoShape 4" descr="Image preview">
            <a:extLst>
              <a:ext uri="{FF2B5EF4-FFF2-40B4-BE49-F238E27FC236}">
                <a16:creationId xmlns:a16="http://schemas.microsoft.com/office/drawing/2014/main" id="{1562592F-7E9A-D136-78C3-9F0DE53587F9}"/>
              </a:ext>
            </a:extLst>
          </p:cNvPr>
          <p:cNvSpPr>
            <a:spLocks noChangeAspect="1" noChangeArrowheads="1"/>
          </p:cNvSpPr>
          <p:nvPr/>
        </p:nvSpPr>
        <p:spPr bwMode="auto">
          <a:xfrm>
            <a:off x="5943600" y="3276600"/>
            <a:ext cx="4237892" cy="423789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199A0129-F3DB-41E1-A152-08BB6A18E4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215" b="34751"/>
          <a:stretch/>
        </p:blipFill>
        <p:spPr>
          <a:xfrm>
            <a:off x="3218898" y="3575161"/>
            <a:ext cx="4532985" cy="1959860"/>
          </a:xfrm>
          <a:prstGeom prst="rect">
            <a:avLst/>
          </a:prstGeom>
          <a:ln>
            <a:noFill/>
          </a:ln>
          <a:effectLst/>
        </p:spPr>
      </p:pic>
      <p:pic>
        <p:nvPicPr>
          <p:cNvPr id="7" name="Graphic 6">
            <a:extLst>
              <a:ext uri="{FF2B5EF4-FFF2-40B4-BE49-F238E27FC236}">
                <a16:creationId xmlns:a16="http://schemas.microsoft.com/office/drawing/2014/main" id="{057F2B3A-0998-6E33-09EB-077E2010665C}"/>
              </a:ext>
            </a:extLst>
          </p:cNvPr>
          <p:cNvPicPr>
            <a:picLocks noChangeAspect="1"/>
          </p:cNvPicPr>
          <p:nvPr/>
        </p:nvPicPr>
        <p:blipFill>
          <a:blip r:embed="rId4">
            <a:extLst>
              <a:ext uri="{96DAC541-7B7A-43D3-8B79-37D633B846F1}">
                <asvg:svgBlip xmlns:asvg="http://schemas.microsoft.com/office/drawing/2016/SVG/main" r:embed="rId5"/>
              </a:ext>
            </a:extLst>
          </a:blip>
          <a:srcRect b="4940"/>
          <a:stretch/>
        </p:blipFill>
        <p:spPr>
          <a:xfrm>
            <a:off x="2474272" y="929739"/>
            <a:ext cx="3481685" cy="2482262"/>
          </a:xfrm>
          <a:prstGeom prst="rect">
            <a:avLst/>
          </a:prstGeom>
        </p:spPr>
      </p:pic>
      <p:pic>
        <p:nvPicPr>
          <p:cNvPr id="13" name="Picture 2">
            <a:extLst>
              <a:ext uri="{FF2B5EF4-FFF2-40B4-BE49-F238E27FC236}">
                <a16:creationId xmlns:a16="http://schemas.microsoft.com/office/drawing/2014/main" id="{103A6419-EE1C-103B-DA65-157859F637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28183" r="25646" b="19962"/>
          <a:stretch/>
        </p:blipFill>
        <p:spPr bwMode="auto">
          <a:xfrm>
            <a:off x="326472" y="3575161"/>
            <a:ext cx="2269277" cy="195986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F7A284CA-2C3F-309A-25F1-3C926690A081}"/>
                  </a:ext>
                </a:extLst>
              </p:cNvPr>
              <p:cNvSpPr txBox="1"/>
              <p:nvPr/>
            </p:nvSpPr>
            <p:spPr>
              <a:xfrm>
                <a:off x="6096000" y="937536"/>
                <a:ext cx="5182829" cy="2554545"/>
              </a:xfrm>
              <a:prstGeom prst="rect">
                <a:avLst/>
              </a:prstGeom>
              <a:noFill/>
            </p:spPr>
            <p:txBody>
              <a:bodyPr wrap="none" rtlCol="0">
                <a:spAutoFit/>
              </a:bodyPr>
              <a:lstStyle/>
              <a:p>
                <a:pPr marL="285750" indent="-285750">
                  <a:buFont typeface="Arial" panose="020B0604020202020204" pitchFamily="34" charset="0"/>
                  <a:buChar char="•"/>
                </a:pPr>
                <a:r>
                  <a:rPr lang="en-US" sz="1600"/>
                  <a:t>7x10</a:t>
                </a:r>
                <a:r>
                  <a:rPr lang="en-US" sz="1600" baseline="30000"/>
                  <a:t>18</a:t>
                </a:r>
                <a:r>
                  <a:rPr lang="en-US" sz="1600"/>
                  <a:t> W/cm</a:t>
                </a:r>
                <a:r>
                  <a:rPr lang="en-US" sz="1600" baseline="30000"/>
                  <a:t>2</a:t>
                </a:r>
                <a:r>
                  <a:rPr lang="en-US" sz="1600"/>
                  <a:t> @ 9.3 </a:t>
                </a:r>
                <a:r>
                  <a:rPr lang="en-US" sz="1600">
                    <a:latin typeface="Symbol" panose="05050102010706020507" pitchFamily="18" charset="2"/>
                  </a:rPr>
                  <a:t>m</a:t>
                </a:r>
                <a:r>
                  <a:rPr lang="en-US" sz="1600"/>
                  <a:t>m gives </a:t>
                </a:r>
                <a14:m>
                  <m:oMath xmlns:m="http://schemas.openxmlformats.org/officeDocument/2006/math">
                    <m:r>
                      <a:rPr lang="en-US" sz="1600" i="1" dirty="0" smtClean="0">
                        <a:latin typeface="Cambria Math" panose="02040503050406030204" pitchFamily="18" charset="0"/>
                      </a:rPr>
                      <m:t>𝑎</m:t>
                    </m:r>
                  </m:oMath>
                </a14:m>
                <a:r>
                  <a:rPr lang="en-US" sz="1600" baseline="-25000"/>
                  <a:t>0</a:t>
                </a:r>
                <a:r>
                  <a:rPr lang="en-US" sz="1600"/>
                  <a:t>=23</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This is equivalent to 10</a:t>
                </a:r>
                <a:r>
                  <a:rPr lang="en-US" sz="1600" baseline="30000"/>
                  <a:t>21</a:t>
                </a:r>
                <a:r>
                  <a:rPr lang="en-US" sz="1600"/>
                  <a:t> W/cm</a:t>
                </a:r>
                <a:r>
                  <a:rPr lang="en-US" sz="1600" baseline="30000"/>
                  <a:t>2</a:t>
                </a:r>
                <a:r>
                  <a:rPr lang="en-US" sz="1600"/>
                  <a:t> with </a:t>
                </a:r>
                <a:r>
                  <a:rPr lang="en-US" sz="1600" err="1"/>
                  <a:t>Ti:Sapph</a:t>
                </a:r>
                <a:endParaRPr lang="en-US" sz="1600"/>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Opportunities for reaching higher intensities through</a:t>
                </a:r>
              </a:p>
              <a:p>
                <a:pPr marL="742950" lvl="1" indent="-285750">
                  <a:buFont typeface="Arial" panose="020B0604020202020204" pitchFamily="34" charset="0"/>
                  <a:buChar char="•"/>
                </a:pPr>
                <a:r>
                  <a:rPr lang="en-US" sz="1600"/>
                  <a:t>tighter focusing</a:t>
                </a:r>
              </a:p>
              <a:p>
                <a:pPr marL="742950" lvl="1" indent="-285750">
                  <a:buFont typeface="Arial" panose="020B0604020202020204" pitchFamily="34" charset="0"/>
                  <a:buChar char="•"/>
                </a:pPr>
                <a:r>
                  <a:rPr lang="en-US" sz="1600"/>
                  <a:t>using bigger amplifier (&gt;150 TW)</a:t>
                </a:r>
              </a:p>
              <a:p>
                <a:pPr marL="285750" indent="-285750">
                  <a:buFont typeface="Arial" panose="020B0604020202020204" pitchFamily="34" charset="0"/>
                  <a:buChar char="•"/>
                </a:pPr>
                <a:endParaRPr lang="en-US" sz="1600"/>
              </a:p>
              <a:p>
                <a:pPr marL="285750" indent="-285750">
                  <a:buFont typeface="Arial" panose="020B0604020202020204" pitchFamily="34" charset="0"/>
                  <a:buChar char="•"/>
                </a:pPr>
                <a:r>
                  <a:rPr lang="en-US" sz="1600"/>
                  <a:t>This can bring us to ~10</a:t>
                </a:r>
                <a:r>
                  <a:rPr lang="en-US" sz="1600" baseline="30000"/>
                  <a:t>20</a:t>
                </a:r>
                <a:r>
                  <a:rPr lang="en-US" sz="1600"/>
                  <a:t> W/cm</a:t>
                </a:r>
                <a:r>
                  <a:rPr lang="en-US" sz="1600" baseline="30000"/>
                  <a:t>2</a:t>
                </a:r>
                <a:r>
                  <a:rPr lang="en-US" sz="1600"/>
                  <a:t> or </a:t>
                </a:r>
                <a14:m>
                  <m:oMath xmlns:m="http://schemas.openxmlformats.org/officeDocument/2006/math">
                    <m:r>
                      <a:rPr lang="en-US" sz="1600" i="1" dirty="0" smtClean="0">
                        <a:latin typeface="Cambria Math" panose="02040503050406030204" pitchFamily="18" charset="0"/>
                      </a:rPr>
                      <m:t>𝑎</m:t>
                    </m:r>
                  </m:oMath>
                </a14:m>
                <a:r>
                  <a:rPr lang="en-US" sz="1600" baseline="-25000"/>
                  <a:t>0</a:t>
                </a:r>
                <a:r>
                  <a:rPr lang="en-US" sz="1600"/>
                  <a:t>=87</a:t>
                </a:r>
              </a:p>
              <a:p>
                <a:pPr marL="742950" lvl="1" indent="-285750">
                  <a:buFont typeface="Arial" panose="020B0604020202020204" pitchFamily="34" charset="0"/>
                  <a:buChar char="•"/>
                </a:pPr>
                <a:endParaRPr lang="en-US" sz="1600"/>
              </a:p>
            </p:txBody>
          </p:sp>
        </mc:Choice>
        <mc:Fallback>
          <p:sp>
            <p:nvSpPr>
              <p:cNvPr id="14" name="TextBox 13">
                <a:extLst>
                  <a:ext uri="{FF2B5EF4-FFF2-40B4-BE49-F238E27FC236}">
                    <a16:creationId xmlns:a16="http://schemas.microsoft.com/office/drawing/2014/main" id="{F7A284CA-2C3F-309A-25F1-3C926690A081}"/>
                  </a:ext>
                </a:extLst>
              </p:cNvPr>
              <p:cNvSpPr txBox="1">
                <a:spLocks noRot="1" noChangeAspect="1" noMove="1" noResize="1" noEditPoints="1" noAdjustHandles="1" noChangeArrowheads="1" noChangeShapeType="1" noTextEdit="1"/>
              </p:cNvSpPr>
              <p:nvPr/>
            </p:nvSpPr>
            <p:spPr>
              <a:xfrm>
                <a:off x="6096000" y="937536"/>
                <a:ext cx="5182829" cy="2554545"/>
              </a:xfrm>
              <a:prstGeom prst="rect">
                <a:avLst/>
              </a:prstGeom>
              <a:blipFill>
                <a:blip r:embed="rId7"/>
                <a:stretch>
                  <a:fillRect l="-471" t="-955"/>
                </a:stretch>
              </a:blipFill>
            </p:spPr>
            <p:txBody>
              <a:bodyPr/>
              <a:lstStyle/>
              <a:p>
                <a:r>
                  <a:rPr lang="en-US">
                    <a:noFill/>
                  </a:rPr>
                  <a:t> </a:t>
                </a:r>
              </a:p>
            </p:txBody>
          </p:sp>
        </mc:Fallback>
      </mc:AlternateContent>
      <p:sp>
        <p:nvSpPr>
          <p:cNvPr id="15" name="Arrow: Right 14">
            <a:extLst>
              <a:ext uri="{FF2B5EF4-FFF2-40B4-BE49-F238E27FC236}">
                <a16:creationId xmlns:a16="http://schemas.microsoft.com/office/drawing/2014/main" id="{E0A5229D-BF3D-97BA-C788-17A08335B9EF}"/>
              </a:ext>
            </a:extLst>
          </p:cNvPr>
          <p:cNvSpPr/>
          <p:nvPr/>
        </p:nvSpPr>
        <p:spPr>
          <a:xfrm>
            <a:off x="2672909" y="4315071"/>
            <a:ext cx="468829" cy="480040"/>
          </a:xfrm>
          <a:prstGeom prst="rightArrow">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31A630C-4601-35FB-ADDD-4BA73C42D9AA}"/>
              </a:ext>
            </a:extLst>
          </p:cNvPr>
          <p:cNvSpPr txBox="1"/>
          <p:nvPr/>
        </p:nvSpPr>
        <p:spPr>
          <a:xfrm>
            <a:off x="3919352" y="3335278"/>
            <a:ext cx="885179" cy="246221"/>
          </a:xfrm>
          <a:prstGeom prst="rect">
            <a:avLst/>
          </a:prstGeom>
          <a:noFill/>
        </p:spPr>
        <p:txBody>
          <a:bodyPr wrap="none" rtlCol="0">
            <a:spAutoFit/>
          </a:bodyPr>
          <a:lstStyle/>
          <a:p>
            <a:r>
              <a:rPr lang="en-US" sz="1000"/>
              <a:t>Radius (</a:t>
            </a:r>
            <a:r>
              <a:rPr lang="en-US" sz="1000">
                <a:latin typeface="Symbol" panose="05050102010706020507" pitchFamily="18" charset="2"/>
              </a:rPr>
              <a:t>m</a:t>
            </a:r>
            <a:r>
              <a:rPr lang="en-US" sz="1000"/>
              <a:t>m)</a:t>
            </a:r>
          </a:p>
        </p:txBody>
      </p:sp>
      <p:sp>
        <p:nvSpPr>
          <p:cNvPr id="17" name="TextBox 16">
            <a:extLst>
              <a:ext uri="{FF2B5EF4-FFF2-40B4-BE49-F238E27FC236}">
                <a16:creationId xmlns:a16="http://schemas.microsoft.com/office/drawing/2014/main" id="{160F811C-B35C-675E-71D8-689B5D82EA61}"/>
              </a:ext>
            </a:extLst>
          </p:cNvPr>
          <p:cNvSpPr txBox="1"/>
          <p:nvPr/>
        </p:nvSpPr>
        <p:spPr>
          <a:xfrm>
            <a:off x="857840" y="1444625"/>
            <a:ext cx="1815069" cy="830997"/>
          </a:xfrm>
          <a:prstGeom prst="rect">
            <a:avLst/>
          </a:prstGeom>
          <a:noFill/>
        </p:spPr>
        <p:txBody>
          <a:bodyPr wrap="square" rtlCol="0">
            <a:spAutoFit/>
          </a:bodyPr>
          <a:lstStyle/>
          <a:p>
            <a:r>
              <a:rPr lang="en-US" sz="1600"/>
              <a:t>Simulated focus of 40-TW </a:t>
            </a:r>
          </a:p>
          <a:p>
            <a:r>
              <a:rPr lang="en-US" sz="1600"/>
              <a:t>9.3 </a:t>
            </a:r>
            <a:r>
              <a:rPr lang="en-US" sz="1600">
                <a:latin typeface="Symbol" panose="05050102010706020507" pitchFamily="18" charset="2"/>
              </a:rPr>
              <a:t>m</a:t>
            </a:r>
            <a:r>
              <a:rPr lang="en-US" sz="1600"/>
              <a:t>m laser</a:t>
            </a:r>
          </a:p>
        </p:txBody>
      </p:sp>
      <p:sp>
        <p:nvSpPr>
          <p:cNvPr id="19" name="TextBox 18">
            <a:extLst>
              <a:ext uri="{FF2B5EF4-FFF2-40B4-BE49-F238E27FC236}">
                <a16:creationId xmlns:a16="http://schemas.microsoft.com/office/drawing/2014/main" id="{4CA3D9E0-9E27-9965-0CD0-3F8B3762CD55}"/>
              </a:ext>
            </a:extLst>
          </p:cNvPr>
          <p:cNvSpPr txBox="1"/>
          <p:nvPr/>
        </p:nvSpPr>
        <p:spPr>
          <a:xfrm>
            <a:off x="3325790" y="5163917"/>
            <a:ext cx="2957482" cy="307777"/>
          </a:xfrm>
          <a:prstGeom prst="rect">
            <a:avLst/>
          </a:prstGeom>
          <a:noFill/>
        </p:spPr>
        <p:txBody>
          <a:bodyPr wrap="square" rtlCol="0">
            <a:spAutoFit/>
          </a:bodyPr>
          <a:lstStyle/>
          <a:p>
            <a:pPr algn="ctr"/>
            <a:r>
              <a:rPr lang="en-US" sz="1400">
                <a:solidFill>
                  <a:schemeClr val="bg1"/>
                </a:solidFill>
              </a:rPr>
              <a:t>Bigger amplifier  available at BNL</a:t>
            </a:r>
          </a:p>
        </p:txBody>
      </p:sp>
      <p:sp>
        <p:nvSpPr>
          <p:cNvPr id="20" name="TextBox 19">
            <a:extLst>
              <a:ext uri="{FF2B5EF4-FFF2-40B4-BE49-F238E27FC236}">
                <a16:creationId xmlns:a16="http://schemas.microsoft.com/office/drawing/2014/main" id="{DD47D1D0-91F5-B028-C68B-F4DA226EF350}"/>
              </a:ext>
            </a:extLst>
          </p:cNvPr>
          <p:cNvSpPr txBox="1"/>
          <p:nvPr/>
        </p:nvSpPr>
        <p:spPr>
          <a:xfrm>
            <a:off x="399573" y="5156341"/>
            <a:ext cx="2152031" cy="307777"/>
          </a:xfrm>
          <a:prstGeom prst="rect">
            <a:avLst/>
          </a:prstGeom>
          <a:noFill/>
        </p:spPr>
        <p:txBody>
          <a:bodyPr wrap="square" rtlCol="0">
            <a:spAutoFit/>
          </a:bodyPr>
          <a:lstStyle/>
          <a:p>
            <a:pPr algn="ctr"/>
            <a:r>
              <a:rPr lang="en-US" sz="1400">
                <a:solidFill>
                  <a:schemeClr val="bg1"/>
                </a:solidFill>
              </a:rPr>
              <a:t>Present final amplifier</a:t>
            </a:r>
          </a:p>
        </p:txBody>
      </p:sp>
      <p:grpSp>
        <p:nvGrpSpPr>
          <p:cNvPr id="5" name="Group 4">
            <a:extLst>
              <a:ext uri="{FF2B5EF4-FFF2-40B4-BE49-F238E27FC236}">
                <a16:creationId xmlns:a16="http://schemas.microsoft.com/office/drawing/2014/main" id="{9B7998A8-9F1E-AA0F-8704-5ACFEA49CF23}"/>
              </a:ext>
            </a:extLst>
          </p:cNvPr>
          <p:cNvGrpSpPr/>
          <p:nvPr/>
        </p:nvGrpSpPr>
        <p:grpSpPr>
          <a:xfrm>
            <a:off x="8062546" y="3575161"/>
            <a:ext cx="3729881" cy="1299823"/>
            <a:chOff x="2462283" y="819533"/>
            <a:chExt cx="6777076" cy="2512218"/>
          </a:xfrm>
        </p:grpSpPr>
        <p:pic>
          <p:nvPicPr>
            <p:cNvPr id="8" name="Picture 7" descr="Graphic8">
              <a:extLst>
                <a:ext uri="{FF2B5EF4-FFF2-40B4-BE49-F238E27FC236}">
                  <a16:creationId xmlns:a16="http://schemas.microsoft.com/office/drawing/2014/main" id="{5608D7AF-C1DA-4F5D-8E54-758D1229C116}"/>
                </a:ext>
              </a:extLst>
            </p:cNvPr>
            <p:cNvPicPr>
              <a:picLocks noChangeAspect="1" noChangeArrowheads="1"/>
            </p:cNvPicPr>
            <p:nvPr/>
          </p:nvPicPr>
          <p:blipFill>
            <a:blip r:embed="rId8"/>
            <a:srcRect/>
            <a:stretch>
              <a:fillRect/>
            </a:stretch>
          </p:blipFill>
          <p:spPr bwMode="auto">
            <a:xfrm>
              <a:off x="2462283" y="819533"/>
              <a:ext cx="6777076" cy="2512218"/>
            </a:xfrm>
            <a:prstGeom prst="rect">
              <a:avLst/>
            </a:prstGeom>
            <a:noFill/>
            <a:ln w="9525">
              <a:noFill/>
              <a:miter lim="800000"/>
              <a:headEnd/>
              <a:tailEnd/>
            </a:ln>
          </p:spPr>
        </p:pic>
        <p:sp>
          <p:nvSpPr>
            <p:cNvPr id="9" name="Rounded Rectangle 12">
              <a:extLst>
                <a:ext uri="{FF2B5EF4-FFF2-40B4-BE49-F238E27FC236}">
                  <a16:creationId xmlns:a16="http://schemas.microsoft.com/office/drawing/2014/main" id="{EE9B6154-1899-194F-D530-179FD7626C0E}"/>
                </a:ext>
              </a:extLst>
            </p:cNvPr>
            <p:cNvSpPr/>
            <p:nvPr/>
          </p:nvSpPr>
          <p:spPr>
            <a:xfrm rot="21240546">
              <a:off x="6157576" y="1648295"/>
              <a:ext cx="655225" cy="350396"/>
            </a:xfrm>
            <a:prstGeom prst="roundRect">
              <a:avLst/>
            </a:prstGeom>
            <a:solidFill>
              <a:srgbClr val="FFFF00">
                <a:alpha val="72157"/>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3">
              <a:extLst>
                <a:ext uri="{FF2B5EF4-FFF2-40B4-BE49-F238E27FC236}">
                  <a16:creationId xmlns:a16="http://schemas.microsoft.com/office/drawing/2014/main" id="{51BBF7A0-433D-96F9-D2D3-CD64E48CFC42}"/>
                </a:ext>
              </a:extLst>
            </p:cNvPr>
            <p:cNvSpPr/>
            <p:nvPr/>
          </p:nvSpPr>
          <p:spPr>
            <a:xfrm rot="414765">
              <a:off x="6537843" y="2097744"/>
              <a:ext cx="180744" cy="51229"/>
            </a:xfrm>
            <a:prstGeom prst="roundRect">
              <a:avLst/>
            </a:prstGeom>
            <a:solidFill>
              <a:srgbClr val="FFFF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F3E87281-6502-F759-2371-499FBCF695BA}"/>
              </a:ext>
            </a:extLst>
          </p:cNvPr>
          <p:cNvSpPr txBox="1"/>
          <p:nvPr/>
        </p:nvSpPr>
        <p:spPr>
          <a:xfrm>
            <a:off x="1977741" y="5920464"/>
            <a:ext cx="8197557" cy="646331"/>
          </a:xfrm>
          <a:prstGeom prst="rect">
            <a:avLst/>
          </a:prstGeom>
          <a:noFill/>
        </p:spPr>
        <p:txBody>
          <a:bodyPr wrap="square">
            <a:spAutoFit/>
          </a:bodyPr>
          <a:lstStyle/>
          <a:p>
            <a:pPr algn="ctr"/>
            <a:r>
              <a:rPr lang="en-US" sz="1800">
                <a:solidFill>
                  <a:srgbClr val="FF0000"/>
                </a:solidFill>
                <a:effectLst>
                  <a:outerShdw blurRad="38100" dist="38100" dir="2700000" algn="tl">
                    <a:srgbClr val="000000">
                      <a:alpha val="43137"/>
                    </a:srgbClr>
                  </a:outerShdw>
                </a:effectLst>
                <a:latin typeface="+mn-lt"/>
              </a:rPr>
              <a:t>150 TW CO</a:t>
            </a:r>
            <a:r>
              <a:rPr lang="en-US" sz="1800" baseline="-25000">
                <a:solidFill>
                  <a:srgbClr val="FF0000"/>
                </a:solidFill>
                <a:effectLst>
                  <a:outerShdw blurRad="38100" dist="38100" dir="2700000" algn="tl">
                    <a:srgbClr val="000000">
                      <a:alpha val="43137"/>
                    </a:srgbClr>
                  </a:outerShdw>
                </a:effectLst>
                <a:latin typeface="+mn-lt"/>
              </a:rPr>
              <a:t>2</a:t>
            </a:r>
            <a:r>
              <a:rPr lang="en-US" sz="1800">
                <a:solidFill>
                  <a:srgbClr val="FF0000"/>
                </a:solidFill>
                <a:effectLst>
                  <a:outerShdw blurRad="38100" dist="38100" dir="2700000" algn="tl">
                    <a:srgbClr val="000000">
                      <a:alpha val="43137"/>
                    </a:srgbClr>
                  </a:outerShdw>
                </a:effectLst>
                <a:latin typeface="+mn-lt"/>
              </a:rPr>
              <a:t> laser could be equivalent to 15-150 PW solid state laser!</a:t>
            </a:r>
          </a:p>
          <a:p>
            <a:pPr algn="ctr"/>
            <a:r>
              <a:rPr lang="en-US">
                <a:solidFill>
                  <a:srgbClr val="FF0000"/>
                </a:solidFill>
                <a:effectLst>
                  <a:outerShdw blurRad="38100" dist="38100" dir="2700000" algn="tl">
                    <a:srgbClr val="000000">
                      <a:alpha val="43137"/>
                    </a:srgbClr>
                  </a:outerShdw>
                </a:effectLst>
              </a:rPr>
              <a:t>(not taking into account typically 10x longer pulse)</a:t>
            </a:r>
            <a:endParaRPr lang="en-US">
              <a:solidFill>
                <a:schemeClr val="tx1">
                  <a:lumMod val="85000"/>
                  <a:lumOff val="15000"/>
                </a:schemeClr>
              </a:solidFill>
              <a:latin typeface="+mn-lt"/>
            </a:endParaRPr>
          </a:p>
        </p:txBody>
      </p:sp>
      <p:sp>
        <p:nvSpPr>
          <p:cNvPr id="22" name="Text Box 4">
            <a:extLst>
              <a:ext uri="{FF2B5EF4-FFF2-40B4-BE49-F238E27FC236}">
                <a16:creationId xmlns:a16="http://schemas.microsoft.com/office/drawing/2014/main" id="{B2308C7F-7B8D-0B04-B223-8258935177CE}"/>
              </a:ext>
            </a:extLst>
          </p:cNvPr>
          <p:cNvSpPr txBox="1">
            <a:spLocks noChangeArrowheads="1"/>
          </p:cNvSpPr>
          <p:nvPr/>
        </p:nvSpPr>
        <p:spPr bwMode="auto">
          <a:xfrm>
            <a:off x="8001430" y="4764415"/>
            <a:ext cx="3852111" cy="954107"/>
          </a:xfrm>
          <a:prstGeom prst="rect">
            <a:avLst/>
          </a:prstGeom>
          <a:noFill/>
          <a:ln w="9525">
            <a:noFill/>
            <a:miter lim="800000"/>
            <a:headEnd/>
            <a:tailEnd/>
          </a:ln>
        </p:spPr>
        <p:txBody>
          <a:bodyPr wrap="square">
            <a:spAutoFit/>
          </a:bodyPr>
          <a:lstStyle/>
          <a:p>
            <a:r>
              <a:rPr lang="en-US" sz="1400">
                <a:solidFill>
                  <a:schemeClr val="tx1">
                    <a:lumMod val="85000"/>
                    <a:lumOff val="15000"/>
                  </a:schemeClr>
                </a:solidFill>
                <a:latin typeface="+mn-lt"/>
              </a:rPr>
              <a:t>At equal power, CO</a:t>
            </a:r>
            <a:r>
              <a:rPr lang="en-US" sz="1400" baseline="-25000">
                <a:solidFill>
                  <a:schemeClr val="tx1">
                    <a:lumMod val="85000"/>
                    <a:lumOff val="15000"/>
                  </a:schemeClr>
                </a:solidFill>
                <a:latin typeface="+mn-lt"/>
              </a:rPr>
              <a:t>2</a:t>
            </a:r>
            <a:r>
              <a:rPr lang="en-US" sz="1400">
                <a:solidFill>
                  <a:schemeClr val="tx1">
                    <a:lumMod val="85000"/>
                    <a:lumOff val="15000"/>
                  </a:schemeClr>
                </a:solidFill>
                <a:latin typeface="+mn-lt"/>
              </a:rPr>
              <a:t> laser provides the same ponderomotive action within                              ~</a:t>
            </a:r>
            <a:r>
              <a:rPr lang="en-US" sz="1400" b="1" i="1">
                <a:solidFill>
                  <a:schemeClr val="tx1">
                    <a:lumMod val="85000"/>
                    <a:lumOff val="15000"/>
                  </a:schemeClr>
                </a:solidFill>
                <a:latin typeface="Symbol" panose="05050102010706020507" pitchFamily="18" charset="2"/>
              </a:rPr>
              <a:t>l</a:t>
            </a:r>
            <a:r>
              <a:rPr lang="en-US" sz="1400" b="1" baseline="30000">
                <a:solidFill>
                  <a:schemeClr val="tx1">
                    <a:lumMod val="85000"/>
                    <a:lumOff val="15000"/>
                  </a:schemeClr>
                </a:solidFill>
                <a:latin typeface="+mn-lt"/>
              </a:rPr>
              <a:t>2</a:t>
            </a:r>
            <a:r>
              <a:rPr lang="en-US" sz="1400" baseline="30000">
                <a:solidFill>
                  <a:schemeClr val="tx1">
                    <a:lumMod val="85000"/>
                    <a:lumOff val="15000"/>
                  </a:schemeClr>
                </a:solidFill>
                <a:latin typeface="+mn-lt"/>
              </a:rPr>
              <a:t> </a:t>
            </a:r>
            <a:r>
              <a:rPr lang="en-US" sz="1400">
                <a:solidFill>
                  <a:schemeClr val="tx1">
                    <a:lumMod val="85000"/>
                    <a:lumOff val="15000"/>
                  </a:schemeClr>
                </a:solidFill>
                <a:latin typeface="+mn-lt"/>
              </a:rPr>
              <a:t>(100 times ) bigger area </a:t>
            </a:r>
          </a:p>
          <a:p>
            <a:r>
              <a:rPr lang="en-US" sz="1400">
                <a:solidFill>
                  <a:schemeClr val="tx1">
                    <a:lumMod val="85000"/>
                    <a:lumOff val="15000"/>
                  </a:schemeClr>
                </a:solidFill>
                <a:latin typeface="+mn-lt"/>
              </a:rPr>
              <a:t>~</a:t>
            </a:r>
            <a:r>
              <a:rPr lang="en-US" sz="1400" b="1" i="1">
                <a:solidFill>
                  <a:schemeClr val="tx1">
                    <a:lumMod val="85000"/>
                    <a:lumOff val="15000"/>
                  </a:schemeClr>
                </a:solidFill>
                <a:latin typeface="Symbol" panose="05050102010706020507" pitchFamily="18" charset="2"/>
              </a:rPr>
              <a:t>l</a:t>
            </a:r>
            <a:r>
              <a:rPr lang="en-US" sz="1400" b="1" baseline="30000">
                <a:solidFill>
                  <a:schemeClr val="tx1">
                    <a:lumMod val="85000"/>
                    <a:lumOff val="15000"/>
                  </a:schemeClr>
                </a:solidFill>
                <a:latin typeface="+mn-lt"/>
              </a:rPr>
              <a:t>3</a:t>
            </a:r>
            <a:r>
              <a:rPr lang="en-US" sz="1400">
                <a:solidFill>
                  <a:schemeClr val="tx1">
                    <a:lumMod val="85000"/>
                    <a:lumOff val="15000"/>
                  </a:schemeClr>
                </a:solidFill>
                <a:latin typeface="+mn-lt"/>
              </a:rPr>
              <a:t> (1000 times) bigger volume.</a:t>
            </a:r>
            <a:r>
              <a:rPr lang="en-US" sz="1400" b="1">
                <a:solidFill>
                  <a:schemeClr val="tx1">
                    <a:lumMod val="85000"/>
                    <a:lumOff val="15000"/>
                  </a:schemeClr>
                </a:solidFill>
                <a:latin typeface="+mn-lt"/>
              </a:rPr>
              <a:t> </a:t>
            </a:r>
            <a:endParaRPr lang="en-US" sz="1400">
              <a:solidFill>
                <a:schemeClr val="tx1">
                  <a:lumMod val="85000"/>
                  <a:lumOff val="15000"/>
                </a:schemeClr>
              </a:solidFill>
              <a:latin typeface="+mn-lt"/>
            </a:endParaRPr>
          </a:p>
        </p:txBody>
      </p:sp>
    </p:spTree>
    <p:extLst>
      <p:ext uri="{BB962C8B-B14F-4D97-AF65-F5344CB8AC3E}">
        <p14:creationId xmlns:p14="http://schemas.microsoft.com/office/powerpoint/2010/main" val="301061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1500"/>
                                  </p:stCondLst>
                                  <p:childTnLst>
                                    <p:set>
                                      <p:cBhvr>
                                        <p:cTn id="1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E165FF2-C553-AC6F-F6DE-17EC30382F1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47561" y="0"/>
            <a:ext cx="8944439" cy="6854209"/>
          </a:xfrm>
          <a:prstGeom prst="rect">
            <a:avLst/>
          </a:prstGeom>
        </p:spPr>
      </p:pic>
      <p:sp>
        <p:nvSpPr>
          <p:cNvPr id="4" name="TextBox 3">
            <a:extLst>
              <a:ext uri="{FF2B5EF4-FFF2-40B4-BE49-F238E27FC236}">
                <a16:creationId xmlns:a16="http://schemas.microsoft.com/office/drawing/2014/main" id="{6B21B643-9DA1-6EC2-6F35-B7B8D128B657}"/>
              </a:ext>
            </a:extLst>
          </p:cNvPr>
          <p:cNvSpPr txBox="1"/>
          <p:nvPr/>
        </p:nvSpPr>
        <p:spPr>
          <a:xfrm>
            <a:off x="9172939" y="392743"/>
            <a:ext cx="1290738" cy="523220"/>
          </a:xfrm>
          <a:prstGeom prst="rect">
            <a:avLst/>
          </a:prstGeom>
          <a:solidFill>
            <a:schemeClr val="bg1"/>
          </a:solidFill>
        </p:spPr>
        <p:txBody>
          <a:bodyPr wrap="none" rtlCol="0">
            <a:spAutoFit/>
          </a:bodyPr>
          <a:lstStyle/>
          <a:p>
            <a:r>
              <a:rPr lang="en-US" sz="2800">
                <a:solidFill>
                  <a:srgbClr val="FF0000"/>
                </a:solidFill>
              </a:rPr>
              <a:t>4.3 µm</a:t>
            </a:r>
          </a:p>
        </p:txBody>
      </p:sp>
      <p:sp>
        <p:nvSpPr>
          <p:cNvPr id="5" name="TextBox 4">
            <a:extLst>
              <a:ext uri="{FF2B5EF4-FFF2-40B4-BE49-F238E27FC236}">
                <a16:creationId xmlns:a16="http://schemas.microsoft.com/office/drawing/2014/main" id="{FBA7FCAE-DA86-C336-C072-917BD4F758B3}"/>
              </a:ext>
            </a:extLst>
          </p:cNvPr>
          <p:cNvSpPr txBox="1"/>
          <p:nvPr/>
        </p:nvSpPr>
        <p:spPr>
          <a:xfrm>
            <a:off x="4255308" y="3971081"/>
            <a:ext cx="1491114" cy="523220"/>
          </a:xfrm>
          <a:prstGeom prst="rect">
            <a:avLst/>
          </a:prstGeom>
          <a:solidFill>
            <a:schemeClr val="bg1"/>
          </a:solidFill>
        </p:spPr>
        <p:txBody>
          <a:bodyPr wrap="none" rtlCol="0">
            <a:spAutoFit/>
          </a:bodyPr>
          <a:lstStyle/>
          <a:p>
            <a:r>
              <a:rPr lang="en-US" sz="2800">
                <a:solidFill>
                  <a:srgbClr val="FF0000"/>
                </a:solidFill>
              </a:rPr>
              <a:t>1.44 µm</a:t>
            </a:r>
          </a:p>
        </p:txBody>
      </p:sp>
      <p:sp>
        <p:nvSpPr>
          <p:cNvPr id="7" name="TextBox 6">
            <a:extLst>
              <a:ext uri="{FF2B5EF4-FFF2-40B4-BE49-F238E27FC236}">
                <a16:creationId xmlns:a16="http://schemas.microsoft.com/office/drawing/2014/main" id="{FFB3E60A-54D9-6B80-77F8-7899545AB24F}"/>
              </a:ext>
            </a:extLst>
          </p:cNvPr>
          <p:cNvSpPr txBox="1"/>
          <p:nvPr/>
        </p:nvSpPr>
        <p:spPr>
          <a:xfrm>
            <a:off x="6997653" y="1510044"/>
            <a:ext cx="1290738" cy="523220"/>
          </a:xfrm>
          <a:prstGeom prst="rect">
            <a:avLst/>
          </a:prstGeom>
          <a:solidFill>
            <a:schemeClr val="bg1"/>
          </a:solidFill>
        </p:spPr>
        <p:txBody>
          <a:bodyPr wrap="none" rtlCol="0">
            <a:spAutoFit/>
          </a:bodyPr>
          <a:lstStyle/>
          <a:p>
            <a:r>
              <a:rPr lang="en-US" sz="2800">
                <a:solidFill>
                  <a:srgbClr val="FF0000"/>
                </a:solidFill>
              </a:rPr>
              <a:t>2.8 µm</a:t>
            </a:r>
          </a:p>
        </p:txBody>
      </p:sp>
      <p:sp>
        <p:nvSpPr>
          <p:cNvPr id="8" name="TextBox 7">
            <a:extLst>
              <a:ext uri="{FF2B5EF4-FFF2-40B4-BE49-F238E27FC236}">
                <a16:creationId xmlns:a16="http://schemas.microsoft.com/office/drawing/2014/main" id="{2E6FBE47-1F6D-1961-B2FC-05FEFAD46543}"/>
              </a:ext>
            </a:extLst>
          </p:cNvPr>
          <p:cNvSpPr txBox="1"/>
          <p:nvPr/>
        </p:nvSpPr>
        <p:spPr>
          <a:xfrm>
            <a:off x="5561135" y="3009936"/>
            <a:ext cx="1491114" cy="523220"/>
          </a:xfrm>
          <a:prstGeom prst="rect">
            <a:avLst/>
          </a:prstGeom>
          <a:solidFill>
            <a:schemeClr val="bg1"/>
          </a:solidFill>
        </p:spPr>
        <p:txBody>
          <a:bodyPr wrap="square" rtlCol="0">
            <a:spAutoFit/>
          </a:bodyPr>
          <a:lstStyle/>
          <a:p>
            <a:pPr algn="ctr"/>
            <a:r>
              <a:rPr lang="en-US" sz="2800">
                <a:solidFill>
                  <a:srgbClr val="FF0000"/>
                </a:solidFill>
              </a:rPr>
              <a:t>2 µm</a:t>
            </a:r>
          </a:p>
        </p:txBody>
      </p:sp>
      <p:sp>
        <p:nvSpPr>
          <p:cNvPr id="17" name="Title 1">
            <a:extLst>
              <a:ext uri="{FF2B5EF4-FFF2-40B4-BE49-F238E27FC236}">
                <a16:creationId xmlns:a16="http://schemas.microsoft.com/office/drawing/2014/main" id="{BB24A438-8636-4262-C12C-A706D2156B87}"/>
              </a:ext>
            </a:extLst>
          </p:cNvPr>
          <p:cNvSpPr>
            <a:spLocks noGrp="1"/>
          </p:cNvSpPr>
          <p:nvPr>
            <p:ph type="title"/>
          </p:nvPr>
        </p:nvSpPr>
        <p:spPr>
          <a:xfrm>
            <a:off x="284534" y="229938"/>
            <a:ext cx="3125011" cy="1278849"/>
          </a:xfrm>
        </p:spPr>
        <p:txBody>
          <a:bodyPr>
            <a:normAutofit fontScale="90000"/>
          </a:bodyPr>
          <a:lstStyle/>
          <a:p>
            <a:r>
              <a:rPr lang="en-US"/>
              <a:t>Optical pumping</a:t>
            </a:r>
            <a:br>
              <a:rPr lang="en-US"/>
            </a:br>
            <a:endParaRPr lang="en-US" b="0" i="1"/>
          </a:p>
        </p:txBody>
      </p:sp>
      <p:sp>
        <p:nvSpPr>
          <p:cNvPr id="20" name="Slide Number Placeholder 2">
            <a:extLst>
              <a:ext uri="{FF2B5EF4-FFF2-40B4-BE49-F238E27FC236}">
                <a16:creationId xmlns:a16="http://schemas.microsoft.com/office/drawing/2014/main" id="{0544A2D6-CC16-C91B-75E8-F1B615BDEEF7}"/>
              </a:ext>
            </a:extLst>
          </p:cNvPr>
          <p:cNvSpPr>
            <a:spLocks noGrp="1"/>
          </p:cNvSpPr>
          <p:nvPr>
            <p:ph type="sldNum" sz="quarter" idx="4"/>
          </p:nvPr>
        </p:nvSpPr>
        <p:spPr>
          <a:xfrm>
            <a:off x="11188014" y="6316595"/>
            <a:ext cx="432486" cy="365125"/>
          </a:xfrm>
        </p:spPr>
        <p:txBody>
          <a:bodyPr/>
          <a:lstStyle/>
          <a:p>
            <a:fld id="{933A556B-7C63-244D-9B7C-B0EA8042B330}" type="slidenum">
              <a:rPr lang="en-US" smtClean="0">
                <a:solidFill>
                  <a:schemeClr val="bg1">
                    <a:lumMod val="75000"/>
                  </a:schemeClr>
                </a:solidFill>
              </a:rPr>
              <a:pPr/>
              <a:t>29</a:t>
            </a:fld>
            <a:endParaRPr lang="en-US" sz="1000">
              <a:solidFill>
                <a:schemeClr val="bg1">
                  <a:lumMod val="75000"/>
                </a:schemeClr>
              </a:solidFill>
            </a:endParaRPr>
          </a:p>
        </p:txBody>
      </p:sp>
    </p:spTree>
    <p:extLst>
      <p:ext uri="{BB962C8B-B14F-4D97-AF65-F5344CB8AC3E}">
        <p14:creationId xmlns:p14="http://schemas.microsoft.com/office/powerpoint/2010/main" val="2278321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BEB21-73B8-63E5-03F1-2E9C093C93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8CFADB-0212-3252-3B7E-3D5353FBD442}"/>
              </a:ext>
            </a:extLst>
          </p:cNvPr>
          <p:cNvSpPr>
            <a:spLocks noGrp="1"/>
          </p:cNvSpPr>
          <p:nvPr>
            <p:ph type="ctrTitle"/>
          </p:nvPr>
        </p:nvSpPr>
        <p:spPr/>
        <p:txBody>
          <a:bodyPr>
            <a:normAutofit/>
          </a:bodyPr>
          <a:lstStyle/>
          <a:p>
            <a:pPr marR="0">
              <a:lnSpc>
                <a:spcPct val="107000"/>
              </a:lnSpc>
              <a:spcBef>
                <a:spcPts val="0"/>
              </a:spcBef>
              <a:spcAft>
                <a:spcPts val="800"/>
              </a:spcAft>
            </a:pPr>
            <a:r>
              <a:rPr lang="en-US" sz="6000" b="1" kern="100">
                <a:effectLst/>
                <a:latin typeface="Calibri" panose="020F0502020204030204" pitchFamily="34" charset="0"/>
                <a:ea typeface="Calibri" panose="020F0502020204030204" pitchFamily="34" charset="0"/>
                <a:cs typeface="Times New Roman" panose="02020603050405020304" pitchFamily="18" charset="0"/>
              </a:rPr>
              <a:t>Introduction to ATF</a:t>
            </a:r>
          </a:p>
        </p:txBody>
      </p:sp>
    </p:spTree>
    <p:extLst>
      <p:ext uri="{BB962C8B-B14F-4D97-AF65-F5344CB8AC3E}">
        <p14:creationId xmlns:p14="http://schemas.microsoft.com/office/powerpoint/2010/main" val="40380507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3"/>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E4C5AD2-EEB0-4306-A6B7-0F231B7ED1DC}" type="slidenum">
              <a:rPr lang="en-US" altLang="en-US" sz="1200">
                <a:solidFill>
                  <a:schemeClr val="tx2"/>
                </a:solidFill>
              </a:rPr>
              <a:pPr eaLnBrk="1" hangingPunct="1"/>
              <a:t>30</a:t>
            </a:fld>
            <a:endParaRPr lang="en-US" altLang="en-US" sz="1200">
              <a:solidFill>
                <a:srgbClr val="898989"/>
              </a:solidFill>
            </a:endParaRPr>
          </a:p>
        </p:txBody>
      </p:sp>
      <p:pic>
        <p:nvPicPr>
          <p:cNvPr id="53260" name="图片 4" descr="untitled2.bmp"/>
          <p:cNvPicPr>
            <a:picLocks noChangeAspect="1" noChangeArrowheads="1"/>
          </p:cNvPicPr>
          <p:nvPr/>
        </p:nvPicPr>
        <p:blipFill>
          <a:blip r:embed="rId3" cstate="print">
            <a:extLst>
              <a:ext uri="{28A0092B-C50C-407E-A947-70E740481C1C}">
                <a14:useLocalDpi xmlns:a14="http://schemas.microsoft.com/office/drawing/2010/main" val="0"/>
              </a:ext>
            </a:extLst>
          </a:blip>
          <a:srcRect l="34795" t="25410" r="39249" b="22787"/>
          <a:stretch>
            <a:fillRect/>
          </a:stretch>
        </p:blipFill>
        <p:spPr bwMode="auto">
          <a:xfrm>
            <a:off x="1306459" y="2266868"/>
            <a:ext cx="3427639" cy="2812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2"/>
          <p:cNvSpPr txBox="1">
            <a:spLocks noChangeArrowheads="1"/>
          </p:cNvSpPr>
          <p:nvPr/>
        </p:nvSpPr>
        <p:spPr>
          <a:xfrm>
            <a:off x="2511425" y="0"/>
            <a:ext cx="8153400" cy="914400"/>
          </a:xfrm>
          <a:prstGeom prst="rect">
            <a:avLst/>
          </a:prstGeom>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endParaRPr lang="en-US" altLang="en-US" sz="1600" b="1">
              <a:solidFill>
                <a:schemeClr val="bg1"/>
              </a:solidFill>
              <a:effectLst>
                <a:outerShdw blurRad="38100" dist="38100" dir="2700000" algn="tl">
                  <a:srgbClr val="C0C0C0"/>
                </a:outerShdw>
              </a:effectLst>
              <a:latin typeface="Verdana" pitchFamily="34" charset="0"/>
            </a:endParaRPr>
          </a:p>
        </p:txBody>
      </p:sp>
      <p:sp>
        <p:nvSpPr>
          <p:cNvPr id="18" name="TextBox 17"/>
          <p:cNvSpPr txBox="1"/>
          <p:nvPr/>
        </p:nvSpPr>
        <p:spPr>
          <a:xfrm>
            <a:off x="1736288" y="1308403"/>
            <a:ext cx="8928537" cy="646331"/>
          </a:xfrm>
          <a:prstGeom prst="rect">
            <a:avLst/>
          </a:prstGeom>
          <a:noFill/>
        </p:spPr>
        <p:txBody>
          <a:bodyPr wrap="square" rtlCol="0">
            <a:spAutoFit/>
          </a:bodyPr>
          <a:lstStyle/>
          <a:p>
            <a:r>
              <a:rPr lang="en-US">
                <a:solidFill>
                  <a:srgbClr val="002060"/>
                </a:solidFill>
                <a:effectLst>
                  <a:outerShdw blurRad="38100" dist="38100" dir="2700000" algn="tl">
                    <a:srgbClr val="000000">
                      <a:alpha val="43137"/>
                    </a:srgbClr>
                  </a:outerShdw>
                </a:effectLst>
              </a:rPr>
              <a:t>3D PIC simulations performed for a 400 fs, 60 TW CO</a:t>
            </a:r>
            <a:r>
              <a:rPr lang="en-US" baseline="-25000">
                <a:solidFill>
                  <a:srgbClr val="002060"/>
                </a:solidFill>
                <a:effectLst>
                  <a:outerShdw blurRad="38100" dist="38100" dir="2700000" algn="tl">
                    <a:srgbClr val="000000">
                      <a:alpha val="43137"/>
                    </a:srgbClr>
                  </a:outerShdw>
                </a:effectLst>
              </a:rPr>
              <a:t>2</a:t>
            </a:r>
            <a:r>
              <a:rPr lang="en-US">
                <a:solidFill>
                  <a:srgbClr val="002060"/>
                </a:solidFill>
                <a:effectLst>
                  <a:outerShdw blurRad="38100" dist="38100" dir="2700000" algn="tl">
                    <a:srgbClr val="000000">
                      <a:alpha val="43137"/>
                    </a:srgbClr>
                  </a:outerShdw>
                </a:effectLst>
              </a:rPr>
              <a:t> laser focused to </a:t>
            </a:r>
            <a:r>
              <a:rPr lang="en-US" i="1">
                <a:solidFill>
                  <a:srgbClr val="002060"/>
                </a:solidFill>
                <a:effectLst>
                  <a:outerShdw blurRad="38100" dist="38100" dir="2700000" algn="tl">
                    <a:srgbClr val="000000">
                      <a:alpha val="43137"/>
                    </a:srgbClr>
                  </a:outerShdw>
                </a:effectLst>
              </a:rPr>
              <a:t>w</a:t>
            </a:r>
            <a:r>
              <a:rPr lang="en-US" baseline="-25000">
                <a:solidFill>
                  <a:srgbClr val="002060"/>
                </a:solidFill>
                <a:effectLst>
                  <a:outerShdw blurRad="38100" dist="38100" dir="2700000" algn="tl">
                    <a:srgbClr val="000000">
                      <a:alpha val="43137"/>
                    </a:srgbClr>
                  </a:outerShdw>
                </a:effectLst>
              </a:rPr>
              <a:t>0</a:t>
            </a:r>
            <a:r>
              <a:rPr lang="en-US">
                <a:solidFill>
                  <a:srgbClr val="002060"/>
                </a:solidFill>
                <a:effectLst>
                  <a:outerShdw blurRad="38100" dist="38100" dir="2700000" algn="tl">
                    <a:srgbClr val="000000">
                      <a:alpha val="43137"/>
                    </a:srgbClr>
                  </a:outerShdw>
                </a:effectLst>
              </a:rPr>
              <a:t>=262.5 </a:t>
            </a:r>
            <a:r>
              <a:rPr lang="en-US">
                <a:solidFill>
                  <a:srgbClr val="002060"/>
                </a:solidFill>
                <a:effectLst>
                  <a:outerShdw blurRad="38100" dist="38100" dir="2700000" algn="tl">
                    <a:srgbClr val="000000">
                      <a:alpha val="43137"/>
                    </a:srgbClr>
                  </a:outerShdw>
                </a:effectLst>
                <a:latin typeface="Symbol" pitchFamily="18" charset="2"/>
              </a:rPr>
              <a:t>m</a:t>
            </a:r>
            <a:r>
              <a:rPr lang="en-US">
                <a:solidFill>
                  <a:srgbClr val="002060"/>
                </a:solidFill>
                <a:effectLst>
                  <a:outerShdw blurRad="38100" dist="38100" dir="2700000" algn="tl">
                    <a:srgbClr val="000000">
                      <a:alpha val="43137"/>
                    </a:srgbClr>
                  </a:outerShdw>
                </a:effectLst>
              </a:rPr>
              <a:t>m at the entrance to a 3.2x10</a:t>
            </a:r>
            <a:r>
              <a:rPr lang="en-US" baseline="30000">
                <a:solidFill>
                  <a:srgbClr val="002060"/>
                </a:solidFill>
                <a:effectLst>
                  <a:outerShdw blurRad="38100" dist="38100" dir="2700000" algn="tl">
                    <a:srgbClr val="000000">
                      <a:alpha val="43137"/>
                    </a:srgbClr>
                  </a:outerShdw>
                </a:effectLst>
              </a:rPr>
              <a:t>15</a:t>
            </a:r>
            <a:r>
              <a:rPr lang="en-US">
                <a:solidFill>
                  <a:srgbClr val="002060"/>
                </a:solidFill>
                <a:effectLst>
                  <a:outerShdw blurRad="38100" dist="38100" dir="2700000" algn="tl">
                    <a:srgbClr val="000000">
                      <a:alpha val="43137"/>
                    </a:srgbClr>
                  </a:outerShdw>
                </a:effectLst>
              </a:rPr>
              <a:t>cm</a:t>
            </a:r>
            <a:r>
              <a:rPr lang="en-US" baseline="30000">
                <a:solidFill>
                  <a:srgbClr val="002060"/>
                </a:solidFill>
                <a:effectLst>
                  <a:outerShdw blurRad="38100" dist="38100" dir="2700000" algn="tl">
                    <a:srgbClr val="000000">
                      <a:alpha val="43137"/>
                    </a:srgbClr>
                  </a:outerShdw>
                </a:effectLst>
              </a:rPr>
              <a:t>-3</a:t>
            </a:r>
            <a:r>
              <a:rPr lang="en-US">
                <a:solidFill>
                  <a:srgbClr val="002060"/>
                </a:solidFill>
                <a:effectLst>
                  <a:outerShdw blurRad="38100" dist="38100" dir="2700000" algn="tl">
                    <a:srgbClr val="000000">
                      <a:alpha val="43137"/>
                    </a:srgbClr>
                  </a:outerShdw>
                </a:effectLst>
              </a:rPr>
              <a:t>, matched, parabolic plasma channel.</a:t>
            </a:r>
          </a:p>
        </p:txBody>
      </p:sp>
      <p:sp>
        <p:nvSpPr>
          <p:cNvPr id="2" name="TextBox 1">
            <a:extLst>
              <a:ext uri="{FF2B5EF4-FFF2-40B4-BE49-F238E27FC236}">
                <a16:creationId xmlns:a16="http://schemas.microsoft.com/office/drawing/2014/main" id="{8A831616-3DE8-11D5-49A1-562C2EC2202C}"/>
              </a:ext>
            </a:extLst>
          </p:cNvPr>
          <p:cNvSpPr txBox="1"/>
          <p:nvPr/>
        </p:nvSpPr>
        <p:spPr>
          <a:xfrm>
            <a:off x="5338151" y="5975937"/>
            <a:ext cx="3509294" cy="523220"/>
          </a:xfrm>
          <a:prstGeom prst="rect">
            <a:avLst/>
          </a:prstGeom>
          <a:noFill/>
        </p:spPr>
        <p:txBody>
          <a:bodyPr wrap="none" rtlCol="0">
            <a:spAutoFit/>
          </a:bodyPr>
          <a:lstStyle/>
          <a:p>
            <a:r>
              <a:rPr lang="en-US" altLang="en-US" sz="1400" i="1">
                <a:effectLst>
                  <a:outerShdw blurRad="38100" dist="38100" dir="2700000" algn="tl">
                    <a:srgbClr val="C0C0C0"/>
                  </a:outerShdw>
                </a:effectLst>
                <a:latin typeface="Verdana" pitchFamily="34" charset="0"/>
              </a:rPr>
              <a:t>Simulations by Wei Lu, Tsinghua Un.</a:t>
            </a:r>
          </a:p>
          <a:p>
            <a:endParaRPr lang="en-US" sz="1400" i="1">
              <a:solidFill>
                <a:srgbClr val="C00000"/>
              </a:solidFill>
            </a:endParaRPr>
          </a:p>
        </p:txBody>
      </p:sp>
      <p:sp>
        <p:nvSpPr>
          <p:cNvPr id="7" name="Title 1">
            <a:extLst>
              <a:ext uri="{FF2B5EF4-FFF2-40B4-BE49-F238E27FC236}">
                <a16:creationId xmlns:a16="http://schemas.microsoft.com/office/drawing/2014/main" id="{FD3114A7-66A5-382D-1B7A-A02DBF117712}"/>
              </a:ext>
            </a:extLst>
          </p:cNvPr>
          <p:cNvSpPr>
            <a:spLocks noGrp="1"/>
          </p:cNvSpPr>
          <p:nvPr>
            <p:ph type="title"/>
          </p:nvPr>
        </p:nvSpPr>
        <p:spPr>
          <a:xfrm>
            <a:off x="1071538" y="-229190"/>
            <a:ext cx="11049000" cy="1325563"/>
          </a:xfrm>
        </p:spPr>
        <p:txBody>
          <a:bodyPr/>
          <a:lstStyle/>
          <a:p>
            <a:pPr algn="l"/>
            <a:r>
              <a:rPr lang="en-US"/>
              <a:t>LWIR single stage LWFA</a:t>
            </a:r>
          </a:p>
        </p:txBody>
      </p:sp>
      <p:grpSp>
        <p:nvGrpSpPr>
          <p:cNvPr id="23" name="Group 22">
            <a:extLst>
              <a:ext uri="{FF2B5EF4-FFF2-40B4-BE49-F238E27FC236}">
                <a16:creationId xmlns:a16="http://schemas.microsoft.com/office/drawing/2014/main" id="{5B990447-4539-AA59-F68F-BE37449AEE5D}"/>
              </a:ext>
            </a:extLst>
          </p:cNvPr>
          <p:cNvGrpSpPr/>
          <p:nvPr/>
        </p:nvGrpSpPr>
        <p:grpSpPr>
          <a:xfrm>
            <a:off x="6096000" y="2071325"/>
            <a:ext cx="5266317" cy="3654271"/>
            <a:chOff x="6424064" y="1343204"/>
            <a:chExt cx="5266317" cy="3654271"/>
          </a:xfrm>
        </p:grpSpPr>
        <p:sp>
          <p:nvSpPr>
            <p:cNvPr id="4" name="TextBox 3">
              <a:extLst>
                <a:ext uri="{FF2B5EF4-FFF2-40B4-BE49-F238E27FC236}">
                  <a16:creationId xmlns:a16="http://schemas.microsoft.com/office/drawing/2014/main" id="{3EC9F93B-209D-A742-C60A-F44259A6A6DA}"/>
                </a:ext>
              </a:extLst>
            </p:cNvPr>
            <p:cNvSpPr txBox="1"/>
            <p:nvPr/>
          </p:nvSpPr>
          <p:spPr>
            <a:xfrm>
              <a:off x="8569602" y="4628143"/>
              <a:ext cx="1460080" cy="369332"/>
            </a:xfrm>
            <a:prstGeom prst="rect">
              <a:avLst/>
            </a:prstGeom>
            <a:noFill/>
          </p:spPr>
          <p:txBody>
            <a:bodyPr wrap="none" rtlCol="0">
              <a:spAutoFit/>
            </a:bodyPr>
            <a:lstStyle/>
            <a:p>
              <a:r>
                <a:rPr lang="en-US">
                  <a:latin typeface="Calibri" panose="020F0502020204030204" pitchFamily="34" charset="0"/>
                  <a:cs typeface="Calibri" panose="020F0502020204030204" pitchFamily="34" charset="0"/>
                </a:rPr>
                <a:t>Distance [</a:t>
              </a:r>
              <a:r>
                <a:rPr lang="en-US" i="1">
                  <a:latin typeface="Calibri" panose="020F0502020204030204" pitchFamily="34" charset="0"/>
                  <a:cs typeface="Calibri" panose="020F0502020204030204" pitchFamily="34" charset="0"/>
                </a:rPr>
                <a:t>cm</a:t>
              </a:r>
              <a:r>
                <a:rPr lang="en-US">
                  <a:latin typeface="Calibri" panose="020F0502020204030204" pitchFamily="34" charset="0"/>
                  <a:cs typeface="Calibri" panose="020F0502020204030204" pitchFamily="34" charset="0"/>
                </a:rPr>
                <a:t>]</a:t>
              </a:r>
            </a:p>
          </p:txBody>
        </p:sp>
        <p:sp>
          <p:nvSpPr>
            <p:cNvPr id="6" name="TextBox 5">
              <a:extLst>
                <a:ext uri="{FF2B5EF4-FFF2-40B4-BE49-F238E27FC236}">
                  <a16:creationId xmlns:a16="http://schemas.microsoft.com/office/drawing/2014/main" id="{75DDF1F4-01A9-F594-2ED6-B6F57EB3A96E}"/>
                </a:ext>
              </a:extLst>
            </p:cNvPr>
            <p:cNvSpPr txBox="1"/>
            <p:nvPr/>
          </p:nvSpPr>
          <p:spPr>
            <a:xfrm rot="16200000">
              <a:off x="5488070" y="2748502"/>
              <a:ext cx="2241319" cy="369332"/>
            </a:xfrm>
            <a:prstGeom prst="rect">
              <a:avLst/>
            </a:prstGeom>
            <a:noFill/>
          </p:spPr>
          <p:txBody>
            <a:bodyPr wrap="none" rtlCol="0">
              <a:spAutoFit/>
            </a:bodyPr>
            <a:lstStyle/>
            <a:p>
              <a:r>
                <a:rPr lang="en-US">
                  <a:latin typeface="Calibri" panose="020F0502020204030204" pitchFamily="34" charset="0"/>
                  <a:cs typeface="Calibri" panose="020F0502020204030204" pitchFamily="34" charset="0"/>
                </a:rPr>
                <a:t>Electron Energy [</a:t>
              </a:r>
              <a:r>
                <a:rPr lang="en-US" i="1">
                  <a:latin typeface="Calibri" panose="020F0502020204030204" pitchFamily="34" charset="0"/>
                  <a:cs typeface="Calibri" panose="020F0502020204030204" pitchFamily="34" charset="0"/>
                </a:rPr>
                <a:t>GeV</a:t>
              </a:r>
              <a:r>
                <a:rPr lang="en-US">
                  <a:latin typeface="Calibri" panose="020F0502020204030204" pitchFamily="34" charset="0"/>
                  <a:cs typeface="Calibri" panose="020F0502020204030204" pitchFamily="34" charset="0"/>
                </a:rPr>
                <a:t>]</a:t>
              </a:r>
            </a:p>
          </p:txBody>
        </p:sp>
        <p:grpSp>
          <p:nvGrpSpPr>
            <p:cNvPr id="9" name="Group 8">
              <a:extLst>
                <a:ext uri="{FF2B5EF4-FFF2-40B4-BE49-F238E27FC236}">
                  <a16:creationId xmlns:a16="http://schemas.microsoft.com/office/drawing/2014/main" id="{8AC6BE31-E343-E470-FFFD-98BF2591B21E}"/>
                </a:ext>
              </a:extLst>
            </p:cNvPr>
            <p:cNvGrpSpPr/>
            <p:nvPr/>
          </p:nvGrpSpPr>
          <p:grpSpPr>
            <a:xfrm>
              <a:off x="7120646" y="1343204"/>
              <a:ext cx="4357992" cy="3160702"/>
              <a:chOff x="7120646" y="1343204"/>
              <a:chExt cx="3838395" cy="2085796"/>
            </a:xfrm>
          </p:grpSpPr>
          <p:pic>
            <p:nvPicPr>
              <p:cNvPr id="53265" name="Picture 8"/>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9463" b="24061"/>
              <a:stretch/>
            </p:blipFill>
            <p:spPr bwMode="auto">
              <a:xfrm>
                <a:off x="7120646" y="1343204"/>
                <a:ext cx="3838395" cy="2085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A39080E8-6672-0634-BBA3-F263111454A9}"/>
                  </a:ext>
                </a:extLst>
              </p:cNvPr>
              <p:cNvGrpSpPr/>
              <p:nvPr/>
            </p:nvGrpSpPr>
            <p:grpSpPr>
              <a:xfrm>
                <a:off x="7256834" y="1493049"/>
                <a:ext cx="3171218" cy="1814355"/>
                <a:chOff x="7256834" y="1493049"/>
                <a:chExt cx="3171218" cy="1814355"/>
              </a:xfrm>
            </p:grpSpPr>
            <p:pic>
              <p:nvPicPr>
                <p:cNvPr id="53269" name="图片 41" descr="C:\Users\new\Desktop\untitled1.bmp"/>
                <p:cNvPicPr>
                  <a:picLocks noChangeAspect="1" noChangeArrowheads="1"/>
                </p:cNvPicPr>
                <p:nvPr/>
              </p:nvPicPr>
              <p:blipFill rotWithShape="1">
                <a:blip r:embed="rId5"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l="13823" t="54952" r="21001" b="32496"/>
                <a:stretch/>
              </p:blipFill>
              <p:spPr bwMode="auto">
                <a:xfrm>
                  <a:off x="7256834" y="2302454"/>
                  <a:ext cx="27562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455AF6F7-00FF-6BF2-BDF2-BC8817052132}"/>
                    </a:ext>
                  </a:extLst>
                </p:cNvPr>
                <p:cNvSpPr/>
                <p:nvPr/>
              </p:nvSpPr>
              <p:spPr>
                <a:xfrm>
                  <a:off x="7256834" y="1493049"/>
                  <a:ext cx="3171218" cy="1814355"/>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TextBox 9">
              <a:extLst>
                <a:ext uri="{FF2B5EF4-FFF2-40B4-BE49-F238E27FC236}">
                  <a16:creationId xmlns:a16="http://schemas.microsoft.com/office/drawing/2014/main" id="{05611B69-E2F0-DDFF-21DB-87E6CC144A85}"/>
                </a:ext>
              </a:extLst>
            </p:cNvPr>
            <p:cNvSpPr txBox="1"/>
            <p:nvPr/>
          </p:nvSpPr>
          <p:spPr>
            <a:xfrm>
              <a:off x="7118817" y="4362047"/>
              <a:ext cx="4036682" cy="338554"/>
            </a:xfrm>
            <a:prstGeom prst="rect">
              <a:avLst/>
            </a:prstGeom>
            <a:noFill/>
          </p:spPr>
          <p:txBody>
            <a:bodyPr wrap="none" rtlCol="0">
              <a:spAutoFit/>
            </a:bodyPr>
            <a:lstStyle/>
            <a:p>
              <a:r>
                <a:rPr lang="en-US" sz="1600"/>
                <a:t>0             20            40            60            80</a:t>
              </a:r>
            </a:p>
          </p:txBody>
        </p:sp>
        <p:sp>
          <p:nvSpPr>
            <p:cNvPr id="11" name="TextBox 10">
              <a:extLst>
                <a:ext uri="{FF2B5EF4-FFF2-40B4-BE49-F238E27FC236}">
                  <a16:creationId xmlns:a16="http://schemas.microsoft.com/office/drawing/2014/main" id="{F2DCE5A0-2E56-9916-110C-BF8FDEE332B5}"/>
                </a:ext>
              </a:extLst>
            </p:cNvPr>
            <p:cNvSpPr txBox="1"/>
            <p:nvPr/>
          </p:nvSpPr>
          <p:spPr>
            <a:xfrm>
              <a:off x="6911344" y="1449264"/>
              <a:ext cx="298480" cy="338554"/>
            </a:xfrm>
            <a:prstGeom prst="rect">
              <a:avLst/>
            </a:prstGeom>
            <a:noFill/>
          </p:spPr>
          <p:txBody>
            <a:bodyPr wrap="none" rtlCol="0">
              <a:spAutoFit/>
            </a:bodyPr>
            <a:lstStyle/>
            <a:p>
              <a:r>
                <a:rPr lang="en-US" sz="1600"/>
                <a:t>3</a:t>
              </a:r>
            </a:p>
          </p:txBody>
        </p:sp>
        <p:sp>
          <p:nvSpPr>
            <p:cNvPr id="12" name="TextBox 11">
              <a:extLst>
                <a:ext uri="{FF2B5EF4-FFF2-40B4-BE49-F238E27FC236}">
                  <a16:creationId xmlns:a16="http://schemas.microsoft.com/office/drawing/2014/main" id="{8676F0FA-1D21-6F65-D294-F75F82A76708}"/>
                </a:ext>
              </a:extLst>
            </p:cNvPr>
            <p:cNvSpPr txBox="1"/>
            <p:nvPr/>
          </p:nvSpPr>
          <p:spPr>
            <a:xfrm>
              <a:off x="6910325" y="2354258"/>
              <a:ext cx="298480" cy="338554"/>
            </a:xfrm>
            <a:prstGeom prst="rect">
              <a:avLst/>
            </a:prstGeom>
            <a:noFill/>
          </p:spPr>
          <p:txBody>
            <a:bodyPr wrap="none" rtlCol="0">
              <a:spAutoFit/>
            </a:bodyPr>
            <a:lstStyle/>
            <a:p>
              <a:r>
                <a:rPr lang="en-US" sz="1600"/>
                <a:t>2</a:t>
              </a:r>
            </a:p>
          </p:txBody>
        </p:sp>
        <p:sp>
          <p:nvSpPr>
            <p:cNvPr id="13" name="TextBox 12">
              <a:extLst>
                <a:ext uri="{FF2B5EF4-FFF2-40B4-BE49-F238E27FC236}">
                  <a16:creationId xmlns:a16="http://schemas.microsoft.com/office/drawing/2014/main" id="{290BEB14-2383-4C05-6408-7CF67D8B20E5}"/>
                </a:ext>
              </a:extLst>
            </p:cNvPr>
            <p:cNvSpPr txBox="1"/>
            <p:nvPr/>
          </p:nvSpPr>
          <p:spPr>
            <a:xfrm>
              <a:off x="6924102" y="3259252"/>
              <a:ext cx="298480" cy="338554"/>
            </a:xfrm>
            <a:prstGeom prst="rect">
              <a:avLst/>
            </a:prstGeom>
            <a:noFill/>
          </p:spPr>
          <p:txBody>
            <a:bodyPr wrap="none" rtlCol="0">
              <a:spAutoFit/>
            </a:bodyPr>
            <a:lstStyle/>
            <a:p>
              <a:r>
                <a:rPr lang="en-US" sz="1600"/>
                <a:t>1</a:t>
              </a:r>
            </a:p>
          </p:txBody>
        </p:sp>
        <p:sp>
          <p:nvSpPr>
            <p:cNvPr id="14" name="TextBox 13">
              <a:extLst>
                <a:ext uri="{FF2B5EF4-FFF2-40B4-BE49-F238E27FC236}">
                  <a16:creationId xmlns:a16="http://schemas.microsoft.com/office/drawing/2014/main" id="{D4109087-F40C-2A17-F91C-9BEDCF17B2E0}"/>
                </a:ext>
              </a:extLst>
            </p:cNvPr>
            <p:cNvSpPr txBox="1"/>
            <p:nvPr/>
          </p:nvSpPr>
          <p:spPr>
            <a:xfrm>
              <a:off x="6943558" y="4185885"/>
              <a:ext cx="298480" cy="338554"/>
            </a:xfrm>
            <a:prstGeom prst="rect">
              <a:avLst/>
            </a:prstGeom>
            <a:noFill/>
          </p:spPr>
          <p:txBody>
            <a:bodyPr wrap="none" rtlCol="0">
              <a:spAutoFit/>
            </a:bodyPr>
            <a:lstStyle/>
            <a:p>
              <a:r>
                <a:rPr lang="en-US" sz="1600"/>
                <a:t>0</a:t>
              </a:r>
            </a:p>
          </p:txBody>
        </p:sp>
        <p:sp>
          <p:nvSpPr>
            <p:cNvPr id="15" name="TextBox 14">
              <a:extLst>
                <a:ext uri="{FF2B5EF4-FFF2-40B4-BE49-F238E27FC236}">
                  <a16:creationId xmlns:a16="http://schemas.microsoft.com/office/drawing/2014/main" id="{8B85BA5F-A1E9-DDC9-B5D2-239129C8ABDD}"/>
                </a:ext>
              </a:extLst>
            </p:cNvPr>
            <p:cNvSpPr txBox="1"/>
            <p:nvPr/>
          </p:nvSpPr>
          <p:spPr>
            <a:xfrm>
              <a:off x="10851950" y="4130553"/>
              <a:ext cx="298480" cy="338554"/>
            </a:xfrm>
            <a:prstGeom prst="rect">
              <a:avLst/>
            </a:prstGeom>
            <a:noFill/>
          </p:spPr>
          <p:txBody>
            <a:bodyPr wrap="none" rtlCol="0">
              <a:spAutoFit/>
            </a:bodyPr>
            <a:lstStyle/>
            <a:p>
              <a:r>
                <a:rPr lang="en-US" sz="1600">
                  <a:solidFill>
                    <a:schemeClr val="accent5">
                      <a:lumMod val="75000"/>
                    </a:schemeClr>
                  </a:solidFill>
                </a:rPr>
                <a:t>0</a:t>
              </a:r>
            </a:p>
          </p:txBody>
        </p:sp>
        <p:sp>
          <p:nvSpPr>
            <p:cNvPr id="17" name="TextBox 16">
              <a:extLst>
                <a:ext uri="{FF2B5EF4-FFF2-40B4-BE49-F238E27FC236}">
                  <a16:creationId xmlns:a16="http://schemas.microsoft.com/office/drawing/2014/main" id="{AB06A1E4-BE48-2735-9E3D-F1A04CCBCA16}"/>
                </a:ext>
              </a:extLst>
            </p:cNvPr>
            <p:cNvSpPr txBox="1"/>
            <p:nvPr/>
          </p:nvSpPr>
          <p:spPr>
            <a:xfrm>
              <a:off x="10849891" y="3256029"/>
              <a:ext cx="526106" cy="338554"/>
            </a:xfrm>
            <a:prstGeom prst="rect">
              <a:avLst/>
            </a:prstGeom>
            <a:noFill/>
          </p:spPr>
          <p:txBody>
            <a:bodyPr wrap="none" rtlCol="0">
              <a:spAutoFit/>
            </a:bodyPr>
            <a:lstStyle/>
            <a:p>
              <a:r>
                <a:rPr lang="en-US" sz="1600">
                  <a:solidFill>
                    <a:schemeClr val="accent5">
                      <a:lumMod val="75000"/>
                    </a:schemeClr>
                  </a:solidFill>
                </a:rPr>
                <a:t>200</a:t>
              </a:r>
            </a:p>
          </p:txBody>
        </p:sp>
        <p:sp>
          <p:nvSpPr>
            <p:cNvPr id="20" name="TextBox 19">
              <a:extLst>
                <a:ext uri="{FF2B5EF4-FFF2-40B4-BE49-F238E27FC236}">
                  <a16:creationId xmlns:a16="http://schemas.microsoft.com/office/drawing/2014/main" id="{52274F5F-CCC7-11C7-3FE8-387C57322E52}"/>
                </a:ext>
              </a:extLst>
            </p:cNvPr>
            <p:cNvSpPr txBox="1"/>
            <p:nvPr/>
          </p:nvSpPr>
          <p:spPr>
            <a:xfrm>
              <a:off x="10836537" y="2306068"/>
              <a:ext cx="526106" cy="338554"/>
            </a:xfrm>
            <a:prstGeom prst="rect">
              <a:avLst/>
            </a:prstGeom>
            <a:noFill/>
          </p:spPr>
          <p:txBody>
            <a:bodyPr wrap="none" rtlCol="0">
              <a:spAutoFit/>
            </a:bodyPr>
            <a:lstStyle/>
            <a:p>
              <a:r>
                <a:rPr lang="en-US" sz="1600">
                  <a:solidFill>
                    <a:schemeClr val="accent5">
                      <a:lumMod val="75000"/>
                    </a:schemeClr>
                  </a:solidFill>
                </a:rPr>
                <a:t>400</a:t>
              </a:r>
            </a:p>
          </p:txBody>
        </p:sp>
        <p:sp>
          <p:nvSpPr>
            <p:cNvPr id="21" name="TextBox 20">
              <a:extLst>
                <a:ext uri="{FF2B5EF4-FFF2-40B4-BE49-F238E27FC236}">
                  <a16:creationId xmlns:a16="http://schemas.microsoft.com/office/drawing/2014/main" id="{1FA03A6D-C3B5-4E58-C0FE-89D0CC44D5C2}"/>
                </a:ext>
              </a:extLst>
            </p:cNvPr>
            <p:cNvSpPr txBox="1"/>
            <p:nvPr/>
          </p:nvSpPr>
          <p:spPr>
            <a:xfrm>
              <a:off x="10844526" y="1396745"/>
              <a:ext cx="526106" cy="338554"/>
            </a:xfrm>
            <a:prstGeom prst="rect">
              <a:avLst/>
            </a:prstGeom>
            <a:noFill/>
          </p:spPr>
          <p:txBody>
            <a:bodyPr wrap="none" rtlCol="0">
              <a:spAutoFit/>
            </a:bodyPr>
            <a:lstStyle/>
            <a:p>
              <a:r>
                <a:rPr lang="en-US" sz="1600">
                  <a:solidFill>
                    <a:schemeClr val="accent5">
                      <a:lumMod val="75000"/>
                    </a:schemeClr>
                  </a:solidFill>
                </a:rPr>
                <a:t>600</a:t>
              </a:r>
            </a:p>
          </p:txBody>
        </p:sp>
        <p:sp>
          <p:nvSpPr>
            <p:cNvPr id="22" name="TextBox 21">
              <a:extLst>
                <a:ext uri="{FF2B5EF4-FFF2-40B4-BE49-F238E27FC236}">
                  <a16:creationId xmlns:a16="http://schemas.microsoft.com/office/drawing/2014/main" id="{DFEE2A12-9D97-DEE5-A622-18408CFAE001}"/>
                </a:ext>
              </a:extLst>
            </p:cNvPr>
            <p:cNvSpPr txBox="1"/>
            <p:nvPr/>
          </p:nvSpPr>
          <p:spPr>
            <a:xfrm rot="16200000">
              <a:off x="10465398" y="2748502"/>
              <a:ext cx="2080634" cy="369332"/>
            </a:xfrm>
            <a:prstGeom prst="rect">
              <a:avLst/>
            </a:prstGeom>
            <a:noFill/>
          </p:spPr>
          <p:txBody>
            <a:bodyPr wrap="none" rtlCol="0">
              <a:spAutoFit/>
            </a:bodyPr>
            <a:lstStyle/>
            <a:p>
              <a:r>
                <a:rPr lang="en-US">
                  <a:solidFill>
                    <a:schemeClr val="accent5">
                      <a:lumMod val="75000"/>
                    </a:schemeClr>
                  </a:solidFill>
                  <a:latin typeface="Calibri" panose="020F0502020204030204" pitchFamily="34" charset="0"/>
                  <a:cs typeface="Calibri" panose="020F0502020204030204" pitchFamily="34" charset="0"/>
                </a:rPr>
                <a:t>Laser Spot Size [</a:t>
              </a:r>
              <a:r>
                <a:rPr lang="en-US" i="1">
                  <a:solidFill>
                    <a:schemeClr val="accent5">
                      <a:lumMod val="75000"/>
                    </a:schemeClr>
                  </a:solidFill>
                  <a:latin typeface="Symbol" panose="05050102010706020507" pitchFamily="18" charset="2"/>
                  <a:cs typeface="Calibri" panose="020F0502020204030204" pitchFamily="34" charset="0"/>
                </a:rPr>
                <a:t>m</a:t>
              </a:r>
              <a:r>
                <a:rPr lang="en-US" i="1">
                  <a:solidFill>
                    <a:schemeClr val="accent5">
                      <a:lumMod val="75000"/>
                    </a:schemeClr>
                  </a:solidFill>
                  <a:latin typeface="Calibri" panose="020F0502020204030204" pitchFamily="34" charset="0"/>
                  <a:cs typeface="Calibri" panose="020F0502020204030204" pitchFamily="34" charset="0"/>
                </a:rPr>
                <a:t>m</a:t>
              </a:r>
              <a:r>
                <a:rPr lang="en-US">
                  <a:solidFill>
                    <a:schemeClr val="accent5">
                      <a:lumMod val="75000"/>
                    </a:schemeClr>
                  </a:solidFill>
                  <a:latin typeface="Calibri" panose="020F0502020204030204" pitchFamily="34" charset="0"/>
                  <a:cs typeface="Calibri" panose="020F0502020204030204" pitchFamily="34" charset="0"/>
                </a:rPr>
                <a:t>]</a:t>
              </a:r>
            </a:p>
          </p:txBody>
        </p:sp>
      </p:grpSp>
      <p:sp>
        <p:nvSpPr>
          <p:cNvPr id="24" name="Oval 23">
            <a:extLst>
              <a:ext uri="{FF2B5EF4-FFF2-40B4-BE49-F238E27FC236}">
                <a16:creationId xmlns:a16="http://schemas.microsoft.com/office/drawing/2014/main" id="{CD94E900-8D10-D00F-C66A-8F6242FDB50D}"/>
              </a:ext>
            </a:extLst>
          </p:cNvPr>
          <p:cNvSpPr/>
          <p:nvPr/>
        </p:nvSpPr>
        <p:spPr>
          <a:xfrm>
            <a:off x="3331405" y="3612764"/>
            <a:ext cx="45719" cy="45719"/>
          </a:xfrm>
          <a:prstGeom prst="ellipse">
            <a:avLst/>
          </a:prstGeom>
          <a:solidFill>
            <a:srgbClr val="FF0000"/>
          </a:solidFill>
          <a:ln>
            <a:noFill/>
          </a:ln>
          <a:effectLst>
            <a:glow rad="635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376856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2">
            <a:extLst>
              <a:ext uri="{FF2B5EF4-FFF2-40B4-BE49-F238E27FC236}">
                <a16:creationId xmlns:a16="http://schemas.microsoft.com/office/drawing/2014/main" id="{8698207D-23F5-141E-C1BF-43C3B905A474}"/>
              </a:ext>
            </a:extLst>
          </p:cNvPr>
          <p:cNvSpPr txBox="1">
            <a:spLocks noChangeArrowheads="1"/>
          </p:cNvSpPr>
          <p:nvPr/>
        </p:nvSpPr>
        <p:spPr bwMode="auto">
          <a:xfrm>
            <a:off x="2727325" y="811213"/>
            <a:ext cx="2114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2400" b="1">
                <a:latin typeface="Arial Black" panose="020B0A04020102020204" pitchFamily="34" charset="0"/>
                <a:ea typeface="Osaka" charset="-128"/>
              </a:rPr>
              <a:t>                   </a:t>
            </a:r>
            <a:endParaRPr lang="en-US" altLang="en-US" sz="2400">
              <a:latin typeface="Times New Roman" panose="02020603050405020304" pitchFamily="18" charset="0"/>
              <a:ea typeface="Osaka" charset="-128"/>
            </a:endParaRPr>
          </a:p>
        </p:txBody>
      </p:sp>
      <p:sp>
        <p:nvSpPr>
          <p:cNvPr id="49156" name="Rectangle 3">
            <a:extLst>
              <a:ext uri="{FF2B5EF4-FFF2-40B4-BE49-F238E27FC236}">
                <a16:creationId xmlns:a16="http://schemas.microsoft.com/office/drawing/2014/main" id="{530C9C76-57DC-66C8-CB3D-27D8E6DD4D1A}"/>
              </a:ext>
            </a:extLst>
          </p:cNvPr>
          <p:cNvSpPr>
            <a:spLocks noChangeArrowheads="1"/>
          </p:cNvSpPr>
          <p:nvPr/>
        </p:nvSpPr>
        <p:spPr bwMode="auto">
          <a:xfrm>
            <a:off x="1828800" y="1"/>
            <a:ext cx="81534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3600">
                <a:solidFill>
                  <a:schemeClr val="bg1"/>
                </a:solidFill>
                <a:latin typeface="Arial" panose="020B0604020202020204" pitchFamily="34" charset="0"/>
                <a:ea typeface="Osaka" charset="-128"/>
              </a:rPr>
              <a:t>Custom high-pressure x-ray ionized CO</a:t>
            </a:r>
            <a:r>
              <a:rPr lang="en-US" altLang="en-US" sz="3600" baseline="-25000">
                <a:solidFill>
                  <a:schemeClr val="bg1"/>
                </a:solidFill>
                <a:latin typeface="Arial" panose="020B0604020202020204" pitchFamily="34" charset="0"/>
                <a:ea typeface="Osaka" charset="-128"/>
              </a:rPr>
              <a:t>2 </a:t>
            </a:r>
            <a:r>
              <a:rPr lang="en-US" altLang="en-US" sz="3600">
                <a:solidFill>
                  <a:schemeClr val="bg1"/>
                </a:solidFill>
                <a:latin typeface="Arial" panose="020B0604020202020204" pitchFamily="34" charset="0"/>
                <a:ea typeface="Osaka" charset="-128"/>
              </a:rPr>
              <a:t>amplifier operated at BNL/ATF</a:t>
            </a:r>
          </a:p>
        </p:txBody>
      </p:sp>
      <p:pic>
        <p:nvPicPr>
          <p:cNvPr id="47109" name="Picture 6" descr="users2002-10">
            <a:extLst>
              <a:ext uri="{FF2B5EF4-FFF2-40B4-BE49-F238E27FC236}">
                <a16:creationId xmlns:a16="http://schemas.microsoft.com/office/drawing/2014/main" id="{A68FEE1B-1B83-54D8-708B-293C770461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829"/>
          <a:stretch/>
        </p:blipFill>
        <p:spPr bwMode="auto">
          <a:xfrm>
            <a:off x="530087" y="1032029"/>
            <a:ext cx="5840988" cy="3558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9160" name="Text Box 9">
            <a:extLst>
              <a:ext uri="{FF2B5EF4-FFF2-40B4-BE49-F238E27FC236}">
                <a16:creationId xmlns:a16="http://schemas.microsoft.com/office/drawing/2014/main" id="{48092845-B226-F144-6C3F-9D9178A21BC0}"/>
              </a:ext>
            </a:extLst>
          </p:cNvPr>
          <p:cNvSpPr txBox="1">
            <a:spLocks noChangeArrowheads="1"/>
          </p:cNvSpPr>
          <p:nvPr/>
        </p:nvSpPr>
        <p:spPr bwMode="auto">
          <a:xfrm>
            <a:off x="1256208" y="4737517"/>
            <a:ext cx="3440365" cy="111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spcBef>
                <a:spcPct val="5000"/>
              </a:spcBef>
            </a:pPr>
            <a:r>
              <a:rPr lang="en-US" altLang="en-US" sz="1600">
                <a:latin typeface="+mn-lt"/>
              </a:rPr>
              <a:t>X-ray pre-ionized electric discharge</a:t>
            </a:r>
          </a:p>
          <a:p>
            <a:pPr eaLnBrk="1" hangingPunct="1">
              <a:spcBef>
                <a:spcPct val="5000"/>
              </a:spcBef>
            </a:pPr>
            <a:r>
              <a:rPr lang="en-US" altLang="en-US" sz="1600">
                <a:latin typeface="+mn-lt"/>
              </a:rPr>
              <a:t>Discharge volume 	10x10x100 cm</a:t>
            </a:r>
            <a:r>
              <a:rPr lang="en-US" altLang="en-US" sz="1600" baseline="30000">
                <a:latin typeface="+mn-lt"/>
              </a:rPr>
              <a:t>3</a:t>
            </a:r>
            <a:endParaRPr lang="en-US" altLang="en-US" sz="1600">
              <a:latin typeface="+mn-lt"/>
            </a:endParaRPr>
          </a:p>
          <a:p>
            <a:pPr eaLnBrk="1" hangingPunct="1">
              <a:spcBef>
                <a:spcPct val="5000"/>
              </a:spcBef>
            </a:pPr>
            <a:r>
              <a:rPr lang="en-US" altLang="en-US" sz="1600">
                <a:latin typeface="+mn-lt"/>
              </a:rPr>
              <a:t>Pressure 		10 atm</a:t>
            </a:r>
          </a:p>
          <a:p>
            <a:pPr eaLnBrk="1" hangingPunct="1">
              <a:spcBef>
                <a:spcPct val="5000"/>
              </a:spcBef>
            </a:pPr>
            <a:r>
              <a:rPr lang="en-US" altLang="en-US" sz="1600">
                <a:latin typeface="+mn-lt"/>
              </a:rPr>
              <a:t>Amplified ps pulse	20 J</a:t>
            </a:r>
          </a:p>
        </p:txBody>
      </p:sp>
      <p:sp>
        <p:nvSpPr>
          <p:cNvPr id="2" name="Rectangle 3">
            <a:extLst>
              <a:ext uri="{FF2B5EF4-FFF2-40B4-BE49-F238E27FC236}">
                <a16:creationId xmlns:a16="http://schemas.microsoft.com/office/drawing/2014/main" id="{AE434B6E-4AB1-4F5B-EA9F-EA632BB0A165}"/>
              </a:ext>
            </a:extLst>
          </p:cNvPr>
          <p:cNvSpPr txBox="1">
            <a:spLocks noChangeArrowheads="1"/>
          </p:cNvSpPr>
          <p:nvPr/>
        </p:nvSpPr>
        <p:spPr>
          <a:xfrm>
            <a:off x="1023560" y="7221"/>
            <a:ext cx="8015288" cy="914400"/>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altLang="en-US"/>
              <a:t>ATF high-pressure laser amplifier</a:t>
            </a:r>
          </a:p>
        </p:txBody>
      </p:sp>
      <p:sp>
        <p:nvSpPr>
          <p:cNvPr id="3" name="Slide Number Placeholder 3">
            <a:extLst>
              <a:ext uri="{FF2B5EF4-FFF2-40B4-BE49-F238E27FC236}">
                <a16:creationId xmlns:a16="http://schemas.microsoft.com/office/drawing/2014/main" id="{4F123E54-AE54-131B-B7E5-1DEAF202826B}"/>
              </a:ext>
            </a:extLst>
          </p:cNvPr>
          <p:cNvSpPr>
            <a:spLocks noGrp="1"/>
          </p:cNvSpPr>
          <p:nvPr>
            <p:ph type="sldNum" sz="quarter" idx="4"/>
          </p:nvPr>
        </p:nvSpPr>
        <p:spPr>
          <a:xfrm>
            <a:off x="11188014" y="6316595"/>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31</a:t>
            </a:fld>
            <a:endParaRPr lang="en-US">
              <a:solidFill>
                <a:schemeClr val="bg1"/>
              </a:solidFill>
            </a:endParaRPr>
          </a:p>
        </p:txBody>
      </p:sp>
      <p:pic>
        <p:nvPicPr>
          <p:cNvPr id="4" name="Picture 2">
            <a:extLst>
              <a:ext uri="{FF2B5EF4-FFF2-40B4-BE49-F238E27FC236}">
                <a16:creationId xmlns:a16="http://schemas.microsoft.com/office/drawing/2014/main" id="{01FA2F3E-FBF8-E1A7-20AD-8221A8B2FF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57" t="28183" r="13851" b="19962"/>
          <a:stretch/>
        </p:blipFill>
        <p:spPr bwMode="auto">
          <a:xfrm>
            <a:off x="6596348" y="1158671"/>
            <a:ext cx="5482512" cy="427817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2" name="Picture 8" descr="TWLOpen">
            <a:extLst>
              <a:ext uri="{FF2B5EF4-FFF2-40B4-BE49-F238E27FC236}">
                <a16:creationId xmlns:a16="http://schemas.microsoft.com/office/drawing/2014/main" id="{B4556C88-1DA6-D555-A3A2-5ED5DE2359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6348" y="1158671"/>
            <a:ext cx="5511363" cy="4278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7" descr="amplifier10atm_a">
            <a:extLst>
              <a:ext uri="{FF2B5EF4-FFF2-40B4-BE49-F238E27FC236}">
                <a16:creationId xmlns:a16="http://schemas.microsoft.com/office/drawing/2014/main" id="{041D2109-1158-E9C6-1162-EB3705C695AC}"/>
              </a:ext>
            </a:extLst>
          </p:cNvPr>
          <p:cNvPicPr>
            <a:picLocks noChangeAspect="1" noChangeArrowheads="1"/>
          </p:cNvPicPr>
          <p:nvPr/>
        </p:nvPicPr>
        <p:blipFill>
          <a:blip r:embed="rId6"/>
          <a:srcRect/>
          <a:stretch>
            <a:fillRect/>
          </a:stretch>
        </p:blipFill>
        <p:spPr bwMode="auto">
          <a:xfrm>
            <a:off x="6587161" y="1158671"/>
            <a:ext cx="5511363" cy="4435804"/>
          </a:xfrm>
          <a:prstGeom prst="rect">
            <a:avLst/>
          </a:prstGeom>
          <a:noFill/>
          <a:ln w="9525">
            <a:noFill/>
            <a:miter lim="800000"/>
            <a:headEnd/>
            <a:tailEnd/>
          </a:ln>
          <a:effectLst>
            <a:outerShdw dist="107763" dir="13500000" algn="ctr" rotWithShape="0">
              <a:schemeClr val="bg1">
                <a:alpha val="50000"/>
              </a:schemeClr>
            </a:outerShdw>
          </a:effectLst>
        </p:spPr>
      </p:pic>
    </p:spTree>
    <p:extLst>
      <p:ext uri="{BB962C8B-B14F-4D97-AF65-F5344CB8AC3E}">
        <p14:creationId xmlns:p14="http://schemas.microsoft.com/office/powerpoint/2010/main" val="2166595752"/>
      </p:ext>
    </p:extLst>
  </p:cSld>
  <p:clrMapOvr>
    <a:masterClrMapping/>
  </p:clrMapOvr>
  <p:transition spd="med">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FAF970-2312-11B6-1D5A-8491E555DA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4477" y="3777975"/>
            <a:ext cx="2958979" cy="2206343"/>
          </a:xfrm>
          <a:prstGeom prst="rect">
            <a:avLst/>
          </a:prstGeom>
        </p:spPr>
      </p:pic>
      <p:sp>
        <p:nvSpPr>
          <p:cNvPr id="2" name="Title 1"/>
          <p:cNvSpPr>
            <a:spLocks noGrp="1"/>
          </p:cNvSpPr>
          <p:nvPr>
            <p:ph type="title"/>
          </p:nvPr>
        </p:nvSpPr>
        <p:spPr>
          <a:xfrm>
            <a:off x="2285880" y="329473"/>
            <a:ext cx="9409487" cy="743632"/>
          </a:xfrm>
        </p:spPr>
        <p:txBody>
          <a:bodyPr>
            <a:normAutofit/>
          </a:bodyPr>
          <a:lstStyle/>
          <a:p>
            <a:r>
              <a:rPr lang="en-US" sz="2000" b="0"/>
              <a:t>Submit proposal</a:t>
            </a:r>
            <a:r>
              <a:rPr lang="en-US" sz="2000"/>
              <a:t>             </a:t>
            </a:r>
            <a:r>
              <a:rPr lang="en-US" sz="2000" b="0"/>
              <a:t>get approved</a:t>
            </a:r>
            <a:r>
              <a:rPr lang="en-US" sz="2000"/>
              <a:t>	        </a:t>
            </a:r>
            <a:r>
              <a:rPr lang="en-US" sz="2000" b="0"/>
              <a:t>safety review	   get beam time       </a:t>
            </a:r>
          </a:p>
        </p:txBody>
      </p:sp>
      <p:pic>
        <p:nvPicPr>
          <p:cNvPr id="4" name="Content Placeholder 3"/>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b="17966"/>
          <a:stretch/>
        </p:blipFill>
        <p:spPr>
          <a:xfrm>
            <a:off x="5496541" y="1655422"/>
            <a:ext cx="3453296" cy="2023821"/>
          </a:xfrm>
        </p:spPr>
      </p:pic>
      <p:pic>
        <p:nvPicPr>
          <p:cNvPr id="7" name="Picture 6" descr="BNL | Accelerator Test Facility - Internet Explorer"/>
          <p:cNvPicPr>
            <a:picLocks noChangeAspect="1"/>
          </p:cNvPicPr>
          <p:nvPr/>
        </p:nvPicPr>
        <p:blipFill rotWithShape="1">
          <a:blip r:embed="rId5">
            <a:extLst>
              <a:ext uri="{28A0092B-C50C-407E-A947-70E740481C1C}">
                <a14:useLocalDpi xmlns:a14="http://schemas.microsoft.com/office/drawing/2010/main" val="0"/>
              </a:ext>
            </a:extLst>
          </a:blip>
          <a:srcRect l="28350" t="8092" r="28650" b="11006"/>
          <a:stretch/>
        </p:blipFill>
        <p:spPr>
          <a:xfrm>
            <a:off x="231430" y="1166704"/>
            <a:ext cx="5125676" cy="530103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92464" y="3679243"/>
            <a:ext cx="3453296" cy="2305075"/>
          </a:xfrm>
          <a:prstGeom prst="rect">
            <a:avLst/>
          </a:prstGeom>
        </p:spPr>
      </p:pic>
      <p:sp>
        <p:nvSpPr>
          <p:cNvPr id="5" name="Oval 4"/>
          <p:cNvSpPr/>
          <p:nvPr/>
        </p:nvSpPr>
        <p:spPr>
          <a:xfrm>
            <a:off x="3568078" y="1605000"/>
            <a:ext cx="754540" cy="287748"/>
          </a:xfrm>
          <a:prstGeom prst="ellipse">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238634" y="3726288"/>
            <a:ext cx="3052109" cy="523220"/>
          </a:xfrm>
          <a:prstGeom prst="rect">
            <a:avLst/>
          </a:prstGeom>
          <a:noFill/>
        </p:spPr>
        <p:txBody>
          <a:bodyPr wrap="square" rtlCol="0">
            <a:spAutoFit/>
          </a:bodyPr>
          <a:lstStyle/>
          <a:p>
            <a:pPr algn="ctr"/>
            <a:r>
              <a:rPr lang="en-US" sz="1400">
                <a:solidFill>
                  <a:schemeClr val="bg1"/>
                </a:solidFill>
              </a:rPr>
              <a:t>User’s and Proposal Steering Committee meetings</a:t>
            </a:r>
          </a:p>
        </p:txBody>
      </p:sp>
      <p:sp>
        <p:nvSpPr>
          <p:cNvPr id="13" name="TextBox 12"/>
          <p:cNvSpPr txBox="1"/>
          <p:nvPr/>
        </p:nvSpPr>
        <p:spPr>
          <a:xfrm>
            <a:off x="10481194" y="3796226"/>
            <a:ext cx="1632722" cy="307777"/>
          </a:xfrm>
          <a:prstGeom prst="rect">
            <a:avLst/>
          </a:prstGeom>
          <a:noFill/>
        </p:spPr>
        <p:txBody>
          <a:bodyPr wrap="square" rtlCol="0">
            <a:spAutoFit/>
          </a:bodyPr>
          <a:lstStyle/>
          <a:p>
            <a:r>
              <a:rPr lang="en-US" sz="1400">
                <a:solidFill>
                  <a:schemeClr val="bg1"/>
                </a:solidFill>
              </a:rPr>
              <a:t>Your experiment</a:t>
            </a:r>
          </a:p>
        </p:txBody>
      </p:sp>
      <p:sp>
        <p:nvSpPr>
          <p:cNvPr id="16" name="Right Arrow 15"/>
          <p:cNvSpPr/>
          <p:nvPr/>
        </p:nvSpPr>
        <p:spPr>
          <a:xfrm>
            <a:off x="4282245" y="651751"/>
            <a:ext cx="828848" cy="85415"/>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98936" y="520373"/>
            <a:ext cx="2244436" cy="646331"/>
          </a:xfrm>
          <a:prstGeom prst="rect">
            <a:avLst/>
          </a:prstGeom>
          <a:noFill/>
        </p:spPr>
        <p:txBody>
          <a:bodyPr wrap="square" rtlCol="0">
            <a:spAutoFit/>
          </a:bodyPr>
          <a:lstStyle/>
          <a:p>
            <a:r>
              <a:rPr lang="en-US" sz="1600">
                <a:hlinkClick r:id="rId7"/>
              </a:rPr>
              <a:t>www.bnl.gov/atf/</a:t>
            </a:r>
            <a:endParaRPr lang="en-US" sz="1600"/>
          </a:p>
          <a:p>
            <a:endParaRPr lang="en-US" sz="2000"/>
          </a:p>
        </p:txBody>
      </p:sp>
      <p:sp>
        <p:nvSpPr>
          <p:cNvPr id="11" name="Slide Number Placeholder 10"/>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2D10BA0-D1C6-4F32-A6D6-FE66AAE50CC3}" type="slidenum">
              <a:rPr lang="en-US" smtClean="0"/>
              <a:pPr/>
              <a:t>32</a:t>
            </a:fld>
            <a:endParaRPr lang="en-US"/>
          </a:p>
        </p:txBody>
      </p:sp>
      <p:sp>
        <p:nvSpPr>
          <p:cNvPr id="12" name="Title 1">
            <a:extLst>
              <a:ext uri="{FF2B5EF4-FFF2-40B4-BE49-F238E27FC236}">
                <a16:creationId xmlns:a16="http://schemas.microsoft.com/office/drawing/2014/main" id="{57AD27D7-4841-ED26-C41D-9CE33814A59C}"/>
              </a:ext>
            </a:extLst>
          </p:cNvPr>
          <p:cNvSpPr txBox="1">
            <a:spLocks/>
          </p:cNvSpPr>
          <p:nvPr/>
        </p:nvSpPr>
        <p:spPr>
          <a:xfrm>
            <a:off x="729481" y="-43692"/>
            <a:ext cx="11105321" cy="647244"/>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a:t>Approval of user experiments</a:t>
            </a:r>
          </a:p>
        </p:txBody>
      </p:sp>
      <p:pic>
        <p:nvPicPr>
          <p:cNvPr id="18" name="Picture 17">
            <a:extLst>
              <a:ext uri="{FF2B5EF4-FFF2-40B4-BE49-F238E27FC236}">
                <a16:creationId xmlns:a16="http://schemas.microsoft.com/office/drawing/2014/main" id="{39DA9E21-E4F4-2253-BD38-402396CB1AE9}"/>
              </a:ext>
            </a:extLst>
          </p:cNvPr>
          <p:cNvPicPr>
            <a:picLocks noChangeAspect="1"/>
          </p:cNvPicPr>
          <p:nvPr/>
        </p:nvPicPr>
        <p:blipFill>
          <a:blip r:embed="rId8"/>
          <a:srcRect t="-4043" b="1"/>
          <a:stretch/>
        </p:blipFill>
        <p:spPr>
          <a:xfrm>
            <a:off x="9556466" y="873682"/>
            <a:ext cx="2278336" cy="2798992"/>
          </a:xfrm>
          <a:prstGeom prst="rect">
            <a:avLst/>
          </a:prstGeom>
        </p:spPr>
      </p:pic>
      <p:sp>
        <p:nvSpPr>
          <p:cNvPr id="22" name="Right Arrow 15">
            <a:extLst>
              <a:ext uri="{FF2B5EF4-FFF2-40B4-BE49-F238E27FC236}">
                <a16:creationId xmlns:a16="http://schemas.microsoft.com/office/drawing/2014/main" id="{E43661F7-742E-A507-316B-699E6D460DD0}"/>
              </a:ext>
            </a:extLst>
          </p:cNvPr>
          <p:cNvSpPr/>
          <p:nvPr/>
        </p:nvSpPr>
        <p:spPr>
          <a:xfrm>
            <a:off x="6613109" y="664781"/>
            <a:ext cx="828848" cy="85415"/>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ight Arrow 15">
            <a:extLst>
              <a:ext uri="{FF2B5EF4-FFF2-40B4-BE49-F238E27FC236}">
                <a16:creationId xmlns:a16="http://schemas.microsoft.com/office/drawing/2014/main" id="{4AE67D6C-57E8-DBF8-FA3B-E6631C3AD48D}"/>
              </a:ext>
            </a:extLst>
          </p:cNvPr>
          <p:cNvSpPr/>
          <p:nvPr/>
        </p:nvSpPr>
        <p:spPr>
          <a:xfrm>
            <a:off x="9014477" y="662043"/>
            <a:ext cx="828848" cy="85415"/>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ight Arrow 15">
            <a:extLst>
              <a:ext uri="{FF2B5EF4-FFF2-40B4-BE49-F238E27FC236}">
                <a16:creationId xmlns:a16="http://schemas.microsoft.com/office/drawing/2014/main" id="{BEC96E94-06AE-0C0F-15D8-240F953FFE9C}"/>
              </a:ext>
            </a:extLst>
          </p:cNvPr>
          <p:cNvSpPr/>
          <p:nvPr/>
        </p:nvSpPr>
        <p:spPr>
          <a:xfrm>
            <a:off x="4376582" y="1676937"/>
            <a:ext cx="1271633" cy="143874"/>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ight Arrow 15">
            <a:extLst>
              <a:ext uri="{FF2B5EF4-FFF2-40B4-BE49-F238E27FC236}">
                <a16:creationId xmlns:a16="http://schemas.microsoft.com/office/drawing/2014/main" id="{7E7EF9EA-5C29-7480-C5EB-06FF3300EBCC}"/>
              </a:ext>
            </a:extLst>
          </p:cNvPr>
          <p:cNvSpPr/>
          <p:nvPr/>
        </p:nvSpPr>
        <p:spPr>
          <a:xfrm>
            <a:off x="8775575" y="1694725"/>
            <a:ext cx="1271633" cy="143874"/>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ight Arrow 15">
            <a:extLst>
              <a:ext uri="{FF2B5EF4-FFF2-40B4-BE49-F238E27FC236}">
                <a16:creationId xmlns:a16="http://schemas.microsoft.com/office/drawing/2014/main" id="{265F4C73-AE77-ADF5-99B9-B6602FAD1B3D}"/>
              </a:ext>
            </a:extLst>
          </p:cNvPr>
          <p:cNvSpPr/>
          <p:nvPr/>
        </p:nvSpPr>
        <p:spPr>
          <a:xfrm rot="5400000">
            <a:off x="10001299" y="3657625"/>
            <a:ext cx="670540" cy="143874"/>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12500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1"/>
          <p:cNvSpPr>
            <a:spLocks noGrp="1"/>
          </p:cNvSpPr>
          <p:nvPr>
            <p:ph type="sldNum" sz="quarter" idx="13"/>
          </p:nvPr>
        </p:nvSpPr>
        <p:spPr>
          <a:xfrm>
            <a:off x="4419600" y="6534512"/>
            <a:ext cx="2133600" cy="365125"/>
          </a:xfrm>
        </p:spPr>
        <p:txBody>
          <a:bodyPr/>
          <a:lstStyle/>
          <a:p>
            <a:pPr algn="r"/>
            <a:r>
              <a:rPr lang="en-US">
                <a:solidFill>
                  <a:schemeClr val="bg1"/>
                </a:solidFill>
              </a:rPr>
              <a:t>3</a:t>
            </a:r>
          </a:p>
        </p:txBody>
      </p:sp>
      <p:graphicFrame>
        <p:nvGraphicFramePr>
          <p:cNvPr id="2" name="Table 1"/>
          <p:cNvGraphicFramePr>
            <a:graphicFrameLocks noGrp="1"/>
          </p:cNvGraphicFramePr>
          <p:nvPr/>
        </p:nvGraphicFramePr>
        <p:xfrm>
          <a:off x="1579001" y="1639608"/>
          <a:ext cx="8492651" cy="4145280"/>
        </p:xfrm>
        <a:graphic>
          <a:graphicData uri="http://schemas.openxmlformats.org/drawingml/2006/table">
            <a:tbl>
              <a:tblPr firstRow="1" firstCol="1" bandRow="1">
                <a:tableStyleId>{5C22544A-7EE6-4342-B048-85BDC9FD1C3A}</a:tableStyleId>
              </a:tblPr>
              <a:tblGrid>
                <a:gridCol w="3749416">
                  <a:extLst>
                    <a:ext uri="{9D8B030D-6E8A-4147-A177-3AD203B41FA5}">
                      <a16:colId xmlns:a16="http://schemas.microsoft.com/office/drawing/2014/main" val="20000"/>
                    </a:ext>
                  </a:extLst>
                </a:gridCol>
                <a:gridCol w="677605">
                  <a:extLst>
                    <a:ext uri="{9D8B030D-6E8A-4147-A177-3AD203B41FA5}">
                      <a16:colId xmlns:a16="http://schemas.microsoft.com/office/drawing/2014/main" val="20001"/>
                    </a:ext>
                  </a:extLst>
                </a:gridCol>
                <a:gridCol w="819233">
                  <a:extLst>
                    <a:ext uri="{9D8B030D-6E8A-4147-A177-3AD203B41FA5}">
                      <a16:colId xmlns:a16="http://schemas.microsoft.com/office/drawing/2014/main" val="20002"/>
                    </a:ext>
                  </a:extLst>
                </a:gridCol>
                <a:gridCol w="628073">
                  <a:extLst>
                    <a:ext uri="{9D8B030D-6E8A-4147-A177-3AD203B41FA5}">
                      <a16:colId xmlns:a16="http://schemas.microsoft.com/office/drawing/2014/main" val="20003"/>
                    </a:ext>
                  </a:extLst>
                </a:gridCol>
                <a:gridCol w="678688">
                  <a:extLst>
                    <a:ext uri="{9D8B030D-6E8A-4147-A177-3AD203B41FA5}">
                      <a16:colId xmlns:a16="http://schemas.microsoft.com/office/drawing/2014/main" val="20004"/>
                    </a:ext>
                  </a:extLst>
                </a:gridCol>
                <a:gridCol w="590649">
                  <a:extLst>
                    <a:ext uri="{9D8B030D-6E8A-4147-A177-3AD203B41FA5}">
                      <a16:colId xmlns:a16="http://schemas.microsoft.com/office/drawing/2014/main" val="20005"/>
                    </a:ext>
                  </a:extLst>
                </a:gridCol>
                <a:gridCol w="671382">
                  <a:extLst>
                    <a:ext uri="{9D8B030D-6E8A-4147-A177-3AD203B41FA5}">
                      <a16:colId xmlns:a16="http://schemas.microsoft.com/office/drawing/2014/main" val="20006"/>
                    </a:ext>
                  </a:extLst>
                </a:gridCol>
                <a:gridCol w="677605">
                  <a:extLst>
                    <a:ext uri="{9D8B030D-6E8A-4147-A177-3AD203B41FA5}">
                      <a16:colId xmlns:a16="http://schemas.microsoft.com/office/drawing/2014/main" val="20007"/>
                    </a:ext>
                  </a:extLst>
                </a:gridCol>
              </a:tblGrid>
              <a:tr h="0">
                <a:tc>
                  <a:txBody>
                    <a:bodyPr/>
                    <a:lstStyle/>
                    <a:p>
                      <a:pPr marL="0" marR="0" algn="just">
                        <a:spcBef>
                          <a:spcPts val="300"/>
                        </a:spcBef>
                        <a:spcAft>
                          <a:spcPts val="300"/>
                        </a:spcAft>
                      </a:pPr>
                      <a:r>
                        <a:rPr lang="en-US" sz="1600">
                          <a:effectLst/>
                        </a:rPr>
                        <a:t>Parameter</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a:effectLst/>
                        </a:rPr>
                        <a:t>#1</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a:effectLst/>
                        </a:rPr>
                        <a:t>#2</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a:effectLst/>
                        </a:rPr>
                        <a:t>#3</a:t>
                      </a:r>
                      <a:endParaRPr lang="en-US" sz="1600">
                        <a:effectLst/>
                        <a:latin typeface="Times New Roman"/>
                        <a:ea typeface="Times New Roman"/>
                      </a:endParaRPr>
                    </a:p>
                  </a:txBody>
                  <a:tcPr marL="68580" marR="68580" marT="0" marB="0"/>
                </a:tc>
                <a:tc>
                  <a:txBody>
                    <a:bodyPr/>
                    <a:lstStyle/>
                    <a:p>
                      <a:pPr marL="0" marR="0">
                        <a:spcBef>
                          <a:spcPts val="300"/>
                        </a:spcBef>
                        <a:spcAft>
                          <a:spcPts val="300"/>
                        </a:spcAft>
                      </a:pPr>
                      <a:r>
                        <a:rPr lang="en-US" sz="1600">
                          <a:effectLst/>
                        </a:rPr>
                        <a:t>#4</a:t>
                      </a:r>
                      <a:endParaRPr lang="en-US" sz="1600" b="1">
                        <a:effectLst/>
                        <a:latin typeface="Times New Roman"/>
                        <a:cs typeface="Times New Roman"/>
                      </a:endParaRPr>
                    </a:p>
                  </a:txBody>
                  <a:tcPr marL="68580" marR="68580" marT="0" marB="0"/>
                </a:tc>
                <a:tc>
                  <a:txBody>
                    <a:bodyPr/>
                    <a:lstStyle/>
                    <a:p>
                      <a:pPr marL="0" marR="0">
                        <a:spcBef>
                          <a:spcPts val="300"/>
                        </a:spcBef>
                        <a:spcAft>
                          <a:spcPts val="300"/>
                        </a:spcAft>
                      </a:pPr>
                      <a:r>
                        <a:rPr lang="en-US" sz="1600">
                          <a:effectLst/>
                        </a:rPr>
                        <a:t>#5</a:t>
                      </a:r>
                      <a:endParaRPr lang="en-US" sz="1600" b="1">
                        <a:effectLst/>
                        <a:latin typeface="Times New Roman"/>
                        <a:cs typeface="Times New Roman"/>
                      </a:endParaRPr>
                    </a:p>
                  </a:txBody>
                  <a:tcPr marL="68580" marR="68580" marT="0" marB="0"/>
                </a:tc>
                <a:tc>
                  <a:txBody>
                    <a:bodyPr/>
                    <a:lstStyle/>
                    <a:p>
                      <a:pPr marL="0" marR="0">
                        <a:spcBef>
                          <a:spcPts val="300"/>
                        </a:spcBef>
                        <a:spcAft>
                          <a:spcPts val="300"/>
                        </a:spcAft>
                      </a:pPr>
                      <a:r>
                        <a:rPr lang="en-US" sz="1600">
                          <a:effectLst/>
                        </a:rPr>
                        <a:t>PIC*</a:t>
                      </a:r>
                      <a:endParaRPr lang="en-US" sz="1600" b="1">
                        <a:effectLst/>
                        <a:latin typeface="Times New Roman"/>
                        <a:cs typeface="Times New Roman"/>
                      </a:endParaRPr>
                    </a:p>
                  </a:txBody>
                  <a:tcPr marL="68580" marR="68580" marT="0" marB="0"/>
                </a:tc>
                <a:tc>
                  <a:txBody>
                    <a:bodyPr/>
                    <a:lstStyle/>
                    <a:p>
                      <a:pPr marL="0" marR="0">
                        <a:spcBef>
                          <a:spcPts val="300"/>
                        </a:spcBef>
                        <a:spcAft>
                          <a:spcPts val="300"/>
                        </a:spcAft>
                      </a:pPr>
                      <a:r>
                        <a:rPr lang="en-US" sz="1600">
                          <a:effectLst/>
                        </a:rPr>
                        <a:t>#6</a:t>
                      </a:r>
                      <a:endParaRPr lang="en-US" sz="1600" b="1">
                        <a:effectLst/>
                        <a:latin typeface="Times New Roman"/>
                        <a:cs typeface="Times New Roman"/>
                      </a:endParaRPr>
                    </a:p>
                  </a:txBody>
                  <a:tcPr marL="68580" marR="68580" marT="0" marB="0"/>
                </a:tc>
                <a:extLst>
                  <a:ext uri="{0D108BD9-81ED-4DB2-BD59-A6C34878D82A}">
                    <a16:rowId xmlns:a16="http://schemas.microsoft.com/office/drawing/2014/main" val="10000"/>
                  </a:ext>
                </a:extLst>
              </a:tr>
              <a:tr h="137160">
                <a:tc>
                  <a:txBody>
                    <a:bodyPr/>
                    <a:lstStyle/>
                    <a:p>
                      <a:pPr marL="0" marR="0" algn="just">
                        <a:spcBef>
                          <a:spcPts val="300"/>
                        </a:spcBef>
                        <a:spcAft>
                          <a:spcPts val="300"/>
                        </a:spcAft>
                      </a:pPr>
                      <a:r>
                        <a:rPr lang="en-US" sz="1600" kern="1200">
                          <a:effectLst/>
                        </a:rPr>
                        <a:t>Laser wavelength (</a:t>
                      </a:r>
                      <a:r>
                        <a:rPr lang="en-US" sz="1600" kern="1200">
                          <a:effectLst/>
                          <a:latin typeface="Symbol" panose="05050102010706020507" pitchFamily="18" charset="2"/>
                        </a:rPr>
                        <a:t>m</a:t>
                      </a:r>
                      <a:r>
                        <a:rPr lang="en-US" sz="1600" kern="1200">
                          <a:effectLst/>
                        </a:rPr>
                        <a:t>m)</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0.8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9.2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9.2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0.8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9.2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10</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9.2</a:t>
                      </a:r>
                      <a:endParaRPr lang="en-US" sz="1600">
                        <a:effectLst/>
                        <a:latin typeface="Times New Roman"/>
                        <a:ea typeface="Times New Roman"/>
                      </a:endParaRPr>
                    </a:p>
                  </a:txBody>
                  <a:tcPr marL="68580" marR="68580" marT="0" marB="0"/>
                </a:tc>
                <a:extLst>
                  <a:ext uri="{0D108BD9-81ED-4DB2-BD59-A6C34878D82A}">
                    <a16:rowId xmlns:a16="http://schemas.microsoft.com/office/drawing/2014/main" val="10001"/>
                  </a:ext>
                </a:extLst>
              </a:tr>
              <a:tr h="137160">
                <a:tc>
                  <a:txBody>
                    <a:bodyPr/>
                    <a:lstStyle/>
                    <a:p>
                      <a:pPr marL="0" marR="0" algn="just">
                        <a:spcBef>
                          <a:spcPts val="300"/>
                        </a:spcBef>
                        <a:spcAft>
                          <a:spcPts val="300"/>
                        </a:spcAft>
                      </a:pPr>
                      <a:r>
                        <a:rPr lang="en-US" sz="1600" kern="1200">
                          <a:effectLst/>
                        </a:rPr>
                        <a:t>Plasma density (×10</a:t>
                      </a:r>
                      <a:r>
                        <a:rPr lang="en-US" sz="1600" kern="1200" baseline="30000">
                          <a:effectLst/>
                        </a:rPr>
                        <a:t>16</a:t>
                      </a:r>
                      <a:r>
                        <a:rPr lang="en-US" sz="1600" kern="1200">
                          <a:effectLst/>
                        </a:rPr>
                        <a:t>cm</a:t>
                      </a:r>
                      <a:r>
                        <a:rPr lang="en-US" sz="1600" kern="1200" baseline="30000">
                          <a:effectLst/>
                        </a:rPr>
                        <a:t>-3</a:t>
                      </a:r>
                      <a:r>
                        <a:rPr lang="en-US" sz="1600" kern="1200">
                          <a:effectLst/>
                        </a:rPr>
                        <a:t>)</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11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11</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1.1</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1.1</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0.35</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0.32</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0.11</a:t>
                      </a:r>
                      <a:endParaRPr lang="en-US" sz="1600">
                        <a:effectLst/>
                        <a:latin typeface="Times New Roman"/>
                        <a:ea typeface="Times New Roman"/>
                      </a:endParaRPr>
                    </a:p>
                  </a:txBody>
                  <a:tcPr marL="68580" marR="68580" marT="0" marB="0"/>
                </a:tc>
                <a:extLst>
                  <a:ext uri="{0D108BD9-81ED-4DB2-BD59-A6C34878D82A}">
                    <a16:rowId xmlns:a16="http://schemas.microsoft.com/office/drawing/2014/main" val="10002"/>
                  </a:ext>
                </a:extLst>
              </a:tr>
              <a:tr h="137160">
                <a:tc>
                  <a:txBody>
                    <a:bodyPr/>
                    <a:lstStyle/>
                    <a:p>
                      <a:pPr marL="0" marR="0" algn="just">
                        <a:spcBef>
                          <a:spcPts val="300"/>
                        </a:spcBef>
                        <a:spcAft>
                          <a:spcPts val="300"/>
                        </a:spcAft>
                      </a:pPr>
                      <a:r>
                        <a:rPr lang="en-US" sz="1600" kern="1200">
                          <a:effectLst/>
                        </a:rPr>
                        <a:t>Plasma wavelength (</a:t>
                      </a:r>
                      <a:r>
                        <a:rPr lang="en-US" sz="1600" kern="1200">
                          <a:effectLst/>
                          <a:latin typeface="Symbol" panose="05050102010706020507" pitchFamily="18" charset="2"/>
                        </a:rPr>
                        <a:t>m</a:t>
                      </a:r>
                      <a:r>
                        <a:rPr lang="en-US" sz="1600" kern="1200">
                          <a:effectLst/>
                        </a:rPr>
                        <a:t>m)</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99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99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313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313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560</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585</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990</a:t>
                      </a:r>
                      <a:endParaRPr lang="en-US" sz="1600">
                        <a:effectLst/>
                        <a:latin typeface="Times New Roman"/>
                        <a:ea typeface="Times New Roman"/>
                      </a:endParaRPr>
                    </a:p>
                  </a:txBody>
                  <a:tcPr marL="68580" marR="68580" marT="0" marB="0"/>
                </a:tc>
                <a:extLst>
                  <a:ext uri="{0D108BD9-81ED-4DB2-BD59-A6C34878D82A}">
                    <a16:rowId xmlns:a16="http://schemas.microsoft.com/office/drawing/2014/main" val="10003"/>
                  </a:ext>
                </a:extLst>
              </a:tr>
              <a:tr h="137160">
                <a:tc>
                  <a:txBody>
                    <a:bodyPr/>
                    <a:lstStyle/>
                    <a:p>
                      <a:pPr marL="0" marR="0" algn="just">
                        <a:spcBef>
                          <a:spcPts val="300"/>
                        </a:spcBef>
                        <a:spcAft>
                          <a:spcPts val="300"/>
                        </a:spcAft>
                      </a:pPr>
                      <a:r>
                        <a:rPr lang="en-US" sz="1600" kern="1200">
                          <a:effectLst/>
                        </a:rPr>
                        <a:t>Laser pulse duration (fs)</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130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130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390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390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700</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400</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1300</a:t>
                      </a:r>
                      <a:endParaRPr lang="en-US" sz="1600">
                        <a:effectLst/>
                        <a:latin typeface="Times New Roman"/>
                        <a:ea typeface="Times New Roman"/>
                      </a:endParaRPr>
                    </a:p>
                  </a:txBody>
                  <a:tcPr marL="68580" marR="68580" marT="0" marB="0"/>
                </a:tc>
                <a:extLst>
                  <a:ext uri="{0D108BD9-81ED-4DB2-BD59-A6C34878D82A}">
                    <a16:rowId xmlns:a16="http://schemas.microsoft.com/office/drawing/2014/main" val="10004"/>
                  </a:ext>
                </a:extLst>
              </a:tr>
              <a:tr h="137160">
                <a:tc>
                  <a:txBody>
                    <a:bodyPr/>
                    <a:lstStyle/>
                    <a:p>
                      <a:pPr marL="0" marR="0" algn="just">
                        <a:spcBef>
                          <a:spcPts val="300"/>
                        </a:spcBef>
                        <a:spcAft>
                          <a:spcPts val="300"/>
                        </a:spcAft>
                      </a:pPr>
                      <a:r>
                        <a:rPr lang="en-US" sz="1600" kern="1200">
                          <a:effectLst/>
                        </a:rPr>
                        <a:t>Laser radius (</a:t>
                      </a:r>
                      <a:r>
                        <a:rPr lang="en-US" sz="1600" kern="1200">
                          <a:effectLst/>
                          <a:latin typeface="Symbol" panose="05050102010706020507" pitchFamily="18" charset="2"/>
                        </a:rPr>
                        <a:t>m</a:t>
                      </a:r>
                      <a:r>
                        <a:rPr lang="en-US" sz="1600" kern="1200">
                          <a:effectLst/>
                        </a:rPr>
                        <a:t>m)</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63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63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200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200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360</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262</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630</a:t>
                      </a:r>
                      <a:endParaRPr lang="en-US" sz="1600">
                        <a:effectLst/>
                        <a:latin typeface="Times New Roman"/>
                        <a:ea typeface="Times New Roman"/>
                      </a:endParaRPr>
                    </a:p>
                  </a:txBody>
                  <a:tcPr marL="68580" marR="68580" marT="0" marB="0"/>
                </a:tc>
                <a:extLst>
                  <a:ext uri="{0D108BD9-81ED-4DB2-BD59-A6C34878D82A}">
                    <a16:rowId xmlns:a16="http://schemas.microsoft.com/office/drawing/2014/main" val="10005"/>
                  </a:ext>
                </a:extLst>
              </a:tr>
              <a:tr h="242147">
                <a:tc>
                  <a:txBody>
                    <a:bodyPr/>
                    <a:lstStyle/>
                    <a:p>
                      <a:pPr marL="0" marR="0" algn="just">
                        <a:spcBef>
                          <a:spcPts val="300"/>
                        </a:spcBef>
                        <a:spcAft>
                          <a:spcPts val="300"/>
                        </a:spcAft>
                      </a:pPr>
                      <a:r>
                        <a:rPr lang="en-US" sz="1600" kern="1200">
                          <a:effectLst/>
                        </a:rPr>
                        <a:t>Laser peak power (TW)</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300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2.3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23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3000</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75</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60</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230</a:t>
                      </a:r>
                      <a:endParaRPr lang="en-US" sz="1600">
                        <a:effectLst/>
                        <a:latin typeface="Times New Roman"/>
                        <a:ea typeface="Times New Roman"/>
                      </a:endParaRPr>
                    </a:p>
                  </a:txBody>
                  <a:tcPr marL="68580" marR="68580" marT="0" marB="0"/>
                </a:tc>
                <a:extLst>
                  <a:ext uri="{0D108BD9-81ED-4DB2-BD59-A6C34878D82A}">
                    <a16:rowId xmlns:a16="http://schemas.microsoft.com/office/drawing/2014/main" val="10006"/>
                  </a:ext>
                </a:extLst>
              </a:tr>
              <a:tr h="137160">
                <a:tc>
                  <a:txBody>
                    <a:bodyPr/>
                    <a:lstStyle/>
                    <a:p>
                      <a:pPr marL="0" marR="0" algn="just">
                        <a:spcBef>
                          <a:spcPts val="300"/>
                        </a:spcBef>
                        <a:spcAft>
                          <a:spcPts val="300"/>
                        </a:spcAft>
                      </a:pPr>
                      <a:r>
                        <a:rPr lang="en-US" sz="1600" kern="1200">
                          <a:effectLst/>
                        </a:rPr>
                        <a:t>Laser energy per stage (J)</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40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0.3</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9</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1200</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52</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24</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300</a:t>
                      </a:r>
                      <a:endParaRPr lang="en-US" sz="1600">
                        <a:effectLst/>
                        <a:latin typeface="Times New Roman"/>
                        <a:ea typeface="Times New Roman"/>
                      </a:endParaRPr>
                    </a:p>
                  </a:txBody>
                  <a:tcPr marL="68580" marR="68580" marT="0" marB="0"/>
                </a:tc>
                <a:extLst>
                  <a:ext uri="{0D108BD9-81ED-4DB2-BD59-A6C34878D82A}">
                    <a16:rowId xmlns:a16="http://schemas.microsoft.com/office/drawing/2014/main" val="10007"/>
                  </a:ext>
                </a:extLst>
              </a:tr>
              <a:tr h="137160">
                <a:tc>
                  <a:txBody>
                    <a:bodyPr/>
                    <a:lstStyle/>
                    <a:p>
                      <a:pPr marL="0" marR="0" algn="just">
                        <a:spcBef>
                          <a:spcPts val="300"/>
                        </a:spcBef>
                        <a:spcAft>
                          <a:spcPts val="300"/>
                        </a:spcAft>
                      </a:pPr>
                      <a:r>
                        <a:rPr lang="en-US" sz="1600" kern="1200">
                          <a:effectLst/>
                        </a:rPr>
                        <a:t>Number per bunch (×10</a:t>
                      </a:r>
                      <a:r>
                        <a:rPr lang="en-US" sz="1600" kern="1200" baseline="30000">
                          <a:effectLst/>
                        </a:rPr>
                        <a:t>9</a:t>
                      </a:r>
                      <a:r>
                        <a:rPr lang="en-US" sz="1600" kern="1200">
                          <a:effectLst/>
                        </a:rPr>
                        <a:t>)</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4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4</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13</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13</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23</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12</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40</a:t>
                      </a:r>
                      <a:endParaRPr lang="en-US" sz="1600">
                        <a:effectLst/>
                        <a:latin typeface="Times New Roman"/>
                        <a:ea typeface="Times New Roman"/>
                      </a:endParaRPr>
                    </a:p>
                  </a:txBody>
                  <a:tcPr marL="68580" marR="68580" marT="0" marB="0"/>
                </a:tc>
                <a:extLst>
                  <a:ext uri="{0D108BD9-81ED-4DB2-BD59-A6C34878D82A}">
                    <a16:rowId xmlns:a16="http://schemas.microsoft.com/office/drawing/2014/main" val="10008"/>
                  </a:ext>
                </a:extLst>
              </a:tr>
              <a:tr h="137160">
                <a:tc>
                  <a:txBody>
                    <a:bodyPr/>
                    <a:lstStyle/>
                    <a:p>
                      <a:pPr marL="0" marR="0" algn="just">
                        <a:spcBef>
                          <a:spcPts val="300"/>
                        </a:spcBef>
                        <a:spcAft>
                          <a:spcPts val="300"/>
                        </a:spcAft>
                      </a:pPr>
                      <a:r>
                        <a:rPr lang="en-US" sz="1600" kern="1200">
                          <a:effectLst/>
                        </a:rPr>
                        <a:t>Single stage interaction length (m)</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0.79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0.006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0.19</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25</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1.1</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0.6</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6</a:t>
                      </a:r>
                      <a:endParaRPr lang="en-US" sz="1600">
                        <a:effectLst/>
                        <a:latin typeface="Times New Roman"/>
                        <a:ea typeface="Times New Roman"/>
                      </a:endParaRPr>
                    </a:p>
                  </a:txBody>
                  <a:tcPr marL="68580" marR="68580" marT="0" marB="0"/>
                </a:tc>
                <a:extLst>
                  <a:ext uri="{0D108BD9-81ED-4DB2-BD59-A6C34878D82A}">
                    <a16:rowId xmlns:a16="http://schemas.microsoft.com/office/drawing/2014/main" val="10009"/>
                  </a:ext>
                </a:extLst>
              </a:tr>
              <a:tr h="137160">
                <a:tc>
                  <a:txBody>
                    <a:bodyPr/>
                    <a:lstStyle/>
                    <a:p>
                      <a:pPr marL="0" marR="0" algn="just">
                        <a:spcBef>
                          <a:spcPts val="300"/>
                        </a:spcBef>
                        <a:spcAft>
                          <a:spcPts val="300"/>
                        </a:spcAft>
                      </a:pPr>
                      <a:r>
                        <a:rPr lang="en-US" sz="1600" kern="1200">
                          <a:effectLst/>
                        </a:rPr>
                        <a:t>Accelerating field (GeV/m)</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12.6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12.6</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4.3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4.3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2.2</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3.8</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1.25</a:t>
                      </a:r>
                      <a:endParaRPr lang="en-US" sz="1600">
                        <a:effectLst/>
                        <a:latin typeface="Times New Roman"/>
                        <a:ea typeface="Times New Roman"/>
                      </a:endParaRPr>
                    </a:p>
                  </a:txBody>
                  <a:tcPr marL="68580" marR="68580" marT="0" marB="0"/>
                </a:tc>
                <a:extLst>
                  <a:ext uri="{0D108BD9-81ED-4DB2-BD59-A6C34878D82A}">
                    <a16:rowId xmlns:a16="http://schemas.microsoft.com/office/drawing/2014/main" val="10010"/>
                  </a:ext>
                </a:extLst>
              </a:tr>
              <a:tr h="137160">
                <a:tc>
                  <a:txBody>
                    <a:bodyPr/>
                    <a:lstStyle/>
                    <a:p>
                      <a:pPr marL="0" marR="0" algn="just">
                        <a:spcBef>
                          <a:spcPts val="300"/>
                        </a:spcBef>
                        <a:spcAft>
                          <a:spcPts val="300"/>
                        </a:spcAft>
                      </a:pPr>
                      <a:r>
                        <a:rPr lang="en-US" sz="1600" kern="1200">
                          <a:effectLst/>
                        </a:rPr>
                        <a:t>Energy gain per stage (GeV)</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10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0.075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0.75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100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2.4</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2.3</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7.5</a:t>
                      </a:r>
                      <a:endParaRPr lang="en-US" sz="1600">
                        <a:effectLst/>
                        <a:latin typeface="Times New Roman"/>
                        <a:ea typeface="Times New Roman"/>
                      </a:endParaRPr>
                    </a:p>
                  </a:txBody>
                  <a:tcPr marL="68580" marR="68580" marT="0" marB="0"/>
                </a:tc>
                <a:extLst>
                  <a:ext uri="{0D108BD9-81ED-4DB2-BD59-A6C34878D82A}">
                    <a16:rowId xmlns:a16="http://schemas.microsoft.com/office/drawing/2014/main" val="10011"/>
                  </a:ext>
                </a:extLst>
              </a:tr>
              <a:tr h="137160">
                <a:tc>
                  <a:txBody>
                    <a:bodyPr/>
                    <a:lstStyle/>
                    <a:p>
                      <a:pPr marL="0" marR="0" algn="just">
                        <a:spcBef>
                          <a:spcPts val="300"/>
                        </a:spcBef>
                        <a:spcAft>
                          <a:spcPts val="300"/>
                        </a:spcAft>
                      </a:pPr>
                      <a:r>
                        <a:rPr lang="en-US" sz="1600" kern="1200">
                          <a:effectLst/>
                        </a:rPr>
                        <a:t>Number of stages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500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66660</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6660</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50</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2080</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2170</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660 </a:t>
                      </a:r>
                      <a:endParaRPr lang="en-US" sz="1600">
                        <a:effectLst/>
                        <a:latin typeface="Times New Roman"/>
                        <a:ea typeface="Times New Roman"/>
                      </a:endParaRPr>
                    </a:p>
                  </a:txBody>
                  <a:tcPr marL="68580" marR="68580" marT="0" marB="0"/>
                </a:tc>
                <a:extLst>
                  <a:ext uri="{0D108BD9-81ED-4DB2-BD59-A6C34878D82A}">
                    <a16:rowId xmlns:a16="http://schemas.microsoft.com/office/drawing/2014/main" val="10012"/>
                  </a:ext>
                </a:extLst>
              </a:tr>
              <a:tr h="137160">
                <a:tc>
                  <a:txBody>
                    <a:bodyPr/>
                    <a:lstStyle/>
                    <a:p>
                      <a:pPr marL="0" marR="0" algn="just">
                        <a:spcBef>
                          <a:spcPts val="300"/>
                        </a:spcBef>
                        <a:spcAft>
                          <a:spcPts val="300"/>
                        </a:spcAft>
                      </a:pPr>
                      <a:r>
                        <a:rPr lang="en-US" sz="1600" kern="1200">
                          <a:effectLst/>
                        </a:rPr>
                        <a:t>Collision rate (kHz)</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10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10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1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1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0.3</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1.2</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0.1</a:t>
                      </a:r>
                      <a:endParaRPr lang="en-US" sz="1600">
                        <a:effectLst/>
                        <a:latin typeface="Times New Roman"/>
                        <a:ea typeface="Times New Roman"/>
                      </a:endParaRPr>
                    </a:p>
                  </a:txBody>
                  <a:tcPr marL="68580" marR="68580" marT="0" marB="0"/>
                </a:tc>
                <a:extLst>
                  <a:ext uri="{0D108BD9-81ED-4DB2-BD59-A6C34878D82A}">
                    <a16:rowId xmlns:a16="http://schemas.microsoft.com/office/drawing/2014/main" val="10013"/>
                  </a:ext>
                </a:extLst>
              </a:tr>
              <a:tr h="137160">
                <a:tc>
                  <a:txBody>
                    <a:bodyPr/>
                    <a:lstStyle/>
                    <a:p>
                      <a:pPr marL="0" marR="0" algn="just">
                        <a:spcBef>
                          <a:spcPts val="300"/>
                        </a:spcBef>
                        <a:spcAft>
                          <a:spcPts val="300"/>
                        </a:spcAft>
                      </a:pPr>
                      <a:r>
                        <a:rPr lang="en-US" sz="1600" kern="1200">
                          <a:effectLst/>
                        </a:rPr>
                        <a:t>Average laser power per stage (kW)</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400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3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9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1200</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16</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30</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30</a:t>
                      </a:r>
                      <a:endParaRPr lang="en-US" sz="1600">
                        <a:effectLst/>
                        <a:latin typeface="Times New Roman"/>
                        <a:ea typeface="Times New Roman"/>
                      </a:endParaRPr>
                    </a:p>
                  </a:txBody>
                  <a:tcPr marL="68580" marR="68580" marT="0" marB="0"/>
                </a:tc>
                <a:extLst>
                  <a:ext uri="{0D108BD9-81ED-4DB2-BD59-A6C34878D82A}">
                    <a16:rowId xmlns:a16="http://schemas.microsoft.com/office/drawing/2014/main" val="10014"/>
                  </a:ext>
                </a:extLst>
              </a:tr>
              <a:tr h="137160">
                <a:tc>
                  <a:txBody>
                    <a:bodyPr/>
                    <a:lstStyle/>
                    <a:p>
                      <a:pPr marL="0" marR="0" algn="just">
                        <a:spcBef>
                          <a:spcPts val="300"/>
                        </a:spcBef>
                        <a:spcAft>
                          <a:spcPts val="300"/>
                        </a:spcAft>
                      </a:pPr>
                      <a:r>
                        <a:rPr lang="en-US" sz="1600" kern="1200">
                          <a:effectLst/>
                        </a:rPr>
                        <a:t>Linac length (stages 0.5m apart) (km)</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0.65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3.3</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4.66</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1.25</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4.48</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2.4</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4.3</a:t>
                      </a:r>
                      <a:endParaRPr lang="en-US" sz="1600">
                        <a:effectLst/>
                        <a:latin typeface="Times New Roman"/>
                        <a:ea typeface="Times New Roman"/>
                      </a:endParaRPr>
                    </a:p>
                  </a:txBody>
                  <a:tcPr marL="68580" marR="68580" marT="0" marB="0"/>
                </a:tc>
                <a:extLst>
                  <a:ext uri="{0D108BD9-81ED-4DB2-BD59-A6C34878D82A}">
                    <a16:rowId xmlns:a16="http://schemas.microsoft.com/office/drawing/2014/main" val="10015"/>
                  </a:ext>
                </a:extLst>
              </a:tr>
              <a:tr h="137160">
                <a:tc>
                  <a:txBody>
                    <a:bodyPr/>
                    <a:lstStyle/>
                    <a:p>
                      <a:pPr marL="0" marR="0" algn="just">
                        <a:spcBef>
                          <a:spcPts val="300"/>
                        </a:spcBef>
                        <a:spcAft>
                          <a:spcPts val="300"/>
                        </a:spcAft>
                      </a:pPr>
                      <a:r>
                        <a:rPr lang="en-US" sz="1600" kern="1200">
                          <a:effectLst/>
                        </a:rPr>
                        <a:t>Total laser power (MW)</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20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20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6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6 </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2.6</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6.5</a:t>
                      </a:r>
                      <a:endParaRPr lang="en-US" sz="1600">
                        <a:effectLst/>
                        <a:latin typeface="Times New Roman"/>
                        <a:ea typeface="Times New Roman"/>
                      </a:endParaRPr>
                    </a:p>
                  </a:txBody>
                  <a:tcPr marL="68580" marR="68580" marT="0" marB="0"/>
                </a:tc>
                <a:tc>
                  <a:txBody>
                    <a:bodyPr/>
                    <a:lstStyle/>
                    <a:p>
                      <a:pPr marL="0" marR="0" algn="just">
                        <a:spcBef>
                          <a:spcPts val="300"/>
                        </a:spcBef>
                        <a:spcAft>
                          <a:spcPts val="300"/>
                        </a:spcAft>
                      </a:pPr>
                      <a:r>
                        <a:rPr lang="en-US" sz="1600" kern="1200">
                          <a:effectLst/>
                        </a:rPr>
                        <a:t>2</a:t>
                      </a:r>
                      <a:endParaRPr lang="en-US" sz="1600">
                        <a:effectLst/>
                        <a:latin typeface="Times New Roman"/>
                        <a:ea typeface="Times New Roman"/>
                      </a:endParaRPr>
                    </a:p>
                  </a:txBody>
                  <a:tcPr marL="68580" marR="68580" marT="0" marB="0"/>
                </a:tc>
                <a:extLst>
                  <a:ext uri="{0D108BD9-81ED-4DB2-BD59-A6C34878D82A}">
                    <a16:rowId xmlns:a16="http://schemas.microsoft.com/office/drawing/2014/main" val="10016"/>
                  </a:ext>
                </a:extLst>
              </a:tr>
            </a:tbl>
          </a:graphicData>
        </a:graphic>
      </p:graphicFrame>
      <p:sp>
        <p:nvSpPr>
          <p:cNvPr id="115714" name="Rectangle 2"/>
          <p:cNvSpPr>
            <a:spLocks noChangeArrowheads="1"/>
          </p:cNvSpPr>
          <p:nvPr/>
        </p:nvSpPr>
        <p:spPr bwMode="auto">
          <a:xfrm>
            <a:off x="1524001"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15713"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810250" y="5814147"/>
            <a:ext cx="1485900" cy="457200"/>
          </a:xfrm>
          <a:prstGeom prst="rect">
            <a:avLst/>
          </a:prstGeom>
          <a:noFill/>
        </p:spPr>
      </p:pic>
      <p:sp>
        <p:nvSpPr>
          <p:cNvPr id="5" name="Rectangle: Rounded Corners 4">
            <a:extLst>
              <a:ext uri="{FF2B5EF4-FFF2-40B4-BE49-F238E27FC236}">
                <a16:creationId xmlns:a16="http://schemas.microsoft.com/office/drawing/2014/main" id="{106CA778-DBB0-0DC3-9254-C244DE472577}"/>
              </a:ext>
            </a:extLst>
          </p:cNvPr>
          <p:cNvSpPr/>
          <p:nvPr/>
        </p:nvSpPr>
        <p:spPr>
          <a:xfrm>
            <a:off x="5957455" y="4254913"/>
            <a:ext cx="803563" cy="612647"/>
          </a:xfrm>
          <a:prstGeom prst="roundRect">
            <a:avLst/>
          </a:prstGeom>
          <a:solidFill>
            <a:srgbClr val="FF0000">
              <a:alpha val="1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6DB7A8F6-9B4D-BB24-1E31-CB951A1A4C6B}"/>
              </a:ext>
            </a:extLst>
          </p:cNvPr>
          <p:cNvSpPr/>
          <p:nvPr/>
        </p:nvSpPr>
        <p:spPr>
          <a:xfrm>
            <a:off x="7412183" y="3066469"/>
            <a:ext cx="715818" cy="517170"/>
          </a:xfrm>
          <a:prstGeom prst="roundRect">
            <a:avLst/>
          </a:prstGeom>
          <a:solidFill>
            <a:srgbClr val="FF0000">
              <a:alpha val="1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4467812C-01AF-2B7A-AA2B-EB3B124A78B2}"/>
              </a:ext>
            </a:extLst>
          </p:cNvPr>
          <p:cNvSpPr/>
          <p:nvPr/>
        </p:nvSpPr>
        <p:spPr>
          <a:xfrm>
            <a:off x="5486400" y="1318195"/>
            <a:ext cx="277668" cy="29948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Down 7">
            <a:extLst>
              <a:ext uri="{FF2B5EF4-FFF2-40B4-BE49-F238E27FC236}">
                <a16:creationId xmlns:a16="http://schemas.microsoft.com/office/drawing/2014/main" id="{5048CFBF-AB8F-5327-CE8E-B022EEE17C1A}"/>
              </a:ext>
            </a:extLst>
          </p:cNvPr>
          <p:cNvSpPr/>
          <p:nvPr/>
        </p:nvSpPr>
        <p:spPr>
          <a:xfrm>
            <a:off x="8319366" y="1329982"/>
            <a:ext cx="277668" cy="29948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4">
            <a:extLst>
              <a:ext uri="{FF2B5EF4-FFF2-40B4-BE49-F238E27FC236}">
                <a16:creationId xmlns:a16="http://schemas.microsoft.com/office/drawing/2014/main" id="{C2E13F3B-4421-C33D-7AB7-60AB61B38B25}"/>
              </a:ext>
            </a:extLst>
          </p:cNvPr>
          <p:cNvSpPr txBox="1">
            <a:spLocks/>
          </p:cNvSpPr>
          <p:nvPr/>
        </p:nvSpPr>
        <p:spPr>
          <a:xfrm>
            <a:off x="11188014" y="6316595"/>
            <a:ext cx="432486" cy="365125"/>
          </a:xfrm>
          <a:prstGeom prst="rect">
            <a:avLst/>
          </a:prstGeom>
        </p:spPr>
        <p:txBody>
          <a:bodyPr lIns="0" tIns="0" rIns="45720" bIns="0" anchor="ctr"/>
          <a:lstStyle>
            <a:defPPr>
              <a:defRPr lang="en-US"/>
            </a:defPPr>
            <a:lvl1pPr marL="0" algn="r" defTabSz="914400" rtl="0" eaLnBrk="0" latinLnBrk="0" hangingPunct="0">
              <a:defRPr sz="2400" kern="1200">
                <a:solidFill>
                  <a:schemeClr val="tx1"/>
                </a:solidFill>
                <a:latin typeface="Arial" pitchFamily="34" charset="0"/>
                <a:ea typeface="ＭＳ Ｐゴシック" pitchFamily="34" charset="-128"/>
                <a:cs typeface="+mn-cs"/>
              </a:defRPr>
            </a:lvl1pPr>
            <a:lvl2pPr marL="742950" indent="-285750" algn="l" defTabSz="914400" rtl="0" eaLnBrk="0" latinLnBrk="0" hangingPunct="0">
              <a:defRPr sz="2400" kern="1200">
                <a:solidFill>
                  <a:schemeClr val="tx1"/>
                </a:solidFill>
                <a:latin typeface="Arial" pitchFamily="34" charset="0"/>
                <a:ea typeface="ＭＳ Ｐゴシック" pitchFamily="34" charset="-128"/>
                <a:cs typeface="+mn-cs"/>
              </a:defRPr>
            </a:lvl2pPr>
            <a:lvl3pPr marL="1143000" indent="-228600" algn="l" defTabSz="914400" rtl="0" eaLnBrk="0" latinLnBrk="0" hangingPunct="0">
              <a:defRPr sz="2400" kern="1200">
                <a:solidFill>
                  <a:schemeClr val="tx1"/>
                </a:solidFill>
                <a:latin typeface="Arial" pitchFamily="34" charset="0"/>
                <a:ea typeface="ＭＳ Ｐゴシック" pitchFamily="34" charset="-128"/>
                <a:cs typeface="+mn-cs"/>
              </a:defRPr>
            </a:lvl3pPr>
            <a:lvl4pPr marL="1600200" indent="-228600" algn="l" defTabSz="914400" rtl="0" eaLnBrk="0" latinLnBrk="0" hangingPunct="0">
              <a:defRPr sz="2400" kern="1200">
                <a:solidFill>
                  <a:schemeClr val="tx1"/>
                </a:solidFill>
                <a:latin typeface="Arial" pitchFamily="34" charset="0"/>
                <a:ea typeface="ＭＳ Ｐゴシック" pitchFamily="34" charset="-128"/>
                <a:cs typeface="+mn-cs"/>
              </a:defRPr>
            </a:lvl4pPr>
            <a:lvl5pPr marL="2057400" indent="-228600" algn="l" defTabSz="914400" rtl="0" eaLnBrk="0" latinLnBrk="0" hangingPunct="0">
              <a:defRPr sz="2400" kern="1200">
                <a:solidFill>
                  <a:schemeClr val="tx1"/>
                </a:solidFill>
                <a:latin typeface="Arial" pitchFamily="34" charset="0"/>
                <a:ea typeface="ＭＳ Ｐゴシック" pitchFamily="34" charset="-128"/>
                <a:cs typeface="+mn-cs"/>
              </a:defRPr>
            </a:lvl5pPr>
            <a:lvl6pPr marL="2514600" indent="-228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6pPr>
            <a:lvl7pPr marL="2971800" indent="-228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7pPr>
            <a:lvl8pPr marL="3429000" indent="-228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8pPr>
            <a:lvl9pPr marL="3886200" indent="-228600" algn="l" defTabSz="914400" rtl="0" eaLnBrk="0" fontAlgn="base" latinLnBrk="0" hangingPunct="0">
              <a:spcBef>
                <a:spcPct val="0"/>
              </a:spcBef>
              <a:spcAft>
                <a:spcPct val="0"/>
              </a:spcAft>
              <a:defRPr sz="2400" kern="1200">
                <a:solidFill>
                  <a:schemeClr val="tx1"/>
                </a:solidFill>
                <a:latin typeface="Arial" pitchFamily="34" charset="0"/>
                <a:ea typeface="ＭＳ Ｐゴシック" pitchFamily="34" charset="-128"/>
                <a:cs typeface="+mn-cs"/>
              </a:defRPr>
            </a:lvl9pPr>
          </a:lstStyle>
          <a:p>
            <a:pPr eaLnBrk="1" hangingPunct="1"/>
            <a:fld id="{BE4C5AD2-EEB0-4306-A6B7-0F231B7ED1DC}" type="slidenum">
              <a:rPr lang="en-US" altLang="en-US" sz="1200" smtClean="0">
                <a:solidFill>
                  <a:schemeClr val="tx2"/>
                </a:solidFill>
              </a:rPr>
              <a:pPr eaLnBrk="1" hangingPunct="1"/>
              <a:t>33</a:t>
            </a:fld>
            <a:endParaRPr lang="en-US" altLang="en-US" sz="1200">
              <a:solidFill>
                <a:srgbClr val="898989"/>
              </a:solidFill>
            </a:endParaRPr>
          </a:p>
        </p:txBody>
      </p:sp>
      <p:sp>
        <p:nvSpPr>
          <p:cNvPr id="13" name="Title 1">
            <a:extLst>
              <a:ext uri="{FF2B5EF4-FFF2-40B4-BE49-F238E27FC236}">
                <a16:creationId xmlns:a16="http://schemas.microsoft.com/office/drawing/2014/main" id="{D3B85AAA-7554-82B3-958B-4A97094914F7}"/>
              </a:ext>
            </a:extLst>
          </p:cNvPr>
          <p:cNvSpPr>
            <a:spLocks noGrp="1"/>
          </p:cNvSpPr>
          <p:nvPr>
            <p:ph type="title"/>
          </p:nvPr>
        </p:nvSpPr>
        <p:spPr>
          <a:xfrm>
            <a:off x="285750" y="-159613"/>
            <a:ext cx="11592214" cy="1325563"/>
          </a:xfrm>
        </p:spPr>
        <p:txBody>
          <a:bodyPr>
            <a:normAutofit fontScale="90000"/>
          </a:bodyPr>
          <a:lstStyle/>
          <a:p>
            <a:pPr algn="ctr" fontAlgn="base">
              <a:spcBef>
                <a:spcPct val="0"/>
              </a:spcBef>
              <a:spcAft>
                <a:spcPct val="0"/>
              </a:spcAft>
            </a:pPr>
            <a:r>
              <a:rPr lang="en-US" altLang="en-US" sz="4400">
                <a:latin typeface="Arial" pitchFamily="34" charset="0"/>
                <a:ea typeface="Times New Roman" pitchFamily="18" charset="0"/>
                <a:cs typeface="Arial" pitchFamily="34" charset="0"/>
              </a:rPr>
              <a:t>Representative sets of laser and plasma parameters for LWFA 10-TeV c.m. </a:t>
            </a:r>
            <a:r>
              <a:rPr lang="en-US" altLang="en-US" sz="4400" i="1">
                <a:latin typeface="Arial" pitchFamily="34" charset="0"/>
                <a:ea typeface="Times New Roman" pitchFamily="18" charset="0"/>
                <a:cs typeface="Arial" pitchFamily="34" charset="0"/>
              </a:rPr>
              <a:t>e</a:t>
            </a:r>
            <a:r>
              <a:rPr lang="en-US" altLang="en-US" sz="4400" i="1" baseline="30000">
                <a:latin typeface="Arial" pitchFamily="34" charset="0"/>
                <a:ea typeface="Times New Roman" pitchFamily="18" charset="0"/>
                <a:cs typeface="Arial" pitchFamily="34" charset="0"/>
              </a:rPr>
              <a:t>−</a:t>
            </a:r>
            <a:r>
              <a:rPr lang="en-US" altLang="en-US" sz="4400" i="1">
                <a:latin typeface="Arial" pitchFamily="34" charset="0"/>
                <a:ea typeface="Times New Roman" pitchFamily="18" charset="0"/>
                <a:cs typeface="Arial" pitchFamily="34" charset="0"/>
              </a:rPr>
              <a:t>e</a:t>
            </a:r>
            <a:r>
              <a:rPr lang="en-US" altLang="en-US" sz="4400" i="1" baseline="30000">
                <a:latin typeface="Arial" pitchFamily="34" charset="0"/>
                <a:ea typeface="Times New Roman" pitchFamily="18" charset="0"/>
                <a:cs typeface="Arial" pitchFamily="34" charset="0"/>
              </a:rPr>
              <a:t>+</a:t>
            </a:r>
            <a:r>
              <a:rPr lang="en-US" altLang="en-US" sz="4400" i="1">
                <a:latin typeface="Arial" pitchFamily="34" charset="0"/>
                <a:ea typeface="Times New Roman" pitchFamily="18" charset="0"/>
                <a:cs typeface="Arial" pitchFamily="34" charset="0"/>
              </a:rPr>
              <a:t> </a:t>
            </a:r>
            <a:r>
              <a:rPr lang="en-US" altLang="en-US" sz="4400">
                <a:latin typeface="Arial" pitchFamily="34" charset="0"/>
                <a:ea typeface="Times New Roman" pitchFamily="18" charset="0"/>
                <a:cs typeface="Arial" pitchFamily="34" charset="0"/>
              </a:rPr>
              <a:t>collider</a:t>
            </a:r>
            <a:endParaRPr lang="en-US" altLang="en-US" sz="4400">
              <a:latin typeface="Arial" pitchFamily="34" charset="0"/>
              <a:cs typeface="Arial" pitchFamily="34" charset="0"/>
            </a:endParaRPr>
          </a:p>
        </p:txBody>
      </p:sp>
      <p:sp>
        <p:nvSpPr>
          <p:cNvPr id="14" name="TextBox 13">
            <a:extLst>
              <a:ext uri="{FF2B5EF4-FFF2-40B4-BE49-F238E27FC236}">
                <a16:creationId xmlns:a16="http://schemas.microsoft.com/office/drawing/2014/main" id="{84925269-53A0-0355-0AC2-2573AF4F823D}"/>
              </a:ext>
            </a:extLst>
          </p:cNvPr>
          <p:cNvSpPr txBox="1"/>
          <p:nvPr/>
        </p:nvSpPr>
        <p:spPr>
          <a:xfrm>
            <a:off x="7764170" y="6307769"/>
            <a:ext cx="2212873" cy="307777"/>
          </a:xfrm>
          <a:prstGeom prst="rect">
            <a:avLst/>
          </a:prstGeom>
          <a:noFill/>
        </p:spPr>
        <p:txBody>
          <a:bodyPr wrap="square" rtlCol="0">
            <a:spAutoFit/>
          </a:bodyPr>
          <a:lstStyle/>
          <a:p>
            <a:r>
              <a:rPr lang="en-US" sz="1400" b="0" i="1" u="none" strike="noStrike" baseline="0">
                <a:solidFill>
                  <a:srgbClr val="231F20"/>
                </a:solidFill>
              </a:rPr>
              <a:t>PRAB 19, 091001 (2016)</a:t>
            </a:r>
            <a:endParaRPr lang="en-US" sz="1400" i="1">
              <a:cs typeface="Times New Roman" panose="02020603050405020304" pitchFamily="18" charset="0"/>
            </a:endParaRPr>
          </a:p>
        </p:txBody>
      </p:sp>
      <p:sp>
        <p:nvSpPr>
          <p:cNvPr id="3" name="Rectangle: Rounded Corners 2">
            <a:extLst>
              <a:ext uri="{FF2B5EF4-FFF2-40B4-BE49-F238E27FC236}">
                <a16:creationId xmlns:a16="http://schemas.microsoft.com/office/drawing/2014/main" id="{FF38B2D7-ABB8-8C47-2FD1-8F1B48890D4F}"/>
              </a:ext>
            </a:extLst>
          </p:cNvPr>
          <p:cNvSpPr/>
          <p:nvPr/>
        </p:nvSpPr>
        <p:spPr>
          <a:xfrm>
            <a:off x="7406261" y="3847935"/>
            <a:ext cx="715818" cy="209362"/>
          </a:xfrm>
          <a:prstGeom prst="roundRect">
            <a:avLst/>
          </a:prstGeom>
          <a:solidFill>
            <a:srgbClr val="FF0000">
              <a:alpha val="1607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206215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ounded Rectangle Rounded rectangle" descr="Rounded Rectangle Rounded rectangle">
            <a:extLst>
              <a:ext uri="{FF2B5EF4-FFF2-40B4-BE49-F238E27FC236}">
                <a16:creationId xmlns:a16="http://schemas.microsoft.com/office/drawing/2014/main" id="{A24FF937-089A-3822-4757-B5947177B08A}"/>
              </a:ext>
            </a:extLst>
          </p:cNvPr>
          <p:cNvPicPr>
            <a:picLocks/>
          </p:cNvPicPr>
          <p:nvPr/>
        </p:nvPicPr>
        <p:blipFill>
          <a:blip r:embed="rId3"/>
          <a:stretch>
            <a:fillRect/>
          </a:stretch>
        </p:blipFill>
        <p:spPr>
          <a:xfrm>
            <a:off x="613022" y="1806477"/>
            <a:ext cx="11159877" cy="1531501"/>
          </a:xfrm>
          <a:prstGeom prst="rect">
            <a:avLst/>
          </a:prstGeom>
        </p:spPr>
      </p:pic>
      <p:sp>
        <p:nvSpPr>
          <p:cNvPr id="2" name="Title 1">
            <a:extLst>
              <a:ext uri="{FF2B5EF4-FFF2-40B4-BE49-F238E27FC236}">
                <a16:creationId xmlns:a16="http://schemas.microsoft.com/office/drawing/2014/main" id="{60E49A7D-43F3-0241-CBB3-7184A43FD5E6}"/>
              </a:ext>
            </a:extLst>
          </p:cNvPr>
          <p:cNvSpPr>
            <a:spLocks noGrp="1"/>
          </p:cNvSpPr>
          <p:nvPr>
            <p:ph type="title"/>
          </p:nvPr>
        </p:nvSpPr>
        <p:spPr/>
        <p:txBody>
          <a:bodyPr>
            <a:normAutofit fontScale="90000"/>
          </a:bodyPr>
          <a:lstStyle/>
          <a:p>
            <a:r>
              <a:rPr lang="en-US" sz="4400">
                <a:latin typeface="+mj-lt"/>
              </a:rPr>
              <a:t>Experimentally accessing </a:t>
            </a:r>
            <a:r>
              <a:rPr lang="en-US">
                <a:latin typeface="+mj-lt"/>
              </a:rPr>
              <a:t>physics </a:t>
            </a:r>
            <a:r>
              <a:rPr lang="en-US" sz="4400">
                <a:latin typeface="+mj-lt"/>
              </a:rPr>
              <a:t>relevant to plasma research</a:t>
            </a:r>
            <a:br>
              <a:rPr lang="en-US" sz="4400">
                <a:latin typeface="+mj-lt"/>
              </a:rPr>
            </a:br>
            <a:endParaRPr lang="en-US">
              <a:latin typeface="+mj-lt"/>
            </a:endParaRPr>
          </a:p>
        </p:txBody>
      </p:sp>
      <p:sp>
        <p:nvSpPr>
          <p:cNvPr id="11" name="Time">
            <a:extLst>
              <a:ext uri="{FF2B5EF4-FFF2-40B4-BE49-F238E27FC236}">
                <a16:creationId xmlns:a16="http://schemas.microsoft.com/office/drawing/2014/main" id="{E5CFD54F-EAFE-C062-72CD-5620E16CC8F2}"/>
              </a:ext>
            </a:extLst>
          </p:cNvPr>
          <p:cNvSpPr txBox="1"/>
          <p:nvPr/>
        </p:nvSpPr>
        <p:spPr>
          <a:xfrm>
            <a:off x="2817936" y="1420104"/>
            <a:ext cx="739119" cy="4423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104" tIns="46104" rIns="46104" bIns="46104" anchor="ctr">
            <a:spAutoFit/>
          </a:bodyPr>
          <a:lstStyle>
            <a:lvl1pPr algn="ctr" defTabSz="825500">
              <a:defRPr sz="2500" i="1">
                <a:solidFill>
                  <a:srgbClr val="535353"/>
                </a:solidFill>
              </a:defRPr>
            </a:lvl1pPr>
          </a:lstStyle>
          <a:p>
            <a:r>
              <a:rPr sz="2269"/>
              <a:t>Time</a:t>
            </a:r>
          </a:p>
        </p:txBody>
      </p:sp>
      <p:sp>
        <p:nvSpPr>
          <p:cNvPr id="12" name="Length">
            <a:extLst>
              <a:ext uri="{FF2B5EF4-FFF2-40B4-BE49-F238E27FC236}">
                <a16:creationId xmlns:a16="http://schemas.microsoft.com/office/drawing/2014/main" id="{F02B4DB7-BC08-F531-2C6F-81E0EBF24EDE}"/>
              </a:ext>
            </a:extLst>
          </p:cNvPr>
          <p:cNvSpPr txBox="1"/>
          <p:nvPr/>
        </p:nvSpPr>
        <p:spPr>
          <a:xfrm>
            <a:off x="4735727" y="1420104"/>
            <a:ext cx="982776" cy="4423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104" tIns="46104" rIns="46104" bIns="46104" anchor="ctr">
            <a:spAutoFit/>
          </a:bodyPr>
          <a:lstStyle>
            <a:lvl1pPr algn="ctr" defTabSz="825500">
              <a:defRPr sz="2500" i="1">
                <a:solidFill>
                  <a:srgbClr val="535353"/>
                </a:solidFill>
              </a:defRPr>
            </a:lvl1pPr>
          </a:lstStyle>
          <a:p>
            <a:r>
              <a:rPr sz="2269"/>
              <a:t>Length</a:t>
            </a:r>
          </a:p>
        </p:txBody>
      </p:sp>
      <p:sp>
        <p:nvSpPr>
          <p:cNvPr id="13" name="Density">
            <a:extLst>
              <a:ext uri="{FF2B5EF4-FFF2-40B4-BE49-F238E27FC236}">
                <a16:creationId xmlns:a16="http://schemas.microsoft.com/office/drawing/2014/main" id="{C63A887C-B89D-65CB-1110-CBBA0679FF65}"/>
              </a:ext>
            </a:extLst>
          </p:cNvPr>
          <p:cNvSpPr txBox="1"/>
          <p:nvPr/>
        </p:nvSpPr>
        <p:spPr>
          <a:xfrm>
            <a:off x="6857851" y="1420104"/>
            <a:ext cx="1062926" cy="4423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104" tIns="46104" rIns="46104" bIns="46104" anchor="ctr">
            <a:spAutoFit/>
          </a:bodyPr>
          <a:lstStyle>
            <a:lvl1pPr algn="ctr" defTabSz="825500">
              <a:defRPr sz="2500" i="1">
                <a:solidFill>
                  <a:srgbClr val="535353"/>
                </a:solidFill>
              </a:defRPr>
            </a:lvl1pPr>
          </a:lstStyle>
          <a:p>
            <a:r>
              <a:rPr sz="2269"/>
              <a:t>Density</a:t>
            </a:r>
          </a:p>
        </p:txBody>
      </p:sp>
      <p:sp>
        <p:nvSpPr>
          <p:cNvPr id="15" name="~10 fs">
            <a:extLst>
              <a:ext uri="{FF2B5EF4-FFF2-40B4-BE49-F238E27FC236}">
                <a16:creationId xmlns:a16="http://schemas.microsoft.com/office/drawing/2014/main" id="{5E74CDCD-2CB8-0A9D-FA82-E475F7B15727}"/>
              </a:ext>
            </a:extLst>
          </p:cNvPr>
          <p:cNvSpPr txBox="1"/>
          <p:nvPr/>
        </p:nvSpPr>
        <p:spPr>
          <a:xfrm>
            <a:off x="2952300" y="2048825"/>
            <a:ext cx="731104" cy="4423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104" tIns="46104" rIns="46104" bIns="46104" anchor="ctr">
            <a:spAutoFit/>
          </a:bodyPr>
          <a:lstStyle>
            <a:lvl1pPr algn="ctr" defTabSz="825500">
              <a:defRPr sz="2500">
                <a:solidFill>
                  <a:srgbClr val="535353"/>
                </a:solidFill>
              </a:defRPr>
            </a:lvl1pPr>
          </a:lstStyle>
          <a:p>
            <a:r>
              <a:rPr sz="2269"/>
              <a:t>~</a:t>
            </a:r>
            <a:r>
              <a:rPr lang="en-US" sz="2269"/>
              <a:t>3</a:t>
            </a:r>
            <a:r>
              <a:rPr sz="2269"/>
              <a:t> fs</a:t>
            </a:r>
          </a:p>
        </p:txBody>
      </p:sp>
      <p:sp>
        <p:nvSpPr>
          <p:cNvPr id="16" name="~1 μm">
            <a:extLst>
              <a:ext uri="{FF2B5EF4-FFF2-40B4-BE49-F238E27FC236}">
                <a16:creationId xmlns:a16="http://schemas.microsoft.com/office/drawing/2014/main" id="{FC386E25-EDE1-2CF4-BF9C-F8DC178CFE0A}"/>
              </a:ext>
            </a:extLst>
          </p:cNvPr>
          <p:cNvSpPr txBox="1"/>
          <p:nvPr/>
        </p:nvSpPr>
        <p:spPr>
          <a:xfrm>
            <a:off x="4899748" y="2048825"/>
            <a:ext cx="915449" cy="4423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104" tIns="46104" rIns="46104" bIns="46104" anchor="ctr">
            <a:spAutoFit/>
          </a:bodyPr>
          <a:lstStyle>
            <a:lvl1pPr algn="ctr" defTabSz="825500">
              <a:defRPr sz="2500">
                <a:solidFill>
                  <a:srgbClr val="535353"/>
                </a:solidFill>
              </a:defRPr>
            </a:lvl1pPr>
          </a:lstStyle>
          <a:p>
            <a:r>
              <a:rPr sz="2269"/>
              <a:t>~1 μm</a:t>
            </a:r>
          </a:p>
        </p:txBody>
      </p:sp>
      <p:sp>
        <p:nvSpPr>
          <p:cNvPr id="17" name="&gt;~1021 cm-3">
            <a:extLst>
              <a:ext uri="{FF2B5EF4-FFF2-40B4-BE49-F238E27FC236}">
                <a16:creationId xmlns:a16="http://schemas.microsoft.com/office/drawing/2014/main" id="{3B91D79E-F70B-8BFE-D23F-BB8954C0B995}"/>
              </a:ext>
            </a:extLst>
          </p:cNvPr>
          <p:cNvSpPr txBox="1"/>
          <p:nvPr/>
        </p:nvSpPr>
        <p:spPr>
          <a:xfrm>
            <a:off x="6857851" y="2037048"/>
            <a:ext cx="1441233" cy="4423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104" tIns="46104" rIns="46104" bIns="46104" anchor="ctr">
            <a:spAutoFit/>
          </a:bodyPr>
          <a:lstStyle/>
          <a:p>
            <a:pPr algn="ctr" defTabSz="749224">
              <a:defRPr sz="2500">
                <a:solidFill>
                  <a:srgbClr val="535353"/>
                </a:solidFill>
              </a:defRPr>
            </a:pPr>
            <a:r>
              <a:rPr sz="2269"/>
              <a:t>~10</a:t>
            </a:r>
            <a:r>
              <a:rPr sz="2269" baseline="31999"/>
              <a:t>21</a:t>
            </a:r>
            <a:r>
              <a:rPr sz="2269"/>
              <a:t> cm</a:t>
            </a:r>
            <a:r>
              <a:rPr sz="2269" baseline="31999"/>
              <a:t>-3</a:t>
            </a:r>
          </a:p>
        </p:txBody>
      </p:sp>
      <p:sp>
        <p:nvSpPr>
          <p:cNvPr id="18" name="☹️">
            <a:extLst>
              <a:ext uri="{FF2B5EF4-FFF2-40B4-BE49-F238E27FC236}">
                <a16:creationId xmlns:a16="http://schemas.microsoft.com/office/drawing/2014/main" id="{0A137B22-78A8-888D-BCD5-00F5BCB7153D}"/>
              </a:ext>
            </a:extLst>
          </p:cNvPr>
          <p:cNvSpPr txBox="1"/>
          <p:nvPr/>
        </p:nvSpPr>
        <p:spPr>
          <a:xfrm>
            <a:off x="11611768" y="2598808"/>
            <a:ext cx="572407" cy="512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104" tIns="46104" rIns="46104" bIns="46104" anchor="ctr">
            <a:spAutoFit/>
          </a:bodyPr>
          <a:lstStyle>
            <a:lvl1pPr algn="ctr" defTabSz="825500">
              <a:defRPr sz="3000"/>
            </a:lvl1pPr>
          </a:lstStyle>
          <a:p>
            <a:r>
              <a:rPr sz="2723"/>
              <a:t>☹️</a:t>
            </a:r>
          </a:p>
        </p:txBody>
      </p:sp>
      <p:sp>
        <p:nvSpPr>
          <p:cNvPr id="19" name="near-IR">
            <a:extLst>
              <a:ext uri="{FF2B5EF4-FFF2-40B4-BE49-F238E27FC236}">
                <a16:creationId xmlns:a16="http://schemas.microsoft.com/office/drawing/2014/main" id="{68732069-6327-5AAC-FB89-75776BFE9689}"/>
              </a:ext>
            </a:extLst>
          </p:cNvPr>
          <p:cNvSpPr txBox="1"/>
          <p:nvPr/>
        </p:nvSpPr>
        <p:spPr>
          <a:xfrm>
            <a:off x="761325" y="2293998"/>
            <a:ext cx="1109412" cy="4423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104" tIns="46104" rIns="46104" bIns="46104" anchor="ctr">
            <a:spAutoFit/>
          </a:bodyPr>
          <a:lstStyle>
            <a:lvl1pPr algn="ctr" defTabSz="825500">
              <a:defRPr sz="2500">
                <a:solidFill>
                  <a:srgbClr val="535353"/>
                </a:solidFill>
              </a:defRPr>
            </a:lvl1pPr>
          </a:lstStyle>
          <a:p>
            <a:r>
              <a:rPr lang="en-US" sz="2269">
                <a:solidFill>
                  <a:srgbClr val="0070C0"/>
                </a:solidFill>
              </a:rPr>
              <a:t>N</a:t>
            </a:r>
            <a:r>
              <a:rPr sz="2269">
                <a:solidFill>
                  <a:srgbClr val="0070C0"/>
                </a:solidFill>
              </a:rPr>
              <a:t>ear-IR</a:t>
            </a:r>
          </a:p>
        </p:txBody>
      </p:sp>
      <p:pic>
        <p:nvPicPr>
          <p:cNvPr id="20" name="Rounded Rectangle Rounded rectangle" descr="Rounded Rectangle Rounded rectangle">
            <a:extLst>
              <a:ext uri="{FF2B5EF4-FFF2-40B4-BE49-F238E27FC236}">
                <a16:creationId xmlns:a16="http://schemas.microsoft.com/office/drawing/2014/main" id="{71BD78DF-3E76-D4C3-779C-4AF407E9C5F2}"/>
              </a:ext>
            </a:extLst>
          </p:cNvPr>
          <p:cNvPicPr>
            <a:picLocks/>
          </p:cNvPicPr>
          <p:nvPr/>
        </p:nvPicPr>
        <p:blipFill>
          <a:blip r:embed="rId3"/>
          <a:stretch>
            <a:fillRect/>
          </a:stretch>
        </p:blipFill>
        <p:spPr>
          <a:xfrm>
            <a:off x="460622" y="4623902"/>
            <a:ext cx="11159877" cy="1531501"/>
          </a:xfrm>
          <a:prstGeom prst="rect">
            <a:avLst/>
          </a:prstGeom>
        </p:spPr>
      </p:pic>
      <p:sp>
        <p:nvSpPr>
          <p:cNvPr id="21" name="~100 fs">
            <a:extLst>
              <a:ext uri="{FF2B5EF4-FFF2-40B4-BE49-F238E27FC236}">
                <a16:creationId xmlns:a16="http://schemas.microsoft.com/office/drawing/2014/main" id="{FE67E250-8983-38DE-5D53-F64302EE5705}"/>
              </a:ext>
            </a:extLst>
          </p:cNvPr>
          <p:cNvSpPr txBox="1"/>
          <p:nvPr/>
        </p:nvSpPr>
        <p:spPr>
          <a:xfrm>
            <a:off x="2806128" y="4626283"/>
            <a:ext cx="1158026" cy="473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104" tIns="46104" rIns="46104" bIns="46104" anchor="ctr"/>
          <a:lstStyle>
            <a:lvl1pPr algn="ctr" defTabSz="825500">
              <a:defRPr sz="2500">
                <a:solidFill>
                  <a:srgbClr val="535353"/>
                </a:solidFill>
              </a:defRPr>
            </a:lvl1pPr>
          </a:lstStyle>
          <a:p>
            <a:r>
              <a:rPr sz="2269"/>
              <a:t>~</a:t>
            </a:r>
            <a:r>
              <a:rPr lang="en-US" sz="2269"/>
              <a:t>3</a:t>
            </a:r>
            <a:r>
              <a:rPr sz="2269"/>
              <a:t>0 fs</a:t>
            </a:r>
          </a:p>
        </p:txBody>
      </p:sp>
      <p:sp>
        <p:nvSpPr>
          <p:cNvPr id="22" name="~10 μm">
            <a:extLst>
              <a:ext uri="{FF2B5EF4-FFF2-40B4-BE49-F238E27FC236}">
                <a16:creationId xmlns:a16="http://schemas.microsoft.com/office/drawing/2014/main" id="{9202A2CB-07A8-C7E7-8E6C-149322EA8DD5}"/>
              </a:ext>
            </a:extLst>
          </p:cNvPr>
          <p:cNvSpPr txBox="1"/>
          <p:nvPr/>
        </p:nvSpPr>
        <p:spPr>
          <a:xfrm>
            <a:off x="4757451" y="4623783"/>
            <a:ext cx="1260277" cy="5051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104" tIns="46104" rIns="46104" bIns="46104" anchor="ctr"/>
          <a:lstStyle>
            <a:lvl1pPr algn="ctr" defTabSz="825500">
              <a:defRPr sz="2500">
                <a:solidFill>
                  <a:srgbClr val="535353"/>
                </a:solidFill>
              </a:defRPr>
            </a:lvl1pPr>
          </a:lstStyle>
          <a:p>
            <a:r>
              <a:rPr sz="2269"/>
              <a:t>~10 </a:t>
            </a:r>
            <a:r>
              <a:rPr sz="2269" err="1"/>
              <a:t>μm</a:t>
            </a:r>
            <a:endParaRPr sz="2269"/>
          </a:p>
        </p:txBody>
      </p:sp>
      <p:sp>
        <p:nvSpPr>
          <p:cNvPr id="23" name="&gt;~1019 cm-3">
            <a:extLst>
              <a:ext uri="{FF2B5EF4-FFF2-40B4-BE49-F238E27FC236}">
                <a16:creationId xmlns:a16="http://schemas.microsoft.com/office/drawing/2014/main" id="{677A4100-5574-CCCF-994F-2049ABF165C4}"/>
              </a:ext>
            </a:extLst>
          </p:cNvPr>
          <p:cNvSpPr txBox="1"/>
          <p:nvPr/>
        </p:nvSpPr>
        <p:spPr>
          <a:xfrm>
            <a:off x="6702881" y="4707536"/>
            <a:ext cx="1839888" cy="3923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104" tIns="46104" rIns="46104" bIns="46104" anchor="ctr"/>
          <a:lstStyle/>
          <a:p>
            <a:pPr algn="ctr" defTabSz="749224">
              <a:defRPr sz="2500">
                <a:solidFill>
                  <a:srgbClr val="535353"/>
                </a:solidFill>
              </a:defRPr>
            </a:pPr>
            <a:r>
              <a:rPr sz="2269"/>
              <a:t>~10</a:t>
            </a:r>
            <a:r>
              <a:rPr sz="2269" baseline="31999"/>
              <a:t>19</a:t>
            </a:r>
            <a:r>
              <a:rPr sz="2269"/>
              <a:t> cm</a:t>
            </a:r>
            <a:r>
              <a:rPr sz="2269" baseline="31999"/>
              <a:t>-3</a:t>
            </a:r>
          </a:p>
        </p:txBody>
      </p:sp>
      <p:sp>
        <p:nvSpPr>
          <p:cNvPr id="24" name="Resolvable">
            <a:extLst>
              <a:ext uri="{FF2B5EF4-FFF2-40B4-BE49-F238E27FC236}">
                <a16:creationId xmlns:a16="http://schemas.microsoft.com/office/drawing/2014/main" id="{A018DB88-5D3A-AD55-2328-CCAF5A26187C}"/>
              </a:ext>
            </a:extLst>
          </p:cNvPr>
          <p:cNvSpPr txBox="1"/>
          <p:nvPr/>
        </p:nvSpPr>
        <p:spPr>
          <a:xfrm>
            <a:off x="2665252" y="5148691"/>
            <a:ext cx="1538613" cy="3818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104" tIns="46104" rIns="46104" bIns="46104" anchor="ctr"/>
          <a:lstStyle>
            <a:lvl1pPr algn="ctr" defTabSz="825500">
              <a:defRPr sz="2500">
                <a:solidFill>
                  <a:srgbClr val="535353"/>
                </a:solidFill>
              </a:defRPr>
            </a:lvl1pPr>
          </a:lstStyle>
          <a:p>
            <a:endParaRPr sz="2269"/>
          </a:p>
        </p:txBody>
      </p:sp>
      <p:sp>
        <p:nvSpPr>
          <p:cNvPr id="25" name="Resolvable">
            <a:extLst>
              <a:ext uri="{FF2B5EF4-FFF2-40B4-BE49-F238E27FC236}">
                <a16:creationId xmlns:a16="http://schemas.microsoft.com/office/drawing/2014/main" id="{F1D2F658-3D42-604E-B428-5C4DF410F08E}"/>
              </a:ext>
            </a:extLst>
          </p:cNvPr>
          <p:cNvSpPr txBox="1"/>
          <p:nvPr/>
        </p:nvSpPr>
        <p:spPr>
          <a:xfrm>
            <a:off x="4579384" y="5111480"/>
            <a:ext cx="1538613" cy="4562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104" tIns="46104" rIns="46104" bIns="46104" anchor="ctr"/>
          <a:lstStyle>
            <a:lvl1pPr algn="ctr" defTabSz="825500">
              <a:defRPr sz="2500">
                <a:solidFill>
                  <a:srgbClr val="535353"/>
                </a:solidFill>
              </a:defRPr>
            </a:lvl1pPr>
          </a:lstStyle>
          <a:p>
            <a:endParaRPr sz="2269"/>
          </a:p>
        </p:txBody>
      </p:sp>
      <p:sp>
        <p:nvSpPr>
          <p:cNvPr id="26" name="Ideal for optical probing">
            <a:extLst>
              <a:ext uri="{FF2B5EF4-FFF2-40B4-BE49-F238E27FC236}">
                <a16:creationId xmlns:a16="http://schemas.microsoft.com/office/drawing/2014/main" id="{4135E678-267A-E225-D895-557849C5623E}"/>
              </a:ext>
            </a:extLst>
          </p:cNvPr>
          <p:cNvSpPr txBox="1"/>
          <p:nvPr/>
        </p:nvSpPr>
        <p:spPr>
          <a:xfrm>
            <a:off x="6407768" y="5156904"/>
            <a:ext cx="2186225" cy="852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104" tIns="46104" rIns="46104" bIns="46104" anchor="ctr"/>
          <a:lstStyle>
            <a:lvl1pPr algn="ctr" defTabSz="825500">
              <a:defRPr sz="2500">
                <a:solidFill>
                  <a:srgbClr val="535353"/>
                </a:solidFill>
              </a:defRPr>
            </a:lvl1pPr>
          </a:lstStyle>
          <a:p>
            <a:endParaRPr sz="2269" b="1" i="1">
              <a:solidFill>
                <a:srgbClr val="FF0000"/>
              </a:solidFill>
              <a:highlight>
                <a:srgbClr val="FFFF00"/>
              </a:highlight>
              <a:latin typeface="Calibri" panose="020F0502020204030204" pitchFamily="34" charset="0"/>
              <a:cs typeface="Calibri" panose="020F0502020204030204" pitchFamily="34" charset="0"/>
            </a:endParaRPr>
          </a:p>
        </p:txBody>
      </p:sp>
      <p:sp>
        <p:nvSpPr>
          <p:cNvPr id="27" name="longwave-IR">
            <a:extLst>
              <a:ext uri="{FF2B5EF4-FFF2-40B4-BE49-F238E27FC236}">
                <a16:creationId xmlns:a16="http://schemas.microsoft.com/office/drawing/2014/main" id="{5AA46736-9398-7D7B-C94B-D08FA9540060}"/>
              </a:ext>
            </a:extLst>
          </p:cNvPr>
          <p:cNvSpPr txBox="1"/>
          <p:nvPr/>
        </p:nvSpPr>
        <p:spPr>
          <a:xfrm>
            <a:off x="660732" y="4999076"/>
            <a:ext cx="1874812" cy="5314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104" tIns="46104" rIns="46104" bIns="46104" anchor="ctr"/>
          <a:lstStyle>
            <a:lvl1pPr algn="ctr" defTabSz="825500">
              <a:defRPr sz="2500">
                <a:solidFill>
                  <a:srgbClr val="535353"/>
                </a:solidFill>
              </a:defRPr>
            </a:lvl1pPr>
          </a:lstStyle>
          <a:p>
            <a:r>
              <a:rPr lang="en-US" sz="2269" err="1">
                <a:solidFill>
                  <a:srgbClr val="C00000"/>
                </a:solidFill>
              </a:rPr>
              <a:t>L</a:t>
            </a:r>
            <a:r>
              <a:rPr sz="2269" err="1">
                <a:solidFill>
                  <a:srgbClr val="C00000"/>
                </a:solidFill>
              </a:rPr>
              <a:t>ong</a:t>
            </a:r>
            <a:r>
              <a:rPr lang="en-US" sz="2269" err="1">
                <a:solidFill>
                  <a:srgbClr val="C00000"/>
                </a:solidFill>
              </a:rPr>
              <a:t>W</a:t>
            </a:r>
            <a:r>
              <a:rPr sz="2269" err="1">
                <a:solidFill>
                  <a:srgbClr val="C00000"/>
                </a:solidFill>
              </a:rPr>
              <a:t>ave</a:t>
            </a:r>
            <a:r>
              <a:rPr sz="2269">
                <a:solidFill>
                  <a:srgbClr val="C00000"/>
                </a:solidFill>
              </a:rPr>
              <a:t>-IR</a:t>
            </a:r>
          </a:p>
        </p:txBody>
      </p:sp>
      <p:sp>
        <p:nvSpPr>
          <p:cNvPr id="28" name="😃">
            <a:extLst>
              <a:ext uri="{FF2B5EF4-FFF2-40B4-BE49-F238E27FC236}">
                <a16:creationId xmlns:a16="http://schemas.microsoft.com/office/drawing/2014/main" id="{58C25F3C-FF82-1CAB-351D-7651B9426087}"/>
              </a:ext>
            </a:extLst>
          </p:cNvPr>
          <p:cNvSpPr txBox="1"/>
          <p:nvPr/>
        </p:nvSpPr>
        <p:spPr>
          <a:xfrm>
            <a:off x="11645145" y="5055603"/>
            <a:ext cx="572407" cy="5121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104" tIns="46104" rIns="46104" bIns="46104" anchor="ctr">
            <a:spAutoFit/>
          </a:bodyPr>
          <a:lstStyle>
            <a:lvl1pPr algn="ctr" defTabSz="825500">
              <a:defRPr sz="3000"/>
            </a:lvl1pPr>
          </a:lstStyle>
          <a:p>
            <a:r>
              <a:rPr sz="2723"/>
              <a:t>😃</a:t>
            </a:r>
          </a:p>
        </p:txBody>
      </p:sp>
      <p:sp>
        <p:nvSpPr>
          <p:cNvPr id="3" name="Right Brace 2">
            <a:extLst>
              <a:ext uri="{FF2B5EF4-FFF2-40B4-BE49-F238E27FC236}">
                <a16:creationId xmlns:a16="http://schemas.microsoft.com/office/drawing/2014/main" id="{F095622F-B640-5F38-BEC5-2C8D9C6EB478}"/>
              </a:ext>
            </a:extLst>
          </p:cNvPr>
          <p:cNvSpPr/>
          <p:nvPr/>
        </p:nvSpPr>
        <p:spPr>
          <a:xfrm rot="5400000">
            <a:off x="4190194" y="3497167"/>
            <a:ext cx="423649" cy="3260460"/>
          </a:xfrm>
          <a:prstGeom prst="rightBrace">
            <a:avLst>
              <a:gd name="adj1" fmla="val 8333"/>
              <a:gd name="adj2" fmla="val 48217"/>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Ideal for optical probing">
            <a:extLst>
              <a:ext uri="{FF2B5EF4-FFF2-40B4-BE49-F238E27FC236}">
                <a16:creationId xmlns:a16="http://schemas.microsoft.com/office/drawing/2014/main" id="{B74CDF7C-122D-69BA-9C8A-B9670C797EB5}"/>
              </a:ext>
            </a:extLst>
          </p:cNvPr>
          <p:cNvSpPr txBox="1"/>
          <p:nvPr/>
        </p:nvSpPr>
        <p:spPr>
          <a:xfrm>
            <a:off x="2542436" y="5204460"/>
            <a:ext cx="3690804" cy="852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104" tIns="46104" rIns="46104" bIns="46104" anchor="ctr"/>
          <a:lstStyle>
            <a:lvl1pPr algn="ctr" defTabSz="825500">
              <a:defRPr sz="2500">
                <a:solidFill>
                  <a:srgbClr val="535353"/>
                </a:solidFill>
              </a:defRPr>
            </a:lvl1pPr>
          </a:lstStyle>
          <a:p>
            <a:r>
              <a:rPr lang="en-US" sz="2269" i="1">
                <a:solidFill>
                  <a:srgbClr val="FF0000"/>
                </a:solidFill>
                <a:latin typeface="Calibri" panose="020F0502020204030204" pitchFamily="34" charset="0"/>
                <a:cs typeface="Calibri" panose="020F0502020204030204" pitchFamily="34" charset="0"/>
              </a:rPr>
              <a:t>Easier to resolve experimentally</a:t>
            </a:r>
            <a:endParaRPr sz="2269" i="1">
              <a:solidFill>
                <a:srgbClr val="FF0000"/>
              </a:solidFill>
              <a:latin typeface="Calibri" panose="020F0502020204030204" pitchFamily="34" charset="0"/>
              <a:cs typeface="Calibri" panose="020F0502020204030204" pitchFamily="34" charset="0"/>
            </a:endParaRPr>
          </a:p>
        </p:txBody>
      </p:sp>
      <p:sp>
        <p:nvSpPr>
          <p:cNvPr id="32" name="Ideal for optical probing">
            <a:extLst>
              <a:ext uri="{FF2B5EF4-FFF2-40B4-BE49-F238E27FC236}">
                <a16:creationId xmlns:a16="http://schemas.microsoft.com/office/drawing/2014/main" id="{0B84C83B-D6A8-2FA6-76C0-00B0CC1F21B2}"/>
              </a:ext>
            </a:extLst>
          </p:cNvPr>
          <p:cNvSpPr txBox="1"/>
          <p:nvPr/>
        </p:nvSpPr>
        <p:spPr>
          <a:xfrm>
            <a:off x="2446954" y="2234816"/>
            <a:ext cx="1709052" cy="852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104" tIns="46104" rIns="46104" bIns="46104" anchor="ctr"/>
          <a:lstStyle>
            <a:lvl1pPr algn="ctr" defTabSz="825500">
              <a:defRPr sz="2500">
                <a:solidFill>
                  <a:srgbClr val="535353"/>
                </a:solidFill>
              </a:defRPr>
            </a:lvl1pPr>
          </a:lstStyle>
          <a:p>
            <a:r>
              <a:rPr lang="en-US" sz="2269" i="1">
                <a:latin typeface="Calibri" panose="020F0502020204030204" pitchFamily="34" charset="0"/>
                <a:cs typeface="Calibri" panose="020F0502020204030204" pitchFamily="34" charset="0"/>
              </a:rPr>
              <a:t>Too short</a:t>
            </a:r>
            <a:endParaRPr sz="2269" i="1">
              <a:latin typeface="Calibri" panose="020F0502020204030204" pitchFamily="34" charset="0"/>
              <a:cs typeface="Calibri" panose="020F0502020204030204" pitchFamily="34" charset="0"/>
            </a:endParaRPr>
          </a:p>
        </p:txBody>
      </p:sp>
      <p:sp>
        <p:nvSpPr>
          <p:cNvPr id="33" name="Ideal for optical probing">
            <a:extLst>
              <a:ext uri="{FF2B5EF4-FFF2-40B4-BE49-F238E27FC236}">
                <a16:creationId xmlns:a16="http://schemas.microsoft.com/office/drawing/2014/main" id="{2FF80555-B51B-4ED1-2CE7-A29E78BC0842}"/>
              </a:ext>
            </a:extLst>
          </p:cNvPr>
          <p:cNvSpPr txBox="1"/>
          <p:nvPr/>
        </p:nvSpPr>
        <p:spPr>
          <a:xfrm>
            <a:off x="4508800" y="2268625"/>
            <a:ext cx="1709052" cy="852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104" tIns="46104" rIns="46104" bIns="46104" anchor="ctr"/>
          <a:lstStyle>
            <a:lvl1pPr algn="ctr" defTabSz="825500">
              <a:defRPr sz="2500">
                <a:solidFill>
                  <a:srgbClr val="535353"/>
                </a:solidFill>
              </a:defRPr>
            </a:lvl1pPr>
          </a:lstStyle>
          <a:p>
            <a:r>
              <a:rPr lang="en-US" sz="2269" i="1">
                <a:latin typeface="Calibri" panose="020F0502020204030204" pitchFamily="34" charset="0"/>
                <a:cs typeface="Calibri" panose="020F0502020204030204" pitchFamily="34" charset="0"/>
              </a:rPr>
              <a:t>Too small</a:t>
            </a:r>
            <a:endParaRPr sz="2269" i="1">
              <a:latin typeface="Calibri" panose="020F0502020204030204" pitchFamily="34" charset="0"/>
              <a:cs typeface="Calibri" panose="020F0502020204030204" pitchFamily="34" charset="0"/>
            </a:endParaRPr>
          </a:p>
        </p:txBody>
      </p:sp>
      <p:sp>
        <p:nvSpPr>
          <p:cNvPr id="34" name="Ideal for optical probing">
            <a:extLst>
              <a:ext uri="{FF2B5EF4-FFF2-40B4-BE49-F238E27FC236}">
                <a16:creationId xmlns:a16="http://schemas.microsoft.com/office/drawing/2014/main" id="{096957D2-4FF7-3064-7762-11E94960D1D3}"/>
              </a:ext>
            </a:extLst>
          </p:cNvPr>
          <p:cNvSpPr txBox="1"/>
          <p:nvPr/>
        </p:nvSpPr>
        <p:spPr>
          <a:xfrm>
            <a:off x="6633596" y="2251191"/>
            <a:ext cx="1709052" cy="852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104" tIns="46104" rIns="46104" bIns="46104" anchor="ctr"/>
          <a:lstStyle>
            <a:lvl1pPr algn="ctr" defTabSz="825500">
              <a:defRPr sz="2500">
                <a:solidFill>
                  <a:srgbClr val="535353"/>
                </a:solidFill>
              </a:defRPr>
            </a:lvl1pPr>
          </a:lstStyle>
          <a:p>
            <a:endParaRPr sz="2269" i="1">
              <a:latin typeface="Calibri" panose="020F0502020204030204" pitchFamily="34" charset="0"/>
              <a:cs typeface="Calibri" panose="020F0502020204030204" pitchFamily="34" charset="0"/>
            </a:endParaRPr>
          </a:p>
        </p:txBody>
      </p:sp>
      <p:sp>
        <p:nvSpPr>
          <p:cNvPr id="7" name="Time">
            <a:extLst>
              <a:ext uri="{FF2B5EF4-FFF2-40B4-BE49-F238E27FC236}">
                <a16:creationId xmlns:a16="http://schemas.microsoft.com/office/drawing/2014/main" id="{FFA15547-7A5F-2833-BC3B-976BA8CAC45E}"/>
              </a:ext>
            </a:extLst>
          </p:cNvPr>
          <p:cNvSpPr txBox="1"/>
          <p:nvPr/>
        </p:nvSpPr>
        <p:spPr>
          <a:xfrm>
            <a:off x="9130375" y="1410211"/>
            <a:ext cx="1239256" cy="4423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104" tIns="46104" rIns="46104" bIns="46104" anchor="ctr">
            <a:spAutoFit/>
          </a:bodyPr>
          <a:lstStyle>
            <a:lvl1pPr algn="ctr" defTabSz="825500">
              <a:defRPr sz="2500" i="1">
                <a:solidFill>
                  <a:srgbClr val="535353"/>
                </a:solidFill>
              </a:defRPr>
            </a:lvl1pPr>
          </a:lstStyle>
          <a:p>
            <a:r>
              <a:rPr lang="en-US" sz="2269"/>
              <a:t>EM Field</a:t>
            </a:r>
            <a:endParaRPr sz="2269"/>
          </a:p>
        </p:txBody>
      </p:sp>
      <p:sp>
        <p:nvSpPr>
          <p:cNvPr id="8" name="Ideal for optical probing">
            <a:extLst>
              <a:ext uri="{FF2B5EF4-FFF2-40B4-BE49-F238E27FC236}">
                <a16:creationId xmlns:a16="http://schemas.microsoft.com/office/drawing/2014/main" id="{143E11F7-EAA7-4CA1-30A9-13B2B78FFCA6}"/>
              </a:ext>
            </a:extLst>
          </p:cNvPr>
          <p:cNvSpPr txBox="1"/>
          <p:nvPr/>
        </p:nvSpPr>
        <p:spPr>
          <a:xfrm>
            <a:off x="9046956" y="5264800"/>
            <a:ext cx="2186225" cy="852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104" tIns="46104" rIns="46104" bIns="46104" anchor="ctr"/>
          <a:lstStyle>
            <a:lvl1pPr algn="ctr" defTabSz="825500">
              <a:defRPr sz="2500">
                <a:solidFill>
                  <a:srgbClr val="535353"/>
                </a:solidFill>
              </a:defRPr>
            </a:lvl1pPr>
          </a:lstStyle>
          <a:p>
            <a:r>
              <a:rPr lang="en-US" sz="2269" i="1">
                <a:solidFill>
                  <a:srgbClr val="FF0000"/>
                </a:solidFill>
                <a:latin typeface="Calibri" panose="020F0502020204030204" pitchFamily="34" charset="0"/>
                <a:cs typeface="Calibri" panose="020F0502020204030204" pitchFamily="34" charset="0"/>
              </a:rPr>
              <a:t>Same effect at less power</a:t>
            </a:r>
            <a:endParaRPr sz="2269" i="1">
              <a:solidFill>
                <a:srgbClr val="FF0000"/>
              </a:solidFill>
              <a:latin typeface="Calibri" panose="020F0502020204030204" pitchFamily="34" charset="0"/>
              <a:cs typeface="Calibri" panose="020F0502020204030204" pitchFamily="34" charset="0"/>
            </a:endParaRP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58265591-1942-4FE4-6B8B-2577AE9229D6}"/>
                  </a:ext>
                </a:extLst>
              </p:cNvPr>
              <p:cNvSpPr txBox="1"/>
              <p:nvPr/>
            </p:nvSpPr>
            <p:spPr>
              <a:xfrm>
                <a:off x="9328237" y="2068686"/>
                <a:ext cx="96917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chemeClr val="tx2">
                                  <a:lumMod val="75000"/>
                                  <a:lumOff val="25000"/>
                                </a:schemeClr>
                              </a:solidFill>
                              <a:latin typeface="Cambria Math" panose="02040503050406030204" pitchFamily="18" charset="0"/>
                            </a:rPr>
                          </m:ctrlPr>
                        </m:sSubPr>
                        <m:e>
                          <m:r>
                            <a:rPr lang="en-US" sz="2400" b="0" i="1" smtClean="0">
                              <a:solidFill>
                                <a:schemeClr val="tx2">
                                  <a:lumMod val="75000"/>
                                  <a:lumOff val="25000"/>
                                </a:schemeClr>
                              </a:solidFill>
                              <a:latin typeface="Cambria Math" panose="02040503050406030204" pitchFamily="18" charset="0"/>
                            </a:rPr>
                            <m:t>𝑎</m:t>
                          </m:r>
                        </m:e>
                        <m:sub>
                          <m:r>
                            <a:rPr lang="en-US" sz="2400" b="0" i="1" smtClean="0">
                              <a:solidFill>
                                <a:schemeClr val="tx2">
                                  <a:lumMod val="75000"/>
                                  <a:lumOff val="25000"/>
                                </a:schemeClr>
                              </a:solidFill>
                              <a:latin typeface="Cambria Math" panose="02040503050406030204" pitchFamily="18" charset="0"/>
                            </a:rPr>
                            <m:t>0</m:t>
                          </m:r>
                        </m:sub>
                      </m:sSub>
                      <m:r>
                        <a:rPr lang="en-US" sz="2400" b="0" i="1" smtClean="0">
                          <a:solidFill>
                            <a:schemeClr val="tx2">
                              <a:lumMod val="75000"/>
                              <a:lumOff val="25000"/>
                            </a:schemeClr>
                          </a:solidFill>
                          <a:latin typeface="Cambria Math" panose="02040503050406030204" pitchFamily="18" charset="0"/>
                          <a:ea typeface="Cambria Math" panose="02040503050406030204" pitchFamily="18" charset="0"/>
                        </a:rPr>
                        <m:t>=1</m:t>
                      </m:r>
                    </m:oMath>
                  </m:oMathPara>
                </a14:m>
                <a:endParaRPr lang="en-US" sz="2400">
                  <a:solidFill>
                    <a:schemeClr val="tx2">
                      <a:lumMod val="75000"/>
                      <a:lumOff val="25000"/>
                    </a:schemeClr>
                  </a:solidFill>
                </a:endParaRPr>
              </a:p>
            </p:txBody>
          </p:sp>
        </mc:Choice>
        <mc:Fallback>
          <p:sp>
            <p:nvSpPr>
              <p:cNvPr id="9" name="TextBox 8">
                <a:extLst>
                  <a:ext uri="{FF2B5EF4-FFF2-40B4-BE49-F238E27FC236}">
                    <a16:creationId xmlns:a16="http://schemas.microsoft.com/office/drawing/2014/main" id="{58265591-1942-4FE4-6B8B-2577AE9229D6}"/>
                  </a:ext>
                </a:extLst>
              </p:cNvPr>
              <p:cNvSpPr txBox="1">
                <a:spLocks noRot="1" noChangeAspect="1" noMove="1" noResize="1" noEditPoints="1" noAdjustHandles="1" noChangeArrowheads="1" noChangeShapeType="1" noTextEdit="1"/>
              </p:cNvSpPr>
              <p:nvPr/>
            </p:nvSpPr>
            <p:spPr>
              <a:xfrm>
                <a:off x="9328237" y="2068686"/>
                <a:ext cx="969175" cy="369332"/>
              </a:xfrm>
              <a:prstGeom prst="rect">
                <a:avLst/>
              </a:prstGeom>
              <a:blipFill>
                <a:blip r:embed="rId4"/>
                <a:stretch>
                  <a:fillRect l="-2516" r="-6918" b="-1639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E5AAE01E-07A5-BC64-A854-A8EFAC8920C7}"/>
                  </a:ext>
                </a:extLst>
              </p:cNvPr>
              <p:cNvSpPr txBox="1"/>
              <p:nvPr/>
            </p:nvSpPr>
            <p:spPr>
              <a:xfrm>
                <a:off x="8810537" y="2494640"/>
                <a:ext cx="213212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2">
                              <a:lumMod val="75000"/>
                              <a:lumOff val="25000"/>
                            </a:schemeClr>
                          </a:solidFill>
                          <a:latin typeface="Cambria Math" panose="02040503050406030204" pitchFamily="18" charset="0"/>
                        </a:rPr>
                        <m:t>@ 1018 </m:t>
                      </m:r>
                      <m:f>
                        <m:fPr>
                          <m:type m:val="lin"/>
                          <m:ctrlPr>
                            <a:rPr lang="en-US" sz="2400" b="0" i="1" smtClean="0">
                              <a:solidFill>
                                <a:schemeClr val="tx2">
                                  <a:lumMod val="75000"/>
                                  <a:lumOff val="25000"/>
                                </a:schemeClr>
                              </a:solidFill>
                              <a:latin typeface="Cambria Math" panose="02040503050406030204" pitchFamily="18" charset="0"/>
                            </a:rPr>
                          </m:ctrlPr>
                        </m:fPr>
                        <m:num>
                          <m:r>
                            <a:rPr lang="en-US" sz="2400" i="1">
                              <a:solidFill>
                                <a:schemeClr val="tx2">
                                  <a:lumMod val="75000"/>
                                  <a:lumOff val="25000"/>
                                </a:schemeClr>
                              </a:solidFill>
                              <a:latin typeface="Cambria Math" panose="02040503050406030204" pitchFamily="18" charset="0"/>
                            </a:rPr>
                            <m:t>𝑊</m:t>
                          </m:r>
                        </m:num>
                        <m:den>
                          <m:sSup>
                            <m:sSupPr>
                              <m:ctrlPr>
                                <a:rPr lang="en-US" sz="2400" i="1">
                                  <a:solidFill>
                                    <a:schemeClr val="tx2">
                                      <a:lumMod val="75000"/>
                                      <a:lumOff val="25000"/>
                                    </a:schemeClr>
                                  </a:solidFill>
                                  <a:latin typeface="Cambria Math" panose="02040503050406030204" pitchFamily="18" charset="0"/>
                                </a:rPr>
                              </m:ctrlPr>
                            </m:sSupPr>
                            <m:e>
                              <m:r>
                                <a:rPr lang="en-US" sz="2400" i="1">
                                  <a:solidFill>
                                    <a:schemeClr val="tx2">
                                      <a:lumMod val="75000"/>
                                      <a:lumOff val="25000"/>
                                    </a:schemeClr>
                                  </a:solidFill>
                                  <a:latin typeface="Cambria Math" panose="02040503050406030204" pitchFamily="18" charset="0"/>
                                </a:rPr>
                                <m:t>𝑐𝑚</m:t>
                              </m:r>
                            </m:e>
                            <m:sup>
                              <m:r>
                                <a:rPr lang="en-US" sz="2400" i="1">
                                  <a:solidFill>
                                    <a:schemeClr val="tx2">
                                      <a:lumMod val="75000"/>
                                      <a:lumOff val="25000"/>
                                    </a:schemeClr>
                                  </a:solidFill>
                                  <a:latin typeface="Cambria Math" panose="02040503050406030204" pitchFamily="18" charset="0"/>
                                </a:rPr>
                                <m:t>2</m:t>
                              </m:r>
                            </m:sup>
                          </m:sSup>
                        </m:den>
                      </m:f>
                    </m:oMath>
                  </m:oMathPara>
                </a14:m>
                <a:endParaRPr lang="en-US" sz="2400">
                  <a:solidFill>
                    <a:schemeClr val="tx2">
                      <a:lumMod val="75000"/>
                      <a:lumOff val="25000"/>
                    </a:schemeClr>
                  </a:solidFill>
                </a:endParaRPr>
              </a:p>
            </p:txBody>
          </p:sp>
        </mc:Choice>
        <mc:Fallback>
          <p:sp>
            <p:nvSpPr>
              <p:cNvPr id="10" name="TextBox 9">
                <a:extLst>
                  <a:ext uri="{FF2B5EF4-FFF2-40B4-BE49-F238E27FC236}">
                    <a16:creationId xmlns:a16="http://schemas.microsoft.com/office/drawing/2014/main" id="{E5AAE01E-07A5-BC64-A854-A8EFAC8920C7}"/>
                  </a:ext>
                </a:extLst>
              </p:cNvPr>
              <p:cNvSpPr txBox="1">
                <a:spLocks noRot="1" noChangeAspect="1" noMove="1" noResize="1" noEditPoints="1" noAdjustHandles="1" noChangeArrowheads="1" noChangeShapeType="1" noTextEdit="1"/>
              </p:cNvSpPr>
              <p:nvPr/>
            </p:nvSpPr>
            <p:spPr>
              <a:xfrm>
                <a:off x="8810537" y="2494640"/>
                <a:ext cx="2132122" cy="369332"/>
              </a:xfrm>
              <a:prstGeom prst="rect">
                <a:avLst/>
              </a:prstGeom>
              <a:blipFill>
                <a:blip r:embed="rId5"/>
                <a:stretch>
                  <a:fillRect l="-5429" t="-163934" r="-20286" b="-25409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8D2CC3C3-4A2F-3767-C3D5-A42AF378062C}"/>
                  </a:ext>
                </a:extLst>
              </p:cNvPr>
              <p:cNvSpPr txBox="1"/>
              <p:nvPr/>
            </p:nvSpPr>
            <p:spPr>
              <a:xfrm>
                <a:off x="9168385" y="5027732"/>
                <a:ext cx="2064796"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tx2">
                              <a:lumMod val="75000"/>
                              <a:lumOff val="25000"/>
                            </a:schemeClr>
                          </a:solidFill>
                          <a:latin typeface="Cambria Math" panose="02040503050406030204" pitchFamily="18" charset="0"/>
                        </a:rPr>
                        <m:t>@</m:t>
                      </m:r>
                      <m:r>
                        <a:rPr lang="en-US" sz="2400" b="0" i="1" smtClean="0">
                          <a:solidFill>
                            <a:schemeClr val="tx2">
                              <a:lumMod val="75000"/>
                              <a:lumOff val="25000"/>
                            </a:schemeClr>
                          </a:solidFill>
                          <a:latin typeface="Cambria Math" panose="02040503050406030204" pitchFamily="18" charset="0"/>
                        </a:rPr>
                        <m:t> 1016</m:t>
                      </m:r>
                      <m:f>
                        <m:fPr>
                          <m:type m:val="lin"/>
                          <m:ctrlPr>
                            <a:rPr lang="en-US" sz="2400" i="1">
                              <a:solidFill>
                                <a:schemeClr val="tx2">
                                  <a:lumMod val="75000"/>
                                  <a:lumOff val="25000"/>
                                </a:schemeClr>
                              </a:solidFill>
                              <a:latin typeface="Cambria Math" panose="02040503050406030204" pitchFamily="18" charset="0"/>
                            </a:rPr>
                          </m:ctrlPr>
                        </m:fPr>
                        <m:num>
                          <m:r>
                            <a:rPr lang="en-US" sz="2400" i="1">
                              <a:solidFill>
                                <a:schemeClr val="tx2">
                                  <a:lumMod val="75000"/>
                                  <a:lumOff val="25000"/>
                                </a:schemeClr>
                              </a:solidFill>
                              <a:latin typeface="Cambria Math" panose="02040503050406030204" pitchFamily="18" charset="0"/>
                            </a:rPr>
                            <m:t>𝑊</m:t>
                          </m:r>
                        </m:num>
                        <m:den>
                          <m:sSup>
                            <m:sSupPr>
                              <m:ctrlPr>
                                <a:rPr lang="en-US" sz="2400" i="1">
                                  <a:solidFill>
                                    <a:schemeClr val="tx2">
                                      <a:lumMod val="75000"/>
                                      <a:lumOff val="25000"/>
                                    </a:schemeClr>
                                  </a:solidFill>
                                  <a:latin typeface="Cambria Math" panose="02040503050406030204" pitchFamily="18" charset="0"/>
                                </a:rPr>
                              </m:ctrlPr>
                            </m:sSupPr>
                            <m:e>
                              <m:r>
                                <a:rPr lang="en-US" sz="2400" i="1">
                                  <a:solidFill>
                                    <a:schemeClr val="tx2">
                                      <a:lumMod val="75000"/>
                                      <a:lumOff val="25000"/>
                                    </a:schemeClr>
                                  </a:solidFill>
                                  <a:latin typeface="Cambria Math" panose="02040503050406030204" pitchFamily="18" charset="0"/>
                                </a:rPr>
                                <m:t>𝑐𝑚</m:t>
                              </m:r>
                            </m:e>
                            <m:sup>
                              <m:r>
                                <a:rPr lang="en-US" sz="2400" i="1">
                                  <a:solidFill>
                                    <a:schemeClr val="tx2">
                                      <a:lumMod val="75000"/>
                                      <a:lumOff val="25000"/>
                                    </a:schemeClr>
                                  </a:solidFill>
                                  <a:latin typeface="Cambria Math" panose="02040503050406030204" pitchFamily="18" charset="0"/>
                                </a:rPr>
                                <m:t>2</m:t>
                              </m:r>
                            </m:sup>
                          </m:sSup>
                        </m:den>
                      </m:f>
                    </m:oMath>
                  </m:oMathPara>
                </a14:m>
                <a:endParaRPr lang="en-US" sz="2400">
                  <a:solidFill>
                    <a:schemeClr val="tx2">
                      <a:lumMod val="75000"/>
                      <a:lumOff val="25000"/>
                    </a:schemeClr>
                  </a:solidFill>
                </a:endParaRPr>
              </a:p>
            </p:txBody>
          </p:sp>
        </mc:Choice>
        <mc:Fallback>
          <p:sp>
            <p:nvSpPr>
              <p:cNvPr id="14" name="TextBox 13">
                <a:extLst>
                  <a:ext uri="{FF2B5EF4-FFF2-40B4-BE49-F238E27FC236}">
                    <a16:creationId xmlns:a16="http://schemas.microsoft.com/office/drawing/2014/main" id="{8D2CC3C3-4A2F-3767-C3D5-A42AF378062C}"/>
                  </a:ext>
                </a:extLst>
              </p:cNvPr>
              <p:cNvSpPr txBox="1">
                <a:spLocks noRot="1" noChangeAspect="1" noMove="1" noResize="1" noEditPoints="1" noAdjustHandles="1" noChangeArrowheads="1" noChangeShapeType="1" noTextEdit="1"/>
              </p:cNvSpPr>
              <p:nvPr/>
            </p:nvSpPr>
            <p:spPr>
              <a:xfrm>
                <a:off x="9168385" y="5027732"/>
                <a:ext cx="2064796" cy="369332"/>
              </a:xfrm>
              <a:prstGeom prst="rect">
                <a:avLst/>
              </a:prstGeom>
              <a:blipFill>
                <a:blip r:embed="rId6"/>
                <a:stretch>
                  <a:fillRect l="-5605" t="-168333" r="-20649" b="-258333"/>
                </a:stretch>
              </a:blipFill>
            </p:spPr>
            <p:txBody>
              <a:bodyPr/>
              <a:lstStyle/>
              <a:p>
                <a:r>
                  <a:rPr lang="en-US">
                    <a:noFill/>
                  </a:rPr>
                  <a:t> </a:t>
                </a:r>
              </a:p>
            </p:txBody>
          </p:sp>
        </mc:Fallback>
      </mc:AlternateContent>
      <p:sp>
        <p:nvSpPr>
          <p:cNvPr id="29" name="Ideal for optical probing">
            <a:extLst>
              <a:ext uri="{FF2B5EF4-FFF2-40B4-BE49-F238E27FC236}">
                <a16:creationId xmlns:a16="http://schemas.microsoft.com/office/drawing/2014/main" id="{02CCB55D-620E-5CD8-5973-98F200AB258F}"/>
              </a:ext>
            </a:extLst>
          </p:cNvPr>
          <p:cNvSpPr txBox="1"/>
          <p:nvPr/>
        </p:nvSpPr>
        <p:spPr>
          <a:xfrm>
            <a:off x="6517848" y="5237500"/>
            <a:ext cx="2186225" cy="852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104" tIns="46104" rIns="46104" bIns="46104" anchor="ctr"/>
          <a:lstStyle>
            <a:lvl1pPr algn="ctr" defTabSz="825500">
              <a:defRPr sz="2500">
                <a:solidFill>
                  <a:srgbClr val="535353"/>
                </a:solidFill>
              </a:defRPr>
            </a:lvl1pPr>
          </a:lstStyle>
          <a:p>
            <a:r>
              <a:rPr lang="en-US" sz="2269" i="1">
                <a:solidFill>
                  <a:srgbClr val="FF0000"/>
                </a:solidFill>
                <a:latin typeface="Calibri" panose="020F0502020204030204" pitchFamily="34" charset="0"/>
                <a:cs typeface="Calibri" panose="020F0502020204030204" pitchFamily="34" charset="0"/>
              </a:rPr>
              <a:t>Same process at less density</a:t>
            </a:r>
            <a:endParaRPr sz="2269" i="1">
              <a:solidFill>
                <a:srgbClr val="FF0000"/>
              </a:solidFill>
              <a:latin typeface="Calibri" panose="020F0502020204030204" pitchFamily="34" charset="0"/>
              <a:cs typeface="Calibri" panose="020F0502020204030204" pitchFamily="34" charset="0"/>
            </a:endParaRPr>
          </a:p>
        </p:txBody>
      </p:sp>
      <p:sp>
        <p:nvSpPr>
          <p:cNvPr id="35" name="Ideal for optical probing">
            <a:extLst>
              <a:ext uri="{FF2B5EF4-FFF2-40B4-BE49-F238E27FC236}">
                <a16:creationId xmlns:a16="http://schemas.microsoft.com/office/drawing/2014/main" id="{F561177E-2229-8D2C-C4F2-33099E201380}"/>
              </a:ext>
            </a:extLst>
          </p:cNvPr>
          <p:cNvSpPr txBox="1"/>
          <p:nvPr/>
        </p:nvSpPr>
        <p:spPr>
          <a:xfrm>
            <a:off x="6774592" y="2270560"/>
            <a:ext cx="1709052" cy="8529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104" tIns="46104" rIns="46104" bIns="46104" anchor="ctr"/>
          <a:lstStyle>
            <a:lvl1pPr algn="ctr" defTabSz="825500">
              <a:defRPr sz="2500">
                <a:solidFill>
                  <a:srgbClr val="535353"/>
                </a:solidFill>
              </a:defRPr>
            </a:lvl1pPr>
          </a:lstStyle>
          <a:p>
            <a:r>
              <a:rPr lang="en-US" sz="2269" i="1">
                <a:latin typeface="Calibri" panose="020F0502020204030204" pitchFamily="34" charset="0"/>
                <a:cs typeface="Calibri" panose="020F0502020204030204" pitchFamily="34" charset="0"/>
              </a:rPr>
              <a:t>Too dense</a:t>
            </a:r>
            <a:endParaRPr sz="2269" i="1">
              <a:latin typeface="Calibri" panose="020F0502020204030204" pitchFamily="34" charset="0"/>
              <a:cs typeface="Calibri" panose="020F0502020204030204" pitchFamily="34" charset="0"/>
            </a:endParaRPr>
          </a:p>
        </p:txBody>
      </p:sp>
      <p:sp>
        <p:nvSpPr>
          <p:cNvPr id="39" name="Slide Number Placeholder 3">
            <a:extLst>
              <a:ext uri="{FF2B5EF4-FFF2-40B4-BE49-F238E27FC236}">
                <a16:creationId xmlns:a16="http://schemas.microsoft.com/office/drawing/2014/main" id="{7635A9C6-FC56-04E3-9AE1-1B65DE267F8E}"/>
              </a:ext>
            </a:extLst>
          </p:cNvPr>
          <p:cNvSpPr>
            <a:spLocks noGrp="1"/>
          </p:cNvSpPr>
          <p:nvPr>
            <p:ph type="sldNum" sz="quarter" idx="4"/>
          </p:nvPr>
        </p:nvSpPr>
        <p:spPr>
          <a:xfrm>
            <a:off x="11188014" y="6316595"/>
            <a:ext cx="432486" cy="365125"/>
          </a:xfrm>
        </p:spPr>
        <p:txBody>
          <a:bodyPr/>
          <a:lstStyle/>
          <a:p>
            <a:fld id="{933A556B-7C63-244D-9B7C-B0EA8042B330}" type="slidenum">
              <a:rPr lang="en-US" smtClean="0"/>
              <a:pPr/>
              <a:t>34</a:t>
            </a:fld>
            <a:endParaRPr lang="en-US">
              <a:solidFill>
                <a:schemeClr val="bg1"/>
              </a:solidFill>
            </a:endParaRP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3CA1A7CF-8E0A-3168-C5C5-894A66686BC0}"/>
                  </a:ext>
                </a:extLst>
              </p:cNvPr>
              <p:cNvSpPr txBox="1"/>
              <p:nvPr/>
            </p:nvSpPr>
            <p:spPr>
              <a:xfrm>
                <a:off x="2541389" y="3980130"/>
                <a:ext cx="129221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800" b="0" i="1" smtClean="0">
                              <a:latin typeface="Cambria Math" panose="02040503050406030204" pitchFamily="18" charset="0"/>
                            </a:rPr>
                          </m:ctrlPr>
                        </m:accPr>
                        <m:e>
                          <m:r>
                            <a:rPr lang="en-US" sz="2800" b="0" i="1" smtClean="0">
                              <a:latin typeface="Cambria Math" panose="02040503050406030204" pitchFamily="18" charset="0"/>
                            </a:rPr>
                            <m:t>𝑡</m:t>
                          </m:r>
                        </m:e>
                      </m:acc>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ea typeface="Cambria Math" panose="02040503050406030204" pitchFamily="18" charset="0"/>
                            </a:rPr>
                            <m:t>𝜔</m:t>
                          </m:r>
                        </m:e>
                        <m:sub>
                          <m:r>
                            <a:rPr lang="en-US" sz="2800" b="0" i="1" smtClean="0">
                              <a:latin typeface="Cambria Math" panose="02040503050406030204" pitchFamily="18" charset="0"/>
                            </a:rPr>
                            <m:t>𝐿</m:t>
                          </m:r>
                        </m:sub>
                      </m:sSub>
                      <m:r>
                        <a:rPr lang="en-US" sz="2800" i="1">
                          <a:latin typeface="Cambria Math" panose="02040503050406030204" pitchFamily="18" charset="0"/>
                        </a:rPr>
                        <m:t>𝑡</m:t>
                      </m:r>
                    </m:oMath>
                  </m:oMathPara>
                </a14:m>
                <a:endParaRPr lang="en-US" sz="2800"/>
              </a:p>
            </p:txBody>
          </p:sp>
        </mc:Choice>
        <mc:Fallback>
          <p:sp>
            <p:nvSpPr>
              <p:cNvPr id="4" name="TextBox 3">
                <a:extLst>
                  <a:ext uri="{FF2B5EF4-FFF2-40B4-BE49-F238E27FC236}">
                    <a16:creationId xmlns:a16="http://schemas.microsoft.com/office/drawing/2014/main" id="{3CA1A7CF-8E0A-3168-C5C5-894A66686BC0}"/>
                  </a:ext>
                </a:extLst>
              </p:cNvPr>
              <p:cNvSpPr txBox="1">
                <a:spLocks noRot="1" noChangeAspect="1" noMove="1" noResize="1" noEditPoints="1" noAdjustHandles="1" noChangeArrowheads="1" noChangeShapeType="1" noTextEdit="1"/>
              </p:cNvSpPr>
              <p:nvPr/>
            </p:nvSpPr>
            <p:spPr>
              <a:xfrm>
                <a:off x="2541389" y="3980130"/>
                <a:ext cx="1292212" cy="43088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0" name="TextBox 39">
                <a:extLst>
                  <a:ext uri="{FF2B5EF4-FFF2-40B4-BE49-F238E27FC236}">
                    <a16:creationId xmlns:a16="http://schemas.microsoft.com/office/drawing/2014/main" id="{75D02E5D-E065-06FF-BBF8-30F7ACBB5EFF}"/>
                  </a:ext>
                </a:extLst>
              </p:cNvPr>
              <p:cNvSpPr txBox="1"/>
              <p:nvPr/>
            </p:nvSpPr>
            <p:spPr>
              <a:xfrm>
                <a:off x="4519892" y="3810549"/>
                <a:ext cx="1455655" cy="7380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2800" b="0" i="1" smtClean="0">
                              <a:latin typeface="Cambria Math" panose="02040503050406030204" pitchFamily="18" charset="0"/>
                            </a:rPr>
                          </m:ctrlPr>
                        </m:accPr>
                        <m:e>
                          <m:r>
                            <a:rPr lang="en-US" sz="2800" b="0" i="1" smtClean="0">
                              <a:latin typeface="Cambria Math" panose="02040503050406030204" pitchFamily="18" charset="0"/>
                            </a:rPr>
                            <m:t>𝑥</m:t>
                          </m:r>
                        </m:e>
                      </m:acc>
                      <m:r>
                        <a:rPr lang="en-US" sz="2800" b="0" i="1" smtClean="0">
                          <a:latin typeface="Cambria Math" panose="02040503050406030204" pitchFamily="18" charset="0"/>
                        </a:rPr>
                        <m:t>=</m:t>
                      </m:r>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𝜔</m:t>
                              </m:r>
                            </m:e>
                            <m:sub>
                              <m:r>
                                <a:rPr lang="en-US" sz="2800" i="1">
                                  <a:latin typeface="Cambria Math" panose="02040503050406030204" pitchFamily="18" charset="0"/>
                                </a:rPr>
                                <m:t>𝐿</m:t>
                              </m:r>
                            </m:sub>
                          </m:sSub>
                        </m:num>
                        <m:den>
                          <m:r>
                            <a:rPr lang="en-US" sz="2800" i="1">
                              <a:latin typeface="Cambria Math" panose="02040503050406030204" pitchFamily="18" charset="0"/>
                            </a:rPr>
                            <m:t>𝑐</m:t>
                          </m:r>
                        </m:den>
                      </m:f>
                      <m:r>
                        <a:rPr lang="en-US" sz="2800" b="0" i="1" smtClean="0">
                          <a:latin typeface="Cambria Math" panose="02040503050406030204" pitchFamily="18" charset="0"/>
                        </a:rPr>
                        <m:t>𝑥</m:t>
                      </m:r>
                    </m:oMath>
                  </m:oMathPara>
                </a14:m>
                <a:endParaRPr lang="en-US" sz="2800"/>
              </a:p>
            </p:txBody>
          </p:sp>
        </mc:Choice>
        <mc:Fallback>
          <p:sp>
            <p:nvSpPr>
              <p:cNvPr id="40" name="TextBox 39">
                <a:extLst>
                  <a:ext uri="{FF2B5EF4-FFF2-40B4-BE49-F238E27FC236}">
                    <a16:creationId xmlns:a16="http://schemas.microsoft.com/office/drawing/2014/main" id="{75D02E5D-E065-06FF-BBF8-30F7ACBB5EFF}"/>
                  </a:ext>
                </a:extLst>
              </p:cNvPr>
              <p:cNvSpPr txBox="1">
                <a:spLocks noRot="1" noChangeAspect="1" noMove="1" noResize="1" noEditPoints="1" noAdjustHandles="1" noChangeArrowheads="1" noChangeShapeType="1" noTextEdit="1"/>
              </p:cNvSpPr>
              <p:nvPr/>
            </p:nvSpPr>
            <p:spPr>
              <a:xfrm>
                <a:off x="4519892" y="3810549"/>
                <a:ext cx="1455655" cy="73808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3" name="TextBox 42">
                <a:extLst>
                  <a:ext uri="{FF2B5EF4-FFF2-40B4-BE49-F238E27FC236}">
                    <a16:creationId xmlns:a16="http://schemas.microsoft.com/office/drawing/2014/main" id="{755C0D18-3FEA-4931-3173-D4E7093D13AE}"/>
                  </a:ext>
                </a:extLst>
              </p:cNvPr>
              <p:cNvSpPr txBox="1"/>
              <p:nvPr/>
            </p:nvSpPr>
            <p:spPr>
              <a:xfrm>
                <a:off x="6738353" y="3879372"/>
                <a:ext cx="2219775" cy="686791"/>
              </a:xfrm>
              <a:prstGeom prst="rect">
                <a:avLst/>
              </a:prstGeom>
              <a:noFill/>
            </p:spPr>
            <p:txBody>
              <a:bodyPr wrap="none" lIns="0" tIns="0" rIns="0" bIns="0" rtlCol="0">
                <a:spAutoFit/>
              </a:bodyPr>
              <a:lstStyle/>
              <a:p>
                <a14:m>
                  <m:oMath xmlns:m="http://schemas.openxmlformats.org/officeDocument/2006/math">
                    <m:acc>
                      <m:accPr>
                        <m:chr m:val="̃"/>
                        <m:ctrlPr>
                          <a:rPr lang="en-US" sz="2800" b="0" i="1" smtClean="0">
                            <a:latin typeface="Cambria Math" panose="02040503050406030204" pitchFamily="18" charset="0"/>
                          </a:rPr>
                        </m:ctrlPr>
                      </m:accPr>
                      <m:e>
                        <m:r>
                          <a:rPr lang="en-US" sz="2800" b="0" i="1" smtClean="0">
                            <a:latin typeface="Cambria Math" panose="02040503050406030204" pitchFamily="18" charset="0"/>
                          </a:rPr>
                          <m:t>𝑛</m:t>
                        </m:r>
                      </m:e>
                    </m:acc>
                    <m:r>
                      <a:rPr lang="en-US" sz="2800" b="0" i="1" smtClean="0">
                        <a:latin typeface="Cambria Math" panose="02040503050406030204" pitchFamily="18" charset="0"/>
                      </a:rPr>
                      <m:t>=</m:t>
                    </m:r>
                    <m:f>
                      <m:fPr>
                        <m:ctrlPr>
                          <a:rPr lang="en-US" sz="2800" b="0" i="1" smtClean="0">
                            <a:latin typeface="Cambria Math" panose="02040503050406030204" pitchFamily="18" charset="0"/>
                          </a:rPr>
                        </m:ctrlPr>
                      </m:fPr>
                      <m:num>
                        <m:r>
                          <a:rPr lang="en-US" sz="2800" b="0" i="1" smtClean="0">
                            <a:latin typeface="Cambria Math" panose="02040503050406030204" pitchFamily="18" charset="0"/>
                          </a:rPr>
                          <m:t>𝑛</m:t>
                        </m:r>
                      </m:num>
                      <m:den>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𝑛</m:t>
                            </m:r>
                          </m:e>
                          <m:sub>
                            <m:r>
                              <a:rPr lang="en-US" sz="2800" b="0" i="1" smtClean="0">
                                <a:latin typeface="Cambria Math" panose="02040503050406030204" pitchFamily="18" charset="0"/>
                              </a:rPr>
                              <m:t>𝑐𝑟</m:t>
                            </m:r>
                          </m:sub>
                        </m:sSub>
                      </m:den>
                    </m:f>
                    <m:r>
                      <a:rPr lang="en-US" sz="2800" i="1">
                        <a:latin typeface="Cambria Math" panose="02040503050406030204" pitchFamily="18" charset="0"/>
                        <a:ea typeface="Cambria Math" panose="02040503050406030204" pitchFamily="18" charset="0"/>
                      </a:rPr>
                      <m:t>∝</m:t>
                    </m:r>
                    <m:f>
                      <m:fPr>
                        <m:ctrlPr>
                          <a:rPr lang="en-US" sz="2800" i="1" smtClean="0">
                            <a:latin typeface="Cambria Math" panose="02040503050406030204" pitchFamily="18" charset="0"/>
                            <a:ea typeface="Cambria Math" panose="02040503050406030204" pitchFamily="18" charset="0"/>
                          </a:rPr>
                        </m:ctrlPr>
                      </m:fPr>
                      <m:num>
                        <m:r>
                          <a:rPr lang="en-US" sz="2800" b="0" i="1" smtClean="0">
                            <a:latin typeface="Cambria Math" panose="02040503050406030204" pitchFamily="18" charset="0"/>
                            <a:ea typeface="Cambria Math" panose="02040503050406030204" pitchFamily="18" charset="0"/>
                          </a:rPr>
                          <m:t>1</m:t>
                        </m:r>
                      </m:num>
                      <m:den>
                        <m:sSubSup>
                          <m:sSubSupPr>
                            <m:ctrlPr>
                              <a:rPr lang="en-US" sz="2800" i="1" smtClean="0">
                                <a:latin typeface="Cambria Math" panose="02040503050406030204" pitchFamily="18" charset="0"/>
                                <a:ea typeface="Cambria Math" panose="02040503050406030204" pitchFamily="18" charset="0"/>
                              </a:rPr>
                            </m:ctrlPr>
                          </m:sSubSupPr>
                          <m:e>
                            <m:r>
                              <a:rPr lang="en-US" sz="2800" i="1" smtClean="0">
                                <a:latin typeface="Cambria Math" panose="02040503050406030204" pitchFamily="18" charset="0"/>
                                <a:ea typeface="Cambria Math" panose="02040503050406030204" pitchFamily="18" charset="0"/>
                              </a:rPr>
                              <m:t>𝜔</m:t>
                            </m:r>
                          </m:e>
                          <m:sub>
                            <m:r>
                              <a:rPr lang="en-US" sz="2800" b="0" i="1" smtClean="0">
                                <a:latin typeface="Cambria Math" panose="02040503050406030204" pitchFamily="18" charset="0"/>
                                <a:ea typeface="Cambria Math" panose="02040503050406030204" pitchFamily="18" charset="0"/>
                              </a:rPr>
                              <m:t>𝐿</m:t>
                            </m:r>
                          </m:sub>
                          <m:sup>
                            <m:r>
                              <a:rPr lang="en-US" sz="2800" b="0" i="1" smtClean="0">
                                <a:latin typeface="Cambria Math" panose="02040503050406030204" pitchFamily="18" charset="0"/>
                                <a:ea typeface="Cambria Math" panose="02040503050406030204" pitchFamily="18" charset="0"/>
                              </a:rPr>
                              <m:t>2</m:t>
                            </m:r>
                          </m:sup>
                        </m:sSubSup>
                      </m:den>
                    </m:f>
                  </m:oMath>
                </a14:m>
                <a:r>
                  <a:rPr lang="en-US" sz="2800"/>
                  <a:t> </a:t>
                </a:r>
                <a14:m>
                  <m:oMath xmlns:m="http://schemas.openxmlformats.org/officeDocument/2006/math">
                    <m:r>
                      <a:rPr lang="en-US" sz="2800" i="1">
                        <a:latin typeface="Cambria Math" panose="02040503050406030204" pitchFamily="18" charset="0"/>
                      </a:rPr>
                      <m:t>𝑛</m:t>
                    </m:r>
                  </m:oMath>
                </a14:m>
                <a:endParaRPr lang="en-US" sz="2800"/>
              </a:p>
            </p:txBody>
          </p:sp>
        </mc:Choice>
        <mc:Fallback>
          <p:sp>
            <p:nvSpPr>
              <p:cNvPr id="43" name="TextBox 42">
                <a:extLst>
                  <a:ext uri="{FF2B5EF4-FFF2-40B4-BE49-F238E27FC236}">
                    <a16:creationId xmlns:a16="http://schemas.microsoft.com/office/drawing/2014/main" id="{755C0D18-3FEA-4931-3173-D4E7093D13AE}"/>
                  </a:ext>
                </a:extLst>
              </p:cNvPr>
              <p:cNvSpPr txBox="1">
                <a:spLocks noRot="1" noChangeAspect="1" noMove="1" noResize="1" noEditPoints="1" noAdjustHandles="1" noChangeArrowheads="1" noChangeShapeType="1" noTextEdit="1"/>
              </p:cNvSpPr>
              <p:nvPr/>
            </p:nvSpPr>
            <p:spPr>
              <a:xfrm>
                <a:off x="6738353" y="3879372"/>
                <a:ext cx="2219775" cy="68679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4" name="TextBox 43">
                <a:extLst>
                  <a:ext uri="{FF2B5EF4-FFF2-40B4-BE49-F238E27FC236}">
                    <a16:creationId xmlns:a16="http://schemas.microsoft.com/office/drawing/2014/main" id="{596489D2-78E7-8F50-6B77-96D3D3CBCBC0}"/>
                  </a:ext>
                </a:extLst>
              </p:cNvPr>
              <p:cNvSpPr txBox="1"/>
              <p:nvPr/>
            </p:nvSpPr>
            <p:spPr>
              <a:xfrm>
                <a:off x="9367617" y="3618828"/>
                <a:ext cx="1344022" cy="9768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𝑎</m:t>
                          </m:r>
                        </m:e>
                        <m:sub>
                          <m:r>
                            <a:rPr lang="en-US" sz="2800" b="0" i="1" smtClean="0">
                              <a:latin typeface="Cambria Math" panose="02040503050406030204" pitchFamily="18" charset="0"/>
                            </a:rPr>
                            <m:t>0</m:t>
                          </m:r>
                        </m:sub>
                      </m:sSub>
                      <m:r>
                        <a:rPr lang="en-US" sz="2800" b="0" i="1" smtClean="0">
                          <a:latin typeface="Cambria Math" panose="02040503050406030204" pitchFamily="18" charset="0"/>
                          <a:ea typeface="Cambria Math" panose="02040503050406030204" pitchFamily="18" charset="0"/>
                        </a:rPr>
                        <m:t>∝</m:t>
                      </m:r>
                      <m:f>
                        <m:fPr>
                          <m:ctrlPr>
                            <a:rPr lang="en-US" sz="2800" b="0" i="1" smtClean="0">
                              <a:latin typeface="Cambria Math" panose="02040503050406030204" pitchFamily="18" charset="0"/>
                              <a:ea typeface="Cambria Math" panose="02040503050406030204" pitchFamily="18" charset="0"/>
                            </a:rPr>
                          </m:ctrlPr>
                        </m:fPr>
                        <m:num>
                          <m:rad>
                            <m:radPr>
                              <m:degHide m:val="on"/>
                              <m:ctrlPr>
                                <a:rPr lang="en-US" sz="2800" b="0" i="1" smtClean="0">
                                  <a:latin typeface="Cambria Math" panose="02040503050406030204" pitchFamily="18" charset="0"/>
                                  <a:ea typeface="Cambria Math" panose="02040503050406030204" pitchFamily="18" charset="0"/>
                                </a:rPr>
                              </m:ctrlPr>
                            </m:radPr>
                            <m:deg/>
                            <m:e>
                              <m:r>
                                <a:rPr lang="en-US" sz="2800" b="0" i="1" smtClean="0">
                                  <a:latin typeface="Cambria Math" panose="02040503050406030204" pitchFamily="18" charset="0"/>
                                  <a:ea typeface="Cambria Math" panose="02040503050406030204" pitchFamily="18" charset="0"/>
                                </a:rPr>
                                <m:t>𝐼</m:t>
                              </m:r>
                            </m:e>
                          </m:rad>
                        </m:num>
                        <m:den>
                          <m:sSub>
                            <m:sSubPr>
                              <m:ctrlPr>
                                <a:rPr lang="en-US" sz="2800" i="1">
                                  <a:latin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𝜔</m:t>
                              </m:r>
                            </m:e>
                            <m:sub>
                              <m:r>
                                <a:rPr lang="en-US" sz="2800" i="1">
                                  <a:latin typeface="Cambria Math" panose="02040503050406030204" pitchFamily="18" charset="0"/>
                                </a:rPr>
                                <m:t>𝐿</m:t>
                              </m:r>
                            </m:sub>
                          </m:sSub>
                        </m:den>
                      </m:f>
                    </m:oMath>
                  </m:oMathPara>
                </a14:m>
                <a:endParaRPr lang="en-US" sz="2800"/>
              </a:p>
            </p:txBody>
          </p:sp>
        </mc:Choice>
        <mc:Fallback>
          <p:sp>
            <p:nvSpPr>
              <p:cNvPr id="44" name="TextBox 43">
                <a:extLst>
                  <a:ext uri="{FF2B5EF4-FFF2-40B4-BE49-F238E27FC236}">
                    <a16:creationId xmlns:a16="http://schemas.microsoft.com/office/drawing/2014/main" id="{596489D2-78E7-8F50-6B77-96D3D3CBCBC0}"/>
                  </a:ext>
                </a:extLst>
              </p:cNvPr>
              <p:cNvSpPr txBox="1">
                <a:spLocks noRot="1" noChangeAspect="1" noMove="1" noResize="1" noEditPoints="1" noAdjustHandles="1" noChangeArrowheads="1" noChangeShapeType="1" noTextEdit="1"/>
              </p:cNvSpPr>
              <p:nvPr/>
            </p:nvSpPr>
            <p:spPr>
              <a:xfrm>
                <a:off x="9367617" y="3618828"/>
                <a:ext cx="1344022" cy="976870"/>
              </a:xfrm>
              <a:prstGeom prst="rect">
                <a:avLst/>
              </a:prstGeom>
              <a:blipFill>
                <a:blip r:embed="rId10"/>
                <a:stretch>
                  <a:fillRect/>
                </a:stretch>
              </a:blipFill>
            </p:spPr>
            <p:txBody>
              <a:bodyPr/>
              <a:lstStyle/>
              <a:p>
                <a:r>
                  <a:rPr lang="en-US">
                    <a:noFill/>
                  </a:rPr>
                  <a:t> </a:t>
                </a:r>
              </a:p>
            </p:txBody>
          </p:sp>
        </mc:Fallback>
      </mc:AlternateContent>
      <p:sp>
        <p:nvSpPr>
          <p:cNvPr id="46" name="Collisionless laser plasmas can be defined using reference frequency*:">
            <a:extLst>
              <a:ext uri="{FF2B5EF4-FFF2-40B4-BE49-F238E27FC236}">
                <a16:creationId xmlns:a16="http://schemas.microsoft.com/office/drawing/2014/main" id="{53029921-67B1-E260-9147-0F621CBE33EA}"/>
              </a:ext>
            </a:extLst>
          </p:cNvPr>
          <p:cNvSpPr txBox="1">
            <a:spLocks/>
          </p:cNvSpPr>
          <p:nvPr/>
        </p:nvSpPr>
        <p:spPr>
          <a:xfrm>
            <a:off x="2617585" y="3496668"/>
            <a:ext cx="8615596" cy="644539"/>
          </a:xfrm>
          <a:prstGeom prst="rect">
            <a:avLst/>
          </a:prstGeom>
        </p:spPr>
        <p:txBody>
          <a:bodyPr vert="horz" lIns="46104" tIns="46104" rIns="46104" bIns="46104" rtlCol="0">
            <a:normAutofit/>
          </a:bodyPr>
          <a:lstStyle>
            <a:lvl1pPr marL="228600" indent="-228600" algn="l" defTabSz="914400" rtl="0" eaLnBrk="1" latinLnBrk="0" hangingPunct="1">
              <a:lnSpc>
                <a:spcPct val="90000"/>
              </a:lnSpc>
              <a:spcBef>
                <a:spcPts val="1000"/>
              </a:spcBef>
              <a:buFont typeface="Arial" panose="020B0604020202020204" pitchFamily="34" charset="0"/>
              <a:buNone/>
              <a:defRPr sz="2100" kern="1200">
                <a:solidFill>
                  <a:srgbClr val="53535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Laser-plasma interactions can be normalized to reference frequency:</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31912663-DBE3-5E50-D0E4-7394B758C8C3}"/>
                  </a:ext>
                </a:extLst>
              </p:cNvPr>
              <p:cNvSpPr txBox="1"/>
              <p:nvPr/>
            </p:nvSpPr>
            <p:spPr>
              <a:xfrm>
                <a:off x="9739063" y="4681874"/>
                <a:ext cx="96917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solidFill>
                                <a:schemeClr val="tx2">
                                  <a:lumMod val="75000"/>
                                  <a:lumOff val="25000"/>
                                </a:schemeClr>
                              </a:solidFill>
                              <a:latin typeface="Cambria Math" panose="02040503050406030204" pitchFamily="18" charset="0"/>
                            </a:rPr>
                          </m:ctrlPr>
                        </m:sSubPr>
                        <m:e>
                          <m:r>
                            <a:rPr lang="en-US" sz="2400" b="0" i="1" smtClean="0">
                              <a:solidFill>
                                <a:schemeClr val="tx2">
                                  <a:lumMod val="75000"/>
                                  <a:lumOff val="25000"/>
                                </a:schemeClr>
                              </a:solidFill>
                              <a:latin typeface="Cambria Math" panose="02040503050406030204" pitchFamily="18" charset="0"/>
                            </a:rPr>
                            <m:t>𝑎</m:t>
                          </m:r>
                        </m:e>
                        <m:sub>
                          <m:r>
                            <a:rPr lang="en-US" sz="2400" b="0" i="1" smtClean="0">
                              <a:solidFill>
                                <a:schemeClr val="tx2">
                                  <a:lumMod val="75000"/>
                                  <a:lumOff val="25000"/>
                                </a:schemeClr>
                              </a:solidFill>
                              <a:latin typeface="Cambria Math" panose="02040503050406030204" pitchFamily="18" charset="0"/>
                            </a:rPr>
                            <m:t>0</m:t>
                          </m:r>
                        </m:sub>
                      </m:sSub>
                      <m:r>
                        <a:rPr lang="en-US" sz="2400" b="0" i="1" smtClean="0">
                          <a:solidFill>
                            <a:schemeClr val="tx2">
                              <a:lumMod val="75000"/>
                              <a:lumOff val="25000"/>
                            </a:schemeClr>
                          </a:solidFill>
                          <a:latin typeface="Cambria Math" panose="02040503050406030204" pitchFamily="18" charset="0"/>
                          <a:ea typeface="Cambria Math" panose="02040503050406030204" pitchFamily="18" charset="0"/>
                        </a:rPr>
                        <m:t>=1</m:t>
                      </m:r>
                    </m:oMath>
                  </m:oMathPara>
                </a14:m>
                <a:endParaRPr lang="en-US" sz="2400">
                  <a:solidFill>
                    <a:schemeClr val="tx2">
                      <a:lumMod val="75000"/>
                      <a:lumOff val="25000"/>
                    </a:schemeClr>
                  </a:solidFill>
                </a:endParaRPr>
              </a:p>
            </p:txBody>
          </p:sp>
        </mc:Choice>
        <mc:Fallback>
          <p:sp>
            <p:nvSpPr>
              <p:cNvPr id="5" name="TextBox 4">
                <a:extLst>
                  <a:ext uri="{FF2B5EF4-FFF2-40B4-BE49-F238E27FC236}">
                    <a16:creationId xmlns:a16="http://schemas.microsoft.com/office/drawing/2014/main" id="{31912663-DBE3-5E50-D0E4-7394B758C8C3}"/>
                  </a:ext>
                </a:extLst>
              </p:cNvPr>
              <p:cNvSpPr txBox="1">
                <a:spLocks noRot="1" noChangeAspect="1" noMove="1" noResize="1" noEditPoints="1" noAdjustHandles="1" noChangeArrowheads="1" noChangeShapeType="1" noTextEdit="1"/>
              </p:cNvSpPr>
              <p:nvPr/>
            </p:nvSpPr>
            <p:spPr>
              <a:xfrm>
                <a:off x="9739063" y="4681874"/>
                <a:ext cx="969175" cy="369332"/>
              </a:xfrm>
              <a:prstGeom prst="rect">
                <a:avLst/>
              </a:prstGeom>
              <a:blipFill>
                <a:blip r:embed="rId11"/>
                <a:stretch>
                  <a:fillRect l="-3145" r="-6289" b="-16393"/>
                </a:stretch>
              </a:blipFill>
            </p:spPr>
            <p:txBody>
              <a:bodyPr/>
              <a:lstStyle/>
              <a:p>
                <a:r>
                  <a:rPr lang="en-US">
                    <a:noFill/>
                  </a:rPr>
                  <a:t> </a:t>
                </a:r>
              </a:p>
            </p:txBody>
          </p:sp>
        </mc:Fallback>
      </mc:AlternateContent>
    </p:spTree>
    <p:extLst>
      <p:ext uri="{BB962C8B-B14F-4D97-AF65-F5344CB8AC3E}">
        <p14:creationId xmlns:p14="http://schemas.microsoft.com/office/powerpoint/2010/main" val="18515477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3836E6-E9A8-149C-9322-ECD9985E9F85}"/>
              </a:ext>
            </a:extLst>
          </p:cNvPr>
          <p:cNvPicPr>
            <a:picLocks noChangeAspect="1"/>
          </p:cNvPicPr>
          <p:nvPr/>
        </p:nvPicPr>
        <p:blipFill>
          <a:blip r:embed="rId3"/>
          <a:stretch>
            <a:fillRect/>
          </a:stretch>
        </p:blipFill>
        <p:spPr>
          <a:xfrm>
            <a:off x="304455" y="954980"/>
            <a:ext cx="6321792" cy="2874308"/>
          </a:xfrm>
          <a:prstGeom prst="rect">
            <a:avLst/>
          </a:prstGeom>
        </p:spPr>
      </p:pic>
      <p:sp>
        <p:nvSpPr>
          <p:cNvPr id="4" name="TextBox 3">
            <a:extLst>
              <a:ext uri="{FF2B5EF4-FFF2-40B4-BE49-F238E27FC236}">
                <a16:creationId xmlns:a16="http://schemas.microsoft.com/office/drawing/2014/main" id="{7400316F-5617-7A6B-CD56-8FC5B6AE1B7D}"/>
              </a:ext>
            </a:extLst>
          </p:cNvPr>
          <p:cNvSpPr txBox="1"/>
          <p:nvPr/>
        </p:nvSpPr>
        <p:spPr>
          <a:xfrm>
            <a:off x="6508486" y="926839"/>
            <a:ext cx="5683513" cy="196977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a:t>Specular reflection of an incident laser beam. </a:t>
            </a:r>
          </a:p>
          <a:p>
            <a:pPr marL="285750" indent="-285750">
              <a:spcAft>
                <a:spcPts val="600"/>
              </a:spcAft>
              <a:buFont typeface="Arial" panose="020B0604020202020204" pitchFamily="34" charset="0"/>
              <a:buChar char="•"/>
            </a:pPr>
            <a:r>
              <a:rPr lang="en-US" sz="1600"/>
              <a:t>At high intensities (&gt;10</a:t>
            </a:r>
            <a:r>
              <a:rPr lang="en-US" sz="1600" baseline="30000"/>
              <a:t>16</a:t>
            </a:r>
            <a:r>
              <a:rPr lang="en-US" sz="1600"/>
              <a:t> W/cm</a:t>
            </a:r>
            <a:r>
              <a:rPr lang="en-US" sz="1600" baseline="30000"/>
              <a:t>2</a:t>
            </a:r>
            <a:r>
              <a:rPr lang="en-US" sz="1600"/>
              <a:t> @ 10</a:t>
            </a:r>
            <a:r>
              <a:rPr lang="en-US" sz="1600">
                <a:latin typeface="Symbol" panose="05050102010706020507" pitchFamily="18" charset="2"/>
              </a:rPr>
              <a:t>m</a:t>
            </a:r>
            <a:r>
              <a:rPr lang="en-US" sz="1600"/>
              <a:t>m), laser field drives relativistic oscillation of the plasma surface. </a:t>
            </a:r>
          </a:p>
          <a:p>
            <a:pPr marL="285750" indent="-285750">
              <a:spcAft>
                <a:spcPts val="600"/>
              </a:spcAft>
              <a:buFont typeface="Arial" panose="020B0604020202020204" pitchFamily="34" charset="0"/>
              <a:buChar char="•"/>
            </a:pPr>
            <a:r>
              <a:rPr lang="en-US" sz="1600"/>
              <a:t>This induces a Doppler effect on the reflected beam, resulting in a periodically distorted reflected waveform, the spectrum of which consists of a comb of high-order harmonics.</a:t>
            </a:r>
          </a:p>
        </p:txBody>
      </p:sp>
      <p:sp>
        <p:nvSpPr>
          <p:cNvPr id="5" name="TextBox 4">
            <a:extLst>
              <a:ext uri="{FF2B5EF4-FFF2-40B4-BE49-F238E27FC236}">
                <a16:creationId xmlns:a16="http://schemas.microsoft.com/office/drawing/2014/main" id="{3C9A114D-93E0-B800-0FA1-B254BFAABEAF}"/>
              </a:ext>
            </a:extLst>
          </p:cNvPr>
          <p:cNvSpPr txBox="1"/>
          <p:nvPr/>
        </p:nvSpPr>
        <p:spPr>
          <a:xfrm>
            <a:off x="840755" y="50905"/>
            <a:ext cx="9845965" cy="769441"/>
          </a:xfrm>
          <a:prstGeom prst="rect">
            <a:avLst/>
          </a:prstGeom>
          <a:noFill/>
        </p:spPr>
        <p:txBody>
          <a:bodyPr wrap="none" rtlCol="0">
            <a:spAutoFit/>
          </a:bodyPr>
          <a:lstStyle/>
          <a:p>
            <a:r>
              <a:rPr lang="en-US" sz="4400" b="1"/>
              <a:t>Relativistic Oscillating Mirror (ROM)</a:t>
            </a:r>
          </a:p>
        </p:txBody>
      </p:sp>
      <p:pic>
        <p:nvPicPr>
          <p:cNvPr id="7" name="Picture 6">
            <a:extLst>
              <a:ext uri="{FF2B5EF4-FFF2-40B4-BE49-F238E27FC236}">
                <a16:creationId xmlns:a16="http://schemas.microsoft.com/office/drawing/2014/main" id="{322A55CE-E110-57F6-BDC6-096F9608E3EE}"/>
              </a:ext>
            </a:extLst>
          </p:cNvPr>
          <p:cNvPicPr>
            <a:picLocks noChangeAspect="1"/>
          </p:cNvPicPr>
          <p:nvPr/>
        </p:nvPicPr>
        <p:blipFill>
          <a:blip r:embed="rId4"/>
          <a:stretch>
            <a:fillRect/>
          </a:stretch>
        </p:blipFill>
        <p:spPr>
          <a:xfrm>
            <a:off x="422098" y="4075860"/>
            <a:ext cx="1811030" cy="1275711"/>
          </a:xfrm>
          <a:prstGeom prst="rect">
            <a:avLst/>
          </a:prstGeom>
        </p:spPr>
      </p:pic>
      <p:pic>
        <p:nvPicPr>
          <p:cNvPr id="9" name="Picture 8">
            <a:extLst>
              <a:ext uri="{FF2B5EF4-FFF2-40B4-BE49-F238E27FC236}">
                <a16:creationId xmlns:a16="http://schemas.microsoft.com/office/drawing/2014/main" id="{B0E626C5-0A94-8D25-6E4F-2C21482F4A06}"/>
              </a:ext>
            </a:extLst>
          </p:cNvPr>
          <p:cNvPicPr>
            <a:picLocks noChangeAspect="1"/>
          </p:cNvPicPr>
          <p:nvPr/>
        </p:nvPicPr>
        <p:blipFill>
          <a:blip r:embed="rId5"/>
          <a:stretch>
            <a:fillRect/>
          </a:stretch>
        </p:blipFill>
        <p:spPr>
          <a:xfrm>
            <a:off x="2361386" y="4064700"/>
            <a:ext cx="2056875" cy="1559608"/>
          </a:xfrm>
          <a:prstGeom prst="rect">
            <a:avLst/>
          </a:prstGeom>
        </p:spPr>
      </p:pic>
      <p:pic>
        <p:nvPicPr>
          <p:cNvPr id="11" name="Picture 10">
            <a:extLst>
              <a:ext uri="{FF2B5EF4-FFF2-40B4-BE49-F238E27FC236}">
                <a16:creationId xmlns:a16="http://schemas.microsoft.com/office/drawing/2014/main" id="{D0E0A403-2FA3-682B-A32C-7B040981B511}"/>
              </a:ext>
            </a:extLst>
          </p:cNvPr>
          <p:cNvPicPr>
            <a:picLocks noChangeAspect="1"/>
          </p:cNvPicPr>
          <p:nvPr/>
        </p:nvPicPr>
        <p:blipFill>
          <a:blip r:embed="rId6"/>
          <a:stretch>
            <a:fillRect/>
          </a:stretch>
        </p:blipFill>
        <p:spPr>
          <a:xfrm>
            <a:off x="4848600" y="4048062"/>
            <a:ext cx="1247400" cy="1273551"/>
          </a:xfrm>
          <a:prstGeom prst="rect">
            <a:avLst/>
          </a:prstGeom>
        </p:spPr>
      </p:pic>
      <p:sp>
        <p:nvSpPr>
          <p:cNvPr id="12" name="TextBox 11">
            <a:extLst>
              <a:ext uri="{FF2B5EF4-FFF2-40B4-BE49-F238E27FC236}">
                <a16:creationId xmlns:a16="http://schemas.microsoft.com/office/drawing/2014/main" id="{75C582BB-333D-EAEF-509E-A3FD9841BD18}"/>
              </a:ext>
            </a:extLst>
          </p:cNvPr>
          <p:cNvSpPr txBox="1"/>
          <p:nvPr/>
        </p:nvSpPr>
        <p:spPr>
          <a:xfrm>
            <a:off x="422098" y="5351571"/>
            <a:ext cx="1633781" cy="338554"/>
          </a:xfrm>
          <a:prstGeom prst="rect">
            <a:avLst/>
          </a:prstGeom>
          <a:noFill/>
        </p:spPr>
        <p:txBody>
          <a:bodyPr wrap="none" rtlCol="0">
            <a:spAutoFit/>
          </a:bodyPr>
          <a:lstStyle/>
          <a:p>
            <a:r>
              <a:rPr lang="en-US" sz="1600"/>
              <a:t>Broad spectrum</a:t>
            </a:r>
          </a:p>
        </p:txBody>
      </p:sp>
      <p:sp>
        <p:nvSpPr>
          <p:cNvPr id="13" name="TextBox 12">
            <a:extLst>
              <a:ext uri="{FF2B5EF4-FFF2-40B4-BE49-F238E27FC236}">
                <a16:creationId xmlns:a16="http://schemas.microsoft.com/office/drawing/2014/main" id="{9AA12832-78D8-92F7-DCFB-2B1BDA40EB3C}"/>
              </a:ext>
            </a:extLst>
          </p:cNvPr>
          <p:cNvSpPr txBox="1"/>
          <p:nvPr/>
        </p:nvSpPr>
        <p:spPr>
          <a:xfrm>
            <a:off x="2493584" y="5520848"/>
            <a:ext cx="1792478" cy="338554"/>
          </a:xfrm>
          <a:prstGeom prst="rect">
            <a:avLst/>
          </a:prstGeom>
          <a:noFill/>
        </p:spPr>
        <p:txBody>
          <a:bodyPr wrap="none" rtlCol="0">
            <a:spAutoFit/>
          </a:bodyPr>
          <a:lstStyle/>
          <a:p>
            <a:r>
              <a:rPr lang="en-US" sz="1600"/>
              <a:t>Ultra-short pulses</a:t>
            </a: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4286C751-720C-63E3-97D7-DB8AFACAEDF4}"/>
                  </a:ext>
                </a:extLst>
              </p:cNvPr>
              <p:cNvSpPr txBox="1"/>
              <p:nvPr/>
            </p:nvSpPr>
            <p:spPr>
              <a:xfrm>
                <a:off x="3078137" y="5759534"/>
                <a:ext cx="2056875"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ea typeface="Cambria Math" panose="02040503050406030204" pitchFamily="18" charset="0"/>
                        </a:rPr>
                        <m:t>𝜏</m:t>
                      </m:r>
                      <m:r>
                        <a:rPr lang="en-US" sz="1600" b="0" i="1" smtClean="0">
                          <a:latin typeface="Cambria Math" panose="02040503050406030204" pitchFamily="18" charset="0"/>
                          <a:ea typeface="Cambria Math" panose="02040503050406030204" pitchFamily="18" charset="0"/>
                        </a:rPr>
                        <m:t>=</m:t>
                      </m:r>
                      <m:f>
                        <m:fPr>
                          <m:type m:val="lin"/>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2</m:t>
                          </m:r>
                          <m:r>
                            <a:rPr lang="en-US" sz="1600" b="0" i="1" smtClean="0">
                              <a:latin typeface="Cambria Math" panose="02040503050406030204" pitchFamily="18" charset="0"/>
                              <a:ea typeface="Cambria Math" panose="02040503050406030204" pitchFamily="18" charset="0"/>
                            </a:rPr>
                            <m:t>𝜋</m:t>
                          </m:r>
                        </m:num>
                        <m:den>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𝜔</m:t>
                              </m:r>
                            </m:e>
                            <m:sub>
                              <m:r>
                                <a:rPr lang="en-US" sz="1600" b="0" i="1" smtClean="0">
                                  <a:latin typeface="Cambria Math" panose="02040503050406030204" pitchFamily="18" charset="0"/>
                                  <a:ea typeface="Cambria Math" panose="02040503050406030204" pitchFamily="18" charset="0"/>
                                </a:rPr>
                                <m:t>𝐿</m:t>
                              </m:r>
                            </m:sub>
                          </m:sSub>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𝑎</m:t>
                              </m:r>
                            </m:e>
                            <m:sub>
                              <m:r>
                                <a:rPr lang="en-US" sz="1600" b="0" i="1" smtClean="0">
                                  <a:latin typeface="Cambria Math" panose="02040503050406030204" pitchFamily="18" charset="0"/>
                                  <a:ea typeface="Cambria Math" panose="02040503050406030204" pitchFamily="18" charset="0"/>
                                </a:rPr>
                                <m:t>0</m:t>
                              </m:r>
                            </m:sub>
                          </m:sSub>
                        </m:den>
                      </m:f>
                    </m:oMath>
                  </m:oMathPara>
                </a14:m>
                <a:endParaRPr lang="en-US" sz="1600"/>
              </a:p>
            </p:txBody>
          </p:sp>
        </mc:Choice>
        <mc:Fallback>
          <p:sp>
            <p:nvSpPr>
              <p:cNvPr id="14" name="TextBox 13">
                <a:extLst>
                  <a:ext uri="{FF2B5EF4-FFF2-40B4-BE49-F238E27FC236}">
                    <a16:creationId xmlns:a16="http://schemas.microsoft.com/office/drawing/2014/main" id="{4286C751-720C-63E3-97D7-DB8AFACAEDF4}"/>
                  </a:ext>
                </a:extLst>
              </p:cNvPr>
              <p:cNvSpPr txBox="1">
                <a:spLocks noRot="1" noChangeAspect="1" noMove="1" noResize="1" noEditPoints="1" noAdjustHandles="1" noChangeArrowheads="1" noChangeShapeType="1" noTextEdit="1"/>
              </p:cNvSpPr>
              <p:nvPr/>
            </p:nvSpPr>
            <p:spPr>
              <a:xfrm>
                <a:off x="3078137" y="5759534"/>
                <a:ext cx="2056875" cy="338554"/>
              </a:xfrm>
              <a:prstGeom prst="rect">
                <a:avLst/>
              </a:prstGeom>
              <a:blipFill>
                <a:blip r:embed="rId7"/>
                <a:stretch>
                  <a:fillRect t="-101818" b="-1690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752EE54E-8FF8-4F50-F484-8BBA64B9BA05}"/>
                  </a:ext>
                </a:extLst>
              </p:cNvPr>
              <p:cNvSpPr txBox="1"/>
              <p:nvPr/>
            </p:nvSpPr>
            <p:spPr>
              <a:xfrm>
                <a:off x="758007" y="3813606"/>
                <a:ext cx="1188339" cy="2510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i="1" smtClean="0">
                              <a:latin typeface="Cambria Math" panose="02040503050406030204" pitchFamily="18" charset="0"/>
                              <a:ea typeface="Cambria Math" panose="02040503050406030204" pitchFamily="18" charset="0"/>
                            </a:rPr>
                            <m:t>𝜔</m:t>
                          </m:r>
                        </m:e>
                        <m:sub>
                          <m:r>
                            <a:rPr lang="en-US" sz="1600" b="0" i="1" smtClean="0">
                              <a:latin typeface="Cambria Math" panose="02040503050406030204" pitchFamily="18" charset="0"/>
                            </a:rPr>
                            <m:t>𝑚</m:t>
                          </m:r>
                        </m:sub>
                      </m:sSub>
                      <m:r>
                        <a:rPr lang="en-US" sz="1600" b="0" i="1" smtClean="0">
                          <a:latin typeface="Cambria Math" panose="02040503050406030204" pitchFamily="18" charset="0"/>
                        </a:rPr>
                        <m:t>=4</m:t>
                      </m:r>
                      <m:sSubSup>
                        <m:sSubSupPr>
                          <m:ctrlPr>
                            <a:rPr lang="en-US" sz="1600" b="0" i="1" smtClean="0">
                              <a:latin typeface="Cambria Math" panose="02040503050406030204" pitchFamily="18" charset="0"/>
                            </a:rPr>
                          </m:ctrlPr>
                        </m:sSubSupPr>
                        <m:e>
                          <m:r>
                            <a:rPr lang="en-US" sz="1600" b="0" i="1" smtClean="0">
                              <a:latin typeface="Cambria Math" panose="02040503050406030204" pitchFamily="18" charset="0"/>
                            </a:rPr>
                            <m:t>𝑎</m:t>
                          </m:r>
                        </m:e>
                        <m:sub>
                          <m:r>
                            <a:rPr lang="en-US" sz="1600" b="0" i="1" smtClean="0">
                              <a:latin typeface="Cambria Math" panose="02040503050406030204" pitchFamily="18" charset="0"/>
                            </a:rPr>
                            <m:t>0</m:t>
                          </m:r>
                        </m:sub>
                        <m:sup>
                          <m:r>
                            <a:rPr lang="en-US" sz="1600" b="0" i="1" smtClean="0">
                              <a:latin typeface="Cambria Math" panose="02040503050406030204" pitchFamily="18" charset="0"/>
                            </a:rPr>
                            <m:t>2</m:t>
                          </m:r>
                        </m:sup>
                      </m:sSubSup>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𝜔</m:t>
                          </m:r>
                        </m:e>
                        <m:sub>
                          <m:r>
                            <a:rPr lang="en-US" sz="1600" b="0" i="1" smtClean="0">
                              <a:latin typeface="Cambria Math" panose="02040503050406030204" pitchFamily="18" charset="0"/>
                            </a:rPr>
                            <m:t>𝐿</m:t>
                          </m:r>
                        </m:sub>
                      </m:sSub>
                    </m:oMath>
                  </m:oMathPara>
                </a14:m>
                <a:endParaRPr lang="en-US" sz="1600"/>
              </a:p>
            </p:txBody>
          </p:sp>
        </mc:Choice>
        <mc:Fallback>
          <p:sp>
            <p:nvSpPr>
              <p:cNvPr id="15" name="TextBox 14">
                <a:extLst>
                  <a:ext uri="{FF2B5EF4-FFF2-40B4-BE49-F238E27FC236}">
                    <a16:creationId xmlns:a16="http://schemas.microsoft.com/office/drawing/2014/main" id="{752EE54E-8FF8-4F50-F484-8BBA64B9BA05}"/>
                  </a:ext>
                </a:extLst>
              </p:cNvPr>
              <p:cNvSpPr txBox="1">
                <a:spLocks noRot="1" noChangeAspect="1" noMove="1" noResize="1" noEditPoints="1" noAdjustHandles="1" noChangeArrowheads="1" noChangeShapeType="1" noTextEdit="1"/>
              </p:cNvSpPr>
              <p:nvPr/>
            </p:nvSpPr>
            <p:spPr>
              <a:xfrm>
                <a:off x="758007" y="3813606"/>
                <a:ext cx="1188339" cy="251094"/>
              </a:xfrm>
              <a:prstGeom prst="rect">
                <a:avLst/>
              </a:prstGeom>
              <a:blipFill>
                <a:blip r:embed="rId8"/>
                <a:stretch>
                  <a:fillRect l="-1026" b="-19512"/>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5BAB7077-F084-8FAA-5429-153C353A3BCD}"/>
              </a:ext>
            </a:extLst>
          </p:cNvPr>
          <p:cNvSpPr txBox="1"/>
          <p:nvPr/>
        </p:nvSpPr>
        <p:spPr>
          <a:xfrm>
            <a:off x="4723767" y="5272567"/>
            <a:ext cx="1695694" cy="338554"/>
          </a:xfrm>
          <a:prstGeom prst="rect">
            <a:avLst/>
          </a:prstGeom>
          <a:noFill/>
        </p:spPr>
        <p:txBody>
          <a:bodyPr wrap="square">
            <a:spAutoFit/>
          </a:bodyPr>
          <a:lstStyle/>
          <a:p>
            <a:r>
              <a:rPr lang="en-US" sz="1600"/>
              <a:t>Intensity boost</a:t>
            </a:r>
          </a:p>
        </p:txBody>
      </p:sp>
      <p:grpSp>
        <p:nvGrpSpPr>
          <p:cNvPr id="21" name="Group 20">
            <a:extLst>
              <a:ext uri="{FF2B5EF4-FFF2-40B4-BE49-F238E27FC236}">
                <a16:creationId xmlns:a16="http://schemas.microsoft.com/office/drawing/2014/main" id="{11D8AAD3-0CE6-C6C2-9074-9E401DB1B4FB}"/>
              </a:ext>
            </a:extLst>
          </p:cNvPr>
          <p:cNvGrpSpPr/>
          <p:nvPr/>
        </p:nvGrpSpPr>
        <p:grpSpPr>
          <a:xfrm>
            <a:off x="2300268" y="5759901"/>
            <a:ext cx="1288909" cy="338554"/>
            <a:chOff x="3835536" y="6422433"/>
            <a:chExt cx="1288909" cy="338554"/>
          </a:xfrm>
        </p:grpSpPr>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04A56A4E-944D-31B8-3134-4D2836EA5711}"/>
                    </a:ext>
                  </a:extLst>
                </p:cNvPr>
                <p:cNvSpPr txBox="1"/>
                <p:nvPr/>
              </p:nvSpPr>
              <p:spPr>
                <a:xfrm>
                  <a:off x="3835536" y="6476509"/>
                  <a:ext cx="394916"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𝑇</m:t>
                        </m:r>
                        <m:r>
                          <a:rPr lang="en-US" sz="1600" b="0" i="1" smtClean="0">
                            <a:latin typeface="Cambria Math" panose="02040503050406030204" pitchFamily="18" charset="0"/>
                          </a:rPr>
                          <m:t>=</m:t>
                        </m:r>
                      </m:oMath>
                    </m:oMathPara>
                  </a14:m>
                  <a:endParaRPr lang="en-US" sz="1600"/>
                </a:p>
              </p:txBody>
            </p:sp>
          </mc:Choice>
          <mc:Fallback>
            <p:sp>
              <p:nvSpPr>
                <p:cNvPr id="18" name="TextBox 17">
                  <a:extLst>
                    <a:ext uri="{FF2B5EF4-FFF2-40B4-BE49-F238E27FC236}">
                      <a16:creationId xmlns:a16="http://schemas.microsoft.com/office/drawing/2014/main" id="{04A56A4E-944D-31B8-3134-4D2836EA5711}"/>
                    </a:ext>
                  </a:extLst>
                </p:cNvPr>
                <p:cNvSpPr txBox="1">
                  <a:spLocks noRot="1" noChangeAspect="1" noMove="1" noResize="1" noEditPoints="1" noAdjustHandles="1" noChangeArrowheads="1" noChangeShapeType="1" noTextEdit="1"/>
                </p:cNvSpPr>
                <p:nvPr/>
              </p:nvSpPr>
              <p:spPr>
                <a:xfrm>
                  <a:off x="3835536" y="6476509"/>
                  <a:ext cx="394916" cy="246221"/>
                </a:xfrm>
                <a:prstGeom prst="rect">
                  <a:avLst/>
                </a:prstGeom>
                <a:blipFill>
                  <a:blip r:embed="rId9"/>
                  <a:stretch>
                    <a:fillRect l="-9231" r="-3077" b="-75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4C85E0F9-D128-3C11-3124-16440177ED42}"/>
                    </a:ext>
                  </a:extLst>
                </p:cNvPr>
                <p:cNvSpPr txBox="1"/>
                <p:nvPr/>
              </p:nvSpPr>
              <p:spPr>
                <a:xfrm>
                  <a:off x="4086478" y="6422433"/>
                  <a:ext cx="1037967"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type m:val="lin"/>
                            <m:ctrlPr>
                              <a:rPr lang="en-US" sz="1600" b="0" i="1" smtClean="0">
                                <a:latin typeface="Cambria Math" panose="02040503050406030204" pitchFamily="18" charset="0"/>
                                <a:ea typeface="Cambria Math" panose="02040503050406030204" pitchFamily="18" charset="0"/>
                              </a:rPr>
                            </m:ctrlPr>
                          </m:fPr>
                          <m:num>
                            <m:r>
                              <a:rPr lang="en-US" sz="1600" b="0" i="1" smtClean="0">
                                <a:latin typeface="Cambria Math" panose="02040503050406030204" pitchFamily="18" charset="0"/>
                                <a:ea typeface="Cambria Math" panose="02040503050406030204" pitchFamily="18" charset="0"/>
                              </a:rPr>
                              <m:t>2</m:t>
                            </m:r>
                            <m:r>
                              <a:rPr lang="en-US" sz="1600" b="0" i="1" smtClean="0">
                                <a:latin typeface="Cambria Math" panose="02040503050406030204" pitchFamily="18" charset="0"/>
                                <a:ea typeface="Cambria Math" panose="02040503050406030204" pitchFamily="18" charset="0"/>
                              </a:rPr>
                              <m:t>𝜋</m:t>
                            </m:r>
                          </m:num>
                          <m:den>
                            <m:sSub>
                              <m:sSubPr>
                                <m:ctrlPr>
                                  <a:rPr lang="en-US" sz="1600" b="0" i="1" smtClean="0">
                                    <a:latin typeface="Cambria Math" panose="02040503050406030204" pitchFamily="18" charset="0"/>
                                    <a:ea typeface="Cambria Math" panose="02040503050406030204" pitchFamily="18" charset="0"/>
                                  </a:rPr>
                                </m:ctrlPr>
                              </m:sSubPr>
                              <m:e>
                                <m:r>
                                  <a:rPr lang="en-US" sz="1600" b="0" i="1" smtClean="0">
                                    <a:latin typeface="Cambria Math" panose="02040503050406030204" pitchFamily="18" charset="0"/>
                                    <a:ea typeface="Cambria Math" panose="02040503050406030204" pitchFamily="18" charset="0"/>
                                  </a:rPr>
                                  <m:t>𝜔</m:t>
                                </m:r>
                              </m:e>
                              <m:sub>
                                <m:r>
                                  <a:rPr lang="en-US" sz="1600" b="0" i="1" smtClean="0">
                                    <a:latin typeface="Cambria Math" panose="02040503050406030204" pitchFamily="18" charset="0"/>
                                    <a:ea typeface="Cambria Math" panose="02040503050406030204" pitchFamily="18" charset="0"/>
                                  </a:rPr>
                                  <m:t>𝐿</m:t>
                                </m:r>
                              </m:sub>
                            </m:sSub>
                          </m:den>
                        </m:f>
                      </m:oMath>
                    </m:oMathPara>
                  </a14:m>
                  <a:endParaRPr lang="en-US" sz="1600"/>
                </a:p>
              </p:txBody>
            </p:sp>
          </mc:Choice>
          <mc:Fallback>
            <p:sp>
              <p:nvSpPr>
                <p:cNvPr id="20" name="TextBox 19">
                  <a:extLst>
                    <a:ext uri="{FF2B5EF4-FFF2-40B4-BE49-F238E27FC236}">
                      <a16:creationId xmlns:a16="http://schemas.microsoft.com/office/drawing/2014/main" id="{4C85E0F9-D128-3C11-3124-16440177ED42}"/>
                    </a:ext>
                  </a:extLst>
                </p:cNvPr>
                <p:cNvSpPr txBox="1">
                  <a:spLocks noRot="1" noChangeAspect="1" noMove="1" noResize="1" noEditPoints="1" noAdjustHandles="1" noChangeArrowheads="1" noChangeShapeType="1" noTextEdit="1"/>
                </p:cNvSpPr>
                <p:nvPr/>
              </p:nvSpPr>
              <p:spPr>
                <a:xfrm>
                  <a:off x="4086478" y="6422433"/>
                  <a:ext cx="1037967" cy="338554"/>
                </a:xfrm>
                <a:prstGeom prst="rect">
                  <a:avLst/>
                </a:prstGeom>
                <a:blipFill>
                  <a:blip r:embed="rId10"/>
                  <a:stretch>
                    <a:fillRect t="-101818" r="-16471" b="-169091"/>
                  </a:stretch>
                </a:blipFill>
              </p:spPr>
              <p:txBody>
                <a:bodyPr/>
                <a:lstStyle/>
                <a:p>
                  <a:r>
                    <a:rPr lang="en-US">
                      <a:noFill/>
                    </a:rPr>
                    <a:t> </a:t>
                  </a:r>
                </a:p>
              </p:txBody>
            </p:sp>
          </mc:Fallback>
        </mc:AlternateContent>
      </p:grpSp>
      <mc:AlternateContent xmlns:mc="http://schemas.openxmlformats.org/markup-compatibility/2006">
        <mc:Choice xmlns:a14="http://schemas.microsoft.com/office/drawing/2010/main" Requires="a14">
          <p:sp>
            <p:nvSpPr>
              <p:cNvPr id="22" name="TextBox 21">
                <a:extLst>
                  <a:ext uri="{FF2B5EF4-FFF2-40B4-BE49-F238E27FC236}">
                    <a16:creationId xmlns:a16="http://schemas.microsoft.com/office/drawing/2014/main" id="{DB6FB402-5625-F86C-D1E8-1D12D8EF1565}"/>
                  </a:ext>
                </a:extLst>
              </p:cNvPr>
              <p:cNvSpPr txBox="1"/>
              <p:nvPr/>
            </p:nvSpPr>
            <p:spPr>
              <a:xfrm>
                <a:off x="4723767" y="5529016"/>
                <a:ext cx="1784719" cy="343427"/>
              </a:xfrm>
              <a:prstGeom prst="rect">
                <a:avLst/>
              </a:prstGeom>
              <a:noFill/>
            </p:spPr>
            <p:txBody>
              <a:bodyPr wrap="none" rtlCol="0">
                <a:spAutoFit/>
              </a:bodyPr>
              <a:lstStyle/>
              <a:p>
                <a:r>
                  <a:rPr lang="en-US" sz="1600"/>
                  <a:t>Spot size ~ </a:t>
                </a:r>
                <a14:m>
                  <m:oMath xmlns:m="http://schemas.openxmlformats.org/officeDocument/2006/math">
                    <m:f>
                      <m:fPr>
                        <m:type m:val="lin"/>
                        <m:ctrlPr>
                          <a:rPr lang="en-US" sz="1600" i="1" smtClean="0">
                            <a:latin typeface="Cambria Math" panose="02040503050406030204" pitchFamily="18" charset="0"/>
                          </a:rPr>
                        </m:ctrlPr>
                      </m:fPr>
                      <m:num>
                        <m:sSub>
                          <m:sSubPr>
                            <m:ctrlPr>
                              <a:rPr lang="en-US" sz="1600" i="1" smtClean="0">
                                <a:latin typeface="Cambria Math" panose="02040503050406030204" pitchFamily="18" charset="0"/>
                              </a:rPr>
                            </m:ctrlPr>
                          </m:sSubPr>
                          <m:e>
                            <m:r>
                              <m:rPr>
                                <m:sty m:val="p"/>
                              </m:rPr>
                              <a:rPr lang="el-GR" sz="1600" i="1" smtClean="0">
                                <a:latin typeface="Cambria Math" panose="02040503050406030204" pitchFamily="18" charset="0"/>
                              </a:rPr>
                              <m:t>λ</m:t>
                            </m:r>
                          </m:e>
                          <m:sub>
                            <m:r>
                              <a:rPr lang="en-US" sz="1600" b="0" i="1" smtClean="0">
                                <a:latin typeface="Cambria Math" panose="02040503050406030204" pitchFamily="18" charset="0"/>
                              </a:rPr>
                              <m:t>𝐿</m:t>
                            </m:r>
                          </m:sub>
                        </m:sSub>
                      </m:num>
                      <m:den>
                        <m:sSubSup>
                          <m:sSubSupPr>
                            <m:ctrlPr>
                              <a:rPr lang="en-US" sz="1600" i="1" smtClean="0">
                                <a:latin typeface="Cambria Math" panose="02040503050406030204" pitchFamily="18" charset="0"/>
                              </a:rPr>
                            </m:ctrlPr>
                          </m:sSubSupPr>
                          <m:e>
                            <m:r>
                              <a:rPr lang="en-US" sz="1600" b="0" i="1" smtClean="0">
                                <a:latin typeface="Cambria Math" panose="02040503050406030204" pitchFamily="18" charset="0"/>
                              </a:rPr>
                              <m:t>𝑎</m:t>
                            </m:r>
                          </m:e>
                          <m:sub>
                            <m:r>
                              <a:rPr lang="en-US" sz="1600" b="0" i="1" smtClean="0">
                                <a:latin typeface="Cambria Math" panose="02040503050406030204" pitchFamily="18" charset="0"/>
                              </a:rPr>
                              <m:t>0</m:t>
                            </m:r>
                          </m:sub>
                          <m:sup>
                            <m:r>
                              <a:rPr lang="en-US" sz="1600" b="0" i="1" smtClean="0">
                                <a:latin typeface="Cambria Math" panose="02040503050406030204" pitchFamily="18" charset="0"/>
                              </a:rPr>
                              <m:t>2</m:t>
                            </m:r>
                          </m:sup>
                        </m:sSubSup>
                      </m:den>
                    </m:f>
                  </m:oMath>
                </a14:m>
                <a:endParaRPr lang="en-US" sz="1600"/>
              </a:p>
            </p:txBody>
          </p:sp>
        </mc:Choice>
        <mc:Fallback>
          <p:sp>
            <p:nvSpPr>
              <p:cNvPr id="22" name="TextBox 21">
                <a:extLst>
                  <a:ext uri="{FF2B5EF4-FFF2-40B4-BE49-F238E27FC236}">
                    <a16:creationId xmlns:a16="http://schemas.microsoft.com/office/drawing/2014/main" id="{DB6FB402-5625-F86C-D1E8-1D12D8EF1565}"/>
                  </a:ext>
                </a:extLst>
              </p:cNvPr>
              <p:cNvSpPr txBox="1">
                <a:spLocks noRot="1" noChangeAspect="1" noMove="1" noResize="1" noEditPoints="1" noAdjustHandles="1" noChangeArrowheads="1" noChangeShapeType="1" noTextEdit="1"/>
              </p:cNvSpPr>
              <p:nvPr/>
            </p:nvSpPr>
            <p:spPr>
              <a:xfrm>
                <a:off x="4723767" y="5529016"/>
                <a:ext cx="1784719" cy="343427"/>
              </a:xfrm>
              <a:prstGeom prst="rect">
                <a:avLst/>
              </a:prstGeom>
              <a:blipFill>
                <a:blip r:embed="rId11"/>
                <a:stretch>
                  <a:fillRect l="-2048" t="-98214" r="-17065" b="-166071"/>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B5BFBEAA-15DF-E435-7DA7-22587A9A039E}"/>
              </a:ext>
            </a:extLst>
          </p:cNvPr>
          <p:cNvSpPr txBox="1"/>
          <p:nvPr/>
        </p:nvSpPr>
        <p:spPr>
          <a:xfrm>
            <a:off x="7913503" y="2998557"/>
            <a:ext cx="2873479" cy="369332"/>
          </a:xfrm>
          <a:prstGeom prst="rect">
            <a:avLst/>
          </a:prstGeom>
          <a:noFill/>
        </p:spPr>
        <p:txBody>
          <a:bodyPr wrap="none" rtlCol="0">
            <a:spAutoFit/>
          </a:bodyPr>
          <a:lstStyle/>
          <a:p>
            <a:r>
              <a:rPr lang="en-US" u="sng"/>
              <a:t>Potential ATF advantages:</a:t>
            </a:r>
          </a:p>
        </p:txBody>
      </p:sp>
      <p:sp>
        <p:nvSpPr>
          <p:cNvPr id="6" name="TextBox 5">
            <a:extLst>
              <a:ext uri="{FF2B5EF4-FFF2-40B4-BE49-F238E27FC236}">
                <a16:creationId xmlns:a16="http://schemas.microsoft.com/office/drawing/2014/main" id="{619AB899-49A3-C021-E777-403B3F58E5C1}"/>
              </a:ext>
            </a:extLst>
          </p:cNvPr>
          <p:cNvSpPr txBox="1"/>
          <p:nvPr/>
        </p:nvSpPr>
        <p:spPr>
          <a:xfrm>
            <a:off x="6508487" y="3453006"/>
            <a:ext cx="5360240" cy="123110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a:t>Better control of plasma thickness &lt;</a:t>
            </a:r>
            <a:r>
              <a:rPr lang="en-US" sz="1600">
                <a:latin typeface="Symbol" panose="05050102010706020507" pitchFamily="18" charset="2"/>
              </a:rPr>
              <a:t>l.</a:t>
            </a:r>
          </a:p>
          <a:p>
            <a:pPr marL="285750" indent="-285750">
              <a:spcAft>
                <a:spcPts val="600"/>
              </a:spcAft>
              <a:buFont typeface="Arial" panose="020B0604020202020204" pitchFamily="34" charset="0"/>
              <a:buChar char="•"/>
            </a:pPr>
            <a:r>
              <a:rPr lang="en-US" sz="1600"/>
              <a:t>Optical plasma diagnostic.</a:t>
            </a:r>
          </a:p>
          <a:p>
            <a:pPr marL="285750" indent="-285750">
              <a:spcAft>
                <a:spcPts val="600"/>
              </a:spcAft>
              <a:buFont typeface="Arial" panose="020B0604020202020204" pitchFamily="34" charset="0"/>
              <a:buChar char="•"/>
            </a:pPr>
            <a:r>
              <a:rPr lang="en-US" sz="1600"/>
              <a:t>Availability of e-beam to analyze the focused field via electron deflection or Compton scattering.</a:t>
            </a:r>
          </a:p>
        </p:txBody>
      </p:sp>
      <p:grpSp>
        <p:nvGrpSpPr>
          <p:cNvPr id="10" name="Group 9">
            <a:extLst>
              <a:ext uri="{FF2B5EF4-FFF2-40B4-BE49-F238E27FC236}">
                <a16:creationId xmlns:a16="http://schemas.microsoft.com/office/drawing/2014/main" id="{9F801625-0048-F129-9667-0D577E59CB61}"/>
              </a:ext>
            </a:extLst>
          </p:cNvPr>
          <p:cNvGrpSpPr/>
          <p:nvPr/>
        </p:nvGrpSpPr>
        <p:grpSpPr>
          <a:xfrm>
            <a:off x="6491431" y="4713715"/>
            <a:ext cx="2506823" cy="1622430"/>
            <a:chOff x="260005" y="1090521"/>
            <a:chExt cx="4356011" cy="2443510"/>
          </a:xfrm>
        </p:grpSpPr>
        <p:pic>
          <p:nvPicPr>
            <p:cNvPr id="16" name="Picture 15">
              <a:extLst>
                <a:ext uri="{FF2B5EF4-FFF2-40B4-BE49-F238E27FC236}">
                  <a16:creationId xmlns:a16="http://schemas.microsoft.com/office/drawing/2014/main" id="{B7B6B7B9-DD95-E44F-580A-7D4C16A7B412}"/>
                </a:ext>
              </a:extLst>
            </p:cNvPr>
            <p:cNvPicPr>
              <a:picLocks noChangeAspect="1"/>
            </p:cNvPicPr>
            <p:nvPr/>
          </p:nvPicPr>
          <p:blipFill>
            <a:blip r:embed="rId12"/>
            <a:srcRect l="-1" r="1442"/>
            <a:stretch/>
          </p:blipFill>
          <p:spPr>
            <a:xfrm>
              <a:off x="260005" y="1090521"/>
              <a:ext cx="4226778" cy="2021422"/>
            </a:xfrm>
            <a:prstGeom prst="rect">
              <a:avLst/>
            </a:prstGeom>
          </p:spPr>
        </p:pic>
        <p:sp>
          <p:nvSpPr>
            <p:cNvPr id="19" name="Rectangle 18">
              <a:extLst>
                <a:ext uri="{FF2B5EF4-FFF2-40B4-BE49-F238E27FC236}">
                  <a16:creationId xmlns:a16="http://schemas.microsoft.com/office/drawing/2014/main" id="{4884C95E-463A-31B8-5815-9A8DE6DC6758}"/>
                </a:ext>
              </a:extLst>
            </p:cNvPr>
            <p:cNvSpPr/>
            <p:nvPr/>
          </p:nvSpPr>
          <p:spPr>
            <a:xfrm>
              <a:off x="494269" y="2933700"/>
              <a:ext cx="258206" cy="3143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F67E74-276F-153A-EAC1-E79C7CC02D69}"/>
                </a:ext>
              </a:extLst>
            </p:cNvPr>
            <p:cNvSpPr/>
            <p:nvPr/>
          </p:nvSpPr>
          <p:spPr>
            <a:xfrm>
              <a:off x="720223" y="3070782"/>
              <a:ext cx="3749672" cy="4632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2F99BE6-5A8E-1909-0DED-EDF28857B7F9}"/>
                </a:ext>
              </a:extLst>
            </p:cNvPr>
            <p:cNvSpPr/>
            <p:nvPr/>
          </p:nvSpPr>
          <p:spPr>
            <a:xfrm rot="5400000">
              <a:off x="3511664" y="2143673"/>
              <a:ext cx="2021422" cy="1872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B219AA22-DAF6-9E57-9594-042B6685E643}"/>
              </a:ext>
            </a:extLst>
          </p:cNvPr>
          <p:cNvSpPr txBox="1"/>
          <p:nvPr/>
        </p:nvSpPr>
        <p:spPr>
          <a:xfrm>
            <a:off x="8982410" y="4793311"/>
            <a:ext cx="2880271" cy="830997"/>
          </a:xfrm>
          <a:prstGeom prst="rect">
            <a:avLst/>
          </a:prstGeom>
          <a:noFill/>
        </p:spPr>
        <p:txBody>
          <a:bodyPr wrap="square">
            <a:spAutoFit/>
          </a:bodyPr>
          <a:lstStyle/>
          <a:p>
            <a:pPr marL="285750" indent="-285750">
              <a:buFont typeface="Arial" panose="020B0604020202020204" pitchFamily="34" charset="0"/>
              <a:buChar char="•"/>
            </a:pPr>
            <a:r>
              <a:rPr lang="en-US" sz="1600"/>
              <a:t>Possibility of using a blast wave in plasma for a target.</a:t>
            </a:r>
          </a:p>
        </p:txBody>
      </p:sp>
      <p:sp>
        <p:nvSpPr>
          <p:cNvPr id="27" name="Slide Number Placeholder 3">
            <a:extLst>
              <a:ext uri="{FF2B5EF4-FFF2-40B4-BE49-F238E27FC236}">
                <a16:creationId xmlns:a16="http://schemas.microsoft.com/office/drawing/2014/main" id="{373DA3F9-5E9C-B295-14E4-60870965F61C}"/>
              </a:ext>
            </a:extLst>
          </p:cNvPr>
          <p:cNvSpPr>
            <a:spLocks noGrp="1"/>
          </p:cNvSpPr>
          <p:nvPr>
            <p:ph type="sldNum" sz="quarter" idx="4"/>
          </p:nvPr>
        </p:nvSpPr>
        <p:spPr>
          <a:xfrm>
            <a:off x="11188014" y="6316595"/>
            <a:ext cx="432486" cy="365125"/>
          </a:xfrm>
        </p:spPr>
        <p:txBody>
          <a:bodyPr/>
          <a:lstStyle/>
          <a:p>
            <a:fld id="{933A556B-7C63-244D-9B7C-B0EA8042B330}" type="slidenum">
              <a:rPr lang="en-US" smtClean="0"/>
              <a:pPr/>
              <a:t>35</a:t>
            </a:fld>
            <a:endParaRPr lang="en-US" sz="1000"/>
          </a:p>
        </p:txBody>
      </p:sp>
      <p:sp>
        <p:nvSpPr>
          <p:cNvPr id="25" name="TextBox 24">
            <a:extLst>
              <a:ext uri="{FF2B5EF4-FFF2-40B4-BE49-F238E27FC236}">
                <a16:creationId xmlns:a16="http://schemas.microsoft.com/office/drawing/2014/main" id="{32BFE664-8EA8-5491-94FE-D3ACC1FA0E68}"/>
              </a:ext>
            </a:extLst>
          </p:cNvPr>
          <p:cNvSpPr txBox="1"/>
          <p:nvPr/>
        </p:nvSpPr>
        <p:spPr>
          <a:xfrm>
            <a:off x="4257565" y="6284498"/>
            <a:ext cx="6164980" cy="307777"/>
          </a:xfrm>
          <a:prstGeom prst="rect">
            <a:avLst/>
          </a:prstGeom>
          <a:noFill/>
        </p:spPr>
        <p:txBody>
          <a:bodyPr wrap="square">
            <a:spAutoFit/>
          </a:bodyPr>
          <a:lstStyle/>
          <a:p>
            <a:pPr lvl="3">
              <a:spcBef>
                <a:spcPts val="600"/>
              </a:spcBef>
            </a:pPr>
            <a:r>
              <a:rPr lang="en-US" sz="1400" i="1"/>
              <a:t>after High Power Laser Sci. Eng. </a:t>
            </a:r>
            <a:r>
              <a:rPr lang="en-US" sz="1400" b="1" i="1"/>
              <a:t>9</a:t>
            </a:r>
            <a:r>
              <a:rPr lang="en-US" sz="1400" i="1"/>
              <a:t>, e6 (2021) </a:t>
            </a:r>
          </a:p>
        </p:txBody>
      </p:sp>
    </p:spTree>
    <p:extLst>
      <p:ext uri="{BB962C8B-B14F-4D97-AF65-F5344CB8AC3E}">
        <p14:creationId xmlns:p14="http://schemas.microsoft.com/office/powerpoint/2010/main" val="14509173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Text Box 2">
            <a:extLst>
              <a:ext uri="{FF2B5EF4-FFF2-40B4-BE49-F238E27FC236}">
                <a16:creationId xmlns:a16="http://schemas.microsoft.com/office/drawing/2014/main" id="{BE044567-46F6-D7E3-B4DC-BD6939F0448A}"/>
              </a:ext>
            </a:extLst>
          </p:cNvPr>
          <p:cNvSpPr txBox="1">
            <a:spLocks noChangeArrowheads="1"/>
          </p:cNvSpPr>
          <p:nvPr/>
        </p:nvSpPr>
        <p:spPr bwMode="auto">
          <a:xfrm>
            <a:off x="2286000" y="1"/>
            <a:ext cx="8001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r>
              <a:rPr lang="en-US" altLang="en-US" sz="3600">
                <a:solidFill>
                  <a:schemeClr val="bg1"/>
                </a:solidFill>
                <a:latin typeface="Arial" panose="020B0604020202020204" pitchFamily="34" charset="0"/>
              </a:rPr>
              <a:t>Scaling proton acceleration </a:t>
            </a:r>
          </a:p>
          <a:p>
            <a:pPr eaLnBrk="1" hangingPunct="1"/>
            <a:r>
              <a:rPr lang="en-US" altLang="en-US" sz="3600">
                <a:solidFill>
                  <a:schemeClr val="bg1"/>
                </a:solidFill>
                <a:latin typeface="Arial" panose="020B0604020202020204" pitchFamily="34" charset="0"/>
              </a:rPr>
              <a:t>with CO</a:t>
            </a:r>
            <a:r>
              <a:rPr lang="en-US" altLang="en-US" sz="3600" baseline="-25000">
                <a:solidFill>
                  <a:schemeClr val="bg1"/>
                </a:solidFill>
                <a:latin typeface="Arial" panose="020B0604020202020204" pitchFamily="34" charset="0"/>
              </a:rPr>
              <a:t>2</a:t>
            </a:r>
            <a:r>
              <a:rPr lang="en-US" altLang="en-US" sz="3600">
                <a:solidFill>
                  <a:schemeClr val="bg1"/>
                </a:solidFill>
                <a:latin typeface="Arial" panose="020B0604020202020204" pitchFamily="34" charset="0"/>
              </a:rPr>
              <a:t> lasers</a:t>
            </a:r>
            <a:endParaRPr lang="ru-RU" altLang="en-US" sz="3600">
              <a:solidFill>
                <a:schemeClr val="bg1"/>
              </a:solidFill>
              <a:latin typeface="Arial" panose="020B0604020202020204" pitchFamily="34" charset="0"/>
            </a:endParaRPr>
          </a:p>
        </p:txBody>
      </p:sp>
      <p:pic>
        <p:nvPicPr>
          <p:cNvPr id="57348" name="Picture 4">
            <a:extLst>
              <a:ext uri="{FF2B5EF4-FFF2-40B4-BE49-F238E27FC236}">
                <a16:creationId xmlns:a16="http://schemas.microsoft.com/office/drawing/2014/main" id="{036905B8-2723-850F-042F-AC421A4A49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927"/>
          <a:stretch/>
        </p:blipFill>
        <p:spPr bwMode="auto">
          <a:xfrm>
            <a:off x="359012" y="967240"/>
            <a:ext cx="5149611" cy="364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 Box 8">
            <a:extLst>
              <a:ext uri="{FF2B5EF4-FFF2-40B4-BE49-F238E27FC236}">
                <a16:creationId xmlns:a16="http://schemas.microsoft.com/office/drawing/2014/main" id="{5CC2C916-D37E-973E-392D-18CF93F5E3B6}"/>
              </a:ext>
            </a:extLst>
          </p:cNvPr>
          <p:cNvSpPr txBox="1">
            <a:spLocks noChangeArrowheads="1"/>
          </p:cNvSpPr>
          <p:nvPr/>
        </p:nvSpPr>
        <p:spPr bwMode="auto">
          <a:xfrm>
            <a:off x="1149691" y="4548364"/>
            <a:ext cx="408821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spcBef>
                <a:spcPct val="50000"/>
              </a:spcBef>
              <a:buFontTx/>
              <a:buChar char="•"/>
            </a:pPr>
            <a:endParaRPr lang="en-US" altLang="en-US" sz="1600" b="1" i="1">
              <a:solidFill>
                <a:schemeClr val="bg1"/>
              </a:solidFill>
              <a:latin typeface="Comic Sans MS" panose="030F0702030302020204" pitchFamily="66" charset="0"/>
            </a:endParaRPr>
          </a:p>
          <a:p>
            <a:pPr>
              <a:buFontTx/>
              <a:buChar char="•"/>
            </a:pPr>
            <a:r>
              <a:rPr lang="en-US" altLang="en-US" sz="1600">
                <a:latin typeface="Arial" panose="020B0604020202020204" pitchFamily="34" charset="0"/>
              </a:rPr>
              <a:t>Production of hot electrons is the key.</a:t>
            </a:r>
          </a:p>
          <a:p>
            <a:pPr>
              <a:spcBef>
                <a:spcPct val="50000"/>
              </a:spcBef>
              <a:buFontTx/>
              <a:buChar char="•"/>
            </a:pPr>
            <a:r>
              <a:rPr lang="en-US" altLang="en-US" sz="1600">
                <a:latin typeface="Arial" panose="020B0604020202020204" pitchFamily="34" charset="0"/>
              </a:rPr>
              <a:t>Their energy strongly depends upon the laser wavelength</a:t>
            </a:r>
            <a:endParaRPr lang="en-US" altLang="en-US" sz="1600" b="1" i="1">
              <a:solidFill>
                <a:schemeClr val="bg1"/>
              </a:solidFill>
              <a:latin typeface="Comic Sans MS" panose="030F0702030302020204" pitchFamily="66" charset="0"/>
            </a:endParaRPr>
          </a:p>
        </p:txBody>
      </p:sp>
      <mc:AlternateContent xmlns:mc="http://schemas.openxmlformats.org/markup-compatibility/2006">
        <mc:Choice xmlns:a14="http://schemas.microsoft.com/office/drawing/2010/main" Requires="a14">
          <p:sp>
            <p:nvSpPr>
              <p:cNvPr id="14" name="Object 7">
                <a:extLst>
                  <a:ext uri="{FF2B5EF4-FFF2-40B4-BE49-F238E27FC236}">
                    <a16:creationId xmlns:a16="http://schemas.microsoft.com/office/drawing/2014/main" id="{2EB2EE18-B844-D8C2-985C-9446357918B1}"/>
                  </a:ext>
                </a:extLst>
              </p:cNvPr>
              <p:cNvSpPr txBox="1"/>
              <p:nvPr/>
            </p:nvSpPr>
            <p:spPr bwMode="auto">
              <a:xfrm>
                <a:off x="3042943" y="5345912"/>
                <a:ext cx="1268413" cy="506908"/>
              </a:xfrm>
              <a:prstGeom prst="rect">
                <a:avLst/>
              </a:prstGeom>
              <a:noFill/>
              <a:ln w="9525">
                <a:noFill/>
                <a:miter lim="800000"/>
                <a:headEnd/>
                <a:tailEnd/>
              </a:ln>
            </p:spPr>
            <p:txBody>
              <a:bodyPr>
                <a:normAutofit/>
              </a:bodyPr>
              <a:lstStyle/>
              <a:p>
                <a:pPr/>
                <a14:m>
                  <m:oMathPara xmlns:m="http://schemas.openxmlformats.org/officeDocument/2006/math">
                    <m:oMathParaPr>
                      <m:jc m:val="left"/>
                    </m:oMathParaPr>
                    <m:oMath xmlns:m="http://schemas.openxmlformats.org/officeDocument/2006/math">
                      <m:r>
                        <m:rPr>
                          <m:sty m:val="p"/>
                        </m:rPr>
                        <a:rPr lang="en-US" sz="2400" i="1" smtClean="0">
                          <a:solidFill>
                            <a:srgbClr val="000000"/>
                          </a:solidFill>
                          <a:latin typeface="Cambria Math" panose="02040503050406030204" pitchFamily="18" charset="0"/>
                        </a:rPr>
                        <m:t>Φ</m:t>
                      </m:r>
                      <m:r>
                        <a:rPr lang="en-US" sz="2400" i="1" smtClean="0">
                          <a:solidFill>
                            <a:srgbClr val="000000"/>
                          </a:solidFill>
                          <a:latin typeface="Cambria Math" panose="02040503050406030204" pitchFamily="18" charset="0"/>
                        </a:rPr>
                        <m:t>~</m:t>
                      </m:r>
                      <m:r>
                        <a:rPr lang="en-US" sz="2400" b="0" i="1" smtClean="0">
                          <a:solidFill>
                            <a:srgbClr val="000000"/>
                          </a:solidFill>
                          <a:latin typeface="Cambria Math" panose="02040503050406030204" pitchFamily="18" charset="0"/>
                        </a:rPr>
                        <m:t>𝐼</m:t>
                      </m:r>
                      <m:sSup>
                        <m:sSupPr>
                          <m:ctrlPr>
                            <a:rPr lang="en-US" sz="2400" b="0" i="1" smtClean="0">
                              <a:solidFill>
                                <a:srgbClr val="C00000"/>
                              </a:solidFill>
                              <a:latin typeface="Cambria Math" panose="02040503050406030204" pitchFamily="18" charset="0"/>
                            </a:rPr>
                          </m:ctrlPr>
                        </m:sSupPr>
                        <m:e>
                          <m:r>
                            <m:rPr>
                              <m:sty m:val="p"/>
                            </m:rPr>
                            <a:rPr lang="el-GR" sz="2400" b="0" i="1" smtClean="0">
                              <a:solidFill>
                                <a:srgbClr val="C00000"/>
                              </a:solidFill>
                              <a:latin typeface="Cambria Math" panose="02040503050406030204" pitchFamily="18" charset="0"/>
                            </a:rPr>
                            <m:t>λ</m:t>
                          </m:r>
                        </m:e>
                        <m:sup>
                          <m:r>
                            <a:rPr lang="en-US" sz="2400" b="0" i="1" smtClean="0">
                              <a:solidFill>
                                <a:srgbClr val="C00000"/>
                              </a:solidFill>
                              <a:latin typeface="Cambria Math" panose="02040503050406030204" pitchFamily="18" charset="0"/>
                            </a:rPr>
                            <m:t>2</m:t>
                          </m:r>
                        </m:sup>
                      </m:sSup>
                    </m:oMath>
                  </m:oMathPara>
                </a14:m>
                <a:endParaRPr lang="en-US" sz="2400"/>
              </a:p>
            </p:txBody>
          </p:sp>
        </mc:Choice>
        <mc:Fallback>
          <p:sp>
            <p:nvSpPr>
              <p:cNvPr id="14" name="Object 7">
                <a:extLst>
                  <a:ext uri="{FF2B5EF4-FFF2-40B4-BE49-F238E27FC236}">
                    <a16:creationId xmlns:a16="http://schemas.microsoft.com/office/drawing/2014/main" id="{2EB2EE18-B844-D8C2-985C-9446357918B1}"/>
                  </a:ext>
                </a:extLst>
              </p:cNvPr>
              <p:cNvSpPr txBox="1">
                <a:spLocks noRot="1" noChangeAspect="1" noMove="1" noResize="1" noEditPoints="1" noAdjustHandles="1" noChangeArrowheads="1" noChangeShapeType="1" noTextEdit="1"/>
              </p:cNvSpPr>
              <p:nvPr/>
            </p:nvSpPr>
            <p:spPr bwMode="auto">
              <a:xfrm>
                <a:off x="3042943" y="5345912"/>
                <a:ext cx="1268413" cy="506908"/>
              </a:xfrm>
              <a:prstGeom prst="rect">
                <a:avLst/>
              </a:prstGeom>
              <a:blipFill>
                <a:blip r:embed="rId4"/>
                <a:stretch>
                  <a:fillRect l="-962"/>
                </a:stretch>
              </a:blipFill>
              <a:ln w="9525">
                <a:noFill/>
                <a:miter lim="800000"/>
                <a:headEnd/>
                <a:tailEnd/>
              </a:ln>
            </p:spPr>
            <p:txBody>
              <a:bodyPr/>
              <a:lstStyle/>
              <a:p>
                <a:r>
                  <a:rPr lang="en-US">
                    <a:noFill/>
                  </a:rPr>
                  <a:t> </a:t>
                </a:r>
              </a:p>
            </p:txBody>
          </p:sp>
        </mc:Fallback>
      </mc:AlternateContent>
      <p:sp>
        <p:nvSpPr>
          <p:cNvPr id="15" name="Experiment set-up">
            <a:extLst>
              <a:ext uri="{FF2B5EF4-FFF2-40B4-BE49-F238E27FC236}">
                <a16:creationId xmlns:a16="http://schemas.microsoft.com/office/drawing/2014/main" id="{A096831F-346B-97E1-D6B9-6A3343704503}"/>
              </a:ext>
            </a:extLst>
          </p:cNvPr>
          <p:cNvSpPr txBox="1">
            <a:spLocks/>
          </p:cNvSpPr>
          <p:nvPr/>
        </p:nvSpPr>
        <p:spPr>
          <a:xfrm>
            <a:off x="450064" y="105568"/>
            <a:ext cx="11049000" cy="1325563"/>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a:t>Proton acceleration from foil</a:t>
            </a:r>
          </a:p>
        </p:txBody>
      </p:sp>
      <p:sp>
        <p:nvSpPr>
          <p:cNvPr id="16" name="Text Box 8">
            <a:extLst>
              <a:ext uri="{FF2B5EF4-FFF2-40B4-BE49-F238E27FC236}">
                <a16:creationId xmlns:a16="http://schemas.microsoft.com/office/drawing/2014/main" id="{A4A2CC38-5C82-24A8-E64C-1E6A1B776A34}"/>
              </a:ext>
            </a:extLst>
          </p:cNvPr>
          <p:cNvSpPr txBox="1">
            <a:spLocks noChangeArrowheads="1"/>
          </p:cNvSpPr>
          <p:nvPr/>
        </p:nvSpPr>
        <p:spPr bwMode="auto">
          <a:xfrm>
            <a:off x="5729312" y="1467665"/>
            <a:ext cx="283377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anose="020B0604030504040204" pitchFamily="34" charset="0"/>
              </a:defRPr>
            </a:lvl1pPr>
            <a:lvl2pPr marL="742950" indent="-285750" eaLnBrk="0" hangingPunct="0">
              <a:defRPr>
                <a:solidFill>
                  <a:schemeClr val="tx1"/>
                </a:solidFill>
                <a:latin typeface="Verdana" panose="020B0604030504040204" pitchFamily="34" charset="0"/>
              </a:defRPr>
            </a:lvl2pPr>
            <a:lvl3pPr marL="1143000" indent="-228600" eaLnBrk="0" hangingPunct="0">
              <a:defRPr>
                <a:solidFill>
                  <a:schemeClr val="tx1"/>
                </a:solidFill>
                <a:latin typeface="Verdana" panose="020B0604030504040204" pitchFamily="34" charset="0"/>
              </a:defRPr>
            </a:lvl3pPr>
            <a:lvl4pPr marL="1600200" indent="-228600" eaLnBrk="0" hangingPunct="0">
              <a:defRPr>
                <a:solidFill>
                  <a:schemeClr val="tx1"/>
                </a:solidFill>
                <a:latin typeface="Verdana" panose="020B0604030504040204" pitchFamily="34" charset="0"/>
              </a:defRPr>
            </a:lvl4pPr>
            <a:lvl5pPr marL="2057400" indent="-228600" eaLnBrk="0" hangingPunct="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Aft>
                <a:spcPts val="1200"/>
              </a:spcAft>
              <a:buFontTx/>
              <a:buChar char="•"/>
            </a:pPr>
            <a:r>
              <a:rPr lang="en-US" altLang="en-US" sz="1600">
                <a:latin typeface="Arial" panose="020B0604020202020204" pitchFamily="34" charset="0"/>
              </a:rPr>
              <a:t>10-</a:t>
            </a:r>
            <a:r>
              <a:rPr lang="en-US" altLang="en-US" sz="1600">
                <a:latin typeface="Symbol" panose="05050102010706020507" pitchFamily="18" charset="2"/>
              </a:rPr>
              <a:t>m</a:t>
            </a:r>
            <a:r>
              <a:rPr lang="en-US" altLang="en-US" sz="1600">
                <a:latin typeface="Arial" panose="020B0604020202020204" pitchFamily="34" charset="0"/>
              </a:rPr>
              <a:t>m laser with the intensity of 10</a:t>
            </a:r>
            <a:r>
              <a:rPr lang="en-US" altLang="en-US" sz="1600" baseline="30000">
                <a:latin typeface="Arial" panose="020B0604020202020204" pitchFamily="34" charset="0"/>
              </a:rPr>
              <a:t>16</a:t>
            </a:r>
            <a:r>
              <a:rPr lang="en-US" altLang="en-US" sz="1600">
                <a:latin typeface="Arial" panose="020B0604020202020204" pitchFamily="34" charset="0"/>
              </a:rPr>
              <a:t> W/cm</a:t>
            </a:r>
            <a:r>
              <a:rPr lang="en-US" altLang="en-US" sz="1600" baseline="30000">
                <a:latin typeface="Arial" panose="020B0604020202020204" pitchFamily="34" charset="0"/>
              </a:rPr>
              <a:t>2</a:t>
            </a:r>
            <a:r>
              <a:rPr lang="en-US" altLang="en-US" sz="1600">
                <a:latin typeface="Arial" panose="020B0604020202020204" pitchFamily="34" charset="0"/>
              </a:rPr>
              <a:t> performs like 1-</a:t>
            </a:r>
            <a:r>
              <a:rPr lang="en-US" altLang="en-US" sz="1600">
                <a:latin typeface="Symbol" panose="05050102010706020507" pitchFamily="18" charset="2"/>
              </a:rPr>
              <a:t>m</a:t>
            </a:r>
            <a:r>
              <a:rPr lang="en-US" altLang="en-US" sz="1600">
                <a:latin typeface="Arial" panose="020B0604020202020204" pitchFamily="34" charset="0"/>
              </a:rPr>
              <a:t>m laser of the </a:t>
            </a: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rPr>
              <a:t>10</a:t>
            </a:r>
            <a:r>
              <a:rPr kumimoji="0" lang="en-US" altLang="en-US" sz="1600" b="0" i="0" u="none" strike="noStrike" kern="1200" cap="none" spc="0" normalizeH="0" baseline="30000" noProof="0">
                <a:ln>
                  <a:noFill/>
                </a:ln>
                <a:solidFill>
                  <a:srgbClr val="000000"/>
                </a:solidFill>
                <a:effectLst/>
                <a:uLnTx/>
                <a:uFillTx/>
                <a:latin typeface="Arial" panose="020B0604020202020204" pitchFamily="34" charset="0"/>
              </a:rPr>
              <a:t>18</a:t>
            </a: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rPr>
              <a:t> W/cm</a:t>
            </a:r>
            <a:r>
              <a:rPr kumimoji="0" lang="en-US" altLang="en-US" sz="1600" b="0" i="0" u="none" strike="noStrike" kern="1200" cap="none" spc="0" normalizeH="0" baseline="30000" noProof="0">
                <a:ln>
                  <a:noFill/>
                </a:ln>
                <a:solidFill>
                  <a:srgbClr val="000000"/>
                </a:solidFill>
                <a:effectLst/>
                <a:uLnTx/>
                <a:uFillTx/>
                <a:latin typeface="Arial" panose="020B0604020202020204" pitchFamily="34" charset="0"/>
              </a:rPr>
              <a:t>2</a:t>
            </a: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rPr>
              <a:t> intensity.</a:t>
            </a:r>
          </a:p>
        </p:txBody>
      </p:sp>
      <p:sp>
        <p:nvSpPr>
          <p:cNvPr id="2" name="Slide Number Placeholder 2">
            <a:extLst>
              <a:ext uri="{FF2B5EF4-FFF2-40B4-BE49-F238E27FC236}">
                <a16:creationId xmlns:a16="http://schemas.microsoft.com/office/drawing/2014/main" id="{05470F8E-9D51-C10C-626B-91DC2AD35FA4}"/>
              </a:ext>
            </a:extLst>
          </p:cNvPr>
          <p:cNvSpPr txBox="1">
            <a:spLocks/>
          </p:cNvSpPr>
          <p:nvPr/>
        </p:nvSpPr>
        <p:spPr>
          <a:xfrm>
            <a:off x="11290763" y="6222152"/>
            <a:ext cx="56726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D2D10BA0-D1C6-4F32-A6D6-FE66AAE50CC3}" type="slidenum">
              <a:rPr lang="en-US" smtClean="0"/>
              <a:pPr algn="ctr"/>
              <a:t>36</a:t>
            </a:fld>
            <a:endParaRPr lang="en-US">
              <a:solidFill>
                <a:schemeClr val="bg1"/>
              </a:solidFill>
            </a:endParaRPr>
          </a:p>
        </p:txBody>
      </p:sp>
      <p:pic>
        <p:nvPicPr>
          <p:cNvPr id="28" name="Picture 27"/>
          <p:cNvPicPr/>
          <p:nvPr/>
        </p:nvPicPr>
        <p:blipFill>
          <a:blip r:embed="rId5" cstate="print">
            <a:extLst>
              <a:ext uri="{28A0092B-C50C-407E-A947-70E740481C1C}">
                <a14:useLocalDpi xmlns:a14="http://schemas.microsoft.com/office/drawing/2010/main" val="0"/>
              </a:ext>
            </a:extLst>
          </a:blip>
          <a:stretch>
            <a:fillRect/>
          </a:stretch>
        </p:blipFill>
        <p:spPr>
          <a:xfrm>
            <a:off x="7224765" y="3881384"/>
            <a:ext cx="2906572" cy="1934915"/>
          </a:xfrm>
          <a:prstGeom prst="rect">
            <a:avLst/>
          </a:prstGeom>
        </p:spPr>
      </p:pic>
      <p:sp>
        <p:nvSpPr>
          <p:cNvPr id="7" name="TextBox 6">
            <a:extLst>
              <a:ext uri="{FF2B5EF4-FFF2-40B4-BE49-F238E27FC236}">
                <a16:creationId xmlns:a16="http://schemas.microsoft.com/office/drawing/2014/main" id="{4DF06943-91D7-7902-5FC4-ED2324BFF10A}"/>
              </a:ext>
            </a:extLst>
          </p:cNvPr>
          <p:cNvSpPr txBox="1"/>
          <p:nvPr/>
        </p:nvSpPr>
        <p:spPr>
          <a:xfrm>
            <a:off x="6094492" y="5852820"/>
            <a:ext cx="6097508" cy="338554"/>
          </a:xfrm>
          <a:prstGeom prst="rect">
            <a:avLst/>
          </a:prstGeom>
          <a:noFill/>
        </p:spPr>
        <p:txBody>
          <a:bodyPr wrap="square">
            <a:spAutoFit/>
          </a:bodyPr>
          <a:lstStyle/>
          <a:p>
            <a:pPr marL="285750" indent="-285750">
              <a:buFont typeface="Arial" panose="020B0604020202020204" pitchFamily="34" charset="0"/>
              <a:buChar char="•"/>
            </a:pPr>
            <a:r>
              <a:rPr kumimoji="0" lang="en-US" alt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This was confirmed by ATF TNSA experiment.</a:t>
            </a:r>
            <a:endParaRPr lang="en-US" sz="1600"/>
          </a:p>
        </p:txBody>
      </p:sp>
      <p:pic>
        <p:nvPicPr>
          <p:cNvPr id="3" name="Picture 2">
            <a:extLst>
              <a:ext uri="{FF2B5EF4-FFF2-40B4-BE49-F238E27FC236}">
                <a16:creationId xmlns:a16="http://schemas.microsoft.com/office/drawing/2014/main" id="{083D1E17-B87C-8DEC-140F-8F32A3F3BF5D}"/>
              </a:ext>
            </a:extLst>
          </p:cNvPr>
          <p:cNvPicPr>
            <a:picLocks noChangeAspect="1"/>
          </p:cNvPicPr>
          <p:nvPr/>
        </p:nvPicPr>
        <p:blipFill rotWithShape="1">
          <a:blip r:embed="rId6"/>
          <a:srcRect b="-1974"/>
          <a:stretch/>
        </p:blipFill>
        <p:spPr>
          <a:xfrm>
            <a:off x="8322239" y="880458"/>
            <a:ext cx="3618196" cy="2906272"/>
          </a:xfrm>
          <a:prstGeom prst="rect">
            <a:avLst/>
          </a:prstGeom>
        </p:spPr>
      </p:pic>
      <p:sp>
        <p:nvSpPr>
          <p:cNvPr id="4" name="TextBox 3">
            <a:extLst>
              <a:ext uri="{FF2B5EF4-FFF2-40B4-BE49-F238E27FC236}">
                <a16:creationId xmlns:a16="http://schemas.microsoft.com/office/drawing/2014/main" id="{FD9FCE38-50EB-8842-3F27-0EBB580A5BB3}"/>
              </a:ext>
            </a:extLst>
          </p:cNvPr>
          <p:cNvSpPr txBox="1"/>
          <p:nvPr/>
        </p:nvSpPr>
        <p:spPr>
          <a:xfrm>
            <a:off x="6548883" y="6215411"/>
            <a:ext cx="4028410" cy="307777"/>
          </a:xfrm>
          <a:prstGeom prst="rect">
            <a:avLst/>
          </a:prstGeom>
          <a:noFill/>
        </p:spPr>
        <p:txBody>
          <a:bodyPr wrap="none" rtlCol="0">
            <a:spAutoFit/>
          </a:bodyPr>
          <a:lstStyle/>
          <a:p>
            <a:r>
              <a:rPr lang="en-US" sz="1400" i="1" err="1"/>
              <a:t>Nucl</a:t>
            </a:r>
            <a:r>
              <a:rPr lang="en-US" sz="1400" i="1"/>
              <a:t>. </a:t>
            </a:r>
            <a:r>
              <a:rPr lang="en-US" sz="1400" i="1" err="1"/>
              <a:t>Instrum</a:t>
            </a:r>
            <a:r>
              <a:rPr lang="en-US" sz="1400" i="1"/>
              <a:t>. Meth. Phys. Res. A620, 67 (2010)</a:t>
            </a:r>
          </a:p>
        </p:txBody>
      </p:sp>
    </p:spTree>
    <p:extLst>
      <p:ext uri="{BB962C8B-B14F-4D97-AF65-F5344CB8AC3E}">
        <p14:creationId xmlns:p14="http://schemas.microsoft.com/office/powerpoint/2010/main" val="42246148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D6BCCB-B41A-2E3E-9BFC-6E7A845B4D56}"/>
              </a:ext>
            </a:extLst>
          </p:cNvPr>
          <p:cNvSpPr/>
          <p:nvPr/>
        </p:nvSpPr>
        <p:spPr>
          <a:xfrm>
            <a:off x="436024" y="145909"/>
            <a:ext cx="12099861" cy="769441"/>
          </a:xfrm>
          <a:prstGeom prst="rect">
            <a:avLst/>
          </a:prstGeom>
        </p:spPr>
        <p:txBody>
          <a:bodyPr wrap="square">
            <a:spAutoFit/>
          </a:bodyPr>
          <a:lstStyle/>
          <a:p>
            <a:r>
              <a:rPr lang="en-US" sz="4400" b="1"/>
              <a:t>Scaling shock wave acceleration</a:t>
            </a:r>
          </a:p>
        </p:txBody>
      </p:sp>
      <p:sp>
        <p:nvSpPr>
          <p:cNvPr id="6" name="Slide Number Placeholder 3">
            <a:extLst>
              <a:ext uri="{FF2B5EF4-FFF2-40B4-BE49-F238E27FC236}">
                <a16:creationId xmlns:a16="http://schemas.microsoft.com/office/drawing/2014/main" id="{F45877C8-BBBB-6397-6A0D-E5F5235E8511}"/>
              </a:ext>
            </a:extLst>
          </p:cNvPr>
          <p:cNvSpPr txBox="1">
            <a:spLocks/>
          </p:cNvSpPr>
          <p:nvPr/>
        </p:nvSpPr>
        <p:spPr>
          <a:xfrm>
            <a:off x="11188014" y="6316595"/>
            <a:ext cx="432486"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z="1000" smtClean="0"/>
              <a:pPr/>
              <a:t>37</a:t>
            </a:fld>
            <a:endParaRPr lang="en-US" sz="1000"/>
          </a:p>
        </p:txBody>
      </p:sp>
      <p:grpSp>
        <p:nvGrpSpPr>
          <p:cNvPr id="12" name="Group 11">
            <a:extLst>
              <a:ext uri="{FF2B5EF4-FFF2-40B4-BE49-F238E27FC236}">
                <a16:creationId xmlns:a16="http://schemas.microsoft.com/office/drawing/2014/main" id="{5308AF80-525A-1A40-2DA0-4504979085B0}"/>
              </a:ext>
            </a:extLst>
          </p:cNvPr>
          <p:cNvGrpSpPr/>
          <p:nvPr/>
        </p:nvGrpSpPr>
        <p:grpSpPr>
          <a:xfrm>
            <a:off x="2316076" y="1091311"/>
            <a:ext cx="7559851" cy="4167162"/>
            <a:chOff x="1819566" y="1740667"/>
            <a:chExt cx="7559851" cy="4167162"/>
          </a:xfrm>
        </p:grpSpPr>
        <p:grpSp>
          <p:nvGrpSpPr>
            <p:cNvPr id="29" name="Group 28">
              <a:extLst>
                <a:ext uri="{FF2B5EF4-FFF2-40B4-BE49-F238E27FC236}">
                  <a16:creationId xmlns:a16="http://schemas.microsoft.com/office/drawing/2014/main" id="{30790988-A40E-9CAB-15D0-C013F88735EC}"/>
                </a:ext>
              </a:extLst>
            </p:cNvPr>
            <p:cNvGrpSpPr/>
            <p:nvPr/>
          </p:nvGrpSpPr>
          <p:grpSpPr>
            <a:xfrm>
              <a:off x="1819566" y="1938911"/>
              <a:ext cx="7559851" cy="3702151"/>
              <a:chOff x="5729373" y="1517591"/>
              <a:chExt cx="4925081" cy="2332388"/>
            </a:xfrm>
          </p:grpSpPr>
          <p:pic>
            <p:nvPicPr>
              <p:cNvPr id="30" name="Picture 2">
                <a:extLst>
                  <a:ext uri="{FF2B5EF4-FFF2-40B4-BE49-F238E27FC236}">
                    <a16:creationId xmlns:a16="http://schemas.microsoft.com/office/drawing/2014/main" id="{15208D81-CE7C-9EAA-DDD2-0FE1391FEC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4027"/>
              <a:stretch/>
            </p:blipFill>
            <p:spPr bwMode="auto">
              <a:xfrm>
                <a:off x="8130448" y="1544363"/>
                <a:ext cx="2524006" cy="230561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2" name="Picture 2">
                <a:extLst>
                  <a:ext uri="{FF2B5EF4-FFF2-40B4-BE49-F238E27FC236}">
                    <a16:creationId xmlns:a16="http://schemas.microsoft.com/office/drawing/2014/main" id="{88F491B3-3255-E2A7-97D8-E5D91E8828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867" r="28290"/>
              <a:stretch/>
            </p:blipFill>
            <p:spPr bwMode="auto">
              <a:xfrm>
                <a:off x="5729373" y="1517591"/>
                <a:ext cx="2514857" cy="230561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mc:AlternateContent xmlns:mc="http://schemas.openxmlformats.org/markup-compatibility/2006">
          <mc:Choice xmlns:a14="http://schemas.microsoft.com/office/drawing/2010/main" Requires="a14">
            <p:sp>
              <p:nvSpPr>
                <p:cNvPr id="34" name="Content Placeholder 2">
                  <a:extLst>
                    <a:ext uri="{FF2B5EF4-FFF2-40B4-BE49-F238E27FC236}">
                      <a16:creationId xmlns:a16="http://schemas.microsoft.com/office/drawing/2014/main" id="{14C7018C-43D8-C6BA-85C1-42C6DA170660}"/>
                    </a:ext>
                  </a:extLst>
                </p:cNvPr>
                <p:cNvSpPr txBox="1">
                  <a:spLocks/>
                </p:cNvSpPr>
                <p:nvPr/>
              </p:nvSpPr>
              <p:spPr>
                <a:xfrm>
                  <a:off x="2593830" y="5492974"/>
                  <a:ext cx="4508934" cy="41485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5000"/>
                    </a:lnSpc>
                  </a:pPr>
                  <a:r>
                    <a:rPr lang="en-US" sz="1600"/>
                    <a:t>Proton energy scales ~</a:t>
                  </a:r>
                  <a14:m>
                    <m:oMath xmlns:m="http://schemas.openxmlformats.org/officeDocument/2006/math">
                      <m:sSubSup>
                        <m:sSubSupPr>
                          <m:ctrlPr>
                            <a:rPr lang="en-US" sz="1600" i="1" smtClean="0">
                              <a:latin typeface="Cambria Math" panose="02040503050406030204" pitchFamily="18" charset="0"/>
                            </a:rPr>
                          </m:ctrlPr>
                        </m:sSubSupPr>
                        <m:e>
                          <m:r>
                            <a:rPr lang="en-US" sz="1600" b="0" i="1" smtClean="0">
                              <a:latin typeface="Cambria Math" panose="02040503050406030204" pitchFamily="18" charset="0"/>
                            </a:rPr>
                            <m:t>𝑎</m:t>
                          </m:r>
                        </m:e>
                        <m:sub>
                          <m:r>
                            <a:rPr lang="en-US" sz="1600" b="0" i="1" smtClean="0">
                              <a:latin typeface="Cambria Math" panose="02040503050406030204" pitchFamily="18" charset="0"/>
                            </a:rPr>
                            <m:t>0</m:t>
                          </m:r>
                        </m:sub>
                        <m:sup>
                          <m:f>
                            <m:fPr>
                              <m:type m:val="skw"/>
                              <m:ctrlPr>
                                <a:rPr lang="en-US" sz="1600" i="1" smtClean="0">
                                  <a:latin typeface="Cambria Math" panose="02040503050406030204" pitchFamily="18" charset="0"/>
                                </a:rPr>
                              </m:ctrlPr>
                            </m:fPr>
                            <m:num>
                              <m:r>
                                <a:rPr lang="en-US" sz="1600" b="0" i="1" smtClean="0">
                                  <a:latin typeface="Cambria Math" panose="02040503050406030204" pitchFamily="18" charset="0"/>
                                </a:rPr>
                                <m:t>3</m:t>
                              </m:r>
                            </m:num>
                            <m:den>
                              <m:r>
                                <a:rPr lang="en-US" sz="1600" b="0" i="1" smtClean="0">
                                  <a:latin typeface="Cambria Math" panose="02040503050406030204" pitchFamily="18" charset="0"/>
                                </a:rPr>
                                <m:t>2</m:t>
                              </m:r>
                            </m:den>
                          </m:f>
                        </m:sup>
                      </m:sSubSup>
                    </m:oMath>
                  </a14:m>
                  <a:endParaRPr lang="en-US" sz="1600"/>
                </a:p>
                <a:p>
                  <a:pPr>
                    <a:lnSpc>
                      <a:spcPct val="95000"/>
                    </a:lnSpc>
                  </a:pPr>
                  <a14:m>
                    <m:oMath xmlns:m="http://schemas.openxmlformats.org/officeDocument/2006/math">
                      <m:sSub>
                        <m:sSubPr>
                          <m:ctrlPr>
                            <a:rPr lang="en-US" sz="1600" i="1" smtClean="0">
                              <a:latin typeface="Cambria Math" panose="02040503050406030204" pitchFamily="18" charset="0"/>
                            </a:rPr>
                          </m:ctrlPr>
                        </m:sSubPr>
                        <m:e>
                          <m:r>
                            <a:rPr lang="en-US" sz="1600" i="1">
                              <a:latin typeface="Cambria Math" panose="02040503050406030204" pitchFamily="18" charset="0"/>
                            </a:rPr>
                            <m:t>𝑎</m:t>
                          </m:r>
                        </m:e>
                        <m:sub>
                          <m:r>
                            <a:rPr lang="en-US" sz="1600" b="0" i="1" smtClean="0">
                              <a:latin typeface="Cambria Math" panose="02040503050406030204" pitchFamily="18" charset="0"/>
                            </a:rPr>
                            <m:t>0</m:t>
                          </m:r>
                        </m:sub>
                      </m:sSub>
                    </m:oMath>
                  </a14:m>
                  <a:r>
                    <a:rPr lang="en-US" sz="1600"/>
                    <a:t>=87 might give 4.5 GeV protons</a:t>
                  </a:r>
                </a:p>
              </p:txBody>
            </p:sp>
          </mc:Choice>
          <mc:Fallback>
            <p:sp>
              <p:nvSpPr>
                <p:cNvPr id="34" name="Content Placeholder 2">
                  <a:extLst>
                    <a:ext uri="{FF2B5EF4-FFF2-40B4-BE49-F238E27FC236}">
                      <a16:creationId xmlns:a16="http://schemas.microsoft.com/office/drawing/2014/main" id="{14C7018C-43D8-C6BA-85C1-42C6DA170660}"/>
                    </a:ext>
                  </a:extLst>
                </p:cNvPr>
                <p:cNvSpPr txBox="1">
                  <a:spLocks noRot="1" noChangeAspect="1" noMove="1" noResize="1" noEditPoints="1" noAdjustHandles="1" noChangeArrowheads="1" noChangeShapeType="1" noTextEdit="1"/>
                </p:cNvSpPr>
                <p:nvPr/>
              </p:nvSpPr>
              <p:spPr>
                <a:xfrm>
                  <a:off x="2593830" y="5492974"/>
                  <a:ext cx="4508934" cy="414855"/>
                </a:xfrm>
                <a:prstGeom prst="rect">
                  <a:avLst/>
                </a:prstGeom>
                <a:blipFill>
                  <a:blip r:embed="rId4"/>
                  <a:stretch>
                    <a:fillRect l="-541" t="-57353" b="-102941"/>
                  </a:stretch>
                </a:blipFill>
              </p:spPr>
              <p:txBody>
                <a:bodyPr/>
                <a:lstStyle/>
                <a:p>
                  <a:r>
                    <a:rPr lang="en-US">
                      <a:noFill/>
                    </a:rPr>
                    <a:t> </a:t>
                  </a:r>
                </a:p>
              </p:txBody>
            </p:sp>
          </mc:Fallback>
        </mc:AlternateContent>
        <p:sp>
          <p:nvSpPr>
            <p:cNvPr id="23" name="Rectangle 22">
              <a:extLst>
                <a:ext uri="{FF2B5EF4-FFF2-40B4-BE49-F238E27FC236}">
                  <a16:creationId xmlns:a16="http://schemas.microsoft.com/office/drawing/2014/main" id="{BB78155B-CF23-6341-4DAC-BAAECC672358}"/>
                </a:ext>
              </a:extLst>
            </p:cNvPr>
            <p:cNvSpPr/>
            <p:nvPr/>
          </p:nvSpPr>
          <p:spPr>
            <a:xfrm>
              <a:off x="2593829" y="2078235"/>
              <a:ext cx="380279" cy="4148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71667BE-1469-9608-11ED-BD81B0EC5D15}"/>
                </a:ext>
              </a:extLst>
            </p:cNvPr>
            <p:cNvSpPr/>
            <p:nvPr/>
          </p:nvSpPr>
          <p:spPr>
            <a:xfrm>
              <a:off x="8657502" y="2089877"/>
              <a:ext cx="380279" cy="4148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56425A7D-02BF-A1CC-1B38-134DCE87994E}"/>
                </a:ext>
              </a:extLst>
            </p:cNvPr>
            <p:cNvSpPr/>
            <p:nvPr/>
          </p:nvSpPr>
          <p:spPr>
            <a:xfrm>
              <a:off x="2718653" y="4728878"/>
              <a:ext cx="214700" cy="214604"/>
            </a:xfrm>
            <a:prstGeom prst="ellipse">
              <a:avLst/>
            </a:prstGeom>
            <a:noFill/>
            <a:ln w="28575">
              <a:solidFill>
                <a:srgbClr val="8AA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DDBA8F8-DF9C-B02F-6829-9D0D1770DE92}"/>
                </a:ext>
              </a:extLst>
            </p:cNvPr>
            <p:cNvSpPr/>
            <p:nvPr/>
          </p:nvSpPr>
          <p:spPr>
            <a:xfrm>
              <a:off x="3053051" y="4476950"/>
              <a:ext cx="214700" cy="214604"/>
            </a:xfrm>
            <a:prstGeom prst="ellipse">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7" name="Oval 6">
              <a:extLst>
                <a:ext uri="{FF2B5EF4-FFF2-40B4-BE49-F238E27FC236}">
                  <a16:creationId xmlns:a16="http://schemas.microsoft.com/office/drawing/2014/main" id="{316D121D-3D7D-07A9-D48D-218FC32E0910}"/>
                </a:ext>
              </a:extLst>
            </p:cNvPr>
            <p:cNvSpPr/>
            <p:nvPr/>
          </p:nvSpPr>
          <p:spPr>
            <a:xfrm>
              <a:off x="3702985" y="4065535"/>
              <a:ext cx="214700" cy="21460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0D9E7A1-FB02-41B6-886E-134BF779D31A}"/>
                </a:ext>
              </a:extLst>
            </p:cNvPr>
            <p:cNvSpPr/>
            <p:nvPr/>
          </p:nvSpPr>
          <p:spPr>
            <a:xfrm>
              <a:off x="4374242" y="3459558"/>
              <a:ext cx="214700" cy="214604"/>
            </a:xfrm>
            <a:prstGeom prst="ellipse">
              <a:avLst/>
            </a:prstGeom>
            <a:noFill/>
            <a:ln w="28575">
              <a:solidFill>
                <a:srgbClr val="FFCD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B56DAF3-D25D-3A44-C7EF-A9A0B9006120}"/>
                </a:ext>
              </a:extLst>
            </p:cNvPr>
            <p:cNvSpPr/>
            <p:nvPr/>
          </p:nvSpPr>
          <p:spPr>
            <a:xfrm>
              <a:off x="5038832" y="2349765"/>
              <a:ext cx="214700" cy="214604"/>
            </a:xfrm>
            <a:prstGeom prst="ellipse">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A2C7CC2A-499F-AED7-548A-F4EC32C485D8}"/>
                </a:ext>
              </a:extLst>
            </p:cNvPr>
            <p:cNvSpPr/>
            <p:nvPr/>
          </p:nvSpPr>
          <p:spPr>
            <a:xfrm>
              <a:off x="6838823" y="1740667"/>
              <a:ext cx="207442" cy="240739"/>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289203DB-0C6E-9969-49FB-4B003EA72715}"/>
                </a:ext>
              </a:extLst>
            </p:cNvPr>
            <p:cNvSpPr/>
            <p:nvPr/>
          </p:nvSpPr>
          <p:spPr>
            <a:xfrm rot="10800000">
              <a:off x="3738323" y="4379181"/>
              <a:ext cx="207442" cy="240739"/>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93A81544-0429-DE16-D8BD-118EF53D8208}"/>
              </a:ext>
            </a:extLst>
          </p:cNvPr>
          <p:cNvSpPr txBox="1"/>
          <p:nvPr/>
        </p:nvSpPr>
        <p:spPr>
          <a:xfrm>
            <a:off x="7764170" y="6307769"/>
            <a:ext cx="2212873" cy="307777"/>
          </a:xfrm>
          <a:prstGeom prst="rect">
            <a:avLst/>
          </a:prstGeom>
          <a:noFill/>
        </p:spPr>
        <p:txBody>
          <a:bodyPr wrap="square" rtlCol="0">
            <a:spAutoFit/>
          </a:bodyPr>
          <a:lstStyle/>
          <a:p>
            <a:r>
              <a:rPr lang="en-US" sz="1400" b="0" i="1" u="none" strike="noStrike" baseline="0">
                <a:solidFill>
                  <a:srgbClr val="231F20"/>
                </a:solidFill>
              </a:rPr>
              <a:t>Nat. Phys. 8, 95 (2011), </a:t>
            </a:r>
            <a:endParaRPr lang="en-US" sz="1400" i="1">
              <a:cs typeface="Times New Roman" panose="02020603050405020304" pitchFamily="18" charset="0"/>
            </a:endParaRPr>
          </a:p>
        </p:txBody>
      </p:sp>
    </p:spTree>
    <p:extLst>
      <p:ext uri="{BB962C8B-B14F-4D97-AF65-F5344CB8AC3E}">
        <p14:creationId xmlns:p14="http://schemas.microsoft.com/office/powerpoint/2010/main" val="41902995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F774BE-D5AD-E190-4DB8-DB0B8CF99ACB}"/>
              </a:ext>
            </a:extLst>
          </p:cNvPr>
          <p:cNvSpPr txBox="1"/>
          <p:nvPr/>
        </p:nvSpPr>
        <p:spPr>
          <a:xfrm>
            <a:off x="942975" y="0"/>
            <a:ext cx="4953600" cy="769441"/>
          </a:xfrm>
          <a:prstGeom prst="rect">
            <a:avLst/>
          </a:prstGeom>
          <a:noFill/>
        </p:spPr>
        <p:txBody>
          <a:bodyPr wrap="none" rtlCol="0">
            <a:spAutoFit/>
          </a:bodyPr>
          <a:lstStyle/>
          <a:p>
            <a:r>
              <a:rPr lang="en-US" sz="4400" b="1"/>
              <a:t>Relativistic mirror</a:t>
            </a:r>
          </a:p>
        </p:txBody>
      </p:sp>
      <p:sp>
        <p:nvSpPr>
          <p:cNvPr id="4" name="TextBox 3">
            <a:extLst>
              <a:ext uri="{FF2B5EF4-FFF2-40B4-BE49-F238E27FC236}">
                <a16:creationId xmlns:a16="http://schemas.microsoft.com/office/drawing/2014/main" id="{D3005D4F-3943-2137-514C-7B40F72B65B3}"/>
              </a:ext>
            </a:extLst>
          </p:cNvPr>
          <p:cNvSpPr txBox="1"/>
          <p:nvPr/>
        </p:nvSpPr>
        <p:spPr>
          <a:xfrm>
            <a:off x="1546068" y="4155096"/>
            <a:ext cx="9399024" cy="2616101"/>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sz="1600"/>
              <a:t>Upon reflection on such a mirror, the laser pulse wavelength is Doppler shifted by 1/4γ</a:t>
            </a:r>
            <a:r>
              <a:rPr lang="en-US" sz="1600" baseline="30000"/>
              <a:t>2</a:t>
            </a:r>
            <a:r>
              <a:rPr lang="en-US" sz="1600"/>
              <a:t> and compressed in time by the same factor.</a:t>
            </a:r>
          </a:p>
          <a:p>
            <a:pPr marL="285750" indent="-285750">
              <a:spcBef>
                <a:spcPts val="1200"/>
              </a:spcBef>
              <a:buFont typeface="Arial" panose="020B0604020202020204" pitchFamily="34" charset="0"/>
              <a:buChar char="•"/>
            </a:pPr>
            <a:r>
              <a:rPr lang="en-US" sz="1600"/>
              <a:t>Assuming perfect reflection, the light beam energy then gets boosted by 4γ</a:t>
            </a:r>
            <a:r>
              <a:rPr lang="en-US" sz="1600" baseline="30000"/>
              <a:t>2 </a:t>
            </a:r>
            <a:r>
              <a:rPr lang="en-US" sz="1600"/>
              <a:t> and intensity by 16γ</a:t>
            </a:r>
            <a:r>
              <a:rPr lang="en-US" sz="1600" baseline="30000"/>
              <a:t>4</a:t>
            </a:r>
            <a:r>
              <a:rPr lang="en-US" sz="1600"/>
              <a:t> (in strongly relativistic case).</a:t>
            </a:r>
          </a:p>
          <a:p>
            <a:pPr marL="285750" indent="-285750">
              <a:spcBef>
                <a:spcPts val="1200"/>
              </a:spcBef>
              <a:buFont typeface="Arial" panose="020B0604020202020204" pitchFamily="34" charset="0"/>
              <a:buChar char="•"/>
            </a:pPr>
            <a:r>
              <a:rPr lang="en-US" sz="1600"/>
              <a:t>Assuming perfect focusing total intensity enhancement 64γ</a:t>
            </a:r>
            <a:r>
              <a:rPr lang="en-US" sz="1600" baseline="30000"/>
              <a:t>6 </a:t>
            </a:r>
            <a:r>
              <a:rPr lang="en-US" sz="1600"/>
              <a:t>covering a gap to a Schwinger limit.</a:t>
            </a:r>
          </a:p>
          <a:p>
            <a:pPr lvl="3">
              <a:spcBef>
                <a:spcPts val="600"/>
              </a:spcBef>
            </a:pPr>
            <a:endParaRPr lang="en-US" sz="1400" i="1"/>
          </a:p>
          <a:p>
            <a:pPr lvl="3">
              <a:spcBef>
                <a:spcPts val="600"/>
              </a:spcBef>
            </a:pPr>
            <a:r>
              <a:rPr lang="en-US" sz="1400" i="1"/>
              <a:t>after High Power Laser Sci. Eng. </a:t>
            </a:r>
            <a:r>
              <a:rPr lang="en-US" sz="1400" b="1" i="1"/>
              <a:t>9</a:t>
            </a:r>
            <a:r>
              <a:rPr lang="en-US" sz="1400" i="1"/>
              <a:t>, e6 (2021) </a:t>
            </a:r>
          </a:p>
          <a:p>
            <a:pPr marL="285750" indent="-285750">
              <a:spcBef>
                <a:spcPts val="1200"/>
              </a:spcBef>
              <a:buFont typeface="Arial" panose="020B0604020202020204" pitchFamily="34" charset="0"/>
              <a:buChar char="•"/>
            </a:pPr>
            <a:endParaRPr lang="en-US" sz="1600"/>
          </a:p>
        </p:txBody>
      </p:sp>
      <p:grpSp>
        <p:nvGrpSpPr>
          <p:cNvPr id="5" name="Group 4">
            <a:extLst>
              <a:ext uri="{FF2B5EF4-FFF2-40B4-BE49-F238E27FC236}">
                <a16:creationId xmlns:a16="http://schemas.microsoft.com/office/drawing/2014/main" id="{2C362781-5FFA-ECEE-437E-ADB72A4F3345}"/>
              </a:ext>
            </a:extLst>
          </p:cNvPr>
          <p:cNvGrpSpPr/>
          <p:nvPr/>
        </p:nvGrpSpPr>
        <p:grpSpPr>
          <a:xfrm>
            <a:off x="3155538" y="1377019"/>
            <a:ext cx="5263903" cy="2780522"/>
            <a:chOff x="397840" y="1491874"/>
            <a:chExt cx="3357229" cy="1840900"/>
          </a:xfrm>
        </p:grpSpPr>
        <p:pic>
          <p:nvPicPr>
            <p:cNvPr id="7" name="Picture 6">
              <a:extLst>
                <a:ext uri="{FF2B5EF4-FFF2-40B4-BE49-F238E27FC236}">
                  <a16:creationId xmlns:a16="http://schemas.microsoft.com/office/drawing/2014/main" id="{735DB93D-E435-4EAB-3981-FEE123A35EA9}"/>
                </a:ext>
              </a:extLst>
            </p:cNvPr>
            <p:cNvPicPr>
              <a:picLocks noChangeAspect="1"/>
            </p:cNvPicPr>
            <p:nvPr/>
          </p:nvPicPr>
          <p:blipFill>
            <a:blip r:embed="rId3"/>
            <a:srcRect b="22693"/>
            <a:stretch/>
          </p:blipFill>
          <p:spPr>
            <a:xfrm>
              <a:off x="397840" y="1550627"/>
              <a:ext cx="3357229" cy="1782147"/>
            </a:xfrm>
            <a:prstGeom prst="rect">
              <a:avLst/>
            </a:prstGeom>
          </p:spPr>
        </p:pic>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5B953722-3DBE-FDA0-305E-3DB13D2ED3FB}"/>
                    </a:ext>
                  </a:extLst>
                </p:cNvPr>
                <p:cNvSpPr txBox="1"/>
                <p:nvPr/>
              </p:nvSpPr>
              <p:spPr>
                <a:xfrm>
                  <a:off x="494269" y="1491874"/>
                  <a:ext cx="777456" cy="27699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𝒗</m:t>
                        </m:r>
                        <m:r>
                          <a:rPr lang="en-US" b="1" i="1" smtClean="0">
                            <a:latin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𝜷</m:t>
                        </m:r>
                        <m:r>
                          <a:rPr lang="en-US" b="1" i="1" smtClean="0">
                            <a:latin typeface="Cambria Math" panose="02040503050406030204" pitchFamily="18" charset="0"/>
                            <a:ea typeface="Cambria Math" panose="02040503050406030204" pitchFamily="18" charset="0"/>
                          </a:rPr>
                          <m:t>𝒄</m:t>
                        </m:r>
                      </m:oMath>
                    </m:oMathPara>
                  </a14:m>
                  <a:endParaRPr lang="en-US" b="1"/>
                </a:p>
              </p:txBody>
            </p:sp>
          </mc:Choice>
          <mc:Fallback>
            <p:sp>
              <p:nvSpPr>
                <p:cNvPr id="9" name="TextBox 8">
                  <a:extLst>
                    <a:ext uri="{FF2B5EF4-FFF2-40B4-BE49-F238E27FC236}">
                      <a16:creationId xmlns:a16="http://schemas.microsoft.com/office/drawing/2014/main" id="{5B953722-3DBE-FDA0-305E-3DB13D2ED3FB}"/>
                    </a:ext>
                  </a:extLst>
                </p:cNvPr>
                <p:cNvSpPr txBox="1">
                  <a:spLocks noRot="1" noChangeAspect="1" noMove="1" noResize="1" noEditPoints="1" noAdjustHandles="1" noChangeArrowheads="1" noChangeShapeType="1" noTextEdit="1"/>
                </p:cNvSpPr>
                <p:nvPr/>
              </p:nvSpPr>
              <p:spPr>
                <a:xfrm>
                  <a:off x="494269" y="1491874"/>
                  <a:ext cx="777456" cy="276999"/>
                </a:xfrm>
                <a:prstGeom prst="rect">
                  <a:avLst/>
                </a:prstGeom>
                <a:blipFill>
                  <a:blip r:embed="rId4"/>
                  <a:stretch>
                    <a:fillRect/>
                  </a:stretch>
                </a:blipFill>
              </p:spPr>
              <p:txBody>
                <a:bodyPr/>
                <a:lstStyle/>
                <a:p>
                  <a:r>
                    <a:rPr lang="en-US">
                      <a:noFill/>
                    </a:rPr>
                    <a:t> </a:t>
                  </a:r>
                </a:p>
              </p:txBody>
            </p:sp>
          </mc:Fallback>
        </mc:AlternateContent>
      </p:grpSp>
      <p:sp>
        <p:nvSpPr>
          <p:cNvPr id="12" name="TextBox 11">
            <a:extLst>
              <a:ext uri="{FF2B5EF4-FFF2-40B4-BE49-F238E27FC236}">
                <a16:creationId xmlns:a16="http://schemas.microsoft.com/office/drawing/2014/main" id="{E3564760-4299-79A9-820E-08652E63E326}"/>
              </a:ext>
            </a:extLst>
          </p:cNvPr>
          <p:cNvSpPr txBox="1"/>
          <p:nvPr/>
        </p:nvSpPr>
        <p:spPr>
          <a:xfrm>
            <a:off x="3591873" y="786216"/>
            <a:ext cx="3802644" cy="400110"/>
          </a:xfrm>
          <a:prstGeom prst="rect">
            <a:avLst/>
          </a:prstGeom>
          <a:noFill/>
        </p:spPr>
        <p:txBody>
          <a:bodyPr wrap="none" rtlCol="0">
            <a:spAutoFit/>
          </a:bodyPr>
          <a:lstStyle/>
          <a:p>
            <a:r>
              <a:rPr lang="en-US" sz="2000" u="sng"/>
              <a:t>Basic idea of a relativistic mirror</a:t>
            </a:r>
          </a:p>
        </p:txBody>
      </p:sp>
      <p:sp>
        <p:nvSpPr>
          <p:cNvPr id="17" name="Slide Number Placeholder 3">
            <a:extLst>
              <a:ext uri="{FF2B5EF4-FFF2-40B4-BE49-F238E27FC236}">
                <a16:creationId xmlns:a16="http://schemas.microsoft.com/office/drawing/2014/main" id="{14EE24DB-EC21-8FA3-0988-9755347AB1FF}"/>
              </a:ext>
            </a:extLst>
          </p:cNvPr>
          <p:cNvSpPr>
            <a:spLocks noGrp="1"/>
          </p:cNvSpPr>
          <p:nvPr>
            <p:ph type="sldNum" sz="quarter" idx="4"/>
          </p:nvPr>
        </p:nvSpPr>
        <p:spPr>
          <a:xfrm>
            <a:off x="11188014" y="6316595"/>
            <a:ext cx="432486" cy="365125"/>
          </a:xfrm>
        </p:spPr>
        <p:txBody>
          <a:bodyPr/>
          <a:lstStyle/>
          <a:p>
            <a:fld id="{933A556B-7C63-244D-9B7C-B0EA8042B330}" type="slidenum">
              <a:rPr lang="en-US" smtClean="0"/>
              <a:pPr/>
              <a:t>38</a:t>
            </a:fld>
            <a:endParaRPr lang="en-US" sz="1000"/>
          </a:p>
        </p:txBody>
      </p:sp>
    </p:spTree>
    <p:extLst>
      <p:ext uri="{BB962C8B-B14F-4D97-AF65-F5344CB8AC3E}">
        <p14:creationId xmlns:p14="http://schemas.microsoft.com/office/powerpoint/2010/main" val="31272386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2DC0E-2762-4CB8-DA16-D232F52FF6A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F6CC513-D076-FFF8-7891-068BD5029E8E}"/>
              </a:ext>
            </a:extLst>
          </p:cNvPr>
          <p:cNvSpPr txBox="1"/>
          <p:nvPr/>
        </p:nvSpPr>
        <p:spPr>
          <a:xfrm>
            <a:off x="942975" y="0"/>
            <a:ext cx="9413154" cy="769441"/>
          </a:xfrm>
          <a:prstGeom prst="rect">
            <a:avLst/>
          </a:prstGeom>
          <a:noFill/>
        </p:spPr>
        <p:txBody>
          <a:bodyPr wrap="none" rtlCol="0">
            <a:spAutoFit/>
          </a:bodyPr>
          <a:lstStyle/>
          <a:p>
            <a:r>
              <a:rPr lang="en-US" sz="4400" b="1"/>
              <a:t>Plasma wake as relativistic mirror</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3CAF35E0-8598-8BA5-3A9F-EBC6FE583552}"/>
                  </a:ext>
                </a:extLst>
              </p:cNvPr>
              <p:cNvSpPr txBox="1"/>
              <p:nvPr/>
            </p:nvSpPr>
            <p:spPr>
              <a:xfrm>
                <a:off x="878247" y="4180861"/>
                <a:ext cx="10952877" cy="1908215"/>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sz="1600"/>
                  <a:t>The reflected intensity is limited by recoil effect:                             or</a:t>
                </a:r>
              </a:p>
              <a:p>
                <a:pPr marL="0" lvl="4"/>
                <a:r>
                  <a:rPr lang="en-US" sz="1600"/>
                  <a:t>     -  condition where energy density in reflected pulse is much less than energy in electron layer.</a:t>
                </a:r>
              </a:p>
              <a:p>
                <a:pPr marL="285750" lvl="4" indent="-285750">
                  <a:spcBef>
                    <a:spcPts val="1200"/>
                  </a:spcBef>
                  <a:buFont typeface="Arial" panose="020B0604020202020204" pitchFamily="34" charset="0"/>
                  <a:buChar char="•"/>
                </a:pPr>
                <a:r>
                  <a:rPr lang="en-US" sz="1600"/>
                  <a:t>Example: 4 PW, ~1 kJ TiS laser drives a wake in 10</a:t>
                </a:r>
                <a:r>
                  <a:rPr lang="en-US" sz="1600" baseline="30000"/>
                  <a:t>18</a:t>
                </a:r>
                <a:r>
                  <a:rPr lang="en-US" sz="1600"/>
                  <a:t> cm</a:t>
                </a:r>
                <a:r>
                  <a:rPr lang="en-US" sz="1600" baseline="30000"/>
                  <a:t>-3</a:t>
                </a:r>
                <a:r>
                  <a:rPr lang="en-US" sz="1600"/>
                  <a:t> plasma that reflects </a:t>
                </a:r>
                <a14:m>
                  <m:oMath xmlns:m="http://schemas.openxmlformats.org/officeDocument/2006/math">
                    <m:sSub>
                      <m:sSubPr>
                        <m:ctrlPr>
                          <a:rPr lang="en-US" sz="1600" i="1">
                            <a:latin typeface="Cambria Math" panose="02040503050406030204" pitchFamily="18" charset="0"/>
                            <a:ea typeface="Times New Roman" panose="02020603050405020304" pitchFamily="18" charset="0"/>
                          </a:rPr>
                        </m:ctrlPr>
                      </m:sSubPr>
                      <m:e>
                        <m:r>
                          <a:rPr lang="en-US" sz="1600" i="1">
                            <a:latin typeface="Cambria Math" panose="02040503050406030204" pitchFamily="18" charset="0"/>
                            <a:ea typeface="Times New Roman" panose="02020603050405020304" pitchFamily="18" charset="0"/>
                            <a:cs typeface="Times New Roman" panose="02020603050405020304" pitchFamily="18" charset="0"/>
                          </a:rPr>
                          <m:t>𝐼</m:t>
                        </m:r>
                      </m:e>
                      <m:sub>
                        <m:r>
                          <a:rPr lang="en-US" sz="1600" i="1">
                            <a:latin typeface="Cambria Math" panose="02040503050406030204" pitchFamily="18" charset="0"/>
                            <a:ea typeface="Times New Roman" panose="02020603050405020304" pitchFamily="18" charset="0"/>
                            <a:cs typeface="Times New Roman" panose="02020603050405020304" pitchFamily="18" charset="0"/>
                          </a:rPr>
                          <m:t>𝑠</m:t>
                        </m:r>
                      </m:sub>
                    </m:sSub>
                    <m:r>
                      <a:rPr lang="en-US" sz="1600" i="1">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1600"/>
                  <a:t>=1.8x10</a:t>
                </a:r>
                <a:r>
                  <a:rPr lang="en-US" sz="1600" baseline="30000"/>
                  <a:t>15</a:t>
                </a:r>
                <a:r>
                  <a:rPr lang="en-US" sz="1600"/>
                  <a:t> W/cm</a:t>
                </a:r>
                <a:r>
                  <a:rPr lang="en-US" sz="1600" baseline="30000"/>
                  <a:t>2</a:t>
                </a:r>
                <a:r>
                  <a:rPr lang="en-US" sz="1600"/>
                  <a:t>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𝑎</m:t>
                        </m:r>
                      </m:e>
                      <m:sub>
                        <m:r>
                          <a:rPr lang="en-US" sz="1600" i="1">
                            <a:latin typeface="Cambria Math" panose="02040503050406030204" pitchFamily="18" charset="0"/>
                          </a:rPr>
                          <m:t>0</m:t>
                        </m:r>
                      </m:sub>
                    </m:sSub>
                    <m:r>
                      <a:rPr lang="en-US" sz="1600" i="1">
                        <a:latin typeface="Cambria Math" panose="02040503050406030204" pitchFamily="18" charset="0"/>
                      </a:rPr>
                      <m:t> </m:t>
                    </m:r>
                  </m:oMath>
                </a14:m>
                <a:r>
                  <a:rPr lang="en-US" sz="1600"/>
                  <a:t>=0.3) of 10-</a:t>
                </a:r>
                <a:r>
                  <a:rPr lang="en-US" sz="1600">
                    <a:latin typeface="Symbol" panose="05050102010706020507" pitchFamily="18" charset="2"/>
                  </a:rPr>
                  <a:t>m</a:t>
                </a:r>
                <a:r>
                  <a:rPr lang="en-US" sz="1600"/>
                  <a:t>m light to </a:t>
                </a:r>
                <a14:m>
                  <m:oMath xmlns:m="http://schemas.openxmlformats.org/officeDocument/2006/math">
                    <m:sSub>
                      <m:sSubPr>
                        <m:ctrlPr>
                          <a:rPr lang="en-US" sz="1600" i="1">
                            <a:latin typeface="Cambria Math" panose="02040503050406030204" pitchFamily="18" charset="0"/>
                            <a:ea typeface="Times New Roman" panose="02020603050405020304" pitchFamily="18" charset="0"/>
                          </a:rPr>
                        </m:ctrlPr>
                      </m:sSubPr>
                      <m:e>
                        <m:r>
                          <a:rPr lang="en-US" sz="1600" i="1">
                            <a:latin typeface="Cambria Math" panose="02040503050406030204" pitchFamily="18" charset="0"/>
                            <a:ea typeface="Times New Roman" panose="02020603050405020304" pitchFamily="18" charset="0"/>
                            <a:cs typeface="Times New Roman" panose="02020603050405020304" pitchFamily="18" charset="0"/>
                          </a:rPr>
                          <m:t>𝐼</m:t>
                        </m:r>
                      </m:e>
                      <m:sub>
                        <m:r>
                          <a:rPr lang="en-US" sz="1600" i="1">
                            <a:latin typeface="Cambria Math" panose="02040503050406030204" pitchFamily="18" charset="0"/>
                            <a:ea typeface="Times New Roman" panose="02020603050405020304" pitchFamily="18" charset="0"/>
                            <a:cs typeface="Times New Roman" panose="02020603050405020304" pitchFamily="18" charset="0"/>
                          </a:rPr>
                          <m:t>𝑅</m:t>
                        </m:r>
                      </m:sub>
                    </m:sSub>
                    <m:r>
                      <a:rPr lang="en-US" sz="1600" i="1">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1600"/>
                  <a:t>=4x10</a:t>
                </a:r>
                <a:r>
                  <a:rPr lang="en-US" sz="1600" baseline="30000"/>
                  <a:t>25</a:t>
                </a:r>
                <a:r>
                  <a:rPr lang="en-US" sz="1600"/>
                  <a:t> W/cm</a:t>
                </a:r>
                <a:r>
                  <a:rPr lang="en-US" sz="1600" baseline="30000"/>
                  <a:t>2</a:t>
                </a:r>
                <a:r>
                  <a:rPr lang="en-US" sz="1600"/>
                  <a:t> @ </a:t>
                </a:r>
                <a:r>
                  <a:rPr lang="en-US" sz="1600">
                    <a:latin typeface="Symbol" panose="05050102010706020507" pitchFamily="18" charset="2"/>
                  </a:rPr>
                  <a:t>l</a:t>
                </a:r>
                <a:r>
                  <a:rPr lang="en-US" sz="1600"/>
                  <a:t>=2.5 nm compared to 4x10</a:t>
                </a:r>
                <a:r>
                  <a:rPr lang="en-US" sz="1600" baseline="30000"/>
                  <a:t>27</a:t>
                </a:r>
                <a:r>
                  <a:rPr lang="en-US" sz="1600"/>
                  <a:t> W/cm</a:t>
                </a:r>
                <a:r>
                  <a:rPr lang="en-US" sz="1600" baseline="30000"/>
                  <a:t>2</a:t>
                </a:r>
                <a:r>
                  <a:rPr lang="en-US" sz="1600"/>
                  <a:t> @ </a:t>
                </a:r>
                <a:r>
                  <a:rPr lang="en-US" sz="1600">
                    <a:latin typeface="Symbol" panose="05050102010706020507" pitchFamily="18" charset="2"/>
                  </a:rPr>
                  <a:t>l</a:t>
                </a:r>
                <a:r>
                  <a:rPr lang="en-US" sz="1600"/>
                  <a:t>=0.25 nm for 1-</a:t>
                </a:r>
                <a:r>
                  <a:rPr lang="en-US" sz="1600">
                    <a:latin typeface="Symbol" panose="05050102010706020507" pitchFamily="18" charset="2"/>
                  </a:rPr>
                  <a:t>m</a:t>
                </a:r>
                <a:r>
                  <a:rPr lang="en-US" sz="1600"/>
                  <a:t>m laser.</a:t>
                </a:r>
              </a:p>
              <a:p>
                <a:pPr marL="285750" lvl="4" indent="-285750">
                  <a:spcBef>
                    <a:spcPts val="1200"/>
                  </a:spcBef>
                  <a:buFont typeface="Arial" panose="020B0604020202020204" pitchFamily="34" charset="0"/>
                  <a:buChar char="•"/>
                </a:pPr>
                <a:r>
                  <a:rPr lang="en-US" sz="1600"/>
                  <a:t>Note that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𝑎</m:t>
                        </m:r>
                      </m:e>
                      <m:sub>
                        <m:r>
                          <a:rPr lang="en-US" sz="1600" i="1">
                            <a:latin typeface="Cambria Math" panose="02040503050406030204" pitchFamily="18" charset="0"/>
                          </a:rPr>
                          <m:t>0</m:t>
                        </m:r>
                      </m:sub>
                    </m:sSub>
                    <m:r>
                      <a:rPr lang="en-US" sz="1600" i="1">
                        <a:latin typeface="Cambria Math" panose="02040503050406030204" pitchFamily="18" charset="0"/>
                      </a:rPr>
                      <m:t> </m:t>
                    </m:r>
                  </m:oMath>
                </a14:m>
                <a:r>
                  <a:rPr lang="en-US" sz="1600"/>
                  <a:t>parameters are equivalent while the focus area for 10-</a:t>
                </a:r>
                <a:r>
                  <a:rPr lang="en-US" sz="1600">
                    <a:latin typeface="Symbol" panose="05050102010706020507" pitchFamily="18" charset="2"/>
                  </a:rPr>
                  <a:t>m</a:t>
                </a:r>
                <a:r>
                  <a:rPr lang="en-US" sz="1600"/>
                  <a:t>m laser case is 100x bigger!</a:t>
                </a:r>
              </a:p>
              <a:p>
                <a:pPr marL="0" lvl="4"/>
                <a:r>
                  <a:rPr lang="en-US"/>
                  <a:t>	     </a:t>
                </a:r>
              </a:p>
            </p:txBody>
          </p:sp>
        </mc:Choice>
        <mc:Fallback>
          <p:sp>
            <p:nvSpPr>
              <p:cNvPr id="6" name="TextBox 5">
                <a:extLst>
                  <a:ext uri="{FF2B5EF4-FFF2-40B4-BE49-F238E27FC236}">
                    <a16:creationId xmlns:a16="http://schemas.microsoft.com/office/drawing/2014/main" id="{3CAF35E0-8598-8BA5-3A9F-EBC6FE583552}"/>
                  </a:ext>
                </a:extLst>
              </p:cNvPr>
              <p:cNvSpPr txBox="1">
                <a:spLocks noRot="1" noChangeAspect="1" noMove="1" noResize="1" noEditPoints="1" noAdjustHandles="1" noChangeArrowheads="1" noChangeShapeType="1" noTextEdit="1"/>
              </p:cNvSpPr>
              <p:nvPr/>
            </p:nvSpPr>
            <p:spPr>
              <a:xfrm>
                <a:off x="878247" y="4180861"/>
                <a:ext cx="10952877" cy="1908215"/>
              </a:xfrm>
              <a:prstGeom prst="rect">
                <a:avLst/>
              </a:prstGeom>
              <a:blipFill>
                <a:blip r:embed="rId3"/>
                <a:stretch>
                  <a:fillRect l="-223" t="-958"/>
                </a:stretch>
              </a:blipFill>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6ED2D82A-F546-2532-3D1B-B72A3D0F29AA}"/>
              </a:ext>
            </a:extLst>
          </p:cNvPr>
          <p:cNvGrpSpPr/>
          <p:nvPr/>
        </p:nvGrpSpPr>
        <p:grpSpPr>
          <a:xfrm>
            <a:off x="5512593" y="4086947"/>
            <a:ext cx="5459061" cy="512384"/>
            <a:chOff x="-1333133" y="4580694"/>
            <a:chExt cx="5459061" cy="512384"/>
          </a:xfrm>
        </p:grpSpPr>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5438004D-8616-2019-85B4-6738F294ECA4}"/>
                    </a:ext>
                  </a:extLst>
                </p:cNvPr>
                <p:cNvSpPr txBox="1"/>
                <p:nvPr/>
              </p:nvSpPr>
              <p:spPr>
                <a:xfrm>
                  <a:off x="-1333133" y="4667609"/>
                  <a:ext cx="1684187" cy="338554"/>
                </a:xfrm>
                <a:prstGeom prst="rect">
                  <a:avLst/>
                </a:prstGeom>
                <a:noFill/>
              </p:spPr>
              <p:txBody>
                <a:bodyPr wrap="square">
                  <a:spAutoFit/>
                </a:bodyPr>
                <a:lstStyle/>
                <a:p>
                  <a14:m>
                    <m:oMath xmlns:m="http://schemas.openxmlformats.org/officeDocument/2006/math">
                      <m:f>
                        <m:fPr>
                          <m:type m:val="lin"/>
                          <m:ctrlPr>
                            <a:rPr lang="en-US" sz="1600" i="1" smtClean="0">
                              <a:effectLst/>
                              <a:latin typeface="Cambria Math" panose="02040503050406030204" pitchFamily="18" charset="0"/>
                              <a:ea typeface="Times New Roman" panose="02020603050405020304" pitchFamily="18" charset="0"/>
                            </a:rPr>
                          </m:ctrlPr>
                        </m:fPr>
                        <m:num>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𝑅</m:t>
                          </m:r>
                          <m:sSub>
                            <m:sSubPr>
                              <m:ctrlPr>
                                <a:rPr lang="en-US" sz="1600" i="1">
                                  <a:effectLst/>
                                  <a:latin typeface="Cambria Math" panose="02040503050406030204" pitchFamily="18" charset="0"/>
                                  <a:ea typeface="Times New Roman" panose="02020603050405020304" pitchFamily="18" charset="0"/>
                                </a:rPr>
                              </m:ctrlPr>
                            </m:sSubPr>
                            <m:e>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𝐼</m:t>
                              </m:r>
                            </m:e>
                            <m:sub>
                              <m:r>
                                <a:rPr lang="en-US" sz="1600" i="1">
                                  <a:effectLst/>
                                  <a:latin typeface="Cambria Math" panose="02040503050406030204" pitchFamily="18" charset="0"/>
                                  <a:ea typeface="Times New Roman" panose="02020603050405020304" pitchFamily="18" charset="0"/>
                                  <a:cs typeface="Times New Roman" panose="02020603050405020304" pitchFamily="18" charset="0"/>
                                </a:rPr>
                                <m:t>𝑠</m:t>
                              </m:r>
                            </m:sub>
                          </m:sSub>
                        </m:num>
                        <m:den>
                          <m:r>
                            <a:rPr lang="en-US" sz="1600" b="0" i="1" smtClean="0">
                              <a:effectLst/>
                              <a:latin typeface="Cambria Math" panose="02040503050406030204" pitchFamily="18" charset="0"/>
                              <a:ea typeface="Times New Roman" panose="02020603050405020304" pitchFamily="18" charset="0"/>
                              <a:cs typeface="Times New Roman" panose="02020603050405020304" pitchFamily="18" charset="0"/>
                            </a:rPr>
                            <m:t>𝑐</m:t>
                          </m:r>
                        </m:den>
                      </m:f>
                      <m:r>
                        <a:rPr lang="en-US" sz="1600" b="0" i="1" smtClean="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1600"/>
                    <a:t> </a:t>
                  </a:r>
                  <a14:m>
                    <m:oMath xmlns:m="http://schemas.openxmlformats.org/officeDocument/2006/math">
                      <m:r>
                        <a:rPr lang="en-US" sz="1600" i="1" smtClean="0">
                          <a:latin typeface="Cambria Math" panose="02040503050406030204" pitchFamily="18" charset="0"/>
                        </a:rPr>
                        <m:t>𝛾</m:t>
                      </m:r>
                      <m:sSub>
                        <m:sSubPr>
                          <m:ctrlPr>
                            <a:rPr lang="en-US" sz="1600" i="1">
                              <a:latin typeface="Cambria Math" panose="02040503050406030204" pitchFamily="18" charset="0"/>
                            </a:rPr>
                          </m:ctrlPr>
                        </m:sSubPr>
                        <m:e>
                          <m:r>
                            <a:rPr lang="en-US" sz="1600" i="1">
                              <a:latin typeface="Cambria Math" panose="02040503050406030204" pitchFamily="18" charset="0"/>
                            </a:rPr>
                            <m:t>𝑛</m:t>
                          </m:r>
                        </m:e>
                        <m:sub>
                          <m:r>
                            <a:rPr lang="en-US" sz="1600" i="1">
                              <a:latin typeface="Cambria Math" panose="02040503050406030204" pitchFamily="18" charset="0"/>
                            </a:rPr>
                            <m:t>𝑒</m:t>
                          </m:r>
                        </m:sub>
                      </m:sSub>
                      <m:r>
                        <a:rPr lang="en-US" sz="1600" i="1" smtClean="0">
                          <a:latin typeface="Cambria Math" panose="02040503050406030204" pitchFamily="18" charset="0"/>
                        </a:rPr>
                        <m:t>𝑚</m:t>
                      </m:r>
                      <m:sSup>
                        <m:sSupPr>
                          <m:ctrlPr>
                            <a:rPr lang="en-US" sz="1600" i="1">
                              <a:latin typeface="Cambria Math" panose="02040503050406030204" pitchFamily="18" charset="0"/>
                            </a:rPr>
                          </m:ctrlPr>
                        </m:sSupPr>
                        <m:e>
                          <m:r>
                            <a:rPr lang="en-US" sz="1600" i="1">
                              <a:latin typeface="Cambria Math" panose="02040503050406030204" pitchFamily="18" charset="0"/>
                            </a:rPr>
                            <m:t>𝑐</m:t>
                          </m:r>
                        </m:e>
                        <m:sup>
                          <m:r>
                            <a:rPr lang="en-US" sz="1600" b="0" i="1" smtClean="0">
                              <a:latin typeface="Cambria Math" panose="02040503050406030204" pitchFamily="18" charset="0"/>
                            </a:rPr>
                            <m:t>2</m:t>
                          </m:r>
                        </m:sup>
                      </m:sSup>
                    </m:oMath>
                  </a14:m>
                  <a:endParaRPr lang="en-US" sz="1600"/>
                </a:p>
              </p:txBody>
            </p:sp>
          </mc:Choice>
          <mc:Fallback>
            <p:sp>
              <p:nvSpPr>
                <p:cNvPr id="8" name="TextBox 7">
                  <a:extLst>
                    <a:ext uri="{FF2B5EF4-FFF2-40B4-BE49-F238E27FC236}">
                      <a16:creationId xmlns:a16="http://schemas.microsoft.com/office/drawing/2014/main" id="{5438004D-8616-2019-85B4-6738F294ECA4}"/>
                    </a:ext>
                  </a:extLst>
                </p:cNvPr>
                <p:cNvSpPr txBox="1">
                  <a:spLocks noRot="1" noChangeAspect="1" noMove="1" noResize="1" noEditPoints="1" noAdjustHandles="1" noChangeArrowheads="1" noChangeShapeType="1" noTextEdit="1"/>
                </p:cNvSpPr>
                <p:nvPr/>
              </p:nvSpPr>
              <p:spPr>
                <a:xfrm>
                  <a:off x="-1333133" y="4667609"/>
                  <a:ext cx="1684187" cy="338554"/>
                </a:xfrm>
                <a:prstGeom prst="rect">
                  <a:avLst/>
                </a:prstGeom>
                <a:blipFill>
                  <a:blip r:embed="rId4"/>
                  <a:stretch>
                    <a:fillRect t="-101818" b="-1690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C8F090FA-1EDA-4EFE-B884-FD8F5A1D6115}"/>
                    </a:ext>
                  </a:extLst>
                </p:cNvPr>
                <p:cNvSpPr txBox="1"/>
                <p:nvPr/>
              </p:nvSpPr>
              <p:spPr>
                <a:xfrm>
                  <a:off x="351054" y="4580694"/>
                  <a:ext cx="3774874" cy="51238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smtClean="0">
                                <a:effectLst/>
                                <a:latin typeface="Cambria Math" panose="02040503050406030204" pitchFamily="18" charset="0"/>
                                <a:ea typeface="Times New Roman" panose="02020603050405020304" pitchFamily="18" charset="0"/>
                              </a:rPr>
                            </m:ctrlPr>
                          </m:sSubPr>
                          <m:e>
                            <m:r>
                              <a:rPr lang="en-US" sz="1600" i="1">
                                <a:latin typeface="Cambria Math" panose="02040503050406030204" pitchFamily="18" charset="0"/>
                                <a:ea typeface="Times New Roman" panose="02020603050405020304" pitchFamily="18" charset="0"/>
                                <a:cs typeface="Times New Roman" panose="02020603050405020304" pitchFamily="18" charset="0"/>
                              </a:rPr>
                              <m:t>𝐼</m:t>
                            </m:r>
                          </m:e>
                          <m:sub>
                            <m:r>
                              <a:rPr lang="en-US" sz="1600" i="1">
                                <a:latin typeface="Cambria Math" panose="02040503050406030204" pitchFamily="18" charset="0"/>
                                <a:ea typeface="Times New Roman" panose="02020603050405020304" pitchFamily="18" charset="0"/>
                                <a:cs typeface="Times New Roman" panose="02020603050405020304" pitchFamily="18" charset="0"/>
                              </a:rPr>
                              <m:t>𝑠</m:t>
                            </m:r>
                          </m:sub>
                        </m:sSub>
                        <m:r>
                          <a:rPr lang="en-US" sz="1600" b="0" i="1" smtClean="0">
                            <a:latin typeface="Cambria Math" panose="02040503050406030204" pitchFamily="18" charset="0"/>
                            <a:ea typeface="Times New Roman" panose="02020603050405020304" pitchFamily="18" charset="0"/>
                            <a:cs typeface="Times New Roman" panose="02020603050405020304" pitchFamily="18" charset="0"/>
                          </a:rPr>
                          <m:t>[</m:t>
                        </m:r>
                        <m:r>
                          <a:rPr lang="en-US" sz="1600" b="0" i="1" smtClean="0">
                            <a:latin typeface="Cambria Math" panose="02040503050406030204" pitchFamily="18" charset="0"/>
                            <a:ea typeface="Times New Roman" panose="02020603050405020304" pitchFamily="18" charset="0"/>
                            <a:cs typeface="Times New Roman" panose="02020603050405020304" pitchFamily="18" charset="0"/>
                          </a:rPr>
                          <m:t>𝑊</m:t>
                        </m:r>
                        <m:sSup>
                          <m:sSupPr>
                            <m:ctrlPr>
                              <a:rPr lang="en-US" sz="1600" b="0" i="1" smtClean="0">
                                <a:latin typeface="Cambria Math" panose="02040503050406030204" pitchFamily="18" charset="0"/>
                                <a:cs typeface="Times New Roman" panose="02020603050405020304" pitchFamily="18" charset="0"/>
                              </a:rPr>
                            </m:ctrlPr>
                          </m:sSupPr>
                          <m:e>
                            <m:r>
                              <a:rPr lang="en-US" sz="1600" b="0" i="1" smtClean="0">
                                <a:latin typeface="Cambria Math" panose="02040503050406030204" pitchFamily="18" charset="0"/>
                                <a:cs typeface="Times New Roman" panose="02020603050405020304" pitchFamily="18" charset="0"/>
                              </a:rPr>
                              <m:t>𝑐𝑚</m:t>
                            </m:r>
                          </m:e>
                          <m:sup>
                            <m:r>
                              <a:rPr lang="en-US" sz="1600" b="0" i="1" smtClean="0">
                                <a:latin typeface="Cambria Math" panose="02040503050406030204" pitchFamily="18" charset="0"/>
                                <a:cs typeface="Times New Roman" panose="02020603050405020304" pitchFamily="18" charset="0"/>
                              </a:rPr>
                              <m:t>−2</m:t>
                            </m:r>
                          </m:sup>
                        </m:sSup>
                        <m:r>
                          <a:rPr lang="en-US" sz="1600" b="0" i="1" smtClean="0">
                            <a:latin typeface="Cambria Math" panose="02040503050406030204" pitchFamily="18" charset="0"/>
                            <a:cs typeface="Times New Roman" panose="02020603050405020304" pitchFamily="18" charset="0"/>
                          </a:rPr>
                          <m:t>]</m:t>
                        </m:r>
                        <m:r>
                          <a:rPr lang="en-US" sz="1600" i="1">
                            <a:latin typeface="Cambria Math" panose="02040503050406030204" pitchFamily="18" charset="0"/>
                          </a:rPr>
                          <m:t>≪2.4×</m:t>
                        </m:r>
                        <m:sSup>
                          <m:sSupPr>
                            <m:ctrlPr>
                              <a:rPr lang="en-US" sz="1600" i="1">
                                <a:latin typeface="Cambria Math" panose="02040503050406030204" pitchFamily="18" charset="0"/>
                              </a:rPr>
                            </m:ctrlPr>
                          </m:sSupPr>
                          <m:e>
                            <m:r>
                              <a:rPr lang="en-US" sz="1600" i="1">
                                <a:latin typeface="Cambria Math" panose="02040503050406030204" pitchFamily="18" charset="0"/>
                              </a:rPr>
                              <m:t>10</m:t>
                            </m:r>
                          </m:e>
                          <m:sup>
                            <m:r>
                              <a:rPr lang="en-US" sz="1600" i="1">
                                <a:latin typeface="Cambria Math" panose="02040503050406030204" pitchFamily="18" charset="0"/>
                              </a:rPr>
                              <m:t>−3</m:t>
                            </m:r>
                          </m:sup>
                        </m:sSup>
                        <m:f>
                          <m:fPr>
                            <m:ctrlPr>
                              <a:rPr lang="en-US" sz="1600" i="1">
                                <a:latin typeface="Cambria Math" panose="02040503050406030204" pitchFamily="18" charset="0"/>
                              </a:rPr>
                            </m:ctrlPr>
                          </m:fPr>
                          <m:num>
                            <m:r>
                              <a:rPr lang="en-US" sz="1600" i="1">
                                <a:latin typeface="Cambria Math" panose="02040503050406030204" pitchFamily="18" charset="0"/>
                              </a:rPr>
                              <m:t>𝛾</m:t>
                            </m:r>
                          </m:num>
                          <m:den>
                            <m:r>
                              <a:rPr lang="en-US" sz="1600" i="1">
                                <a:latin typeface="Cambria Math" panose="02040503050406030204" pitchFamily="18" charset="0"/>
                              </a:rPr>
                              <m:t>𝑅</m:t>
                            </m:r>
                          </m:den>
                        </m:f>
                        <m:sSub>
                          <m:sSubPr>
                            <m:ctrlPr>
                              <a:rPr lang="en-US" sz="1600" i="1">
                                <a:latin typeface="Cambria Math" panose="02040503050406030204" pitchFamily="18" charset="0"/>
                              </a:rPr>
                            </m:ctrlPr>
                          </m:sSubPr>
                          <m:e>
                            <m:r>
                              <a:rPr lang="en-US" sz="1600" i="1">
                                <a:latin typeface="Cambria Math" panose="02040503050406030204" pitchFamily="18" charset="0"/>
                              </a:rPr>
                              <m:t>𝑛</m:t>
                            </m:r>
                          </m:e>
                          <m:sub>
                            <m:r>
                              <a:rPr lang="en-US" sz="1600" i="1">
                                <a:latin typeface="Cambria Math" panose="02040503050406030204" pitchFamily="18" charset="0"/>
                              </a:rPr>
                              <m:t>𝑒</m:t>
                            </m:r>
                          </m:sub>
                        </m:sSub>
                        <m:d>
                          <m:dPr>
                            <m:begChr m:val="["/>
                            <m:endChr m:val="]"/>
                            <m:ctrlPr>
                              <a:rPr lang="en-US" sz="1600" i="1">
                                <a:latin typeface="Cambria Math" panose="02040503050406030204" pitchFamily="18" charset="0"/>
                              </a:rPr>
                            </m:ctrlPr>
                          </m:dPr>
                          <m:e>
                            <m:sSup>
                              <m:sSupPr>
                                <m:ctrlPr>
                                  <a:rPr lang="en-US" sz="1600" i="1">
                                    <a:latin typeface="Cambria Math" panose="02040503050406030204" pitchFamily="18" charset="0"/>
                                  </a:rPr>
                                </m:ctrlPr>
                              </m:sSupPr>
                              <m:e>
                                <m:r>
                                  <a:rPr lang="en-US" sz="1600" i="1">
                                    <a:latin typeface="Cambria Math" panose="02040503050406030204" pitchFamily="18" charset="0"/>
                                  </a:rPr>
                                  <m:t>𝑐𝑚</m:t>
                                </m:r>
                              </m:e>
                              <m:sup>
                                <m:r>
                                  <a:rPr lang="en-US" sz="1600" i="1">
                                    <a:latin typeface="Cambria Math" panose="02040503050406030204" pitchFamily="18" charset="0"/>
                                  </a:rPr>
                                  <m:t>−3</m:t>
                                </m:r>
                              </m:sup>
                            </m:sSup>
                          </m:e>
                        </m:d>
                      </m:oMath>
                    </m:oMathPara>
                  </a14:m>
                  <a:endParaRPr lang="en-US" sz="1600"/>
                </a:p>
              </p:txBody>
            </p:sp>
          </mc:Choice>
          <mc:Fallback>
            <p:sp>
              <p:nvSpPr>
                <p:cNvPr id="10" name="TextBox 9">
                  <a:extLst>
                    <a:ext uri="{FF2B5EF4-FFF2-40B4-BE49-F238E27FC236}">
                      <a16:creationId xmlns:a16="http://schemas.microsoft.com/office/drawing/2014/main" id="{C8F090FA-1EDA-4EFE-B884-FD8F5A1D6115}"/>
                    </a:ext>
                  </a:extLst>
                </p:cNvPr>
                <p:cNvSpPr txBox="1">
                  <a:spLocks noRot="1" noChangeAspect="1" noMove="1" noResize="1" noEditPoints="1" noAdjustHandles="1" noChangeArrowheads="1" noChangeShapeType="1" noTextEdit="1"/>
                </p:cNvSpPr>
                <p:nvPr/>
              </p:nvSpPr>
              <p:spPr>
                <a:xfrm>
                  <a:off x="351054" y="4580694"/>
                  <a:ext cx="3774874" cy="512384"/>
                </a:xfrm>
                <a:prstGeom prst="rect">
                  <a:avLst/>
                </a:prstGeom>
                <a:blipFill>
                  <a:blip r:embed="rId5"/>
                  <a:stretch>
                    <a:fillRect b="-3571"/>
                  </a:stretch>
                </a:blipFill>
              </p:spPr>
              <p:txBody>
                <a:bodyPr/>
                <a:lstStyle/>
                <a:p>
                  <a:r>
                    <a:rPr lang="en-US">
                      <a:noFill/>
                    </a:rPr>
                    <a:t> </a:t>
                  </a:r>
                </a:p>
              </p:txBody>
            </p:sp>
          </mc:Fallback>
        </mc:AlternateContent>
      </p:grpSp>
      <p:sp>
        <p:nvSpPr>
          <p:cNvPr id="13" name="TextBox 12">
            <a:extLst>
              <a:ext uri="{FF2B5EF4-FFF2-40B4-BE49-F238E27FC236}">
                <a16:creationId xmlns:a16="http://schemas.microsoft.com/office/drawing/2014/main" id="{FE596F16-9D8A-54EB-5728-C8027354E0D0}"/>
              </a:ext>
            </a:extLst>
          </p:cNvPr>
          <p:cNvSpPr txBox="1"/>
          <p:nvPr/>
        </p:nvSpPr>
        <p:spPr>
          <a:xfrm>
            <a:off x="1981155" y="668720"/>
            <a:ext cx="8456161" cy="461665"/>
          </a:xfrm>
          <a:prstGeom prst="rect">
            <a:avLst/>
          </a:prstGeom>
          <a:noFill/>
        </p:spPr>
        <p:txBody>
          <a:bodyPr wrap="none" rtlCol="0">
            <a:spAutoFit/>
          </a:bodyPr>
          <a:lstStyle/>
          <a:p>
            <a:r>
              <a:rPr lang="en-US" sz="2400" u="sng"/>
              <a:t>Possible implementation with plasma wake at wave breaking</a:t>
            </a:r>
          </a:p>
        </p:txBody>
      </p: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450A9674-3C57-5E9B-0BC8-F9D0D2C77708}"/>
                  </a:ext>
                </a:extLst>
              </p:cNvPr>
              <p:cNvSpPr txBox="1"/>
              <p:nvPr/>
            </p:nvSpPr>
            <p:spPr>
              <a:xfrm>
                <a:off x="4282750" y="1477993"/>
                <a:ext cx="7233849" cy="2569101"/>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sz="1600"/>
                  <a:t>Wave breaking leads to singularity in the electron density distribution.</a:t>
                </a:r>
              </a:p>
              <a:p>
                <a:pPr marL="285750" indent="-285750">
                  <a:spcBef>
                    <a:spcPts val="1200"/>
                  </a:spcBef>
                  <a:buFont typeface="Arial" panose="020B0604020202020204" pitchFamily="34" charset="0"/>
                  <a:buChar char="•"/>
                </a:pPr>
                <a:r>
                  <a:rPr lang="en-US" sz="1600"/>
                  <a:t>Reflection </a:t>
                </a:r>
                <a14:m>
                  <m:oMath xmlns:m="http://schemas.openxmlformats.org/officeDocument/2006/math">
                    <m:r>
                      <a:rPr lang="en-US" sz="1600" i="1" dirty="0">
                        <a:latin typeface="Cambria Math" panose="02040503050406030204" pitchFamily="18" charset="0"/>
                      </a:rPr>
                      <m:t>𝑅</m:t>
                    </m:r>
                  </m:oMath>
                </a14:m>
                <a:r>
                  <a:rPr lang="en-US" sz="1600"/>
                  <a:t> from singularity is typically very low (</a:t>
                </a:r>
                <a14:m>
                  <m:oMath xmlns:m="http://schemas.openxmlformats.org/officeDocument/2006/math">
                    <m:r>
                      <a:rPr lang="en-US" sz="1600" i="1" dirty="0">
                        <a:latin typeface="Cambria Math" panose="02040503050406030204" pitchFamily="18" charset="0"/>
                      </a:rPr>
                      <m:t>𝑅</m:t>
                    </m:r>
                    <m:r>
                      <a:rPr lang="en-US" sz="1600" i="1" dirty="0">
                        <a:latin typeface="Cambria Math" panose="02040503050406030204" pitchFamily="18" charset="0"/>
                      </a:rPr>
                      <m:t> </m:t>
                    </m:r>
                  </m:oMath>
                </a14:m>
                <a:r>
                  <a:rPr lang="en-US" sz="1600"/>
                  <a:t>~0.1% @ </a:t>
                </a:r>
                <a14:m>
                  <m:oMath xmlns:m="http://schemas.openxmlformats.org/officeDocument/2006/math">
                    <m:r>
                      <a:rPr lang="en-US" sz="1600" i="1" dirty="0">
                        <a:latin typeface="Cambria Math" panose="02040503050406030204" pitchFamily="18" charset="0"/>
                        <a:ea typeface="Cambria Math" panose="02040503050406030204" pitchFamily="18" charset="0"/>
                      </a:rPr>
                      <m:t>𝛾</m:t>
                    </m:r>
                  </m:oMath>
                </a14:m>
                <a:r>
                  <a:rPr lang="en-US" sz="1600"/>
                  <a:t>=10) when driver and signal wavelengths are equal.</a:t>
                </a:r>
              </a:p>
              <a:p>
                <a:pPr marL="285750" indent="-285750">
                  <a:spcBef>
                    <a:spcPts val="1200"/>
                  </a:spcBef>
                  <a:buFont typeface="Arial" panose="020B0604020202020204" pitchFamily="34" charset="0"/>
                  <a:buChar char="•"/>
                </a:pPr>
                <a14:m>
                  <m:oMath xmlns:m="http://schemas.openxmlformats.org/officeDocument/2006/math">
                    <m:r>
                      <a:rPr lang="en-US" sz="1600" i="1" dirty="0" smtClean="0">
                        <a:latin typeface="Cambria Math" panose="02040503050406030204" pitchFamily="18" charset="0"/>
                      </a:rPr>
                      <m:t>𝑅</m:t>
                    </m:r>
                    <m:r>
                      <a:rPr lang="en-US" sz="1600" i="1" dirty="0" smtClean="0">
                        <a:latin typeface="Cambria Math" panose="02040503050406030204" pitchFamily="18" charset="0"/>
                      </a:rPr>
                      <m:t>=(</m:t>
                    </m:r>
                    <m:r>
                      <a:rPr lang="en-US" sz="1600" i="1" dirty="0" smtClean="0">
                        <a:latin typeface="Cambria Math" panose="02040503050406030204" pitchFamily="18" charset="0"/>
                      </a:rPr>
                      <m:t>𝑛𝑒𝑙</m:t>
                    </m:r>
                    <m:r>
                      <m:rPr>
                        <m:sty m:val="p"/>
                      </m:rPr>
                      <a:rPr lang="el-GR" sz="1600" i="1" dirty="0">
                        <a:latin typeface="Cambria Math" panose="02040503050406030204" pitchFamily="18" charset="0"/>
                      </a:rPr>
                      <m:t>λ</m:t>
                    </m:r>
                    <m:r>
                      <a:rPr lang="en-US" sz="1600" b="0" i="1" baseline="-25000" dirty="0" smtClean="0">
                        <a:latin typeface="Cambria Math" panose="02040503050406030204" pitchFamily="18" charset="0"/>
                      </a:rPr>
                      <m:t>𝑠</m:t>
                    </m:r>
                    <m:r>
                      <a:rPr lang="en-US" sz="1600" i="1" dirty="0" smtClean="0">
                        <a:latin typeface="Cambria Math" panose="02040503050406030204" pitchFamily="18" charset="0"/>
                      </a:rPr>
                      <m:t>𝑟</m:t>
                    </m:r>
                    <m:r>
                      <a:rPr lang="en-US" sz="1600" i="1" baseline="-25000" dirty="0" smtClean="0">
                        <a:latin typeface="Cambria Math" panose="02040503050406030204" pitchFamily="18" charset="0"/>
                      </a:rPr>
                      <m:t>𝑒</m:t>
                    </m:r>
                    <m:r>
                      <a:rPr lang="en-US" sz="1600" i="1" dirty="0" smtClean="0">
                        <a:latin typeface="Cambria Math" panose="02040503050406030204" pitchFamily="18" charset="0"/>
                      </a:rPr>
                      <m:t>/</m:t>
                    </m:r>
                    <m:r>
                      <a:rPr lang="en-US" sz="1600" i="1" dirty="0" smtClean="0">
                        <a:latin typeface="Cambria Math" panose="02040503050406030204" pitchFamily="18" charset="0"/>
                        <a:ea typeface="Cambria Math" panose="02040503050406030204" pitchFamily="18" charset="0"/>
                      </a:rPr>
                      <m:t>𝛾</m:t>
                    </m:r>
                    <m:r>
                      <a:rPr lang="en-US" sz="1600" i="1" dirty="0" smtClean="0">
                        <a:latin typeface="Cambria Math" panose="02040503050406030204" pitchFamily="18" charset="0"/>
                      </a:rPr>
                      <m:t>)</m:t>
                    </m:r>
                    <m:r>
                      <a:rPr lang="en-US" sz="1600" i="1" baseline="30000" dirty="0" smtClean="0">
                        <a:latin typeface="Cambria Math" panose="02040503050406030204" pitchFamily="18" charset="0"/>
                      </a:rPr>
                      <m:t>2</m:t>
                    </m:r>
                    <m:r>
                      <a:rPr lang="en-US" sz="1600" i="1" dirty="0" smtClean="0">
                        <a:latin typeface="Cambria Math" panose="02040503050406030204" pitchFamily="18" charset="0"/>
                      </a:rPr>
                      <m:t> </m:t>
                    </m:r>
                  </m:oMath>
                </a14:m>
                <a:r>
                  <a:rPr lang="en-US" sz="1600"/>
                  <a:t> implying </a:t>
                </a:r>
                <a14:m>
                  <m:oMath xmlns:m="http://schemas.openxmlformats.org/officeDocument/2006/math">
                    <m:r>
                      <a:rPr lang="en-US" sz="1600" i="1" dirty="0">
                        <a:latin typeface="Cambria Math" panose="02040503050406030204" pitchFamily="18" charset="0"/>
                      </a:rPr>
                      <m:t>𝑅</m:t>
                    </m:r>
                  </m:oMath>
                </a14:m>
                <a:r>
                  <a:rPr lang="en-US" sz="1600">
                    <a:sym typeface="Symbol" panose="05050102010706020507" pitchFamily="18" charset="2"/>
                  </a:rPr>
                  <a:t></a:t>
                </a:r>
                <a:r>
                  <a:rPr lang="en-US" sz="1600"/>
                  <a:t>10% for CO</a:t>
                </a:r>
                <a:r>
                  <a:rPr lang="en-US" sz="1600" baseline="-25000"/>
                  <a:t>2</a:t>
                </a:r>
                <a:r>
                  <a:rPr lang="en-US" sz="1600"/>
                  <a:t> laser.</a:t>
                </a:r>
              </a:p>
              <a:p>
                <a:pPr marL="285750" indent="-285750">
                  <a:spcBef>
                    <a:spcPts val="1200"/>
                  </a:spcBef>
                  <a:buFont typeface="Arial" panose="020B0604020202020204" pitchFamily="34" charset="0"/>
                  <a:buChar char="•"/>
                </a:pPr>
                <a:r>
                  <a:rPr lang="en-US" sz="1600"/>
                  <a:t>Focusing by such parabolic singularity adds to the overall intensity boost reaching ~</a:t>
                </a:r>
                <a14:m>
                  <m:oMath xmlns:m="http://schemas.openxmlformats.org/officeDocument/2006/math">
                    <m:r>
                      <a:rPr lang="en-US" sz="1600" i="1">
                        <a:latin typeface="Cambria Math" panose="02040503050406030204" pitchFamily="18" charset="0"/>
                      </a:rPr>
                      <m:t>400 </m:t>
                    </m:r>
                    <m:sSup>
                      <m:sSupPr>
                        <m:ctrlPr>
                          <a:rPr lang="en-US" sz="1600" i="1">
                            <a:latin typeface="Cambria Math" panose="02040503050406030204" pitchFamily="18" charset="0"/>
                          </a:rPr>
                        </m:ctrlPr>
                      </m:sSupPr>
                      <m:e>
                        <m:r>
                          <a:rPr lang="en-US" sz="1600" i="1">
                            <a:latin typeface="Cambria Math" panose="02040503050406030204" pitchFamily="18" charset="0"/>
                            <a:ea typeface="Cambria Math" panose="02040503050406030204" pitchFamily="18" charset="0"/>
                          </a:rPr>
                          <m:t>𝛾</m:t>
                        </m:r>
                      </m:e>
                      <m:sup>
                        <m:r>
                          <a:rPr lang="en-US" sz="1600" i="1">
                            <a:latin typeface="Cambria Math" panose="02040503050406030204" pitchFamily="18" charset="0"/>
                          </a:rPr>
                          <m:t>6</m:t>
                        </m:r>
                      </m:sup>
                    </m:sSup>
                    <m:r>
                      <a:rPr lang="en-US" sz="1600" i="1" dirty="0">
                        <a:latin typeface="Cambria Math" panose="02040503050406030204" pitchFamily="18" charset="0"/>
                      </a:rPr>
                      <m:t>𝑅</m:t>
                    </m:r>
                    <m:f>
                      <m:fPr>
                        <m:ctrlPr>
                          <a:rPr lang="en-US" sz="1600" i="1" dirty="0">
                            <a:latin typeface="Cambria Math" panose="02040503050406030204" pitchFamily="18" charset="0"/>
                          </a:rPr>
                        </m:ctrlPr>
                      </m:fPr>
                      <m:num>
                        <m:sSup>
                          <m:sSupPr>
                            <m:ctrlPr>
                              <a:rPr lang="en-US" sz="1600" i="1" dirty="0">
                                <a:latin typeface="Cambria Math" panose="02040503050406030204" pitchFamily="18" charset="0"/>
                              </a:rPr>
                            </m:ctrlPr>
                          </m:sSupPr>
                          <m:e>
                            <m:r>
                              <a:rPr lang="en-US" sz="1600" i="1" dirty="0">
                                <a:latin typeface="Cambria Math" panose="02040503050406030204" pitchFamily="18" charset="0"/>
                              </a:rPr>
                              <m:t>𝐷</m:t>
                            </m:r>
                          </m:e>
                          <m:sup>
                            <m:r>
                              <a:rPr lang="en-US" sz="1600" i="1" dirty="0">
                                <a:latin typeface="Cambria Math" panose="02040503050406030204" pitchFamily="18" charset="0"/>
                              </a:rPr>
                              <m:t>2</m:t>
                            </m:r>
                          </m:sup>
                        </m:sSup>
                      </m:num>
                      <m:den>
                        <m:sSup>
                          <m:sSupPr>
                            <m:ctrlPr>
                              <a:rPr lang="en-US" sz="1600" i="1" dirty="0">
                                <a:latin typeface="Cambria Math" panose="02040503050406030204" pitchFamily="18" charset="0"/>
                              </a:rPr>
                            </m:ctrlPr>
                          </m:sSupPr>
                          <m:e>
                            <m:r>
                              <m:rPr>
                                <m:sty m:val="p"/>
                              </m:rPr>
                              <a:rPr lang="el-GR" sz="1600" i="1" dirty="0">
                                <a:latin typeface="Cambria Math" panose="02040503050406030204" pitchFamily="18" charset="0"/>
                              </a:rPr>
                              <m:t>λ</m:t>
                            </m:r>
                          </m:e>
                          <m:sup>
                            <m:r>
                              <a:rPr lang="en-US" sz="1600" i="1" dirty="0">
                                <a:latin typeface="Cambria Math" panose="02040503050406030204" pitchFamily="18" charset="0"/>
                              </a:rPr>
                              <m:t>2</m:t>
                            </m:r>
                          </m:sup>
                        </m:sSup>
                      </m:den>
                    </m:f>
                  </m:oMath>
                </a14:m>
                <a:r>
                  <a:rPr lang="en-US" sz="1600"/>
                  <a:t> . </a:t>
                </a:r>
              </a:p>
              <a:p>
                <a:pPr marL="285750" indent="-285750">
                  <a:spcBef>
                    <a:spcPts val="1200"/>
                  </a:spcBef>
                  <a:buFont typeface="Arial" panose="020B0604020202020204" pitchFamily="34" charset="0"/>
                  <a:buChar char="•"/>
                </a:pPr>
                <a:r>
                  <a:rPr lang="en-US" sz="1600"/>
                  <a:t>Gain in </a:t>
                </a:r>
                <a14:m>
                  <m:oMath xmlns:m="http://schemas.openxmlformats.org/officeDocument/2006/math">
                    <m:r>
                      <a:rPr lang="en-US" sz="1600" i="1" dirty="0">
                        <a:latin typeface="Cambria Math" panose="02040503050406030204" pitchFamily="18" charset="0"/>
                      </a:rPr>
                      <m:t>𝑅</m:t>
                    </m:r>
                  </m:oMath>
                </a14:m>
                <a:r>
                  <a:rPr lang="en-US" sz="1600"/>
                  <a:t> is canceled by diffraction. </a:t>
                </a:r>
              </a:p>
            </p:txBody>
          </p:sp>
        </mc:Choice>
        <mc:Fallback>
          <p:sp>
            <p:nvSpPr>
              <p:cNvPr id="16" name="TextBox 15">
                <a:extLst>
                  <a:ext uri="{FF2B5EF4-FFF2-40B4-BE49-F238E27FC236}">
                    <a16:creationId xmlns:a16="http://schemas.microsoft.com/office/drawing/2014/main" id="{450A9674-3C57-5E9B-0BC8-F9D0D2C77708}"/>
                  </a:ext>
                </a:extLst>
              </p:cNvPr>
              <p:cNvSpPr txBox="1">
                <a:spLocks noRot="1" noChangeAspect="1" noMove="1" noResize="1" noEditPoints="1" noAdjustHandles="1" noChangeArrowheads="1" noChangeShapeType="1" noTextEdit="1"/>
              </p:cNvSpPr>
              <p:nvPr/>
            </p:nvSpPr>
            <p:spPr>
              <a:xfrm>
                <a:off x="4282750" y="1477993"/>
                <a:ext cx="7233849" cy="2569101"/>
              </a:xfrm>
              <a:prstGeom prst="rect">
                <a:avLst/>
              </a:prstGeom>
              <a:blipFill>
                <a:blip r:embed="rId6"/>
                <a:stretch>
                  <a:fillRect l="-337" t="-711" b="-2133"/>
                </a:stretch>
              </a:blipFill>
            </p:spPr>
            <p:txBody>
              <a:bodyPr/>
              <a:lstStyle/>
              <a:p>
                <a:r>
                  <a:rPr lang="en-US">
                    <a:noFill/>
                  </a:rPr>
                  <a:t> </a:t>
                </a:r>
              </a:p>
            </p:txBody>
          </p:sp>
        </mc:Fallback>
      </mc:AlternateContent>
      <p:sp>
        <p:nvSpPr>
          <p:cNvPr id="3" name="Slide Number Placeholder 3">
            <a:extLst>
              <a:ext uri="{FF2B5EF4-FFF2-40B4-BE49-F238E27FC236}">
                <a16:creationId xmlns:a16="http://schemas.microsoft.com/office/drawing/2014/main" id="{535D4750-BE2F-C077-903E-E0E60B2EF741}"/>
              </a:ext>
            </a:extLst>
          </p:cNvPr>
          <p:cNvSpPr>
            <a:spLocks noGrp="1"/>
          </p:cNvSpPr>
          <p:nvPr>
            <p:ph type="sldNum" sz="quarter" idx="4"/>
          </p:nvPr>
        </p:nvSpPr>
        <p:spPr>
          <a:xfrm>
            <a:off x="11188014" y="6316595"/>
            <a:ext cx="432486" cy="365125"/>
          </a:xfrm>
        </p:spPr>
        <p:txBody>
          <a:bodyPr/>
          <a:lstStyle/>
          <a:p>
            <a:fld id="{933A556B-7C63-244D-9B7C-B0EA8042B330}" type="slidenum">
              <a:rPr lang="en-US" smtClean="0"/>
              <a:pPr/>
              <a:t>39</a:t>
            </a:fld>
            <a:endParaRPr lang="en-US" sz="1000"/>
          </a:p>
        </p:txBody>
      </p:sp>
      <p:sp>
        <p:nvSpPr>
          <p:cNvPr id="15" name="TextBox 14">
            <a:extLst>
              <a:ext uri="{FF2B5EF4-FFF2-40B4-BE49-F238E27FC236}">
                <a16:creationId xmlns:a16="http://schemas.microsoft.com/office/drawing/2014/main" id="{0055EE08-B867-C115-B78F-2EFC7C586129}"/>
              </a:ext>
            </a:extLst>
          </p:cNvPr>
          <p:cNvSpPr txBox="1"/>
          <p:nvPr/>
        </p:nvSpPr>
        <p:spPr>
          <a:xfrm>
            <a:off x="4875654" y="6175991"/>
            <a:ext cx="6096000" cy="307777"/>
          </a:xfrm>
          <a:prstGeom prst="rect">
            <a:avLst/>
          </a:prstGeom>
          <a:noFill/>
        </p:spPr>
        <p:txBody>
          <a:bodyPr wrap="square">
            <a:spAutoFit/>
          </a:bodyPr>
          <a:lstStyle/>
          <a:p>
            <a:pPr marL="0" lvl="4"/>
            <a:r>
              <a:rPr lang="en-US" sz="1400" i="1"/>
              <a:t>after T.M. Jeong, S.V. Bulanov et al, Rev. Modern Plasma Phys. (2024)</a:t>
            </a:r>
          </a:p>
        </p:txBody>
      </p:sp>
      <p:grpSp>
        <p:nvGrpSpPr>
          <p:cNvPr id="17" name="Group 16">
            <a:extLst>
              <a:ext uri="{FF2B5EF4-FFF2-40B4-BE49-F238E27FC236}">
                <a16:creationId xmlns:a16="http://schemas.microsoft.com/office/drawing/2014/main" id="{8B73932F-7407-F884-F986-46EAFF749CCC}"/>
              </a:ext>
            </a:extLst>
          </p:cNvPr>
          <p:cNvGrpSpPr/>
          <p:nvPr/>
        </p:nvGrpSpPr>
        <p:grpSpPr>
          <a:xfrm>
            <a:off x="2017412" y="1852001"/>
            <a:ext cx="1885997" cy="1838774"/>
            <a:chOff x="2999324" y="1883019"/>
            <a:chExt cx="1885997" cy="1838774"/>
          </a:xfrm>
        </p:grpSpPr>
        <mc:AlternateContent xmlns:mc="http://schemas.openxmlformats.org/markup-compatibility/2006">
          <mc:Choice xmlns:am3d="http://schemas.microsoft.com/office/drawing/2017/model3d" Requires="am3d">
            <p:graphicFrame>
              <p:nvGraphicFramePr>
                <p:cNvPr id="12" name="3D Model 11" descr="Red Cone">
                  <a:extLst>
                    <a:ext uri="{FF2B5EF4-FFF2-40B4-BE49-F238E27FC236}">
                      <a16:creationId xmlns:a16="http://schemas.microsoft.com/office/drawing/2014/main" id="{D81063AA-3D72-7B42-8B01-A25900C48C60}"/>
                    </a:ext>
                  </a:extLst>
                </p:cNvPr>
                <p:cNvGraphicFramePr>
                  <a:graphicFrameLocks noChangeAspect="1"/>
                </p:cNvGraphicFramePr>
                <p:nvPr>
                  <p:extLst>
                    <p:ext uri="{D42A27DB-BD31-4B8C-83A1-F6EECF244321}">
                      <p14:modId xmlns:p14="http://schemas.microsoft.com/office/powerpoint/2010/main" val="181238029"/>
                    </p:ext>
                  </p:extLst>
                </p:nvPr>
              </p:nvGraphicFramePr>
              <p:xfrm rot="16200000">
                <a:off x="3022936" y="1859407"/>
                <a:ext cx="1838774" cy="1885997"/>
              </p:xfrm>
              <a:graphic>
                <a:graphicData uri="http://schemas.microsoft.com/office/drawing/2017/model3d">
                  <am3d:model3d r:embed="rId7">
                    <am3d:spPr>
                      <a:xfrm rot="16200000">
                        <a:off x="0" y="0"/>
                        <a:ext cx="1838774" cy="1885997"/>
                      </a:xfrm>
                      <a:prstGeom prst="rect">
                        <a:avLst/>
                      </a:prstGeom>
                    </am3d:spPr>
                    <am3d:camera>
                      <am3d:pos x="0" y="0" z="79877068"/>
                      <am3d:up dx="0" dy="36000000" dz="0"/>
                      <am3d:lookAt x="0" y="0" z="0"/>
                      <am3d:perspective fov="2700000"/>
                    </am3d:camera>
                    <am3d:trans>
                      <am3d:meterPerModelUnit n="6704480" d="1000000"/>
                      <am3d:preTrans dx="2" dy="-16922770" dz="-2"/>
                      <am3d:scale>
                        <am3d:sx n="1000000" d="1000000"/>
                        <am3d:sy n="1000000" d="1000000"/>
                        <am3d:sz n="1000000" d="1000000"/>
                      </am3d:scale>
                      <am3d:rot ax="-387464" ay="-725493" az="81493"/>
                      <am3d:postTrans dx="0" dy="0" dz="0"/>
                    </am3d:trans>
                    <am3d:raster rName="Office3DRenderer" rVer="16.0.8326">
                      <am3d:blip r:embed="rId8"/>
                    </am3d:raster>
                    <am3d:objViewport viewportSz="306462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2" name="3D Model 11" descr="Red Cone">
                  <a:extLst>
                    <a:ext uri="{FF2B5EF4-FFF2-40B4-BE49-F238E27FC236}">
                      <a16:creationId xmlns:a16="http://schemas.microsoft.com/office/drawing/2014/main" id="{D81063AA-3D72-7B42-8B01-A25900C48C60}"/>
                    </a:ext>
                  </a:extLst>
                </p:cNvPr>
                <p:cNvPicPr>
                  <a:picLocks noGrp="1" noRot="1" noChangeAspect="1" noMove="1" noResize="1" noEditPoints="1" noAdjustHandles="1" noChangeArrowheads="1" noChangeShapeType="1" noCrop="1"/>
                </p:cNvPicPr>
                <p:nvPr/>
              </p:nvPicPr>
              <p:blipFill>
                <a:blip r:embed="rId8"/>
                <a:stretch>
                  <a:fillRect/>
                </a:stretch>
              </p:blipFill>
              <p:spPr>
                <a:xfrm rot="16200000">
                  <a:off x="2041024" y="1828389"/>
                  <a:ext cx="1838774" cy="1885997"/>
                </a:xfrm>
                <a:prstGeom prst="rect">
                  <a:avLst/>
                </a:prstGeom>
              </p:spPr>
            </p:pic>
          </mc:Fallback>
        </mc:AlternateContent>
        <p:sp>
          <p:nvSpPr>
            <p:cNvPr id="14" name="Rectangle 13">
              <a:extLst>
                <a:ext uri="{FF2B5EF4-FFF2-40B4-BE49-F238E27FC236}">
                  <a16:creationId xmlns:a16="http://schemas.microsoft.com/office/drawing/2014/main" id="{06C965C5-D74B-064F-A0F0-2E0308F31B6F}"/>
                </a:ext>
              </a:extLst>
            </p:cNvPr>
            <p:cNvSpPr/>
            <p:nvPr/>
          </p:nvSpPr>
          <p:spPr>
            <a:xfrm>
              <a:off x="3014812" y="2425566"/>
              <a:ext cx="421407" cy="7218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0" name="Picture 6" descr="A snapshot of the plasma wave with the accelerating electron bunch (in ...">
            <a:extLst>
              <a:ext uri="{FF2B5EF4-FFF2-40B4-BE49-F238E27FC236}">
                <a16:creationId xmlns:a16="http://schemas.microsoft.com/office/drawing/2014/main" id="{9733CE3A-5CE9-C822-01E0-05733DDE3CB7}"/>
              </a:ext>
            </a:extLst>
          </p:cNvPr>
          <p:cNvPicPr>
            <a:picLocks noChangeAspect="1" noChangeArrowheads="1"/>
          </p:cNvPicPr>
          <p:nvPr/>
        </p:nvPicPr>
        <p:blipFill rotWithShape="1">
          <a:blip r:embed="rId9">
            <a:alphaModFix amt="70000"/>
            <a:extLst>
              <a:ext uri="{28A0092B-C50C-407E-A947-70E740481C1C}">
                <a14:useLocalDpi xmlns:a14="http://schemas.microsoft.com/office/drawing/2010/main" val="0"/>
              </a:ext>
            </a:extLst>
          </a:blip>
          <a:srcRect l="8356" t="10600" r="12600" b="9400"/>
          <a:stretch/>
        </p:blipFill>
        <p:spPr bwMode="auto">
          <a:xfrm>
            <a:off x="1951345" y="2025415"/>
            <a:ext cx="1265462" cy="152820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9" name="Isosceles Triangle 18">
            <a:extLst>
              <a:ext uri="{FF2B5EF4-FFF2-40B4-BE49-F238E27FC236}">
                <a16:creationId xmlns:a16="http://schemas.microsoft.com/office/drawing/2014/main" id="{24D874E4-7115-0522-9ACF-4A65EE71D4B4}"/>
              </a:ext>
            </a:extLst>
          </p:cNvPr>
          <p:cNvSpPr/>
          <p:nvPr/>
        </p:nvSpPr>
        <p:spPr>
          <a:xfrm rot="5400000">
            <a:off x="2321506" y="2754479"/>
            <a:ext cx="336129" cy="61603"/>
          </a:xfrm>
          <a:prstGeom prst="triangle">
            <a:avLst>
              <a:gd name="adj" fmla="val 49971"/>
            </a:avLst>
          </a:prstGeom>
          <a:solidFill>
            <a:srgbClr val="F5CE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9AA5BEC-83A4-E260-A292-74EBE7CA8460}"/>
              </a:ext>
            </a:extLst>
          </p:cNvPr>
          <p:cNvSpPr txBox="1"/>
          <p:nvPr/>
        </p:nvSpPr>
        <p:spPr>
          <a:xfrm>
            <a:off x="3181994" y="2394548"/>
            <a:ext cx="718466" cy="338554"/>
          </a:xfrm>
          <a:prstGeom prst="rect">
            <a:avLst/>
          </a:prstGeom>
          <a:noFill/>
        </p:spPr>
        <p:txBody>
          <a:bodyPr wrap="none" rtlCol="0">
            <a:spAutoFit/>
          </a:bodyPr>
          <a:lstStyle/>
          <a:p>
            <a:r>
              <a:rPr lang="en-US" sz="1600">
                <a:solidFill>
                  <a:schemeClr val="bg1"/>
                </a:solidFill>
              </a:rPr>
              <a:t>signal</a:t>
            </a:r>
          </a:p>
        </p:txBody>
      </p:sp>
      <p:sp>
        <p:nvSpPr>
          <p:cNvPr id="21" name="TextBox 20">
            <a:extLst>
              <a:ext uri="{FF2B5EF4-FFF2-40B4-BE49-F238E27FC236}">
                <a16:creationId xmlns:a16="http://schemas.microsoft.com/office/drawing/2014/main" id="{1EB7E81E-7B19-BFB8-082F-6567D45B8A9B}"/>
              </a:ext>
            </a:extLst>
          </p:cNvPr>
          <p:cNvSpPr txBox="1"/>
          <p:nvPr/>
        </p:nvSpPr>
        <p:spPr>
          <a:xfrm>
            <a:off x="2047244" y="2075953"/>
            <a:ext cx="845103" cy="338554"/>
          </a:xfrm>
          <a:prstGeom prst="rect">
            <a:avLst/>
          </a:prstGeom>
          <a:noFill/>
        </p:spPr>
        <p:txBody>
          <a:bodyPr wrap="none" rtlCol="0">
            <a:spAutoFit/>
          </a:bodyPr>
          <a:lstStyle/>
          <a:p>
            <a:r>
              <a:rPr lang="en-US" sz="1600">
                <a:solidFill>
                  <a:schemeClr val="bg2"/>
                </a:solidFill>
              </a:rPr>
              <a:t>plasma</a:t>
            </a:r>
          </a:p>
        </p:txBody>
      </p:sp>
      <mc:AlternateContent xmlns:mc="http://schemas.openxmlformats.org/markup-compatibility/2006">
        <mc:Choice xmlns:am3d="http://schemas.microsoft.com/office/drawing/2017/model3d" Requires="am3d">
          <p:graphicFrame>
            <p:nvGraphicFramePr>
              <p:cNvPr id="5" name="3D Model 4" descr="Cone">
                <a:extLst>
                  <a:ext uri="{FF2B5EF4-FFF2-40B4-BE49-F238E27FC236}">
                    <a16:creationId xmlns:a16="http://schemas.microsoft.com/office/drawing/2014/main" id="{24F992F1-9E9F-E54B-0975-B5C8799608ED}"/>
                  </a:ext>
                </a:extLst>
              </p:cNvPr>
              <p:cNvGraphicFramePr>
                <a:graphicFrameLocks noChangeAspect="1"/>
              </p:cNvGraphicFramePr>
              <p:nvPr>
                <p:extLst>
                  <p:ext uri="{D42A27DB-BD31-4B8C-83A1-F6EECF244321}">
                    <p14:modId xmlns:p14="http://schemas.microsoft.com/office/powerpoint/2010/main" val="1301489637"/>
                  </p:ext>
                </p:extLst>
              </p:nvPr>
            </p:nvGraphicFramePr>
            <p:xfrm rot="5400000">
              <a:off x="971112" y="2134812"/>
              <a:ext cx="1392799" cy="1251567"/>
            </p:xfrm>
            <a:graphic>
              <a:graphicData uri="http://schemas.microsoft.com/office/drawing/2017/model3d">
                <am3d:model3d r:embed="rId10">
                  <am3d:spPr>
                    <a:xfrm rot="5400000">
                      <a:off x="0" y="0"/>
                      <a:ext cx="1392799" cy="1251567"/>
                    </a:xfrm>
                    <a:prstGeom prst="rect">
                      <a:avLst/>
                    </a:prstGeom>
                  </am3d:spPr>
                  <am3d:camera>
                    <am3d:pos x="0" y="0" z="79877068"/>
                    <am3d:up dx="0" dy="36000000" dz="0"/>
                    <am3d:lookAt x="0" y="0" z="0"/>
                    <am3d:perspective fov="2700000"/>
                  </am3d:camera>
                  <am3d:trans>
                    <am3d:meterPerModelUnit n="6704480" d="1000000"/>
                    <am3d:preTrans dx="2" dy="-16922770" dz="-2"/>
                    <am3d:scale>
                      <am3d:sx n="1000000" d="1000000"/>
                      <am3d:sy n="1000000" d="1000000"/>
                      <am3d:sz n="1000000" d="1000000"/>
                    </am3d:scale>
                    <am3d:rot ax="-975967" ay="-87810" az="25620"/>
                    <am3d:postTrans dx="0" dy="0" dz="0"/>
                  </am3d:trans>
                  <am3d:raster rName="Office3DRenderer" rVer="16.0.8326">
                    <am3d:blip r:embed="rId11"/>
                  </am3d:raster>
                  <am3d:objViewport viewportSz="22479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Model 4" descr="Cone">
                <a:extLst>
                  <a:ext uri="{FF2B5EF4-FFF2-40B4-BE49-F238E27FC236}">
                    <a16:creationId xmlns:a16="http://schemas.microsoft.com/office/drawing/2014/main" id="{24F992F1-9E9F-E54B-0975-B5C8799608ED}"/>
                  </a:ext>
                </a:extLst>
              </p:cNvPr>
              <p:cNvPicPr>
                <a:picLocks noGrp="1" noRot="1" noChangeAspect="1" noMove="1" noResize="1" noEditPoints="1" noAdjustHandles="1" noChangeArrowheads="1" noChangeShapeType="1" noCrop="1"/>
              </p:cNvPicPr>
              <p:nvPr/>
            </p:nvPicPr>
            <p:blipFill>
              <a:blip r:embed="rId11"/>
              <a:stretch>
                <a:fillRect/>
              </a:stretch>
            </p:blipFill>
            <p:spPr>
              <a:xfrm rot="5400000">
                <a:off x="971112" y="2134812"/>
                <a:ext cx="1392799" cy="1251567"/>
              </a:xfrm>
              <a:prstGeom prst="rect">
                <a:avLst/>
              </a:prstGeom>
            </p:spPr>
          </p:pic>
        </mc:Fallback>
      </mc:AlternateContent>
      <p:sp>
        <p:nvSpPr>
          <p:cNvPr id="9" name="TextBox 8">
            <a:extLst>
              <a:ext uri="{FF2B5EF4-FFF2-40B4-BE49-F238E27FC236}">
                <a16:creationId xmlns:a16="http://schemas.microsoft.com/office/drawing/2014/main" id="{619EC2DF-96AB-56B8-AA44-72FF435D544A}"/>
              </a:ext>
            </a:extLst>
          </p:cNvPr>
          <p:cNvSpPr txBox="1"/>
          <p:nvPr/>
        </p:nvSpPr>
        <p:spPr>
          <a:xfrm>
            <a:off x="1133636" y="2451296"/>
            <a:ext cx="628698" cy="338554"/>
          </a:xfrm>
          <a:prstGeom prst="rect">
            <a:avLst/>
          </a:prstGeom>
          <a:noFill/>
        </p:spPr>
        <p:txBody>
          <a:bodyPr wrap="none" rtlCol="0">
            <a:spAutoFit/>
          </a:bodyPr>
          <a:lstStyle/>
          <a:p>
            <a:r>
              <a:rPr lang="en-US" sz="1600">
                <a:solidFill>
                  <a:schemeClr val="bg1"/>
                </a:solidFill>
              </a:rPr>
              <a:t>drive</a:t>
            </a:r>
          </a:p>
        </p:txBody>
      </p:sp>
    </p:spTree>
    <p:extLst>
      <p:ext uri="{BB962C8B-B14F-4D97-AF65-F5344CB8AC3E}">
        <p14:creationId xmlns:p14="http://schemas.microsoft.com/office/powerpoint/2010/main" val="3365160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F47D31A-7204-CE41-9E00-5EA58F06A2CF}"/>
              </a:ext>
            </a:extLst>
          </p:cNvPr>
          <p:cNvSpPr>
            <a:spLocks noGrp="1"/>
          </p:cNvSpPr>
          <p:nvPr>
            <p:ph type="sldNum" sz="quarter" idx="4"/>
          </p:nvPr>
        </p:nvSpPr>
        <p:spPr/>
        <p:txBody>
          <a:bodyPr/>
          <a:lstStyle/>
          <a:p>
            <a:fld id="{933A556B-7C63-244D-9B7C-B0EA8042B330}" type="slidenum">
              <a:rPr lang="en-US" smtClean="0"/>
              <a:pPr/>
              <a:t>4</a:t>
            </a:fld>
            <a:endParaRPr lang="en-US" sz="1000"/>
          </a:p>
        </p:txBody>
      </p:sp>
      <p:sp>
        <p:nvSpPr>
          <p:cNvPr id="15" name="Rectangle 14">
            <a:extLst>
              <a:ext uri="{FF2B5EF4-FFF2-40B4-BE49-F238E27FC236}">
                <a16:creationId xmlns:a16="http://schemas.microsoft.com/office/drawing/2014/main" id="{DE0A3C15-16C9-0A0F-C4F1-10A7CB305852}"/>
              </a:ext>
            </a:extLst>
          </p:cNvPr>
          <p:cNvSpPr/>
          <p:nvPr/>
        </p:nvSpPr>
        <p:spPr>
          <a:xfrm>
            <a:off x="6734491" y="3281620"/>
            <a:ext cx="5171159" cy="14031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507CA7F4-22D0-0E2B-41E9-B5F6093ABD09}"/>
              </a:ext>
            </a:extLst>
          </p:cNvPr>
          <p:cNvGrpSpPr/>
          <p:nvPr/>
        </p:nvGrpSpPr>
        <p:grpSpPr>
          <a:xfrm>
            <a:off x="139837" y="1991893"/>
            <a:ext cx="12271710" cy="4507264"/>
            <a:chOff x="689729" y="1733206"/>
            <a:chExt cx="10838985" cy="3526971"/>
          </a:xfrm>
        </p:grpSpPr>
        <p:pic>
          <p:nvPicPr>
            <p:cNvPr id="40" name="Picture 39">
              <a:extLst>
                <a:ext uri="{FF2B5EF4-FFF2-40B4-BE49-F238E27FC236}">
                  <a16:creationId xmlns:a16="http://schemas.microsoft.com/office/drawing/2014/main" id="{1D6F8703-6533-F2D0-E57A-CAAFAF06B87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9729" y="1733206"/>
              <a:ext cx="10838985" cy="3526971"/>
            </a:xfrm>
            <a:prstGeom prst="rect">
              <a:avLst/>
            </a:prstGeom>
          </p:spPr>
        </p:pic>
        <p:sp>
          <p:nvSpPr>
            <p:cNvPr id="42" name="Rectangle 41">
              <a:extLst>
                <a:ext uri="{FF2B5EF4-FFF2-40B4-BE49-F238E27FC236}">
                  <a16:creationId xmlns:a16="http://schemas.microsoft.com/office/drawing/2014/main" id="{89DFCCF3-F3D5-4C97-15E9-8FB46CDC3B5D}"/>
                </a:ext>
              </a:extLst>
            </p:cNvPr>
            <p:cNvSpPr/>
            <p:nvPr/>
          </p:nvSpPr>
          <p:spPr>
            <a:xfrm>
              <a:off x="6866856" y="3767959"/>
              <a:ext cx="4321158" cy="13543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E3ABE539-F3C6-60E2-CF00-B429934DBD48}"/>
                </a:ext>
              </a:extLst>
            </p:cNvPr>
            <p:cNvSpPr/>
            <p:nvPr/>
          </p:nvSpPr>
          <p:spPr>
            <a:xfrm>
              <a:off x="10032549" y="3745207"/>
              <a:ext cx="982678" cy="3210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E4DAB498-16AA-AE52-2E34-3B15361340A8}"/>
                </a:ext>
              </a:extLst>
            </p:cNvPr>
            <p:cNvSpPr/>
            <p:nvPr/>
          </p:nvSpPr>
          <p:spPr>
            <a:xfrm>
              <a:off x="1440328" y="2593478"/>
              <a:ext cx="3178970" cy="746007"/>
            </a:xfrm>
            <a:prstGeom prst="rect">
              <a:avLst/>
            </a:prstGeom>
            <a:solidFill>
              <a:srgbClr val="D86EFF">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01BD69F-1269-56C7-2715-1F34A1F68B9C}"/>
                </a:ext>
              </a:extLst>
            </p:cNvPr>
            <p:cNvSpPr/>
            <p:nvPr/>
          </p:nvSpPr>
          <p:spPr>
            <a:xfrm>
              <a:off x="9345595" y="2514600"/>
              <a:ext cx="1582048" cy="1176519"/>
            </a:xfrm>
            <a:prstGeom prst="rect">
              <a:avLst/>
            </a:prstGeom>
            <a:solidFill>
              <a:srgbClr val="00C2C9">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itle 1">
            <a:extLst>
              <a:ext uri="{FF2B5EF4-FFF2-40B4-BE49-F238E27FC236}">
                <a16:creationId xmlns:a16="http://schemas.microsoft.com/office/drawing/2014/main" id="{D1A420B4-B5B2-4B77-9763-B869AA8F258E}"/>
              </a:ext>
            </a:extLst>
          </p:cNvPr>
          <p:cNvSpPr>
            <a:spLocks noGrp="1"/>
          </p:cNvSpPr>
          <p:nvPr>
            <p:ph type="title"/>
          </p:nvPr>
        </p:nvSpPr>
        <p:spPr>
          <a:xfrm>
            <a:off x="321840" y="-127790"/>
            <a:ext cx="11049000" cy="1325563"/>
          </a:xfrm>
        </p:spPr>
        <p:txBody>
          <a:bodyPr>
            <a:normAutofit/>
          </a:bodyPr>
          <a:lstStyle/>
          <a:p>
            <a:r>
              <a:rPr lang="en-US">
                <a:cs typeface="Arial"/>
              </a:rPr>
              <a:t>ATF overview</a:t>
            </a:r>
            <a:endParaRPr lang="en-US"/>
          </a:p>
        </p:txBody>
      </p:sp>
      <p:sp>
        <p:nvSpPr>
          <p:cNvPr id="2" name="Rectangle 1">
            <a:extLst>
              <a:ext uri="{FF2B5EF4-FFF2-40B4-BE49-F238E27FC236}">
                <a16:creationId xmlns:a16="http://schemas.microsoft.com/office/drawing/2014/main" id="{5A57D01A-8D3C-B295-3051-7F78E3B4C52F}"/>
              </a:ext>
            </a:extLst>
          </p:cNvPr>
          <p:cNvSpPr/>
          <p:nvPr/>
        </p:nvSpPr>
        <p:spPr>
          <a:xfrm>
            <a:off x="11905650" y="4148138"/>
            <a:ext cx="146513" cy="410233"/>
          </a:xfrm>
          <a:prstGeom prst="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cars parked on a road&#10;&#10;Description automatically generated">
            <a:extLst>
              <a:ext uri="{FF2B5EF4-FFF2-40B4-BE49-F238E27FC236}">
                <a16:creationId xmlns:a16="http://schemas.microsoft.com/office/drawing/2014/main" id="{8BFB93D3-41EE-2F80-F988-067FC30C6817}"/>
              </a:ext>
            </a:extLst>
          </p:cNvPr>
          <p:cNvPicPr>
            <a:picLocks noChangeAspect="1"/>
          </p:cNvPicPr>
          <p:nvPr/>
        </p:nvPicPr>
        <p:blipFill>
          <a:blip r:embed="rId4"/>
          <a:srcRect t="23554"/>
          <a:stretch/>
        </p:blipFill>
        <p:spPr>
          <a:xfrm rot="10800000">
            <a:off x="7531651" y="4665777"/>
            <a:ext cx="4297897" cy="1848121"/>
          </a:xfrm>
          <a:prstGeom prst="rect">
            <a:avLst/>
          </a:prstGeom>
        </p:spPr>
      </p:pic>
      <p:pic>
        <p:nvPicPr>
          <p:cNvPr id="8" name="Picture 4">
            <a:extLst>
              <a:ext uri="{FF2B5EF4-FFF2-40B4-BE49-F238E27FC236}">
                <a16:creationId xmlns:a16="http://schemas.microsoft.com/office/drawing/2014/main" id="{48EC2473-9A79-C9D0-2B0C-4715809BD26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0439"/>
          <a:stretch/>
        </p:blipFill>
        <p:spPr bwMode="auto">
          <a:xfrm>
            <a:off x="4703264" y="4699644"/>
            <a:ext cx="2405624" cy="1074228"/>
          </a:xfrm>
          <a:prstGeom prst="rect">
            <a:avLst/>
          </a:prstGeom>
          <a:noFill/>
          <a:extLst>
            <a:ext uri="{909E8E84-426E-40DD-AFC4-6F175D3DCCD1}">
              <a14:hiddenFill xmlns:a14="http://schemas.microsoft.com/office/drawing/2010/main">
                <a:solidFill>
                  <a:srgbClr val="FFFFFF"/>
                </a:solidFill>
              </a14:hiddenFill>
            </a:ext>
          </a:extLst>
        </p:spPr>
      </p:pic>
      <p:sp>
        <p:nvSpPr>
          <p:cNvPr id="18" name="Content Placeholder 2">
            <a:extLst>
              <a:ext uri="{FF2B5EF4-FFF2-40B4-BE49-F238E27FC236}">
                <a16:creationId xmlns:a16="http://schemas.microsoft.com/office/drawing/2014/main" id="{27518DA8-5CE9-1A87-A2C3-38FBFDD084B8}"/>
              </a:ext>
            </a:extLst>
          </p:cNvPr>
          <p:cNvSpPr>
            <a:spLocks noGrp="1"/>
          </p:cNvSpPr>
          <p:nvPr>
            <p:ph idx="1"/>
          </p:nvPr>
        </p:nvSpPr>
        <p:spPr>
          <a:xfrm>
            <a:off x="349490" y="750898"/>
            <a:ext cx="5510879" cy="4206875"/>
          </a:xfrm>
        </p:spPr>
        <p:txBody>
          <a:bodyPr>
            <a:normAutofit/>
          </a:bodyPr>
          <a:lstStyle/>
          <a:p>
            <a:pPr marL="457200" indent="-457200">
              <a:buFont typeface="Arial" panose="020B0604020202020204" pitchFamily="34" charset="0"/>
              <a:buChar char="•"/>
            </a:pPr>
            <a:r>
              <a:rPr lang="en-US" sz="1600" dirty="0"/>
              <a:t>Department of Energy Office of Science User Facility for the Accelerator Stewardship program</a:t>
            </a:r>
          </a:p>
          <a:p>
            <a:pPr marL="457200" indent="-457200">
              <a:buFont typeface="Arial" panose="020B0604020202020204" pitchFamily="34" charset="0"/>
              <a:buChar char="•"/>
            </a:pPr>
            <a:r>
              <a:rPr lang="en-US" sz="1600" dirty="0"/>
              <a:t>Proposal-driven, peer reviewed</a:t>
            </a:r>
          </a:p>
          <a:p>
            <a:pPr marL="457200" indent="-457200">
              <a:buFont typeface="Arial" panose="020B0604020202020204" pitchFamily="34" charset="0"/>
              <a:buChar char="•"/>
            </a:pPr>
            <a:r>
              <a:rPr lang="en-US" sz="1600" dirty="0"/>
              <a:t>Over 30 years of operation for user experiments</a:t>
            </a:r>
          </a:p>
          <a:p>
            <a:pPr marL="457200" indent="-457200">
              <a:buFont typeface="Arial" panose="020B0604020202020204" pitchFamily="34" charset="0"/>
              <a:buChar char="•"/>
            </a:pPr>
            <a:r>
              <a:rPr lang="en-US" sz="1600" dirty="0"/>
              <a:t>Over 130 user experiments completed</a:t>
            </a:r>
          </a:p>
          <a:p>
            <a:pPr marL="457200" indent="-457200">
              <a:buFont typeface="Arial" panose="020B0604020202020204" pitchFamily="34" charset="0"/>
              <a:buChar char="•"/>
            </a:pPr>
            <a:r>
              <a:rPr lang="en-US" sz="1600" dirty="0"/>
              <a:t>40 PhDs defended</a:t>
            </a:r>
          </a:p>
          <a:p>
            <a:pPr marL="457200" indent="-457200">
              <a:buFont typeface="Arial" panose="020B0604020202020204" pitchFamily="34" charset="0"/>
              <a:buChar char="•"/>
            </a:pPr>
            <a:r>
              <a:rPr lang="en-US" sz="1600" dirty="0"/>
              <a:t>20 experiments are currently active</a:t>
            </a:r>
          </a:p>
        </p:txBody>
      </p:sp>
      <p:pic>
        <p:nvPicPr>
          <p:cNvPr id="5" name="Picture 4">
            <a:extLst>
              <a:ext uri="{FF2B5EF4-FFF2-40B4-BE49-F238E27FC236}">
                <a16:creationId xmlns:a16="http://schemas.microsoft.com/office/drawing/2014/main" id="{86C4E66A-E212-8AE9-9F26-B4ADEB6A6E77}"/>
              </a:ext>
            </a:extLst>
          </p:cNvPr>
          <p:cNvPicPr>
            <a:picLocks noChangeAspect="1"/>
          </p:cNvPicPr>
          <p:nvPr/>
        </p:nvPicPr>
        <p:blipFill>
          <a:blip r:embed="rId6"/>
          <a:srcRect l="14587" r="14821"/>
          <a:stretch/>
        </p:blipFill>
        <p:spPr>
          <a:xfrm>
            <a:off x="6446685" y="234727"/>
            <a:ext cx="3173176" cy="1701392"/>
          </a:xfrm>
          <a:prstGeom prst="rect">
            <a:avLst/>
          </a:prstGeom>
        </p:spPr>
      </p:pic>
      <p:sp>
        <p:nvSpPr>
          <p:cNvPr id="7" name="Rectangle 6">
            <a:extLst>
              <a:ext uri="{FF2B5EF4-FFF2-40B4-BE49-F238E27FC236}">
                <a16:creationId xmlns:a16="http://schemas.microsoft.com/office/drawing/2014/main" id="{AC733B7C-6DFE-1959-8C52-1259EBFB190D}"/>
              </a:ext>
            </a:extLst>
          </p:cNvPr>
          <p:cNvSpPr/>
          <p:nvPr/>
        </p:nvSpPr>
        <p:spPr>
          <a:xfrm>
            <a:off x="1025142" y="4148138"/>
            <a:ext cx="3599174" cy="1336409"/>
          </a:xfrm>
          <a:prstGeom prst="rect">
            <a:avLst/>
          </a:prstGeom>
          <a:solidFill>
            <a:srgbClr val="FFC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D526B16-4549-64CB-2FFD-1324514616EF}"/>
              </a:ext>
            </a:extLst>
          </p:cNvPr>
          <p:cNvSpPr/>
          <p:nvPr/>
        </p:nvSpPr>
        <p:spPr>
          <a:xfrm>
            <a:off x="4715730" y="3512319"/>
            <a:ext cx="4864744" cy="1064377"/>
          </a:xfrm>
          <a:prstGeom prst="rect">
            <a:avLst/>
          </a:prstGeom>
          <a:solidFill>
            <a:srgbClr val="00B05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403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18340-86FF-628B-4A1E-E09D74D90CB0}"/>
              </a:ext>
            </a:extLst>
          </p:cNvPr>
          <p:cNvSpPr>
            <a:spLocks noGrp="1"/>
          </p:cNvSpPr>
          <p:nvPr>
            <p:ph type="title"/>
          </p:nvPr>
        </p:nvSpPr>
        <p:spPr>
          <a:xfrm>
            <a:off x="323955" y="-129169"/>
            <a:ext cx="7213455" cy="1325563"/>
          </a:xfrm>
        </p:spPr>
        <p:txBody>
          <a:bodyPr>
            <a:normAutofit fontScale="90000"/>
          </a:bodyPr>
          <a:lstStyle/>
          <a:p>
            <a:pPr>
              <a:lnSpc>
                <a:spcPct val="100000"/>
              </a:lnSpc>
            </a:pPr>
            <a:r>
              <a:rPr lang="en-US"/>
              <a:t>Directed energy applications</a:t>
            </a:r>
            <a:br>
              <a:rPr lang="en-US"/>
            </a:br>
            <a:endParaRPr lang="en-US" sz="2000"/>
          </a:p>
        </p:txBody>
      </p:sp>
      <p:grpSp>
        <p:nvGrpSpPr>
          <p:cNvPr id="21" name="Group 20">
            <a:extLst>
              <a:ext uri="{FF2B5EF4-FFF2-40B4-BE49-F238E27FC236}">
                <a16:creationId xmlns:a16="http://schemas.microsoft.com/office/drawing/2014/main" id="{4456082B-943F-15A6-D19A-886E5EC4D024}"/>
              </a:ext>
            </a:extLst>
          </p:cNvPr>
          <p:cNvGrpSpPr/>
          <p:nvPr/>
        </p:nvGrpSpPr>
        <p:grpSpPr>
          <a:xfrm>
            <a:off x="7245522" y="4053809"/>
            <a:ext cx="4065755" cy="2130990"/>
            <a:chOff x="655023" y="2284220"/>
            <a:chExt cx="6551320" cy="3853753"/>
          </a:xfrm>
        </p:grpSpPr>
        <p:pic>
          <p:nvPicPr>
            <p:cNvPr id="5" name="Picture 4">
              <a:extLst>
                <a:ext uri="{FF2B5EF4-FFF2-40B4-BE49-F238E27FC236}">
                  <a16:creationId xmlns:a16="http://schemas.microsoft.com/office/drawing/2014/main" id="{4303263A-EDEE-B1F3-A05C-75C8CF740C2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655023" y="4507941"/>
              <a:ext cx="6551320" cy="1217158"/>
            </a:xfrm>
            <a:prstGeom prst="rect">
              <a:avLst/>
            </a:prstGeom>
          </p:spPr>
        </p:pic>
        <p:pic>
          <p:nvPicPr>
            <p:cNvPr id="7" name="Picture 6">
              <a:extLst>
                <a:ext uri="{FF2B5EF4-FFF2-40B4-BE49-F238E27FC236}">
                  <a16:creationId xmlns:a16="http://schemas.microsoft.com/office/drawing/2014/main" id="{068C5252-F074-C502-93F1-DF2053555739}"/>
                </a:ext>
              </a:extLst>
            </p:cNvPr>
            <p:cNvPicPr>
              <a:picLocks noChangeAspect="1"/>
            </p:cNvPicPr>
            <p:nvPr/>
          </p:nvPicPr>
          <p:blipFill rotWithShape="1">
            <a:blip r:embed="rId5"/>
            <a:srcRect l="45084" t="72235" r="44381" b="422"/>
            <a:stretch/>
          </p:blipFill>
          <p:spPr>
            <a:xfrm>
              <a:off x="3453787" y="5390880"/>
              <a:ext cx="690172" cy="334219"/>
            </a:xfrm>
            <a:prstGeom prst="rect">
              <a:avLst/>
            </a:prstGeom>
          </p:spPr>
        </p:pic>
        <p:sp>
          <p:nvSpPr>
            <p:cNvPr id="10" name="TextBox 9">
              <a:extLst>
                <a:ext uri="{FF2B5EF4-FFF2-40B4-BE49-F238E27FC236}">
                  <a16:creationId xmlns:a16="http://schemas.microsoft.com/office/drawing/2014/main" id="{A4955423-5A97-D3A1-2F78-A1EB8303E154}"/>
                </a:ext>
              </a:extLst>
            </p:cNvPr>
            <p:cNvSpPr txBox="1"/>
            <p:nvPr/>
          </p:nvSpPr>
          <p:spPr>
            <a:xfrm>
              <a:off x="3334643" y="5768641"/>
              <a:ext cx="928459" cy="369332"/>
            </a:xfrm>
            <a:prstGeom prst="rect">
              <a:avLst/>
            </a:prstGeom>
            <a:noFill/>
          </p:spPr>
          <p:txBody>
            <a:bodyPr wrap="none" rtlCol="0">
              <a:spAutoFit/>
            </a:bodyPr>
            <a:lstStyle/>
            <a:p>
              <a:r>
                <a:rPr lang="en-US"/>
                <a:t>Po-210</a:t>
              </a:r>
            </a:p>
          </p:txBody>
        </p:sp>
        <p:sp>
          <p:nvSpPr>
            <p:cNvPr id="11" name="TextBox 10">
              <a:extLst>
                <a:ext uri="{FF2B5EF4-FFF2-40B4-BE49-F238E27FC236}">
                  <a16:creationId xmlns:a16="http://schemas.microsoft.com/office/drawing/2014/main" id="{904D952B-E9A9-B1BE-C563-7BE337B715A9}"/>
                </a:ext>
              </a:extLst>
            </p:cNvPr>
            <p:cNvSpPr txBox="1"/>
            <p:nvPr/>
          </p:nvSpPr>
          <p:spPr>
            <a:xfrm>
              <a:off x="1418617" y="2284220"/>
              <a:ext cx="5499693" cy="612252"/>
            </a:xfrm>
            <a:prstGeom prst="rect">
              <a:avLst/>
            </a:prstGeom>
            <a:noFill/>
          </p:spPr>
          <p:txBody>
            <a:bodyPr wrap="none" rtlCol="0">
              <a:spAutoFit/>
            </a:bodyPr>
            <a:lstStyle/>
            <a:p>
              <a:r>
                <a:rPr lang="en-US" sz="1600" b="1">
                  <a:solidFill>
                    <a:srgbClr val="FF0000"/>
                  </a:solidFill>
                </a:rPr>
                <a:t>Detection of a radioactive source</a:t>
              </a:r>
            </a:p>
          </p:txBody>
        </p:sp>
        <p:grpSp>
          <p:nvGrpSpPr>
            <p:cNvPr id="17" name="Group 16">
              <a:extLst>
                <a:ext uri="{FF2B5EF4-FFF2-40B4-BE49-F238E27FC236}">
                  <a16:creationId xmlns:a16="http://schemas.microsoft.com/office/drawing/2014/main" id="{C9E4BBCA-FD4A-558B-CD90-49E83BC39688}"/>
                </a:ext>
              </a:extLst>
            </p:cNvPr>
            <p:cNvGrpSpPr/>
            <p:nvPr/>
          </p:nvGrpSpPr>
          <p:grpSpPr>
            <a:xfrm>
              <a:off x="655023" y="3071979"/>
              <a:ext cx="6551320" cy="1177107"/>
              <a:chOff x="367748" y="1856308"/>
              <a:chExt cx="4204252" cy="715442"/>
            </a:xfrm>
          </p:grpSpPr>
          <p:pic>
            <p:nvPicPr>
              <p:cNvPr id="18" name="Picture 17">
                <a:extLst>
                  <a:ext uri="{FF2B5EF4-FFF2-40B4-BE49-F238E27FC236}">
                    <a16:creationId xmlns:a16="http://schemas.microsoft.com/office/drawing/2014/main" id="{6CE73380-4C9E-88F5-164B-A93C04130CD9}"/>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a14:imgEffect>
                      </a14:imgLayer>
                    </a14:imgProps>
                  </a:ext>
                </a:extLst>
              </a:blip>
              <a:stretch>
                <a:fillRect/>
              </a:stretch>
            </p:blipFill>
            <p:spPr>
              <a:xfrm>
                <a:off x="367748" y="1856308"/>
                <a:ext cx="4204252" cy="715442"/>
              </a:xfrm>
              <a:prstGeom prst="rect">
                <a:avLst/>
              </a:prstGeom>
            </p:spPr>
          </p:pic>
          <p:cxnSp>
            <p:nvCxnSpPr>
              <p:cNvPr id="19" name="Straight Connector 18">
                <a:extLst>
                  <a:ext uri="{FF2B5EF4-FFF2-40B4-BE49-F238E27FC236}">
                    <a16:creationId xmlns:a16="http://schemas.microsoft.com/office/drawing/2014/main" id="{E5AE153E-CCB6-8AA1-D615-DE884A897790}"/>
                  </a:ext>
                </a:extLst>
              </p:cNvPr>
              <p:cNvCxnSpPr>
                <a:cxnSpLocks/>
              </p:cNvCxnSpPr>
              <p:nvPr/>
            </p:nvCxnSpPr>
            <p:spPr>
              <a:xfrm rot="5400000" flipV="1">
                <a:off x="662846" y="2125084"/>
                <a:ext cx="0" cy="265176"/>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45A08AA-B1A5-78F6-B1FB-69ACE74B92C2}"/>
                  </a:ext>
                </a:extLst>
              </p:cNvPr>
              <p:cNvSpPr txBox="1"/>
              <p:nvPr/>
            </p:nvSpPr>
            <p:spPr>
              <a:xfrm>
                <a:off x="395785" y="2257672"/>
                <a:ext cx="534121" cy="307777"/>
              </a:xfrm>
              <a:prstGeom prst="rect">
                <a:avLst/>
              </a:prstGeom>
              <a:noFill/>
            </p:spPr>
            <p:txBody>
              <a:bodyPr wrap="none" rtlCol="0">
                <a:spAutoFit/>
              </a:bodyPr>
              <a:lstStyle/>
              <a:p>
                <a:r>
                  <a:rPr lang="en-US" sz="1400">
                    <a:solidFill>
                      <a:schemeClr val="bg1"/>
                    </a:solidFill>
                  </a:rPr>
                  <a:t>2 cm</a:t>
                </a:r>
              </a:p>
            </p:txBody>
          </p:sp>
        </p:grpSp>
      </p:grpSp>
      <p:sp>
        <p:nvSpPr>
          <p:cNvPr id="3" name="Slide Number Placeholder 3">
            <a:extLst>
              <a:ext uri="{FF2B5EF4-FFF2-40B4-BE49-F238E27FC236}">
                <a16:creationId xmlns:a16="http://schemas.microsoft.com/office/drawing/2014/main" id="{65F7E5ED-06F4-FCC4-0D76-9AB71A0EF4DA}"/>
              </a:ext>
            </a:extLst>
          </p:cNvPr>
          <p:cNvSpPr>
            <a:spLocks noGrp="1"/>
          </p:cNvSpPr>
          <p:nvPr>
            <p:ph type="sldNum" sz="quarter" idx="4"/>
          </p:nvPr>
        </p:nvSpPr>
        <p:spPr>
          <a:xfrm>
            <a:off x="11188014" y="6316595"/>
            <a:ext cx="432486" cy="365125"/>
          </a:xfrm>
        </p:spPr>
        <p:txBody>
          <a:bodyPr/>
          <a:lstStyle/>
          <a:p>
            <a:fld id="{933A556B-7C63-244D-9B7C-B0EA8042B330}" type="slidenum">
              <a:rPr lang="en-US" smtClean="0"/>
              <a:pPr/>
              <a:t>40</a:t>
            </a:fld>
            <a:endParaRPr lang="en-US">
              <a:solidFill>
                <a:schemeClr val="bg1"/>
              </a:solidFill>
            </a:endParaRPr>
          </a:p>
        </p:txBody>
      </p:sp>
      <p:sp>
        <p:nvSpPr>
          <p:cNvPr id="14" name="TextBox 13">
            <a:extLst>
              <a:ext uri="{FF2B5EF4-FFF2-40B4-BE49-F238E27FC236}">
                <a16:creationId xmlns:a16="http://schemas.microsoft.com/office/drawing/2014/main" id="{B4B10C99-B73F-9866-37B3-946AD6A629DE}"/>
              </a:ext>
            </a:extLst>
          </p:cNvPr>
          <p:cNvSpPr txBox="1"/>
          <p:nvPr/>
        </p:nvSpPr>
        <p:spPr>
          <a:xfrm>
            <a:off x="928124" y="682252"/>
            <a:ext cx="5834067" cy="646331"/>
          </a:xfrm>
          <a:prstGeom prst="rect">
            <a:avLst/>
          </a:prstGeom>
          <a:noFill/>
        </p:spPr>
        <p:txBody>
          <a:bodyPr wrap="square" rtlCol="0">
            <a:spAutoFit/>
          </a:bodyPr>
          <a:lstStyle/>
          <a:p>
            <a:br>
              <a:rPr lang="en-US" sz="1800" b="1"/>
            </a:br>
            <a:endParaRPr lang="en-US" b="1"/>
          </a:p>
        </p:txBody>
      </p:sp>
      <p:grpSp>
        <p:nvGrpSpPr>
          <p:cNvPr id="29" name="Group 28">
            <a:extLst>
              <a:ext uri="{FF2B5EF4-FFF2-40B4-BE49-F238E27FC236}">
                <a16:creationId xmlns:a16="http://schemas.microsoft.com/office/drawing/2014/main" id="{AA474F53-18F6-15CA-67DB-311CA301A7EC}"/>
              </a:ext>
            </a:extLst>
          </p:cNvPr>
          <p:cNvGrpSpPr/>
          <p:nvPr/>
        </p:nvGrpSpPr>
        <p:grpSpPr>
          <a:xfrm>
            <a:off x="5274439" y="1271805"/>
            <a:ext cx="4952410" cy="2046391"/>
            <a:chOff x="577264" y="3887684"/>
            <a:chExt cx="4952410" cy="2046391"/>
          </a:xfrm>
        </p:grpSpPr>
        <p:pic>
          <p:nvPicPr>
            <p:cNvPr id="4" name="Picture 3">
              <a:extLst>
                <a:ext uri="{FF2B5EF4-FFF2-40B4-BE49-F238E27FC236}">
                  <a16:creationId xmlns:a16="http://schemas.microsoft.com/office/drawing/2014/main" id="{A155A8C4-40CC-29A4-F760-A0C32DA8FAD4}"/>
                </a:ext>
              </a:extLst>
            </p:cNvPr>
            <p:cNvPicPr>
              <a:picLocks noChangeAspect="1"/>
            </p:cNvPicPr>
            <p:nvPr/>
          </p:nvPicPr>
          <p:blipFill rotWithShape="1">
            <a:blip r:embed="rId8">
              <a:clrChange>
                <a:clrFrom>
                  <a:srgbClr val="FFFFFF"/>
                </a:clrFrom>
                <a:clrTo>
                  <a:srgbClr val="FFFFFF">
                    <a:alpha val="0"/>
                  </a:srgbClr>
                </a:clrTo>
              </a:clrChange>
            </a:blip>
            <a:srcRect t="-2" b="49123"/>
            <a:stretch/>
          </p:blipFill>
          <p:spPr>
            <a:xfrm>
              <a:off x="577264" y="3910313"/>
              <a:ext cx="2443222" cy="1963033"/>
            </a:xfrm>
            <a:prstGeom prst="rect">
              <a:avLst/>
            </a:prstGeom>
          </p:spPr>
        </p:pic>
        <p:pic>
          <p:nvPicPr>
            <p:cNvPr id="23" name="Picture 22">
              <a:extLst>
                <a:ext uri="{FF2B5EF4-FFF2-40B4-BE49-F238E27FC236}">
                  <a16:creationId xmlns:a16="http://schemas.microsoft.com/office/drawing/2014/main" id="{1FB60008-D09E-BE37-2052-20B702E58374}"/>
                </a:ext>
              </a:extLst>
            </p:cNvPr>
            <p:cNvPicPr>
              <a:picLocks noChangeAspect="1"/>
            </p:cNvPicPr>
            <p:nvPr/>
          </p:nvPicPr>
          <p:blipFill rotWithShape="1">
            <a:blip r:embed="rId8">
              <a:clrChange>
                <a:clrFrom>
                  <a:srgbClr val="FFFFFF"/>
                </a:clrFrom>
                <a:clrTo>
                  <a:srgbClr val="FFFFFF">
                    <a:alpha val="0"/>
                  </a:srgbClr>
                </a:clrTo>
              </a:clrChange>
            </a:blip>
            <a:srcRect t="49065" b="1969"/>
            <a:stretch/>
          </p:blipFill>
          <p:spPr>
            <a:xfrm>
              <a:off x="3034589" y="3910313"/>
              <a:ext cx="2495085" cy="1929394"/>
            </a:xfrm>
            <a:prstGeom prst="rect">
              <a:avLst/>
            </a:prstGeom>
          </p:spPr>
        </p:pic>
        <p:sp>
          <p:nvSpPr>
            <p:cNvPr id="25" name="Rectangle 24">
              <a:extLst>
                <a:ext uri="{FF2B5EF4-FFF2-40B4-BE49-F238E27FC236}">
                  <a16:creationId xmlns:a16="http://schemas.microsoft.com/office/drawing/2014/main" id="{320A222F-334A-1B32-DC1C-754651407A8F}"/>
                </a:ext>
              </a:extLst>
            </p:cNvPr>
            <p:cNvSpPr/>
            <p:nvPr/>
          </p:nvSpPr>
          <p:spPr>
            <a:xfrm>
              <a:off x="2457450" y="5772150"/>
              <a:ext cx="495300" cy="161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1F12231-F379-F666-D14F-F6E76DDF77DD}"/>
                </a:ext>
              </a:extLst>
            </p:cNvPr>
            <p:cNvSpPr/>
            <p:nvPr/>
          </p:nvSpPr>
          <p:spPr>
            <a:xfrm>
              <a:off x="3832519" y="3887684"/>
              <a:ext cx="495300" cy="161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a:extLst>
              <a:ext uri="{FF2B5EF4-FFF2-40B4-BE49-F238E27FC236}">
                <a16:creationId xmlns:a16="http://schemas.microsoft.com/office/drawing/2014/main" id="{5D427F9F-EF01-5FAE-0FE6-60BE6813B1F7}"/>
              </a:ext>
            </a:extLst>
          </p:cNvPr>
          <p:cNvPicPr>
            <a:picLocks noChangeAspect="1"/>
          </p:cNvPicPr>
          <p:nvPr/>
        </p:nvPicPr>
        <p:blipFill rotWithShape="1">
          <a:blip r:embed="rId9">
            <a:clrChange>
              <a:clrFrom>
                <a:srgbClr val="FFFFFF"/>
              </a:clrFrom>
              <a:clrTo>
                <a:srgbClr val="FFFFFF">
                  <a:alpha val="0"/>
                </a:srgbClr>
              </a:clrTo>
            </a:clrChange>
          </a:blip>
          <a:srcRect r="25948"/>
          <a:stretch/>
        </p:blipFill>
        <p:spPr>
          <a:xfrm>
            <a:off x="325842" y="1296142"/>
            <a:ext cx="4320591" cy="2874470"/>
          </a:xfrm>
          <a:prstGeom prst="rect">
            <a:avLst/>
          </a:prstGeom>
        </p:spPr>
      </p:pic>
      <p:sp>
        <p:nvSpPr>
          <p:cNvPr id="32" name="TextBox 31">
            <a:extLst>
              <a:ext uri="{FF2B5EF4-FFF2-40B4-BE49-F238E27FC236}">
                <a16:creationId xmlns:a16="http://schemas.microsoft.com/office/drawing/2014/main" id="{44AAFDC9-2177-851E-D8BD-EB799E4F3FC6}"/>
              </a:ext>
            </a:extLst>
          </p:cNvPr>
          <p:cNvSpPr txBox="1"/>
          <p:nvPr/>
        </p:nvSpPr>
        <p:spPr>
          <a:xfrm>
            <a:off x="796887" y="4392363"/>
            <a:ext cx="3133795" cy="1323439"/>
          </a:xfrm>
          <a:prstGeom prst="rect">
            <a:avLst/>
          </a:prstGeom>
          <a:noFill/>
        </p:spPr>
        <p:txBody>
          <a:bodyPr wrap="square" rtlCol="0">
            <a:spAutoFit/>
          </a:bodyPr>
          <a:lstStyle/>
          <a:p>
            <a:pPr marL="285750" indent="-285750">
              <a:buFont typeface="Arial" panose="020B0604020202020204" pitchFamily="34" charset="0"/>
              <a:buChar char="•"/>
            </a:pPr>
            <a:r>
              <a:rPr lang="en-US" sz="1600"/>
              <a:t>Wavelength scaling of laser filaments and secondary processes have been explored in recent ATF user experiments.</a:t>
            </a:r>
            <a:endParaRPr lang="en-US" sz="1600">
              <a:latin typeface="AGaramond-Bold"/>
            </a:endParaRPr>
          </a:p>
        </p:txBody>
      </p:sp>
      <p:sp>
        <p:nvSpPr>
          <p:cNvPr id="31" name="TextBox 30">
            <a:extLst>
              <a:ext uri="{FF2B5EF4-FFF2-40B4-BE49-F238E27FC236}">
                <a16:creationId xmlns:a16="http://schemas.microsoft.com/office/drawing/2014/main" id="{21F022B2-34D4-0034-5893-377CB3EAA7B4}"/>
              </a:ext>
            </a:extLst>
          </p:cNvPr>
          <p:cNvSpPr txBox="1"/>
          <p:nvPr/>
        </p:nvSpPr>
        <p:spPr>
          <a:xfrm>
            <a:off x="1812276" y="865294"/>
            <a:ext cx="7598482" cy="338554"/>
          </a:xfrm>
          <a:prstGeom prst="rect">
            <a:avLst/>
          </a:prstGeom>
          <a:noFill/>
        </p:spPr>
        <p:txBody>
          <a:bodyPr wrap="square" rtlCol="0">
            <a:spAutoFit/>
          </a:bodyPr>
          <a:lstStyle/>
          <a:p>
            <a:r>
              <a:rPr lang="en-US" sz="1600" b="1">
                <a:solidFill>
                  <a:srgbClr val="FF0000"/>
                </a:solidFill>
              </a:rPr>
              <a:t>TW power can be transmitted in a single cm-thick filament over km distance</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183F5676-74F4-224A-16CD-BDAA62C1D3AD}"/>
                  </a:ext>
                </a:extLst>
              </p:cNvPr>
              <p:cNvSpPr txBox="1"/>
              <p:nvPr/>
            </p:nvSpPr>
            <p:spPr>
              <a:xfrm>
                <a:off x="5337521" y="3190420"/>
                <a:ext cx="1872436" cy="6099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𝑐𝑟</m:t>
                          </m:r>
                        </m:sub>
                      </m:sSub>
                      <m:r>
                        <a:rPr lang="en-US" b="0" i="1" smtClean="0">
                          <a:latin typeface="Cambria Math" panose="02040503050406030204" pitchFamily="18" charset="0"/>
                        </a:rPr>
                        <m:t>=3.77</m:t>
                      </m:r>
                      <m:f>
                        <m:fPr>
                          <m:ctrlPr>
                            <a:rPr lang="en-US" b="0" i="1" smtClean="0">
                              <a:latin typeface="Cambria Math" panose="02040503050406030204" pitchFamily="18" charset="0"/>
                            </a:rPr>
                          </m:ctrlPr>
                        </m:fPr>
                        <m:num>
                          <m:sSup>
                            <m:sSupPr>
                              <m:ctrlPr>
                                <a:rPr lang="en-US" b="1" i="1" smtClean="0">
                                  <a:solidFill>
                                    <a:schemeClr val="tx1"/>
                                  </a:solidFill>
                                  <a:highlight>
                                    <a:srgbClr val="FFFF00"/>
                                  </a:highlight>
                                  <a:latin typeface="Cambria Math" panose="02040503050406030204" pitchFamily="18" charset="0"/>
                                </a:rPr>
                              </m:ctrlPr>
                            </m:sSupPr>
                            <m:e>
                              <m:r>
                                <a:rPr lang="en-US" b="1" i="1">
                                  <a:solidFill>
                                    <a:schemeClr val="tx1"/>
                                  </a:solidFill>
                                  <a:highlight>
                                    <a:srgbClr val="FFFF00"/>
                                  </a:highlight>
                                  <a:latin typeface="Cambria Math" panose="02040503050406030204" pitchFamily="18" charset="0"/>
                                </a:rPr>
                                <m:t>𝝀</m:t>
                              </m:r>
                            </m:e>
                            <m:sup>
                              <m:r>
                                <a:rPr lang="en-US" b="1" i="1" smtClean="0">
                                  <a:solidFill>
                                    <a:schemeClr val="tx1"/>
                                  </a:solidFill>
                                  <a:highlight>
                                    <a:srgbClr val="FFFF00"/>
                                  </a:highlight>
                                  <a:latin typeface="Cambria Math" panose="02040503050406030204" pitchFamily="18" charset="0"/>
                                </a:rPr>
                                <m:t>𝟐</m:t>
                              </m:r>
                            </m:sup>
                          </m:sSup>
                        </m:num>
                        <m:den>
                          <m:r>
                            <a:rPr lang="en-US" b="0" i="1" smtClean="0">
                              <a:latin typeface="Cambria Math" panose="02040503050406030204" pitchFamily="18" charset="0"/>
                            </a:rPr>
                            <m:t>8</m:t>
                          </m:r>
                          <m:r>
                            <m:rPr>
                              <m:sty m:val="p"/>
                            </m:rPr>
                            <a:rPr lang="el-GR" b="0" i="1" smtClean="0">
                              <a:latin typeface="Cambria Math" panose="02040503050406030204" pitchFamily="18" charset="0"/>
                            </a:rPr>
                            <m:t>π</m:t>
                          </m:r>
                          <m:sSub>
                            <m:sSubPr>
                              <m:ctrlPr>
                                <a:rPr lang="el-GR"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0</m:t>
                              </m:r>
                            </m:sub>
                          </m:sSub>
                          <m:sSub>
                            <m:sSubPr>
                              <m:ctrlPr>
                                <a:rPr lang="el-GR" b="0"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2</m:t>
                              </m:r>
                            </m:sub>
                          </m:sSub>
                        </m:den>
                      </m:f>
                    </m:oMath>
                  </m:oMathPara>
                </a14:m>
                <a:endParaRPr lang="en-US"/>
              </a:p>
            </p:txBody>
          </p:sp>
        </mc:Choice>
        <mc:Fallback>
          <p:sp>
            <p:nvSpPr>
              <p:cNvPr id="6" name="TextBox 5">
                <a:extLst>
                  <a:ext uri="{FF2B5EF4-FFF2-40B4-BE49-F238E27FC236}">
                    <a16:creationId xmlns:a16="http://schemas.microsoft.com/office/drawing/2014/main" id="{183F5676-74F4-224A-16CD-BDAA62C1D3AD}"/>
                  </a:ext>
                </a:extLst>
              </p:cNvPr>
              <p:cNvSpPr txBox="1">
                <a:spLocks noRot="1" noChangeAspect="1" noMove="1" noResize="1" noEditPoints="1" noAdjustHandles="1" noChangeArrowheads="1" noChangeShapeType="1" noTextEdit="1"/>
              </p:cNvSpPr>
              <p:nvPr/>
            </p:nvSpPr>
            <p:spPr>
              <a:xfrm>
                <a:off x="5337521" y="3190420"/>
                <a:ext cx="1872436" cy="60991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6354CF63-1534-317F-3E51-C36D49B5B7EA}"/>
                  </a:ext>
                </a:extLst>
              </p:cNvPr>
              <p:cNvSpPr txBox="1"/>
              <p:nvPr/>
            </p:nvSpPr>
            <p:spPr>
              <a:xfrm>
                <a:off x="3557610" y="3356875"/>
                <a:ext cx="143436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pt-BR" i="1" smtClean="0">
                              <a:latin typeface="Cambria Math" panose="02040503050406030204" pitchFamily="18" charset="0"/>
                            </a:rPr>
                          </m:ctrlPr>
                        </m:sSubPr>
                        <m:e>
                          <m:r>
                            <a:rPr lang="pt-BR" i="1">
                              <a:latin typeface="Cambria Math" panose="02040503050406030204" pitchFamily="18" charset="0"/>
                            </a:rPr>
                            <m:t>𝛥</m:t>
                          </m:r>
                          <m:r>
                            <a:rPr lang="pt-BR" i="1">
                              <a:latin typeface="Cambria Math" panose="02040503050406030204" pitchFamily="18" charset="0"/>
                            </a:rPr>
                            <m:t>𝑛</m:t>
                          </m:r>
                        </m:e>
                        <m:sub>
                          <m:r>
                            <a:rPr lang="pt-BR" i="1">
                              <a:latin typeface="Cambria Math" panose="02040503050406030204" pitchFamily="18" charset="0"/>
                            </a:rPr>
                            <m:t>𝐾𝑒𝑟𝑟</m:t>
                          </m:r>
                        </m:sub>
                      </m:sSub>
                      <m:r>
                        <a:rPr lang="pt-BR" i="1">
                          <a:latin typeface="Cambria Math" panose="02040503050406030204" pitchFamily="18" charset="0"/>
                        </a:rPr>
                        <m:t>=</m:t>
                      </m:r>
                      <m:sSub>
                        <m:sSubPr>
                          <m:ctrlPr>
                            <a:rPr lang="pt-BR" i="1" smtClean="0">
                              <a:latin typeface="Cambria Math" panose="02040503050406030204" pitchFamily="18" charset="0"/>
                            </a:rPr>
                          </m:ctrlPr>
                        </m:sSubPr>
                        <m:e>
                          <m:r>
                            <a:rPr lang="en-US" b="0" i="1" smtClean="0">
                              <a:latin typeface="Cambria Math" panose="02040503050406030204" pitchFamily="18" charset="0"/>
                            </a:rPr>
                            <m:t>𝑛</m:t>
                          </m:r>
                        </m:e>
                        <m:sub>
                          <m:r>
                            <a:rPr lang="en-US" b="0" i="1" smtClean="0">
                              <a:latin typeface="Cambria Math" panose="02040503050406030204" pitchFamily="18" charset="0"/>
                            </a:rPr>
                            <m:t>2</m:t>
                          </m:r>
                        </m:sub>
                      </m:sSub>
                      <m:r>
                        <a:rPr lang="pt-BR" i="1">
                          <a:latin typeface="Cambria Math" panose="02040503050406030204" pitchFamily="18" charset="0"/>
                        </a:rPr>
                        <m:t>​ </m:t>
                      </m:r>
                      <m:r>
                        <a:rPr lang="pt-BR" i="1">
                          <a:latin typeface="Cambria Math" panose="02040503050406030204" pitchFamily="18" charset="0"/>
                        </a:rPr>
                        <m:t>𝐼</m:t>
                      </m:r>
                    </m:oMath>
                  </m:oMathPara>
                </a14:m>
                <a:endParaRPr lang="en-US"/>
              </a:p>
            </p:txBody>
          </p:sp>
        </mc:Choice>
        <mc:Fallback>
          <p:sp>
            <p:nvSpPr>
              <p:cNvPr id="8" name="TextBox 7">
                <a:extLst>
                  <a:ext uri="{FF2B5EF4-FFF2-40B4-BE49-F238E27FC236}">
                    <a16:creationId xmlns:a16="http://schemas.microsoft.com/office/drawing/2014/main" id="{6354CF63-1534-317F-3E51-C36D49B5B7EA}"/>
                  </a:ext>
                </a:extLst>
              </p:cNvPr>
              <p:cNvSpPr txBox="1">
                <a:spLocks noRot="1" noChangeAspect="1" noMove="1" noResize="1" noEditPoints="1" noAdjustHandles="1" noChangeArrowheads="1" noChangeShapeType="1" noTextEdit="1"/>
              </p:cNvSpPr>
              <p:nvPr/>
            </p:nvSpPr>
            <p:spPr>
              <a:xfrm>
                <a:off x="3557610" y="3356875"/>
                <a:ext cx="1434367" cy="276999"/>
              </a:xfrm>
              <a:prstGeom prst="rect">
                <a:avLst/>
              </a:prstGeom>
              <a:blipFill>
                <a:blip r:embed="rId11"/>
                <a:stretch>
                  <a:fillRect l="-3404" r="-2553" b="-1777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E3B4D791-89BC-7603-60A5-BCB4085CDCBA}"/>
                  </a:ext>
                </a:extLst>
              </p:cNvPr>
              <p:cNvSpPr txBox="1"/>
              <p:nvPr/>
            </p:nvSpPr>
            <p:spPr>
              <a:xfrm>
                <a:off x="7743242" y="3243834"/>
                <a:ext cx="2330510" cy="475900"/>
              </a:xfrm>
              <a:prstGeom prst="rect">
                <a:avLst/>
              </a:prstGeom>
              <a:noFill/>
            </p:spPr>
            <p:txBody>
              <a:bodyPr wrap="none" lIns="0" tIns="0" rIns="0" bIns="0" rtlCol="0">
                <a:spAutoFit/>
              </a:bodyPr>
              <a:lstStyle/>
              <a:p>
                <a:r>
                  <a:rPr lang="el-GR"/>
                  <a:t>Δ</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b="0" i="1" smtClean="0">
                            <a:latin typeface="Cambria Math" panose="02040503050406030204" pitchFamily="18" charset="0"/>
                          </a:rPr>
                          <m:t>𝑝𝑙𝑎𝑠𝑚𝑎</m:t>
                        </m:r>
                      </m:sub>
                    </m:sSub>
                    <m:r>
                      <a:rPr lang="en-US" i="1">
                        <a:latin typeface="Cambria Math" panose="02040503050406030204" pitchFamily="18" charset="0"/>
                      </a:rPr>
                      <m:t>=</m:t>
                    </m:r>
                    <m:r>
                      <a:rPr lang="en-US" b="0" i="1" smtClean="0">
                        <a:latin typeface="Cambria Math" panose="02040503050406030204" pitchFamily="18" charset="0"/>
                      </a:rPr>
                      <m:t>−</m:t>
                    </m:r>
                    <m:f>
                      <m:fPr>
                        <m:ctrlPr>
                          <a:rPr lang="en-US" b="0"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𝑛</m:t>
                            </m:r>
                          </m:e>
                          <m:sub>
                            <m:r>
                              <a:rPr lang="en-US" i="1">
                                <a:latin typeface="Cambria Math" panose="02040503050406030204" pitchFamily="18" charset="0"/>
                              </a:rPr>
                              <m:t>𝑒</m:t>
                            </m:r>
                          </m:sub>
                        </m:sSub>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2</m:t>
                            </m:r>
                          </m:sup>
                        </m:sSup>
                        <m:sSup>
                          <m:sSupPr>
                            <m:ctrlPr>
                              <a:rPr lang="en-US" b="1" i="1" smtClean="0">
                                <a:solidFill>
                                  <a:schemeClr val="tx1"/>
                                </a:solidFill>
                                <a:highlight>
                                  <a:srgbClr val="FFFF00"/>
                                </a:highlight>
                                <a:latin typeface="Cambria Math" panose="02040503050406030204" pitchFamily="18" charset="0"/>
                              </a:rPr>
                            </m:ctrlPr>
                          </m:sSupPr>
                          <m:e>
                            <m:r>
                              <a:rPr lang="en-US" b="1" i="1">
                                <a:solidFill>
                                  <a:schemeClr val="tx1"/>
                                </a:solidFill>
                                <a:highlight>
                                  <a:srgbClr val="FFFF00"/>
                                </a:highlight>
                                <a:latin typeface="Cambria Math" panose="02040503050406030204" pitchFamily="18" charset="0"/>
                              </a:rPr>
                              <m:t>𝝀</m:t>
                            </m:r>
                          </m:e>
                          <m:sup>
                            <m:r>
                              <a:rPr lang="en-US" b="1" i="1">
                                <a:solidFill>
                                  <a:schemeClr val="tx1"/>
                                </a:solidFill>
                                <a:highlight>
                                  <a:srgbClr val="FFFF00"/>
                                </a:highlight>
                                <a:latin typeface="Cambria Math" panose="02040503050406030204" pitchFamily="18" charset="0"/>
                              </a:rPr>
                              <m:t>𝟐</m:t>
                            </m:r>
                          </m:sup>
                        </m:sSup>
                      </m:num>
                      <m:den>
                        <m:r>
                          <a:rPr lang="en-US" b="0" i="1" smtClean="0">
                            <a:latin typeface="Cambria Math" panose="02040503050406030204" pitchFamily="18" charset="0"/>
                          </a:rPr>
                          <m:t>8</m:t>
                        </m:r>
                        <m:sSup>
                          <m:sSupPr>
                            <m:ctrlPr>
                              <a:rPr lang="en-US" b="0" i="1" smtClean="0">
                                <a:latin typeface="Cambria Math" panose="02040503050406030204" pitchFamily="18" charset="0"/>
                              </a:rPr>
                            </m:ctrlPr>
                          </m:sSupPr>
                          <m:e>
                            <m:r>
                              <m:rPr>
                                <m:sty m:val="p"/>
                              </m:rPr>
                              <a:rPr lang="el-GR" b="0" i="1" smtClean="0">
                                <a:latin typeface="Cambria Math" panose="02040503050406030204" pitchFamily="18" charset="0"/>
                              </a:rPr>
                              <m:t>π</m:t>
                            </m:r>
                          </m:e>
                          <m:sup>
                            <m:r>
                              <a:rPr lang="en-US" b="0" i="1" smtClean="0">
                                <a:latin typeface="Cambria Math" panose="02040503050406030204" pitchFamily="18" charset="0"/>
                              </a:rPr>
                              <m:t>2</m:t>
                            </m:r>
                          </m:sup>
                        </m:sSup>
                        <m:sSub>
                          <m:sSubPr>
                            <m:ctrlPr>
                              <a:rPr lang="en-US" b="0" i="1" smtClean="0">
                                <a:latin typeface="Cambria Math" panose="02040503050406030204" pitchFamily="18" charset="0"/>
                              </a:rPr>
                            </m:ctrlPr>
                          </m:sSubPr>
                          <m:e>
                            <m:r>
                              <m:rPr>
                                <m:sty m:val="p"/>
                              </m:rPr>
                              <a:rPr lang="el-GR" i="1">
                                <a:latin typeface="Cambria Math" panose="02040503050406030204" pitchFamily="18" charset="0"/>
                              </a:rPr>
                              <m:t>ε</m:t>
                            </m:r>
                          </m:e>
                          <m:sub>
                            <m:r>
                              <a:rPr lang="en-US" b="0" i="1" smtClean="0">
                                <a:latin typeface="Cambria Math" panose="02040503050406030204" pitchFamily="18" charset="0"/>
                              </a:rPr>
                              <m:t>0</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𝑒</m:t>
                            </m:r>
                          </m:sub>
                        </m:sSub>
                        <m:sSup>
                          <m:sSupPr>
                            <m:ctrlPr>
                              <a:rPr lang="en-US" b="0" i="1" smtClean="0">
                                <a:latin typeface="Cambria Math" panose="02040503050406030204" pitchFamily="18" charset="0"/>
                              </a:rPr>
                            </m:ctrlPr>
                          </m:sSupPr>
                          <m:e>
                            <m:r>
                              <a:rPr lang="en-US" b="0" i="1" smtClean="0">
                                <a:latin typeface="Cambria Math" panose="02040503050406030204" pitchFamily="18" charset="0"/>
                              </a:rPr>
                              <m:t>𝑐</m:t>
                            </m:r>
                          </m:e>
                          <m:sup>
                            <m:r>
                              <a:rPr lang="en-US" b="0" i="1" smtClean="0">
                                <a:latin typeface="Cambria Math" panose="02040503050406030204" pitchFamily="18" charset="0"/>
                              </a:rPr>
                              <m:t>2</m:t>
                            </m:r>
                          </m:sup>
                        </m:sSup>
                      </m:den>
                    </m:f>
                  </m:oMath>
                </a14:m>
                <a:endParaRPr lang="en-US" i="1">
                  <a:latin typeface="Cambria Math" panose="02040503050406030204" pitchFamily="18" charset="0"/>
                </a:endParaRPr>
              </a:p>
            </p:txBody>
          </p:sp>
        </mc:Choice>
        <mc:Fallback>
          <p:sp>
            <p:nvSpPr>
              <p:cNvPr id="13" name="TextBox 12">
                <a:extLst>
                  <a:ext uri="{FF2B5EF4-FFF2-40B4-BE49-F238E27FC236}">
                    <a16:creationId xmlns:a16="http://schemas.microsoft.com/office/drawing/2014/main" id="{E3B4D791-89BC-7603-60A5-BCB4085CDCBA}"/>
                  </a:ext>
                </a:extLst>
              </p:cNvPr>
              <p:cNvSpPr txBox="1">
                <a:spLocks noRot="1" noChangeAspect="1" noMove="1" noResize="1" noEditPoints="1" noAdjustHandles="1" noChangeArrowheads="1" noChangeShapeType="1" noTextEdit="1"/>
              </p:cNvSpPr>
              <p:nvPr/>
            </p:nvSpPr>
            <p:spPr>
              <a:xfrm>
                <a:off x="7743242" y="3243834"/>
                <a:ext cx="2330510" cy="475900"/>
              </a:xfrm>
              <a:prstGeom prst="rect">
                <a:avLst/>
              </a:prstGeom>
              <a:blipFill>
                <a:blip r:embed="rId12"/>
                <a:stretch>
                  <a:fillRect l="-6005" b="-10256"/>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15FE493A-C327-368A-FA95-F537E89F10D5}"/>
              </a:ext>
            </a:extLst>
          </p:cNvPr>
          <p:cNvPicPr>
            <a:picLocks noChangeAspect="1"/>
          </p:cNvPicPr>
          <p:nvPr/>
        </p:nvPicPr>
        <p:blipFill>
          <a:blip r:embed="rId13"/>
          <a:srcRect l="483" t="9761" r="72045" b="38944"/>
          <a:stretch/>
        </p:blipFill>
        <p:spPr>
          <a:xfrm>
            <a:off x="4159010" y="4204761"/>
            <a:ext cx="2371986" cy="1969596"/>
          </a:xfrm>
          <a:prstGeom prst="rect">
            <a:avLst/>
          </a:prstGeom>
        </p:spPr>
      </p:pic>
      <p:sp>
        <p:nvSpPr>
          <p:cNvPr id="12" name="TextBox 11">
            <a:extLst>
              <a:ext uri="{FF2B5EF4-FFF2-40B4-BE49-F238E27FC236}">
                <a16:creationId xmlns:a16="http://schemas.microsoft.com/office/drawing/2014/main" id="{8C461C05-BC92-7584-09D7-F08A77EF7C8E}"/>
              </a:ext>
            </a:extLst>
          </p:cNvPr>
          <p:cNvSpPr txBox="1"/>
          <p:nvPr/>
        </p:nvSpPr>
        <p:spPr>
          <a:xfrm>
            <a:off x="4862582" y="6184799"/>
            <a:ext cx="3189527" cy="307777"/>
          </a:xfrm>
          <a:prstGeom prst="rect">
            <a:avLst/>
          </a:prstGeom>
          <a:noFill/>
        </p:spPr>
        <p:txBody>
          <a:bodyPr wrap="none" rtlCol="0">
            <a:spAutoFit/>
          </a:bodyPr>
          <a:lstStyle/>
          <a:p>
            <a:r>
              <a:rPr lang="en-US" sz="1400" i="1"/>
              <a:t>Phys. Rev. Applied 23, 034004 (2025)</a:t>
            </a:r>
          </a:p>
        </p:txBody>
      </p:sp>
      <p:sp>
        <p:nvSpPr>
          <p:cNvPr id="16" name="TextBox 15">
            <a:extLst>
              <a:ext uri="{FF2B5EF4-FFF2-40B4-BE49-F238E27FC236}">
                <a16:creationId xmlns:a16="http://schemas.microsoft.com/office/drawing/2014/main" id="{01B3AD3F-C984-4823-0CAD-001CF7D93640}"/>
              </a:ext>
            </a:extLst>
          </p:cNvPr>
          <p:cNvSpPr txBox="1"/>
          <p:nvPr/>
        </p:nvSpPr>
        <p:spPr>
          <a:xfrm>
            <a:off x="9950776" y="1883186"/>
            <a:ext cx="2292615" cy="307777"/>
          </a:xfrm>
          <a:prstGeom prst="rect">
            <a:avLst/>
          </a:prstGeom>
          <a:noFill/>
        </p:spPr>
        <p:txBody>
          <a:bodyPr wrap="none" rtlCol="0">
            <a:spAutoFit/>
          </a:bodyPr>
          <a:lstStyle/>
          <a:p>
            <a:r>
              <a:rPr lang="en-US" sz="1400" i="1"/>
              <a:t>Nat. Photon. 13, 41 (2019)</a:t>
            </a:r>
          </a:p>
        </p:txBody>
      </p:sp>
    </p:spTree>
    <p:extLst>
      <p:ext uri="{BB962C8B-B14F-4D97-AF65-F5344CB8AC3E}">
        <p14:creationId xmlns:p14="http://schemas.microsoft.com/office/powerpoint/2010/main" val="34702731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E79F812-6107-D702-BB20-37B3DCF65329}"/>
              </a:ext>
            </a:extLst>
          </p:cNvPr>
          <p:cNvSpPr/>
          <p:nvPr/>
        </p:nvSpPr>
        <p:spPr>
          <a:xfrm>
            <a:off x="3434892" y="3841392"/>
            <a:ext cx="5607844" cy="1819202"/>
          </a:xfrm>
          <a:prstGeom prst="rect">
            <a:avLst/>
          </a:prstGeom>
          <a:solidFill>
            <a:schemeClr val="bg1"/>
          </a:solidFill>
          <a:ln w="19050"/>
          <a:effectLst>
            <a:outerShdw dist="101600" dir="2700000" algn="tl" rotWithShape="0">
              <a:schemeClr val="tx1">
                <a:lumMod val="50000"/>
                <a:lumOff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5870ECE-76CB-C08F-F094-E55EC9C3A0BE}"/>
              </a:ext>
            </a:extLst>
          </p:cNvPr>
          <p:cNvSpPr/>
          <p:nvPr/>
        </p:nvSpPr>
        <p:spPr>
          <a:xfrm>
            <a:off x="381000" y="1377341"/>
            <a:ext cx="2901492" cy="1819202"/>
          </a:xfrm>
          <a:prstGeom prst="rect">
            <a:avLst/>
          </a:prstGeom>
          <a:solidFill>
            <a:schemeClr val="bg1"/>
          </a:solidFill>
          <a:ln w="19050"/>
          <a:effectLst>
            <a:outerShdw dist="101600" dir="2700000" algn="tl" rotWithShape="0">
              <a:schemeClr val="tx1">
                <a:lumMod val="50000"/>
                <a:lumOff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6C151120-A33E-4BDE-A132-B6ED6EC1F1FD}"/>
              </a:ext>
            </a:extLst>
          </p:cNvPr>
          <p:cNvSpPr>
            <a:spLocks noGrp="1"/>
          </p:cNvSpPr>
          <p:nvPr>
            <p:ph type="sldNum" sz="quarter" idx="12"/>
          </p:nvPr>
        </p:nvSpPr>
        <p:spPr/>
        <p:txBody>
          <a:bodyPr/>
          <a:lstStyle/>
          <a:p>
            <a:fld id="{1B531F5F-64D0-4861-95C8-F4A76FD1AAAF}" type="slidenum">
              <a:rPr lang="en-US" smtClean="0"/>
              <a:t>41</a:t>
            </a:fld>
            <a:endParaRPr lang="en-US"/>
          </a:p>
        </p:txBody>
      </p:sp>
      <p:pic>
        <p:nvPicPr>
          <p:cNvPr id="4" name="Picture 3">
            <a:extLst>
              <a:ext uri="{FF2B5EF4-FFF2-40B4-BE49-F238E27FC236}">
                <a16:creationId xmlns:a16="http://schemas.microsoft.com/office/drawing/2014/main" id="{471C52E5-7C49-F73D-1DBC-3A4586802258}"/>
              </a:ext>
            </a:extLst>
          </p:cNvPr>
          <p:cNvPicPr>
            <a:picLocks noChangeAspect="1"/>
          </p:cNvPicPr>
          <p:nvPr/>
        </p:nvPicPr>
        <p:blipFill rotWithShape="1">
          <a:blip r:embed="rId3">
            <a:clrChange>
              <a:clrFrom>
                <a:srgbClr val="FFFFFF"/>
              </a:clrFrom>
              <a:clrTo>
                <a:srgbClr val="FFFFFF">
                  <a:alpha val="0"/>
                </a:srgbClr>
              </a:clrTo>
            </a:clrChange>
          </a:blip>
          <a:srcRect r="30670" b="34235"/>
          <a:stretch/>
        </p:blipFill>
        <p:spPr>
          <a:xfrm>
            <a:off x="3102740" y="685606"/>
            <a:ext cx="6152581" cy="3164389"/>
          </a:xfrm>
          <a:prstGeom prst="rect">
            <a:avLst/>
          </a:prstGeom>
        </p:spPr>
      </p:pic>
      <p:pic>
        <p:nvPicPr>
          <p:cNvPr id="3" name="Picture 2">
            <a:extLst>
              <a:ext uri="{FF2B5EF4-FFF2-40B4-BE49-F238E27FC236}">
                <a16:creationId xmlns:a16="http://schemas.microsoft.com/office/drawing/2014/main" id="{A91AE469-03B6-7086-9F11-1A91C2049642}"/>
              </a:ext>
            </a:extLst>
          </p:cNvPr>
          <p:cNvPicPr>
            <a:picLocks noChangeAspect="1"/>
          </p:cNvPicPr>
          <p:nvPr/>
        </p:nvPicPr>
        <p:blipFill>
          <a:blip r:embed="rId4">
            <a:clrChange>
              <a:clrFrom>
                <a:srgbClr val="FFFFFF"/>
              </a:clrFrom>
              <a:clrTo>
                <a:srgbClr val="FFFFFF">
                  <a:alpha val="0"/>
                </a:srgbClr>
              </a:clrTo>
            </a:clrChange>
            <a:lum bright="40000" contrast="20000"/>
          </a:blip>
          <a:srcRect l="76865" t="-13" r="2713" b="67085"/>
          <a:stretch/>
        </p:blipFill>
        <p:spPr>
          <a:xfrm>
            <a:off x="9255321" y="1322031"/>
            <a:ext cx="2626902" cy="2307610"/>
          </a:xfrm>
          <a:prstGeom prst="rect">
            <a:avLst/>
          </a:prstGeom>
          <a:effectLst>
            <a:outerShdw dist="114300" dir="2700000" algn="tl" rotWithShape="0">
              <a:prstClr val="black">
                <a:alpha val="40000"/>
              </a:prstClr>
            </a:outerShdw>
          </a:effectLst>
        </p:spPr>
      </p:pic>
      <p:sp>
        <p:nvSpPr>
          <p:cNvPr id="7" name="TextBox 6">
            <a:extLst>
              <a:ext uri="{FF2B5EF4-FFF2-40B4-BE49-F238E27FC236}">
                <a16:creationId xmlns:a16="http://schemas.microsoft.com/office/drawing/2014/main" id="{3FF870F7-B245-6FA6-6FB9-678294279105}"/>
              </a:ext>
            </a:extLst>
          </p:cNvPr>
          <p:cNvSpPr txBox="1"/>
          <p:nvPr/>
        </p:nvSpPr>
        <p:spPr>
          <a:xfrm>
            <a:off x="8398369" y="6467967"/>
            <a:ext cx="65" cy="246221"/>
          </a:xfrm>
          <a:prstGeom prst="rect">
            <a:avLst/>
          </a:prstGeom>
          <a:noFill/>
        </p:spPr>
        <p:txBody>
          <a:bodyPr wrap="none" lIns="0" tIns="0" rIns="0" bIns="0" rtlCol="0">
            <a:spAutoFit/>
          </a:bodyPr>
          <a:lstStyle/>
          <a:p>
            <a:endParaRPr lang="en-US" sz="1600"/>
          </a:p>
        </p:txBody>
      </p:sp>
      <p:sp>
        <p:nvSpPr>
          <p:cNvPr id="9" name="Rectangle 5">
            <a:extLst>
              <a:ext uri="{FF2B5EF4-FFF2-40B4-BE49-F238E27FC236}">
                <a16:creationId xmlns:a16="http://schemas.microsoft.com/office/drawing/2014/main" id="{B5018220-F5F5-80AF-8958-CE48409F78A5}"/>
              </a:ext>
            </a:extLst>
          </p:cNvPr>
          <p:cNvSpPr txBox="1">
            <a:spLocks noChangeArrowheads="1"/>
          </p:cNvSpPr>
          <p:nvPr/>
        </p:nvSpPr>
        <p:spPr>
          <a:xfrm>
            <a:off x="381000" y="97630"/>
            <a:ext cx="11049000" cy="1325563"/>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altLang="en-US">
                <a:latin typeface="Arial" panose="020B0604020202020204" pitchFamily="34" charset="0"/>
              </a:rPr>
              <a:t>Nonlinear Compton scattering</a:t>
            </a:r>
            <a:endParaRPr lang="en-US" altLang="en-US"/>
          </a:p>
        </p:txBody>
      </p:sp>
      <p:sp>
        <p:nvSpPr>
          <p:cNvPr id="10" name="TextBox 9">
            <a:extLst>
              <a:ext uri="{FF2B5EF4-FFF2-40B4-BE49-F238E27FC236}">
                <a16:creationId xmlns:a16="http://schemas.microsoft.com/office/drawing/2014/main" id="{6A405CCA-FD2A-4086-B1F7-DDD073EFEB04}"/>
              </a:ext>
            </a:extLst>
          </p:cNvPr>
          <p:cNvSpPr txBox="1"/>
          <p:nvPr/>
        </p:nvSpPr>
        <p:spPr>
          <a:xfrm>
            <a:off x="334474" y="3752836"/>
            <a:ext cx="2814792" cy="2369880"/>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en-US" altLang="en-US" sz="1600">
                <a:effectLst>
                  <a:outerShdw blurRad="38100" dist="38100" dir="2700000" algn="tl">
                    <a:srgbClr val="000000">
                      <a:alpha val="43137"/>
                    </a:srgbClr>
                  </a:outerShdw>
                </a:effectLst>
                <a:latin typeface="Arial" panose="020B0604020202020204" pitchFamily="34" charset="0"/>
              </a:rPr>
              <a:t>Energy of the electron quiver motion in laser field </a:t>
            </a:r>
            <a:endParaRPr lang="en-US" sz="1600">
              <a:effectLst>
                <a:outerShdw blurRad="38100" dist="38100" dir="2700000" algn="tl">
                  <a:srgbClr val="000000">
                    <a:alpha val="43137"/>
                  </a:srgbClr>
                </a:outerShdw>
              </a:effectLst>
            </a:endParaRPr>
          </a:p>
          <a:p>
            <a:pPr marL="342900" indent="-342900">
              <a:spcBef>
                <a:spcPts val="1200"/>
              </a:spcBef>
              <a:buFont typeface="Arial" panose="020B0604020202020204" pitchFamily="34" charset="0"/>
              <a:buChar char="•"/>
            </a:pPr>
            <a:r>
              <a:rPr lang="en-US" sz="1600">
                <a:effectLst>
                  <a:outerShdw blurRad="38100" dist="38100" dir="2700000" algn="tl">
                    <a:srgbClr val="000000">
                      <a:alpha val="43137"/>
                    </a:srgbClr>
                  </a:outerShdw>
                </a:effectLst>
              </a:rPr>
              <a:t>Need 10</a:t>
            </a:r>
            <a:r>
              <a:rPr lang="en-US" sz="1600" baseline="30000">
                <a:effectLst>
                  <a:outerShdw blurRad="38100" dist="38100" dir="2700000" algn="tl">
                    <a:srgbClr val="000000">
                      <a:alpha val="43137"/>
                    </a:srgbClr>
                  </a:outerShdw>
                </a:effectLst>
              </a:rPr>
              <a:t>16 </a:t>
            </a:r>
            <a:r>
              <a:rPr lang="en-US" sz="1600">
                <a:effectLst>
                  <a:outerShdw blurRad="38100" dist="38100" dir="2700000" algn="tl">
                    <a:srgbClr val="000000">
                      <a:alpha val="43137"/>
                    </a:srgbClr>
                  </a:outerShdw>
                </a:effectLst>
              </a:rPr>
              <a:t>W/cm</a:t>
            </a:r>
            <a:r>
              <a:rPr lang="en-US" sz="1600" baseline="30000">
                <a:effectLst>
                  <a:outerShdw blurRad="38100" dist="38100" dir="2700000" algn="tl">
                    <a:srgbClr val="000000">
                      <a:alpha val="43137"/>
                    </a:srgbClr>
                  </a:outerShdw>
                </a:effectLst>
              </a:rPr>
              <a:t>2</a:t>
            </a:r>
            <a:r>
              <a:rPr lang="en-US" sz="1600">
                <a:effectLst>
                  <a:outerShdw blurRad="38100" dist="38100" dir="2700000" algn="tl">
                    <a:srgbClr val="000000">
                      <a:alpha val="43137"/>
                    </a:srgbClr>
                  </a:outerShdw>
                </a:effectLst>
              </a:rPr>
              <a:t> to reach relativistic energy with CO</a:t>
            </a:r>
            <a:r>
              <a:rPr lang="en-US" sz="1600" baseline="-25000">
                <a:effectLst>
                  <a:outerShdw blurRad="38100" dist="38100" dir="2700000" algn="tl">
                    <a:srgbClr val="000000">
                      <a:alpha val="43137"/>
                    </a:srgbClr>
                  </a:outerShdw>
                </a:effectLst>
              </a:rPr>
              <a:t>2</a:t>
            </a:r>
            <a:r>
              <a:rPr lang="en-US" sz="1600">
                <a:effectLst>
                  <a:outerShdw blurRad="38100" dist="38100" dir="2700000" algn="tl">
                    <a:srgbClr val="000000">
                      <a:alpha val="43137"/>
                    </a:srgbClr>
                  </a:outerShdw>
                </a:effectLst>
              </a:rPr>
              <a:t> laser</a:t>
            </a:r>
          </a:p>
          <a:p>
            <a:pPr marL="342900" indent="-342900">
              <a:spcBef>
                <a:spcPts val="1200"/>
              </a:spcBef>
              <a:buFont typeface="Arial" panose="020B0604020202020204" pitchFamily="34" charset="0"/>
              <a:buChar char="•"/>
            </a:pPr>
            <a:r>
              <a:rPr lang="en-US" sz="1600">
                <a:effectLst>
                  <a:outerShdw blurRad="38100" dist="38100" dir="2700000" algn="tl">
                    <a:srgbClr val="000000">
                      <a:alpha val="43137"/>
                    </a:srgbClr>
                  </a:outerShdw>
                </a:effectLst>
              </a:rPr>
              <a:t>Also, bigger number of laser photons per Joule.</a:t>
            </a: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903396EE-A4FA-E0B4-6A63-FAC6F257A82D}"/>
                  </a:ext>
                </a:extLst>
              </p:cNvPr>
              <p:cNvSpPr txBox="1"/>
              <p:nvPr/>
            </p:nvSpPr>
            <p:spPr>
              <a:xfrm>
                <a:off x="1080418" y="3308764"/>
                <a:ext cx="1164047"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sz="2800" i="1" smtClean="0">
                          <a:solidFill>
                            <a:srgbClr val="000000"/>
                          </a:solidFill>
                          <a:latin typeface="Cambria Math" panose="02040503050406030204" pitchFamily="18" charset="0"/>
                        </a:rPr>
                        <m:t>Φ</m:t>
                      </m:r>
                      <m:r>
                        <a:rPr lang="en-US" sz="2800" i="1" smtClean="0">
                          <a:solidFill>
                            <a:srgbClr val="000000"/>
                          </a:solidFill>
                          <a:latin typeface="Cambria Math" panose="02040503050406030204" pitchFamily="18" charset="0"/>
                        </a:rPr>
                        <m:t>~</m:t>
                      </m:r>
                      <m:r>
                        <a:rPr lang="en-US" sz="2800" b="0" i="1" smtClean="0">
                          <a:solidFill>
                            <a:srgbClr val="000000"/>
                          </a:solidFill>
                          <a:latin typeface="Cambria Math" panose="02040503050406030204" pitchFamily="18" charset="0"/>
                        </a:rPr>
                        <m:t>𝐼</m:t>
                      </m:r>
                      <m:sSup>
                        <m:sSupPr>
                          <m:ctrlPr>
                            <a:rPr lang="en-US" sz="2800" b="0" i="1" smtClean="0">
                              <a:solidFill>
                                <a:srgbClr val="C00000"/>
                              </a:solidFill>
                              <a:latin typeface="Cambria Math" panose="02040503050406030204" pitchFamily="18" charset="0"/>
                            </a:rPr>
                          </m:ctrlPr>
                        </m:sSupPr>
                        <m:e>
                          <m:r>
                            <m:rPr>
                              <m:sty m:val="p"/>
                            </m:rPr>
                            <a:rPr lang="el-GR" sz="2800" b="0" i="1" smtClean="0">
                              <a:solidFill>
                                <a:srgbClr val="C00000"/>
                              </a:solidFill>
                              <a:latin typeface="Cambria Math" panose="02040503050406030204" pitchFamily="18" charset="0"/>
                            </a:rPr>
                            <m:t>λ</m:t>
                          </m:r>
                        </m:e>
                        <m:sup>
                          <m:r>
                            <a:rPr lang="en-US" sz="2800" b="0" i="1" smtClean="0">
                              <a:solidFill>
                                <a:srgbClr val="C00000"/>
                              </a:solidFill>
                              <a:latin typeface="Cambria Math" panose="02040503050406030204" pitchFamily="18" charset="0"/>
                            </a:rPr>
                            <m:t>2</m:t>
                          </m:r>
                        </m:sup>
                      </m:sSup>
                    </m:oMath>
                  </m:oMathPara>
                </a14:m>
                <a:endParaRPr lang="en-US" sz="2800"/>
              </a:p>
            </p:txBody>
          </p:sp>
        </mc:Choice>
        <mc:Fallback>
          <p:sp>
            <p:nvSpPr>
              <p:cNvPr id="11" name="TextBox 10">
                <a:extLst>
                  <a:ext uri="{FF2B5EF4-FFF2-40B4-BE49-F238E27FC236}">
                    <a16:creationId xmlns:a16="http://schemas.microsoft.com/office/drawing/2014/main" id="{903396EE-A4FA-E0B4-6A63-FAC6F257A82D}"/>
                  </a:ext>
                </a:extLst>
              </p:cNvPr>
              <p:cNvSpPr txBox="1">
                <a:spLocks noRot="1" noChangeAspect="1" noMove="1" noResize="1" noEditPoints="1" noAdjustHandles="1" noChangeArrowheads="1" noChangeShapeType="1" noTextEdit="1"/>
              </p:cNvSpPr>
              <p:nvPr/>
            </p:nvSpPr>
            <p:spPr>
              <a:xfrm>
                <a:off x="1080418" y="3308764"/>
                <a:ext cx="1164047" cy="523220"/>
              </a:xfrm>
              <a:prstGeom prst="rect">
                <a:avLst/>
              </a:prstGeom>
              <a:blipFill>
                <a:blip r:embed="rId5"/>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73A854D3-AE53-4598-5EB8-B41B2B5D7D92}"/>
              </a:ext>
            </a:extLst>
          </p:cNvPr>
          <p:cNvSpPr txBox="1"/>
          <p:nvPr/>
        </p:nvSpPr>
        <p:spPr>
          <a:xfrm>
            <a:off x="9012833" y="784671"/>
            <a:ext cx="3179167" cy="523220"/>
          </a:xfrm>
          <a:prstGeom prst="rect">
            <a:avLst/>
          </a:prstGeom>
          <a:noFill/>
        </p:spPr>
        <p:txBody>
          <a:bodyPr wrap="square" rtlCol="0">
            <a:spAutoFit/>
          </a:bodyPr>
          <a:lstStyle/>
          <a:p>
            <a:pPr algn="ctr"/>
            <a:r>
              <a:rPr lang="en-US" sz="1400" b="1">
                <a:effectLst>
                  <a:outerShdw blurRad="38100" dist="38100" dir="2700000" algn="tl">
                    <a:srgbClr val="000000">
                      <a:alpha val="43137"/>
                    </a:srgbClr>
                  </a:outerShdw>
                </a:effectLst>
              </a:rPr>
              <a:t>Angle distribution of high harmonics (simulation)</a:t>
            </a:r>
          </a:p>
        </p:txBody>
      </p:sp>
      <p:pic>
        <p:nvPicPr>
          <p:cNvPr id="5" name="Picture 4">
            <a:extLst>
              <a:ext uri="{FF2B5EF4-FFF2-40B4-BE49-F238E27FC236}">
                <a16:creationId xmlns:a16="http://schemas.microsoft.com/office/drawing/2014/main" id="{1E9E81BB-88DA-E8D7-F1BC-AB12B6A26D54}"/>
              </a:ext>
            </a:extLst>
          </p:cNvPr>
          <p:cNvPicPr>
            <a:picLocks noChangeAspect="1"/>
          </p:cNvPicPr>
          <p:nvPr/>
        </p:nvPicPr>
        <p:blipFill>
          <a:blip r:embed="rId6">
            <a:clrChange>
              <a:clrFrom>
                <a:srgbClr val="FFFFFF"/>
              </a:clrFrom>
              <a:clrTo>
                <a:srgbClr val="FFFFFF">
                  <a:alpha val="0"/>
                </a:srgbClr>
              </a:clrTo>
            </a:clrChange>
          </a:blip>
          <a:srcRect l="45116" b="54837"/>
          <a:stretch/>
        </p:blipFill>
        <p:spPr>
          <a:xfrm>
            <a:off x="420776" y="1486433"/>
            <a:ext cx="2814792" cy="1646628"/>
          </a:xfrm>
          <a:prstGeom prst="rect">
            <a:avLst/>
          </a:prstGeom>
          <a:ln w="28575">
            <a:noFill/>
          </a:ln>
        </p:spPr>
      </p:pic>
      <p:sp>
        <p:nvSpPr>
          <p:cNvPr id="13" name="TextBox 12">
            <a:extLst>
              <a:ext uri="{FF2B5EF4-FFF2-40B4-BE49-F238E27FC236}">
                <a16:creationId xmlns:a16="http://schemas.microsoft.com/office/drawing/2014/main" id="{E87AE777-DEDB-9D0E-247D-B1E25CF7BE4D}"/>
              </a:ext>
            </a:extLst>
          </p:cNvPr>
          <p:cNvSpPr txBox="1"/>
          <p:nvPr/>
        </p:nvSpPr>
        <p:spPr>
          <a:xfrm>
            <a:off x="570272" y="929465"/>
            <a:ext cx="3768436" cy="307777"/>
          </a:xfrm>
          <a:prstGeom prst="rect">
            <a:avLst/>
          </a:prstGeom>
          <a:noFill/>
        </p:spPr>
        <p:txBody>
          <a:bodyPr wrap="square" rtlCol="0">
            <a:spAutoFit/>
          </a:bodyPr>
          <a:lstStyle/>
          <a:p>
            <a:r>
              <a:rPr lang="en-US" sz="1400" b="1">
                <a:effectLst>
                  <a:outerShdw blurRad="38100" dist="38100" dir="2700000" algn="tl">
                    <a:srgbClr val="000000">
                      <a:alpha val="43137"/>
                    </a:srgbClr>
                  </a:outerShdw>
                </a:effectLst>
              </a:rPr>
              <a:t>Laser acts as a virtual wiggler</a:t>
            </a:r>
          </a:p>
        </p:txBody>
      </p:sp>
      <p:pic>
        <p:nvPicPr>
          <p:cNvPr id="14" name="Picture 13">
            <a:extLst>
              <a:ext uri="{FF2B5EF4-FFF2-40B4-BE49-F238E27FC236}">
                <a16:creationId xmlns:a16="http://schemas.microsoft.com/office/drawing/2014/main" id="{634A71DF-027F-DC64-8DAF-16CF20248302}"/>
              </a:ext>
            </a:extLst>
          </p:cNvPr>
          <p:cNvPicPr>
            <a:picLocks noChangeAspect="1"/>
          </p:cNvPicPr>
          <p:nvPr/>
        </p:nvPicPr>
        <p:blipFill rotWithShape="1">
          <a:blip r:embed="rId3">
            <a:clrChange>
              <a:clrFrom>
                <a:srgbClr val="FFFFFF"/>
              </a:clrFrom>
              <a:clrTo>
                <a:srgbClr val="FFFFFF">
                  <a:alpha val="0"/>
                </a:srgbClr>
              </a:clrTo>
            </a:clrChange>
          </a:blip>
          <a:srcRect l="44539" t="66648"/>
          <a:stretch/>
        </p:blipFill>
        <p:spPr>
          <a:xfrm>
            <a:off x="3434893" y="3752836"/>
            <a:ext cx="5719866" cy="1864989"/>
          </a:xfrm>
          <a:prstGeom prst="rect">
            <a:avLst/>
          </a:prstGeom>
        </p:spPr>
      </p:pic>
      <p:pic>
        <p:nvPicPr>
          <p:cNvPr id="15" name="Picture 14">
            <a:extLst>
              <a:ext uri="{FF2B5EF4-FFF2-40B4-BE49-F238E27FC236}">
                <a16:creationId xmlns:a16="http://schemas.microsoft.com/office/drawing/2014/main" id="{3377B94C-1369-94DC-78BE-2D63A7CB7FD7}"/>
              </a:ext>
            </a:extLst>
          </p:cNvPr>
          <p:cNvPicPr>
            <a:picLocks noChangeAspect="1"/>
          </p:cNvPicPr>
          <p:nvPr/>
        </p:nvPicPr>
        <p:blipFill rotWithShape="1">
          <a:blip r:embed="rId3">
            <a:clrChange>
              <a:clrFrom>
                <a:srgbClr val="FFFFFF"/>
              </a:clrFrom>
              <a:clrTo>
                <a:srgbClr val="FFFFFF">
                  <a:alpha val="0"/>
                </a:srgbClr>
              </a:clrTo>
            </a:clrChange>
          </a:blip>
          <a:srcRect t="86377" r="54855"/>
          <a:stretch/>
        </p:blipFill>
        <p:spPr>
          <a:xfrm>
            <a:off x="3902364" y="5992442"/>
            <a:ext cx="4006272" cy="655482"/>
          </a:xfrm>
          <a:prstGeom prst="rect">
            <a:avLst/>
          </a:prstGeom>
        </p:spPr>
      </p:pic>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59646EAA-7661-8569-0AA2-DA7C02984F35}"/>
                  </a:ext>
                </a:extLst>
              </p:cNvPr>
              <p:cNvSpPr txBox="1"/>
              <p:nvPr/>
            </p:nvSpPr>
            <p:spPr>
              <a:xfrm>
                <a:off x="3235568" y="5748080"/>
                <a:ext cx="6324009" cy="707886"/>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en-US" altLang="en-US" sz="1600">
                    <a:effectLst>
                      <a:outerShdw blurRad="38100" dist="38100" dir="2700000" algn="tl">
                        <a:srgbClr val="000000">
                          <a:alpha val="43137"/>
                        </a:srgbClr>
                      </a:outerShdw>
                    </a:effectLst>
                    <a:latin typeface="Arial" panose="020B0604020202020204" pitchFamily="34" charset="0"/>
                  </a:rPr>
                  <a:t>First observation of nonlinear component in ICS at </a:t>
                </a:r>
                <a14:m>
                  <m:oMath xmlns:m="http://schemas.openxmlformats.org/officeDocument/2006/math">
                    <m:sSub>
                      <m:sSubPr>
                        <m:ctrlPr>
                          <a:rPr lang="en-US" sz="1600" i="1" smtClean="0">
                            <a:effectLst>
                              <a:outerShdw blurRad="38100" dist="38100" dir="2700000" algn="tl">
                                <a:srgbClr val="000000">
                                  <a:alpha val="43137"/>
                                </a:srgbClr>
                              </a:outerShdw>
                            </a:effectLst>
                            <a:latin typeface="Cambria Math" panose="02040503050406030204" pitchFamily="18" charset="0"/>
                          </a:rPr>
                        </m:ctrlPr>
                      </m:sSubPr>
                      <m:e>
                        <m:r>
                          <a:rPr lang="en-US" sz="1600" i="1">
                            <a:effectLst>
                              <a:outerShdw blurRad="38100" dist="38100" dir="2700000" algn="tl">
                                <a:srgbClr val="000000">
                                  <a:alpha val="43137"/>
                                </a:srgbClr>
                              </a:outerShdw>
                            </a:effectLst>
                            <a:latin typeface="Cambria Math" panose="02040503050406030204" pitchFamily="18" charset="0"/>
                          </a:rPr>
                          <m:t>𝑎</m:t>
                        </m:r>
                      </m:e>
                      <m:sub>
                        <m:r>
                          <a:rPr lang="en-US" sz="1600" i="1">
                            <a:effectLst>
                              <a:outerShdw blurRad="38100" dist="38100" dir="2700000" algn="tl">
                                <a:srgbClr val="000000">
                                  <a:alpha val="43137"/>
                                </a:srgbClr>
                              </a:outerShdw>
                            </a:effectLst>
                            <a:latin typeface="Cambria Math" panose="02040503050406030204" pitchFamily="18" charset="0"/>
                          </a:rPr>
                          <m:t>0</m:t>
                        </m:r>
                      </m:sub>
                    </m:sSub>
                  </m:oMath>
                </a14:m>
                <a:r>
                  <a:rPr lang="en-US" sz="1600">
                    <a:effectLst>
                      <a:outerShdw blurRad="38100" dist="38100" dir="2700000" algn="tl">
                        <a:srgbClr val="000000">
                          <a:alpha val="43137"/>
                        </a:srgbClr>
                      </a:outerShdw>
                    </a:effectLst>
                  </a:rPr>
                  <a:t>=0.3</a:t>
                </a:r>
                <a:endParaRPr lang="en-US" sz="1600"/>
              </a:p>
              <a:p>
                <a:pPr marL="342900" indent="-342900">
                  <a:spcBef>
                    <a:spcPts val="1200"/>
                  </a:spcBef>
                  <a:buFont typeface="Arial" panose="020B0604020202020204" pitchFamily="34" charset="0"/>
                  <a:buChar char="•"/>
                </a:pPr>
                <a:endParaRPr lang="en-US" sz="1400"/>
              </a:p>
            </p:txBody>
          </p:sp>
        </mc:Choice>
        <mc:Fallback>
          <p:sp>
            <p:nvSpPr>
              <p:cNvPr id="17" name="TextBox 16">
                <a:extLst>
                  <a:ext uri="{FF2B5EF4-FFF2-40B4-BE49-F238E27FC236}">
                    <a16:creationId xmlns:a16="http://schemas.microsoft.com/office/drawing/2014/main" id="{59646EAA-7661-8569-0AA2-DA7C02984F35}"/>
                  </a:ext>
                </a:extLst>
              </p:cNvPr>
              <p:cNvSpPr txBox="1">
                <a:spLocks noRot="1" noChangeAspect="1" noMove="1" noResize="1" noEditPoints="1" noAdjustHandles="1" noChangeArrowheads="1" noChangeShapeType="1" noTextEdit="1"/>
              </p:cNvSpPr>
              <p:nvPr/>
            </p:nvSpPr>
            <p:spPr>
              <a:xfrm>
                <a:off x="3235568" y="5748080"/>
                <a:ext cx="6324009" cy="707886"/>
              </a:xfrm>
              <a:prstGeom prst="rect">
                <a:avLst/>
              </a:prstGeom>
              <a:blipFill>
                <a:blip r:embed="rId7"/>
                <a:stretch>
                  <a:fillRect l="-482" t="-3448"/>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3AF80938-45CF-4824-6475-43873B4C01F4}"/>
              </a:ext>
            </a:extLst>
          </p:cNvPr>
          <p:cNvSpPr txBox="1"/>
          <p:nvPr/>
        </p:nvSpPr>
        <p:spPr>
          <a:xfrm>
            <a:off x="9230816" y="3875316"/>
            <a:ext cx="2814792" cy="2215991"/>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sz="1600">
                <a:effectLst>
                  <a:outerShdw blurRad="38100" dist="38100" dir="2700000" algn="tl">
                    <a:srgbClr val="000000">
                      <a:alpha val="43137"/>
                    </a:srgbClr>
                  </a:outerShdw>
                </a:effectLst>
                <a:latin typeface="Arial" panose="020B0604020202020204" pitchFamily="34" charset="0"/>
              </a:rPr>
              <a:t>With a stronger laser the ICS spectrum turns into a super-continuum with the maximum shifted to high harmonics. </a:t>
            </a:r>
          </a:p>
          <a:p>
            <a:pPr marL="285750" indent="-285750">
              <a:spcBef>
                <a:spcPts val="1200"/>
              </a:spcBef>
              <a:buFont typeface="Arial" panose="020B0604020202020204" pitchFamily="34" charset="0"/>
              <a:buChar char="•"/>
            </a:pPr>
            <a:r>
              <a:rPr lang="en-US" sz="1600">
                <a:effectLst>
                  <a:outerShdw blurRad="38100" dist="38100" dir="2700000" algn="tl">
                    <a:srgbClr val="000000">
                      <a:alpha val="43137"/>
                    </a:srgbClr>
                  </a:outerShdw>
                </a:effectLst>
                <a:latin typeface="Arial" panose="020B0604020202020204" pitchFamily="34" charset="0"/>
              </a:rPr>
              <a:t>Can be used for measuring peak laser  intensity.</a:t>
            </a:r>
            <a:endParaRPr lang="en-US" sz="1600">
              <a:effectLst>
                <a:outerShdw blurRad="38100" dist="38100" dir="2700000" algn="tl">
                  <a:srgbClr val="000000">
                    <a:alpha val="43137"/>
                  </a:srgbClr>
                </a:outerShdw>
              </a:effectLst>
            </a:endParaRPr>
          </a:p>
        </p:txBody>
      </p:sp>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F399FFE3-0AF3-7238-7A50-A07145683645}"/>
                  </a:ext>
                </a:extLst>
              </p:cNvPr>
              <p:cNvSpPr txBox="1"/>
              <p:nvPr/>
            </p:nvSpPr>
            <p:spPr>
              <a:xfrm>
                <a:off x="3236800" y="6354400"/>
                <a:ext cx="7815431" cy="338554"/>
              </a:xfrm>
              <a:prstGeom prst="rect">
                <a:avLst/>
              </a:prstGeom>
              <a:noFill/>
            </p:spPr>
            <p:txBody>
              <a:bodyPr wrap="square">
                <a:spAutoFit/>
              </a:bodyPr>
              <a:lstStyle/>
              <a:p>
                <a:pPr marL="285750" indent="-285750">
                  <a:buFont typeface="Arial" panose="020B0604020202020204" pitchFamily="34" charset="0"/>
                  <a:buChar char="•"/>
                </a:pPr>
                <a:r>
                  <a:rPr lang="en-US" sz="1600">
                    <a:solidFill>
                      <a:srgbClr val="231F20"/>
                    </a:solidFill>
                    <a:effectLst>
                      <a:outerShdw blurRad="38100" dist="38100" dir="2700000" algn="tl">
                        <a:srgbClr val="000000">
                          <a:alpha val="43137"/>
                        </a:srgbClr>
                      </a:outerShdw>
                    </a:effectLst>
                  </a:rPr>
                  <a:t>3</a:t>
                </a:r>
                <a:r>
                  <a:rPr lang="en-US" sz="1600" baseline="30000">
                    <a:solidFill>
                      <a:srgbClr val="231F20"/>
                    </a:solidFill>
                    <a:effectLst>
                      <a:outerShdw blurRad="38100" dist="38100" dir="2700000" algn="tl">
                        <a:srgbClr val="000000">
                          <a:alpha val="43137"/>
                        </a:srgbClr>
                      </a:outerShdw>
                    </a:effectLst>
                  </a:rPr>
                  <a:t>rd</a:t>
                </a:r>
                <a:r>
                  <a:rPr lang="en-US" sz="1600">
                    <a:solidFill>
                      <a:srgbClr val="231F20"/>
                    </a:solidFill>
                    <a:effectLst>
                      <a:outerShdw blurRad="38100" dist="38100" dir="2700000" algn="tl">
                        <a:srgbClr val="000000">
                          <a:alpha val="43137"/>
                        </a:srgbClr>
                      </a:outerShdw>
                    </a:effectLst>
                  </a:rPr>
                  <a:t> harmonic and red shift </a:t>
                </a:r>
                <a:r>
                  <a:rPr lang="en-US" altLang="en-US" sz="1600">
                    <a:effectLst>
                      <a:outerShdw blurRad="38100" dist="38100" dir="2700000" algn="tl">
                        <a:srgbClr val="000000">
                          <a:alpha val="43137"/>
                        </a:srgbClr>
                      </a:outerShdw>
                    </a:effectLst>
                    <a:latin typeface="Arial" panose="020B0604020202020204" pitchFamily="34" charset="0"/>
                  </a:rPr>
                  <a:t>at </a:t>
                </a:r>
                <a14:m>
                  <m:oMath xmlns:m="http://schemas.openxmlformats.org/officeDocument/2006/math">
                    <m:sSub>
                      <m:sSubPr>
                        <m:ctrlPr>
                          <a:rPr lang="en-US" sz="1600" i="1">
                            <a:effectLst>
                              <a:outerShdw blurRad="38100" dist="38100" dir="2700000" algn="tl">
                                <a:srgbClr val="000000">
                                  <a:alpha val="43137"/>
                                </a:srgbClr>
                              </a:outerShdw>
                            </a:effectLst>
                            <a:latin typeface="Cambria Math" panose="02040503050406030204" pitchFamily="18" charset="0"/>
                          </a:rPr>
                        </m:ctrlPr>
                      </m:sSubPr>
                      <m:e>
                        <m:r>
                          <a:rPr lang="en-US" sz="1600" i="1">
                            <a:effectLst>
                              <a:outerShdw blurRad="38100" dist="38100" dir="2700000" algn="tl">
                                <a:srgbClr val="000000">
                                  <a:alpha val="43137"/>
                                </a:srgbClr>
                              </a:outerShdw>
                            </a:effectLst>
                            <a:latin typeface="Cambria Math" panose="02040503050406030204" pitchFamily="18" charset="0"/>
                          </a:rPr>
                          <m:t>𝑎</m:t>
                        </m:r>
                      </m:e>
                      <m:sub>
                        <m:r>
                          <a:rPr lang="en-US" sz="1600" i="1">
                            <a:effectLst>
                              <a:outerShdw blurRad="38100" dist="38100" dir="2700000" algn="tl">
                                <a:srgbClr val="000000">
                                  <a:alpha val="43137"/>
                                </a:srgbClr>
                              </a:outerShdw>
                            </a:effectLst>
                            <a:latin typeface="Cambria Math" panose="02040503050406030204" pitchFamily="18" charset="0"/>
                          </a:rPr>
                          <m:t>0</m:t>
                        </m:r>
                      </m:sub>
                    </m:sSub>
                  </m:oMath>
                </a14:m>
                <a:r>
                  <a:rPr lang="en-US" sz="1600">
                    <a:effectLst>
                      <a:outerShdw blurRad="38100" dist="38100" dir="2700000" algn="tl">
                        <a:srgbClr val="000000">
                          <a:alpha val="43137"/>
                        </a:srgbClr>
                      </a:outerShdw>
                    </a:effectLst>
                  </a:rPr>
                  <a:t>=0.6</a:t>
                </a:r>
                <a:r>
                  <a:rPr lang="en-US" sz="1600">
                    <a:solidFill>
                      <a:srgbClr val="231F20"/>
                    </a:solidFill>
                    <a:effectLst>
                      <a:outerShdw blurRad="38100" dist="38100" dir="2700000" algn="tl">
                        <a:srgbClr val="000000">
                          <a:alpha val="43137"/>
                        </a:srgbClr>
                      </a:outerShdw>
                    </a:effectLst>
                  </a:rPr>
                  <a:t>          </a:t>
                </a:r>
                <a:r>
                  <a:rPr lang="en-US" sz="1400" b="0" i="1" u="none" strike="noStrike" baseline="0">
                    <a:solidFill>
                      <a:srgbClr val="231F20"/>
                    </a:solidFill>
                    <a:effectLst>
                      <a:outerShdw blurRad="38100" dist="38100" dir="2700000" algn="tl">
                        <a:srgbClr val="000000">
                          <a:alpha val="43137"/>
                        </a:srgbClr>
                      </a:outerShdw>
                    </a:effectLst>
                  </a:rPr>
                  <a:t>PRST-AB </a:t>
                </a:r>
                <a:r>
                  <a:rPr lang="en-US" sz="1400" b="1" i="1" u="none" strike="noStrike" baseline="0">
                    <a:solidFill>
                      <a:srgbClr val="231F20"/>
                    </a:solidFill>
                    <a:effectLst>
                      <a:outerShdw blurRad="38100" dist="38100" dir="2700000" algn="tl">
                        <a:srgbClr val="000000">
                          <a:alpha val="43137"/>
                        </a:srgbClr>
                      </a:outerShdw>
                    </a:effectLst>
                  </a:rPr>
                  <a:t>18</a:t>
                </a:r>
                <a:r>
                  <a:rPr lang="en-US" sz="1400" b="0" i="1" u="none" strike="noStrike" baseline="0">
                    <a:solidFill>
                      <a:srgbClr val="231F20"/>
                    </a:solidFill>
                    <a:effectLst>
                      <a:outerShdw blurRad="38100" dist="38100" dir="2700000" algn="tl">
                        <a:srgbClr val="000000">
                          <a:alpha val="43137"/>
                        </a:srgbClr>
                      </a:outerShdw>
                    </a:effectLst>
                  </a:rPr>
                  <a:t>, 060702 (2015)  </a:t>
                </a:r>
                <a:endParaRPr lang="en-US" sz="1400" i="1">
                  <a:effectLst>
                    <a:outerShdw blurRad="38100" dist="38100" dir="2700000" algn="tl">
                      <a:srgbClr val="000000">
                        <a:alpha val="43137"/>
                      </a:srgbClr>
                    </a:outerShdw>
                  </a:effectLst>
                </a:endParaRPr>
              </a:p>
            </p:txBody>
          </p:sp>
        </mc:Choice>
        <mc:Fallback>
          <p:sp>
            <p:nvSpPr>
              <p:cNvPr id="21" name="TextBox 20">
                <a:extLst>
                  <a:ext uri="{FF2B5EF4-FFF2-40B4-BE49-F238E27FC236}">
                    <a16:creationId xmlns:a16="http://schemas.microsoft.com/office/drawing/2014/main" id="{F399FFE3-0AF3-7238-7A50-A07145683645}"/>
                  </a:ext>
                </a:extLst>
              </p:cNvPr>
              <p:cNvSpPr txBox="1">
                <a:spLocks noRot="1" noChangeAspect="1" noMove="1" noResize="1" noEditPoints="1" noAdjustHandles="1" noChangeArrowheads="1" noChangeShapeType="1" noTextEdit="1"/>
              </p:cNvSpPr>
              <p:nvPr/>
            </p:nvSpPr>
            <p:spPr>
              <a:xfrm>
                <a:off x="3236800" y="6354400"/>
                <a:ext cx="7815431" cy="338554"/>
              </a:xfrm>
              <a:prstGeom prst="rect">
                <a:avLst/>
              </a:prstGeom>
              <a:blipFill>
                <a:blip r:embed="rId8"/>
                <a:stretch>
                  <a:fillRect l="-390" t="-5357" b="-28571"/>
                </a:stretch>
              </a:blipFill>
            </p:spPr>
            <p:txBody>
              <a:bodyPr/>
              <a:lstStyle/>
              <a:p>
                <a:r>
                  <a:rPr lang="en-US">
                    <a:noFill/>
                  </a:rPr>
                  <a:t> </a:t>
                </a:r>
              </a:p>
            </p:txBody>
          </p:sp>
        </mc:Fallback>
      </mc:AlternateContent>
    </p:spTree>
    <p:extLst>
      <p:ext uri="{BB962C8B-B14F-4D97-AF65-F5344CB8AC3E}">
        <p14:creationId xmlns:p14="http://schemas.microsoft.com/office/powerpoint/2010/main" val="183087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0B4FD1-334A-A654-96B6-49D8757DC303}"/>
              </a:ext>
            </a:extLst>
          </p:cNvPr>
          <p:cNvSpPr txBox="1">
            <a:spLocks noGrp="1"/>
          </p:cNvSpPr>
          <p:nvPr>
            <p:ph type="title"/>
          </p:nvPr>
        </p:nvSpPr>
        <p:spPr>
          <a:xfrm>
            <a:off x="829962" y="223959"/>
            <a:ext cx="9658413" cy="701731"/>
          </a:xfrm>
          <a:prstGeom prst="rect">
            <a:avLst/>
          </a:prstGeom>
          <a:noFill/>
        </p:spPr>
        <p:txBody>
          <a:bodyPr wrap="none" rtlCol="0">
            <a:spAutoFit/>
          </a:bodyPr>
          <a:lstStyle/>
          <a:p>
            <a:r>
              <a:rPr lang="en-US" sz="4400" b="1"/>
              <a:t>Other novel radiation mechanisms</a:t>
            </a:r>
          </a:p>
        </p:txBody>
      </p:sp>
      <p:pic>
        <p:nvPicPr>
          <p:cNvPr id="6" name="Picture 5">
            <a:extLst>
              <a:ext uri="{FF2B5EF4-FFF2-40B4-BE49-F238E27FC236}">
                <a16:creationId xmlns:a16="http://schemas.microsoft.com/office/drawing/2014/main" id="{76A3A73C-77B1-EB01-8FBE-FFCF3A6C58F4}"/>
              </a:ext>
            </a:extLst>
          </p:cNvPr>
          <p:cNvPicPr>
            <a:picLocks noChangeAspect="1"/>
          </p:cNvPicPr>
          <p:nvPr/>
        </p:nvPicPr>
        <p:blipFill>
          <a:blip r:embed="rId3"/>
          <a:stretch>
            <a:fillRect/>
          </a:stretch>
        </p:blipFill>
        <p:spPr>
          <a:xfrm>
            <a:off x="317125" y="1942230"/>
            <a:ext cx="4931043" cy="3746437"/>
          </a:xfrm>
          <a:prstGeom prst="rect">
            <a:avLst/>
          </a:prstGeom>
        </p:spPr>
      </p:pic>
      <p:sp>
        <p:nvSpPr>
          <p:cNvPr id="7" name="TextBox 6">
            <a:extLst>
              <a:ext uri="{FF2B5EF4-FFF2-40B4-BE49-F238E27FC236}">
                <a16:creationId xmlns:a16="http://schemas.microsoft.com/office/drawing/2014/main" id="{6EA27F2F-7C59-025E-3A7D-ACB7AA48E725}"/>
              </a:ext>
            </a:extLst>
          </p:cNvPr>
          <p:cNvSpPr txBox="1"/>
          <p:nvPr/>
        </p:nvSpPr>
        <p:spPr>
          <a:xfrm>
            <a:off x="184731" y="857014"/>
            <a:ext cx="5063437" cy="369332"/>
          </a:xfrm>
          <a:prstGeom prst="rect">
            <a:avLst/>
          </a:prstGeom>
          <a:noFill/>
        </p:spPr>
        <p:txBody>
          <a:bodyPr wrap="none" rtlCol="0">
            <a:spAutoFit/>
          </a:bodyPr>
          <a:lstStyle/>
          <a:p>
            <a:r>
              <a:rPr lang="en-US" u="sng"/>
              <a:t>Relativistic Instability Modulated Emission (RIME)</a:t>
            </a:r>
          </a:p>
        </p:txBody>
      </p:sp>
      <p:sp>
        <p:nvSpPr>
          <p:cNvPr id="8" name="TextBox 7">
            <a:extLst>
              <a:ext uri="{FF2B5EF4-FFF2-40B4-BE49-F238E27FC236}">
                <a16:creationId xmlns:a16="http://schemas.microsoft.com/office/drawing/2014/main" id="{C70836EB-AB8E-948C-DE77-AB027FE84DDA}"/>
              </a:ext>
            </a:extLst>
          </p:cNvPr>
          <p:cNvSpPr txBox="1"/>
          <p:nvPr/>
        </p:nvSpPr>
        <p:spPr>
          <a:xfrm>
            <a:off x="596213" y="1276828"/>
            <a:ext cx="4211595" cy="523220"/>
          </a:xfrm>
          <a:prstGeom prst="rect">
            <a:avLst/>
          </a:prstGeom>
          <a:noFill/>
        </p:spPr>
        <p:txBody>
          <a:bodyPr wrap="square" rtlCol="0">
            <a:spAutoFit/>
          </a:bodyPr>
          <a:lstStyle/>
          <a:p>
            <a:r>
              <a:rPr lang="en-US" sz="1400"/>
              <a:t>Can produce EUV order of magnitude more intense than reflected harmonics</a:t>
            </a:r>
          </a:p>
        </p:txBody>
      </p:sp>
      <p:sp>
        <p:nvSpPr>
          <p:cNvPr id="9" name="TextBox 8">
            <a:extLst>
              <a:ext uri="{FF2B5EF4-FFF2-40B4-BE49-F238E27FC236}">
                <a16:creationId xmlns:a16="http://schemas.microsoft.com/office/drawing/2014/main" id="{65EE993C-9C5A-4974-6F8E-D3949017B3D5}"/>
              </a:ext>
            </a:extLst>
          </p:cNvPr>
          <p:cNvSpPr txBox="1"/>
          <p:nvPr/>
        </p:nvSpPr>
        <p:spPr>
          <a:xfrm>
            <a:off x="5634680" y="844124"/>
            <a:ext cx="6200865" cy="369332"/>
          </a:xfrm>
          <a:prstGeom prst="rect">
            <a:avLst/>
          </a:prstGeom>
          <a:noFill/>
        </p:spPr>
        <p:txBody>
          <a:bodyPr wrap="none" rtlCol="0">
            <a:spAutoFit/>
          </a:bodyPr>
          <a:lstStyle/>
          <a:p>
            <a:r>
              <a:rPr lang="en-US" u="sng"/>
              <a:t>Burst Intensification by Singularity Emitting Radiation (BISER)</a:t>
            </a:r>
          </a:p>
        </p:txBody>
      </p:sp>
      <p:pic>
        <p:nvPicPr>
          <p:cNvPr id="11" name="Picture 10">
            <a:extLst>
              <a:ext uri="{FF2B5EF4-FFF2-40B4-BE49-F238E27FC236}">
                <a16:creationId xmlns:a16="http://schemas.microsoft.com/office/drawing/2014/main" id="{997939CF-A003-D01E-98B6-5ACE2D74EDF7}"/>
              </a:ext>
            </a:extLst>
          </p:cNvPr>
          <p:cNvPicPr>
            <a:picLocks noChangeAspect="1"/>
          </p:cNvPicPr>
          <p:nvPr/>
        </p:nvPicPr>
        <p:blipFill>
          <a:blip r:embed="rId4"/>
          <a:stretch>
            <a:fillRect/>
          </a:stretch>
        </p:blipFill>
        <p:spPr>
          <a:xfrm>
            <a:off x="5634680" y="1858476"/>
            <a:ext cx="6458674" cy="3746436"/>
          </a:xfrm>
          <a:prstGeom prst="rect">
            <a:avLst/>
          </a:prstGeom>
        </p:spPr>
      </p:pic>
      <p:sp>
        <p:nvSpPr>
          <p:cNvPr id="12" name="TextBox 11">
            <a:extLst>
              <a:ext uri="{FF2B5EF4-FFF2-40B4-BE49-F238E27FC236}">
                <a16:creationId xmlns:a16="http://schemas.microsoft.com/office/drawing/2014/main" id="{555DD2DD-1900-91AC-67A5-12B340D5B30A}"/>
              </a:ext>
            </a:extLst>
          </p:cNvPr>
          <p:cNvSpPr txBox="1"/>
          <p:nvPr/>
        </p:nvSpPr>
        <p:spPr>
          <a:xfrm>
            <a:off x="5750010" y="5214551"/>
            <a:ext cx="184731" cy="369332"/>
          </a:xfrm>
          <a:prstGeom prst="rect">
            <a:avLst/>
          </a:prstGeom>
          <a:noFill/>
        </p:spPr>
        <p:txBody>
          <a:bodyPr wrap="none" rtlCol="0">
            <a:spAutoFit/>
          </a:bodyPr>
          <a:lstStyle/>
          <a:p>
            <a:endParaRPr lang="en-US"/>
          </a:p>
        </p:txBody>
      </p:sp>
      <p:sp>
        <p:nvSpPr>
          <p:cNvPr id="2" name="Slide Number Placeholder 3">
            <a:extLst>
              <a:ext uri="{FF2B5EF4-FFF2-40B4-BE49-F238E27FC236}">
                <a16:creationId xmlns:a16="http://schemas.microsoft.com/office/drawing/2014/main" id="{87B90A32-DC45-270B-BC8C-C8E39746B984}"/>
              </a:ext>
            </a:extLst>
          </p:cNvPr>
          <p:cNvSpPr>
            <a:spLocks noGrp="1"/>
          </p:cNvSpPr>
          <p:nvPr>
            <p:ph type="sldNum" sz="quarter" idx="4"/>
          </p:nvPr>
        </p:nvSpPr>
        <p:spPr>
          <a:xfrm>
            <a:off x="11188014" y="6316595"/>
            <a:ext cx="432486" cy="365125"/>
          </a:xfrm>
        </p:spPr>
        <p:txBody>
          <a:bodyPr/>
          <a:lstStyle/>
          <a:p>
            <a:fld id="{933A556B-7C63-244D-9B7C-B0EA8042B330}" type="slidenum">
              <a:rPr lang="en-US" smtClean="0"/>
              <a:pPr/>
              <a:t>42</a:t>
            </a:fld>
            <a:endParaRPr lang="en-US" sz="1000"/>
          </a:p>
        </p:txBody>
      </p:sp>
      <p:sp>
        <p:nvSpPr>
          <p:cNvPr id="3" name="TextBox 2">
            <a:extLst>
              <a:ext uri="{FF2B5EF4-FFF2-40B4-BE49-F238E27FC236}">
                <a16:creationId xmlns:a16="http://schemas.microsoft.com/office/drawing/2014/main" id="{CA19EC17-C7FF-7F8F-8A6A-2552B084917F}"/>
              </a:ext>
            </a:extLst>
          </p:cNvPr>
          <p:cNvSpPr txBox="1"/>
          <p:nvPr/>
        </p:nvSpPr>
        <p:spPr>
          <a:xfrm>
            <a:off x="6487003" y="1271484"/>
            <a:ext cx="4286621" cy="523220"/>
          </a:xfrm>
          <a:prstGeom prst="rect">
            <a:avLst/>
          </a:prstGeom>
          <a:noFill/>
        </p:spPr>
        <p:txBody>
          <a:bodyPr wrap="square" rtlCol="0">
            <a:spAutoFit/>
          </a:bodyPr>
          <a:lstStyle/>
          <a:p>
            <a:r>
              <a:rPr lang="en-US" sz="1400"/>
              <a:t>Strong x-ray radiation from near-critical singularities in a plasma wave envelope </a:t>
            </a:r>
          </a:p>
        </p:txBody>
      </p:sp>
      <p:sp>
        <p:nvSpPr>
          <p:cNvPr id="5" name="TextBox 4">
            <a:extLst>
              <a:ext uri="{FF2B5EF4-FFF2-40B4-BE49-F238E27FC236}">
                <a16:creationId xmlns:a16="http://schemas.microsoft.com/office/drawing/2014/main" id="{145EA274-D73F-87DC-5E99-7DE84C361090}"/>
              </a:ext>
            </a:extLst>
          </p:cNvPr>
          <p:cNvSpPr txBox="1"/>
          <p:nvPr/>
        </p:nvSpPr>
        <p:spPr>
          <a:xfrm>
            <a:off x="6487003" y="5859987"/>
            <a:ext cx="4286621" cy="307777"/>
          </a:xfrm>
          <a:prstGeom prst="rect">
            <a:avLst/>
          </a:prstGeom>
          <a:noFill/>
        </p:spPr>
        <p:txBody>
          <a:bodyPr wrap="square" rtlCol="0">
            <a:spAutoFit/>
          </a:bodyPr>
          <a:lstStyle/>
          <a:p>
            <a:r>
              <a:rPr lang="en-US" sz="1400" i="1"/>
              <a:t>A.S. </a:t>
            </a:r>
            <a:r>
              <a:rPr lang="en-US" sz="1400" i="1" err="1"/>
              <a:t>Pirozhkov</a:t>
            </a:r>
            <a:r>
              <a:rPr lang="en-US" sz="1400" i="1"/>
              <a:t> et al. Sci. Rep. 7, 17968 (2017)</a:t>
            </a:r>
          </a:p>
        </p:txBody>
      </p:sp>
      <p:sp>
        <p:nvSpPr>
          <p:cNvPr id="10" name="TextBox 9">
            <a:extLst>
              <a:ext uri="{FF2B5EF4-FFF2-40B4-BE49-F238E27FC236}">
                <a16:creationId xmlns:a16="http://schemas.microsoft.com/office/drawing/2014/main" id="{149CEC8A-7D28-FC86-4909-B1D8C9A96029}"/>
              </a:ext>
            </a:extLst>
          </p:cNvPr>
          <p:cNvSpPr txBox="1"/>
          <p:nvPr/>
        </p:nvSpPr>
        <p:spPr>
          <a:xfrm>
            <a:off x="1243537" y="5830849"/>
            <a:ext cx="4286621" cy="307777"/>
          </a:xfrm>
          <a:prstGeom prst="rect">
            <a:avLst/>
          </a:prstGeom>
          <a:noFill/>
        </p:spPr>
        <p:txBody>
          <a:bodyPr wrap="square" rtlCol="0">
            <a:spAutoFit/>
          </a:bodyPr>
          <a:lstStyle/>
          <a:p>
            <a:r>
              <a:rPr lang="en-US" sz="1400" i="1"/>
              <a:t>M. </a:t>
            </a:r>
            <a:r>
              <a:rPr lang="en-US" sz="1400" i="1" err="1"/>
              <a:t>Lamac</a:t>
            </a:r>
            <a:r>
              <a:rPr lang="en-US" sz="1400" i="1"/>
              <a:t> et al. PRL 131, 205001 (2023)</a:t>
            </a:r>
          </a:p>
        </p:txBody>
      </p:sp>
    </p:spTree>
    <p:extLst>
      <p:ext uri="{BB962C8B-B14F-4D97-AF65-F5344CB8AC3E}">
        <p14:creationId xmlns:p14="http://schemas.microsoft.com/office/powerpoint/2010/main" val="23163132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12543-31C5-5A4B-F708-B1A5A443EAAC}"/>
              </a:ext>
            </a:extLst>
          </p:cNvPr>
          <p:cNvSpPr>
            <a:spLocks noGrp="1"/>
          </p:cNvSpPr>
          <p:nvPr>
            <p:ph type="title"/>
          </p:nvPr>
        </p:nvSpPr>
        <p:spPr>
          <a:xfrm>
            <a:off x="425668" y="93357"/>
            <a:ext cx="11049000" cy="1325563"/>
          </a:xfrm>
        </p:spPr>
        <p:txBody>
          <a:bodyPr/>
          <a:lstStyle/>
          <a:p>
            <a:r>
              <a:rPr lang="en-US"/>
              <a:t>Probing B-fields generated by plasma instabilities</a:t>
            </a:r>
          </a:p>
        </p:txBody>
      </p:sp>
      <p:sp>
        <p:nvSpPr>
          <p:cNvPr id="4" name="Slide Number Placeholder 3">
            <a:extLst>
              <a:ext uri="{FF2B5EF4-FFF2-40B4-BE49-F238E27FC236}">
                <a16:creationId xmlns:a16="http://schemas.microsoft.com/office/drawing/2014/main" id="{ECAC2F91-ED9A-93DB-84EE-D15C6F3E5A57}"/>
              </a:ext>
            </a:extLst>
          </p:cNvPr>
          <p:cNvSpPr>
            <a:spLocks noGrp="1"/>
          </p:cNvSpPr>
          <p:nvPr>
            <p:ph type="sldNum" sz="quarter" idx="4"/>
          </p:nvPr>
        </p:nvSpPr>
        <p:spPr/>
        <p:txBody>
          <a:bodyPr/>
          <a:lstStyle/>
          <a:p>
            <a:fld id="{933A556B-7C63-244D-9B7C-B0EA8042B330}" type="slidenum">
              <a:rPr lang="en-US" smtClean="0"/>
              <a:pPr/>
              <a:t>43</a:t>
            </a:fld>
            <a:endParaRPr lang="en-US" sz="1000"/>
          </a:p>
        </p:txBody>
      </p:sp>
      <p:pic>
        <p:nvPicPr>
          <p:cNvPr id="6" name="Picture 5">
            <a:extLst>
              <a:ext uri="{FF2B5EF4-FFF2-40B4-BE49-F238E27FC236}">
                <a16:creationId xmlns:a16="http://schemas.microsoft.com/office/drawing/2014/main" id="{C7132C66-9841-4DC1-9E00-6F15754F3372}"/>
              </a:ext>
            </a:extLst>
          </p:cNvPr>
          <p:cNvPicPr>
            <a:picLocks noChangeAspect="1"/>
          </p:cNvPicPr>
          <p:nvPr/>
        </p:nvPicPr>
        <p:blipFill>
          <a:blip r:embed="rId3"/>
          <a:stretch>
            <a:fillRect/>
          </a:stretch>
        </p:blipFill>
        <p:spPr>
          <a:xfrm>
            <a:off x="5489810" y="3514004"/>
            <a:ext cx="5984858" cy="2568700"/>
          </a:xfrm>
          <a:prstGeom prst="rect">
            <a:avLst/>
          </a:prstGeom>
        </p:spPr>
      </p:pic>
      <p:pic>
        <p:nvPicPr>
          <p:cNvPr id="10" name="Picture 9">
            <a:extLst>
              <a:ext uri="{FF2B5EF4-FFF2-40B4-BE49-F238E27FC236}">
                <a16:creationId xmlns:a16="http://schemas.microsoft.com/office/drawing/2014/main" id="{3DEA40F1-EF90-807B-657C-C9EAC9009ADD}"/>
              </a:ext>
            </a:extLst>
          </p:cNvPr>
          <p:cNvPicPr>
            <a:picLocks noChangeAspect="1"/>
          </p:cNvPicPr>
          <p:nvPr/>
        </p:nvPicPr>
        <p:blipFill>
          <a:blip r:embed="rId4"/>
          <a:srcRect l="2871" r="6518"/>
          <a:stretch/>
        </p:blipFill>
        <p:spPr>
          <a:xfrm>
            <a:off x="8888224" y="782951"/>
            <a:ext cx="2516033" cy="2524667"/>
          </a:xfrm>
          <a:prstGeom prst="rect">
            <a:avLst/>
          </a:prstGeom>
        </p:spPr>
      </p:pic>
      <p:pic>
        <p:nvPicPr>
          <p:cNvPr id="12" name="Picture 11">
            <a:extLst>
              <a:ext uri="{FF2B5EF4-FFF2-40B4-BE49-F238E27FC236}">
                <a16:creationId xmlns:a16="http://schemas.microsoft.com/office/drawing/2014/main" id="{FA95D04D-7D2C-BC32-DB22-69BDAB4AAD4E}"/>
              </a:ext>
            </a:extLst>
          </p:cNvPr>
          <p:cNvPicPr>
            <a:picLocks noChangeAspect="1"/>
          </p:cNvPicPr>
          <p:nvPr/>
        </p:nvPicPr>
        <p:blipFill>
          <a:blip r:embed="rId5"/>
          <a:stretch>
            <a:fillRect/>
          </a:stretch>
        </p:blipFill>
        <p:spPr>
          <a:xfrm>
            <a:off x="5873166" y="782951"/>
            <a:ext cx="2534708" cy="2561045"/>
          </a:xfrm>
          <a:prstGeom prst="rect">
            <a:avLst/>
          </a:prstGeom>
        </p:spPr>
      </p:pic>
      <p:pic>
        <p:nvPicPr>
          <p:cNvPr id="14" name="Picture 13">
            <a:extLst>
              <a:ext uri="{FF2B5EF4-FFF2-40B4-BE49-F238E27FC236}">
                <a16:creationId xmlns:a16="http://schemas.microsoft.com/office/drawing/2014/main" id="{86B8E44E-1BA0-D41B-DE63-BF3D09BD1B9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30296" y="3617334"/>
            <a:ext cx="3756669" cy="2602441"/>
          </a:xfrm>
          <a:prstGeom prst="rect">
            <a:avLst/>
          </a:prstGeom>
        </p:spPr>
      </p:pic>
      <p:sp>
        <p:nvSpPr>
          <p:cNvPr id="18" name="Oval 17">
            <a:extLst>
              <a:ext uri="{FF2B5EF4-FFF2-40B4-BE49-F238E27FC236}">
                <a16:creationId xmlns:a16="http://schemas.microsoft.com/office/drawing/2014/main" id="{75380ABF-DB7B-0054-81EE-A4EE7B27994D}"/>
              </a:ext>
            </a:extLst>
          </p:cNvPr>
          <p:cNvSpPr/>
          <p:nvPr/>
        </p:nvSpPr>
        <p:spPr>
          <a:xfrm>
            <a:off x="2490951" y="3965034"/>
            <a:ext cx="323193" cy="360900"/>
          </a:xfrm>
          <a:prstGeom prst="ellipse">
            <a:avLst/>
          </a:prstGeom>
          <a:noFill/>
          <a:ln>
            <a:solidFill>
              <a:srgbClr val="C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D340976-3CA0-F143-BFCF-65A41A358D08}"/>
              </a:ext>
            </a:extLst>
          </p:cNvPr>
          <p:cNvSpPr/>
          <p:nvPr/>
        </p:nvSpPr>
        <p:spPr>
          <a:xfrm>
            <a:off x="3691758" y="5335866"/>
            <a:ext cx="323193" cy="360900"/>
          </a:xfrm>
          <a:prstGeom prst="ellipse">
            <a:avLst/>
          </a:prstGeom>
          <a:noFill/>
          <a:ln>
            <a:solidFill>
              <a:srgbClr val="C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C70190C-3DBE-5550-ED73-55CB971F9336}"/>
              </a:ext>
            </a:extLst>
          </p:cNvPr>
          <p:cNvSpPr/>
          <p:nvPr/>
        </p:nvSpPr>
        <p:spPr>
          <a:xfrm>
            <a:off x="4392825" y="4659060"/>
            <a:ext cx="323193" cy="360900"/>
          </a:xfrm>
          <a:prstGeom prst="ellipse">
            <a:avLst/>
          </a:prstGeom>
          <a:noFill/>
          <a:ln>
            <a:solidFill>
              <a:srgbClr val="C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4D5371E3-84F8-E9C3-58A8-312E651C5F0D}"/>
              </a:ext>
            </a:extLst>
          </p:cNvPr>
          <p:cNvSpPr/>
          <p:nvPr/>
        </p:nvSpPr>
        <p:spPr>
          <a:xfrm>
            <a:off x="1110936" y="3864258"/>
            <a:ext cx="764649" cy="397688"/>
          </a:xfrm>
          <a:prstGeom prst="ellipse">
            <a:avLst/>
          </a:prstGeom>
          <a:noFill/>
          <a:ln>
            <a:solidFill>
              <a:srgbClr val="C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22" name="Content Placeholder 2">
                <a:extLst>
                  <a:ext uri="{FF2B5EF4-FFF2-40B4-BE49-F238E27FC236}">
                    <a16:creationId xmlns:a16="http://schemas.microsoft.com/office/drawing/2014/main" id="{89DC0E88-7DBF-4E19-6B55-3AB334EC35DF}"/>
                  </a:ext>
                </a:extLst>
              </p:cNvPr>
              <p:cNvSpPr>
                <a:spLocks noGrp="1"/>
              </p:cNvSpPr>
              <p:nvPr>
                <p:ph idx="1"/>
              </p:nvPr>
            </p:nvSpPr>
            <p:spPr>
              <a:xfrm>
                <a:off x="311624" y="1325407"/>
                <a:ext cx="5056790" cy="2291927"/>
              </a:xfrm>
            </p:spPr>
            <p:txBody>
              <a:bodyPr>
                <a:normAutofit/>
              </a:bodyPr>
              <a:lstStyle/>
              <a:p>
                <a:pPr marL="457200" indent="-457200">
                  <a:lnSpc>
                    <a:spcPct val="115000"/>
                  </a:lnSpc>
                  <a:buFont typeface="Arial" panose="020B0604020202020204" pitchFamily="34" charset="0"/>
                  <a:buChar char="•"/>
                </a:pPr>
                <a:r>
                  <a:rPr lang="en-US" sz="1600">
                    <a:latin typeface="+mn-lt"/>
                  </a:rPr>
                  <a:t>Pioneering studies of dense plasma instabilities lead to better understanding of Universe and fast ignition.</a:t>
                </a:r>
              </a:p>
              <a:p>
                <a:pPr marL="457200" indent="-457200">
                  <a:lnSpc>
                    <a:spcPct val="115000"/>
                  </a:lnSpc>
                  <a:buFont typeface="Arial" panose="020B0604020202020204" pitchFamily="34" charset="0"/>
                  <a:buChar char="•"/>
                </a:pPr>
                <a:r>
                  <a:rPr lang="en-US" sz="1600"/>
                  <a:t>LWIR driver is ideal because it strongly affects plasma temperature, </a:t>
                </a:r>
                <a:r>
                  <a:rPr lang="en-US" sz="1600" i="1"/>
                  <a:t>T</a:t>
                </a:r>
                <a:r>
                  <a:rPr lang="en-US" sz="1600" i="1" baseline="-25000"/>
                  <a:t>e</a:t>
                </a:r>
                <a:r>
                  <a:rPr lang="en-US" sz="1600" i="1"/>
                  <a:t>~</a:t>
                </a:r>
                <a:r>
                  <a:rPr lang="en-US" sz="1600" b="0">
                    <a:solidFill>
                      <a:srgbClr val="000000"/>
                    </a:solidFill>
                  </a:rPr>
                  <a:t> </a:t>
                </a:r>
                <a14:m>
                  <m:oMath xmlns:m="http://schemas.openxmlformats.org/officeDocument/2006/math">
                    <m:r>
                      <a:rPr lang="en-US" sz="1600" b="0" i="1" smtClean="0">
                        <a:solidFill>
                          <a:srgbClr val="000000"/>
                        </a:solidFill>
                        <a:latin typeface="Cambria Math" panose="02040503050406030204" pitchFamily="18" charset="0"/>
                      </a:rPr>
                      <m:t>𝐼</m:t>
                    </m:r>
                    <m:sSup>
                      <m:sSupPr>
                        <m:ctrlPr>
                          <a:rPr lang="en-US" sz="1600" b="0" i="1" smtClean="0">
                            <a:solidFill>
                              <a:srgbClr val="C00000"/>
                            </a:solidFill>
                            <a:latin typeface="Cambria Math" panose="02040503050406030204" pitchFamily="18" charset="0"/>
                          </a:rPr>
                        </m:ctrlPr>
                      </m:sSupPr>
                      <m:e>
                        <m:r>
                          <a:rPr lang="el-GR" sz="1600" b="0" i="1" smtClean="0">
                            <a:solidFill>
                              <a:srgbClr val="C00000"/>
                            </a:solidFill>
                            <a:latin typeface="Cambria Math" panose="02040503050406030204" pitchFamily="18" charset="0"/>
                          </a:rPr>
                          <m:t>𝜆</m:t>
                        </m:r>
                      </m:e>
                      <m:sup>
                        <m:r>
                          <a:rPr lang="en-US" sz="1600" b="0" i="1" smtClean="0">
                            <a:solidFill>
                              <a:srgbClr val="C00000"/>
                            </a:solidFill>
                            <a:latin typeface="Cambria Math" panose="02040503050406030204" pitchFamily="18" charset="0"/>
                          </a:rPr>
                          <m:t>2</m:t>
                        </m:r>
                      </m:sup>
                    </m:sSup>
                  </m:oMath>
                </a14:m>
                <a:r>
                  <a:rPr lang="en-US" sz="1600"/>
                  <a:t>, and has a low critical plasma density, </a:t>
                </a:r>
                <a:r>
                  <a:rPr lang="en-US" sz="1600" i="1"/>
                  <a:t>n</a:t>
                </a:r>
                <a:r>
                  <a:rPr lang="en-US" sz="1600" i="1" baseline="-25000"/>
                  <a:t>cr</a:t>
                </a:r>
                <a:r>
                  <a:rPr lang="en-US" sz="1600" i="1"/>
                  <a:t>~</a:t>
                </a:r>
                <a:r>
                  <a:rPr lang="en-US" sz="1600" i="1">
                    <a:solidFill>
                      <a:srgbClr val="C00000"/>
                    </a:solidFill>
                    <a:latin typeface="Symbol" panose="05050102010706020507" pitchFamily="18" charset="2"/>
                  </a:rPr>
                  <a:t>l</a:t>
                </a:r>
                <a:r>
                  <a:rPr lang="en-US" sz="1600" baseline="30000">
                    <a:solidFill>
                      <a:srgbClr val="C00000"/>
                    </a:solidFill>
                    <a:latin typeface="Symbol" panose="05050102010706020507" pitchFamily="18" charset="2"/>
                  </a:rPr>
                  <a:t>-</a:t>
                </a:r>
                <a:r>
                  <a:rPr lang="en-US" sz="1600" baseline="30000">
                    <a:solidFill>
                      <a:srgbClr val="C00000"/>
                    </a:solidFill>
                  </a:rPr>
                  <a:t>2</a:t>
                </a:r>
                <a:r>
                  <a:rPr lang="en-US" sz="1600"/>
                  <a:t>, allowing optical diagnostic in gas plasma. </a:t>
                </a:r>
                <a:endParaRPr lang="en-US" sz="1600">
                  <a:latin typeface="+mn-lt"/>
                </a:endParaRPr>
              </a:p>
              <a:p>
                <a:pPr marL="457200" indent="-457200">
                  <a:lnSpc>
                    <a:spcPct val="95000"/>
                  </a:lnSpc>
                  <a:buFont typeface="Arial" panose="020B0604020202020204" pitchFamily="34" charset="0"/>
                  <a:buChar char="•"/>
                </a:pPr>
                <a:endParaRPr lang="en-US" sz="1600">
                  <a:latin typeface="+mn-lt"/>
                </a:endParaRPr>
              </a:p>
            </p:txBody>
          </p:sp>
        </mc:Choice>
        <mc:Fallback>
          <p:sp>
            <p:nvSpPr>
              <p:cNvPr id="22" name="Content Placeholder 2">
                <a:extLst>
                  <a:ext uri="{FF2B5EF4-FFF2-40B4-BE49-F238E27FC236}">
                    <a16:creationId xmlns:a16="http://schemas.microsoft.com/office/drawing/2014/main" id="{89DC0E88-7DBF-4E19-6B55-3AB334EC35DF}"/>
                  </a:ext>
                </a:extLst>
              </p:cNvPr>
              <p:cNvSpPr>
                <a:spLocks noGrp="1" noRot="1" noChangeAspect="1" noMove="1" noResize="1" noEditPoints="1" noAdjustHandles="1" noChangeArrowheads="1" noChangeShapeType="1" noTextEdit="1"/>
              </p:cNvSpPr>
              <p:nvPr>
                <p:ph idx="1"/>
              </p:nvPr>
            </p:nvSpPr>
            <p:spPr>
              <a:xfrm>
                <a:off x="311624" y="1325407"/>
                <a:ext cx="5056790" cy="2291927"/>
              </a:xfrm>
              <a:blipFill>
                <a:blip r:embed="rId7"/>
                <a:stretch>
                  <a:fillRect l="-482" r="-1325"/>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C7A8065A-2958-4F21-2BC6-D224090A04EC}"/>
              </a:ext>
            </a:extLst>
          </p:cNvPr>
          <p:cNvSpPr txBox="1"/>
          <p:nvPr/>
        </p:nvSpPr>
        <p:spPr>
          <a:xfrm>
            <a:off x="6558117" y="6219775"/>
            <a:ext cx="6096000" cy="307777"/>
          </a:xfrm>
          <a:prstGeom prst="rect">
            <a:avLst/>
          </a:prstGeom>
          <a:noFill/>
        </p:spPr>
        <p:txBody>
          <a:bodyPr wrap="square">
            <a:spAutoFit/>
          </a:bodyPr>
          <a:lstStyle/>
          <a:p>
            <a:r>
              <a:rPr lang="en-US" sz="1400" b="0" i="1">
                <a:solidFill>
                  <a:srgbClr val="1A1A1A"/>
                </a:solidFill>
                <a:effectLst/>
                <a:latin typeface="Helvetica" panose="020B0604020202020204" pitchFamily="34" charset="0"/>
              </a:rPr>
              <a:t>Phys. Plasmas 31, 072108 (2024)</a:t>
            </a:r>
            <a:endParaRPr lang="en-US" sz="1400" i="1"/>
          </a:p>
        </p:txBody>
      </p:sp>
    </p:spTree>
    <p:extLst>
      <p:ext uri="{BB962C8B-B14F-4D97-AF65-F5344CB8AC3E}">
        <p14:creationId xmlns:p14="http://schemas.microsoft.com/office/powerpoint/2010/main" val="139982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316107" y="6346521"/>
            <a:ext cx="716065"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16D9922-87B3-6043-9531-5184EA303DC1}" type="slidenum">
              <a:rPr lang="en-US" smtClean="0"/>
              <a:pPr/>
              <a:t>5</a:t>
            </a:fld>
            <a:endParaRPr lang="en-US"/>
          </a:p>
        </p:txBody>
      </p:sp>
      <p:sp>
        <p:nvSpPr>
          <p:cNvPr id="248" name="Title 3">
            <a:extLst>
              <a:ext uri="{FF2B5EF4-FFF2-40B4-BE49-F238E27FC236}">
                <a16:creationId xmlns:a16="http://schemas.microsoft.com/office/drawing/2014/main" id="{4A423974-9035-4D28-8117-A7E6B19DD326}"/>
              </a:ext>
            </a:extLst>
          </p:cNvPr>
          <p:cNvSpPr txBox="1">
            <a:spLocks/>
          </p:cNvSpPr>
          <p:nvPr/>
        </p:nvSpPr>
        <p:spPr>
          <a:xfrm>
            <a:off x="418629" y="342782"/>
            <a:ext cx="11105321" cy="647244"/>
          </a:xfrm>
          <a:prstGeom prst="rect">
            <a:avLst/>
          </a:prstGeom>
        </p:spPr>
        <p:txBody>
          <a:bodyP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en-US" sz="4400">
                <a:latin typeface="+mn-lt"/>
              </a:rPr>
              <a:t>ATF capabilities</a:t>
            </a:r>
            <a:br>
              <a:rPr lang="en-US" sz="4400"/>
            </a:br>
            <a:endParaRPr lang="en-US" sz="4400"/>
          </a:p>
        </p:txBody>
      </p:sp>
      <p:grpSp>
        <p:nvGrpSpPr>
          <p:cNvPr id="249" name="Group 248">
            <a:extLst>
              <a:ext uri="{FF2B5EF4-FFF2-40B4-BE49-F238E27FC236}">
                <a16:creationId xmlns:a16="http://schemas.microsoft.com/office/drawing/2014/main" id="{E71A3F02-0959-3F41-3715-01BCA01DC5BF}"/>
              </a:ext>
            </a:extLst>
          </p:cNvPr>
          <p:cNvGrpSpPr/>
          <p:nvPr/>
        </p:nvGrpSpPr>
        <p:grpSpPr>
          <a:xfrm>
            <a:off x="5758470" y="174097"/>
            <a:ext cx="6398248" cy="5479986"/>
            <a:chOff x="5740103" y="1006791"/>
            <a:chExt cx="6398248" cy="5479986"/>
          </a:xfrm>
        </p:grpSpPr>
        <p:sp>
          <p:nvSpPr>
            <p:cNvPr id="6" name="Rectangle 5">
              <a:extLst>
                <a:ext uri="{FF2B5EF4-FFF2-40B4-BE49-F238E27FC236}">
                  <a16:creationId xmlns:a16="http://schemas.microsoft.com/office/drawing/2014/main" id="{07BCAB0C-C81F-43A9-A358-208DBA8AB2B1}"/>
                </a:ext>
              </a:extLst>
            </p:cNvPr>
            <p:cNvSpPr/>
            <p:nvPr/>
          </p:nvSpPr>
          <p:spPr>
            <a:xfrm>
              <a:off x="11248443" y="4684566"/>
              <a:ext cx="889908" cy="369332"/>
            </a:xfrm>
            <a:prstGeom prst="rect">
              <a:avLst/>
            </a:prstGeom>
          </p:spPr>
          <p:txBody>
            <a:bodyPr wrap="square">
              <a:spAutoFit/>
            </a:bodyPr>
            <a:lstStyle/>
            <a:p>
              <a:pPr marL="0" lvl="1">
                <a:defRPr/>
              </a:pPr>
              <a:r>
                <a:rPr lang="en-US" b="1" err="1">
                  <a:latin typeface="+mj-lt"/>
                </a:rPr>
                <a:t>Linac</a:t>
              </a:r>
              <a:endParaRPr lang="en-US" b="1">
                <a:latin typeface="+mj-lt"/>
              </a:endParaRPr>
            </a:p>
          </p:txBody>
        </p:sp>
        <p:grpSp>
          <p:nvGrpSpPr>
            <p:cNvPr id="283" name="Group 282">
              <a:extLst>
                <a:ext uri="{FF2B5EF4-FFF2-40B4-BE49-F238E27FC236}">
                  <a16:creationId xmlns:a16="http://schemas.microsoft.com/office/drawing/2014/main" id="{DF6ED069-E7B6-2D31-BBB6-EAD253861CEE}"/>
                </a:ext>
              </a:extLst>
            </p:cNvPr>
            <p:cNvGrpSpPr/>
            <p:nvPr/>
          </p:nvGrpSpPr>
          <p:grpSpPr>
            <a:xfrm>
              <a:off x="6208859" y="2383594"/>
              <a:ext cx="1679838" cy="530495"/>
              <a:chOff x="4728846" y="2383594"/>
              <a:chExt cx="1679838" cy="530495"/>
            </a:xfrm>
          </p:grpSpPr>
          <p:sp>
            <p:nvSpPr>
              <p:cNvPr id="24" name="Rectangle 23">
                <a:extLst>
                  <a:ext uri="{FF2B5EF4-FFF2-40B4-BE49-F238E27FC236}">
                    <a16:creationId xmlns:a16="http://schemas.microsoft.com/office/drawing/2014/main" id="{319979F5-3FE7-4BC2-91C3-3C635A494EE5}"/>
                  </a:ext>
                </a:extLst>
              </p:cNvPr>
              <p:cNvSpPr/>
              <p:nvPr/>
            </p:nvSpPr>
            <p:spPr>
              <a:xfrm rot="16200000">
                <a:off x="5303517" y="1808923"/>
                <a:ext cx="530495" cy="1679838"/>
              </a:xfrm>
              <a:prstGeom prst="rect">
                <a:avLst/>
              </a:prstGeom>
              <a:solidFill>
                <a:srgbClr val="99CCFF">
                  <a:alpha val="14902"/>
                </a:srgbClr>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CustomShape 9">
                <a:extLst>
                  <a:ext uri="{FF2B5EF4-FFF2-40B4-BE49-F238E27FC236}">
                    <a16:creationId xmlns:a16="http://schemas.microsoft.com/office/drawing/2014/main" id="{9127AF0C-8A66-4C6D-9974-377B40CC10AB}"/>
                  </a:ext>
                </a:extLst>
              </p:cNvPr>
              <p:cNvSpPr/>
              <p:nvPr/>
            </p:nvSpPr>
            <p:spPr>
              <a:xfrm>
                <a:off x="4849332" y="2491517"/>
                <a:ext cx="333289" cy="297182"/>
              </a:xfrm>
              <a:prstGeom prst="rect">
                <a:avLst/>
              </a:prstGeom>
              <a:solidFill>
                <a:schemeClr val="tx2">
                  <a:lumMod val="40000"/>
                  <a:lumOff val="60000"/>
                </a:schemeClr>
              </a:solidFill>
              <a:ln w="18360">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a:p>
            </p:txBody>
          </p:sp>
          <p:sp>
            <p:nvSpPr>
              <p:cNvPr id="26" name="Line 10">
                <a:extLst>
                  <a:ext uri="{FF2B5EF4-FFF2-40B4-BE49-F238E27FC236}">
                    <a16:creationId xmlns:a16="http://schemas.microsoft.com/office/drawing/2014/main" id="{0EFB99A3-2970-4D1E-959B-BDD57AA091F4}"/>
                  </a:ext>
                </a:extLst>
              </p:cNvPr>
              <p:cNvSpPr/>
              <p:nvPr/>
            </p:nvSpPr>
            <p:spPr>
              <a:xfrm>
                <a:off x="4848793" y="2640458"/>
                <a:ext cx="1134236" cy="702"/>
              </a:xfrm>
              <a:prstGeom prst="line">
                <a:avLst/>
              </a:prstGeom>
              <a:ln w="12700">
                <a:solidFill>
                  <a:srgbClr val="C00000"/>
                </a:solidFill>
                <a:round/>
              </a:ln>
            </p:spPr>
            <p:txBody>
              <a:bodyPr/>
              <a:lstStyle/>
              <a:p>
                <a:endParaRPr lang="en-US"/>
              </a:p>
            </p:txBody>
          </p:sp>
          <p:sp>
            <p:nvSpPr>
              <p:cNvPr id="27" name="Line 11">
                <a:extLst>
                  <a:ext uri="{FF2B5EF4-FFF2-40B4-BE49-F238E27FC236}">
                    <a16:creationId xmlns:a16="http://schemas.microsoft.com/office/drawing/2014/main" id="{F0A73413-3680-415F-9C82-023B62CB33F7}"/>
                  </a:ext>
                </a:extLst>
              </p:cNvPr>
              <p:cNvSpPr/>
              <p:nvPr/>
            </p:nvSpPr>
            <p:spPr>
              <a:xfrm>
                <a:off x="5001821" y="2491868"/>
                <a:ext cx="0" cy="297357"/>
              </a:xfrm>
              <a:prstGeom prst="line">
                <a:avLst/>
              </a:prstGeom>
              <a:ln w="12700">
                <a:solidFill>
                  <a:srgbClr val="C00000"/>
                </a:solidFill>
                <a:round/>
              </a:ln>
            </p:spPr>
            <p:txBody>
              <a:bodyPr/>
              <a:lstStyle/>
              <a:p>
                <a:endParaRPr lang="en-US"/>
              </a:p>
            </p:txBody>
          </p:sp>
          <p:sp>
            <p:nvSpPr>
              <p:cNvPr id="28" name="Line 12">
                <a:extLst>
                  <a:ext uri="{FF2B5EF4-FFF2-40B4-BE49-F238E27FC236}">
                    <a16:creationId xmlns:a16="http://schemas.microsoft.com/office/drawing/2014/main" id="{12AD62F5-BFCB-4F55-9A4F-D1D8A53AB021}"/>
                  </a:ext>
                </a:extLst>
              </p:cNvPr>
              <p:cNvSpPr/>
              <p:nvPr/>
            </p:nvSpPr>
            <p:spPr>
              <a:xfrm>
                <a:off x="4893470" y="2535426"/>
                <a:ext cx="216704" cy="210240"/>
              </a:xfrm>
              <a:prstGeom prst="line">
                <a:avLst/>
              </a:prstGeom>
              <a:ln w="12700">
                <a:solidFill>
                  <a:srgbClr val="C00000"/>
                </a:solidFill>
                <a:round/>
              </a:ln>
            </p:spPr>
            <p:txBody>
              <a:bodyPr/>
              <a:lstStyle/>
              <a:p>
                <a:endParaRPr lang="en-US"/>
              </a:p>
            </p:txBody>
          </p:sp>
          <p:sp>
            <p:nvSpPr>
              <p:cNvPr id="29" name="Line 13">
                <a:extLst>
                  <a:ext uri="{FF2B5EF4-FFF2-40B4-BE49-F238E27FC236}">
                    <a16:creationId xmlns:a16="http://schemas.microsoft.com/office/drawing/2014/main" id="{D05E4127-2CE3-4691-87C1-B2286BF57030}"/>
                  </a:ext>
                </a:extLst>
              </p:cNvPr>
              <p:cNvSpPr/>
              <p:nvPr/>
            </p:nvSpPr>
            <p:spPr>
              <a:xfrm flipV="1">
                <a:off x="4884063" y="2525766"/>
                <a:ext cx="236964" cy="230087"/>
              </a:xfrm>
              <a:prstGeom prst="line">
                <a:avLst/>
              </a:prstGeom>
              <a:ln w="12700">
                <a:solidFill>
                  <a:srgbClr val="C00000"/>
                </a:solidFill>
                <a:round/>
              </a:ln>
            </p:spPr>
            <p:txBody>
              <a:bodyPr/>
              <a:lstStyle/>
              <a:p>
                <a:endParaRPr lang="en-US"/>
              </a:p>
            </p:txBody>
          </p:sp>
          <p:sp>
            <p:nvSpPr>
              <p:cNvPr id="30" name="Line 14">
                <a:extLst>
                  <a:ext uri="{FF2B5EF4-FFF2-40B4-BE49-F238E27FC236}">
                    <a16:creationId xmlns:a16="http://schemas.microsoft.com/office/drawing/2014/main" id="{F8E6F80E-C7FB-4053-A84A-2C06FC10C90D}"/>
                  </a:ext>
                </a:extLst>
              </p:cNvPr>
              <p:cNvSpPr/>
              <p:nvPr/>
            </p:nvSpPr>
            <p:spPr>
              <a:xfrm>
                <a:off x="4894374" y="2598305"/>
                <a:ext cx="214896" cy="84132"/>
              </a:xfrm>
              <a:prstGeom prst="line">
                <a:avLst/>
              </a:prstGeom>
              <a:ln w="12700">
                <a:solidFill>
                  <a:srgbClr val="C00000"/>
                </a:solidFill>
                <a:round/>
              </a:ln>
            </p:spPr>
            <p:txBody>
              <a:bodyPr/>
              <a:lstStyle/>
              <a:p>
                <a:endParaRPr lang="en-US"/>
              </a:p>
            </p:txBody>
          </p:sp>
          <p:sp>
            <p:nvSpPr>
              <p:cNvPr id="31" name="Line 15">
                <a:extLst>
                  <a:ext uri="{FF2B5EF4-FFF2-40B4-BE49-F238E27FC236}">
                    <a16:creationId xmlns:a16="http://schemas.microsoft.com/office/drawing/2014/main" id="{ADDAA349-752F-4163-8AAB-B223AC1CD3D4}"/>
                  </a:ext>
                </a:extLst>
              </p:cNvPr>
              <p:cNvSpPr/>
              <p:nvPr/>
            </p:nvSpPr>
            <p:spPr>
              <a:xfrm flipV="1">
                <a:off x="4896182" y="2598832"/>
                <a:ext cx="213267" cy="87995"/>
              </a:xfrm>
              <a:prstGeom prst="line">
                <a:avLst/>
              </a:prstGeom>
              <a:ln w="12700">
                <a:solidFill>
                  <a:srgbClr val="C00000"/>
                </a:solidFill>
                <a:round/>
              </a:ln>
            </p:spPr>
            <p:txBody>
              <a:bodyPr/>
              <a:lstStyle/>
              <a:p>
                <a:endParaRPr lang="en-US"/>
              </a:p>
            </p:txBody>
          </p:sp>
          <p:sp>
            <p:nvSpPr>
              <p:cNvPr id="32" name="Line 16">
                <a:extLst>
                  <a:ext uri="{FF2B5EF4-FFF2-40B4-BE49-F238E27FC236}">
                    <a16:creationId xmlns:a16="http://schemas.microsoft.com/office/drawing/2014/main" id="{1D0386AB-FBB9-4E70-B249-A35C1DDCCF42}"/>
                  </a:ext>
                </a:extLst>
              </p:cNvPr>
              <p:cNvSpPr/>
              <p:nvPr/>
            </p:nvSpPr>
            <p:spPr>
              <a:xfrm flipV="1">
                <a:off x="4962931" y="2545085"/>
                <a:ext cx="79229" cy="190569"/>
              </a:xfrm>
              <a:prstGeom prst="line">
                <a:avLst/>
              </a:prstGeom>
              <a:ln w="12700">
                <a:solidFill>
                  <a:srgbClr val="C00000"/>
                </a:solidFill>
                <a:round/>
              </a:ln>
            </p:spPr>
            <p:txBody>
              <a:bodyPr/>
              <a:lstStyle/>
              <a:p>
                <a:endParaRPr lang="en-US"/>
              </a:p>
            </p:txBody>
          </p:sp>
          <p:sp>
            <p:nvSpPr>
              <p:cNvPr id="33" name="Line 17">
                <a:extLst>
                  <a:ext uri="{FF2B5EF4-FFF2-40B4-BE49-F238E27FC236}">
                    <a16:creationId xmlns:a16="http://schemas.microsoft.com/office/drawing/2014/main" id="{D77F4279-2D80-448A-807E-10A99EC77AAE}"/>
                  </a:ext>
                </a:extLst>
              </p:cNvPr>
              <p:cNvSpPr/>
              <p:nvPr/>
            </p:nvSpPr>
            <p:spPr>
              <a:xfrm flipH="1" flipV="1">
                <a:off x="4961123" y="2546491"/>
                <a:ext cx="82847" cy="189339"/>
              </a:xfrm>
              <a:prstGeom prst="line">
                <a:avLst/>
              </a:prstGeom>
              <a:ln w="12700">
                <a:solidFill>
                  <a:srgbClr val="C00000"/>
                </a:solidFill>
                <a:round/>
              </a:ln>
            </p:spPr>
            <p:txBody>
              <a:bodyPr/>
              <a:lstStyle/>
              <a:p>
                <a:endParaRPr lang="en-US"/>
              </a:p>
            </p:txBody>
          </p:sp>
          <p:sp>
            <p:nvSpPr>
              <p:cNvPr id="34" name="CustomShape 29">
                <a:extLst>
                  <a:ext uri="{FF2B5EF4-FFF2-40B4-BE49-F238E27FC236}">
                    <a16:creationId xmlns:a16="http://schemas.microsoft.com/office/drawing/2014/main" id="{1524566C-BF9F-47B1-B5B8-77D4F0D3BC95}"/>
                  </a:ext>
                </a:extLst>
              </p:cNvPr>
              <p:cNvSpPr/>
              <p:nvPr/>
            </p:nvSpPr>
            <p:spPr>
              <a:xfrm rot="5400000">
                <a:off x="5391097" y="2492659"/>
                <a:ext cx="333011" cy="295209"/>
              </a:xfrm>
              <a:prstGeom prst="triangle">
                <a:avLst>
                  <a:gd name="adj" fmla="val 50000"/>
                </a:avLst>
              </a:prstGeom>
              <a:solidFill>
                <a:schemeClr val="tx2">
                  <a:lumMod val="40000"/>
                  <a:lumOff val="60000"/>
                </a:schemeClr>
              </a:solidFill>
              <a:ln w="18360">
                <a:noFill/>
                <a:round/>
              </a:ln>
              <a:effectLst/>
              <a:scene3d>
                <a:camera prst="orthographicFront">
                  <a:rot lat="0" lon="0" rev="0"/>
                </a:camera>
                <a:lightRig rig="contrasting" dir="t">
                  <a:rot lat="0" lon="0" rev="7800000"/>
                </a:lightRig>
              </a:scene3d>
              <a:sp3d>
                <a:bevelT w="139700" h="139700"/>
              </a:sp3d>
            </p:spPr>
            <p:txBody>
              <a:bodyPr/>
              <a:lstStyle/>
              <a:p>
                <a:endParaRPr lang="en-US"/>
              </a:p>
            </p:txBody>
          </p:sp>
          <p:sp>
            <p:nvSpPr>
              <p:cNvPr id="35" name="CustomShape 9">
                <a:extLst>
                  <a:ext uri="{FF2B5EF4-FFF2-40B4-BE49-F238E27FC236}">
                    <a16:creationId xmlns:a16="http://schemas.microsoft.com/office/drawing/2014/main" id="{41F06125-6949-4BA3-B844-2E5FC1D04642}"/>
                  </a:ext>
                </a:extLst>
              </p:cNvPr>
              <p:cNvSpPr/>
              <p:nvPr/>
            </p:nvSpPr>
            <p:spPr>
              <a:xfrm>
                <a:off x="5983030" y="2533180"/>
                <a:ext cx="231210" cy="216663"/>
              </a:xfrm>
              <a:prstGeom prst="rect">
                <a:avLst/>
              </a:prstGeom>
              <a:solidFill>
                <a:schemeClr val="tx2">
                  <a:lumMod val="40000"/>
                  <a:lumOff val="60000"/>
                </a:schemeClr>
              </a:solidFill>
              <a:ln w="18360">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a:p>
            </p:txBody>
          </p:sp>
        </p:grpSp>
        <p:grpSp>
          <p:nvGrpSpPr>
            <p:cNvPr id="281" name="Group 280">
              <a:extLst>
                <a:ext uri="{FF2B5EF4-FFF2-40B4-BE49-F238E27FC236}">
                  <a16:creationId xmlns:a16="http://schemas.microsoft.com/office/drawing/2014/main" id="{CB8D14F2-C7C6-A430-50C4-8BA2F121A2B8}"/>
                </a:ext>
              </a:extLst>
            </p:cNvPr>
            <p:cNvGrpSpPr/>
            <p:nvPr/>
          </p:nvGrpSpPr>
          <p:grpSpPr>
            <a:xfrm>
              <a:off x="6525519" y="2044756"/>
              <a:ext cx="4790588" cy="4442021"/>
              <a:chOff x="5045506" y="2044756"/>
              <a:chExt cx="4790588" cy="4442021"/>
            </a:xfrm>
          </p:grpSpPr>
          <p:sp>
            <p:nvSpPr>
              <p:cNvPr id="9" name="Rectangle 8">
                <a:extLst>
                  <a:ext uri="{FF2B5EF4-FFF2-40B4-BE49-F238E27FC236}">
                    <a16:creationId xmlns:a16="http://schemas.microsoft.com/office/drawing/2014/main" id="{E5B3BF25-B86F-4ABA-A821-5C4EBE287EE6}"/>
                  </a:ext>
                </a:extLst>
              </p:cNvPr>
              <p:cNvSpPr/>
              <p:nvPr/>
            </p:nvSpPr>
            <p:spPr>
              <a:xfrm>
                <a:off x="5045506" y="2044756"/>
                <a:ext cx="1818479" cy="338554"/>
              </a:xfrm>
              <a:prstGeom prst="rect">
                <a:avLst/>
              </a:prstGeom>
            </p:spPr>
            <p:txBody>
              <a:bodyPr wrap="square">
                <a:spAutoFit/>
              </a:bodyPr>
              <a:lstStyle/>
              <a:p>
                <a:pPr marL="0" lvl="1">
                  <a:spcAft>
                    <a:spcPts val="450"/>
                  </a:spcAft>
                  <a:defRPr/>
                </a:pPr>
                <a:r>
                  <a:rPr lang="en-US" sz="1600" b="1" err="1">
                    <a:latin typeface="+mj-lt"/>
                    <a:cs typeface="Arial" pitchFamily="34" charset="0"/>
                  </a:rPr>
                  <a:t>Nd:YAG</a:t>
                </a:r>
                <a:r>
                  <a:rPr lang="en-US" sz="1600" b="1">
                    <a:latin typeface="+mj-lt"/>
                    <a:cs typeface="Arial" pitchFamily="34" charset="0"/>
                  </a:rPr>
                  <a:t> Laser</a:t>
                </a:r>
                <a:endParaRPr lang="en-US" sz="1600">
                  <a:latin typeface="+mj-lt"/>
                  <a:cs typeface="Arial" pitchFamily="34" charset="0"/>
                </a:endParaRPr>
              </a:p>
            </p:txBody>
          </p:sp>
          <p:sp>
            <p:nvSpPr>
              <p:cNvPr id="10" name="Rectangle 9">
                <a:extLst>
                  <a:ext uri="{FF2B5EF4-FFF2-40B4-BE49-F238E27FC236}">
                    <a16:creationId xmlns:a16="http://schemas.microsoft.com/office/drawing/2014/main" id="{3BEFDDEB-0B7E-40CC-8BFF-B8BF47FD0EF9}"/>
                  </a:ext>
                </a:extLst>
              </p:cNvPr>
              <p:cNvSpPr/>
              <p:nvPr/>
            </p:nvSpPr>
            <p:spPr>
              <a:xfrm>
                <a:off x="5658897" y="4980533"/>
                <a:ext cx="1743774" cy="369332"/>
              </a:xfrm>
              <a:prstGeom prst="rect">
                <a:avLst/>
              </a:prstGeom>
            </p:spPr>
            <p:txBody>
              <a:bodyPr wrap="square">
                <a:spAutoFit/>
              </a:bodyPr>
              <a:lstStyle/>
              <a:p>
                <a:pPr marL="0" lvl="1">
                  <a:spcAft>
                    <a:spcPts val="450"/>
                  </a:spcAft>
                  <a:defRPr/>
                </a:pPr>
                <a:r>
                  <a:rPr lang="en-US" b="1">
                    <a:latin typeface="+mj-lt"/>
                    <a:cs typeface="Arial" pitchFamily="34" charset="0"/>
                  </a:rPr>
                  <a:t>LWIR Laser</a:t>
                </a:r>
                <a:endParaRPr lang="en-US">
                  <a:latin typeface="+mj-lt"/>
                  <a:cs typeface="Arial" pitchFamily="34" charset="0"/>
                </a:endParaRPr>
              </a:p>
            </p:txBody>
          </p:sp>
          <p:sp>
            <p:nvSpPr>
              <p:cNvPr id="11" name="Rectangle 10">
                <a:extLst>
                  <a:ext uri="{FF2B5EF4-FFF2-40B4-BE49-F238E27FC236}">
                    <a16:creationId xmlns:a16="http://schemas.microsoft.com/office/drawing/2014/main" id="{9152AB2F-68BB-4B67-A5C7-C5B6BB581017}"/>
                  </a:ext>
                </a:extLst>
              </p:cNvPr>
              <p:cNvSpPr/>
              <p:nvPr/>
            </p:nvSpPr>
            <p:spPr>
              <a:xfrm rot="16200000">
                <a:off x="4364210" y="5137519"/>
                <a:ext cx="2151568" cy="546947"/>
              </a:xfrm>
              <a:prstGeom prst="rect">
                <a:avLst/>
              </a:prstGeom>
              <a:solidFill>
                <a:srgbClr val="99CCFF">
                  <a:alpha val="14902"/>
                </a:srgbClr>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2" name="Straight Arrow Connector 11">
                <a:extLst>
                  <a:ext uri="{FF2B5EF4-FFF2-40B4-BE49-F238E27FC236}">
                    <a16:creationId xmlns:a16="http://schemas.microsoft.com/office/drawing/2014/main" id="{C73C593D-D680-4427-B8B8-4834C0A981EC}"/>
                  </a:ext>
                </a:extLst>
              </p:cNvPr>
              <p:cNvCxnSpPr>
                <a:cxnSpLocks/>
              </p:cNvCxnSpPr>
              <p:nvPr/>
            </p:nvCxnSpPr>
            <p:spPr>
              <a:xfrm flipV="1">
                <a:off x="5887598" y="3229576"/>
                <a:ext cx="915074" cy="6956"/>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4BA39A5C-EEF0-4287-8C2B-EA3112BFAECA}"/>
                  </a:ext>
                </a:extLst>
              </p:cNvPr>
              <p:cNvGrpSpPr/>
              <p:nvPr/>
            </p:nvGrpSpPr>
            <p:grpSpPr>
              <a:xfrm>
                <a:off x="6559427" y="2975680"/>
                <a:ext cx="1660979" cy="1682878"/>
                <a:chOff x="3946760" y="3123231"/>
                <a:chExt cx="1257834" cy="1345977"/>
              </a:xfrm>
            </p:grpSpPr>
            <p:grpSp>
              <p:nvGrpSpPr>
                <p:cNvPr id="225" name="Group 224">
                  <a:extLst>
                    <a:ext uri="{FF2B5EF4-FFF2-40B4-BE49-F238E27FC236}">
                      <a16:creationId xmlns:a16="http://schemas.microsoft.com/office/drawing/2014/main" id="{AEF191F1-AEFA-4ACB-B8B6-9C1960E2AE3C}"/>
                    </a:ext>
                  </a:extLst>
                </p:cNvPr>
                <p:cNvGrpSpPr/>
                <p:nvPr/>
              </p:nvGrpSpPr>
              <p:grpSpPr>
                <a:xfrm>
                  <a:off x="4270877" y="3204293"/>
                  <a:ext cx="648234" cy="1264915"/>
                  <a:chOff x="4552683" y="2547941"/>
                  <a:chExt cx="648234" cy="1264915"/>
                </a:xfrm>
              </p:grpSpPr>
              <p:sp>
                <p:nvSpPr>
                  <p:cNvPr id="232" name="Arc 231">
                    <a:extLst>
                      <a:ext uri="{FF2B5EF4-FFF2-40B4-BE49-F238E27FC236}">
                        <a16:creationId xmlns:a16="http://schemas.microsoft.com/office/drawing/2014/main" id="{BC98C6F5-0EAA-4D0D-BD05-1BDD68B67955}"/>
                      </a:ext>
                    </a:extLst>
                  </p:cNvPr>
                  <p:cNvSpPr/>
                  <p:nvPr/>
                </p:nvSpPr>
                <p:spPr>
                  <a:xfrm>
                    <a:off x="4552683" y="2547941"/>
                    <a:ext cx="628917" cy="631508"/>
                  </a:xfrm>
                  <a:prstGeom prst="arc">
                    <a:avLst>
                      <a:gd name="adj1" fmla="val 16200000"/>
                      <a:gd name="adj2" fmla="val 534879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33" name="Arc 232">
                    <a:extLst>
                      <a:ext uri="{FF2B5EF4-FFF2-40B4-BE49-F238E27FC236}">
                        <a16:creationId xmlns:a16="http://schemas.microsoft.com/office/drawing/2014/main" id="{E51CB46C-CC9D-4CC2-AD88-FF6E8BAAE56F}"/>
                      </a:ext>
                    </a:extLst>
                  </p:cNvPr>
                  <p:cNvSpPr/>
                  <p:nvPr/>
                </p:nvSpPr>
                <p:spPr>
                  <a:xfrm flipH="1">
                    <a:off x="4572000" y="3181348"/>
                    <a:ext cx="628917" cy="631508"/>
                  </a:xfrm>
                  <a:prstGeom prst="arc">
                    <a:avLst>
                      <a:gd name="adj1" fmla="val 16200000"/>
                      <a:gd name="adj2" fmla="val 534879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sp>
              <p:nvSpPr>
                <p:cNvPr id="226" name="Right Arrow 43">
                  <a:extLst>
                    <a:ext uri="{FF2B5EF4-FFF2-40B4-BE49-F238E27FC236}">
                      <a16:creationId xmlns:a16="http://schemas.microsoft.com/office/drawing/2014/main" id="{3F79E353-DE34-4F83-A15F-B573B0F0F10E}"/>
                    </a:ext>
                  </a:extLst>
                </p:cNvPr>
                <p:cNvSpPr/>
                <p:nvPr/>
              </p:nvSpPr>
              <p:spPr>
                <a:xfrm>
                  <a:off x="4177396" y="3728044"/>
                  <a:ext cx="173490" cy="213323"/>
                </a:xfrm>
                <a:prstGeom prst="rightArrow">
                  <a:avLst>
                    <a:gd name="adj1" fmla="val 38707"/>
                    <a:gd name="adj2" fmla="val 61474"/>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7" name="Right Arrow 44">
                  <a:extLst>
                    <a:ext uri="{FF2B5EF4-FFF2-40B4-BE49-F238E27FC236}">
                      <a16:creationId xmlns:a16="http://schemas.microsoft.com/office/drawing/2014/main" id="{345EC626-E702-48FF-B00B-02AD3B12304C}"/>
                    </a:ext>
                  </a:extLst>
                </p:cNvPr>
                <p:cNvSpPr/>
                <p:nvPr/>
              </p:nvSpPr>
              <p:spPr>
                <a:xfrm flipH="1">
                  <a:off x="4807587" y="3736823"/>
                  <a:ext cx="173490" cy="213323"/>
                </a:xfrm>
                <a:prstGeom prst="rightArrow">
                  <a:avLst>
                    <a:gd name="adj1" fmla="val 38707"/>
                    <a:gd name="adj2" fmla="val 61474"/>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8" name="TextBox 227">
                  <a:extLst>
                    <a:ext uri="{FF2B5EF4-FFF2-40B4-BE49-F238E27FC236}">
                      <a16:creationId xmlns:a16="http://schemas.microsoft.com/office/drawing/2014/main" id="{B1654EE5-AF4F-4806-ADB0-F31B7A63A337}"/>
                    </a:ext>
                  </a:extLst>
                </p:cNvPr>
                <p:cNvSpPr txBox="1"/>
                <p:nvPr/>
              </p:nvSpPr>
              <p:spPr>
                <a:xfrm>
                  <a:off x="4131090" y="3392409"/>
                  <a:ext cx="277019" cy="240008"/>
                </a:xfrm>
                <a:prstGeom prst="rect">
                  <a:avLst/>
                </a:prstGeom>
                <a:noFill/>
              </p:spPr>
              <p:txBody>
                <a:bodyPr wrap="none" rtlCol="0">
                  <a:spAutoFit/>
                </a:bodyPr>
                <a:lstStyle/>
                <a:p>
                  <a:r>
                    <a:rPr lang="en-US" sz="1350" err="1"/>
                    <a:t>h</a:t>
                  </a:r>
                  <a:r>
                    <a:rPr lang="en-US" sz="1350" err="1">
                      <a:latin typeface="Symbol" panose="05050102010706020507" pitchFamily="18" charset="2"/>
                    </a:rPr>
                    <a:t>n</a:t>
                  </a:r>
                  <a:endParaRPr lang="en-US" sz="1350">
                    <a:latin typeface="Symbol" panose="05050102010706020507" pitchFamily="18" charset="2"/>
                  </a:endParaRPr>
                </a:p>
              </p:txBody>
            </p:sp>
            <p:sp>
              <p:nvSpPr>
                <p:cNvPr id="229" name="TextBox 228">
                  <a:extLst>
                    <a:ext uri="{FF2B5EF4-FFF2-40B4-BE49-F238E27FC236}">
                      <a16:creationId xmlns:a16="http://schemas.microsoft.com/office/drawing/2014/main" id="{7D834657-5747-494A-A593-41F17364C60F}"/>
                    </a:ext>
                  </a:extLst>
                </p:cNvPr>
                <p:cNvSpPr txBox="1"/>
                <p:nvPr/>
              </p:nvSpPr>
              <p:spPr>
                <a:xfrm>
                  <a:off x="4671194" y="3840024"/>
                  <a:ext cx="241815" cy="258470"/>
                </a:xfrm>
                <a:prstGeom prst="rect">
                  <a:avLst/>
                </a:prstGeom>
                <a:noFill/>
              </p:spPr>
              <p:txBody>
                <a:bodyPr wrap="none" rtlCol="0">
                  <a:spAutoFit/>
                </a:bodyPr>
                <a:lstStyle/>
                <a:p>
                  <a:r>
                    <a:rPr lang="en-US" sz="1500"/>
                    <a:t>e</a:t>
                  </a:r>
                  <a:r>
                    <a:rPr lang="en-US" sz="1500" baseline="30000"/>
                    <a:t>-</a:t>
                  </a:r>
                </a:p>
              </p:txBody>
            </p:sp>
            <p:sp>
              <p:nvSpPr>
                <p:cNvPr id="230" name="Explosion 1 47">
                  <a:extLst>
                    <a:ext uri="{FF2B5EF4-FFF2-40B4-BE49-F238E27FC236}">
                      <a16:creationId xmlns:a16="http://schemas.microsoft.com/office/drawing/2014/main" id="{EC4679BE-FB00-45B5-8619-A83EF1198554}"/>
                    </a:ext>
                  </a:extLst>
                </p:cNvPr>
                <p:cNvSpPr/>
                <p:nvPr/>
              </p:nvSpPr>
              <p:spPr>
                <a:xfrm>
                  <a:off x="4408552" y="3627671"/>
                  <a:ext cx="341567" cy="423796"/>
                </a:xfrm>
                <a:prstGeom prst="irregularSeal1">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p>
              </p:txBody>
            </p:sp>
            <p:sp>
              <p:nvSpPr>
                <p:cNvPr id="231" name="Oval 230">
                  <a:extLst>
                    <a:ext uri="{FF2B5EF4-FFF2-40B4-BE49-F238E27FC236}">
                      <a16:creationId xmlns:a16="http://schemas.microsoft.com/office/drawing/2014/main" id="{8FB9EECA-9707-4BB3-AD9C-D73C1C0D399E}"/>
                    </a:ext>
                  </a:extLst>
                </p:cNvPr>
                <p:cNvSpPr/>
                <p:nvPr/>
              </p:nvSpPr>
              <p:spPr>
                <a:xfrm>
                  <a:off x="3946760" y="3123231"/>
                  <a:ext cx="1257834" cy="1337190"/>
                </a:xfrm>
                <a:prstGeom prst="ellipse">
                  <a:avLst/>
                </a:prstGeom>
                <a:solidFill>
                  <a:srgbClr val="99CCFF">
                    <a:alpha val="14902"/>
                  </a:srgbClr>
                </a:solidFill>
                <a:ln w="9525">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grpSp>
          <p:cxnSp>
            <p:nvCxnSpPr>
              <p:cNvPr id="14" name="Straight Arrow Connector 13">
                <a:extLst>
                  <a:ext uri="{FF2B5EF4-FFF2-40B4-BE49-F238E27FC236}">
                    <a16:creationId xmlns:a16="http://schemas.microsoft.com/office/drawing/2014/main" id="{886FF7EB-21CE-4B63-B314-D7E6459A343D}"/>
                  </a:ext>
                </a:extLst>
              </p:cNvPr>
              <p:cNvCxnSpPr>
                <a:cxnSpLocks/>
              </p:cNvCxnSpPr>
              <p:nvPr/>
            </p:nvCxnSpPr>
            <p:spPr>
              <a:xfrm>
                <a:off x="5902029" y="2641160"/>
                <a:ext cx="3426" cy="610966"/>
              </a:xfrm>
              <a:prstGeom prst="straightConnector1">
                <a:avLst/>
              </a:prstGeom>
              <a:ln w="1905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BDD83A6-7E63-4755-975D-437E7101A8E7}"/>
                  </a:ext>
                </a:extLst>
              </p:cNvPr>
              <p:cNvCxnSpPr>
                <a:endCxn id="223" idx="1"/>
              </p:cNvCxnSpPr>
              <p:nvPr/>
            </p:nvCxnSpPr>
            <p:spPr>
              <a:xfrm>
                <a:off x="6196855" y="2657100"/>
                <a:ext cx="2621536" cy="215"/>
              </a:xfrm>
              <a:prstGeom prst="straightConnector1">
                <a:avLst/>
              </a:prstGeom>
              <a:ln w="19050">
                <a:solidFill>
                  <a:schemeClr val="accent4">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C4B60AA-0A84-4E63-9E9D-94D6444EE403}"/>
                  </a:ext>
                </a:extLst>
              </p:cNvPr>
              <p:cNvSpPr txBox="1"/>
              <p:nvPr/>
            </p:nvSpPr>
            <p:spPr>
              <a:xfrm>
                <a:off x="7143198" y="2417999"/>
                <a:ext cx="665567" cy="230832"/>
              </a:xfrm>
              <a:prstGeom prst="rect">
                <a:avLst/>
              </a:prstGeom>
              <a:noFill/>
            </p:spPr>
            <p:txBody>
              <a:bodyPr wrap="none" rtlCol="0">
                <a:spAutoFit/>
              </a:bodyPr>
              <a:lstStyle/>
              <a:p>
                <a:r>
                  <a:rPr lang="en-US" sz="900" b="1">
                    <a:solidFill>
                      <a:srgbClr val="7030A0"/>
                    </a:solidFill>
                  </a:rPr>
                  <a:t>0.266 </a:t>
                </a:r>
                <a:r>
                  <a:rPr lang="en-US" sz="900" b="1">
                    <a:solidFill>
                      <a:srgbClr val="7030A0"/>
                    </a:solidFill>
                    <a:latin typeface="Calibri"/>
                  </a:rPr>
                  <a:t>µm</a:t>
                </a:r>
                <a:endParaRPr lang="en-US" sz="900" b="1">
                  <a:solidFill>
                    <a:srgbClr val="7030A0"/>
                  </a:solidFill>
                </a:endParaRPr>
              </a:p>
            </p:txBody>
          </p:sp>
          <p:sp>
            <p:nvSpPr>
              <p:cNvPr id="17" name="TextBox 16">
                <a:extLst>
                  <a:ext uri="{FF2B5EF4-FFF2-40B4-BE49-F238E27FC236}">
                    <a16:creationId xmlns:a16="http://schemas.microsoft.com/office/drawing/2014/main" id="{858E90CC-6AF3-4A0D-8C7F-7C6F4E9B58F7}"/>
                  </a:ext>
                </a:extLst>
              </p:cNvPr>
              <p:cNvSpPr txBox="1"/>
              <p:nvPr/>
            </p:nvSpPr>
            <p:spPr>
              <a:xfrm>
                <a:off x="6282899" y="2930393"/>
                <a:ext cx="601447" cy="230832"/>
              </a:xfrm>
              <a:prstGeom prst="rect">
                <a:avLst/>
              </a:prstGeom>
              <a:noFill/>
            </p:spPr>
            <p:txBody>
              <a:bodyPr wrap="none" rtlCol="0">
                <a:spAutoFit/>
              </a:bodyPr>
              <a:lstStyle/>
              <a:p>
                <a:r>
                  <a:rPr lang="en-US" sz="900" b="1">
                    <a:solidFill>
                      <a:srgbClr val="C00000"/>
                    </a:solidFill>
                  </a:rPr>
                  <a:t>1.06 </a:t>
                </a:r>
                <a:r>
                  <a:rPr lang="en-US" sz="900" b="1">
                    <a:solidFill>
                      <a:srgbClr val="C00000"/>
                    </a:solidFill>
                    <a:latin typeface="Calibri"/>
                  </a:rPr>
                  <a:t>µm</a:t>
                </a:r>
                <a:endParaRPr lang="en-US" sz="900" b="1">
                  <a:solidFill>
                    <a:srgbClr val="C00000"/>
                  </a:solidFill>
                </a:endParaRPr>
              </a:p>
            </p:txBody>
          </p:sp>
          <p:grpSp>
            <p:nvGrpSpPr>
              <p:cNvPr id="18" name="Group 17">
                <a:extLst>
                  <a:ext uri="{FF2B5EF4-FFF2-40B4-BE49-F238E27FC236}">
                    <a16:creationId xmlns:a16="http://schemas.microsoft.com/office/drawing/2014/main" id="{C1981652-B064-4975-9D0A-A45F29D820EC}"/>
                  </a:ext>
                </a:extLst>
              </p:cNvPr>
              <p:cNvGrpSpPr/>
              <p:nvPr/>
            </p:nvGrpSpPr>
            <p:grpSpPr>
              <a:xfrm>
                <a:off x="8818394" y="2166818"/>
                <a:ext cx="911319" cy="659074"/>
                <a:chOff x="5810249" y="971549"/>
                <a:chExt cx="1088236" cy="894009"/>
              </a:xfrm>
            </p:grpSpPr>
            <p:grpSp>
              <p:nvGrpSpPr>
                <p:cNvPr id="178" name="Group 177">
                  <a:extLst>
                    <a:ext uri="{FF2B5EF4-FFF2-40B4-BE49-F238E27FC236}">
                      <a16:creationId xmlns:a16="http://schemas.microsoft.com/office/drawing/2014/main" id="{32B512BD-C9AA-424F-B287-D97019621788}"/>
                    </a:ext>
                  </a:extLst>
                </p:cNvPr>
                <p:cNvGrpSpPr/>
                <p:nvPr/>
              </p:nvGrpSpPr>
              <p:grpSpPr>
                <a:xfrm>
                  <a:off x="5810249" y="1557300"/>
                  <a:ext cx="76200" cy="159172"/>
                  <a:chOff x="5791200" y="1730853"/>
                  <a:chExt cx="76200" cy="159172"/>
                </a:xfrm>
                <a:scene3d>
                  <a:camera prst="orthographicFront">
                    <a:rot lat="0" lon="0" rev="1200000"/>
                  </a:camera>
                  <a:lightRig rig="threePt" dir="t"/>
                </a:scene3d>
              </p:grpSpPr>
              <p:sp>
                <p:nvSpPr>
                  <p:cNvPr id="223" name="Rounded Rectangle 251">
                    <a:extLst>
                      <a:ext uri="{FF2B5EF4-FFF2-40B4-BE49-F238E27FC236}">
                        <a16:creationId xmlns:a16="http://schemas.microsoft.com/office/drawing/2014/main" id="{A2E99D62-9B72-4F8B-BA6E-D77F012B587D}"/>
                      </a:ext>
                    </a:extLst>
                  </p:cNvPr>
                  <p:cNvSpPr/>
                  <p:nvPr/>
                </p:nvSpPr>
                <p:spPr>
                  <a:xfrm>
                    <a:off x="5791200" y="1730853"/>
                    <a:ext cx="76200" cy="15917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24" name="Straight Connector 223">
                    <a:extLst>
                      <a:ext uri="{FF2B5EF4-FFF2-40B4-BE49-F238E27FC236}">
                        <a16:creationId xmlns:a16="http://schemas.microsoft.com/office/drawing/2014/main" id="{EF46A1CD-64F7-4DF7-A542-37F3073CAA9C}"/>
                      </a:ext>
                    </a:extLst>
                  </p:cNvPr>
                  <p:cNvCxnSpPr>
                    <a:endCxn id="223" idx="0"/>
                  </p:cNvCxnSpPr>
                  <p:nvPr/>
                </p:nvCxnSpPr>
                <p:spPr>
                  <a:xfrm flipV="1">
                    <a:off x="5829300" y="1730853"/>
                    <a:ext cx="0" cy="15917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79" name="Straight Connector 178">
                  <a:extLst>
                    <a:ext uri="{FF2B5EF4-FFF2-40B4-BE49-F238E27FC236}">
                      <a16:creationId xmlns:a16="http://schemas.microsoft.com/office/drawing/2014/main" id="{143FC81F-A676-4565-8315-25A5EE18022A}"/>
                    </a:ext>
                  </a:extLst>
                </p:cNvPr>
                <p:cNvCxnSpPr/>
                <p:nvPr/>
              </p:nvCxnSpPr>
              <p:spPr>
                <a:xfrm flipV="1">
                  <a:off x="5876925" y="1533169"/>
                  <a:ext cx="182503" cy="670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C87CE751-0806-4C20-BC42-3493AE19B9D7}"/>
                    </a:ext>
                  </a:extLst>
                </p:cNvPr>
                <p:cNvCxnSpPr/>
                <p:nvPr/>
              </p:nvCxnSpPr>
              <p:spPr>
                <a:xfrm flipV="1">
                  <a:off x="5886449" y="1576504"/>
                  <a:ext cx="182503" cy="670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5E8CF6EA-46A7-4496-BE98-E9F482A60F86}"/>
                    </a:ext>
                  </a:extLst>
                </p:cNvPr>
                <p:cNvCxnSpPr/>
                <p:nvPr/>
              </p:nvCxnSpPr>
              <p:spPr>
                <a:xfrm>
                  <a:off x="6400800" y="1262066"/>
                  <a:ext cx="0" cy="1476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8722DE4A-E4DF-49D6-B416-427C382E1336}"/>
                    </a:ext>
                  </a:extLst>
                </p:cNvPr>
                <p:cNvCxnSpPr/>
                <p:nvPr/>
              </p:nvCxnSpPr>
              <p:spPr>
                <a:xfrm>
                  <a:off x="6518275" y="1262066"/>
                  <a:ext cx="0" cy="15398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E60197B9-3BB6-4A78-B2F8-19190B116EA6}"/>
                    </a:ext>
                  </a:extLst>
                </p:cNvPr>
                <p:cNvCxnSpPr/>
                <p:nvPr/>
              </p:nvCxnSpPr>
              <p:spPr>
                <a:xfrm>
                  <a:off x="6172200" y="1047668"/>
                  <a:ext cx="5715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4" name="Rounded Rectangle 212">
                  <a:extLst>
                    <a:ext uri="{FF2B5EF4-FFF2-40B4-BE49-F238E27FC236}">
                      <a16:creationId xmlns:a16="http://schemas.microsoft.com/office/drawing/2014/main" id="{47148D63-70AC-4C95-8F0E-F9A03A5106DD}"/>
                    </a:ext>
                  </a:extLst>
                </p:cNvPr>
                <p:cNvSpPr/>
                <p:nvPr/>
              </p:nvSpPr>
              <p:spPr>
                <a:xfrm>
                  <a:off x="6172200" y="971549"/>
                  <a:ext cx="571500" cy="151189"/>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5" name="Rounded Rectangle 213">
                  <a:extLst>
                    <a:ext uri="{FF2B5EF4-FFF2-40B4-BE49-F238E27FC236}">
                      <a16:creationId xmlns:a16="http://schemas.microsoft.com/office/drawing/2014/main" id="{9BEA50A4-215B-43C8-A1FC-38ED38526382}"/>
                    </a:ext>
                  </a:extLst>
                </p:cNvPr>
                <p:cNvSpPr/>
                <p:nvPr/>
              </p:nvSpPr>
              <p:spPr>
                <a:xfrm>
                  <a:off x="6819900" y="1571626"/>
                  <a:ext cx="76200" cy="15917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86" name="Straight Connector 185">
                  <a:extLst>
                    <a:ext uri="{FF2B5EF4-FFF2-40B4-BE49-F238E27FC236}">
                      <a16:creationId xmlns:a16="http://schemas.microsoft.com/office/drawing/2014/main" id="{AF0422F6-A0BB-4C2D-8A51-3D9B2B5A9096}"/>
                    </a:ext>
                  </a:extLst>
                </p:cNvPr>
                <p:cNvCxnSpPr>
                  <a:endCxn id="185" idx="0"/>
                </p:cNvCxnSpPr>
                <p:nvPr/>
              </p:nvCxnSpPr>
              <p:spPr>
                <a:xfrm flipV="1">
                  <a:off x="6858000" y="1571626"/>
                  <a:ext cx="0" cy="15917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7" name="Rounded Rectangle 215">
                  <a:extLst>
                    <a:ext uri="{FF2B5EF4-FFF2-40B4-BE49-F238E27FC236}">
                      <a16:creationId xmlns:a16="http://schemas.microsoft.com/office/drawing/2014/main" id="{BC2979C0-27AC-4798-B454-B015A8E0B2C5}"/>
                    </a:ext>
                  </a:extLst>
                </p:cNvPr>
                <p:cNvSpPr/>
                <p:nvPr/>
              </p:nvSpPr>
              <p:spPr>
                <a:xfrm>
                  <a:off x="6246019" y="1575176"/>
                  <a:ext cx="421481" cy="151189"/>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8" name="Rounded Rectangle 216">
                  <a:extLst>
                    <a:ext uri="{FF2B5EF4-FFF2-40B4-BE49-F238E27FC236}">
                      <a16:creationId xmlns:a16="http://schemas.microsoft.com/office/drawing/2014/main" id="{32F3750C-4775-42DA-BA18-B08485EA695E}"/>
                    </a:ext>
                  </a:extLst>
                </p:cNvPr>
                <p:cNvSpPr/>
                <p:nvPr/>
              </p:nvSpPr>
              <p:spPr>
                <a:xfrm>
                  <a:off x="6246018" y="1409700"/>
                  <a:ext cx="421481" cy="75595"/>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89" name="Straight Connector 188">
                  <a:extLst>
                    <a:ext uri="{FF2B5EF4-FFF2-40B4-BE49-F238E27FC236}">
                      <a16:creationId xmlns:a16="http://schemas.microsoft.com/office/drawing/2014/main" id="{162A055E-FCC4-406E-877A-23334703A745}"/>
                    </a:ext>
                  </a:extLst>
                </p:cNvPr>
                <p:cNvCxnSpPr/>
                <p:nvPr/>
              </p:nvCxnSpPr>
              <p:spPr>
                <a:xfrm>
                  <a:off x="6667499" y="1287728"/>
                  <a:ext cx="0" cy="1315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0F9CC50A-D5FD-4A17-A83D-48A8456A63C5}"/>
                    </a:ext>
                  </a:extLst>
                </p:cNvPr>
                <p:cNvCxnSpPr/>
                <p:nvPr/>
              </p:nvCxnSpPr>
              <p:spPr>
                <a:xfrm>
                  <a:off x="6246019" y="1287728"/>
                  <a:ext cx="0" cy="1315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94D3864C-66FE-46AF-A1B5-0FD04402A353}"/>
                    </a:ext>
                  </a:extLst>
                </p:cNvPr>
                <p:cNvCxnSpPr/>
                <p:nvPr/>
              </p:nvCxnSpPr>
              <p:spPr>
                <a:xfrm flipH="1">
                  <a:off x="6062405" y="1398969"/>
                  <a:ext cx="18480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4C858F7E-3A4E-498D-B6D4-2D84EC58653B}"/>
                    </a:ext>
                  </a:extLst>
                </p:cNvPr>
                <p:cNvCxnSpPr/>
                <p:nvPr/>
              </p:nvCxnSpPr>
              <p:spPr>
                <a:xfrm flipH="1">
                  <a:off x="6055856" y="1738699"/>
                  <a:ext cx="75604" cy="22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7612CE44-F446-4CFA-8B5D-9FBE1913811C}"/>
                    </a:ext>
                  </a:extLst>
                </p:cNvPr>
                <p:cNvCxnSpPr/>
                <p:nvPr/>
              </p:nvCxnSpPr>
              <p:spPr>
                <a:xfrm flipV="1">
                  <a:off x="6062404" y="1395382"/>
                  <a:ext cx="1" cy="3435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378CCF02-3C60-4895-97CA-3968EB3987A7}"/>
                    </a:ext>
                  </a:extLst>
                </p:cNvPr>
                <p:cNvCxnSpPr/>
                <p:nvPr/>
              </p:nvCxnSpPr>
              <p:spPr>
                <a:xfrm>
                  <a:off x="6246019" y="1293107"/>
                  <a:ext cx="392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E85AAD7D-43FE-47E5-939A-FEFBAA2C4CC7}"/>
                    </a:ext>
                  </a:extLst>
                </p:cNvPr>
                <p:cNvCxnSpPr/>
                <p:nvPr/>
              </p:nvCxnSpPr>
              <p:spPr>
                <a:xfrm flipV="1">
                  <a:off x="6285310" y="1125649"/>
                  <a:ext cx="0" cy="1674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D48CCC47-980A-4075-9C96-814211A78079}"/>
                    </a:ext>
                  </a:extLst>
                </p:cNvPr>
                <p:cNvCxnSpPr/>
                <p:nvPr/>
              </p:nvCxnSpPr>
              <p:spPr>
                <a:xfrm>
                  <a:off x="6628209" y="1287728"/>
                  <a:ext cx="3929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D8A5DE3C-B55E-4ED8-B3D2-09B7662A3B16}"/>
                    </a:ext>
                  </a:extLst>
                </p:cNvPr>
                <p:cNvCxnSpPr/>
                <p:nvPr/>
              </p:nvCxnSpPr>
              <p:spPr>
                <a:xfrm flipV="1">
                  <a:off x="6622257" y="1122739"/>
                  <a:ext cx="0" cy="1674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5EE7A337-0F28-4627-9ADD-4418B367FF5F}"/>
                    </a:ext>
                  </a:extLst>
                </p:cNvPr>
                <p:cNvCxnSpPr/>
                <p:nvPr/>
              </p:nvCxnSpPr>
              <p:spPr>
                <a:xfrm>
                  <a:off x="6257925" y="1485577"/>
                  <a:ext cx="0" cy="887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0E9FBF3A-166E-4DD6-904B-2A3730CB19BF}"/>
                    </a:ext>
                  </a:extLst>
                </p:cNvPr>
                <p:cNvCxnSpPr/>
                <p:nvPr/>
              </p:nvCxnSpPr>
              <p:spPr>
                <a:xfrm>
                  <a:off x="6290866" y="1200504"/>
                  <a:ext cx="33139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31DC5AAE-4A42-49EA-879B-9EBE2F69F6B8}"/>
                    </a:ext>
                  </a:extLst>
                </p:cNvPr>
                <p:cNvCxnSpPr/>
                <p:nvPr/>
              </p:nvCxnSpPr>
              <p:spPr>
                <a:xfrm>
                  <a:off x="6515894" y="1262066"/>
                  <a:ext cx="1063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34B477EB-B24E-452B-A753-596C1410E577}"/>
                    </a:ext>
                  </a:extLst>
                </p:cNvPr>
                <p:cNvCxnSpPr/>
                <p:nvPr/>
              </p:nvCxnSpPr>
              <p:spPr>
                <a:xfrm>
                  <a:off x="6293639" y="1264447"/>
                  <a:ext cx="1063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6AC75DD4-BD35-4FCF-B547-36A71FCB5634}"/>
                    </a:ext>
                  </a:extLst>
                </p:cNvPr>
                <p:cNvCxnSpPr/>
                <p:nvPr/>
              </p:nvCxnSpPr>
              <p:spPr>
                <a:xfrm flipV="1">
                  <a:off x="6456561" y="1201982"/>
                  <a:ext cx="1389" cy="761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40ABEEA0-2AA5-4CDA-9F00-08768C731BF0}"/>
                    </a:ext>
                  </a:extLst>
                </p:cNvPr>
                <p:cNvCxnSpPr/>
                <p:nvPr/>
              </p:nvCxnSpPr>
              <p:spPr>
                <a:xfrm>
                  <a:off x="6779419" y="1529937"/>
                  <a:ext cx="0" cy="2013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6C20A89E-F7FA-44FA-B5E8-AE828E017D77}"/>
                    </a:ext>
                  </a:extLst>
                </p:cNvPr>
                <p:cNvCxnSpPr/>
                <p:nvPr/>
              </p:nvCxnSpPr>
              <p:spPr>
                <a:xfrm>
                  <a:off x="6703219" y="1610019"/>
                  <a:ext cx="0" cy="14141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FF95F8EE-D17A-4C28-A684-F3CD89649194}"/>
                    </a:ext>
                  </a:extLst>
                </p:cNvPr>
                <p:cNvCxnSpPr/>
                <p:nvPr/>
              </p:nvCxnSpPr>
              <p:spPr>
                <a:xfrm>
                  <a:off x="6746081" y="1610019"/>
                  <a:ext cx="0" cy="14141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6BA70C8B-6DEA-4D1F-A6D5-E80C6F45E245}"/>
                    </a:ext>
                  </a:extLst>
                </p:cNvPr>
                <p:cNvCxnSpPr/>
                <p:nvPr/>
              </p:nvCxnSpPr>
              <p:spPr>
                <a:xfrm>
                  <a:off x="6667802" y="1428749"/>
                  <a:ext cx="156864" cy="8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7AF0BB14-177C-47A9-90B6-6B3802BB406A}"/>
                    </a:ext>
                  </a:extLst>
                </p:cNvPr>
                <p:cNvCxnSpPr/>
                <p:nvPr/>
              </p:nvCxnSpPr>
              <p:spPr>
                <a:xfrm>
                  <a:off x="6667802" y="1466856"/>
                  <a:ext cx="154486"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8" name="Rounded Rectangle 236">
                  <a:extLst>
                    <a:ext uri="{FF2B5EF4-FFF2-40B4-BE49-F238E27FC236}">
                      <a16:creationId xmlns:a16="http://schemas.microsoft.com/office/drawing/2014/main" id="{FBE2B71A-4E87-4E5D-9272-78504077B69F}"/>
                    </a:ext>
                  </a:extLst>
                </p:cNvPr>
                <p:cNvSpPr/>
                <p:nvPr/>
              </p:nvSpPr>
              <p:spPr>
                <a:xfrm>
                  <a:off x="6329362" y="1819839"/>
                  <a:ext cx="244475" cy="45719"/>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9" name="Arc 208">
                  <a:extLst>
                    <a:ext uri="{FF2B5EF4-FFF2-40B4-BE49-F238E27FC236}">
                      <a16:creationId xmlns:a16="http://schemas.microsoft.com/office/drawing/2014/main" id="{1C1DE214-836E-4A2C-B33E-901160771E5E}"/>
                    </a:ext>
                  </a:extLst>
                </p:cNvPr>
                <p:cNvSpPr/>
                <p:nvPr/>
              </p:nvSpPr>
              <p:spPr>
                <a:xfrm flipH="1">
                  <a:off x="6508555" y="1485577"/>
                  <a:ext cx="89892" cy="90927"/>
                </a:xfrm>
                <a:prstGeom prst="arc">
                  <a:avLst>
                    <a:gd name="adj1" fmla="val 16200000"/>
                    <a:gd name="adj2" fmla="val 5641325"/>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10" name="Arc 209">
                  <a:extLst>
                    <a:ext uri="{FF2B5EF4-FFF2-40B4-BE49-F238E27FC236}">
                      <a16:creationId xmlns:a16="http://schemas.microsoft.com/office/drawing/2014/main" id="{14ED2D46-C4D4-4747-87FA-F50CB65F1713}"/>
                    </a:ext>
                  </a:extLst>
                </p:cNvPr>
                <p:cNvSpPr/>
                <p:nvPr/>
              </p:nvSpPr>
              <p:spPr>
                <a:xfrm flipH="1">
                  <a:off x="6507953" y="1728357"/>
                  <a:ext cx="89892" cy="90927"/>
                </a:xfrm>
                <a:prstGeom prst="arc">
                  <a:avLst>
                    <a:gd name="adj1" fmla="val 16200000"/>
                    <a:gd name="adj2" fmla="val 5641325"/>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11" name="Arc 210">
                  <a:extLst>
                    <a:ext uri="{FF2B5EF4-FFF2-40B4-BE49-F238E27FC236}">
                      <a16:creationId xmlns:a16="http://schemas.microsoft.com/office/drawing/2014/main" id="{717DC57C-673A-41F9-AD00-47C6A2A839C7}"/>
                    </a:ext>
                  </a:extLst>
                </p:cNvPr>
                <p:cNvSpPr/>
                <p:nvPr/>
              </p:nvSpPr>
              <p:spPr>
                <a:xfrm>
                  <a:off x="6320432" y="1485896"/>
                  <a:ext cx="89892" cy="90927"/>
                </a:xfrm>
                <a:prstGeom prst="arc">
                  <a:avLst>
                    <a:gd name="adj1" fmla="val 16200000"/>
                    <a:gd name="adj2" fmla="val 5641325"/>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12" name="Arc 211">
                  <a:extLst>
                    <a:ext uri="{FF2B5EF4-FFF2-40B4-BE49-F238E27FC236}">
                      <a16:creationId xmlns:a16="http://schemas.microsoft.com/office/drawing/2014/main" id="{CBEAAC9C-2C68-4B5A-945C-6A0C8D20B928}"/>
                    </a:ext>
                  </a:extLst>
                </p:cNvPr>
                <p:cNvSpPr/>
                <p:nvPr/>
              </p:nvSpPr>
              <p:spPr>
                <a:xfrm>
                  <a:off x="6322219" y="1728341"/>
                  <a:ext cx="89892" cy="90927"/>
                </a:xfrm>
                <a:prstGeom prst="arc">
                  <a:avLst>
                    <a:gd name="adj1" fmla="val 16200000"/>
                    <a:gd name="adj2" fmla="val 5641325"/>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13" name="Arc 212">
                  <a:extLst>
                    <a:ext uri="{FF2B5EF4-FFF2-40B4-BE49-F238E27FC236}">
                      <a16:creationId xmlns:a16="http://schemas.microsoft.com/office/drawing/2014/main" id="{11ED144C-4288-49B9-90E4-50BFEBB08F68}"/>
                    </a:ext>
                  </a:extLst>
                </p:cNvPr>
                <p:cNvSpPr/>
                <p:nvPr/>
              </p:nvSpPr>
              <p:spPr>
                <a:xfrm>
                  <a:off x="6689527" y="1469229"/>
                  <a:ext cx="89892" cy="112212"/>
                </a:xfrm>
                <a:prstGeom prst="arc">
                  <a:avLst>
                    <a:gd name="adj1" fmla="val 16200000"/>
                    <a:gd name="adj2" fmla="val 555877"/>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214" name="Rounded Rectangle 242">
                  <a:extLst>
                    <a:ext uri="{FF2B5EF4-FFF2-40B4-BE49-F238E27FC236}">
                      <a16:creationId xmlns:a16="http://schemas.microsoft.com/office/drawing/2014/main" id="{27C85B99-833F-496F-A074-515579E2100C}"/>
                    </a:ext>
                  </a:extLst>
                </p:cNvPr>
                <p:cNvSpPr/>
                <p:nvPr/>
              </p:nvSpPr>
              <p:spPr>
                <a:xfrm>
                  <a:off x="6822285" y="1371600"/>
                  <a:ext cx="76200" cy="159172"/>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15" name="Straight Connector 214">
                  <a:extLst>
                    <a:ext uri="{FF2B5EF4-FFF2-40B4-BE49-F238E27FC236}">
                      <a16:creationId xmlns:a16="http://schemas.microsoft.com/office/drawing/2014/main" id="{0A043A63-279C-4627-99BD-683A080F80B4}"/>
                    </a:ext>
                  </a:extLst>
                </p:cNvPr>
                <p:cNvCxnSpPr>
                  <a:endCxn id="214" idx="0"/>
                </p:cNvCxnSpPr>
                <p:nvPr/>
              </p:nvCxnSpPr>
              <p:spPr>
                <a:xfrm flipV="1">
                  <a:off x="6860385" y="1371600"/>
                  <a:ext cx="0" cy="15917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6" name="Arc 215">
                  <a:extLst>
                    <a:ext uri="{FF2B5EF4-FFF2-40B4-BE49-F238E27FC236}">
                      <a16:creationId xmlns:a16="http://schemas.microsoft.com/office/drawing/2014/main" id="{B23B6D40-30F9-42F8-B17C-C614B62547BA}"/>
                    </a:ext>
                  </a:extLst>
                </p:cNvPr>
                <p:cNvSpPr/>
                <p:nvPr/>
              </p:nvSpPr>
              <p:spPr>
                <a:xfrm rot="5400000" flipH="1">
                  <a:off x="6703218" y="1590874"/>
                  <a:ext cx="45720" cy="45719"/>
                </a:xfrm>
                <a:prstGeom prst="arc">
                  <a:avLst>
                    <a:gd name="adj1" fmla="val 16200000"/>
                    <a:gd name="adj2" fmla="val 5641325"/>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cxnSp>
              <p:nvCxnSpPr>
                <p:cNvPr id="217" name="Straight Connector 216">
                  <a:extLst>
                    <a:ext uri="{FF2B5EF4-FFF2-40B4-BE49-F238E27FC236}">
                      <a16:creationId xmlns:a16="http://schemas.microsoft.com/office/drawing/2014/main" id="{8717CC3F-7156-44D5-AF69-064F199F0C87}"/>
                    </a:ext>
                  </a:extLst>
                </p:cNvPr>
                <p:cNvCxnSpPr/>
                <p:nvPr/>
              </p:nvCxnSpPr>
              <p:spPr>
                <a:xfrm>
                  <a:off x="6781800" y="1613733"/>
                  <a:ext cx="42866"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EEB95914-BD28-4D75-AFFC-A20CE4CBE0ED}"/>
                    </a:ext>
                  </a:extLst>
                </p:cNvPr>
                <p:cNvCxnSpPr/>
                <p:nvPr/>
              </p:nvCxnSpPr>
              <p:spPr>
                <a:xfrm>
                  <a:off x="6781800" y="1676399"/>
                  <a:ext cx="42866"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93598049-D3AA-45AA-951D-D7472CC83A11}"/>
                    </a:ext>
                  </a:extLst>
                </p:cNvPr>
                <p:cNvCxnSpPr/>
                <p:nvPr/>
              </p:nvCxnSpPr>
              <p:spPr>
                <a:xfrm flipV="1">
                  <a:off x="6636543" y="1295400"/>
                  <a:ext cx="0" cy="762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332829F3-0C29-445E-BDF5-9B33F360A00A}"/>
                    </a:ext>
                  </a:extLst>
                </p:cNvPr>
                <p:cNvCxnSpPr/>
                <p:nvPr/>
              </p:nvCxnSpPr>
              <p:spPr>
                <a:xfrm flipH="1" flipV="1">
                  <a:off x="6636543" y="1371600"/>
                  <a:ext cx="131565" cy="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001972F2-E048-4B44-B3F0-DFFD022E2E46}"/>
                    </a:ext>
                  </a:extLst>
                </p:cNvPr>
                <p:cNvCxnSpPr/>
                <p:nvPr/>
              </p:nvCxnSpPr>
              <p:spPr>
                <a:xfrm flipH="1" flipV="1">
                  <a:off x="6762159" y="1371601"/>
                  <a:ext cx="41074" cy="5723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2" name="Arc 221">
                  <a:extLst>
                    <a:ext uri="{FF2B5EF4-FFF2-40B4-BE49-F238E27FC236}">
                      <a16:creationId xmlns:a16="http://schemas.microsoft.com/office/drawing/2014/main" id="{566664EE-1A61-4D54-9019-F61E4E5E39D6}"/>
                    </a:ext>
                  </a:extLst>
                </p:cNvPr>
                <p:cNvSpPr/>
                <p:nvPr/>
              </p:nvSpPr>
              <p:spPr>
                <a:xfrm rot="16200000" flipH="1">
                  <a:off x="6687580" y="1656320"/>
                  <a:ext cx="75035" cy="115196"/>
                </a:xfrm>
                <a:prstGeom prst="arc">
                  <a:avLst>
                    <a:gd name="adj1" fmla="val 16200000"/>
                    <a:gd name="adj2" fmla="val 5641325"/>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grpSp>
            <p:nvGrpSpPr>
              <p:cNvPr id="19" name="Group 18">
                <a:extLst>
                  <a:ext uri="{FF2B5EF4-FFF2-40B4-BE49-F238E27FC236}">
                    <a16:creationId xmlns:a16="http://schemas.microsoft.com/office/drawing/2014/main" id="{646EDA35-D48E-4E19-A259-5E9C61822029}"/>
                  </a:ext>
                </a:extLst>
              </p:cNvPr>
              <p:cNvGrpSpPr/>
              <p:nvPr/>
            </p:nvGrpSpPr>
            <p:grpSpPr>
              <a:xfrm>
                <a:off x="9100946" y="2929243"/>
                <a:ext cx="517717" cy="2430560"/>
                <a:chOff x="6191349" y="2199233"/>
                <a:chExt cx="542349" cy="2723287"/>
              </a:xfrm>
            </p:grpSpPr>
            <p:cxnSp>
              <p:nvCxnSpPr>
                <p:cNvPr id="64" name="Straight Connector 63">
                  <a:extLst>
                    <a:ext uri="{FF2B5EF4-FFF2-40B4-BE49-F238E27FC236}">
                      <a16:creationId xmlns:a16="http://schemas.microsoft.com/office/drawing/2014/main" id="{9714646D-1B82-48B3-A113-11E78D0F6572}"/>
                    </a:ext>
                  </a:extLst>
                </p:cNvPr>
                <p:cNvCxnSpPr/>
                <p:nvPr/>
              </p:nvCxnSpPr>
              <p:spPr>
                <a:xfrm flipH="1">
                  <a:off x="6632010" y="2251263"/>
                  <a:ext cx="2930" cy="26265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C969D80-0A90-4A61-816E-D7FF91FB11ED}"/>
                    </a:ext>
                  </a:extLst>
                </p:cNvPr>
                <p:cNvCxnSpPr/>
                <p:nvPr/>
              </p:nvCxnSpPr>
              <p:spPr>
                <a:xfrm flipH="1">
                  <a:off x="6594624" y="2251263"/>
                  <a:ext cx="2930" cy="26265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EB465B42-4BAD-48A7-91C9-B88D1B1C8EFA}"/>
                    </a:ext>
                  </a:extLst>
                </p:cNvPr>
                <p:cNvCxnSpPr/>
                <p:nvPr/>
              </p:nvCxnSpPr>
              <p:spPr>
                <a:xfrm flipH="1">
                  <a:off x="6295504" y="2251263"/>
                  <a:ext cx="2930" cy="26265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7F2B4D1A-9F4C-4875-8DF0-B48C72ADE233}"/>
                    </a:ext>
                  </a:extLst>
                </p:cNvPr>
                <p:cNvCxnSpPr/>
                <p:nvPr/>
              </p:nvCxnSpPr>
              <p:spPr>
                <a:xfrm flipH="1">
                  <a:off x="6332894" y="2251263"/>
                  <a:ext cx="2930" cy="26265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B6762EA-4960-4201-BD59-0BA8E64FC07F}"/>
                    </a:ext>
                  </a:extLst>
                </p:cNvPr>
                <p:cNvCxnSpPr/>
                <p:nvPr/>
              </p:nvCxnSpPr>
              <p:spPr>
                <a:xfrm flipH="1">
                  <a:off x="6482454" y="2251263"/>
                  <a:ext cx="2930" cy="26265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08C4979D-19BF-4AA4-9642-E2BCF6F5D25B}"/>
                    </a:ext>
                  </a:extLst>
                </p:cNvPr>
                <p:cNvCxnSpPr/>
                <p:nvPr/>
              </p:nvCxnSpPr>
              <p:spPr>
                <a:xfrm flipH="1">
                  <a:off x="6445064" y="2251263"/>
                  <a:ext cx="2930" cy="26265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C871975-38C9-4403-A55F-7AA3CEF53252}"/>
                    </a:ext>
                  </a:extLst>
                </p:cNvPr>
                <p:cNvCxnSpPr/>
                <p:nvPr/>
              </p:nvCxnSpPr>
              <p:spPr>
                <a:xfrm flipH="1">
                  <a:off x="6535981" y="2251263"/>
                  <a:ext cx="2930" cy="2626507"/>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42CD648-3A2A-4F02-95BA-5CE8E8EFFEAA}"/>
                    </a:ext>
                  </a:extLst>
                </p:cNvPr>
                <p:cNvCxnSpPr/>
                <p:nvPr/>
              </p:nvCxnSpPr>
              <p:spPr>
                <a:xfrm flipH="1">
                  <a:off x="6384573" y="2251263"/>
                  <a:ext cx="2930" cy="2626507"/>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B5A82226-0CB8-454A-8212-B1FD532C513F}"/>
                    </a:ext>
                  </a:extLst>
                </p:cNvPr>
                <p:cNvCxnSpPr/>
                <p:nvPr/>
              </p:nvCxnSpPr>
              <p:spPr>
                <a:xfrm flipH="1">
                  <a:off x="6336577" y="2273651"/>
                  <a:ext cx="112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6D8FF4D-2F30-4174-9088-8C52B7D40869}"/>
                    </a:ext>
                  </a:extLst>
                </p:cNvPr>
                <p:cNvCxnSpPr/>
                <p:nvPr/>
              </p:nvCxnSpPr>
              <p:spPr>
                <a:xfrm flipH="1">
                  <a:off x="6336577" y="2369561"/>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37E02D3-E008-4F15-BEDB-3C615E44BD8A}"/>
                    </a:ext>
                  </a:extLst>
                </p:cNvPr>
                <p:cNvCxnSpPr/>
                <p:nvPr/>
              </p:nvCxnSpPr>
              <p:spPr>
                <a:xfrm flipH="1">
                  <a:off x="6336577" y="2465471"/>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BFBDC7A-F310-41B8-8F0E-0C87D3BF7BB1}"/>
                    </a:ext>
                  </a:extLst>
                </p:cNvPr>
                <p:cNvCxnSpPr/>
                <p:nvPr/>
              </p:nvCxnSpPr>
              <p:spPr>
                <a:xfrm flipH="1">
                  <a:off x="6336577" y="2561380"/>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A112A2F-D5A5-4896-AEF8-2132C5540F83}"/>
                    </a:ext>
                  </a:extLst>
                </p:cNvPr>
                <p:cNvCxnSpPr/>
                <p:nvPr/>
              </p:nvCxnSpPr>
              <p:spPr>
                <a:xfrm flipH="1">
                  <a:off x="6336577" y="2657290"/>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6F26DDA-2A82-4F81-9369-517F6D182D73}"/>
                    </a:ext>
                  </a:extLst>
                </p:cNvPr>
                <p:cNvCxnSpPr/>
                <p:nvPr/>
              </p:nvCxnSpPr>
              <p:spPr>
                <a:xfrm flipH="1">
                  <a:off x="6336577" y="2753200"/>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259ADAD-A0A9-4A80-AF87-8239760527DA}"/>
                    </a:ext>
                  </a:extLst>
                </p:cNvPr>
                <p:cNvCxnSpPr/>
                <p:nvPr/>
              </p:nvCxnSpPr>
              <p:spPr>
                <a:xfrm flipH="1">
                  <a:off x="6336577" y="2849110"/>
                  <a:ext cx="112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134B853-8035-44EE-A809-35CEC60642B6}"/>
                    </a:ext>
                  </a:extLst>
                </p:cNvPr>
                <p:cNvCxnSpPr/>
                <p:nvPr/>
              </p:nvCxnSpPr>
              <p:spPr>
                <a:xfrm flipH="1">
                  <a:off x="6336577" y="2945020"/>
                  <a:ext cx="112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A20DFAE-F54A-4ECD-899C-9493F04F07C5}"/>
                    </a:ext>
                  </a:extLst>
                </p:cNvPr>
                <p:cNvCxnSpPr/>
                <p:nvPr/>
              </p:nvCxnSpPr>
              <p:spPr>
                <a:xfrm flipH="1">
                  <a:off x="6336577" y="3040930"/>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F114CB1-02CB-4F3F-8E0F-8862DE6A5157}"/>
                    </a:ext>
                  </a:extLst>
                </p:cNvPr>
                <p:cNvCxnSpPr/>
                <p:nvPr/>
              </p:nvCxnSpPr>
              <p:spPr>
                <a:xfrm flipH="1">
                  <a:off x="6336577" y="3136840"/>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B34E215-C9E7-487A-ADA5-39023F09679A}"/>
                    </a:ext>
                  </a:extLst>
                </p:cNvPr>
                <p:cNvCxnSpPr/>
                <p:nvPr/>
              </p:nvCxnSpPr>
              <p:spPr>
                <a:xfrm flipH="1">
                  <a:off x="6336577" y="3232749"/>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CE14364C-D845-4E8C-888C-A1C4E96B3156}"/>
                    </a:ext>
                  </a:extLst>
                </p:cNvPr>
                <p:cNvCxnSpPr/>
                <p:nvPr/>
              </p:nvCxnSpPr>
              <p:spPr>
                <a:xfrm flipH="1">
                  <a:off x="6336577" y="3328659"/>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DA2DD80-4CFF-4637-A661-26A30234E9A8}"/>
                    </a:ext>
                  </a:extLst>
                </p:cNvPr>
                <p:cNvCxnSpPr/>
                <p:nvPr/>
              </p:nvCxnSpPr>
              <p:spPr>
                <a:xfrm flipH="1">
                  <a:off x="6336577" y="3424569"/>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EBD0118E-2653-4D22-B167-0D8B31F8E640}"/>
                    </a:ext>
                  </a:extLst>
                </p:cNvPr>
                <p:cNvCxnSpPr/>
                <p:nvPr/>
              </p:nvCxnSpPr>
              <p:spPr>
                <a:xfrm flipH="1">
                  <a:off x="6336577" y="3520479"/>
                  <a:ext cx="112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1A6D7FD-11C4-427F-B331-D839606CF2C0}"/>
                    </a:ext>
                  </a:extLst>
                </p:cNvPr>
                <p:cNvCxnSpPr/>
                <p:nvPr/>
              </p:nvCxnSpPr>
              <p:spPr>
                <a:xfrm flipH="1">
                  <a:off x="6336577" y="3616389"/>
                  <a:ext cx="112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E5266796-3C64-4BC4-80A5-A4BAA55CEC32}"/>
                    </a:ext>
                  </a:extLst>
                </p:cNvPr>
                <p:cNvCxnSpPr/>
                <p:nvPr/>
              </p:nvCxnSpPr>
              <p:spPr>
                <a:xfrm flipH="1">
                  <a:off x="6336577" y="3712299"/>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0B882FE-407F-4028-A61C-8776C8D181AE}"/>
                    </a:ext>
                  </a:extLst>
                </p:cNvPr>
                <p:cNvCxnSpPr/>
                <p:nvPr/>
              </p:nvCxnSpPr>
              <p:spPr>
                <a:xfrm flipH="1">
                  <a:off x="6336577" y="3808208"/>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69697AE-6D42-43DA-9518-E97CF59A5FA7}"/>
                    </a:ext>
                  </a:extLst>
                </p:cNvPr>
                <p:cNvCxnSpPr/>
                <p:nvPr/>
              </p:nvCxnSpPr>
              <p:spPr>
                <a:xfrm flipH="1">
                  <a:off x="6336577" y="3904118"/>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045BA42F-ADB8-45AB-8EA5-66303AE9929F}"/>
                    </a:ext>
                  </a:extLst>
                </p:cNvPr>
                <p:cNvCxnSpPr/>
                <p:nvPr/>
              </p:nvCxnSpPr>
              <p:spPr>
                <a:xfrm flipH="1">
                  <a:off x="6336577" y="4000028"/>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C2C9DD4-93A1-42CA-95F8-1CAB660C7042}"/>
                    </a:ext>
                  </a:extLst>
                </p:cNvPr>
                <p:cNvCxnSpPr/>
                <p:nvPr/>
              </p:nvCxnSpPr>
              <p:spPr>
                <a:xfrm flipH="1">
                  <a:off x="6336577" y="4095938"/>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B9B77011-DAD5-4845-9DB9-BD13FF5ED7DC}"/>
                    </a:ext>
                  </a:extLst>
                </p:cNvPr>
                <p:cNvCxnSpPr/>
                <p:nvPr/>
              </p:nvCxnSpPr>
              <p:spPr>
                <a:xfrm flipH="1">
                  <a:off x="6336577" y="4191848"/>
                  <a:ext cx="112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F99CE0F-C968-42EA-B783-3EAC2A44F8BB}"/>
                    </a:ext>
                  </a:extLst>
                </p:cNvPr>
                <p:cNvCxnSpPr/>
                <p:nvPr/>
              </p:nvCxnSpPr>
              <p:spPr>
                <a:xfrm flipH="1">
                  <a:off x="6336577" y="4287758"/>
                  <a:ext cx="112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0E78E2E5-833C-4684-B015-1A5A859A2010}"/>
                    </a:ext>
                  </a:extLst>
                </p:cNvPr>
                <p:cNvCxnSpPr/>
                <p:nvPr/>
              </p:nvCxnSpPr>
              <p:spPr>
                <a:xfrm flipH="1">
                  <a:off x="6336577" y="4383668"/>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CC7960B0-A5D6-4C98-AD39-7C483AC06A51}"/>
                    </a:ext>
                  </a:extLst>
                </p:cNvPr>
                <p:cNvCxnSpPr/>
                <p:nvPr/>
              </p:nvCxnSpPr>
              <p:spPr>
                <a:xfrm flipH="1">
                  <a:off x="6336577" y="4479577"/>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F9D37DC8-E5D1-48E2-BDA2-70BBFEAE850F}"/>
                    </a:ext>
                  </a:extLst>
                </p:cNvPr>
                <p:cNvCxnSpPr/>
                <p:nvPr/>
              </p:nvCxnSpPr>
              <p:spPr>
                <a:xfrm flipH="1">
                  <a:off x="6336577" y="4575487"/>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FCFB726-2DB8-4021-8522-234535593AFA}"/>
                    </a:ext>
                  </a:extLst>
                </p:cNvPr>
                <p:cNvCxnSpPr/>
                <p:nvPr/>
              </p:nvCxnSpPr>
              <p:spPr>
                <a:xfrm flipH="1">
                  <a:off x="6336577" y="4671397"/>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C479ADC7-3DEE-4AC6-8C62-960549CE9255}"/>
                    </a:ext>
                  </a:extLst>
                </p:cNvPr>
                <p:cNvCxnSpPr/>
                <p:nvPr/>
              </p:nvCxnSpPr>
              <p:spPr>
                <a:xfrm flipH="1">
                  <a:off x="6336577" y="4767307"/>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94CD99B6-40D5-4FFB-A228-18E82896BD93}"/>
                    </a:ext>
                  </a:extLst>
                </p:cNvPr>
                <p:cNvCxnSpPr/>
                <p:nvPr/>
              </p:nvCxnSpPr>
              <p:spPr>
                <a:xfrm flipH="1">
                  <a:off x="6336577" y="4863200"/>
                  <a:ext cx="112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8D30A76-33CB-4763-AA4A-1EA9927881DA}"/>
                    </a:ext>
                  </a:extLst>
                </p:cNvPr>
                <p:cNvCxnSpPr/>
                <p:nvPr/>
              </p:nvCxnSpPr>
              <p:spPr>
                <a:xfrm flipH="1">
                  <a:off x="6487141" y="2273273"/>
                  <a:ext cx="112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46A72A0D-74E2-4B65-ADAE-94D77D127A1F}"/>
                    </a:ext>
                  </a:extLst>
                </p:cNvPr>
                <p:cNvCxnSpPr/>
                <p:nvPr/>
              </p:nvCxnSpPr>
              <p:spPr>
                <a:xfrm flipH="1">
                  <a:off x="6487141" y="2369183"/>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0ABC0A7B-EC7F-424E-B5A3-5C6E24564F4D}"/>
                    </a:ext>
                  </a:extLst>
                </p:cNvPr>
                <p:cNvCxnSpPr/>
                <p:nvPr/>
              </p:nvCxnSpPr>
              <p:spPr>
                <a:xfrm flipH="1">
                  <a:off x="6487141" y="2465093"/>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7C6B03F-D685-44A6-94DF-57C68C0D1FE9}"/>
                    </a:ext>
                  </a:extLst>
                </p:cNvPr>
                <p:cNvCxnSpPr/>
                <p:nvPr/>
              </p:nvCxnSpPr>
              <p:spPr>
                <a:xfrm flipH="1">
                  <a:off x="6487141" y="2561003"/>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66CD32EA-1CB6-48A1-AF38-2A21674AE5D9}"/>
                    </a:ext>
                  </a:extLst>
                </p:cNvPr>
                <p:cNvCxnSpPr/>
                <p:nvPr/>
              </p:nvCxnSpPr>
              <p:spPr>
                <a:xfrm flipH="1">
                  <a:off x="6487141" y="2656912"/>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D334B483-CBCC-4511-835F-A344628EAD12}"/>
                    </a:ext>
                  </a:extLst>
                </p:cNvPr>
                <p:cNvCxnSpPr/>
                <p:nvPr/>
              </p:nvCxnSpPr>
              <p:spPr>
                <a:xfrm flipH="1">
                  <a:off x="6487141" y="2752822"/>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896C334-B1D3-412D-BDC1-30B2B981B342}"/>
                    </a:ext>
                  </a:extLst>
                </p:cNvPr>
                <p:cNvCxnSpPr/>
                <p:nvPr/>
              </p:nvCxnSpPr>
              <p:spPr>
                <a:xfrm flipH="1">
                  <a:off x="6487141" y="2848732"/>
                  <a:ext cx="112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F65CCEE8-9792-4546-8C45-8130179D37B9}"/>
                    </a:ext>
                  </a:extLst>
                </p:cNvPr>
                <p:cNvCxnSpPr/>
                <p:nvPr/>
              </p:nvCxnSpPr>
              <p:spPr>
                <a:xfrm flipH="1">
                  <a:off x="6487141" y="2944642"/>
                  <a:ext cx="112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8662233-173F-4BB8-A606-1CEEF1334E3E}"/>
                    </a:ext>
                  </a:extLst>
                </p:cNvPr>
                <p:cNvCxnSpPr/>
                <p:nvPr/>
              </p:nvCxnSpPr>
              <p:spPr>
                <a:xfrm flipH="1">
                  <a:off x="6487141" y="3040552"/>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9BBB2C1A-9F57-4D63-96A4-3E48A99BDD9F}"/>
                    </a:ext>
                  </a:extLst>
                </p:cNvPr>
                <p:cNvCxnSpPr/>
                <p:nvPr/>
              </p:nvCxnSpPr>
              <p:spPr>
                <a:xfrm flipH="1">
                  <a:off x="6487141" y="3136462"/>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CE5FB98-CF1C-4570-BE4B-5FF792708010}"/>
                    </a:ext>
                  </a:extLst>
                </p:cNvPr>
                <p:cNvCxnSpPr/>
                <p:nvPr/>
              </p:nvCxnSpPr>
              <p:spPr>
                <a:xfrm flipH="1">
                  <a:off x="6487141" y="3232371"/>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87C9BCBC-EC6C-4F1A-A726-F297292327A5}"/>
                    </a:ext>
                  </a:extLst>
                </p:cNvPr>
                <p:cNvCxnSpPr/>
                <p:nvPr/>
              </p:nvCxnSpPr>
              <p:spPr>
                <a:xfrm flipH="1">
                  <a:off x="6487141" y="3328281"/>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A395672A-0CE9-44B3-8BEC-29A9BAACF8E0}"/>
                    </a:ext>
                  </a:extLst>
                </p:cNvPr>
                <p:cNvCxnSpPr/>
                <p:nvPr/>
              </p:nvCxnSpPr>
              <p:spPr>
                <a:xfrm flipH="1">
                  <a:off x="6487141" y="3424191"/>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54040FBF-4F83-4FAE-8D53-681924485A90}"/>
                    </a:ext>
                  </a:extLst>
                </p:cNvPr>
                <p:cNvCxnSpPr/>
                <p:nvPr/>
              </p:nvCxnSpPr>
              <p:spPr>
                <a:xfrm flipH="1">
                  <a:off x="6487141" y="3520101"/>
                  <a:ext cx="112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32B4C18D-52CB-4962-B8C8-FE71904B2BE6}"/>
                    </a:ext>
                  </a:extLst>
                </p:cNvPr>
                <p:cNvCxnSpPr/>
                <p:nvPr/>
              </p:nvCxnSpPr>
              <p:spPr>
                <a:xfrm flipH="1">
                  <a:off x="6487141" y="3616011"/>
                  <a:ext cx="112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EA40AE1-6B47-4AD0-B922-33105C4347F4}"/>
                    </a:ext>
                  </a:extLst>
                </p:cNvPr>
                <p:cNvCxnSpPr/>
                <p:nvPr/>
              </p:nvCxnSpPr>
              <p:spPr>
                <a:xfrm flipH="1">
                  <a:off x="6487141" y="3711921"/>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8980202-B383-4ABD-89AB-B4C3F2982D53}"/>
                    </a:ext>
                  </a:extLst>
                </p:cNvPr>
                <p:cNvCxnSpPr/>
                <p:nvPr/>
              </p:nvCxnSpPr>
              <p:spPr>
                <a:xfrm flipH="1">
                  <a:off x="6487141" y="3807831"/>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2B31C780-3262-4DA6-918C-914AB492F299}"/>
                    </a:ext>
                  </a:extLst>
                </p:cNvPr>
                <p:cNvCxnSpPr/>
                <p:nvPr/>
              </p:nvCxnSpPr>
              <p:spPr>
                <a:xfrm flipH="1">
                  <a:off x="6487141" y="3903740"/>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6E850C4B-2B1D-4ABD-97E4-88F14BE6A804}"/>
                    </a:ext>
                  </a:extLst>
                </p:cNvPr>
                <p:cNvCxnSpPr/>
                <p:nvPr/>
              </p:nvCxnSpPr>
              <p:spPr>
                <a:xfrm flipH="1">
                  <a:off x="6487141" y="3999650"/>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CE857357-66DC-4477-A7FF-437E0ACB7A72}"/>
                    </a:ext>
                  </a:extLst>
                </p:cNvPr>
                <p:cNvCxnSpPr/>
                <p:nvPr/>
              </p:nvCxnSpPr>
              <p:spPr>
                <a:xfrm flipH="1">
                  <a:off x="6487141" y="4095560"/>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79C0022D-E300-4C01-AA0C-AAE012BAD9E1}"/>
                    </a:ext>
                  </a:extLst>
                </p:cNvPr>
                <p:cNvCxnSpPr/>
                <p:nvPr/>
              </p:nvCxnSpPr>
              <p:spPr>
                <a:xfrm flipH="1">
                  <a:off x="6487141" y="4191470"/>
                  <a:ext cx="112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1265AF7E-706D-4BD4-9009-1D92BF1AB567}"/>
                    </a:ext>
                  </a:extLst>
                </p:cNvPr>
                <p:cNvCxnSpPr/>
                <p:nvPr/>
              </p:nvCxnSpPr>
              <p:spPr>
                <a:xfrm flipH="1">
                  <a:off x="6487141" y="4287380"/>
                  <a:ext cx="112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5B8EAC47-7610-40C5-9A8E-AF9F7C9FFBA8}"/>
                    </a:ext>
                  </a:extLst>
                </p:cNvPr>
                <p:cNvCxnSpPr/>
                <p:nvPr/>
              </p:nvCxnSpPr>
              <p:spPr>
                <a:xfrm flipH="1">
                  <a:off x="6487141" y="4383290"/>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D4C3D292-DD71-4F59-8131-2A95243903AA}"/>
                    </a:ext>
                  </a:extLst>
                </p:cNvPr>
                <p:cNvCxnSpPr/>
                <p:nvPr/>
              </p:nvCxnSpPr>
              <p:spPr>
                <a:xfrm flipH="1">
                  <a:off x="6487141" y="4479199"/>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9C4D5DD8-9930-4E4E-A606-D5156D518F08}"/>
                    </a:ext>
                  </a:extLst>
                </p:cNvPr>
                <p:cNvCxnSpPr/>
                <p:nvPr/>
              </p:nvCxnSpPr>
              <p:spPr>
                <a:xfrm flipH="1">
                  <a:off x="6487141" y="4575109"/>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D02E016-7214-4F7D-8C6A-2419FFE914D4}"/>
                    </a:ext>
                  </a:extLst>
                </p:cNvPr>
                <p:cNvCxnSpPr/>
                <p:nvPr/>
              </p:nvCxnSpPr>
              <p:spPr>
                <a:xfrm flipH="1">
                  <a:off x="6487141" y="4671019"/>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43C31619-6B01-4C59-9DD7-A5AF9AA87815}"/>
                    </a:ext>
                  </a:extLst>
                </p:cNvPr>
                <p:cNvCxnSpPr/>
                <p:nvPr/>
              </p:nvCxnSpPr>
              <p:spPr>
                <a:xfrm flipH="1">
                  <a:off x="6487141" y="4766929"/>
                  <a:ext cx="112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50577D58-3A77-412E-B7A3-2D3BCEE22C42}"/>
                    </a:ext>
                  </a:extLst>
                </p:cNvPr>
                <p:cNvCxnSpPr/>
                <p:nvPr/>
              </p:nvCxnSpPr>
              <p:spPr>
                <a:xfrm flipH="1">
                  <a:off x="6487141" y="4862823"/>
                  <a:ext cx="1121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8" name="Group 127">
                  <a:extLst>
                    <a:ext uri="{FF2B5EF4-FFF2-40B4-BE49-F238E27FC236}">
                      <a16:creationId xmlns:a16="http://schemas.microsoft.com/office/drawing/2014/main" id="{92438F62-1118-4124-8A08-0FE040970DCF}"/>
                    </a:ext>
                  </a:extLst>
                </p:cNvPr>
                <p:cNvGrpSpPr/>
                <p:nvPr/>
              </p:nvGrpSpPr>
              <p:grpSpPr>
                <a:xfrm>
                  <a:off x="6630364" y="2270285"/>
                  <a:ext cx="103334" cy="3366"/>
                  <a:chOff x="6634782" y="2190452"/>
                  <a:chExt cx="99691" cy="2681"/>
                </a:xfrm>
              </p:grpSpPr>
              <p:cxnSp>
                <p:nvCxnSpPr>
                  <p:cNvPr id="176" name="Straight Connector 175">
                    <a:extLst>
                      <a:ext uri="{FF2B5EF4-FFF2-40B4-BE49-F238E27FC236}">
                        <a16:creationId xmlns:a16="http://schemas.microsoft.com/office/drawing/2014/main" id="{A19646C2-EB8C-4B19-A783-7629F34E499E}"/>
                      </a:ext>
                    </a:extLst>
                  </p:cNvPr>
                  <p:cNvCxnSpPr/>
                  <p:nvPr/>
                </p:nvCxnSpPr>
                <p:spPr>
                  <a:xfrm flipH="1">
                    <a:off x="6634782" y="2193133"/>
                    <a:ext cx="675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1B507528-2048-46A1-8F21-FA02A2F66C2A}"/>
                      </a:ext>
                    </a:extLst>
                  </p:cNvPr>
                  <p:cNvCxnSpPr/>
                  <p:nvPr/>
                </p:nvCxnSpPr>
                <p:spPr>
                  <a:xfrm flipH="1" flipV="1">
                    <a:off x="6700566" y="2190452"/>
                    <a:ext cx="33907" cy="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C7EABFE3-A841-40EA-8CDF-344B697AA1EE}"/>
                    </a:ext>
                  </a:extLst>
                </p:cNvPr>
                <p:cNvGrpSpPr/>
                <p:nvPr/>
              </p:nvGrpSpPr>
              <p:grpSpPr>
                <a:xfrm>
                  <a:off x="6630364" y="2847317"/>
                  <a:ext cx="103334" cy="3366"/>
                  <a:chOff x="6634782" y="2190452"/>
                  <a:chExt cx="99691" cy="2681"/>
                </a:xfrm>
              </p:grpSpPr>
              <p:cxnSp>
                <p:nvCxnSpPr>
                  <p:cNvPr id="174" name="Straight Connector 173">
                    <a:extLst>
                      <a:ext uri="{FF2B5EF4-FFF2-40B4-BE49-F238E27FC236}">
                        <a16:creationId xmlns:a16="http://schemas.microsoft.com/office/drawing/2014/main" id="{EA6D5827-C50D-4C2F-AB3C-5F18A37A2551}"/>
                      </a:ext>
                    </a:extLst>
                  </p:cNvPr>
                  <p:cNvCxnSpPr/>
                  <p:nvPr/>
                </p:nvCxnSpPr>
                <p:spPr>
                  <a:xfrm flipH="1">
                    <a:off x="6634782" y="2193133"/>
                    <a:ext cx="675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24E343F4-CDDF-4EA1-93A4-FA4D45A9BEA0}"/>
                      </a:ext>
                    </a:extLst>
                  </p:cNvPr>
                  <p:cNvCxnSpPr/>
                  <p:nvPr/>
                </p:nvCxnSpPr>
                <p:spPr>
                  <a:xfrm flipH="1" flipV="1">
                    <a:off x="6700566" y="2190452"/>
                    <a:ext cx="33907" cy="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2E560FF2-7A41-4C3D-A913-E4BF9A4DF4C2}"/>
                    </a:ext>
                  </a:extLst>
                </p:cNvPr>
                <p:cNvGrpSpPr/>
                <p:nvPr/>
              </p:nvGrpSpPr>
              <p:grpSpPr>
                <a:xfrm>
                  <a:off x="6630364" y="2942991"/>
                  <a:ext cx="103334" cy="3366"/>
                  <a:chOff x="6634782" y="2190452"/>
                  <a:chExt cx="99691" cy="2681"/>
                </a:xfrm>
              </p:grpSpPr>
              <p:cxnSp>
                <p:nvCxnSpPr>
                  <p:cNvPr id="172" name="Straight Connector 171">
                    <a:extLst>
                      <a:ext uri="{FF2B5EF4-FFF2-40B4-BE49-F238E27FC236}">
                        <a16:creationId xmlns:a16="http://schemas.microsoft.com/office/drawing/2014/main" id="{2D522297-1A10-4292-9D38-E7781CAE5BE6}"/>
                      </a:ext>
                    </a:extLst>
                  </p:cNvPr>
                  <p:cNvCxnSpPr/>
                  <p:nvPr/>
                </p:nvCxnSpPr>
                <p:spPr>
                  <a:xfrm flipH="1">
                    <a:off x="6634782" y="2193133"/>
                    <a:ext cx="675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C7F16BA1-C6C8-4E58-B581-B2D0BB22F575}"/>
                      </a:ext>
                    </a:extLst>
                  </p:cNvPr>
                  <p:cNvCxnSpPr/>
                  <p:nvPr/>
                </p:nvCxnSpPr>
                <p:spPr>
                  <a:xfrm flipH="1" flipV="1">
                    <a:off x="6700566" y="2190452"/>
                    <a:ext cx="33907" cy="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4CE5A25F-8939-43B1-94ED-D5FD8E4C41F5}"/>
                    </a:ext>
                  </a:extLst>
                </p:cNvPr>
                <p:cNvGrpSpPr/>
                <p:nvPr/>
              </p:nvGrpSpPr>
              <p:grpSpPr>
                <a:xfrm>
                  <a:off x="6630364" y="3523013"/>
                  <a:ext cx="103334" cy="3366"/>
                  <a:chOff x="6634782" y="2190452"/>
                  <a:chExt cx="99691" cy="2681"/>
                </a:xfrm>
              </p:grpSpPr>
              <p:cxnSp>
                <p:nvCxnSpPr>
                  <p:cNvPr id="170" name="Straight Connector 169">
                    <a:extLst>
                      <a:ext uri="{FF2B5EF4-FFF2-40B4-BE49-F238E27FC236}">
                        <a16:creationId xmlns:a16="http://schemas.microsoft.com/office/drawing/2014/main" id="{321CB2F3-7D30-4CB1-8265-E6D367A7F9D8}"/>
                      </a:ext>
                    </a:extLst>
                  </p:cNvPr>
                  <p:cNvCxnSpPr/>
                  <p:nvPr/>
                </p:nvCxnSpPr>
                <p:spPr>
                  <a:xfrm flipH="1">
                    <a:off x="6634782" y="2193133"/>
                    <a:ext cx="675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06F6314D-D6D5-4226-9064-B9D2A15BDB46}"/>
                      </a:ext>
                    </a:extLst>
                  </p:cNvPr>
                  <p:cNvCxnSpPr/>
                  <p:nvPr/>
                </p:nvCxnSpPr>
                <p:spPr>
                  <a:xfrm flipH="1" flipV="1">
                    <a:off x="6700566" y="2190452"/>
                    <a:ext cx="33907" cy="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2" name="Group 131">
                  <a:extLst>
                    <a:ext uri="{FF2B5EF4-FFF2-40B4-BE49-F238E27FC236}">
                      <a16:creationId xmlns:a16="http://schemas.microsoft.com/office/drawing/2014/main" id="{3576061E-2D46-4328-9938-9ACA720152B5}"/>
                    </a:ext>
                  </a:extLst>
                </p:cNvPr>
                <p:cNvGrpSpPr/>
                <p:nvPr/>
              </p:nvGrpSpPr>
              <p:grpSpPr>
                <a:xfrm>
                  <a:off x="6630364" y="3618686"/>
                  <a:ext cx="103334" cy="3366"/>
                  <a:chOff x="6634782" y="2190452"/>
                  <a:chExt cx="99691" cy="2681"/>
                </a:xfrm>
              </p:grpSpPr>
              <p:cxnSp>
                <p:nvCxnSpPr>
                  <p:cNvPr id="168" name="Straight Connector 167">
                    <a:extLst>
                      <a:ext uri="{FF2B5EF4-FFF2-40B4-BE49-F238E27FC236}">
                        <a16:creationId xmlns:a16="http://schemas.microsoft.com/office/drawing/2014/main" id="{A79E2AD6-17CD-430B-A183-38C6FC59925F}"/>
                      </a:ext>
                    </a:extLst>
                  </p:cNvPr>
                  <p:cNvCxnSpPr/>
                  <p:nvPr/>
                </p:nvCxnSpPr>
                <p:spPr>
                  <a:xfrm flipH="1">
                    <a:off x="6634782" y="2193133"/>
                    <a:ext cx="675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4EECB454-65E0-4029-AA80-6B89018AD77F}"/>
                      </a:ext>
                    </a:extLst>
                  </p:cNvPr>
                  <p:cNvCxnSpPr/>
                  <p:nvPr/>
                </p:nvCxnSpPr>
                <p:spPr>
                  <a:xfrm flipH="1" flipV="1">
                    <a:off x="6700566" y="2190452"/>
                    <a:ext cx="33907" cy="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891857A8-C2C5-4FDA-AD27-55ABCE4913E9}"/>
                    </a:ext>
                  </a:extLst>
                </p:cNvPr>
                <p:cNvGrpSpPr/>
                <p:nvPr/>
              </p:nvGrpSpPr>
              <p:grpSpPr>
                <a:xfrm>
                  <a:off x="6630364" y="4190116"/>
                  <a:ext cx="103334" cy="3366"/>
                  <a:chOff x="6634782" y="2190452"/>
                  <a:chExt cx="99691" cy="2681"/>
                </a:xfrm>
              </p:grpSpPr>
              <p:cxnSp>
                <p:nvCxnSpPr>
                  <p:cNvPr id="166" name="Straight Connector 165">
                    <a:extLst>
                      <a:ext uri="{FF2B5EF4-FFF2-40B4-BE49-F238E27FC236}">
                        <a16:creationId xmlns:a16="http://schemas.microsoft.com/office/drawing/2014/main" id="{7E1D3A81-35B8-4B3F-AEBA-B654AEA82624}"/>
                      </a:ext>
                    </a:extLst>
                  </p:cNvPr>
                  <p:cNvCxnSpPr/>
                  <p:nvPr/>
                </p:nvCxnSpPr>
                <p:spPr>
                  <a:xfrm flipH="1">
                    <a:off x="6634782" y="2193133"/>
                    <a:ext cx="675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A80BBF31-5E06-4C44-A6EC-09212B1F6237}"/>
                      </a:ext>
                    </a:extLst>
                  </p:cNvPr>
                  <p:cNvCxnSpPr/>
                  <p:nvPr/>
                </p:nvCxnSpPr>
                <p:spPr>
                  <a:xfrm flipH="1" flipV="1">
                    <a:off x="6700566" y="2190452"/>
                    <a:ext cx="33907" cy="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5FC2992E-96CE-4E02-8B25-AEDC043FD0FC}"/>
                    </a:ext>
                  </a:extLst>
                </p:cNvPr>
                <p:cNvGrpSpPr/>
                <p:nvPr/>
              </p:nvGrpSpPr>
              <p:grpSpPr>
                <a:xfrm>
                  <a:off x="6630364" y="4285790"/>
                  <a:ext cx="103334" cy="3366"/>
                  <a:chOff x="6634782" y="2190452"/>
                  <a:chExt cx="99691" cy="2681"/>
                </a:xfrm>
              </p:grpSpPr>
              <p:cxnSp>
                <p:nvCxnSpPr>
                  <p:cNvPr id="164" name="Straight Connector 163">
                    <a:extLst>
                      <a:ext uri="{FF2B5EF4-FFF2-40B4-BE49-F238E27FC236}">
                        <a16:creationId xmlns:a16="http://schemas.microsoft.com/office/drawing/2014/main" id="{D703379A-61AB-46F3-AEA3-B03468CBA55B}"/>
                      </a:ext>
                    </a:extLst>
                  </p:cNvPr>
                  <p:cNvCxnSpPr/>
                  <p:nvPr/>
                </p:nvCxnSpPr>
                <p:spPr>
                  <a:xfrm flipH="1">
                    <a:off x="6634782" y="2193133"/>
                    <a:ext cx="675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E1B55D5A-34BF-4AF0-8B6A-46707AAC70BA}"/>
                      </a:ext>
                    </a:extLst>
                  </p:cNvPr>
                  <p:cNvCxnSpPr/>
                  <p:nvPr/>
                </p:nvCxnSpPr>
                <p:spPr>
                  <a:xfrm flipH="1" flipV="1">
                    <a:off x="6700566" y="2190452"/>
                    <a:ext cx="33907" cy="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5" name="Group 134">
                  <a:extLst>
                    <a:ext uri="{FF2B5EF4-FFF2-40B4-BE49-F238E27FC236}">
                      <a16:creationId xmlns:a16="http://schemas.microsoft.com/office/drawing/2014/main" id="{DE3203A1-7FAE-4C26-B141-633D9FF9247E}"/>
                    </a:ext>
                  </a:extLst>
                </p:cNvPr>
                <p:cNvGrpSpPr/>
                <p:nvPr/>
              </p:nvGrpSpPr>
              <p:grpSpPr>
                <a:xfrm>
                  <a:off x="6630364" y="4856467"/>
                  <a:ext cx="103334" cy="3366"/>
                  <a:chOff x="6634782" y="2190452"/>
                  <a:chExt cx="99691" cy="2681"/>
                </a:xfrm>
              </p:grpSpPr>
              <p:cxnSp>
                <p:nvCxnSpPr>
                  <p:cNvPr id="162" name="Straight Connector 161">
                    <a:extLst>
                      <a:ext uri="{FF2B5EF4-FFF2-40B4-BE49-F238E27FC236}">
                        <a16:creationId xmlns:a16="http://schemas.microsoft.com/office/drawing/2014/main" id="{CB7605EF-8FED-4485-AB32-CB3DB2D04802}"/>
                      </a:ext>
                    </a:extLst>
                  </p:cNvPr>
                  <p:cNvCxnSpPr/>
                  <p:nvPr/>
                </p:nvCxnSpPr>
                <p:spPr>
                  <a:xfrm flipH="1">
                    <a:off x="6634782" y="2193133"/>
                    <a:ext cx="675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1315C4F7-55ED-4EAB-AF66-8F09FAA8AFBA}"/>
                      </a:ext>
                    </a:extLst>
                  </p:cNvPr>
                  <p:cNvCxnSpPr/>
                  <p:nvPr/>
                </p:nvCxnSpPr>
                <p:spPr>
                  <a:xfrm flipH="1" flipV="1">
                    <a:off x="6700566" y="2190452"/>
                    <a:ext cx="33907" cy="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C730FAE1-CBD3-47BF-A925-1B8A7EC8A9E0}"/>
                    </a:ext>
                  </a:extLst>
                </p:cNvPr>
                <p:cNvGrpSpPr/>
                <p:nvPr/>
              </p:nvGrpSpPr>
              <p:grpSpPr>
                <a:xfrm flipH="1">
                  <a:off x="6191349" y="2270285"/>
                  <a:ext cx="103334" cy="3366"/>
                  <a:chOff x="6634782" y="2190452"/>
                  <a:chExt cx="99691" cy="2681"/>
                </a:xfrm>
              </p:grpSpPr>
              <p:cxnSp>
                <p:nvCxnSpPr>
                  <p:cNvPr id="160" name="Straight Connector 159">
                    <a:extLst>
                      <a:ext uri="{FF2B5EF4-FFF2-40B4-BE49-F238E27FC236}">
                        <a16:creationId xmlns:a16="http://schemas.microsoft.com/office/drawing/2014/main" id="{7B254BAD-4FC7-4C3E-8891-9D9A7E494631}"/>
                      </a:ext>
                    </a:extLst>
                  </p:cNvPr>
                  <p:cNvCxnSpPr/>
                  <p:nvPr/>
                </p:nvCxnSpPr>
                <p:spPr>
                  <a:xfrm flipH="1">
                    <a:off x="6634782" y="2193133"/>
                    <a:ext cx="675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2516BE0D-8DE7-470D-84A1-1A6600525DE5}"/>
                      </a:ext>
                    </a:extLst>
                  </p:cNvPr>
                  <p:cNvCxnSpPr/>
                  <p:nvPr/>
                </p:nvCxnSpPr>
                <p:spPr>
                  <a:xfrm flipH="1" flipV="1">
                    <a:off x="6700566" y="2190452"/>
                    <a:ext cx="33907" cy="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EAD88F79-FC4B-4AB9-987C-5C2F192FBF15}"/>
                    </a:ext>
                  </a:extLst>
                </p:cNvPr>
                <p:cNvGrpSpPr/>
                <p:nvPr/>
              </p:nvGrpSpPr>
              <p:grpSpPr>
                <a:xfrm flipH="1">
                  <a:off x="6191349" y="2847317"/>
                  <a:ext cx="103334" cy="3366"/>
                  <a:chOff x="6634782" y="2190452"/>
                  <a:chExt cx="99691" cy="2681"/>
                </a:xfrm>
              </p:grpSpPr>
              <p:cxnSp>
                <p:nvCxnSpPr>
                  <p:cNvPr id="158" name="Straight Connector 157">
                    <a:extLst>
                      <a:ext uri="{FF2B5EF4-FFF2-40B4-BE49-F238E27FC236}">
                        <a16:creationId xmlns:a16="http://schemas.microsoft.com/office/drawing/2014/main" id="{1679FBA0-8474-4B26-922A-0431A12EB18F}"/>
                      </a:ext>
                    </a:extLst>
                  </p:cNvPr>
                  <p:cNvCxnSpPr/>
                  <p:nvPr/>
                </p:nvCxnSpPr>
                <p:spPr>
                  <a:xfrm flipH="1">
                    <a:off x="6634782" y="2193133"/>
                    <a:ext cx="675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290B52A2-8EC6-412C-85EA-A5691CD6A7A1}"/>
                      </a:ext>
                    </a:extLst>
                  </p:cNvPr>
                  <p:cNvCxnSpPr/>
                  <p:nvPr/>
                </p:nvCxnSpPr>
                <p:spPr>
                  <a:xfrm flipH="1" flipV="1">
                    <a:off x="6700566" y="2190452"/>
                    <a:ext cx="33907" cy="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8" name="Group 137">
                  <a:extLst>
                    <a:ext uri="{FF2B5EF4-FFF2-40B4-BE49-F238E27FC236}">
                      <a16:creationId xmlns:a16="http://schemas.microsoft.com/office/drawing/2014/main" id="{A95DC62C-9A24-4D9F-A528-30D07CED92FD}"/>
                    </a:ext>
                  </a:extLst>
                </p:cNvPr>
                <p:cNvGrpSpPr/>
                <p:nvPr/>
              </p:nvGrpSpPr>
              <p:grpSpPr>
                <a:xfrm flipH="1">
                  <a:off x="6191349" y="2942991"/>
                  <a:ext cx="103334" cy="3366"/>
                  <a:chOff x="6634782" y="2190452"/>
                  <a:chExt cx="99691" cy="2681"/>
                </a:xfrm>
              </p:grpSpPr>
              <p:cxnSp>
                <p:nvCxnSpPr>
                  <p:cNvPr id="156" name="Straight Connector 155">
                    <a:extLst>
                      <a:ext uri="{FF2B5EF4-FFF2-40B4-BE49-F238E27FC236}">
                        <a16:creationId xmlns:a16="http://schemas.microsoft.com/office/drawing/2014/main" id="{4D09BCA4-C2A3-4CC5-81F4-9B6B8C52FCB1}"/>
                      </a:ext>
                    </a:extLst>
                  </p:cNvPr>
                  <p:cNvCxnSpPr/>
                  <p:nvPr/>
                </p:nvCxnSpPr>
                <p:spPr>
                  <a:xfrm flipH="1">
                    <a:off x="6634782" y="2193133"/>
                    <a:ext cx="675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84FAA31E-C004-4B9C-BA3F-7193AA844165}"/>
                      </a:ext>
                    </a:extLst>
                  </p:cNvPr>
                  <p:cNvCxnSpPr/>
                  <p:nvPr/>
                </p:nvCxnSpPr>
                <p:spPr>
                  <a:xfrm flipH="1" flipV="1">
                    <a:off x="6700566" y="2190452"/>
                    <a:ext cx="33907" cy="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8D8A5D28-EA6A-445E-A2BE-1E45BE84D83C}"/>
                    </a:ext>
                  </a:extLst>
                </p:cNvPr>
                <p:cNvGrpSpPr/>
                <p:nvPr/>
              </p:nvGrpSpPr>
              <p:grpSpPr>
                <a:xfrm flipH="1">
                  <a:off x="6191349" y="3523013"/>
                  <a:ext cx="103334" cy="3366"/>
                  <a:chOff x="6634782" y="2190452"/>
                  <a:chExt cx="99691" cy="2681"/>
                </a:xfrm>
              </p:grpSpPr>
              <p:cxnSp>
                <p:nvCxnSpPr>
                  <p:cNvPr id="154" name="Straight Connector 153">
                    <a:extLst>
                      <a:ext uri="{FF2B5EF4-FFF2-40B4-BE49-F238E27FC236}">
                        <a16:creationId xmlns:a16="http://schemas.microsoft.com/office/drawing/2014/main" id="{33743D0D-809C-4EA0-9953-18B5CFE70F5A}"/>
                      </a:ext>
                    </a:extLst>
                  </p:cNvPr>
                  <p:cNvCxnSpPr/>
                  <p:nvPr/>
                </p:nvCxnSpPr>
                <p:spPr>
                  <a:xfrm flipH="1">
                    <a:off x="6634782" y="2193133"/>
                    <a:ext cx="675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23244B3B-CC7D-4065-BC6B-BF60A750D705}"/>
                      </a:ext>
                    </a:extLst>
                  </p:cNvPr>
                  <p:cNvCxnSpPr/>
                  <p:nvPr/>
                </p:nvCxnSpPr>
                <p:spPr>
                  <a:xfrm flipH="1" flipV="1">
                    <a:off x="6700566" y="2190452"/>
                    <a:ext cx="33907" cy="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0" name="Group 139">
                  <a:extLst>
                    <a:ext uri="{FF2B5EF4-FFF2-40B4-BE49-F238E27FC236}">
                      <a16:creationId xmlns:a16="http://schemas.microsoft.com/office/drawing/2014/main" id="{A0035D80-2385-49BD-B751-243BC9945971}"/>
                    </a:ext>
                  </a:extLst>
                </p:cNvPr>
                <p:cNvGrpSpPr/>
                <p:nvPr/>
              </p:nvGrpSpPr>
              <p:grpSpPr>
                <a:xfrm flipH="1">
                  <a:off x="6191349" y="3618686"/>
                  <a:ext cx="103334" cy="3366"/>
                  <a:chOff x="6634782" y="2190452"/>
                  <a:chExt cx="99691" cy="2681"/>
                </a:xfrm>
              </p:grpSpPr>
              <p:cxnSp>
                <p:nvCxnSpPr>
                  <p:cNvPr id="152" name="Straight Connector 151">
                    <a:extLst>
                      <a:ext uri="{FF2B5EF4-FFF2-40B4-BE49-F238E27FC236}">
                        <a16:creationId xmlns:a16="http://schemas.microsoft.com/office/drawing/2014/main" id="{B1C2EBFE-238E-4AE4-80ED-9A288AFC1270}"/>
                      </a:ext>
                    </a:extLst>
                  </p:cNvPr>
                  <p:cNvCxnSpPr/>
                  <p:nvPr/>
                </p:nvCxnSpPr>
                <p:spPr>
                  <a:xfrm flipH="1">
                    <a:off x="6634782" y="2193133"/>
                    <a:ext cx="675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8E3B8694-C95C-4D3F-8B48-B9E6C8CED510}"/>
                      </a:ext>
                    </a:extLst>
                  </p:cNvPr>
                  <p:cNvCxnSpPr/>
                  <p:nvPr/>
                </p:nvCxnSpPr>
                <p:spPr>
                  <a:xfrm flipH="1" flipV="1">
                    <a:off x="6700566" y="2190452"/>
                    <a:ext cx="33907" cy="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1" name="Group 140">
                  <a:extLst>
                    <a:ext uri="{FF2B5EF4-FFF2-40B4-BE49-F238E27FC236}">
                      <a16:creationId xmlns:a16="http://schemas.microsoft.com/office/drawing/2014/main" id="{AABC2141-13B4-4D67-81E6-11CA1C2CF7A3}"/>
                    </a:ext>
                  </a:extLst>
                </p:cNvPr>
                <p:cNvGrpSpPr/>
                <p:nvPr/>
              </p:nvGrpSpPr>
              <p:grpSpPr>
                <a:xfrm flipH="1">
                  <a:off x="6191349" y="4190116"/>
                  <a:ext cx="103334" cy="3366"/>
                  <a:chOff x="6634782" y="2190452"/>
                  <a:chExt cx="99691" cy="2681"/>
                </a:xfrm>
              </p:grpSpPr>
              <p:cxnSp>
                <p:nvCxnSpPr>
                  <p:cNvPr id="150" name="Straight Connector 149">
                    <a:extLst>
                      <a:ext uri="{FF2B5EF4-FFF2-40B4-BE49-F238E27FC236}">
                        <a16:creationId xmlns:a16="http://schemas.microsoft.com/office/drawing/2014/main" id="{52B6C72A-1818-4E53-ABF3-1C3EA0A542BF}"/>
                      </a:ext>
                    </a:extLst>
                  </p:cNvPr>
                  <p:cNvCxnSpPr/>
                  <p:nvPr/>
                </p:nvCxnSpPr>
                <p:spPr>
                  <a:xfrm flipH="1">
                    <a:off x="6634782" y="2193133"/>
                    <a:ext cx="675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BA78E648-84CD-4E47-BFC7-D9DD6BD95E48}"/>
                      </a:ext>
                    </a:extLst>
                  </p:cNvPr>
                  <p:cNvCxnSpPr/>
                  <p:nvPr/>
                </p:nvCxnSpPr>
                <p:spPr>
                  <a:xfrm flipH="1" flipV="1">
                    <a:off x="6700566" y="2190452"/>
                    <a:ext cx="33907" cy="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2" name="Group 141">
                  <a:extLst>
                    <a:ext uri="{FF2B5EF4-FFF2-40B4-BE49-F238E27FC236}">
                      <a16:creationId xmlns:a16="http://schemas.microsoft.com/office/drawing/2014/main" id="{B6E4A1CA-3D34-4833-B3EE-2532492FF006}"/>
                    </a:ext>
                  </a:extLst>
                </p:cNvPr>
                <p:cNvGrpSpPr/>
                <p:nvPr/>
              </p:nvGrpSpPr>
              <p:grpSpPr>
                <a:xfrm flipH="1">
                  <a:off x="6191349" y="4285790"/>
                  <a:ext cx="103334" cy="3366"/>
                  <a:chOff x="6634782" y="2190452"/>
                  <a:chExt cx="99691" cy="2681"/>
                </a:xfrm>
              </p:grpSpPr>
              <p:cxnSp>
                <p:nvCxnSpPr>
                  <p:cNvPr id="148" name="Straight Connector 147">
                    <a:extLst>
                      <a:ext uri="{FF2B5EF4-FFF2-40B4-BE49-F238E27FC236}">
                        <a16:creationId xmlns:a16="http://schemas.microsoft.com/office/drawing/2014/main" id="{3F5B293C-8A90-42F1-9314-7163A4E85614}"/>
                      </a:ext>
                    </a:extLst>
                  </p:cNvPr>
                  <p:cNvCxnSpPr/>
                  <p:nvPr/>
                </p:nvCxnSpPr>
                <p:spPr>
                  <a:xfrm flipH="1">
                    <a:off x="6634782" y="2193133"/>
                    <a:ext cx="675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E3DEBF44-C61D-4E83-A379-DDEBB68C7541}"/>
                      </a:ext>
                    </a:extLst>
                  </p:cNvPr>
                  <p:cNvCxnSpPr/>
                  <p:nvPr/>
                </p:nvCxnSpPr>
                <p:spPr>
                  <a:xfrm flipH="1" flipV="1">
                    <a:off x="6700566" y="2190452"/>
                    <a:ext cx="33907" cy="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3" name="Group 142">
                  <a:extLst>
                    <a:ext uri="{FF2B5EF4-FFF2-40B4-BE49-F238E27FC236}">
                      <a16:creationId xmlns:a16="http://schemas.microsoft.com/office/drawing/2014/main" id="{951A3C81-D92F-4CA7-9DC4-7575C2E0EF1A}"/>
                    </a:ext>
                  </a:extLst>
                </p:cNvPr>
                <p:cNvGrpSpPr/>
                <p:nvPr/>
              </p:nvGrpSpPr>
              <p:grpSpPr>
                <a:xfrm flipH="1">
                  <a:off x="6191349" y="4856467"/>
                  <a:ext cx="103334" cy="3366"/>
                  <a:chOff x="6634782" y="2190452"/>
                  <a:chExt cx="99691" cy="2681"/>
                </a:xfrm>
              </p:grpSpPr>
              <p:cxnSp>
                <p:nvCxnSpPr>
                  <p:cNvPr id="146" name="Straight Connector 145">
                    <a:extLst>
                      <a:ext uri="{FF2B5EF4-FFF2-40B4-BE49-F238E27FC236}">
                        <a16:creationId xmlns:a16="http://schemas.microsoft.com/office/drawing/2014/main" id="{FEB52D4B-18BF-408B-8489-77484A5C2E13}"/>
                      </a:ext>
                    </a:extLst>
                  </p:cNvPr>
                  <p:cNvCxnSpPr/>
                  <p:nvPr/>
                </p:nvCxnSpPr>
                <p:spPr>
                  <a:xfrm flipH="1">
                    <a:off x="6634782" y="2193133"/>
                    <a:ext cx="6754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32102EB-FF2D-40B4-AA11-AB337A3BC5C4}"/>
                      </a:ext>
                    </a:extLst>
                  </p:cNvPr>
                  <p:cNvCxnSpPr/>
                  <p:nvPr/>
                </p:nvCxnSpPr>
                <p:spPr>
                  <a:xfrm flipH="1" flipV="1">
                    <a:off x="6700566" y="2190452"/>
                    <a:ext cx="33907" cy="3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4" name="Rounded Rectangle 172">
                  <a:extLst>
                    <a:ext uri="{FF2B5EF4-FFF2-40B4-BE49-F238E27FC236}">
                      <a16:creationId xmlns:a16="http://schemas.microsoft.com/office/drawing/2014/main" id="{F0E87D85-90FE-422B-A642-3AAABEF9DB39}"/>
                    </a:ext>
                  </a:extLst>
                </p:cNvPr>
                <p:cNvSpPr/>
                <p:nvPr/>
              </p:nvSpPr>
              <p:spPr>
                <a:xfrm>
                  <a:off x="6252809" y="2199233"/>
                  <a:ext cx="417323" cy="52030"/>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5" name="Rounded Rectangle 173">
                  <a:extLst>
                    <a:ext uri="{FF2B5EF4-FFF2-40B4-BE49-F238E27FC236}">
                      <a16:creationId xmlns:a16="http://schemas.microsoft.com/office/drawing/2014/main" id="{CD8795B7-753E-446F-BD5D-FAC9553BB92A}"/>
                    </a:ext>
                  </a:extLst>
                </p:cNvPr>
                <p:cNvSpPr/>
                <p:nvPr/>
              </p:nvSpPr>
              <p:spPr>
                <a:xfrm>
                  <a:off x="6252903" y="4876801"/>
                  <a:ext cx="417323" cy="45719"/>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cxnSp>
            <p:nvCxnSpPr>
              <p:cNvPr id="20" name="Straight Arrow Connector 19">
                <a:extLst>
                  <a:ext uri="{FF2B5EF4-FFF2-40B4-BE49-F238E27FC236}">
                    <a16:creationId xmlns:a16="http://schemas.microsoft.com/office/drawing/2014/main" id="{17086951-B0EB-4CBC-8A5F-FD86342372B2}"/>
                  </a:ext>
                </a:extLst>
              </p:cNvPr>
              <p:cNvCxnSpPr/>
              <p:nvPr/>
            </p:nvCxnSpPr>
            <p:spPr>
              <a:xfrm flipH="1">
                <a:off x="9337280" y="2545557"/>
                <a:ext cx="39635" cy="3055283"/>
              </a:xfrm>
              <a:prstGeom prst="straightConnector1">
                <a:avLst/>
              </a:prstGeom>
              <a:ln w="1905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C63C6483-B561-4D17-A4D4-9AF7DD74FF46}"/>
                  </a:ext>
                </a:extLst>
              </p:cNvPr>
              <p:cNvGrpSpPr/>
              <p:nvPr/>
            </p:nvGrpSpPr>
            <p:grpSpPr>
              <a:xfrm>
                <a:off x="8539925" y="5007089"/>
                <a:ext cx="989126" cy="1062752"/>
                <a:chOff x="5518001" y="4577815"/>
                <a:chExt cx="1036188" cy="1190746"/>
              </a:xfrm>
            </p:grpSpPr>
            <p:sp>
              <p:nvSpPr>
                <p:cNvPr id="58" name="Arc 57">
                  <a:extLst>
                    <a:ext uri="{FF2B5EF4-FFF2-40B4-BE49-F238E27FC236}">
                      <a16:creationId xmlns:a16="http://schemas.microsoft.com/office/drawing/2014/main" id="{793F7E6D-2A86-4424-8F18-47FDB478763B}"/>
                    </a:ext>
                  </a:extLst>
                </p:cNvPr>
                <p:cNvSpPr/>
                <p:nvPr/>
              </p:nvSpPr>
              <p:spPr>
                <a:xfrm>
                  <a:off x="5518001" y="4577815"/>
                  <a:ext cx="1036188" cy="1190746"/>
                </a:xfrm>
                <a:prstGeom prst="arc">
                  <a:avLst>
                    <a:gd name="adj1" fmla="val 548610"/>
                    <a:gd name="adj2" fmla="val 5099993"/>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nvGrpSpPr>
                <p:cNvPr id="59" name="Group 58">
                  <a:extLst>
                    <a:ext uri="{FF2B5EF4-FFF2-40B4-BE49-F238E27FC236}">
                      <a16:creationId xmlns:a16="http://schemas.microsoft.com/office/drawing/2014/main" id="{F9842E0A-47C5-4B6C-9B7D-2DCA5AF17211}"/>
                    </a:ext>
                  </a:extLst>
                </p:cNvPr>
                <p:cNvGrpSpPr/>
                <p:nvPr/>
              </p:nvGrpSpPr>
              <p:grpSpPr>
                <a:xfrm>
                  <a:off x="5809272" y="5030364"/>
                  <a:ext cx="739909" cy="735561"/>
                  <a:chOff x="5809272" y="5021148"/>
                  <a:chExt cx="739909" cy="735561"/>
                </a:xfrm>
              </p:grpSpPr>
              <p:sp>
                <p:nvSpPr>
                  <p:cNvPr id="61" name="Arc 60">
                    <a:extLst>
                      <a:ext uri="{FF2B5EF4-FFF2-40B4-BE49-F238E27FC236}">
                        <a16:creationId xmlns:a16="http://schemas.microsoft.com/office/drawing/2014/main" id="{BF798379-25DC-4DBF-A005-74EBE7475A42}"/>
                      </a:ext>
                    </a:extLst>
                  </p:cNvPr>
                  <p:cNvSpPr/>
                  <p:nvPr/>
                </p:nvSpPr>
                <p:spPr>
                  <a:xfrm>
                    <a:off x="5809272" y="5021148"/>
                    <a:ext cx="391532" cy="402648"/>
                  </a:xfrm>
                  <a:prstGeom prst="arc">
                    <a:avLst>
                      <a:gd name="adj1" fmla="val 548610"/>
                      <a:gd name="adj2" fmla="val 5099993"/>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cxnSp>
                <p:nvCxnSpPr>
                  <p:cNvPr id="62" name="Straight Connector 61">
                    <a:extLst>
                      <a:ext uri="{FF2B5EF4-FFF2-40B4-BE49-F238E27FC236}">
                        <a16:creationId xmlns:a16="http://schemas.microsoft.com/office/drawing/2014/main" id="{1D854FCB-D1E9-4272-9B6A-A02D451313CB}"/>
                      </a:ext>
                    </a:extLst>
                  </p:cNvPr>
                  <p:cNvCxnSpPr/>
                  <p:nvPr/>
                </p:nvCxnSpPr>
                <p:spPr>
                  <a:xfrm flipV="1">
                    <a:off x="6198450" y="5246906"/>
                    <a:ext cx="350731" cy="66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A6DA749-6282-464A-91F1-A6973EE3EDC5}"/>
                      </a:ext>
                    </a:extLst>
                  </p:cNvPr>
                  <p:cNvCxnSpPr/>
                  <p:nvPr/>
                </p:nvCxnSpPr>
                <p:spPr>
                  <a:xfrm flipH="1" flipV="1">
                    <a:off x="6022581" y="5422986"/>
                    <a:ext cx="65342" cy="3337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0" name="Arc 59">
                  <a:extLst>
                    <a:ext uri="{FF2B5EF4-FFF2-40B4-BE49-F238E27FC236}">
                      <a16:creationId xmlns:a16="http://schemas.microsoft.com/office/drawing/2014/main" id="{BDEC0928-836B-416A-BA9B-A10F8A62CC45}"/>
                    </a:ext>
                  </a:extLst>
                </p:cNvPr>
                <p:cNvSpPr/>
                <p:nvPr/>
              </p:nvSpPr>
              <p:spPr>
                <a:xfrm>
                  <a:off x="5613883" y="4740155"/>
                  <a:ext cx="751835" cy="885946"/>
                </a:xfrm>
                <a:prstGeom prst="arc">
                  <a:avLst>
                    <a:gd name="adj1" fmla="val 548610"/>
                    <a:gd name="adj2" fmla="val 4916657"/>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sp>
            <p:nvSpPr>
              <p:cNvPr id="22" name="TextBox 21">
                <a:extLst>
                  <a:ext uri="{FF2B5EF4-FFF2-40B4-BE49-F238E27FC236}">
                    <a16:creationId xmlns:a16="http://schemas.microsoft.com/office/drawing/2014/main" id="{818FABD0-D6E9-46D6-9629-1A24EBE5B66A}"/>
                  </a:ext>
                </a:extLst>
              </p:cNvPr>
              <p:cNvSpPr txBox="1"/>
              <p:nvPr/>
            </p:nvSpPr>
            <p:spPr>
              <a:xfrm>
                <a:off x="5737712" y="3971599"/>
                <a:ext cx="537327" cy="230832"/>
              </a:xfrm>
              <a:prstGeom prst="rect">
                <a:avLst/>
              </a:prstGeom>
              <a:noFill/>
            </p:spPr>
            <p:txBody>
              <a:bodyPr wrap="none" rtlCol="0">
                <a:spAutoFit/>
              </a:bodyPr>
              <a:lstStyle/>
              <a:p>
                <a:r>
                  <a:rPr lang="en-US" sz="900" b="1">
                    <a:solidFill>
                      <a:schemeClr val="accent6">
                        <a:lumMod val="75000"/>
                      </a:schemeClr>
                    </a:solidFill>
                  </a:rPr>
                  <a:t>9.2 </a:t>
                </a:r>
                <a:r>
                  <a:rPr lang="en-US" sz="900" b="1">
                    <a:solidFill>
                      <a:schemeClr val="accent6">
                        <a:lumMod val="75000"/>
                      </a:schemeClr>
                    </a:solidFill>
                    <a:latin typeface="Calibri"/>
                  </a:rPr>
                  <a:t>µm</a:t>
                </a:r>
                <a:endParaRPr lang="en-US" sz="900" b="1">
                  <a:solidFill>
                    <a:schemeClr val="accent6">
                      <a:lumMod val="75000"/>
                    </a:schemeClr>
                  </a:solidFill>
                </a:endParaRPr>
              </a:p>
            </p:txBody>
          </p:sp>
          <p:sp>
            <p:nvSpPr>
              <p:cNvPr id="23" name="TextBox 22">
                <a:extLst>
                  <a:ext uri="{FF2B5EF4-FFF2-40B4-BE49-F238E27FC236}">
                    <a16:creationId xmlns:a16="http://schemas.microsoft.com/office/drawing/2014/main" id="{66B809A3-5226-45E6-8DA8-3620E7AE99F6}"/>
                  </a:ext>
                </a:extLst>
              </p:cNvPr>
              <p:cNvSpPr txBox="1"/>
              <p:nvPr/>
            </p:nvSpPr>
            <p:spPr>
              <a:xfrm>
                <a:off x="8278872" y="3843718"/>
                <a:ext cx="582211" cy="230832"/>
              </a:xfrm>
              <a:prstGeom prst="rect">
                <a:avLst/>
              </a:prstGeom>
              <a:noFill/>
            </p:spPr>
            <p:txBody>
              <a:bodyPr wrap="none" rtlCol="0">
                <a:spAutoFit/>
              </a:bodyPr>
              <a:lstStyle/>
              <a:p>
                <a:r>
                  <a:rPr lang="en-US" sz="900" b="1">
                    <a:solidFill>
                      <a:srgbClr val="0070C0"/>
                    </a:solidFill>
                  </a:rPr>
                  <a:t>75 MeV</a:t>
                </a:r>
              </a:p>
            </p:txBody>
          </p:sp>
          <p:cxnSp>
            <p:nvCxnSpPr>
              <p:cNvPr id="36" name="Straight Arrow Connector 35">
                <a:extLst>
                  <a:ext uri="{FF2B5EF4-FFF2-40B4-BE49-F238E27FC236}">
                    <a16:creationId xmlns:a16="http://schemas.microsoft.com/office/drawing/2014/main" id="{8A9A7683-E11B-430D-B281-9347D2B19473}"/>
                  </a:ext>
                </a:extLst>
              </p:cNvPr>
              <p:cNvCxnSpPr>
                <a:endCxn id="188" idx="0"/>
              </p:cNvCxnSpPr>
              <p:nvPr/>
            </p:nvCxnSpPr>
            <p:spPr>
              <a:xfrm flipV="1">
                <a:off x="8805992" y="2489828"/>
                <a:ext cx="553805" cy="175414"/>
              </a:xfrm>
              <a:prstGeom prst="straightConnector1">
                <a:avLst/>
              </a:prstGeom>
              <a:ln w="1905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7" name="Line 28">
                <a:extLst>
                  <a:ext uri="{FF2B5EF4-FFF2-40B4-BE49-F238E27FC236}">
                    <a16:creationId xmlns:a16="http://schemas.microsoft.com/office/drawing/2014/main" id="{4E892A81-1C6B-413D-9B09-E5F26C902BE0}"/>
                  </a:ext>
                </a:extLst>
              </p:cNvPr>
              <p:cNvSpPr/>
              <p:nvPr/>
            </p:nvSpPr>
            <p:spPr>
              <a:xfrm rot="16200000" flipV="1">
                <a:off x="4857689" y="4815605"/>
                <a:ext cx="1156235" cy="12214"/>
              </a:xfrm>
              <a:prstGeom prst="line">
                <a:avLst/>
              </a:prstGeom>
              <a:ln w="19050">
                <a:solidFill>
                  <a:schemeClr val="accent6">
                    <a:lumMod val="75000"/>
                  </a:schemeClr>
                </a:solidFill>
                <a:round/>
              </a:ln>
              <a:effectLst/>
            </p:spPr>
            <p:txBody>
              <a:bodyPr/>
              <a:lstStyle/>
              <a:p>
                <a:endParaRPr lang="en-US"/>
              </a:p>
            </p:txBody>
          </p:sp>
          <p:sp>
            <p:nvSpPr>
              <p:cNvPr id="38" name="CustomShape 29">
                <a:extLst>
                  <a:ext uri="{FF2B5EF4-FFF2-40B4-BE49-F238E27FC236}">
                    <a16:creationId xmlns:a16="http://schemas.microsoft.com/office/drawing/2014/main" id="{E68A5C9C-9B9F-4787-A9ED-A044C4FE3496}"/>
                  </a:ext>
                </a:extLst>
              </p:cNvPr>
              <p:cNvSpPr/>
              <p:nvPr/>
            </p:nvSpPr>
            <p:spPr>
              <a:xfrm>
                <a:off x="5261215" y="4476313"/>
                <a:ext cx="356172" cy="276013"/>
              </a:xfrm>
              <a:prstGeom prst="triangle">
                <a:avLst>
                  <a:gd name="adj" fmla="val 50000"/>
                </a:avLst>
              </a:prstGeom>
              <a:solidFill>
                <a:schemeClr val="accent6"/>
              </a:solidFill>
              <a:ln w="18360">
                <a:noFill/>
                <a:round/>
              </a:ln>
              <a:effectLst/>
              <a:scene3d>
                <a:camera prst="orthographicFront">
                  <a:rot lat="0" lon="0" rev="0"/>
                </a:camera>
                <a:lightRig rig="contrasting" dir="t">
                  <a:rot lat="0" lon="0" rev="7800000"/>
                </a:lightRig>
              </a:scene3d>
              <a:sp3d>
                <a:bevelT w="139700" h="139700"/>
              </a:sp3d>
            </p:spPr>
            <p:txBody>
              <a:bodyPr/>
              <a:lstStyle/>
              <a:p>
                <a:endParaRPr lang="en-US"/>
              </a:p>
            </p:txBody>
          </p:sp>
          <p:grpSp>
            <p:nvGrpSpPr>
              <p:cNvPr id="39" name="Group 38">
                <a:extLst>
                  <a:ext uri="{FF2B5EF4-FFF2-40B4-BE49-F238E27FC236}">
                    <a16:creationId xmlns:a16="http://schemas.microsoft.com/office/drawing/2014/main" id="{BF143F39-4ED5-47CF-AB9C-748CF44E057E}"/>
                  </a:ext>
                </a:extLst>
              </p:cNvPr>
              <p:cNvGrpSpPr/>
              <p:nvPr/>
            </p:nvGrpSpPr>
            <p:grpSpPr>
              <a:xfrm rot="16200000">
                <a:off x="5313021" y="6143496"/>
                <a:ext cx="254027" cy="243516"/>
                <a:chOff x="2362770" y="5255933"/>
                <a:chExt cx="341933" cy="333169"/>
              </a:xfrm>
            </p:grpSpPr>
            <p:sp>
              <p:nvSpPr>
                <p:cNvPr id="50" name="CustomShape 9">
                  <a:extLst>
                    <a:ext uri="{FF2B5EF4-FFF2-40B4-BE49-F238E27FC236}">
                      <a16:creationId xmlns:a16="http://schemas.microsoft.com/office/drawing/2014/main" id="{52C48423-008B-48A8-90B3-D3EFD5B0E5C2}"/>
                    </a:ext>
                  </a:extLst>
                </p:cNvPr>
                <p:cNvSpPr/>
                <p:nvPr/>
              </p:nvSpPr>
              <p:spPr>
                <a:xfrm>
                  <a:off x="2362770" y="5255934"/>
                  <a:ext cx="341933" cy="333168"/>
                </a:xfrm>
                <a:prstGeom prst="rect">
                  <a:avLst/>
                </a:prstGeom>
                <a:solidFill>
                  <a:srgbClr val="C0C0C0"/>
                </a:solidFill>
                <a:ln w="18360">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a:p>
              </p:txBody>
            </p:sp>
            <p:sp>
              <p:nvSpPr>
                <p:cNvPr id="51" name="Line 11">
                  <a:extLst>
                    <a:ext uri="{FF2B5EF4-FFF2-40B4-BE49-F238E27FC236}">
                      <a16:creationId xmlns:a16="http://schemas.microsoft.com/office/drawing/2014/main" id="{8F19DA11-0B27-4B17-8335-D5783F2ED8DA}"/>
                    </a:ext>
                  </a:extLst>
                </p:cNvPr>
                <p:cNvSpPr/>
                <p:nvPr/>
              </p:nvSpPr>
              <p:spPr>
                <a:xfrm>
                  <a:off x="2522514" y="5255933"/>
                  <a:ext cx="0" cy="333169"/>
                </a:xfrm>
                <a:prstGeom prst="line">
                  <a:avLst/>
                </a:prstGeom>
                <a:ln w="12700">
                  <a:solidFill>
                    <a:srgbClr val="C00000"/>
                  </a:solidFill>
                  <a:round/>
                </a:ln>
              </p:spPr>
              <p:txBody>
                <a:bodyPr/>
                <a:lstStyle/>
                <a:p>
                  <a:endParaRPr lang="en-US"/>
                </a:p>
              </p:txBody>
            </p:sp>
            <p:sp>
              <p:nvSpPr>
                <p:cNvPr id="52" name="Line 12">
                  <a:extLst>
                    <a:ext uri="{FF2B5EF4-FFF2-40B4-BE49-F238E27FC236}">
                      <a16:creationId xmlns:a16="http://schemas.microsoft.com/office/drawing/2014/main" id="{1ADCCD0A-D50D-4D41-B59C-7C52C124ED50}"/>
                    </a:ext>
                  </a:extLst>
                </p:cNvPr>
                <p:cNvSpPr/>
                <p:nvPr/>
              </p:nvSpPr>
              <p:spPr>
                <a:xfrm>
                  <a:off x="2409007" y="5304738"/>
                  <a:ext cx="227015" cy="235560"/>
                </a:xfrm>
                <a:prstGeom prst="line">
                  <a:avLst/>
                </a:prstGeom>
                <a:ln w="12700">
                  <a:solidFill>
                    <a:srgbClr val="C00000"/>
                  </a:solidFill>
                  <a:round/>
                </a:ln>
              </p:spPr>
              <p:txBody>
                <a:bodyPr/>
                <a:lstStyle/>
                <a:p>
                  <a:endParaRPr lang="en-US"/>
                </a:p>
              </p:txBody>
            </p:sp>
            <p:sp>
              <p:nvSpPr>
                <p:cNvPr id="53" name="Line 13">
                  <a:extLst>
                    <a:ext uri="{FF2B5EF4-FFF2-40B4-BE49-F238E27FC236}">
                      <a16:creationId xmlns:a16="http://schemas.microsoft.com/office/drawing/2014/main" id="{084F0BBA-4A5A-4044-B946-54BFE32D5DE6}"/>
                    </a:ext>
                  </a:extLst>
                </p:cNvPr>
                <p:cNvSpPr/>
                <p:nvPr/>
              </p:nvSpPr>
              <p:spPr>
                <a:xfrm flipV="1">
                  <a:off x="2399153" y="5293914"/>
                  <a:ext cx="248238" cy="257798"/>
                </a:xfrm>
                <a:prstGeom prst="line">
                  <a:avLst/>
                </a:prstGeom>
                <a:ln w="12700">
                  <a:solidFill>
                    <a:srgbClr val="C00000"/>
                  </a:solidFill>
                  <a:round/>
                </a:ln>
              </p:spPr>
              <p:txBody>
                <a:bodyPr/>
                <a:lstStyle/>
                <a:p>
                  <a:endParaRPr lang="en-US"/>
                </a:p>
              </p:txBody>
            </p:sp>
            <p:sp>
              <p:nvSpPr>
                <p:cNvPr id="54" name="Line 14">
                  <a:extLst>
                    <a:ext uri="{FF2B5EF4-FFF2-40B4-BE49-F238E27FC236}">
                      <a16:creationId xmlns:a16="http://schemas.microsoft.com/office/drawing/2014/main" id="{8BC74445-EE75-480D-B6BA-F28BB64ACC9F}"/>
                    </a:ext>
                  </a:extLst>
                </p:cNvPr>
                <p:cNvSpPr/>
                <p:nvPr/>
              </p:nvSpPr>
              <p:spPr>
                <a:xfrm>
                  <a:off x="2409955" y="5375189"/>
                  <a:ext cx="225120" cy="94264"/>
                </a:xfrm>
                <a:prstGeom prst="line">
                  <a:avLst/>
                </a:prstGeom>
                <a:ln w="12700">
                  <a:solidFill>
                    <a:srgbClr val="C00000"/>
                  </a:solidFill>
                  <a:round/>
                </a:ln>
              </p:spPr>
              <p:txBody>
                <a:bodyPr/>
                <a:lstStyle/>
                <a:p>
                  <a:endParaRPr lang="en-US"/>
                </a:p>
              </p:txBody>
            </p:sp>
            <p:sp>
              <p:nvSpPr>
                <p:cNvPr id="55" name="Line 15">
                  <a:extLst>
                    <a:ext uri="{FF2B5EF4-FFF2-40B4-BE49-F238E27FC236}">
                      <a16:creationId xmlns:a16="http://schemas.microsoft.com/office/drawing/2014/main" id="{92CBB44F-7184-4D08-8186-B5206F1F487E}"/>
                    </a:ext>
                  </a:extLst>
                </p:cNvPr>
                <p:cNvSpPr/>
                <p:nvPr/>
              </p:nvSpPr>
              <p:spPr>
                <a:xfrm flipV="1">
                  <a:off x="2411849" y="5375780"/>
                  <a:ext cx="223414" cy="98593"/>
                </a:xfrm>
                <a:prstGeom prst="line">
                  <a:avLst/>
                </a:prstGeom>
                <a:ln w="12700">
                  <a:solidFill>
                    <a:srgbClr val="C00000"/>
                  </a:solidFill>
                  <a:round/>
                </a:ln>
              </p:spPr>
              <p:txBody>
                <a:bodyPr/>
                <a:lstStyle/>
                <a:p>
                  <a:endParaRPr lang="en-US"/>
                </a:p>
              </p:txBody>
            </p:sp>
            <p:sp>
              <p:nvSpPr>
                <p:cNvPr id="56" name="Line 16">
                  <a:extLst>
                    <a:ext uri="{FF2B5EF4-FFF2-40B4-BE49-F238E27FC236}">
                      <a16:creationId xmlns:a16="http://schemas.microsoft.com/office/drawing/2014/main" id="{B6D37DB1-2F62-44A9-8E86-EB3B26051469}"/>
                    </a:ext>
                  </a:extLst>
                </p:cNvPr>
                <p:cNvSpPr/>
                <p:nvPr/>
              </p:nvSpPr>
              <p:spPr>
                <a:xfrm flipV="1">
                  <a:off x="2481773" y="5315561"/>
                  <a:ext cx="82999" cy="213520"/>
                </a:xfrm>
                <a:prstGeom prst="line">
                  <a:avLst/>
                </a:prstGeom>
                <a:ln w="12700">
                  <a:solidFill>
                    <a:srgbClr val="C00000"/>
                  </a:solidFill>
                  <a:round/>
                </a:ln>
              </p:spPr>
              <p:txBody>
                <a:bodyPr/>
                <a:lstStyle/>
                <a:p>
                  <a:endParaRPr lang="en-US"/>
                </a:p>
              </p:txBody>
            </p:sp>
            <p:sp>
              <p:nvSpPr>
                <p:cNvPr id="57" name="Line 17">
                  <a:extLst>
                    <a:ext uri="{FF2B5EF4-FFF2-40B4-BE49-F238E27FC236}">
                      <a16:creationId xmlns:a16="http://schemas.microsoft.com/office/drawing/2014/main" id="{967E8D30-6565-4DC0-B6AD-74AADACB16EB}"/>
                    </a:ext>
                  </a:extLst>
                </p:cNvPr>
                <p:cNvSpPr/>
                <p:nvPr/>
              </p:nvSpPr>
              <p:spPr>
                <a:xfrm flipH="1" flipV="1">
                  <a:off x="2479878" y="5317136"/>
                  <a:ext cx="86789" cy="212142"/>
                </a:xfrm>
                <a:prstGeom prst="line">
                  <a:avLst/>
                </a:prstGeom>
                <a:ln w="12700">
                  <a:solidFill>
                    <a:srgbClr val="C00000"/>
                  </a:solidFill>
                  <a:round/>
                </a:ln>
              </p:spPr>
              <p:txBody>
                <a:bodyPr/>
                <a:lstStyle/>
                <a:p>
                  <a:endParaRPr lang="en-US"/>
                </a:p>
              </p:txBody>
            </p:sp>
          </p:grpSp>
          <p:sp>
            <p:nvSpPr>
              <p:cNvPr id="40" name="Line 10">
                <a:extLst>
                  <a:ext uri="{FF2B5EF4-FFF2-40B4-BE49-F238E27FC236}">
                    <a16:creationId xmlns:a16="http://schemas.microsoft.com/office/drawing/2014/main" id="{4ABBD8FF-5DBD-40A2-8884-FE7D7FD9BE5C}"/>
                  </a:ext>
                </a:extLst>
              </p:cNvPr>
              <p:cNvSpPr/>
              <p:nvPr/>
            </p:nvSpPr>
            <p:spPr>
              <a:xfrm rot="16200000" flipV="1">
                <a:off x="4967956" y="5921678"/>
                <a:ext cx="936301" cy="5896"/>
              </a:xfrm>
              <a:prstGeom prst="line">
                <a:avLst/>
              </a:prstGeom>
              <a:ln w="12700">
                <a:solidFill>
                  <a:srgbClr val="C00000"/>
                </a:solidFill>
                <a:round/>
              </a:ln>
            </p:spPr>
            <p:txBody>
              <a:bodyPr/>
              <a:lstStyle/>
              <a:p>
                <a:endParaRPr lang="en-US"/>
              </a:p>
            </p:txBody>
          </p:sp>
          <p:sp>
            <p:nvSpPr>
              <p:cNvPr id="41" name="CustomShape 29">
                <a:extLst>
                  <a:ext uri="{FF2B5EF4-FFF2-40B4-BE49-F238E27FC236}">
                    <a16:creationId xmlns:a16="http://schemas.microsoft.com/office/drawing/2014/main" id="{473FAFE9-0108-427B-99B2-F3CBAB3E2AB9}"/>
                  </a:ext>
                </a:extLst>
              </p:cNvPr>
              <p:cNvSpPr/>
              <p:nvPr/>
            </p:nvSpPr>
            <p:spPr>
              <a:xfrm>
                <a:off x="5261351" y="5741041"/>
                <a:ext cx="356172" cy="276013"/>
              </a:xfrm>
              <a:prstGeom prst="triangle">
                <a:avLst>
                  <a:gd name="adj" fmla="val 50000"/>
                </a:avLst>
              </a:prstGeom>
              <a:solidFill>
                <a:srgbClr val="C0C0C0"/>
              </a:solidFill>
              <a:ln w="18360">
                <a:noFill/>
                <a:round/>
              </a:ln>
              <a:effectLst/>
              <a:scene3d>
                <a:camera prst="orthographicFront">
                  <a:rot lat="0" lon="0" rev="0"/>
                </a:camera>
                <a:lightRig rig="contrasting" dir="t">
                  <a:rot lat="0" lon="0" rev="7800000"/>
                </a:lightRig>
              </a:scene3d>
              <a:sp3d>
                <a:bevelT w="139700" h="139700"/>
              </a:sp3d>
            </p:spPr>
            <p:txBody>
              <a:bodyPr/>
              <a:lstStyle/>
              <a:p>
                <a:endParaRPr lang="en-US"/>
              </a:p>
            </p:txBody>
          </p:sp>
          <p:sp>
            <p:nvSpPr>
              <p:cNvPr id="42" name="CustomShape 9">
                <a:extLst>
                  <a:ext uri="{FF2B5EF4-FFF2-40B4-BE49-F238E27FC236}">
                    <a16:creationId xmlns:a16="http://schemas.microsoft.com/office/drawing/2014/main" id="{3A57158C-91E5-4590-833F-AD9B54D6B06C}"/>
                  </a:ext>
                </a:extLst>
              </p:cNvPr>
              <p:cNvSpPr/>
              <p:nvPr/>
            </p:nvSpPr>
            <p:spPr>
              <a:xfrm rot="16200000">
                <a:off x="5294156" y="5331940"/>
                <a:ext cx="295519" cy="246089"/>
              </a:xfrm>
              <a:prstGeom prst="rect">
                <a:avLst/>
              </a:prstGeom>
              <a:solidFill>
                <a:srgbClr val="C0C0C0"/>
              </a:solidFill>
              <a:ln w="18360">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a:p>
            </p:txBody>
          </p:sp>
          <p:sp>
            <p:nvSpPr>
              <p:cNvPr id="43" name="Rectangle 42">
                <a:extLst>
                  <a:ext uri="{FF2B5EF4-FFF2-40B4-BE49-F238E27FC236}">
                    <a16:creationId xmlns:a16="http://schemas.microsoft.com/office/drawing/2014/main" id="{1C567AFF-0669-4727-A6B9-AEC0427AB6D3}"/>
                  </a:ext>
                </a:extLst>
              </p:cNvPr>
              <p:cNvSpPr/>
              <p:nvPr/>
            </p:nvSpPr>
            <p:spPr>
              <a:xfrm rot="3483025">
                <a:off x="6485957" y="2766600"/>
                <a:ext cx="1631839" cy="1949331"/>
              </a:xfrm>
              <a:prstGeom prst="rect">
                <a:avLst/>
              </a:prstGeom>
            </p:spPr>
            <p:txBody>
              <a:bodyPr wrap="square">
                <a:prstTxWarp prst="textArchUp">
                  <a:avLst/>
                </a:prstTxWarp>
                <a:spAutoFit/>
              </a:bodyPr>
              <a:lstStyle/>
              <a:p>
                <a:pPr marL="0" lvl="1">
                  <a:defRPr/>
                </a:pPr>
                <a:r>
                  <a:rPr lang="en-US" sz="1050" b="1">
                    <a:solidFill>
                      <a:schemeClr val="bg2">
                        <a:lumMod val="50000"/>
                      </a:schemeClr>
                    </a:solidFill>
                  </a:rPr>
                  <a:t>Experimental Area</a:t>
                </a:r>
                <a:endParaRPr lang="en-US" sz="1050">
                  <a:solidFill>
                    <a:schemeClr val="bg2">
                      <a:lumMod val="50000"/>
                    </a:schemeClr>
                  </a:solidFill>
                </a:endParaRPr>
              </a:p>
            </p:txBody>
          </p:sp>
          <p:sp>
            <p:nvSpPr>
              <p:cNvPr id="44" name="CustomShape 29">
                <a:extLst>
                  <a:ext uri="{FF2B5EF4-FFF2-40B4-BE49-F238E27FC236}">
                    <a16:creationId xmlns:a16="http://schemas.microsoft.com/office/drawing/2014/main" id="{BE068F16-B876-472A-9C73-7F4A94128E59}"/>
                  </a:ext>
                </a:extLst>
              </p:cNvPr>
              <p:cNvSpPr/>
              <p:nvPr/>
            </p:nvSpPr>
            <p:spPr>
              <a:xfrm>
                <a:off x="5261004" y="4936422"/>
                <a:ext cx="356172" cy="276013"/>
              </a:xfrm>
              <a:prstGeom prst="triangle">
                <a:avLst>
                  <a:gd name="adj" fmla="val 50000"/>
                </a:avLst>
              </a:prstGeom>
              <a:solidFill>
                <a:schemeClr val="accent6"/>
              </a:solidFill>
              <a:ln w="18360">
                <a:noFill/>
                <a:round/>
              </a:ln>
              <a:effectLst/>
              <a:scene3d>
                <a:camera prst="orthographicFront">
                  <a:rot lat="0" lon="0" rev="0"/>
                </a:camera>
                <a:lightRig rig="contrasting" dir="t">
                  <a:rot lat="0" lon="0" rev="7800000"/>
                </a:lightRig>
              </a:scene3d>
              <a:sp3d>
                <a:bevelT w="139700" h="139700"/>
              </a:sp3d>
            </p:spPr>
            <p:txBody>
              <a:bodyPr/>
              <a:lstStyle/>
              <a:p>
                <a:endParaRPr lang="en-US"/>
              </a:p>
            </p:txBody>
          </p:sp>
          <p:cxnSp>
            <p:nvCxnSpPr>
              <p:cNvPr id="45" name="Straight Arrow Connector 44">
                <a:extLst>
                  <a:ext uri="{FF2B5EF4-FFF2-40B4-BE49-F238E27FC236}">
                    <a16:creationId xmlns:a16="http://schemas.microsoft.com/office/drawing/2014/main" id="{CA7D262D-D743-46D2-B8CA-3CA9C36EBAAA}"/>
                  </a:ext>
                </a:extLst>
              </p:cNvPr>
              <p:cNvCxnSpPr>
                <a:stCxn id="37" idx="1"/>
              </p:cNvCxnSpPr>
              <p:nvPr/>
            </p:nvCxnSpPr>
            <p:spPr>
              <a:xfrm flipV="1">
                <a:off x="5429699" y="4236435"/>
                <a:ext cx="1240537" cy="7158"/>
              </a:xfrm>
              <a:prstGeom prst="straightConnector1">
                <a:avLst/>
              </a:prstGeom>
              <a:ln w="28575">
                <a:solidFill>
                  <a:schemeClr val="accent6">
                    <a:lumMod val="75000"/>
                  </a:schemeClr>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EE68FC1A-D10F-4BFA-B772-3F4C65629747}"/>
                  </a:ext>
                </a:extLst>
              </p:cNvPr>
              <p:cNvCxnSpPr/>
              <p:nvPr/>
            </p:nvCxnSpPr>
            <p:spPr>
              <a:xfrm flipH="1" flipV="1">
                <a:off x="8134031" y="4090942"/>
                <a:ext cx="642071" cy="5997"/>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F76EFDD-A919-43CD-B5EE-2EE0BFFC24F5}"/>
                  </a:ext>
                </a:extLst>
              </p:cNvPr>
              <p:cNvCxnSpPr/>
              <p:nvPr/>
            </p:nvCxnSpPr>
            <p:spPr>
              <a:xfrm flipH="1" flipV="1">
                <a:off x="8777524" y="4096936"/>
                <a:ext cx="15810" cy="1846711"/>
              </a:xfrm>
              <a:prstGeom prst="line">
                <a:avLst/>
              </a:prstGeom>
              <a:ln w="28575">
                <a:solidFill>
                  <a:srgbClr val="00B0F0"/>
                </a:solidFill>
              </a:ln>
            </p:spPr>
            <p:style>
              <a:lnRef idx="2">
                <a:schemeClr val="accent1"/>
              </a:lnRef>
              <a:fillRef idx="0">
                <a:schemeClr val="accent1"/>
              </a:fillRef>
              <a:effectRef idx="1">
                <a:schemeClr val="accent1"/>
              </a:effectRef>
              <a:fontRef idx="minor">
                <a:schemeClr val="tx1"/>
              </a:fontRef>
            </p:style>
          </p:cxnSp>
          <p:sp>
            <p:nvSpPr>
              <p:cNvPr id="48" name="Rectangle 47">
                <a:extLst>
                  <a:ext uri="{FF2B5EF4-FFF2-40B4-BE49-F238E27FC236}">
                    <a16:creationId xmlns:a16="http://schemas.microsoft.com/office/drawing/2014/main" id="{3D5A154C-FD36-41C0-B22E-2FC29BA0E8B8}"/>
                  </a:ext>
                </a:extLst>
              </p:cNvPr>
              <p:cNvSpPr/>
              <p:nvPr/>
            </p:nvSpPr>
            <p:spPr>
              <a:xfrm rot="16200000">
                <a:off x="7666843" y="3394198"/>
                <a:ext cx="3466869" cy="871632"/>
              </a:xfrm>
              <a:prstGeom prst="rect">
                <a:avLst/>
              </a:prstGeom>
              <a:solidFill>
                <a:srgbClr val="99CCFF">
                  <a:alpha val="14902"/>
                </a:srgbClr>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49" name="Straight Connector 48">
                <a:extLst>
                  <a:ext uri="{FF2B5EF4-FFF2-40B4-BE49-F238E27FC236}">
                    <a16:creationId xmlns:a16="http://schemas.microsoft.com/office/drawing/2014/main" id="{D98010CD-FA34-4B23-A0D2-DF7DFBFC441C}"/>
                  </a:ext>
                </a:extLst>
              </p:cNvPr>
              <p:cNvCxnSpPr/>
              <p:nvPr/>
            </p:nvCxnSpPr>
            <p:spPr>
              <a:xfrm flipH="1">
                <a:off x="8791558" y="5937311"/>
                <a:ext cx="266325" cy="8835"/>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grpSp>
        <p:pic>
          <p:nvPicPr>
            <p:cNvPr id="234" name="Picture 2">
              <a:extLst>
                <a:ext uri="{FF2B5EF4-FFF2-40B4-BE49-F238E27FC236}">
                  <a16:creationId xmlns:a16="http://schemas.microsoft.com/office/drawing/2014/main" id="{2D31BC5B-82D0-4C02-B4B9-014708BD2108}"/>
                </a:ext>
              </a:extLst>
            </p:cNvPr>
            <p:cNvPicPr>
              <a:picLocks noChangeAspect="1" noChangeArrowheads="1"/>
            </p:cNvPicPr>
            <p:nvPr/>
          </p:nvPicPr>
          <p:blipFill rotWithShape="1">
            <a:blip r:embed="rId3"/>
            <a:srcRect l="42107" r="40347" b="80933"/>
            <a:stretch/>
          </p:blipFill>
          <p:spPr bwMode="auto">
            <a:xfrm>
              <a:off x="7920519" y="1006791"/>
              <a:ext cx="1636966" cy="1052923"/>
            </a:xfrm>
            <a:prstGeom prst="rect">
              <a:avLst/>
            </a:prstGeom>
            <a:noFill/>
            <a:ln w="9525">
              <a:noFill/>
              <a:miter lim="800000"/>
              <a:headEnd/>
              <a:tailEnd/>
            </a:ln>
            <a:effectLst/>
          </p:spPr>
        </p:pic>
        <p:cxnSp>
          <p:nvCxnSpPr>
            <p:cNvPr id="235" name="Straight Connector 234">
              <a:extLst>
                <a:ext uri="{FF2B5EF4-FFF2-40B4-BE49-F238E27FC236}">
                  <a16:creationId xmlns:a16="http://schemas.microsoft.com/office/drawing/2014/main" id="{EF5318C9-0529-406C-9CE0-8DBE306E3815}"/>
                </a:ext>
              </a:extLst>
            </p:cNvPr>
            <p:cNvCxnSpPr>
              <a:cxnSpLocks/>
            </p:cNvCxnSpPr>
            <p:nvPr/>
          </p:nvCxnSpPr>
          <p:spPr>
            <a:xfrm flipH="1">
              <a:off x="5745678" y="1532267"/>
              <a:ext cx="2404572" cy="1764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415A4F72-1C35-4FAD-B676-B36D959FB31D}"/>
                </a:ext>
              </a:extLst>
            </p:cNvPr>
            <p:cNvCxnSpPr>
              <a:cxnSpLocks/>
            </p:cNvCxnSpPr>
            <p:nvPr/>
          </p:nvCxnSpPr>
          <p:spPr>
            <a:xfrm flipH="1">
              <a:off x="9493952" y="1517179"/>
              <a:ext cx="2404572" cy="1764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37" name="Straight Arrow Connector 236">
              <a:extLst>
                <a:ext uri="{FF2B5EF4-FFF2-40B4-BE49-F238E27FC236}">
                  <a16:creationId xmlns:a16="http://schemas.microsoft.com/office/drawing/2014/main" id="{077B4634-393D-4B0A-AFAF-913399A4800D}"/>
                </a:ext>
              </a:extLst>
            </p:cNvPr>
            <p:cNvCxnSpPr>
              <a:cxnSpLocks/>
            </p:cNvCxnSpPr>
            <p:nvPr/>
          </p:nvCxnSpPr>
          <p:spPr>
            <a:xfrm>
              <a:off x="6522175" y="1549910"/>
              <a:ext cx="3344" cy="86808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a:extLst>
                <a:ext uri="{FF2B5EF4-FFF2-40B4-BE49-F238E27FC236}">
                  <a16:creationId xmlns:a16="http://schemas.microsoft.com/office/drawing/2014/main" id="{2FB9D246-9A6A-4666-B136-3C47512726C2}"/>
                </a:ext>
              </a:extLst>
            </p:cNvPr>
            <p:cNvCxnSpPr>
              <a:cxnSpLocks/>
              <a:endCxn id="48" idx="3"/>
            </p:cNvCxnSpPr>
            <p:nvPr/>
          </p:nvCxnSpPr>
          <p:spPr>
            <a:xfrm>
              <a:off x="10880292" y="1539654"/>
              <a:ext cx="0" cy="5569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71092B77-5973-4DB2-B74B-910158D1D24E}"/>
                </a:ext>
              </a:extLst>
            </p:cNvPr>
            <p:cNvCxnSpPr>
              <a:cxnSpLocks/>
            </p:cNvCxnSpPr>
            <p:nvPr/>
          </p:nvCxnSpPr>
          <p:spPr>
            <a:xfrm flipH="1" flipV="1">
              <a:off x="5740103" y="1541089"/>
              <a:ext cx="9577" cy="476276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0" name="Straight Arrow Connector 239">
              <a:extLst>
                <a:ext uri="{FF2B5EF4-FFF2-40B4-BE49-F238E27FC236}">
                  <a16:creationId xmlns:a16="http://schemas.microsoft.com/office/drawing/2014/main" id="{44F2EBB1-3CFF-43F8-B9F7-47A72FD382DB}"/>
                </a:ext>
              </a:extLst>
            </p:cNvPr>
            <p:cNvCxnSpPr>
              <a:cxnSpLocks/>
            </p:cNvCxnSpPr>
            <p:nvPr/>
          </p:nvCxnSpPr>
          <p:spPr>
            <a:xfrm>
              <a:off x="5749680" y="6303858"/>
              <a:ext cx="99133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0F378A90-A41A-4A39-835D-2B252F2FDF75}"/>
                </a:ext>
              </a:extLst>
            </p:cNvPr>
            <p:cNvCxnSpPr>
              <a:cxnSpLocks/>
            </p:cNvCxnSpPr>
            <p:nvPr/>
          </p:nvCxnSpPr>
          <p:spPr>
            <a:xfrm flipV="1">
              <a:off x="11866408" y="1511997"/>
              <a:ext cx="17753" cy="255340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2" name="Straight Arrow Connector 241">
              <a:extLst>
                <a:ext uri="{FF2B5EF4-FFF2-40B4-BE49-F238E27FC236}">
                  <a16:creationId xmlns:a16="http://schemas.microsoft.com/office/drawing/2014/main" id="{267B1A1A-F738-4307-840D-F28ED63D9607}"/>
                </a:ext>
              </a:extLst>
            </p:cNvPr>
            <p:cNvCxnSpPr>
              <a:cxnSpLocks/>
            </p:cNvCxnSpPr>
            <p:nvPr/>
          </p:nvCxnSpPr>
          <p:spPr>
            <a:xfrm flipH="1">
              <a:off x="11146870" y="4058022"/>
              <a:ext cx="736446" cy="1381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43" name="TextBox 242">
              <a:extLst>
                <a:ext uri="{FF2B5EF4-FFF2-40B4-BE49-F238E27FC236}">
                  <a16:creationId xmlns:a16="http://schemas.microsoft.com/office/drawing/2014/main" id="{B369696D-E852-4B01-893A-C03924D10C8C}"/>
                </a:ext>
              </a:extLst>
            </p:cNvPr>
            <p:cNvSpPr txBox="1"/>
            <p:nvPr/>
          </p:nvSpPr>
          <p:spPr>
            <a:xfrm>
              <a:off x="9837224" y="1230487"/>
              <a:ext cx="934871" cy="584775"/>
            </a:xfrm>
            <a:prstGeom prst="rect">
              <a:avLst/>
            </a:prstGeom>
            <a:noFill/>
          </p:spPr>
          <p:txBody>
            <a:bodyPr wrap="square" rtlCol="0">
              <a:spAutoFit/>
            </a:bodyPr>
            <a:lstStyle/>
            <a:p>
              <a:r>
                <a:rPr lang="en-US" sz="1600">
                  <a:solidFill>
                    <a:schemeClr val="accent1">
                      <a:lumMod val="50000"/>
                    </a:schemeClr>
                  </a:solidFill>
                </a:rPr>
                <a:t>2.86 GHz</a:t>
              </a:r>
            </a:p>
          </p:txBody>
        </p:sp>
        <p:sp>
          <p:nvSpPr>
            <p:cNvPr id="244" name="TextBox 243">
              <a:extLst>
                <a:ext uri="{FF2B5EF4-FFF2-40B4-BE49-F238E27FC236}">
                  <a16:creationId xmlns:a16="http://schemas.microsoft.com/office/drawing/2014/main" id="{A89905A9-10FD-426E-9A73-47741AC8722F}"/>
                </a:ext>
              </a:extLst>
            </p:cNvPr>
            <p:cNvSpPr txBox="1"/>
            <p:nvPr/>
          </p:nvSpPr>
          <p:spPr>
            <a:xfrm>
              <a:off x="7014480" y="1268514"/>
              <a:ext cx="979755" cy="584775"/>
            </a:xfrm>
            <a:prstGeom prst="rect">
              <a:avLst/>
            </a:prstGeom>
            <a:noFill/>
          </p:spPr>
          <p:txBody>
            <a:bodyPr wrap="square" rtlCol="0">
              <a:spAutoFit/>
            </a:bodyPr>
            <a:lstStyle/>
            <a:p>
              <a:r>
                <a:rPr lang="en-US" sz="1600">
                  <a:solidFill>
                    <a:schemeClr val="accent1">
                      <a:lumMod val="50000"/>
                    </a:schemeClr>
                  </a:solidFill>
                </a:rPr>
                <a:t>81.6 MHz</a:t>
              </a:r>
            </a:p>
          </p:txBody>
        </p:sp>
        <p:sp>
          <p:nvSpPr>
            <p:cNvPr id="246" name="Right Brace 245">
              <a:extLst>
                <a:ext uri="{FF2B5EF4-FFF2-40B4-BE49-F238E27FC236}">
                  <a16:creationId xmlns:a16="http://schemas.microsoft.com/office/drawing/2014/main" id="{D96ED98F-B81C-47A9-A13B-227BEFBC388E}"/>
                </a:ext>
              </a:extLst>
            </p:cNvPr>
            <p:cNvSpPr/>
            <p:nvPr/>
          </p:nvSpPr>
          <p:spPr>
            <a:xfrm>
              <a:off x="7097537" y="5300848"/>
              <a:ext cx="236980" cy="1091927"/>
            </a:xfrm>
            <a:prstGeom prst="righ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7" name="Rectangle 246">
              <a:extLst>
                <a:ext uri="{FF2B5EF4-FFF2-40B4-BE49-F238E27FC236}">
                  <a16:creationId xmlns:a16="http://schemas.microsoft.com/office/drawing/2014/main" id="{4A964BE6-8353-4C55-AE03-65160457FEAC}"/>
                </a:ext>
              </a:extLst>
            </p:cNvPr>
            <p:cNvSpPr/>
            <p:nvPr/>
          </p:nvSpPr>
          <p:spPr>
            <a:xfrm>
              <a:off x="7377901" y="5702599"/>
              <a:ext cx="1818479" cy="276999"/>
            </a:xfrm>
            <a:prstGeom prst="rect">
              <a:avLst/>
            </a:prstGeom>
          </p:spPr>
          <p:txBody>
            <a:bodyPr wrap="square">
              <a:spAutoFit/>
            </a:bodyPr>
            <a:lstStyle/>
            <a:p>
              <a:pPr marL="0" lvl="1">
                <a:spcAft>
                  <a:spcPts val="450"/>
                </a:spcAft>
                <a:defRPr/>
              </a:pPr>
              <a:r>
                <a:rPr lang="en-US" sz="1200" b="1">
                  <a:latin typeface="+mj-lt"/>
                  <a:cs typeface="Arial" pitchFamily="34" charset="0"/>
                </a:rPr>
                <a:t>OPA</a:t>
              </a:r>
              <a:endParaRPr lang="en-US" sz="1050">
                <a:latin typeface="+mj-lt"/>
                <a:cs typeface="Arial" pitchFamily="34" charset="0"/>
              </a:endParaRPr>
            </a:p>
          </p:txBody>
        </p:sp>
        <p:grpSp>
          <p:nvGrpSpPr>
            <p:cNvPr id="282" name="Group 281">
              <a:extLst>
                <a:ext uri="{FF2B5EF4-FFF2-40B4-BE49-F238E27FC236}">
                  <a16:creationId xmlns:a16="http://schemas.microsoft.com/office/drawing/2014/main" id="{55AA21A4-8302-E730-A3BE-B6E5002855CB}"/>
                </a:ext>
              </a:extLst>
            </p:cNvPr>
            <p:cNvGrpSpPr/>
            <p:nvPr/>
          </p:nvGrpSpPr>
          <p:grpSpPr>
            <a:xfrm>
              <a:off x="6197120" y="3301003"/>
              <a:ext cx="1679838" cy="530495"/>
              <a:chOff x="4717107" y="3301003"/>
              <a:chExt cx="1679838" cy="530495"/>
            </a:xfrm>
          </p:grpSpPr>
          <p:sp>
            <p:nvSpPr>
              <p:cNvPr id="254" name="Rectangle 253">
                <a:extLst>
                  <a:ext uri="{FF2B5EF4-FFF2-40B4-BE49-F238E27FC236}">
                    <a16:creationId xmlns:a16="http://schemas.microsoft.com/office/drawing/2014/main" id="{BCB80227-C4A1-F7A6-CB8B-536771C36AFC}"/>
                  </a:ext>
                </a:extLst>
              </p:cNvPr>
              <p:cNvSpPr/>
              <p:nvPr/>
            </p:nvSpPr>
            <p:spPr>
              <a:xfrm rot="16200000">
                <a:off x="5291778" y="2726332"/>
                <a:ext cx="530495" cy="1679838"/>
              </a:xfrm>
              <a:prstGeom prst="rect">
                <a:avLst/>
              </a:prstGeom>
              <a:solidFill>
                <a:srgbClr val="99CCFF">
                  <a:alpha val="14902"/>
                </a:srgbClr>
              </a:solid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5" name="CustomShape 9">
                <a:extLst>
                  <a:ext uri="{FF2B5EF4-FFF2-40B4-BE49-F238E27FC236}">
                    <a16:creationId xmlns:a16="http://schemas.microsoft.com/office/drawing/2014/main" id="{3B8E6A0D-D771-2CD4-47FE-1189776B6CCF}"/>
                  </a:ext>
                </a:extLst>
              </p:cNvPr>
              <p:cNvSpPr/>
              <p:nvPr/>
            </p:nvSpPr>
            <p:spPr>
              <a:xfrm>
                <a:off x="4837594" y="3408926"/>
                <a:ext cx="333210" cy="297182"/>
              </a:xfrm>
              <a:prstGeom prst="rect">
                <a:avLst/>
              </a:prstGeom>
              <a:solidFill>
                <a:schemeClr val="tx2">
                  <a:lumMod val="40000"/>
                  <a:lumOff val="60000"/>
                </a:schemeClr>
              </a:solidFill>
              <a:ln w="18360">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en-US"/>
              </a:p>
            </p:txBody>
          </p:sp>
          <p:sp>
            <p:nvSpPr>
              <p:cNvPr id="256" name="Line 10">
                <a:extLst>
                  <a:ext uri="{FF2B5EF4-FFF2-40B4-BE49-F238E27FC236}">
                    <a16:creationId xmlns:a16="http://schemas.microsoft.com/office/drawing/2014/main" id="{50E91AAA-6AD9-97BC-2FCA-28BC9ABC28C7}"/>
                  </a:ext>
                </a:extLst>
              </p:cNvPr>
              <p:cNvSpPr/>
              <p:nvPr/>
            </p:nvSpPr>
            <p:spPr>
              <a:xfrm>
                <a:off x="4837054" y="3557867"/>
                <a:ext cx="1134236" cy="702"/>
              </a:xfrm>
              <a:prstGeom prst="line">
                <a:avLst/>
              </a:prstGeom>
              <a:ln w="12700">
                <a:solidFill>
                  <a:srgbClr val="C00000"/>
                </a:solidFill>
                <a:round/>
              </a:ln>
            </p:spPr>
            <p:txBody>
              <a:bodyPr/>
              <a:lstStyle/>
              <a:p>
                <a:endParaRPr lang="en-US"/>
              </a:p>
            </p:txBody>
          </p:sp>
          <p:sp>
            <p:nvSpPr>
              <p:cNvPr id="257" name="Line 11">
                <a:extLst>
                  <a:ext uri="{FF2B5EF4-FFF2-40B4-BE49-F238E27FC236}">
                    <a16:creationId xmlns:a16="http://schemas.microsoft.com/office/drawing/2014/main" id="{55BBF376-3B95-BF1E-E45A-F9A70879238E}"/>
                  </a:ext>
                </a:extLst>
              </p:cNvPr>
              <p:cNvSpPr/>
              <p:nvPr/>
            </p:nvSpPr>
            <p:spPr>
              <a:xfrm>
                <a:off x="4990082" y="3409277"/>
                <a:ext cx="0" cy="297357"/>
              </a:xfrm>
              <a:prstGeom prst="line">
                <a:avLst/>
              </a:prstGeom>
              <a:ln w="12700">
                <a:solidFill>
                  <a:srgbClr val="C00000"/>
                </a:solidFill>
                <a:round/>
              </a:ln>
            </p:spPr>
            <p:txBody>
              <a:bodyPr/>
              <a:lstStyle/>
              <a:p>
                <a:endParaRPr lang="en-US"/>
              </a:p>
            </p:txBody>
          </p:sp>
          <p:sp>
            <p:nvSpPr>
              <p:cNvPr id="258" name="Line 12">
                <a:extLst>
                  <a:ext uri="{FF2B5EF4-FFF2-40B4-BE49-F238E27FC236}">
                    <a16:creationId xmlns:a16="http://schemas.microsoft.com/office/drawing/2014/main" id="{D18BE022-DBDD-661D-0060-6A04397057BA}"/>
                  </a:ext>
                </a:extLst>
              </p:cNvPr>
              <p:cNvSpPr/>
              <p:nvPr/>
            </p:nvSpPr>
            <p:spPr>
              <a:xfrm>
                <a:off x="4881731" y="3452835"/>
                <a:ext cx="216704" cy="210240"/>
              </a:xfrm>
              <a:prstGeom prst="line">
                <a:avLst/>
              </a:prstGeom>
              <a:ln w="12700">
                <a:solidFill>
                  <a:srgbClr val="C00000"/>
                </a:solidFill>
                <a:round/>
              </a:ln>
            </p:spPr>
            <p:txBody>
              <a:bodyPr/>
              <a:lstStyle/>
              <a:p>
                <a:endParaRPr lang="en-US"/>
              </a:p>
            </p:txBody>
          </p:sp>
          <p:sp>
            <p:nvSpPr>
              <p:cNvPr id="259" name="Line 13">
                <a:extLst>
                  <a:ext uri="{FF2B5EF4-FFF2-40B4-BE49-F238E27FC236}">
                    <a16:creationId xmlns:a16="http://schemas.microsoft.com/office/drawing/2014/main" id="{80D17F26-B7B5-0A4D-E5A7-15DC6C1F9E27}"/>
                  </a:ext>
                </a:extLst>
              </p:cNvPr>
              <p:cNvSpPr/>
              <p:nvPr/>
            </p:nvSpPr>
            <p:spPr>
              <a:xfrm flipV="1">
                <a:off x="4872324" y="3443175"/>
                <a:ext cx="236964" cy="230087"/>
              </a:xfrm>
              <a:prstGeom prst="line">
                <a:avLst/>
              </a:prstGeom>
              <a:ln w="12700">
                <a:solidFill>
                  <a:srgbClr val="C00000"/>
                </a:solidFill>
                <a:round/>
              </a:ln>
            </p:spPr>
            <p:txBody>
              <a:bodyPr/>
              <a:lstStyle/>
              <a:p>
                <a:endParaRPr lang="en-US"/>
              </a:p>
            </p:txBody>
          </p:sp>
          <p:sp>
            <p:nvSpPr>
              <p:cNvPr id="260" name="Line 14">
                <a:extLst>
                  <a:ext uri="{FF2B5EF4-FFF2-40B4-BE49-F238E27FC236}">
                    <a16:creationId xmlns:a16="http://schemas.microsoft.com/office/drawing/2014/main" id="{BF3CB91A-47F4-7810-54D2-FC2D811AD419}"/>
                  </a:ext>
                </a:extLst>
              </p:cNvPr>
              <p:cNvSpPr/>
              <p:nvPr/>
            </p:nvSpPr>
            <p:spPr>
              <a:xfrm>
                <a:off x="4882635" y="3515714"/>
                <a:ext cx="214896" cy="84132"/>
              </a:xfrm>
              <a:prstGeom prst="line">
                <a:avLst/>
              </a:prstGeom>
              <a:ln w="12700">
                <a:solidFill>
                  <a:srgbClr val="C00000"/>
                </a:solidFill>
                <a:round/>
              </a:ln>
            </p:spPr>
            <p:txBody>
              <a:bodyPr/>
              <a:lstStyle/>
              <a:p>
                <a:endParaRPr lang="en-US"/>
              </a:p>
            </p:txBody>
          </p:sp>
          <p:sp>
            <p:nvSpPr>
              <p:cNvPr id="261" name="Line 15">
                <a:extLst>
                  <a:ext uri="{FF2B5EF4-FFF2-40B4-BE49-F238E27FC236}">
                    <a16:creationId xmlns:a16="http://schemas.microsoft.com/office/drawing/2014/main" id="{9EDE29E3-FDC6-DE8D-E65B-8936F29B0DF8}"/>
                  </a:ext>
                </a:extLst>
              </p:cNvPr>
              <p:cNvSpPr/>
              <p:nvPr/>
            </p:nvSpPr>
            <p:spPr>
              <a:xfrm flipV="1">
                <a:off x="4884443" y="3516241"/>
                <a:ext cx="213267" cy="87995"/>
              </a:xfrm>
              <a:prstGeom prst="line">
                <a:avLst/>
              </a:prstGeom>
              <a:ln w="12700">
                <a:solidFill>
                  <a:srgbClr val="C00000"/>
                </a:solidFill>
                <a:round/>
              </a:ln>
            </p:spPr>
            <p:txBody>
              <a:bodyPr/>
              <a:lstStyle/>
              <a:p>
                <a:endParaRPr lang="en-US"/>
              </a:p>
            </p:txBody>
          </p:sp>
          <p:sp>
            <p:nvSpPr>
              <p:cNvPr id="262" name="Line 16">
                <a:extLst>
                  <a:ext uri="{FF2B5EF4-FFF2-40B4-BE49-F238E27FC236}">
                    <a16:creationId xmlns:a16="http://schemas.microsoft.com/office/drawing/2014/main" id="{33A74245-4858-271E-DC96-C04B24455E11}"/>
                  </a:ext>
                </a:extLst>
              </p:cNvPr>
              <p:cNvSpPr/>
              <p:nvPr/>
            </p:nvSpPr>
            <p:spPr>
              <a:xfrm flipV="1">
                <a:off x="4951192" y="3462494"/>
                <a:ext cx="79229" cy="190569"/>
              </a:xfrm>
              <a:prstGeom prst="line">
                <a:avLst/>
              </a:prstGeom>
              <a:ln w="12700">
                <a:solidFill>
                  <a:srgbClr val="C00000"/>
                </a:solidFill>
                <a:round/>
              </a:ln>
            </p:spPr>
            <p:txBody>
              <a:bodyPr/>
              <a:lstStyle/>
              <a:p>
                <a:endParaRPr lang="en-US"/>
              </a:p>
            </p:txBody>
          </p:sp>
          <p:sp>
            <p:nvSpPr>
              <p:cNvPr id="263" name="Line 17">
                <a:extLst>
                  <a:ext uri="{FF2B5EF4-FFF2-40B4-BE49-F238E27FC236}">
                    <a16:creationId xmlns:a16="http://schemas.microsoft.com/office/drawing/2014/main" id="{15A719B1-5C7A-89FA-259C-CB32C94FD5DE}"/>
                  </a:ext>
                </a:extLst>
              </p:cNvPr>
              <p:cNvSpPr/>
              <p:nvPr/>
            </p:nvSpPr>
            <p:spPr>
              <a:xfrm flipH="1" flipV="1">
                <a:off x="4949384" y="3463900"/>
                <a:ext cx="82847" cy="189339"/>
              </a:xfrm>
              <a:prstGeom prst="line">
                <a:avLst/>
              </a:prstGeom>
              <a:ln w="12700">
                <a:solidFill>
                  <a:srgbClr val="C00000"/>
                </a:solidFill>
                <a:round/>
              </a:ln>
            </p:spPr>
            <p:txBody>
              <a:bodyPr/>
              <a:lstStyle/>
              <a:p>
                <a:endParaRPr lang="en-US"/>
              </a:p>
            </p:txBody>
          </p:sp>
          <p:sp>
            <p:nvSpPr>
              <p:cNvPr id="264" name="CustomShape 29">
                <a:extLst>
                  <a:ext uri="{FF2B5EF4-FFF2-40B4-BE49-F238E27FC236}">
                    <a16:creationId xmlns:a16="http://schemas.microsoft.com/office/drawing/2014/main" id="{77F0D75F-49BA-CF2E-39E7-96C7253B218D}"/>
                  </a:ext>
                </a:extLst>
              </p:cNvPr>
              <p:cNvSpPr/>
              <p:nvPr/>
            </p:nvSpPr>
            <p:spPr>
              <a:xfrm rot="5400000">
                <a:off x="5398020" y="3410068"/>
                <a:ext cx="333011" cy="295209"/>
              </a:xfrm>
              <a:prstGeom prst="triangle">
                <a:avLst>
                  <a:gd name="adj" fmla="val 50000"/>
                </a:avLst>
              </a:prstGeom>
              <a:solidFill>
                <a:schemeClr val="tx2">
                  <a:lumMod val="40000"/>
                  <a:lumOff val="60000"/>
                </a:schemeClr>
              </a:solidFill>
              <a:ln w="18360">
                <a:noFill/>
                <a:round/>
              </a:ln>
              <a:effectLst/>
              <a:scene3d>
                <a:camera prst="orthographicFront">
                  <a:rot lat="0" lon="0" rev="0"/>
                </a:camera>
                <a:lightRig rig="contrasting" dir="t">
                  <a:rot lat="0" lon="0" rev="7800000"/>
                </a:lightRig>
              </a:scene3d>
              <a:sp3d>
                <a:bevelT w="139700" h="139700"/>
              </a:sp3d>
            </p:spPr>
            <p:txBody>
              <a:bodyPr/>
              <a:lstStyle/>
              <a:p>
                <a:endParaRPr lang="en-US"/>
              </a:p>
            </p:txBody>
          </p:sp>
        </p:grpSp>
        <p:sp>
          <p:nvSpPr>
            <p:cNvPr id="266" name="CustomShape 29">
              <a:extLst>
                <a:ext uri="{FF2B5EF4-FFF2-40B4-BE49-F238E27FC236}">
                  <a16:creationId xmlns:a16="http://schemas.microsoft.com/office/drawing/2014/main" id="{5F2D9D7E-4494-069F-6801-2467D18EF17C}"/>
                </a:ext>
              </a:extLst>
            </p:cNvPr>
            <p:cNvSpPr/>
            <p:nvPr/>
          </p:nvSpPr>
          <p:spPr>
            <a:xfrm rot="5400000">
              <a:off x="7382225" y="3426542"/>
              <a:ext cx="333011" cy="295209"/>
            </a:xfrm>
            <a:prstGeom prst="triangle">
              <a:avLst>
                <a:gd name="adj" fmla="val 50000"/>
              </a:avLst>
            </a:prstGeom>
            <a:solidFill>
              <a:schemeClr val="tx2">
                <a:lumMod val="40000"/>
                <a:lumOff val="60000"/>
              </a:schemeClr>
            </a:solidFill>
            <a:ln w="18360">
              <a:noFill/>
              <a:round/>
            </a:ln>
            <a:effectLst/>
            <a:scene3d>
              <a:camera prst="orthographicFront">
                <a:rot lat="0" lon="0" rev="0"/>
              </a:camera>
              <a:lightRig rig="contrasting" dir="t">
                <a:rot lat="0" lon="0" rev="7800000"/>
              </a:lightRig>
            </a:scene3d>
            <a:sp3d>
              <a:bevelT w="139700" h="139700"/>
            </a:sp3d>
          </p:spPr>
          <p:txBody>
            <a:bodyPr/>
            <a:lstStyle/>
            <a:p>
              <a:endParaRPr lang="en-US"/>
            </a:p>
          </p:txBody>
        </p:sp>
        <p:cxnSp>
          <p:nvCxnSpPr>
            <p:cNvPr id="267" name="Straight Arrow Connector 266">
              <a:extLst>
                <a:ext uri="{FF2B5EF4-FFF2-40B4-BE49-F238E27FC236}">
                  <a16:creationId xmlns:a16="http://schemas.microsoft.com/office/drawing/2014/main" id="{8523AAF4-26E1-19B1-5FC3-C55D80663B93}"/>
                </a:ext>
              </a:extLst>
            </p:cNvPr>
            <p:cNvCxnSpPr>
              <a:cxnSpLocks/>
            </p:cNvCxnSpPr>
            <p:nvPr/>
          </p:nvCxnSpPr>
          <p:spPr>
            <a:xfrm>
              <a:off x="7673494" y="3574146"/>
              <a:ext cx="508849" cy="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70" name="TextBox 269">
              <a:extLst>
                <a:ext uri="{FF2B5EF4-FFF2-40B4-BE49-F238E27FC236}">
                  <a16:creationId xmlns:a16="http://schemas.microsoft.com/office/drawing/2014/main" id="{314EFEA8-D2C2-0CDD-9E99-BE95C174B146}"/>
                </a:ext>
              </a:extLst>
            </p:cNvPr>
            <p:cNvSpPr txBox="1"/>
            <p:nvPr/>
          </p:nvSpPr>
          <p:spPr>
            <a:xfrm>
              <a:off x="7615527" y="3369014"/>
              <a:ext cx="537327" cy="230832"/>
            </a:xfrm>
            <a:prstGeom prst="rect">
              <a:avLst/>
            </a:prstGeom>
            <a:noFill/>
          </p:spPr>
          <p:txBody>
            <a:bodyPr wrap="square" rtlCol="0">
              <a:spAutoFit/>
            </a:bodyPr>
            <a:lstStyle/>
            <a:p>
              <a:r>
                <a:rPr lang="en-US" sz="900" b="1">
                  <a:solidFill>
                    <a:srgbClr val="C00000"/>
                  </a:solidFill>
                </a:rPr>
                <a:t>0.8 </a:t>
              </a:r>
              <a:r>
                <a:rPr lang="en-US" sz="900" b="1">
                  <a:solidFill>
                    <a:srgbClr val="C00000"/>
                  </a:solidFill>
                  <a:latin typeface="Calibri"/>
                </a:rPr>
                <a:t>µm</a:t>
              </a:r>
              <a:endParaRPr lang="en-US" sz="900" b="1">
                <a:solidFill>
                  <a:srgbClr val="C00000"/>
                </a:solidFill>
              </a:endParaRPr>
            </a:p>
          </p:txBody>
        </p:sp>
        <p:cxnSp>
          <p:nvCxnSpPr>
            <p:cNvPr id="272" name="Straight Arrow Connector 271">
              <a:extLst>
                <a:ext uri="{FF2B5EF4-FFF2-40B4-BE49-F238E27FC236}">
                  <a16:creationId xmlns:a16="http://schemas.microsoft.com/office/drawing/2014/main" id="{774F939F-3FAA-F0B3-2341-0307BAC35243}"/>
                </a:ext>
              </a:extLst>
            </p:cNvPr>
            <p:cNvCxnSpPr>
              <a:cxnSpLocks/>
            </p:cNvCxnSpPr>
            <p:nvPr/>
          </p:nvCxnSpPr>
          <p:spPr>
            <a:xfrm flipV="1">
              <a:off x="5751652" y="3566251"/>
              <a:ext cx="472764" cy="789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79" name="Rectangle 278">
              <a:extLst>
                <a:ext uri="{FF2B5EF4-FFF2-40B4-BE49-F238E27FC236}">
                  <a16:creationId xmlns:a16="http://schemas.microsoft.com/office/drawing/2014/main" id="{653FD286-404D-E2CE-2F9D-0D675FAD88F3}"/>
                </a:ext>
              </a:extLst>
            </p:cNvPr>
            <p:cNvSpPr/>
            <p:nvPr/>
          </p:nvSpPr>
          <p:spPr>
            <a:xfrm>
              <a:off x="6063569" y="2975680"/>
              <a:ext cx="1818479" cy="338554"/>
            </a:xfrm>
            <a:prstGeom prst="rect">
              <a:avLst/>
            </a:prstGeom>
          </p:spPr>
          <p:txBody>
            <a:bodyPr wrap="square">
              <a:spAutoFit/>
            </a:bodyPr>
            <a:lstStyle/>
            <a:p>
              <a:pPr marL="0" lvl="1">
                <a:spcAft>
                  <a:spcPts val="450"/>
                </a:spcAft>
                <a:defRPr/>
              </a:pPr>
              <a:r>
                <a:rPr lang="en-US" sz="1600" b="1" err="1">
                  <a:latin typeface="+mj-lt"/>
                  <a:cs typeface="Arial" pitchFamily="34" charset="0"/>
                </a:rPr>
                <a:t>TiS</a:t>
              </a:r>
              <a:r>
                <a:rPr lang="en-US" sz="1600" b="1">
                  <a:latin typeface="+mj-lt"/>
                  <a:cs typeface="Arial" pitchFamily="34" charset="0"/>
                </a:rPr>
                <a:t> Laser</a:t>
              </a:r>
              <a:endParaRPr lang="en-US" sz="1600">
                <a:latin typeface="+mj-lt"/>
                <a:cs typeface="Arial" pitchFamily="34" charset="0"/>
              </a:endParaRPr>
            </a:p>
          </p:txBody>
        </p:sp>
      </p:grpSp>
      <p:sp>
        <p:nvSpPr>
          <p:cNvPr id="2" name="Content Placeholder 2">
            <a:extLst>
              <a:ext uri="{FF2B5EF4-FFF2-40B4-BE49-F238E27FC236}">
                <a16:creationId xmlns:a16="http://schemas.microsoft.com/office/drawing/2014/main" id="{95A3E3FF-2EF1-DFF4-C8C1-816EE0649C40}"/>
              </a:ext>
            </a:extLst>
          </p:cNvPr>
          <p:cNvSpPr>
            <a:spLocks noGrp="1"/>
          </p:cNvSpPr>
          <p:nvPr>
            <p:ph idx="1"/>
          </p:nvPr>
        </p:nvSpPr>
        <p:spPr>
          <a:xfrm>
            <a:off x="213557" y="1016600"/>
            <a:ext cx="4002916" cy="5237182"/>
          </a:xfrm>
        </p:spPr>
        <p:txBody>
          <a:bodyPr vert="horz" lIns="91440" tIns="45720" rIns="91440" bIns="45720" rtlCol="0" anchor="t">
            <a:noAutofit/>
          </a:bodyPr>
          <a:lstStyle/>
          <a:p>
            <a:pPr marL="342900" indent="-342900">
              <a:buFont typeface="Arial" panose="020B0604020202020204" pitchFamily="34" charset="0"/>
              <a:buChar char="•"/>
            </a:pPr>
            <a:r>
              <a:rPr lang="en-US" sz="2400" b="1">
                <a:cs typeface="Arial"/>
              </a:rPr>
              <a:t>LINAC</a:t>
            </a:r>
            <a:r>
              <a:rPr lang="en-US" sz="2400">
                <a:cs typeface="Arial"/>
              </a:rPr>
              <a:t>  	     </a:t>
            </a:r>
          </a:p>
          <a:p>
            <a:pPr marL="342900" indent="-342900">
              <a:spcBef>
                <a:spcPts val="600"/>
              </a:spcBef>
              <a:buFont typeface="Arial" panose="020B0604020202020204" pitchFamily="34" charset="0"/>
              <a:buChar char="•"/>
            </a:pPr>
            <a:r>
              <a:rPr lang="en-US" sz="1600"/>
              <a:t>high-brightness photocathode</a:t>
            </a:r>
          </a:p>
          <a:p>
            <a:pPr marL="342900" indent="-342900">
              <a:spcBef>
                <a:spcPts val="600"/>
              </a:spcBef>
              <a:buFont typeface="Arial" panose="020B0604020202020204" pitchFamily="34" charset="0"/>
              <a:buChar char="•"/>
            </a:pPr>
            <a:r>
              <a:rPr lang="en-US" sz="1600"/>
              <a:t>20-75 MeV		     </a:t>
            </a:r>
          </a:p>
          <a:p>
            <a:pPr marL="342900" indent="-342900">
              <a:spcBef>
                <a:spcPts val="600"/>
              </a:spcBef>
              <a:buFont typeface="Arial" panose="020B0604020202020204" pitchFamily="34" charset="0"/>
              <a:buChar char="•"/>
            </a:pPr>
            <a:r>
              <a:rPr lang="en-US" sz="1600"/>
              <a:t>energy spread 0.1%</a:t>
            </a:r>
          </a:p>
          <a:p>
            <a:pPr marL="342900" indent="-342900">
              <a:spcBef>
                <a:spcPts val="600"/>
              </a:spcBef>
              <a:buFont typeface="Arial" panose="020B0604020202020204" pitchFamily="34" charset="0"/>
              <a:buChar char="•"/>
            </a:pPr>
            <a:r>
              <a:rPr lang="en-US" sz="1600"/>
              <a:t>norm. emittance 1</a:t>
            </a:r>
            <a:r>
              <a:rPr lang="en-US" sz="1600">
                <a:latin typeface="Symbol" panose="05050102010706020507" pitchFamily="18" charset="2"/>
              </a:rPr>
              <a:t>m</a:t>
            </a:r>
            <a:r>
              <a:rPr lang="en-US" sz="1600"/>
              <a:t>m </a:t>
            </a:r>
          </a:p>
          <a:p>
            <a:pPr marL="0" indent="0">
              <a:spcBef>
                <a:spcPts val="600"/>
              </a:spcBef>
            </a:pPr>
            <a:r>
              <a:rPr lang="en-US" sz="2000"/>
              <a:t>		     </a:t>
            </a:r>
          </a:p>
          <a:p>
            <a:pPr marL="342900" indent="-342900">
              <a:spcBef>
                <a:spcPts val="600"/>
              </a:spcBef>
              <a:buFont typeface="Arial" panose="020B0604020202020204" pitchFamily="34" charset="0"/>
              <a:buChar char="•"/>
            </a:pPr>
            <a:endParaRPr lang="en-US" sz="2000">
              <a:cs typeface="Arial"/>
            </a:endParaRPr>
          </a:p>
        </p:txBody>
      </p:sp>
      <p:sp>
        <p:nvSpPr>
          <p:cNvPr id="3" name="TextBox 2">
            <a:extLst>
              <a:ext uri="{FF2B5EF4-FFF2-40B4-BE49-F238E27FC236}">
                <a16:creationId xmlns:a16="http://schemas.microsoft.com/office/drawing/2014/main" id="{C4F3F2E1-C70F-4BCC-1D74-A67534B91ABB}"/>
              </a:ext>
            </a:extLst>
          </p:cNvPr>
          <p:cNvSpPr txBox="1"/>
          <p:nvPr/>
        </p:nvSpPr>
        <p:spPr>
          <a:xfrm>
            <a:off x="222289" y="2777861"/>
            <a:ext cx="5274072" cy="3400931"/>
          </a:xfrm>
          <a:prstGeom prst="rect">
            <a:avLst/>
          </a:prstGeom>
          <a:noFill/>
        </p:spPr>
        <p:txBody>
          <a:bodyPr wrap="square" rtlCol="0">
            <a:spAutoFit/>
          </a:bodyPr>
          <a:lstStyle/>
          <a:p>
            <a:pPr marL="342900" indent="-342900">
              <a:spcBef>
                <a:spcPts val="1800"/>
              </a:spcBef>
              <a:buFont typeface="Arial" panose="020B0604020202020204" pitchFamily="34" charset="0"/>
              <a:buChar char="•"/>
            </a:pPr>
            <a:r>
              <a:rPr lang="en-US" sz="2400" b="1">
                <a:cs typeface="Arial"/>
              </a:rPr>
              <a:t>LWIR Laser   </a:t>
            </a:r>
            <a:r>
              <a:rPr lang="en-US" sz="2000">
                <a:cs typeface="Arial"/>
              </a:rPr>
              <a:t>	</a:t>
            </a:r>
          </a:p>
          <a:p>
            <a:pPr marL="342900" indent="-342900">
              <a:spcBef>
                <a:spcPts val="600"/>
              </a:spcBef>
              <a:buFont typeface="Arial" panose="020B0604020202020204" pitchFamily="34" charset="0"/>
              <a:buChar char="•"/>
            </a:pPr>
            <a:r>
              <a:rPr lang="en-US" sz="1600">
                <a:cs typeface="Arial"/>
              </a:rPr>
              <a:t>high-pressure, isotopic, CPA, </a:t>
            </a:r>
            <a:r>
              <a:rPr lang="en-US" sz="1600">
                <a:latin typeface="Symbol" panose="05050102010706020507" pitchFamily="18" charset="2"/>
              </a:rPr>
              <a:t>l </a:t>
            </a:r>
            <a:r>
              <a:rPr lang="en-US" sz="1600"/>
              <a:t>= 9.2 </a:t>
            </a:r>
            <a:r>
              <a:rPr lang="en-US" sz="1600">
                <a:latin typeface="Symbol" panose="05050102010706020507" pitchFamily="18" charset="2"/>
              </a:rPr>
              <a:t>m</a:t>
            </a:r>
            <a:r>
              <a:rPr lang="en-US" sz="1600"/>
              <a:t>m CO</a:t>
            </a:r>
            <a:r>
              <a:rPr lang="en-US" sz="1600" baseline="-25000"/>
              <a:t>2</a:t>
            </a:r>
            <a:r>
              <a:rPr lang="en-US" sz="1600"/>
              <a:t> laser</a:t>
            </a:r>
          </a:p>
          <a:p>
            <a:pPr marL="285750" indent="-285750">
              <a:spcBef>
                <a:spcPts val="600"/>
              </a:spcBef>
              <a:buFont typeface="Arial" panose="020B0604020202020204" pitchFamily="34" charset="0"/>
              <a:buChar char="•"/>
            </a:pPr>
            <a:r>
              <a:rPr lang="en-US" sz="1600"/>
              <a:t> peak power 5 TW                </a:t>
            </a:r>
          </a:p>
          <a:p>
            <a:pPr marL="285750" indent="-285750">
              <a:spcBef>
                <a:spcPts val="600"/>
              </a:spcBef>
              <a:buFont typeface="Arial" panose="020B0604020202020204" pitchFamily="34" charset="0"/>
              <a:buChar char="•"/>
            </a:pPr>
            <a:r>
              <a:rPr lang="en-US" sz="1600"/>
              <a:t> pulse energy 5-15 J </a:t>
            </a:r>
          </a:p>
          <a:p>
            <a:pPr marL="0" indent="0">
              <a:spcBef>
                <a:spcPts val="600"/>
              </a:spcBef>
            </a:pPr>
            <a:r>
              <a:rPr lang="en-US"/>
              <a:t>	</a:t>
            </a:r>
            <a:endParaRPr lang="en-US">
              <a:cs typeface="Arial"/>
            </a:endParaRPr>
          </a:p>
          <a:p>
            <a:pPr marL="342900" indent="-342900">
              <a:buFont typeface="Arial" panose="020B0604020202020204" pitchFamily="34" charset="0"/>
              <a:buChar char="•"/>
            </a:pPr>
            <a:r>
              <a:rPr lang="en-US" sz="2400" b="1">
                <a:cs typeface="Arial"/>
              </a:rPr>
              <a:t>NIR lasers      </a:t>
            </a:r>
            <a:r>
              <a:rPr lang="en-US" sz="2400">
                <a:cs typeface="Arial"/>
              </a:rPr>
              <a:t>	</a:t>
            </a:r>
          </a:p>
          <a:p>
            <a:pPr>
              <a:spcBef>
                <a:spcPts val="600"/>
              </a:spcBef>
            </a:pPr>
            <a:r>
              <a:rPr lang="en-US" sz="1600"/>
              <a:t>                </a:t>
            </a:r>
            <a:r>
              <a:rPr lang="en-US" sz="1600" u="sng" err="1"/>
              <a:t>Ti:S</a:t>
            </a:r>
            <a:r>
              <a:rPr lang="en-US" sz="1600" u="sng"/>
              <a:t>   </a:t>
            </a:r>
            <a:r>
              <a:rPr lang="en-US" sz="1600" u="sng">
                <a:latin typeface="Symbol" panose="05050102010706020507" pitchFamily="18" charset="2"/>
              </a:rPr>
              <a:t>l </a:t>
            </a:r>
            <a:r>
              <a:rPr lang="en-US" sz="1600" u="sng"/>
              <a:t>= 0.8 </a:t>
            </a:r>
            <a:r>
              <a:rPr lang="en-US" sz="1600" u="sng">
                <a:latin typeface="Symbol" panose="05050102010706020507" pitchFamily="18" charset="2"/>
              </a:rPr>
              <a:t>m</a:t>
            </a:r>
            <a:r>
              <a:rPr lang="en-US" sz="1600" u="sng"/>
              <a:t>m</a:t>
            </a:r>
            <a:r>
              <a:rPr lang="en-US" sz="1600"/>
              <a:t>  and  </a:t>
            </a:r>
            <a:r>
              <a:rPr lang="en-US" sz="1600" u="sng" err="1">
                <a:cs typeface="Arial"/>
              </a:rPr>
              <a:t>Nd:YAG</a:t>
            </a:r>
            <a:r>
              <a:rPr lang="en-US" sz="1600" u="sng">
                <a:cs typeface="Arial"/>
              </a:rPr>
              <a:t>   </a:t>
            </a:r>
            <a:r>
              <a:rPr lang="en-US" sz="1600" u="sng">
                <a:latin typeface="Symbol" panose="05050102010706020507" pitchFamily="18" charset="2"/>
              </a:rPr>
              <a:t>l </a:t>
            </a:r>
            <a:r>
              <a:rPr lang="en-US" sz="1600" u="sng"/>
              <a:t>= 1.06 </a:t>
            </a:r>
            <a:r>
              <a:rPr lang="en-US" sz="1600" u="sng">
                <a:latin typeface="Symbol" panose="05050102010706020507" pitchFamily="18" charset="2"/>
              </a:rPr>
              <a:t>m</a:t>
            </a:r>
            <a:r>
              <a:rPr lang="en-US" sz="1600" u="sng"/>
              <a:t>m  </a:t>
            </a:r>
          </a:p>
          <a:p>
            <a:pPr marL="285750" indent="-285750">
              <a:spcBef>
                <a:spcPts val="600"/>
              </a:spcBef>
              <a:buFont typeface="Arial" panose="020B0604020202020204" pitchFamily="34" charset="0"/>
              <a:buChar char="•"/>
            </a:pPr>
            <a:r>
              <a:rPr lang="en-US" sz="1600">
                <a:cs typeface="Arial"/>
              </a:rPr>
              <a:t>energy		80 mJ		100 mJ</a:t>
            </a:r>
          </a:p>
          <a:p>
            <a:pPr marL="285750" indent="-285750">
              <a:spcBef>
                <a:spcPts val="600"/>
              </a:spcBef>
              <a:buFont typeface="Arial" panose="020B0604020202020204" pitchFamily="34" charset="0"/>
              <a:buChar char="•"/>
            </a:pPr>
            <a:r>
              <a:rPr lang="en-US" sz="1600">
                <a:cs typeface="Arial"/>
              </a:rPr>
              <a:t>pulse width:     	75 fs		 14 ps</a:t>
            </a:r>
          </a:p>
          <a:p>
            <a:endParaRPr lang="en-US"/>
          </a:p>
        </p:txBody>
      </p:sp>
      <p:sp>
        <p:nvSpPr>
          <p:cNvPr id="5" name="TextBox 4">
            <a:extLst>
              <a:ext uri="{FF2B5EF4-FFF2-40B4-BE49-F238E27FC236}">
                <a16:creationId xmlns:a16="http://schemas.microsoft.com/office/drawing/2014/main" id="{B7CCB326-F7D6-3FBF-70BE-FE1E5E5A4583}"/>
              </a:ext>
            </a:extLst>
          </p:cNvPr>
          <p:cNvSpPr txBox="1"/>
          <p:nvPr/>
        </p:nvSpPr>
        <p:spPr>
          <a:xfrm>
            <a:off x="2563113" y="3532703"/>
            <a:ext cx="3906982" cy="661720"/>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1600"/>
              <a:t>pulse FWHM 2.0 </a:t>
            </a:r>
            <a:r>
              <a:rPr lang="en-US" sz="1600" err="1"/>
              <a:t>ps</a:t>
            </a:r>
            <a:endParaRPr lang="en-US" sz="1600"/>
          </a:p>
          <a:p>
            <a:pPr marL="285750" indent="-285750">
              <a:spcBef>
                <a:spcPts val="600"/>
              </a:spcBef>
              <a:buFont typeface="Arial" panose="020B0604020202020204" pitchFamily="34" charset="0"/>
              <a:buChar char="•"/>
            </a:pPr>
            <a:r>
              <a:rPr lang="en-US" sz="1600"/>
              <a:t>repetition rate 0.05 Hz</a:t>
            </a:r>
          </a:p>
        </p:txBody>
      </p:sp>
      <p:sp>
        <p:nvSpPr>
          <p:cNvPr id="7" name="TextBox 6">
            <a:extLst>
              <a:ext uri="{FF2B5EF4-FFF2-40B4-BE49-F238E27FC236}">
                <a16:creationId xmlns:a16="http://schemas.microsoft.com/office/drawing/2014/main" id="{F4EF5EB8-625E-E7D9-0A71-9F5961A81234}"/>
              </a:ext>
            </a:extLst>
          </p:cNvPr>
          <p:cNvSpPr txBox="1"/>
          <p:nvPr/>
        </p:nvSpPr>
        <p:spPr>
          <a:xfrm>
            <a:off x="2694859" y="1631930"/>
            <a:ext cx="3973740" cy="1477328"/>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n-US" sz="1600"/>
              <a:t>single bunch  10 </a:t>
            </a:r>
            <a:r>
              <a:rPr lang="en-US" sz="1600" err="1"/>
              <a:t>ps</a:t>
            </a:r>
            <a:r>
              <a:rPr lang="en-US" sz="1600"/>
              <a:t> </a:t>
            </a:r>
            <a:r>
              <a:rPr lang="mr-IN" sz="1600"/>
              <a:t>–</a:t>
            </a:r>
            <a:r>
              <a:rPr lang="en-US" sz="1600"/>
              <a:t> 200 fs</a:t>
            </a:r>
          </a:p>
          <a:p>
            <a:pPr marL="342900" indent="-342900">
              <a:spcBef>
                <a:spcPts val="600"/>
              </a:spcBef>
              <a:buFont typeface="Arial" panose="020B0604020202020204" pitchFamily="34" charset="0"/>
              <a:buChar char="•"/>
            </a:pPr>
            <a:r>
              <a:rPr lang="en-US" sz="1600"/>
              <a:t>charge ~1 </a:t>
            </a:r>
            <a:r>
              <a:rPr lang="en-US" sz="1600" err="1"/>
              <a:t>nC</a:t>
            </a:r>
            <a:endParaRPr lang="en-US" sz="1600"/>
          </a:p>
          <a:p>
            <a:pPr marL="342900" indent="-342900">
              <a:spcBef>
                <a:spcPts val="600"/>
              </a:spcBef>
              <a:buFont typeface="Arial" panose="020B0604020202020204" pitchFamily="34" charset="0"/>
              <a:buChar char="•"/>
            </a:pPr>
            <a:r>
              <a:rPr lang="en-US" sz="1600"/>
              <a:t>multi-bunch trains</a:t>
            </a:r>
            <a:endParaRPr lang="en-US" sz="1600">
              <a:cs typeface="Arial"/>
            </a:endParaRPr>
          </a:p>
          <a:p>
            <a:endParaRPr lang="en-US" sz="1600"/>
          </a:p>
          <a:p>
            <a:endParaRPr lang="en-US" sz="1600"/>
          </a:p>
        </p:txBody>
      </p:sp>
      <p:sp>
        <p:nvSpPr>
          <p:cNvPr id="245" name="TextBox 244">
            <a:extLst>
              <a:ext uri="{FF2B5EF4-FFF2-40B4-BE49-F238E27FC236}">
                <a16:creationId xmlns:a16="http://schemas.microsoft.com/office/drawing/2014/main" id="{1EF31014-1D32-BA2E-B28F-37AB827F9C57}"/>
              </a:ext>
            </a:extLst>
          </p:cNvPr>
          <p:cNvSpPr txBox="1"/>
          <p:nvPr/>
        </p:nvSpPr>
        <p:spPr>
          <a:xfrm>
            <a:off x="5610435" y="5846631"/>
            <a:ext cx="6274340" cy="584775"/>
          </a:xfrm>
          <a:prstGeom prst="rect">
            <a:avLst/>
          </a:prstGeom>
          <a:noFill/>
        </p:spPr>
        <p:txBody>
          <a:bodyPr wrap="square">
            <a:spAutoFit/>
          </a:bodyPr>
          <a:lstStyle/>
          <a:p>
            <a:pPr marL="457200" indent="-457200">
              <a:buChar char="•"/>
            </a:pPr>
            <a:r>
              <a:rPr lang="en-US" sz="1600">
                <a:cs typeface="Arial"/>
              </a:rPr>
              <a:t>Unique combination of synchronized high-peak-power lasers and a high-brightness electron linac.</a:t>
            </a:r>
          </a:p>
        </p:txBody>
      </p:sp>
      <p:sp>
        <p:nvSpPr>
          <p:cNvPr id="8" name="Rectangle 7">
            <a:extLst>
              <a:ext uri="{FF2B5EF4-FFF2-40B4-BE49-F238E27FC236}">
                <a16:creationId xmlns:a16="http://schemas.microsoft.com/office/drawing/2014/main" id="{18F67CB7-E940-3EE9-A7E2-C260FAF09E83}"/>
              </a:ext>
            </a:extLst>
          </p:cNvPr>
          <p:cNvSpPr/>
          <p:nvPr/>
        </p:nvSpPr>
        <p:spPr>
          <a:xfrm rot="20253316">
            <a:off x="4170712" y="2351668"/>
            <a:ext cx="3617734" cy="1585835"/>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t>Last year, ~40% of experiments used all 3 capabilities!</a:t>
            </a:r>
          </a:p>
        </p:txBody>
      </p:sp>
    </p:spTree>
    <p:extLst>
      <p:ext uri="{BB962C8B-B14F-4D97-AF65-F5344CB8AC3E}">
        <p14:creationId xmlns:p14="http://schemas.microsoft.com/office/powerpoint/2010/main" val="71276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4F7C7A1-9A3E-63A2-F566-7FE532DBA9D1}"/>
              </a:ext>
            </a:extLst>
          </p:cNvPr>
          <p:cNvSpPr/>
          <p:nvPr/>
        </p:nvSpPr>
        <p:spPr>
          <a:xfrm>
            <a:off x="440381" y="709234"/>
            <a:ext cx="8206957" cy="4224160"/>
          </a:xfrm>
          <a:prstGeom prst="rect">
            <a:avLst/>
          </a:prstGeom>
          <a:solidFill>
            <a:schemeClr val="accent6">
              <a:lumMod val="20000"/>
              <a:lumOff val="80000"/>
            </a:schemeClr>
          </a:solidFill>
          <a:ln>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9" name="Group 178">
            <a:extLst>
              <a:ext uri="{FF2B5EF4-FFF2-40B4-BE49-F238E27FC236}">
                <a16:creationId xmlns:a16="http://schemas.microsoft.com/office/drawing/2014/main" id="{8D15A890-4B76-483E-AB9A-CAC4B56BED7C}"/>
              </a:ext>
            </a:extLst>
          </p:cNvPr>
          <p:cNvGrpSpPr/>
          <p:nvPr/>
        </p:nvGrpSpPr>
        <p:grpSpPr>
          <a:xfrm>
            <a:off x="3660607" y="5330817"/>
            <a:ext cx="6385492" cy="593134"/>
            <a:chOff x="498768" y="1848538"/>
            <a:chExt cx="8567641" cy="810656"/>
          </a:xfrm>
        </p:grpSpPr>
        <p:cxnSp>
          <p:nvCxnSpPr>
            <p:cNvPr id="180" name="Straight Connector 179">
              <a:extLst>
                <a:ext uri="{FF2B5EF4-FFF2-40B4-BE49-F238E27FC236}">
                  <a16:creationId xmlns:a16="http://schemas.microsoft.com/office/drawing/2014/main" id="{265738B6-352E-460C-8B9A-E215CF3264D8}"/>
                </a:ext>
              </a:extLst>
            </p:cNvPr>
            <p:cNvCxnSpPr/>
            <p:nvPr/>
          </p:nvCxnSpPr>
          <p:spPr>
            <a:xfrm flipV="1">
              <a:off x="523003" y="2346774"/>
              <a:ext cx="8543406" cy="3887"/>
            </a:xfrm>
            <a:prstGeom prst="line">
              <a:avLst/>
            </a:prstGeom>
            <a:ln>
              <a:solidFill>
                <a:srgbClr val="C0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81" name="Straight Connector 180">
              <a:extLst>
                <a:ext uri="{FF2B5EF4-FFF2-40B4-BE49-F238E27FC236}">
                  <a16:creationId xmlns:a16="http://schemas.microsoft.com/office/drawing/2014/main" id="{FD454148-D81F-4EAD-A823-85B8384EFDC0}"/>
                </a:ext>
              </a:extLst>
            </p:cNvPr>
            <p:cNvCxnSpPr/>
            <p:nvPr/>
          </p:nvCxnSpPr>
          <p:spPr>
            <a:xfrm>
              <a:off x="831142" y="1848538"/>
              <a:ext cx="0" cy="60960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82" name="Straight Connector 181">
              <a:extLst>
                <a:ext uri="{FF2B5EF4-FFF2-40B4-BE49-F238E27FC236}">
                  <a16:creationId xmlns:a16="http://schemas.microsoft.com/office/drawing/2014/main" id="{9981A9CA-D0C9-49B5-BFBB-F0F3E27B7492}"/>
                </a:ext>
              </a:extLst>
            </p:cNvPr>
            <p:cNvCxnSpPr/>
            <p:nvPr/>
          </p:nvCxnSpPr>
          <p:spPr>
            <a:xfrm rot="18900000">
              <a:off x="831142" y="2049594"/>
              <a:ext cx="0" cy="60960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83" name="Straight Connector 182">
              <a:extLst>
                <a:ext uri="{FF2B5EF4-FFF2-40B4-BE49-F238E27FC236}">
                  <a16:creationId xmlns:a16="http://schemas.microsoft.com/office/drawing/2014/main" id="{E6B994E4-DC62-4ADF-BA41-664C6AFEE24F}"/>
                </a:ext>
              </a:extLst>
            </p:cNvPr>
            <p:cNvCxnSpPr/>
            <p:nvPr/>
          </p:nvCxnSpPr>
          <p:spPr>
            <a:xfrm rot="13500000">
              <a:off x="832182" y="2021627"/>
              <a:ext cx="0" cy="666827"/>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84" name="Straight Connector 183">
              <a:extLst>
                <a:ext uri="{FF2B5EF4-FFF2-40B4-BE49-F238E27FC236}">
                  <a16:creationId xmlns:a16="http://schemas.microsoft.com/office/drawing/2014/main" id="{C02EACCB-D128-4C5A-8DAF-31F9A63B5457}"/>
                </a:ext>
              </a:extLst>
            </p:cNvPr>
            <p:cNvCxnSpPr/>
            <p:nvPr/>
          </p:nvCxnSpPr>
          <p:spPr>
            <a:xfrm rot="1320000" flipV="1">
              <a:off x="600610" y="2354393"/>
              <a:ext cx="461061" cy="1"/>
            </a:xfrm>
            <a:prstGeom prst="line">
              <a:avLst/>
            </a:prstGeom>
            <a:ln>
              <a:solidFill>
                <a:srgbClr val="C00000"/>
              </a:solidFill>
            </a:ln>
            <a:effectLst/>
          </p:spPr>
          <p:style>
            <a:lnRef idx="2">
              <a:schemeClr val="dk1"/>
            </a:lnRef>
            <a:fillRef idx="0">
              <a:schemeClr val="dk1"/>
            </a:fillRef>
            <a:effectRef idx="1">
              <a:schemeClr val="dk1"/>
            </a:effectRef>
            <a:fontRef idx="minor">
              <a:schemeClr val="tx1"/>
            </a:fontRef>
          </p:style>
        </p:cxnSp>
        <p:cxnSp>
          <p:nvCxnSpPr>
            <p:cNvPr id="185" name="Straight Connector 184">
              <a:extLst>
                <a:ext uri="{FF2B5EF4-FFF2-40B4-BE49-F238E27FC236}">
                  <a16:creationId xmlns:a16="http://schemas.microsoft.com/office/drawing/2014/main" id="{683DF0E5-4FB4-4910-A1AC-C567865CF3A9}"/>
                </a:ext>
              </a:extLst>
            </p:cNvPr>
            <p:cNvCxnSpPr/>
            <p:nvPr/>
          </p:nvCxnSpPr>
          <p:spPr>
            <a:xfrm rot="20220000" flipV="1">
              <a:off x="602151" y="2359068"/>
              <a:ext cx="461061" cy="1"/>
            </a:xfrm>
            <a:prstGeom prst="line">
              <a:avLst/>
            </a:prstGeom>
            <a:ln>
              <a:solidFill>
                <a:srgbClr val="C00000"/>
              </a:solidFill>
            </a:ln>
            <a:effectLst/>
          </p:spPr>
          <p:style>
            <a:lnRef idx="2">
              <a:schemeClr val="dk1"/>
            </a:lnRef>
            <a:fillRef idx="0">
              <a:schemeClr val="dk1"/>
            </a:fillRef>
            <a:effectRef idx="1">
              <a:schemeClr val="dk1"/>
            </a:effectRef>
            <a:fontRef idx="minor">
              <a:schemeClr val="tx1"/>
            </a:fontRef>
          </p:style>
        </p:cxnSp>
        <p:cxnSp>
          <p:nvCxnSpPr>
            <p:cNvPr id="186" name="Straight Connector 185">
              <a:extLst>
                <a:ext uri="{FF2B5EF4-FFF2-40B4-BE49-F238E27FC236}">
                  <a16:creationId xmlns:a16="http://schemas.microsoft.com/office/drawing/2014/main" id="{A2F0D10F-3BE4-4CDA-8573-A48E1F74BA30}"/>
                </a:ext>
              </a:extLst>
            </p:cNvPr>
            <p:cNvCxnSpPr/>
            <p:nvPr/>
          </p:nvCxnSpPr>
          <p:spPr>
            <a:xfrm rot="17520000" flipV="1">
              <a:off x="621434" y="2354394"/>
              <a:ext cx="421493" cy="1"/>
            </a:xfrm>
            <a:prstGeom prst="line">
              <a:avLst/>
            </a:prstGeom>
            <a:ln>
              <a:solidFill>
                <a:srgbClr val="C00000"/>
              </a:solidFill>
            </a:ln>
            <a:effectLst/>
          </p:spPr>
          <p:style>
            <a:lnRef idx="2">
              <a:schemeClr val="dk1"/>
            </a:lnRef>
            <a:fillRef idx="0">
              <a:schemeClr val="dk1"/>
            </a:fillRef>
            <a:effectRef idx="1">
              <a:schemeClr val="dk1"/>
            </a:effectRef>
            <a:fontRef idx="minor">
              <a:schemeClr val="tx1"/>
            </a:fontRef>
          </p:style>
        </p:cxnSp>
        <p:cxnSp>
          <p:nvCxnSpPr>
            <p:cNvPr id="187" name="Straight Connector 186">
              <a:extLst>
                <a:ext uri="{FF2B5EF4-FFF2-40B4-BE49-F238E27FC236}">
                  <a16:creationId xmlns:a16="http://schemas.microsoft.com/office/drawing/2014/main" id="{E878CD15-DB4C-4E6A-82FE-AA90808E5513}"/>
                </a:ext>
              </a:extLst>
            </p:cNvPr>
            <p:cNvCxnSpPr/>
            <p:nvPr/>
          </p:nvCxnSpPr>
          <p:spPr>
            <a:xfrm rot="14820000" flipV="1">
              <a:off x="621434" y="2355803"/>
              <a:ext cx="421493" cy="1"/>
            </a:xfrm>
            <a:prstGeom prst="line">
              <a:avLst/>
            </a:prstGeom>
            <a:ln>
              <a:solidFill>
                <a:srgbClr val="C00000"/>
              </a:solidFill>
            </a:ln>
            <a:effectLst/>
          </p:spPr>
          <p:style>
            <a:lnRef idx="2">
              <a:schemeClr val="dk1"/>
            </a:lnRef>
            <a:fillRef idx="0">
              <a:schemeClr val="dk1"/>
            </a:fillRef>
            <a:effectRef idx="1">
              <a:schemeClr val="dk1"/>
            </a:effectRef>
            <a:fontRef idx="minor">
              <a:schemeClr val="tx1"/>
            </a:fontRef>
          </p:style>
        </p:cxnSp>
      </p:grpSp>
      <p:cxnSp>
        <p:nvCxnSpPr>
          <p:cNvPr id="188" name="Straight Connector 187">
            <a:extLst>
              <a:ext uri="{FF2B5EF4-FFF2-40B4-BE49-F238E27FC236}">
                <a16:creationId xmlns:a16="http://schemas.microsoft.com/office/drawing/2014/main" id="{AE5B1EF0-FFC5-4757-9FC8-243AA9DE8E55}"/>
              </a:ext>
            </a:extLst>
          </p:cNvPr>
          <p:cNvCxnSpPr/>
          <p:nvPr/>
        </p:nvCxnSpPr>
        <p:spPr>
          <a:xfrm>
            <a:off x="4377731" y="5695284"/>
            <a:ext cx="57936" cy="1"/>
          </a:xfrm>
          <a:prstGeom prst="line">
            <a:avLst/>
          </a:prstGeom>
          <a:ln>
            <a:solidFill>
              <a:srgbClr val="C0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89" name="Straight Connector 188">
            <a:extLst>
              <a:ext uri="{FF2B5EF4-FFF2-40B4-BE49-F238E27FC236}">
                <a16:creationId xmlns:a16="http://schemas.microsoft.com/office/drawing/2014/main" id="{D9E1D212-38AB-40E6-9CF6-BB001086FDD8}"/>
              </a:ext>
            </a:extLst>
          </p:cNvPr>
          <p:cNvCxnSpPr/>
          <p:nvPr/>
        </p:nvCxnSpPr>
        <p:spPr>
          <a:xfrm>
            <a:off x="7785083" y="5698206"/>
            <a:ext cx="2321615" cy="3485"/>
          </a:xfrm>
          <a:prstGeom prst="line">
            <a:avLst/>
          </a:prstGeom>
          <a:ln w="101600">
            <a:solidFill>
              <a:srgbClr val="C0000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90" name="Straight Connector 189">
            <a:extLst>
              <a:ext uri="{FF2B5EF4-FFF2-40B4-BE49-F238E27FC236}">
                <a16:creationId xmlns:a16="http://schemas.microsoft.com/office/drawing/2014/main" id="{AFACCB55-9391-4EBE-8C1D-8AB9A8A3C51E}"/>
              </a:ext>
            </a:extLst>
          </p:cNvPr>
          <p:cNvCxnSpPr/>
          <p:nvPr/>
        </p:nvCxnSpPr>
        <p:spPr>
          <a:xfrm flipV="1">
            <a:off x="6008933" y="5692969"/>
            <a:ext cx="1565533" cy="1"/>
          </a:xfrm>
          <a:prstGeom prst="line">
            <a:avLst/>
          </a:prstGeom>
          <a:ln w="50800">
            <a:solidFill>
              <a:srgbClr val="C00000"/>
            </a:solidFill>
            <a:tailEnd type="none" w="lg" len="lg"/>
          </a:ln>
        </p:spPr>
        <p:style>
          <a:lnRef idx="2">
            <a:schemeClr val="accent1"/>
          </a:lnRef>
          <a:fillRef idx="0">
            <a:schemeClr val="accent1"/>
          </a:fillRef>
          <a:effectRef idx="1">
            <a:schemeClr val="accent1"/>
          </a:effectRef>
          <a:fontRef idx="minor">
            <a:schemeClr val="tx1"/>
          </a:fontRef>
        </p:style>
      </p:cxnSp>
      <p:grpSp>
        <p:nvGrpSpPr>
          <p:cNvPr id="191" name="Group 190">
            <a:extLst>
              <a:ext uri="{FF2B5EF4-FFF2-40B4-BE49-F238E27FC236}">
                <a16:creationId xmlns:a16="http://schemas.microsoft.com/office/drawing/2014/main" id="{D30F6C2C-C2D4-4123-929F-C2F1218A8CE2}"/>
              </a:ext>
            </a:extLst>
          </p:cNvPr>
          <p:cNvGrpSpPr/>
          <p:nvPr/>
        </p:nvGrpSpPr>
        <p:grpSpPr>
          <a:xfrm>
            <a:off x="7000538" y="5087302"/>
            <a:ext cx="1084067" cy="1234518"/>
            <a:chOff x="5994596" y="1587324"/>
            <a:chExt cx="1454531" cy="1687256"/>
          </a:xfrm>
        </p:grpSpPr>
        <p:sp>
          <p:nvSpPr>
            <p:cNvPr id="192" name="Isosceles Triangle 191">
              <a:extLst>
                <a:ext uri="{FF2B5EF4-FFF2-40B4-BE49-F238E27FC236}">
                  <a16:creationId xmlns:a16="http://schemas.microsoft.com/office/drawing/2014/main" id="{9536CC6C-7F1A-4930-BC1D-002A1AEE992D}"/>
                </a:ext>
              </a:extLst>
            </p:cNvPr>
            <p:cNvSpPr>
              <a:spLocks noChangeAspect="1"/>
            </p:cNvSpPr>
            <p:nvPr/>
          </p:nvSpPr>
          <p:spPr>
            <a:xfrm rot="5400000">
              <a:off x="5878234" y="1703686"/>
              <a:ext cx="1687256" cy="1454531"/>
            </a:xfrm>
            <a:prstGeom prst="triangle">
              <a:avLst/>
            </a:prstGeom>
            <a:solidFill>
              <a:schemeClr val="bg1"/>
            </a:solidFill>
            <a:ln w="28575">
              <a:solidFill>
                <a:schemeClr val="tx1"/>
              </a:solidFill>
            </a:ln>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33"/>
            </a:p>
          </p:txBody>
        </p:sp>
        <p:sp>
          <p:nvSpPr>
            <p:cNvPr id="193" name="TextBox 192">
              <a:extLst>
                <a:ext uri="{FF2B5EF4-FFF2-40B4-BE49-F238E27FC236}">
                  <a16:creationId xmlns:a16="http://schemas.microsoft.com/office/drawing/2014/main" id="{0F00C384-7DDA-4AD5-8386-6C0B91A9AD04}"/>
                </a:ext>
              </a:extLst>
            </p:cNvPr>
            <p:cNvSpPr txBox="1"/>
            <p:nvPr/>
          </p:nvSpPr>
          <p:spPr>
            <a:xfrm>
              <a:off x="6047980" y="2061330"/>
              <a:ext cx="1019912" cy="630973"/>
            </a:xfrm>
            <a:prstGeom prst="rect">
              <a:avLst/>
            </a:prstGeom>
            <a:noFill/>
          </p:spPr>
          <p:txBody>
            <a:bodyPr wrap="none" rtlCol="0">
              <a:spAutoFit/>
            </a:bodyPr>
            <a:lstStyle/>
            <a:p>
              <a:r>
                <a:rPr lang="en-US" sz="2400" b="1" i="1">
                  <a:effectLst>
                    <a:outerShdw blurRad="38100" dist="38100" dir="2700000" algn="tl">
                      <a:srgbClr val="000000">
                        <a:alpha val="43137"/>
                      </a:srgbClr>
                    </a:outerShdw>
                  </a:effectLst>
                </a:rPr>
                <a:t>CO</a:t>
              </a:r>
              <a:r>
                <a:rPr lang="en-US" sz="2400" b="1" i="1" baseline="-25000">
                  <a:effectLst>
                    <a:outerShdw blurRad="38100" dist="38100" dir="2700000" algn="tl">
                      <a:srgbClr val="000000">
                        <a:alpha val="43137"/>
                      </a:srgbClr>
                    </a:outerShdw>
                  </a:effectLst>
                </a:rPr>
                <a:t>2</a:t>
              </a:r>
            </a:p>
          </p:txBody>
        </p:sp>
      </p:grpSp>
      <p:sp>
        <p:nvSpPr>
          <p:cNvPr id="195" name="Isosceles Triangle 194">
            <a:extLst>
              <a:ext uri="{FF2B5EF4-FFF2-40B4-BE49-F238E27FC236}">
                <a16:creationId xmlns:a16="http://schemas.microsoft.com/office/drawing/2014/main" id="{2CAD24AA-3435-4729-ACD9-D81A6D80FD35}"/>
              </a:ext>
            </a:extLst>
          </p:cNvPr>
          <p:cNvSpPr>
            <a:spLocks noChangeAspect="1"/>
          </p:cNvSpPr>
          <p:nvPr/>
        </p:nvSpPr>
        <p:spPr>
          <a:xfrm rot="5400000">
            <a:off x="5841872" y="5325778"/>
            <a:ext cx="836302" cy="734383"/>
          </a:xfrm>
          <a:prstGeom prst="triangle">
            <a:avLst/>
          </a:prstGeom>
          <a:solidFill>
            <a:schemeClr val="bg1"/>
          </a:solidFill>
          <a:ln w="28575">
            <a:solidFill>
              <a:schemeClr val="tx1"/>
            </a:solidFill>
          </a:ln>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633"/>
          </a:p>
        </p:txBody>
      </p:sp>
      <p:sp>
        <p:nvSpPr>
          <p:cNvPr id="196" name="TextBox 195">
            <a:extLst>
              <a:ext uri="{FF2B5EF4-FFF2-40B4-BE49-F238E27FC236}">
                <a16:creationId xmlns:a16="http://schemas.microsoft.com/office/drawing/2014/main" id="{05AEF67B-1F19-4EDF-B34C-ED5AA981FA24}"/>
              </a:ext>
            </a:extLst>
          </p:cNvPr>
          <p:cNvSpPr txBox="1"/>
          <p:nvPr/>
        </p:nvSpPr>
        <p:spPr>
          <a:xfrm>
            <a:off x="5826682" y="5453047"/>
            <a:ext cx="734382" cy="400110"/>
          </a:xfrm>
          <a:prstGeom prst="rect">
            <a:avLst/>
          </a:prstGeom>
          <a:noFill/>
        </p:spPr>
        <p:txBody>
          <a:bodyPr wrap="square" rtlCol="0">
            <a:spAutoFit/>
          </a:bodyPr>
          <a:lstStyle/>
          <a:p>
            <a:r>
              <a:rPr lang="en-US" sz="2000" b="1" i="1">
                <a:effectLst>
                  <a:outerShdw blurRad="38100" dist="38100" dir="2700000" algn="tl">
                    <a:srgbClr val="000000">
                      <a:alpha val="43137"/>
                    </a:srgbClr>
                  </a:outerShdw>
                </a:effectLst>
              </a:rPr>
              <a:t>CO</a:t>
            </a:r>
            <a:r>
              <a:rPr lang="en-US" sz="2000" b="1" i="1" baseline="-25000">
                <a:effectLst>
                  <a:outerShdw blurRad="38100" dist="38100" dir="2700000" algn="tl">
                    <a:srgbClr val="000000">
                      <a:alpha val="43137"/>
                    </a:srgbClr>
                  </a:outerShdw>
                </a:effectLst>
              </a:rPr>
              <a:t>2</a:t>
            </a:r>
          </a:p>
        </p:txBody>
      </p:sp>
      <p:sp>
        <p:nvSpPr>
          <p:cNvPr id="218" name="Rectangle 217">
            <a:extLst>
              <a:ext uri="{FF2B5EF4-FFF2-40B4-BE49-F238E27FC236}">
                <a16:creationId xmlns:a16="http://schemas.microsoft.com/office/drawing/2014/main" id="{D901424C-F1D7-4E5C-85F7-D4CB42394762}"/>
              </a:ext>
            </a:extLst>
          </p:cNvPr>
          <p:cNvSpPr/>
          <p:nvPr/>
        </p:nvSpPr>
        <p:spPr>
          <a:xfrm>
            <a:off x="8182251" y="5452035"/>
            <a:ext cx="1254487" cy="5034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Compressor</a:t>
            </a:r>
          </a:p>
        </p:txBody>
      </p:sp>
      <p:sp>
        <p:nvSpPr>
          <p:cNvPr id="219" name="Rectangle 218">
            <a:extLst>
              <a:ext uri="{FF2B5EF4-FFF2-40B4-BE49-F238E27FC236}">
                <a16:creationId xmlns:a16="http://schemas.microsoft.com/office/drawing/2014/main" id="{76F321C0-711F-48AF-8615-CE5B7FC180F0}"/>
              </a:ext>
            </a:extLst>
          </p:cNvPr>
          <p:cNvSpPr/>
          <p:nvPr/>
        </p:nvSpPr>
        <p:spPr>
          <a:xfrm>
            <a:off x="4585687" y="5452250"/>
            <a:ext cx="823887" cy="50343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Stretcher</a:t>
            </a:r>
          </a:p>
        </p:txBody>
      </p:sp>
      <p:sp>
        <p:nvSpPr>
          <p:cNvPr id="4" name="TextBox 3">
            <a:extLst>
              <a:ext uri="{FF2B5EF4-FFF2-40B4-BE49-F238E27FC236}">
                <a16:creationId xmlns:a16="http://schemas.microsoft.com/office/drawing/2014/main" id="{484DF523-509A-4836-97A9-552799AF8A4E}"/>
              </a:ext>
            </a:extLst>
          </p:cNvPr>
          <p:cNvSpPr txBox="1"/>
          <p:nvPr/>
        </p:nvSpPr>
        <p:spPr>
          <a:xfrm>
            <a:off x="3070884" y="5430965"/>
            <a:ext cx="856193" cy="744775"/>
          </a:xfrm>
          <a:prstGeom prst="rect">
            <a:avLst/>
          </a:prstGeom>
          <a:noFill/>
        </p:spPr>
        <p:txBody>
          <a:bodyPr wrap="square" rtlCol="0">
            <a:spAutoFit/>
          </a:bodyPr>
          <a:lstStyle/>
          <a:p>
            <a:r>
              <a:rPr lang="en-US" sz="1200">
                <a:solidFill>
                  <a:schemeClr val="tx1"/>
                </a:solidFill>
              </a:rPr>
              <a:t>OPA seed pulse generator</a:t>
            </a:r>
          </a:p>
          <a:p>
            <a:endParaRPr lang="en-US"/>
          </a:p>
        </p:txBody>
      </p:sp>
      <p:sp>
        <p:nvSpPr>
          <p:cNvPr id="220" name="TextBox 219">
            <a:extLst>
              <a:ext uri="{FF2B5EF4-FFF2-40B4-BE49-F238E27FC236}">
                <a16:creationId xmlns:a16="http://schemas.microsoft.com/office/drawing/2014/main" id="{47AC2ECE-022F-4F49-B0B7-C8857FD33678}"/>
              </a:ext>
            </a:extLst>
          </p:cNvPr>
          <p:cNvSpPr txBox="1"/>
          <p:nvPr/>
        </p:nvSpPr>
        <p:spPr>
          <a:xfrm>
            <a:off x="5981508" y="6290510"/>
            <a:ext cx="1779088" cy="738664"/>
          </a:xfrm>
          <a:prstGeom prst="rect">
            <a:avLst/>
          </a:prstGeom>
          <a:noFill/>
        </p:spPr>
        <p:txBody>
          <a:bodyPr wrap="square" rtlCol="0">
            <a:spAutoFit/>
          </a:bodyPr>
          <a:lstStyle/>
          <a:p>
            <a:r>
              <a:rPr lang="en-US" sz="1200">
                <a:solidFill>
                  <a:schemeClr val="tx1"/>
                </a:solidFill>
              </a:rPr>
              <a:t>High-pressure, isotopic</a:t>
            </a:r>
          </a:p>
          <a:p>
            <a:r>
              <a:rPr lang="en-US" sz="1200"/>
              <a:t>gas amplifiers</a:t>
            </a:r>
            <a:endParaRPr lang="en-US" sz="1200">
              <a:solidFill>
                <a:schemeClr val="tx1"/>
              </a:solidFill>
            </a:endParaRPr>
          </a:p>
          <a:p>
            <a:endParaRPr lang="en-US"/>
          </a:p>
        </p:txBody>
      </p:sp>
      <p:sp>
        <p:nvSpPr>
          <p:cNvPr id="222" name="TextShape 113">
            <a:extLst>
              <a:ext uri="{FF2B5EF4-FFF2-40B4-BE49-F238E27FC236}">
                <a16:creationId xmlns:a16="http://schemas.microsoft.com/office/drawing/2014/main" id="{E0C58E55-A8BF-44D6-92AC-3AFC737F8A59}"/>
              </a:ext>
            </a:extLst>
          </p:cNvPr>
          <p:cNvSpPr txBox="1">
            <a:spLocks noChangeArrowheads="1"/>
          </p:cNvSpPr>
          <p:nvPr/>
        </p:nvSpPr>
        <p:spPr bwMode="auto">
          <a:xfrm flipH="1">
            <a:off x="9412519" y="6012202"/>
            <a:ext cx="576314" cy="32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67500" tIns="33750" rIns="67500" bIns="33750"/>
          <a:lstStyle>
            <a:lvl1pPr>
              <a:defRPr sz="3200">
                <a:solidFill>
                  <a:schemeClr val="tx1"/>
                </a:solidFill>
                <a:latin typeface="Calibri" charset="0"/>
                <a:ea typeface="ＭＳ Ｐゴシック" charset="0"/>
              </a:defRPr>
            </a:lvl1pPr>
            <a:lvl2pPr>
              <a:defRPr sz="2800">
                <a:solidFill>
                  <a:schemeClr val="tx1"/>
                </a:solidFill>
                <a:latin typeface="Calibri" charset="0"/>
                <a:ea typeface="ＭＳ Ｐゴシック" charset="0"/>
              </a:defRPr>
            </a:lvl2pPr>
            <a:lvl3pPr>
              <a:defRPr sz="2400">
                <a:solidFill>
                  <a:schemeClr val="tx1"/>
                </a:solidFill>
                <a:latin typeface="Calibri" charset="0"/>
                <a:ea typeface="ＭＳ Ｐゴシック" charset="0"/>
              </a:defRPr>
            </a:lvl3pPr>
            <a:lvl4pPr>
              <a:defRPr sz="2000">
                <a:solidFill>
                  <a:schemeClr val="tx1"/>
                </a:solidFill>
                <a:latin typeface="Calibri" charset="0"/>
                <a:ea typeface="ＭＳ Ｐゴシック" charset="0"/>
              </a:defRPr>
            </a:lvl4pPr>
            <a:lvl5pPr>
              <a:defRPr sz="2000">
                <a:solidFill>
                  <a:schemeClr val="tx1"/>
                </a:solidFill>
                <a:latin typeface="Calibri" charset="0"/>
                <a:ea typeface="ＭＳ Ｐゴシック" charset="0"/>
              </a:defRPr>
            </a:lvl5pPr>
            <a:lvl6pPr eaLnBrk="0" fontAlgn="base" hangingPunct="0">
              <a:spcAft>
                <a:spcPct val="0"/>
              </a:spcAft>
              <a:buFont typeface="Arial" charset="0"/>
              <a:buChar char="»"/>
              <a:defRPr sz="2000">
                <a:solidFill>
                  <a:schemeClr val="tx1"/>
                </a:solidFill>
                <a:latin typeface="Calibri" charset="0"/>
                <a:ea typeface="ＭＳ Ｐゴシック" charset="0"/>
              </a:defRPr>
            </a:lvl6pPr>
            <a:lvl7pPr eaLnBrk="0" fontAlgn="base" hangingPunct="0">
              <a:spcAft>
                <a:spcPct val="0"/>
              </a:spcAft>
              <a:buFont typeface="Arial" charset="0"/>
              <a:buChar char="»"/>
              <a:defRPr sz="2000">
                <a:solidFill>
                  <a:schemeClr val="tx1"/>
                </a:solidFill>
                <a:latin typeface="Calibri" charset="0"/>
                <a:ea typeface="ＭＳ Ｐゴシック" charset="0"/>
              </a:defRPr>
            </a:lvl7pPr>
            <a:lvl8pPr eaLnBrk="0" fontAlgn="base" hangingPunct="0">
              <a:spcAft>
                <a:spcPct val="0"/>
              </a:spcAft>
              <a:buFont typeface="Arial" charset="0"/>
              <a:buChar char="»"/>
              <a:defRPr sz="2000">
                <a:solidFill>
                  <a:schemeClr val="tx1"/>
                </a:solidFill>
                <a:latin typeface="Calibri" charset="0"/>
                <a:ea typeface="ＭＳ Ｐゴシック" charset="0"/>
              </a:defRPr>
            </a:lvl8pPr>
            <a:lvl9pPr eaLnBrk="0" fontAlgn="base" hangingPunct="0">
              <a:spcAft>
                <a:spcPct val="0"/>
              </a:spcAft>
              <a:buFont typeface="Arial" charset="0"/>
              <a:buChar char="»"/>
              <a:defRPr sz="2000">
                <a:solidFill>
                  <a:schemeClr val="tx1"/>
                </a:solidFill>
                <a:latin typeface="Calibri" charset="0"/>
                <a:ea typeface="ＭＳ Ｐゴシック" charset="0"/>
              </a:defRPr>
            </a:lvl9pPr>
          </a:lstStyle>
          <a:p>
            <a:r>
              <a:rPr lang="en-US" sz="1600" b="1">
                <a:solidFill>
                  <a:srgbClr val="C00000"/>
                </a:solidFill>
                <a:latin typeface="Arial" charset="0"/>
              </a:rPr>
              <a:t>5 TW  </a:t>
            </a:r>
          </a:p>
          <a:p>
            <a:r>
              <a:rPr lang="en-US" sz="1600" b="1">
                <a:solidFill>
                  <a:srgbClr val="C00000"/>
                </a:solidFill>
                <a:latin typeface="Arial" charset="0"/>
              </a:rPr>
              <a:t>2 </a:t>
            </a:r>
            <a:r>
              <a:rPr lang="en-US" sz="1600" b="1" err="1">
                <a:solidFill>
                  <a:srgbClr val="C00000"/>
                </a:solidFill>
                <a:latin typeface="Arial" charset="0"/>
              </a:rPr>
              <a:t>ps</a:t>
            </a:r>
            <a:endParaRPr lang="en-US" sz="1600" b="1">
              <a:solidFill>
                <a:srgbClr val="C00000"/>
              </a:solidFill>
              <a:latin typeface="Arial" charset="0"/>
            </a:endParaRPr>
          </a:p>
        </p:txBody>
      </p:sp>
      <p:sp>
        <p:nvSpPr>
          <p:cNvPr id="52" name="Slide Number Placeholder 3">
            <a:extLst>
              <a:ext uri="{FF2B5EF4-FFF2-40B4-BE49-F238E27FC236}">
                <a16:creationId xmlns:a16="http://schemas.microsoft.com/office/drawing/2014/main" id="{FDE274D3-B482-46B9-8BED-8E120C21C374}"/>
              </a:ext>
            </a:extLst>
          </p:cNvPr>
          <p:cNvSpPr>
            <a:spLocks noGrp="1"/>
          </p:cNvSpPr>
          <p:nvPr>
            <p:ph type="sldNum" sz="quarter" idx="4"/>
          </p:nvPr>
        </p:nvSpPr>
        <p:spPr>
          <a:xfrm>
            <a:off x="11188014" y="6316595"/>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6</a:t>
            </a:fld>
            <a:endParaRPr lang="en-US" sz="1000"/>
          </a:p>
        </p:txBody>
      </p:sp>
      <p:sp>
        <p:nvSpPr>
          <p:cNvPr id="53" name="Freeform 9">
            <a:extLst>
              <a:ext uri="{FF2B5EF4-FFF2-40B4-BE49-F238E27FC236}">
                <a16:creationId xmlns:a16="http://schemas.microsoft.com/office/drawing/2014/main" id="{18EDFA8A-8BC2-4C13-985C-5BBCE34B5E58}"/>
              </a:ext>
            </a:extLst>
          </p:cNvPr>
          <p:cNvSpPr/>
          <p:nvPr/>
        </p:nvSpPr>
        <p:spPr>
          <a:xfrm>
            <a:off x="4772017" y="4853458"/>
            <a:ext cx="53400" cy="458994"/>
          </a:xfrm>
          <a:custGeom>
            <a:avLst/>
            <a:gdLst>
              <a:gd name="connsiteX0" fmla="*/ 0 w 930876"/>
              <a:gd name="connsiteY0" fmla="*/ 502522 h 584900"/>
              <a:gd name="connsiteX1" fmla="*/ 238897 w 930876"/>
              <a:gd name="connsiteY1" fmla="*/ 14 h 584900"/>
              <a:gd name="connsiteX2" fmla="*/ 502508 w 930876"/>
              <a:gd name="connsiteY2" fmla="*/ 486046 h 584900"/>
              <a:gd name="connsiteX3" fmla="*/ 930876 w 930876"/>
              <a:gd name="connsiteY3" fmla="*/ 584900 h 584900"/>
              <a:gd name="connsiteX0" fmla="*/ 0 w 930876"/>
              <a:gd name="connsiteY0" fmla="*/ 503682 h 586060"/>
              <a:gd name="connsiteX1" fmla="*/ 41189 w 930876"/>
              <a:gd name="connsiteY1" fmla="*/ 355401 h 586060"/>
              <a:gd name="connsiteX2" fmla="*/ 238897 w 930876"/>
              <a:gd name="connsiteY2" fmla="*/ 1174 h 586060"/>
              <a:gd name="connsiteX3" fmla="*/ 502508 w 930876"/>
              <a:gd name="connsiteY3" fmla="*/ 487206 h 586060"/>
              <a:gd name="connsiteX4" fmla="*/ 930876 w 930876"/>
              <a:gd name="connsiteY4" fmla="*/ 586060 h 586060"/>
              <a:gd name="connsiteX0" fmla="*/ 0 w 1260390"/>
              <a:gd name="connsiteY0" fmla="*/ 594299 h 594299"/>
              <a:gd name="connsiteX1" fmla="*/ 370703 w 1260390"/>
              <a:gd name="connsiteY1" fmla="*/ 355401 h 594299"/>
              <a:gd name="connsiteX2" fmla="*/ 568411 w 1260390"/>
              <a:gd name="connsiteY2" fmla="*/ 1174 h 594299"/>
              <a:gd name="connsiteX3" fmla="*/ 832022 w 1260390"/>
              <a:gd name="connsiteY3" fmla="*/ 487206 h 594299"/>
              <a:gd name="connsiteX4" fmla="*/ 1260390 w 1260390"/>
              <a:gd name="connsiteY4" fmla="*/ 586060 h 594299"/>
              <a:gd name="connsiteX0" fmla="*/ 0 w 1260390"/>
              <a:gd name="connsiteY0" fmla="*/ 593140 h 593140"/>
              <a:gd name="connsiteX1" fmla="*/ 362465 w 1260390"/>
              <a:gd name="connsiteY1" fmla="*/ 469572 h 593140"/>
              <a:gd name="connsiteX2" fmla="*/ 568411 w 1260390"/>
              <a:gd name="connsiteY2" fmla="*/ 15 h 593140"/>
              <a:gd name="connsiteX3" fmla="*/ 832022 w 1260390"/>
              <a:gd name="connsiteY3" fmla="*/ 486047 h 593140"/>
              <a:gd name="connsiteX4" fmla="*/ 1260390 w 1260390"/>
              <a:gd name="connsiteY4" fmla="*/ 584901 h 593140"/>
              <a:gd name="connsiteX0" fmla="*/ 0 w 1260390"/>
              <a:gd name="connsiteY0" fmla="*/ 362501 h 362501"/>
              <a:gd name="connsiteX1" fmla="*/ 362465 w 1260390"/>
              <a:gd name="connsiteY1" fmla="*/ 238933 h 362501"/>
              <a:gd name="connsiteX2" fmla="*/ 601362 w 1260390"/>
              <a:gd name="connsiteY2" fmla="*/ 36 h 362501"/>
              <a:gd name="connsiteX3" fmla="*/ 832022 w 1260390"/>
              <a:gd name="connsiteY3" fmla="*/ 255408 h 362501"/>
              <a:gd name="connsiteX4" fmla="*/ 1260390 w 1260390"/>
              <a:gd name="connsiteY4" fmla="*/ 354262 h 362501"/>
              <a:gd name="connsiteX0" fmla="*/ 0 w 1260390"/>
              <a:gd name="connsiteY0" fmla="*/ 362527 h 362527"/>
              <a:gd name="connsiteX1" fmla="*/ 362465 w 1260390"/>
              <a:gd name="connsiteY1" fmla="*/ 280149 h 362527"/>
              <a:gd name="connsiteX2" fmla="*/ 601362 w 1260390"/>
              <a:gd name="connsiteY2" fmla="*/ 62 h 362527"/>
              <a:gd name="connsiteX3" fmla="*/ 832022 w 1260390"/>
              <a:gd name="connsiteY3" fmla="*/ 255434 h 362527"/>
              <a:gd name="connsiteX4" fmla="*/ 1260390 w 1260390"/>
              <a:gd name="connsiteY4" fmla="*/ 354288 h 362527"/>
              <a:gd name="connsiteX0" fmla="*/ 0 w 1260390"/>
              <a:gd name="connsiteY0" fmla="*/ 362527 h 362527"/>
              <a:gd name="connsiteX1" fmla="*/ 362465 w 1260390"/>
              <a:gd name="connsiteY1" fmla="*/ 280149 h 362527"/>
              <a:gd name="connsiteX2" fmla="*/ 601362 w 1260390"/>
              <a:gd name="connsiteY2" fmla="*/ 62 h 362527"/>
              <a:gd name="connsiteX3" fmla="*/ 832022 w 1260390"/>
              <a:gd name="connsiteY3" fmla="*/ 255434 h 362527"/>
              <a:gd name="connsiteX4" fmla="*/ 1260390 w 1260390"/>
              <a:gd name="connsiteY4" fmla="*/ 354288 h 362527"/>
              <a:gd name="connsiteX0" fmla="*/ 0 w 1260390"/>
              <a:gd name="connsiteY0" fmla="*/ 362579 h 362579"/>
              <a:gd name="connsiteX1" fmla="*/ 362465 w 1260390"/>
              <a:gd name="connsiteY1" fmla="*/ 280201 h 362579"/>
              <a:gd name="connsiteX2" fmla="*/ 601362 w 1260390"/>
              <a:gd name="connsiteY2" fmla="*/ 114 h 362579"/>
              <a:gd name="connsiteX3" fmla="*/ 906162 w 1260390"/>
              <a:gd name="connsiteY3" fmla="*/ 247248 h 362579"/>
              <a:gd name="connsiteX4" fmla="*/ 1260390 w 1260390"/>
              <a:gd name="connsiteY4" fmla="*/ 354340 h 362579"/>
              <a:gd name="connsiteX0" fmla="*/ 0 w 1260390"/>
              <a:gd name="connsiteY0" fmla="*/ 362716 h 362716"/>
              <a:gd name="connsiteX1" fmla="*/ 337752 w 1260390"/>
              <a:gd name="connsiteY1" fmla="*/ 296814 h 362716"/>
              <a:gd name="connsiteX2" fmla="*/ 601362 w 1260390"/>
              <a:gd name="connsiteY2" fmla="*/ 251 h 362716"/>
              <a:gd name="connsiteX3" fmla="*/ 906162 w 1260390"/>
              <a:gd name="connsiteY3" fmla="*/ 247385 h 362716"/>
              <a:gd name="connsiteX4" fmla="*/ 1260390 w 1260390"/>
              <a:gd name="connsiteY4" fmla="*/ 354477 h 362716"/>
              <a:gd name="connsiteX0" fmla="*/ 0 w 1260390"/>
              <a:gd name="connsiteY0" fmla="*/ 362716 h 362716"/>
              <a:gd name="connsiteX1" fmla="*/ 337752 w 1260390"/>
              <a:gd name="connsiteY1" fmla="*/ 296814 h 362716"/>
              <a:gd name="connsiteX2" fmla="*/ 601362 w 1260390"/>
              <a:gd name="connsiteY2" fmla="*/ 251 h 362716"/>
              <a:gd name="connsiteX3" fmla="*/ 906162 w 1260390"/>
              <a:gd name="connsiteY3" fmla="*/ 247385 h 362716"/>
              <a:gd name="connsiteX4" fmla="*/ 1260390 w 1260390"/>
              <a:gd name="connsiteY4" fmla="*/ 354477 h 362716"/>
              <a:gd name="connsiteX0" fmla="*/ 0 w 1260390"/>
              <a:gd name="connsiteY0" fmla="*/ 362716 h 362716"/>
              <a:gd name="connsiteX1" fmla="*/ 337752 w 1260390"/>
              <a:gd name="connsiteY1" fmla="*/ 296814 h 362716"/>
              <a:gd name="connsiteX2" fmla="*/ 601362 w 1260390"/>
              <a:gd name="connsiteY2" fmla="*/ 251 h 362716"/>
              <a:gd name="connsiteX3" fmla="*/ 906162 w 1260390"/>
              <a:gd name="connsiteY3" fmla="*/ 247385 h 362716"/>
              <a:gd name="connsiteX4" fmla="*/ 1260390 w 1260390"/>
              <a:gd name="connsiteY4" fmla="*/ 354477 h 362716"/>
              <a:gd name="connsiteX0" fmla="*/ 0 w 1260390"/>
              <a:gd name="connsiteY0" fmla="*/ 346259 h 346259"/>
              <a:gd name="connsiteX1" fmla="*/ 337752 w 1260390"/>
              <a:gd name="connsiteY1" fmla="*/ 280357 h 346259"/>
              <a:gd name="connsiteX2" fmla="*/ 634314 w 1260390"/>
              <a:gd name="connsiteY2" fmla="*/ 270 h 346259"/>
              <a:gd name="connsiteX3" fmla="*/ 906162 w 1260390"/>
              <a:gd name="connsiteY3" fmla="*/ 230928 h 346259"/>
              <a:gd name="connsiteX4" fmla="*/ 1260390 w 1260390"/>
              <a:gd name="connsiteY4" fmla="*/ 338020 h 346259"/>
              <a:gd name="connsiteX0" fmla="*/ 0 w 1260390"/>
              <a:gd name="connsiteY0" fmla="*/ 346259 h 346259"/>
              <a:gd name="connsiteX1" fmla="*/ 337752 w 1260390"/>
              <a:gd name="connsiteY1" fmla="*/ 280357 h 346259"/>
              <a:gd name="connsiteX2" fmla="*/ 634314 w 1260390"/>
              <a:gd name="connsiteY2" fmla="*/ 270 h 346259"/>
              <a:gd name="connsiteX3" fmla="*/ 906162 w 1260390"/>
              <a:gd name="connsiteY3" fmla="*/ 230928 h 346259"/>
              <a:gd name="connsiteX4" fmla="*/ 1260390 w 1260390"/>
              <a:gd name="connsiteY4" fmla="*/ 338020 h 346259"/>
              <a:gd name="connsiteX0" fmla="*/ 0 w 1260390"/>
              <a:gd name="connsiteY0" fmla="*/ 346259 h 346259"/>
              <a:gd name="connsiteX1" fmla="*/ 490832 w 1260390"/>
              <a:gd name="connsiteY1" fmla="*/ 338654 h 346259"/>
              <a:gd name="connsiteX2" fmla="*/ 337752 w 1260390"/>
              <a:gd name="connsiteY2" fmla="*/ 280357 h 346259"/>
              <a:gd name="connsiteX3" fmla="*/ 634314 w 1260390"/>
              <a:gd name="connsiteY3" fmla="*/ 270 h 346259"/>
              <a:gd name="connsiteX4" fmla="*/ 906162 w 1260390"/>
              <a:gd name="connsiteY4" fmla="*/ 230928 h 346259"/>
              <a:gd name="connsiteX5" fmla="*/ 1260390 w 1260390"/>
              <a:gd name="connsiteY5" fmla="*/ 338020 h 346259"/>
              <a:gd name="connsiteX0" fmla="*/ 0 w 1260390"/>
              <a:gd name="connsiteY0" fmla="*/ 346259 h 346259"/>
              <a:gd name="connsiteX1" fmla="*/ 490832 w 1260390"/>
              <a:gd name="connsiteY1" fmla="*/ 338654 h 346259"/>
              <a:gd name="connsiteX2" fmla="*/ 512030 w 1260390"/>
              <a:gd name="connsiteY2" fmla="*/ 287343 h 346259"/>
              <a:gd name="connsiteX3" fmla="*/ 337752 w 1260390"/>
              <a:gd name="connsiteY3" fmla="*/ 280357 h 346259"/>
              <a:gd name="connsiteX4" fmla="*/ 634314 w 1260390"/>
              <a:gd name="connsiteY4" fmla="*/ 270 h 346259"/>
              <a:gd name="connsiteX5" fmla="*/ 906162 w 1260390"/>
              <a:gd name="connsiteY5" fmla="*/ 230928 h 346259"/>
              <a:gd name="connsiteX6" fmla="*/ 1260390 w 1260390"/>
              <a:gd name="connsiteY6" fmla="*/ 338020 h 346259"/>
              <a:gd name="connsiteX0" fmla="*/ 0 w 1260390"/>
              <a:gd name="connsiteY0" fmla="*/ 346259 h 346259"/>
              <a:gd name="connsiteX1" fmla="*/ 490832 w 1260390"/>
              <a:gd name="connsiteY1" fmla="*/ 338654 h 346259"/>
              <a:gd name="connsiteX2" fmla="*/ 512030 w 1260390"/>
              <a:gd name="connsiteY2" fmla="*/ 287343 h 346259"/>
              <a:gd name="connsiteX3" fmla="*/ 634314 w 1260390"/>
              <a:gd name="connsiteY3" fmla="*/ 270 h 346259"/>
              <a:gd name="connsiteX4" fmla="*/ 906162 w 1260390"/>
              <a:gd name="connsiteY4" fmla="*/ 230928 h 346259"/>
              <a:gd name="connsiteX5" fmla="*/ 1260390 w 1260390"/>
              <a:gd name="connsiteY5" fmla="*/ 338020 h 346259"/>
              <a:gd name="connsiteX0" fmla="*/ 0 w 1260390"/>
              <a:gd name="connsiteY0" fmla="*/ 274549 h 274549"/>
              <a:gd name="connsiteX1" fmla="*/ 490832 w 1260390"/>
              <a:gd name="connsiteY1" fmla="*/ 266944 h 274549"/>
              <a:gd name="connsiteX2" fmla="*/ 512030 w 1260390"/>
              <a:gd name="connsiteY2" fmla="*/ 215633 h 274549"/>
              <a:gd name="connsiteX3" fmla="*/ 620185 w 1260390"/>
              <a:gd name="connsiteY3" fmla="*/ 396 h 274549"/>
              <a:gd name="connsiteX4" fmla="*/ 906162 w 1260390"/>
              <a:gd name="connsiteY4" fmla="*/ 159218 h 274549"/>
              <a:gd name="connsiteX5" fmla="*/ 1260390 w 1260390"/>
              <a:gd name="connsiteY5" fmla="*/ 266310 h 274549"/>
              <a:gd name="connsiteX0" fmla="*/ 0 w 1260390"/>
              <a:gd name="connsiteY0" fmla="*/ 274549 h 274549"/>
              <a:gd name="connsiteX1" fmla="*/ 335389 w 1260390"/>
              <a:gd name="connsiteY1" fmla="*/ 263865 h 274549"/>
              <a:gd name="connsiteX2" fmla="*/ 512030 w 1260390"/>
              <a:gd name="connsiteY2" fmla="*/ 215633 h 274549"/>
              <a:gd name="connsiteX3" fmla="*/ 620185 w 1260390"/>
              <a:gd name="connsiteY3" fmla="*/ 396 h 274549"/>
              <a:gd name="connsiteX4" fmla="*/ 906162 w 1260390"/>
              <a:gd name="connsiteY4" fmla="*/ 159218 h 274549"/>
              <a:gd name="connsiteX5" fmla="*/ 1260390 w 1260390"/>
              <a:gd name="connsiteY5" fmla="*/ 266310 h 274549"/>
              <a:gd name="connsiteX0" fmla="*/ 0 w 1260390"/>
              <a:gd name="connsiteY0" fmla="*/ 274236 h 274236"/>
              <a:gd name="connsiteX1" fmla="*/ 335389 w 1260390"/>
              <a:gd name="connsiteY1" fmla="*/ 263552 h 274236"/>
              <a:gd name="connsiteX2" fmla="*/ 512030 w 1260390"/>
              <a:gd name="connsiteY2" fmla="*/ 215320 h 274236"/>
              <a:gd name="connsiteX3" fmla="*/ 620185 w 1260390"/>
              <a:gd name="connsiteY3" fmla="*/ 83 h 274236"/>
              <a:gd name="connsiteX4" fmla="*/ 990949 w 1260390"/>
              <a:gd name="connsiteY4" fmla="*/ 241003 h 274236"/>
              <a:gd name="connsiteX5" fmla="*/ 1260390 w 1260390"/>
              <a:gd name="connsiteY5" fmla="*/ 265997 h 274236"/>
              <a:gd name="connsiteX0" fmla="*/ 0 w 1260390"/>
              <a:gd name="connsiteY0" fmla="*/ 274236 h 274236"/>
              <a:gd name="connsiteX1" fmla="*/ 335389 w 1260390"/>
              <a:gd name="connsiteY1" fmla="*/ 263552 h 274236"/>
              <a:gd name="connsiteX2" fmla="*/ 512030 w 1260390"/>
              <a:gd name="connsiteY2" fmla="*/ 215320 h 274236"/>
              <a:gd name="connsiteX3" fmla="*/ 620185 w 1260390"/>
              <a:gd name="connsiteY3" fmla="*/ 83 h 274236"/>
              <a:gd name="connsiteX4" fmla="*/ 990949 w 1260390"/>
              <a:gd name="connsiteY4" fmla="*/ 241003 h 274236"/>
              <a:gd name="connsiteX5" fmla="*/ 1260390 w 1260390"/>
              <a:gd name="connsiteY5" fmla="*/ 265997 h 274236"/>
              <a:gd name="connsiteX0" fmla="*/ 0 w 1260390"/>
              <a:gd name="connsiteY0" fmla="*/ 274400 h 274400"/>
              <a:gd name="connsiteX1" fmla="*/ 335389 w 1260390"/>
              <a:gd name="connsiteY1" fmla="*/ 263716 h 274400"/>
              <a:gd name="connsiteX2" fmla="*/ 512030 w 1260390"/>
              <a:gd name="connsiteY2" fmla="*/ 215484 h 274400"/>
              <a:gd name="connsiteX3" fmla="*/ 620185 w 1260390"/>
              <a:gd name="connsiteY3" fmla="*/ 247 h 274400"/>
              <a:gd name="connsiteX4" fmla="*/ 927360 w 1260390"/>
              <a:gd name="connsiteY4" fmla="*/ 260665 h 274400"/>
              <a:gd name="connsiteX5" fmla="*/ 1260390 w 1260390"/>
              <a:gd name="connsiteY5" fmla="*/ 266161 h 274400"/>
              <a:gd name="connsiteX0" fmla="*/ 0 w 1260390"/>
              <a:gd name="connsiteY0" fmla="*/ 274400 h 274400"/>
              <a:gd name="connsiteX1" fmla="*/ 335389 w 1260390"/>
              <a:gd name="connsiteY1" fmla="*/ 263716 h 274400"/>
              <a:gd name="connsiteX2" fmla="*/ 512030 w 1260390"/>
              <a:gd name="connsiteY2" fmla="*/ 215484 h 274400"/>
              <a:gd name="connsiteX3" fmla="*/ 620185 w 1260390"/>
              <a:gd name="connsiteY3" fmla="*/ 247 h 274400"/>
              <a:gd name="connsiteX4" fmla="*/ 927360 w 1260390"/>
              <a:gd name="connsiteY4" fmla="*/ 260665 h 274400"/>
              <a:gd name="connsiteX5" fmla="*/ 1260390 w 1260390"/>
              <a:gd name="connsiteY5" fmla="*/ 266161 h 274400"/>
              <a:gd name="connsiteX0" fmla="*/ 0 w 1260390"/>
              <a:gd name="connsiteY0" fmla="*/ 274400 h 274400"/>
              <a:gd name="connsiteX1" fmla="*/ 335389 w 1260390"/>
              <a:gd name="connsiteY1" fmla="*/ 263716 h 274400"/>
              <a:gd name="connsiteX2" fmla="*/ 512030 w 1260390"/>
              <a:gd name="connsiteY2" fmla="*/ 215484 h 274400"/>
              <a:gd name="connsiteX3" fmla="*/ 620185 w 1260390"/>
              <a:gd name="connsiteY3" fmla="*/ 247 h 274400"/>
              <a:gd name="connsiteX4" fmla="*/ 927360 w 1260390"/>
              <a:gd name="connsiteY4" fmla="*/ 260665 h 274400"/>
              <a:gd name="connsiteX5" fmla="*/ 1260390 w 1260390"/>
              <a:gd name="connsiteY5" fmla="*/ 266161 h 274400"/>
              <a:gd name="connsiteX0" fmla="*/ 0 w 1260390"/>
              <a:gd name="connsiteY0" fmla="*/ 274400 h 274400"/>
              <a:gd name="connsiteX1" fmla="*/ 335389 w 1260390"/>
              <a:gd name="connsiteY1" fmla="*/ 263716 h 274400"/>
              <a:gd name="connsiteX2" fmla="*/ 512030 w 1260390"/>
              <a:gd name="connsiteY2" fmla="*/ 215484 h 274400"/>
              <a:gd name="connsiteX3" fmla="*/ 620185 w 1260390"/>
              <a:gd name="connsiteY3" fmla="*/ 247 h 274400"/>
              <a:gd name="connsiteX4" fmla="*/ 927360 w 1260390"/>
              <a:gd name="connsiteY4" fmla="*/ 260665 h 274400"/>
              <a:gd name="connsiteX5" fmla="*/ 1260390 w 1260390"/>
              <a:gd name="connsiteY5" fmla="*/ 266161 h 274400"/>
              <a:gd name="connsiteX0" fmla="*/ 0 w 1161474"/>
              <a:gd name="connsiteY0" fmla="*/ 274400 h 281680"/>
              <a:gd name="connsiteX1" fmla="*/ 335389 w 1161474"/>
              <a:gd name="connsiteY1" fmla="*/ 263716 h 281680"/>
              <a:gd name="connsiteX2" fmla="*/ 512030 w 1161474"/>
              <a:gd name="connsiteY2" fmla="*/ 215484 h 281680"/>
              <a:gd name="connsiteX3" fmla="*/ 620185 w 1161474"/>
              <a:gd name="connsiteY3" fmla="*/ 247 h 281680"/>
              <a:gd name="connsiteX4" fmla="*/ 927360 w 1161474"/>
              <a:gd name="connsiteY4" fmla="*/ 260665 h 281680"/>
              <a:gd name="connsiteX5" fmla="*/ 1161474 w 1161474"/>
              <a:gd name="connsiteY5" fmla="*/ 265134 h 281680"/>
              <a:gd name="connsiteX0" fmla="*/ 0 w 1161474"/>
              <a:gd name="connsiteY0" fmla="*/ 274400 h 274400"/>
              <a:gd name="connsiteX1" fmla="*/ 335389 w 1161474"/>
              <a:gd name="connsiteY1" fmla="*/ 263716 h 274400"/>
              <a:gd name="connsiteX2" fmla="*/ 512030 w 1161474"/>
              <a:gd name="connsiteY2" fmla="*/ 215484 h 274400"/>
              <a:gd name="connsiteX3" fmla="*/ 620185 w 1161474"/>
              <a:gd name="connsiteY3" fmla="*/ 247 h 274400"/>
              <a:gd name="connsiteX4" fmla="*/ 927360 w 1161474"/>
              <a:gd name="connsiteY4" fmla="*/ 260665 h 274400"/>
              <a:gd name="connsiteX5" fmla="*/ 1161474 w 1161474"/>
              <a:gd name="connsiteY5" fmla="*/ 265134 h 274400"/>
              <a:gd name="connsiteX0" fmla="*/ 0 w 1161474"/>
              <a:gd name="connsiteY0" fmla="*/ 291470 h 296880"/>
              <a:gd name="connsiteX1" fmla="*/ 335389 w 1161474"/>
              <a:gd name="connsiteY1" fmla="*/ 280786 h 296880"/>
              <a:gd name="connsiteX2" fmla="*/ 512030 w 1161474"/>
              <a:gd name="connsiteY2" fmla="*/ 232554 h 296880"/>
              <a:gd name="connsiteX3" fmla="*/ 620185 w 1161474"/>
              <a:gd name="connsiteY3" fmla="*/ 17317 h 296880"/>
              <a:gd name="connsiteX4" fmla="*/ 745191 w 1161474"/>
              <a:gd name="connsiteY4" fmla="*/ 42703 h 296880"/>
              <a:gd name="connsiteX5" fmla="*/ 927360 w 1161474"/>
              <a:gd name="connsiteY5" fmla="*/ 277735 h 296880"/>
              <a:gd name="connsiteX6" fmla="*/ 1161474 w 1161474"/>
              <a:gd name="connsiteY6" fmla="*/ 282204 h 296880"/>
              <a:gd name="connsiteX0" fmla="*/ 0 w 1161474"/>
              <a:gd name="connsiteY0" fmla="*/ 291696 h 297106"/>
              <a:gd name="connsiteX1" fmla="*/ 335389 w 1161474"/>
              <a:gd name="connsiteY1" fmla="*/ 281012 h 297106"/>
              <a:gd name="connsiteX2" fmla="*/ 632143 w 1161474"/>
              <a:gd name="connsiteY2" fmla="*/ 235859 h 297106"/>
              <a:gd name="connsiteX3" fmla="*/ 620185 w 1161474"/>
              <a:gd name="connsiteY3" fmla="*/ 17543 h 297106"/>
              <a:gd name="connsiteX4" fmla="*/ 745191 w 1161474"/>
              <a:gd name="connsiteY4" fmla="*/ 42929 h 297106"/>
              <a:gd name="connsiteX5" fmla="*/ 927360 w 1161474"/>
              <a:gd name="connsiteY5" fmla="*/ 277961 h 297106"/>
              <a:gd name="connsiteX6" fmla="*/ 1161474 w 1161474"/>
              <a:gd name="connsiteY6" fmla="*/ 282430 h 297106"/>
              <a:gd name="connsiteX0" fmla="*/ 0 w 1161474"/>
              <a:gd name="connsiteY0" fmla="*/ 285407 h 290817"/>
              <a:gd name="connsiteX1" fmla="*/ 335389 w 1161474"/>
              <a:gd name="connsiteY1" fmla="*/ 274723 h 290817"/>
              <a:gd name="connsiteX2" fmla="*/ 632143 w 1161474"/>
              <a:gd name="connsiteY2" fmla="*/ 229570 h 290817"/>
              <a:gd name="connsiteX3" fmla="*/ 620185 w 1161474"/>
              <a:gd name="connsiteY3" fmla="*/ 11254 h 290817"/>
              <a:gd name="connsiteX4" fmla="*/ 745191 w 1161474"/>
              <a:gd name="connsiteY4" fmla="*/ 36640 h 290817"/>
              <a:gd name="connsiteX5" fmla="*/ 927360 w 1161474"/>
              <a:gd name="connsiteY5" fmla="*/ 271672 h 290817"/>
              <a:gd name="connsiteX6" fmla="*/ 1161474 w 1161474"/>
              <a:gd name="connsiteY6" fmla="*/ 276141 h 290817"/>
              <a:gd name="connsiteX0" fmla="*/ 0 w 1161474"/>
              <a:gd name="connsiteY0" fmla="*/ 285407 h 290817"/>
              <a:gd name="connsiteX1" fmla="*/ 335389 w 1161474"/>
              <a:gd name="connsiteY1" fmla="*/ 274723 h 290817"/>
              <a:gd name="connsiteX2" fmla="*/ 632143 w 1161474"/>
              <a:gd name="connsiteY2" fmla="*/ 229570 h 290817"/>
              <a:gd name="connsiteX3" fmla="*/ 620185 w 1161474"/>
              <a:gd name="connsiteY3" fmla="*/ 11254 h 290817"/>
              <a:gd name="connsiteX4" fmla="*/ 745191 w 1161474"/>
              <a:gd name="connsiteY4" fmla="*/ 36640 h 290817"/>
              <a:gd name="connsiteX5" fmla="*/ 927360 w 1161474"/>
              <a:gd name="connsiteY5" fmla="*/ 271672 h 290817"/>
              <a:gd name="connsiteX6" fmla="*/ 1161474 w 1161474"/>
              <a:gd name="connsiteY6" fmla="*/ 276141 h 290817"/>
              <a:gd name="connsiteX0" fmla="*/ 0 w 1161474"/>
              <a:gd name="connsiteY0" fmla="*/ 284362 h 289772"/>
              <a:gd name="connsiteX1" fmla="*/ 335389 w 1161474"/>
              <a:gd name="connsiteY1" fmla="*/ 273678 h 289772"/>
              <a:gd name="connsiteX2" fmla="*/ 632143 w 1161474"/>
              <a:gd name="connsiteY2" fmla="*/ 228525 h 289772"/>
              <a:gd name="connsiteX3" fmla="*/ 620185 w 1161474"/>
              <a:gd name="connsiteY3" fmla="*/ 10209 h 289772"/>
              <a:gd name="connsiteX4" fmla="*/ 745191 w 1161474"/>
              <a:gd name="connsiteY4" fmla="*/ 35595 h 289772"/>
              <a:gd name="connsiteX5" fmla="*/ 927360 w 1161474"/>
              <a:gd name="connsiteY5" fmla="*/ 270627 h 289772"/>
              <a:gd name="connsiteX6" fmla="*/ 1161474 w 1161474"/>
              <a:gd name="connsiteY6" fmla="*/ 275096 h 289772"/>
              <a:gd name="connsiteX0" fmla="*/ 0 w 1161474"/>
              <a:gd name="connsiteY0" fmla="*/ 284362 h 289772"/>
              <a:gd name="connsiteX1" fmla="*/ 335389 w 1161474"/>
              <a:gd name="connsiteY1" fmla="*/ 273678 h 289772"/>
              <a:gd name="connsiteX2" fmla="*/ 632143 w 1161474"/>
              <a:gd name="connsiteY2" fmla="*/ 228525 h 289772"/>
              <a:gd name="connsiteX3" fmla="*/ 620185 w 1161474"/>
              <a:gd name="connsiteY3" fmla="*/ 10209 h 289772"/>
              <a:gd name="connsiteX4" fmla="*/ 745191 w 1161474"/>
              <a:gd name="connsiteY4" fmla="*/ 35595 h 289772"/>
              <a:gd name="connsiteX5" fmla="*/ 927360 w 1161474"/>
              <a:gd name="connsiteY5" fmla="*/ 270627 h 289772"/>
              <a:gd name="connsiteX6" fmla="*/ 1161474 w 1161474"/>
              <a:gd name="connsiteY6" fmla="*/ 275096 h 289772"/>
              <a:gd name="connsiteX0" fmla="*/ 0 w 1161474"/>
              <a:gd name="connsiteY0" fmla="*/ 284362 h 289772"/>
              <a:gd name="connsiteX1" fmla="*/ 335389 w 1161474"/>
              <a:gd name="connsiteY1" fmla="*/ 273678 h 289772"/>
              <a:gd name="connsiteX2" fmla="*/ 632143 w 1161474"/>
              <a:gd name="connsiteY2" fmla="*/ 228525 h 289772"/>
              <a:gd name="connsiteX3" fmla="*/ 620185 w 1161474"/>
              <a:gd name="connsiteY3" fmla="*/ 10209 h 289772"/>
              <a:gd name="connsiteX4" fmla="*/ 745191 w 1161474"/>
              <a:gd name="connsiteY4" fmla="*/ 35595 h 289772"/>
              <a:gd name="connsiteX5" fmla="*/ 927360 w 1161474"/>
              <a:gd name="connsiteY5" fmla="*/ 270627 h 289772"/>
              <a:gd name="connsiteX6" fmla="*/ 1161474 w 1161474"/>
              <a:gd name="connsiteY6" fmla="*/ 275096 h 289772"/>
              <a:gd name="connsiteX0" fmla="*/ 0 w 1161474"/>
              <a:gd name="connsiteY0" fmla="*/ 274153 h 279563"/>
              <a:gd name="connsiteX1" fmla="*/ 335389 w 1161474"/>
              <a:gd name="connsiteY1" fmla="*/ 263469 h 279563"/>
              <a:gd name="connsiteX2" fmla="*/ 632143 w 1161474"/>
              <a:gd name="connsiteY2" fmla="*/ 218316 h 279563"/>
              <a:gd name="connsiteX3" fmla="*/ 620185 w 1161474"/>
              <a:gd name="connsiteY3" fmla="*/ 0 h 279563"/>
              <a:gd name="connsiteX4" fmla="*/ 745191 w 1161474"/>
              <a:gd name="connsiteY4" fmla="*/ 25386 h 279563"/>
              <a:gd name="connsiteX5" fmla="*/ 927360 w 1161474"/>
              <a:gd name="connsiteY5" fmla="*/ 260418 h 279563"/>
              <a:gd name="connsiteX6" fmla="*/ 1161474 w 1161474"/>
              <a:gd name="connsiteY6" fmla="*/ 264887 h 279563"/>
              <a:gd name="connsiteX0" fmla="*/ 0 w 1161474"/>
              <a:gd name="connsiteY0" fmla="*/ 274153 h 274739"/>
              <a:gd name="connsiteX1" fmla="*/ 335389 w 1161474"/>
              <a:gd name="connsiteY1" fmla="*/ 263469 h 274739"/>
              <a:gd name="connsiteX2" fmla="*/ 632143 w 1161474"/>
              <a:gd name="connsiteY2" fmla="*/ 218316 h 274739"/>
              <a:gd name="connsiteX3" fmla="*/ 620185 w 1161474"/>
              <a:gd name="connsiteY3" fmla="*/ 0 h 274739"/>
              <a:gd name="connsiteX4" fmla="*/ 745191 w 1161474"/>
              <a:gd name="connsiteY4" fmla="*/ 25386 h 274739"/>
              <a:gd name="connsiteX5" fmla="*/ 801716 w 1161474"/>
              <a:gd name="connsiteY5" fmla="*/ 91063 h 274739"/>
              <a:gd name="connsiteX6" fmla="*/ 927360 w 1161474"/>
              <a:gd name="connsiteY6" fmla="*/ 260418 h 274739"/>
              <a:gd name="connsiteX7" fmla="*/ 1161474 w 1161474"/>
              <a:gd name="connsiteY7" fmla="*/ 264887 h 274739"/>
              <a:gd name="connsiteX0" fmla="*/ 0 w 1161474"/>
              <a:gd name="connsiteY0" fmla="*/ 278112 h 278698"/>
              <a:gd name="connsiteX1" fmla="*/ 335389 w 1161474"/>
              <a:gd name="connsiteY1" fmla="*/ 267428 h 278698"/>
              <a:gd name="connsiteX2" fmla="*/ 632143 w 1161474"/>
              <a:gd name="connsiteY2" fmla="*/ 222275 h 278698"/>
              <a:gd name="connsiteX3" fmla="*/ 620185 w 1161474"/>
              <a:gd name="connsiteY3" fmla="*/ 3959 h 278698"/>
              <a:gd name="connsiteX4" fmla="*/ 801716 w 1161474"/>
              <a:gd name="connsiteY4" fmla="*/ 95022 h 278698"/>
              <a:gd name="connsiteX5" fmla="*/ 927360 w 1161474"/>
              <a:gd name="connsiteY5" fmla="*/ 264377 h 278698"/>
              <a:gd name="connsiteX6" fmla="*/ 1161474 w 1161474"/>
              <a:gd name="connsiteY6" fmla="*/ 268846 h 278698"/>
              <a:gd name="connsiteX0" fmla="*/ 0 w 1161474"/>
              <a:gd name="connsiteY0" fmla="*/ 278112 h 278698"/>
              <a:gd name="connsiteX1" fmla="*/ 335389 w 1161474"/>
              <a:gd name="connsiteY1" fmla="*/ 267428 h 278698"/>
              <a:gd name="connsiteX2" fmla="*/ 632143 w 1161474"/>
              <a:gd name="connsiteY2" fmla="*/ 222275 h 278698"/>
              <a:gd name="connsiteX3" fmla="*/ 697907 w 1161474"/>
              <a:gd name="connsiteY3" fmla="*/ 3959 h 278698"/>
              <a:gd name="connsiteX4" fmla="*/ 801716 w 1161474"/>
              <a:gd name="connsiteY4" fmla="*/ 95022 h 278698"/>
              <a:gd name="connsiteX5" fmla="*/ 927360 w 1161474"/>
              <a:gd name="connsiteY5" fmla="*/ 264377 h 278698"/>
              <a:gd name="connsiteX6" fmla="*/ 1161474 w 1161474"/>
              <a:gd name="connsiteY6" fmla="*/ 268846 h 278698"/>
              <a:gd name="connsiteX0" fmla="*/ 0 w 1161474"/>
              <a:gd name="connsiteY0" fmla="*/ 278112 h 278698"/>
              <a:gd name="connsiteX1" fmla="*/ 335389 w 1161474"/>
              <a:gd name="connsiteY1" fmla="*/ 267428 h 278698"/>
              <a:gd name="connsiteX2" fmla="*/ 632143 w 1161474"/>
              <a:gd name="connsiteY2" fmla="*/ 222275 h 278698"/>
              <a:gd name="connsiteX3" fmla="*/ 697907 w 1161474"/>
              <a:gd name="connsiteY3" fmla="*/ 3959 h 278698"/>
              <a:gd name="connsiteX4" fmla="*/ 801716 w 1161474"/>
              <a:gd name="connsiteY4" fmla="*/ 95022 h 278698"/>
              <a:gd name="connsiteX5" fmla="*/ 927360 w 1161474"/>
              <a:gd name="connsiteY5" fmla="*/ 264377 h 278698"/>
              <a:gd name="connsiteX6" fmla="*/ 1161474 w 1161474"/>
              <a:gd name="connsiteY6" fmla="*/ 268846 h 278698"/>
              <a:gd name="connsiteX0" fmla="*/ 0 w 1161474"/>
              <a:gd name="connsiteY0" fmla="*/ 274153 h 274739"/>
              <a:gd name="connsiteX1" fmla="*/ 335389 w 1161474"/>
              <a:gd name="connsiteY1" fmla="*/ 263469 h 274739"/>
              <a:gd name="connsiteX2" fmla="*/ 632143 w 1161474"/>
              <a:gd name="connsiteY2" fmla="*/ 218316 h 274739"/>
              <a:gd name="connsiteX3" fmla="*/ 697907 w 1161474"/>
              <a:gd name="connsiteY3" fmla="*/ 0 h 274739"/>
              <a:gd name="connsiteX4" fmla="*/ 801716 w 1161474"/>
              <a:gd name="connsiteY4" fmla="*/ 91063 h 274739"/>
              <a:gd name="connsiteX5" fmla="*/ 927360 w 1161474"/>
              <a:gd name="connsiteY5" fmla="*/ 260418 h 274739"/>
              <a:gd name="connsiteX6" fmla="*/ 1161474 w 1161474"/>
              <a:gd name="connsiteY6" fmla="*/ 264887 h 274739"/>
              <a:gd name="connsiteX0" fmla="*/ 0 w 1161474"/>
              <a:gd name="connsiteY0" fmla="*/ 274153 h 274739"/>
              <a:gd name="connsiteX1" fmla="*/ 335389 w 1161474"/>
              <a:gd name="connsiteY1" fmla="*/ 263469 h 274739"/>
              <a:gd name="connsiteX2" fmla="*/ 632143 w 1161474"/>
              <a:gd name="connsiteY2" fmla="*/ 218316 h 274739"/>
              <a:gd name="connsiteX3" fmla="*/ 697907 w 1161474"/>
              <a:gd name="connsiteY3" fmla="*/ 0 h 274739"/>
              <a:gd name="connsiteX4" fmla="*/ 801716 w 1161474"/>
              <a:gd name="connsiteY4" fmla="*/ 91063 h 274739"/>
              <a:gd name="connsiteX5" fmla="*/ 927360 w 1161474"/>
              <a:gd name="connsiteY5" fmla="*/ 260418 h 274739"/>
              <a:gd name="connsiteX6" fmla="*/ 1161474 w 1161474"/>
              <a:gd name="connsiteY6" fmla="*/ 264887 h 274739"/>
              <a:gd name="connsiteX0" fmla="*/ 0 w 1161474"/>
              <a:gd name="connsiteY0" fmla="*/ 274153 h 274739"/>
              <a:gd name="connsiteX1" fmla="*/ 335389 w 1161474"/>
              <a:gd name="connsiteY1" fmla="*/ 263469 h 274739"/>
              <a:gd name="connsiteX2" fmla="*/ 632143 w 1161474"/>
              <a:gd name="connsiteY2" fmla="*/ 218316 h 274739"/>
              <a:gd name="connsiteX3" fmla="*/ 697907 w 1161474"/>
              <a:gd name="connsiteY3" fmla="*/ 0 h 274739"/>
              <a:gd name="connsiteX4" fmla="*/ 927360 w 1161474"/>
              <a:gd name="connsiteY4" fmla="*/ 260418 h 274739"/>
              <a:gd name="connsiteX5" fmla="*/ 1161474 w 1161474"/>
              <a:gd name="connsiteY5" fmla="*/ 264887 h 274739"/>
              <a:gd name="connsiteX0" fmla="*/ 0 w 1161474"/>
              <a:gd name="connsiteY0" fmla="*/ 274153 h 274153"/>
              <a:gd name="connsiteX1" fmla="*/ 335389 w 1161474"/>
              <a:gd name="connsiteY1" fmla="*/ 263469 h 274153"/>
              <a:gd name="connsiteX2" fmla="*/ 632143 w 1161474"/>
              <a:gd name="connsiteY2" fmla="*/ 218316 h 274153"/>
              <a:gd name="connsiteX3" fmla="*/ 697907 w 1161474"/>
              <a:gd name="connsiteY3" fmla="*/ 0 h 274153"/>
              <a:gd name="connsiteX4" fmla="*/ 927360 w 1161474"/>
              <a:gd name="connsiteY4" fmla="*/ 260418 h 274153"/>
              <a:gd name="connsiteX5" fmla="*/ 1161474 w 1161474"/>
              <a:gd name="connsiteY5" fmla="*/ 264887 h 274153"/>
              <a:gd name="connsiteX0" fmla="*/ 0 w 1161474"/>
              <a:gd name="connsiteY0" fmla="*/ 274153 h 274153"/>
              <a:gd name="connsiteX1" fmla="*/ 335389 w 1161474"/>
              <a:gd name="connsiteY1" fmla="*/ 263469 h 274153"/>
              <a:gd name="connsiteX2" fmla="*/ 632143 w 1161474"/>
              <a:gd name="connsiteY2" fmla="*/ 218316 h 274153"/>
              <a:gd name="connsiteX3" fmla="*/ 697907 w 1161474"/>
              <a:gd name="connsiteY3" fmla="*/ 0 h 274153"/>
              <a:gd name="connsiteX4" fmla="*/ 913227 w 1161474"/>
              <a:gd name="connsiteY4" fmla="*/ 240919 h 274153"/>
              <a:gd name="connsiteX5" fmla="*/ 1161474 w 1161474"/>
              <a:gd name="connsiteY5" fmla="*/ 264887 h 274153"/>
              <a:gd name="connsiteX0" fmla="*/ 0 w 1161474"/>
              <a:gd name="connsiteY0" fmla="*/ 274153 h 274153"/>
              <a:gd name="connsiteX1" fmla="*/ 335389 w 1161474"/>
              <a:gd name="connsiteY1" fmla="*/ 263469 h 274153"/>
              <a:gd name="connsiteX2" fmla="*/ 632143 w 1161474"/>
              <a:gd name="connsiteY2" fmla="*/ 218316 h 274153"/>
              <a:gd name="connsiteX3" fmla="*/ 697907 w 1161474"/>
              <a:gd name="connsiteY3" fmla="*/ 0 h 274153"/>
              <a:gd name="connsiteX4" fmla="*/ 821376 w 1161474"/>
              <a:gd name="connsiteY4" fmla="*/ 236814 h 274153"/>
              <a:gd name="connsiteX5" fmla="*/ 1161474 w 1161474"/>
              <a:gd name="connsiteY5" fmla="*/ 264887 h 274153"/>
              <a:gd name="connsiteX0" fmla="*/ 0 w 1161474"/>
              <a:gd name="connsiteY0" fmla="*/ 274153 h 274153"/>
              <a:gd name="connsiteX1" fmla="*/ 632143 w 1161474"/>
              <a:gd name="connsiteY1" fmla="*/ 218316 h 274153"/>
              <a:gd name="connsiteX2" fmla="*/ 697907 w 1161474"/>
              <a:gd name="connsiteY2" fmla="*/ 0 h 274153"/>
              <a:gd name="connsiteX3" fmla="*/ 821376 w 1161474"/>
              <a:gd name="connsiteY3" fmla="*/ 236814 h 274153"/>
              <a:gd name="connsiteX4" fmla="*/ 1161474 w 1161474"/>
              <a:gd name="connsiteY4" fmla="*/ 264887 h 274153"/>
              <a:gd name="connsiteX0" fmla="*/ 0 w 1161474"/>
              <a:gd name="connsiteY0" fmla="*/ 260812 h 264925"/>
              <a:gd name="connsiteX1" fmla="*/ 632143 w 1161474"/>
              <a:gd name="connsiteY1" fmla="*/ 218316 h 264925"/>
              <a:gd name="connsiteX2" fmla="*/ 697907 w 1161474"/>
              <a:gd name="connsiteY2" fmla="*/ 0 h 264925"/>
              <a:gd name="connsiteX3" fmla="*/ 821376 w 1161474"/>
              <a:gd name="connsiteY3" fmla="*/ 236814 h 264925"/>
              <a:gd name="connsiteX4" fmla="*/ 1161474 w 1161474"/>
              <a:gd name="connsiteY4" fmla="*/ 264887 h 264925"/>
              <a:gd name="connsiteX0" fmla="*/ 0 w 1161474"/>
              <a:gd name="connsiteY0" fmla="*/ 260812 h 264925"/>
              <a:gd name="connsiteX1" fmla="*/ 632143 w 1161474"/>
              <a:gd name="connsiteY1" fmla="*/ 218316 h 264925"/>
              <a:gd name="connsiteX2" fmla="*/ 697907 w 1161474"/>
              <a:gd name="connsiteY2" fmla="*/ 0 h 264925"/>
              <a:gd name="connsiteX3" fmla="*/ 821376 w 1161474"/>
              <a:gd name="connsiteY3" fmla="*/ 236814 h 264925"/>
              <a:gd name="connsiteX4" fmla="*/ 1161474 w 1161474"/>
              <a:gd name="connsiteY4" fmla="*/ 264887 h 264925"/>
              <a:gd name="connsiteX0" fmla="*/ 0 w 1161474"/>
              <a:gd name="connsiteY0" fmla="*/ 260812 h 264925"/>
              <a:gd name="connsiteX1" fmla="*/ 504965 w 1161474"/>
              <a:gd name="connsiteY1" fmla="*/ 225499 h 264925"/>
              <a:gd name="connsiteX2" fmla="*/ 697907 w 1161474"/>
              <a:gd name="connsiteY2" fmla="*/ 0 h 264925"/>
              <a:gd name="connsiteX3" fmla="*/ 821376 w 1161474"/>
              <a:gd name="connsiteY3" fmla="*/ 236814 h 264925"/>
              <a:gd name="connsiteX4" fmla="*/ 1161474 w 1161474"/>
              <a:gd name="connsiteY4" fmla="*/ 264887 h 264925"/>
              <a:gd name="connsiteX0" fmla="*/ 0 w 1161474"/>
              <a:gd name="connsiteY0" fmla="*/ 260812 h 264925"/>
              <a:gd name="connsiteX1" fmla="*/ 504965 w 1161474"/>
              <a:gd name="connsiteY1" fmla="*/ 225499 h 264925"/>
              <a:gd name="connsiteX2" fmla="*/ 697907 w 1161474"/>
              <a:gd name="connsiteY2" fmla="*/ 0 h 264925"/>
              <a:gd name="connsiteX3" fmla="*/ 821376 w 1161474"/>
              <a:gd name="connsiteY3" fmla="*/ 236814 h 264925"/>
              <a:gd name="connsiteX4" fmla="*/ 1161474 w 1161474"/>
              <a:gd name="connsiteY4" fmla="*/ 264887 h 264925"/>
              <a:gd name="connsiteX0" fmla="*/ 0 w 1161474"/>
              <a:gd name="connsiteY0" fmla="*/ 260812 h 268023"/>
              <a:gd name="connsiteX1" fmla="*/ 504965 w 1161474"/>
              <a:gd name="connsiteY1" fmla="*/ 225499 h 268023"/>
              <a:gd name="connsiteX2" fmla="*/ 733234 w 1161474"/>
              <a:gd name="connsiteY2" fmla="*/ 0 h 268023"/>
              <a:gd name="connsiteX3" fmla="*/ 821376 w 1161474"/>
              <a:gd name="connsiteY3" fmla="*/ 236814 h 268023"/>
              <a:gd name="connsiteX4" fmla="*/ 1161474 w 1161474"/>
              <a:gd name="connsiteY4" fmla="*/ 264887 h 268023"/>
              <a:gd name="connsiteX0" fmla="*/ 0 w 1161474"/>
              <a:gd name="connsiteY0" fmla="*/ 260812 h 268023"/>
              <a:gd name="connsiteX1" fmla="*/ 504965 w 1161474"/>
              <a:gd name="connsiteY1" fmla="*/ 225499 h 268023"/>
              <a:gd name="connsiteX2" fmla="*/ 733234 w 1161474"/>
              <a:gd name="connsiteY2" fmla="*/ 0 h 268023"/>
              <a:gd name="connsiteX3" fmla="*/ 821376 w 1161474"/>
              <a:gd name="connsiteY3" fmla="*/ 236814 h 268023"/>
              <a:gd name="connsiteX4" fmla="*/ 1161474 w 1161474"/>
              <a:gd name="connsiteY4" fmla="*/ 264887 h 268023"/>
              <a:gd name="connsiteX0" fmla="*/ 0 w 1161474"/>
              <a:gd name="connsiteY0" fmla="*/ 260812 h 264959"/>
              <a:gd name="connsiteX1" fmla="*/ 504965 w 1161474"/>
              <a:gd name="connsiteY1" fmla="*/ 225499 h 264959"/>
              <a:gd name="connsiteX2" fmla="*/ 733234 w 1161474"/>
              <a:gd name="connsiteY2" fmla="*/ 0 h 264959"/>
              <a:gd name="connsiteX3" fmla="*/ 807246 w 1161474"/>
              <a:gd name="connsiteY3" fmla="*/ 218342 h 264959"/>
              <a:gd name="connsiteX4" fmla="*/ 1161474 w 1161474"/>
              <a:gd name="connsiteY4" fmla="*/ 264887 h 264959"/>
              <a:gd name="connsiteX0" fmla="*/ 0 w 1161474"/>
              <a:gd name="connsiteY0" fmla="*/ 260812 h 264959"/>
              <a:gd name="connsiteX1" fmla="*/ 504965 w 1161474"/>
              <a:gd name="connsiteY1" fmla="*/ 225499 h 264959"/>
              <a:gd name="connsiteX2" fmla="*/ 733234 w 1161474"/>
              <a:gd name="connsiteY2" fmla="*/ 0 h 264959"/>
              <a:gd name="connsiteX3" fmla="*/ 807246 w 1161474"/>
              <a:gd name="connsiteY3" fmla="*/ 218342 h 264959"/>
              <a:gd name="connsiteX4" fmla="*/ 1161474 w 1161474"/>
              <a:gd name="connsiteY4" fmla="*/ 264887 h 264959"/>
              <a:gd name="connsiteX0" fmla="*/ 0 w 1161474"/>
              <a:gd name="connsiteY0" fmla="*/ 260812 h 264959"/>
              <a:gd name="connsiteX1" fmla="*/ 469638 w 1161474"/>
              <a:gd name="connsiteY1" fmla="*/ 225499 h 264959"/>
              <a:gd name="connsiteX2" fmla="*/ 733234 w 1161474"/>
              <a:gd name="connsiteY2" fmla="*/ 0 h 264959"/>
              <a:gd name="connsiteX3" fmla="*/ 807246 w 1161474"/>
              <a:gd name="connsiteY3" fmla="*/ 218342 h 264959"/>
              <a:gd name="connsiteX4" fmla="*/ 1161474 w 1161474"/>
              <a:gd name="connsiteY4" fmla="*/ 264887 h 264959"/>
              <a:gd name="connsiteX0" fmla="*/ 0 w 1161474"/>
              <a:gd name="connsiteY0" fmla="*/ 260812 h 264959"/>
              <a:gd name="connsiteX1" fmla="*/ 469638 w 1161474"/>
              <a:gd name="connsiteY1" fmla="*/ 225499 h 264959"/>
              <a:gd name="connsiteX2" fmla="*/ 733234 w 1161474"/>
              <a:gd name="connsiteY2" fmla="*/ 0 h 264959"/>
              <a:gd name="connsiteX3" fmla="*/ 807246 w 1161474"/>
              <a:gd name="connsiteY3" fmla="*/ 218342 h 264959"/>
              <a:gd name="connsiteX4" fmla="*/ 1161474 w 1161474"/>
              <a:gd name="connsiteY4" fmla="*/ 264887 h 264959"/>
              <a:gd name="connsiteX0" fmla="*/ 0 w 1161474"/>
              <a:gd name="connsiteY0" fmla="*/ 260812 h 264959"/>
              <a:gd name="connsiteX1" fmla="*/ 469638 w 1161474"/>
              <a:gd name="connsiteY1" fmla="*/ 225499 h 264959"/>
              <a:gd name="connsiteX2" fmla="*/ 733234 w 1161474"/>
              <a:gd name="connsiteY2" fmla="*/ 0 h 264959"/>
              <a:gd name="connsiteX3" fmla="*/ 807246 w 1161474"/>
              <a:gd name="connsiteY3" fmla="*/ 218342 h 264959"/>
              <a:gd name="connsiteX4" fmla="*/ 1161474 w 1161474"/>
              <a:gd name="connsiteY4" fmla="*/ 264887 h 264959"/>
              <a:gd name="connsiteX0" fmla="*/ 0 w 1161474"/>
              <a:gd name="connsiteY0" fmla="*/ 260812 h 264959"/>
              <a:gd name="connsiteX1" fmla="*/ 469638 w 1161474"/>
              <a:gd name="connsiteY1" fmla="*/ 225499 h 264959"/>
              <a:gd name="connsiteX2" fmla="*/ 733234 w 1161474"/>
              <a:gd name="connsiteY2" fmla="*/ 0 h 264959"/>
              <a:gd name="connsiteX3" fmla="*/ 771917 w 1161474"/>
              <a:gd name="connsiteY3" fmla="*/ 218342 h 264959"/>
              <a:gd name="connsiteX4" fmla="*/ 1161474 w 1161474"/>
              <a:gd name="connsiteY4" fmla="*/ 264887 h 264959"/>
              <a:gd name="connsiteX0" fmla="*/ 0 w 1161474"/>
              <a:gd name="connsiteY0" fmla="*/ 260812 h 264902"/>
              <a:gd name="connsiteX1" fmla="*/ 469638 w 1161474"/>
              <a:gd name="connsiteY1" fmla="*/ 225499 h 264902"/>
              <a:gd name="connsiteX2" fmla="*/ 733234 w 1161474"/>
              <a:gd name="connsiteY2" fmla="*/ 0 h 264902"/>
              <a:gd name="connsiteX3" fmla="*/ 771917 w 1161474"/>
              <a:gd name="connsiteY3" fmla="*/ 218342 h 264902"/>
              <a:gd name="connsiteX4" fmla="*/ 1161474 w 1161474"/>
              <a:gd name="connsiteY4" fmla="*/ 264887 h 264902"/>
              <a:gd name="connsiteX0" fmla="*/ 0 w 1161474"/>
              <a:gd name="connsiteY0" fmla="*/ 260812 h 264917"/>
              <a:gd name="connsiteX1" fmla="*/ 469638 w 1161474"/>
              <a:gd name="connsiteY1" fmla="*/ 225499 h 264917"/>
              <a:gd name="connsiteX2" fmla="*/ 733234 w 1161474"/>
              <a:gd name="connsiteY2" fmla="*/ 0 h 264917"/>
              <a:gd name="connsiteX3" fmla="*/ 764852 w 1161474"/>
              <a:gd name="connsiteY3" fmla="*/ 229630 h 264917"/>
              <a:gd name="connsiteX4" fmla="*/ 1161474 w 1161474"/>
              <a:gd name="connsiteY4" fmla="*/ 264887 h 264917"/>
              <a:gd name="connsiteX0" fmla="*/ 0 w 1154406"/>
              <a:gd name="connsiteY0" fmla="*/ 260812 h 261931"/>
              <a:gd name="connsiteX1" fmla="*/ 469638 w 1154406"/>
              <a:gd name="connsiteY1" fmla="*/ 225499 h 261931"/>
              <a:gd name="connsiteX2" fmla="*/ 733234 w 1154406"/>
              <a:gd name="connsiteY2" fmla="*/ 0 h 261931"/>
              <a:gd name="connsiteX3" fmla="*/ 764852 w 1154406"/>
              <a:gd name="connsiteY3" fmla="*/ 229630 h 261931"/>
              <a:gd name="connsiteX4" fmla="*/ 1154406 w 1154406"/>
              <a:gd name="connsiteY4" fmla="*/ 259756 h 261931"/>
              <a:gd name="connsiteX0" fmla="*/ 0 w 1154406"/>
              <a:gd name="connsiteY0" fmla="*/ 260812 h 260812"/>
              <a:gd name="connsiteX1" fmla="*/ 469638 w 1154406"/>
              <a:gd name="connsiteY1" fmla="*/ 225499 h 260812"/>
              <a:gd name="connsiteX2" fmla="*/ 733234 w 1154406"/>
              <a:gd name="connsiteY2" fmla="*/ 0 h 260812"/>
              <a:gd name="connsiteX3" fmla="*/ 750719 w 1154406"/>
              <a:gd name="connsiteY3" fmla="*/ 217315 h 260812"/>
              <a:gd name="connsiteX4" fmla="*/ 1154406 w 1154406"/>
              <a:gd name="connsiteY4" fmla="*/ 259756 h 260812"/>
              <a:gd name="connsiteX0" fmla="*/ 0 w 1154406"/>
              <a:gd name="connsiteY0" fmla="*/ 260812 h 260812"/>
              <a:gd name="connsiteX1" fmla="*/ 469638 w 1154406"/>
              <a:gd name="connsiteY1" fmla="*/ 225499 h 260812"/>
              <a:gd name="connsiteX2" fmla="*/ 733234 w 1154406"/>
              <a:gd name="connsiteY2" fmla="*/ 0 h 260812"/>
              <a:gd name="connsiteX3" fmla="*/ 778981 w 1154406"/>
              <a:gd name="connsiteY3" fmla="*/ 217315 h 260812"/>
              <a:gd name="connsiteX4" fmla="*/ 1154406 w 1154406"/>
              <a:gd name="connsiteY4" fmla="*/ 259756 h 260812"/>
              <a:gd name="connsiteX0" fmla="*/ 0 w 1154406"/>
              <a:gd name="connsiteY0" fmla="*/ 260812 h 260812"/>
              <a:gd name="connsiteX1" fmla="*/ 469638 w 1154406"/>
              <a:gd name="connsiteY1" fmla="*/ 225499 h 260812"/>
              <a:gd name="connsiteX2" fmla="*/ 733234 w 1154406"/>
              <a:gd name="connsiteY2" fmla="*/ 0 h 260812"/>
              <a:gd name="connsiteX3" fmla="*/ 778981 w 1154406"/>
              <a:gd name="connsiteY3" fmla="*/ 217315 h 260812"/>
              <a:gd name="connsiteX4" fmla="*/ 1154406 w 1154406"/>
              <a:gd name="connsiteY4" fmla="*/ 259756 h 260812"/>
              <a:gd name="connsiteX0" fmla="*/ 0 w 1154406"/>
              <a:gd name="connsiteY0" fmla="*/ 260812 h 260812"/>
              <a:gd name="connsiteX1" fmla="*/ 469638 w 1154406"/>
              <a:gd name="connsiteY1" fmla="*/ 225499 h 260812"/>
              <a:gd name="connsiteX2" fmla="*/ 733234 w 1154406"/>
              <a:gd name="connsiteY2" fmla="*/ 0 h 260812"/>
              <a:gd name="connsiteX3" fmla="*/ 778981 w 1154406"/>
              <a:gd name="connsiteY3" fmla="*/ 217315 h 260812"/>
              <a:gd name="connsiteX4" fmla="*/ 1154406 w 1154406"/>
              <a:gd name="connsiteY4" fmla="*/ 259756 h 260812"/>
              <a:gd name="connsiteX0" fmla="*/ 0 w 1154406"/>
              <a:gd name="connsiteY0" fmla="*/ 260812 h 263186"/>
              <a:gd name="connsiteX1" fmla="*/ 469638 w 1154406"/>
              <a:gd name="connsiteY1" fmla="*/ 225499 h 263186"/>
              <a:gd name="connsiteX2" fmla="*/ 733234 w 1154406"/>
              <a:gd name="connsiteY2" fmla="*/ 0 h 263186"/>
              <a:gd name="connsiteX3" fmla="*/ 793114 w 1154406"/>
              <a:gd name="connsiteY3" fmla="*/ 234761 h 263186"/>
              <a:gd name="connsiteX4" fmla="*/ 1154406 w 1154406"/>
              <a:gd name="connsiteY4" fmla="*/ 259756 h 263186"/>
              <a:gd name="connsiteX0" fmla="*/ 0 w 1154406"/>
              <a:gd name="connsiteY0" fmla="*/ 260812 h 260812"/>
              <a:gd name="connsiteX1" fmla="*/ 469638 w 1154406"/>
              <a:gd name="connsiteY1" fmla="*/ 225499 h 260812"/>
              <a:gd name="connsiteX2" fmla="*/ 733234 w 1154406"/>
              <a:gd name="connsiteY2" fmla="*/ 0 h 260812"/>
              <a:gd name="connsiteX3" fmla="*/ 793114 w 1154406"/>
              <a:gd name="connsiteY3" fmla="*/ 234761 h 260812"/>
              <a:gd name="connsiteX4" fmla="*/ 1154406 w 1154406"/>
              <a:gd name="connsiteY4" fmla="*/ 259756 h 260812"/>
              <a:gd name="connsiteX0" fmla="*/ 0 w 1154406"/>
              <a:gd name="connsiteY0" fmla="*/ 260812 h 260812"/>
              <a:gd name="connsiteX1" fmla="*/ 469638 w 1154406"/>
              <a:gd name="connsiteY1" fmla="*/ 225499 h 260812"/>
              <a:gd name="connsiteX2" fmla="*/ 733234 w 1154406"/>
              <a:gd name="connsiteY2" fmla="*/ 0 h 260812"/>
              <a:gd name="connsiteX3" fmla="*/ 793114 w 1154406"/>
              <a:gd name="connsiteY3" fmla="*/ 251180 h 260812"/>
              <a:gd name="connsiteX4" fmla="*/ 1154406 w 1154406"/>
              <a:gd name="connsiteY4" fmla="*/ 259756 h 260812"/>
              <a:gd name="connsiteX0" fmla="*/ 0 w 1154406"/>
              <a:gd name="connsiteY0" fmla="*/ 260812 h 260812"/>
              <a:gd name="connsiteX1" fmla="*/ 469638 w 1154406"/>
              <a:gd name="connsiteY1" fmla="*/ 225499 h 260812"/>
              <a:gd name="connsiteX2" fmla="*/ 733234 w 1154406"/>
              <a:gd name="connsiteY2" fmla="*/ 0 h 260812"/>
              <a:gd name="connsiteX3" fmla="*/ 793114 w 1154406"/>
              <a:gd name="connsiteY3" fmla="*/ 251180 h 260812"/>
              <a:gd name="connsiteX4" fmla="*/ 1154406 w 1154406"/>
              <a:gd name="connsiteY4" fmla="*/ 259756 h 260812"/>
              <a:gd name="connsiteX0" fmla="*/ 0 w 1154406"/>
              <a:gd name="connsiteY0" fmla="*/ 260812 h 260812"/>
              <a:gd name="connsiteX1" fmla="*/ 469638 w 1154406"/>
              <a:gd name="connsiteY1" fmla="*/ 225499 h 260812"/>
              <a:gd name="connsiteX2" fmla="*/ 733234 w 1154406"/>
              <a:gd name="connsiteY2" fmla="*/ 0 h 260812"/>
              <a:gd name="connsiteX3" fmla="*/ 863768 w 1154406"/>
              <a:gd name="connsiteY3" fmla="*/ 256311 h 260812"/>
              <a:gd name="connsiteX4" fmla="*/ 1154406 w 1154406"/>
              <a:gd name="connsiteY4" fmla="*/ 259756 h 260812"/>
              <a:gd name="connsiteX0" fmla="*/ 0 w 1048422"/>
              <a:gd name="connsiteY0" fmla="*/ 260812 h 260812"/>
              <a:gd name="connsiteX1" fmla="*/ 469638 w 1048422"/>
              <a:gd name="connsiteY1" fmla="*/ 225499 h 260812"/>
              <a:gd name="connsiteX2" fmla="*/ 733234 w 1048422"/>
              <a:gd name="connsiteY2" fmla="*/ 0 h 260812"/>
              <a:gd name="connsiteX3" fmla="*/ 863768 w 1048422"/>
              <a:gd name="connsiteY3" fmla="*/ 256311 h 260812"/>
              <a:gd name="connsiteX4" fmla="*/ 1048422 w 1048422"/>
              <a:gd name="connsiteY4" fmla="*/ 256678 h 260812"/>
              <a:gd name="connsiteX0" fmla="*/ 0 w 1203862"/>
              <a:gd name="connsiteY0" fmla="*/ 260812 h 260812"/>
              <a:gd name="connsiteX1" fmla="*/ 469638 w 1203862"/>
              <a:gd name="connsiteY1" fmla="*/ 225499 h 260812"/>
              <a:gd name="connsiteX2" fmla="*/ 733234 w 1203862"/>
              <a:gd name="connsiteY2" fmla="*/ 0 h 260812"/>
              <a:gd name="connsiteX3" fmla="*/ 863768 w 1203862"/>
              <a:gd name="connsiteY3" fmla="*/ 256311 h 260812"/>
              <a:gd name="connsiteX4" fmla="*/ 1203862 w 1203862"/>
              <a:gd name="connsiteY4" fmla="*/ 257704 h 260812"/>
              <a:gd name="connsiteX0" fmla="*/ 0 w 1203862"/>
              <a:gd name="connsiteY0" fmla="*/ 260812 h 260812"/>
              <a:gd name="connsiteX1" fmla="*/ 469638 w 1203862"/>
              <a:gd name="connsiteY1" fmla="*/ 225499 h 260812"/>
              <a:gd name="connsiteX2" fmla="*/ 733234 w 1203862"/>
              <a:gd name="connsiteY2" fmla="*/ 0 h 260812"/>
              <a:gd name="connsiteX3" fmla="*/ 863768 w 1203862"/>
              <a:gd name="connsiteY3" fmla="*/ 256311 h 260812"/>
              <a:gd name="connsiteX4" fmla="*/ 1203862 w 1203862"/>
              <a:gd name="connsiteY4" fmla="*/ 257704 h 260812"/>
              <a:gd name="connsiteX0" fmla="*/ 0 w 1203862"/>
              <a:gd name="connsiteY0" fmla="*/ 260812 h 260812"/>
              <a:gd name="connsiteX1" fmla="*/ 469638 w 1203862"/>
              <a:gd name="connsiteY1" fmla="*/ 225499 h 260812"/>
              <a:gd name="connsiteX2" fmla="*/ 733234 w 1203862"/>
              <a:gd name="connsiteY2" fmla="*/ 0 h 260812"/>
              <a:gd name="connsiteX3" fmla="*/ 863768 w 1203862"/>
              <a:gd name="connsiteY3" fmla="*/ 256311 h 260812"/>
              <a:gd name="connsiteX4" fmla="*/ 1203862 w 1203862"/>
              <a:gd name="connsiteY4" fmla="*/ 257704 h 260812"/>
              <a:gd name="connsiteX0" fmla="*/ 0 w 1203862"/>
              <a:gd name="connsiteY0" fmla="*/ 259786 h 259786"/>
              <a:gd name="connsiteX1" fmla="*/ 469638 w 1203862"/>
              <a:gd name="connsiteY1" fmla="*/ 224473 h 259786"/>
              <a:gd name="connsiteX2" fmla="*/ 789758 w 1203862"/>
              <a:gd name="connsiteY2" fmla="*/ 0 h 259786"/>
              <a:gd name="connsiteX3" fmla="*/ 863768 w 1203862"/>
              <a:gd name="connsiteY3" fmla="*/ 255285 h 259786"/>
              <a:gd name="connsiteX4" fmla="*/ 1203862 w 1203862"/>
              <a:gd name="connsiteY4" fmla="*/ 256678 h 259786"/>
              <a:gd name="connsiteX0" fmla="*/ 0 w 1203862"/>
              <a:gd name="connsiteY0" fmla="*/ 261839 h 261839"/>
              <a:gd name="connsiteX1" fmla="*/ 469638 w 1203862"/>
              <a:gd name="connsiteY1" fmla="*/ 226526 h 261839"/>
              <a:gd name="connsiteX2" fmla="*/ 832149 w 1203862"/>
              <a:gd name="connsiteY2" fmla="*/ 0 h 261839"/>
              <a:gd name="connsiteX3" fmla="*/ 863768 w 1203862"/>
              <a:gd name="connsiteY3" fmla="*/ 257338 h 261839"/>
              <a:gd name="connsiteX4" fmla="*/ 1203862 w 1203862"/>
              <a:gd name="connsiteY4" fmla="*/ 258731 h 261839"/>
              <a:gd name="connsiteX0" fmla="*/ 0 w 1203862"/>
              <a:gd name="connsiteY0" fmla="*/ 261839 h 261839"/>
              <a:gd name="connsiteX1" fmla="*/ 469638 w 1203862"/>
              <a:gd name="connsiteY1" fmla="*/ 226526 h 261839"/>
              <a:gd name="connsiteX2" fmla="*/ 832149 w 1203862"/>
              <a:gd name="connsiteY2" fmla="*/ 0 h 261839"/>
              <a:gd name="connsiteX3" fmla="*/ 863768 w 1203862"/>
              <a:gd name="connsiteY3" fmla="*/ 257338 h 261839"/>
              <a:gd name="connsiteX4" fmla="*/ 1203862 w 1203862"/>
              <a:gd name="connsiteY4" fmla="*/ 258731 h 261839"/>
              <a:gd name="connsiteX0" fmla="*/ 0 w 1203862"/>
              <a:gd name="connsiteY0" fmla="*/ 261839 h 261839"/>
              <a:gd name="connsiteX1" fmla="*/ 469638 w 1203862"/>
              <a:gd name="connsiteY1" fmla="*/ 226526 h 261839"/>
              <a:gd name="connsiteX2" fmla="*/ 832149 w 1203862"/>
              <a:gd name="connsiteY2" fmla="*/ 0 h 261839"/>
              <a:gd name="connsiteX3" fmla="*/ 863768 w 1203862"/>
              <a:gd name="connsiteY3" fmla="*/ 257338 h 261839"/>
              <a:gd name="connsiteX4" fmla="*/ 1203862 w 1203862"/>
              <a:gd name="connsiteY4" fmla="*/ 258731 h 261839"/>
              <a:gd name="connsiteX0" fmla="*/ 0 w 1203862"/>
              <a:gd name="connsiteY0" fmla="*/ 261839 h 261839"/>
              <a:gd name="connsiteX1" fmla="*/ 469638 w 1203862"/>
              <a:gd name="connsiteY1" fmla="*/ 226526 h 261839"/>
              <a:gd name="connsiteX2" fmla="*/ 832149 w 1203862"/>
              <a:gd name="connsiteY2" fmla="*/ 0 h 261839"/>
              <a:gd name="connsiteX3" fmla="*/ 863768 w 1203862"/>
              <a:gd name="connsiteY3" fmla="*/ 257338 h 261839"/>
              <a:gd name="connsiteX4" fmla="*/ 1203862 w 1203862"/>
              <a:gd name="connsiteY4" fmla="*/ 258731 h 261839"/>
              <a:gd name="connsiteX0" fmla="*/ 0 w 1203862"/>
              <a:gd name="connsiteY0" fmla="*/ 261839 h 261839"/>
              <a:gd name="connsiteX1" fmla="*/ 483770 w 1203862"/>
              <a:gd name="connsiteY1" fmla="*/ 204975 h 261839"/>
              <a:gd name="connsiteX2" fmla="*/ 832149 w 1203862"/>
              <a:gd name="connsiteY2" fmla="*/ 0 h 261839"/>
              <a:gd name="connsiteX3" fmla="*/ 863768 w 1203862"/>
              <a:gd name="connsiteY3" fmla="*/ 257338 h 261839"/>
              <a:gd name="connsiteX4" fmla="*/ 1203862 w 1203862"/>
              <a:gd name="connsiteY4" fmla="*/ 258731 h 261839"/>
              <a:gd name="connsiteX0" fmla="*/ 0 w 1203862"/>
              <a:gd name="connsiteY0" fmla="*/ 261839 h 261839"/>
              <a:gd name="connsiteX1" fmla="*/ 483770 w 1203862"/>
              <a:gd name="connsiteY1" fmla="*/ 204975 h 261839"/>
              <a:gd name="connsiteX2" fmla="*/ 832149 w 1203862"/>
              <a:gd name="connsiteY2" fmla="*/ 0 h 261839"/>
              <a:gd name="connsiteX3" fmla="*/ 863768 w 1203862"/>
              <a:gd name="connsiteY3" fmla="*/ 257338 h 261839"/>
              <a:gd name="connsiteX4" fmla="*/ 1203862 w 1203862"/>
              <a:gd name="connsiteY4" fmla="*/ 258731 h 261839"/>
              <a:gd name="connsiteX0" fmla="*/ 0 w 1203862"/>
              <a:gd name="connsiteY0" fmla="*/ 261839 h 261839"/>
              <a:gd name="connsiteX1" fmla="*/ 632148 w 1203862"/>
              <a:gd name="connsiteY1" fmla="*/ 206001 h 261839"/>
              <a:gd name="connsiteX2" fmla="*/ 832149 w 1203862"/>
              <a:gd name="connsiteY2" fmla="*/ 0 h 261839"/>
              <a:gd name="connsiteX3" fmla="*/ 863768 w 1203862"/>
              <a:gd name="connsiteY3" fmla="*/ 257338 h 261839"/>
              <a:gd name="connsiteX4" fmla="*/ 1203862 w 1203862"/>
              <a:gd name="connsiteY4" fmla="*/ 258731 h 261839"/>
              <a:gd name="connsiteX0" fmla="*/ 0 w 1203862"/>
              <a:gd name="connsiteY0" fmla="*/ 261839 h 261839"/>
              <a:gd name="connsiteX1" fmla="*/ 674540 w 1203862"/>
              <a:gd name="connsiteY1" fmla="*/ 206001 h 261839"/>
              <a:gd name="connsiteX2" fmla="*/ 832149 w 1203862"/>
              <a:gd name="connsiteY2" fmla="*/ 0 h 261839"/>
              <a:gd name="connsiteX3" fmla="*/ 863768 w 1203862"/>
              <a:gd name="connsiteY3" fmla="*/ 257338 h 261839"/>
              <a:gd name="connsiteX4" fmla="*/ 1203862 w 1203862"/>
              <a:gd name="connsiteY4" fmla="*/ 258731 h 261839"/>
              <a:gd name="connsiteX0" fmla="*/ 0 w 963636"/>
              <a:gd name="connsiteY0" fmla="*/ 260813 h 260813"/>
              <a:gd name="connsiteX1" fmla="*/ 434314 w 963636"/>
              <a:gd name="connsiteY1" fmla="*/ 206001 h 260813"/>
              <a:gd name="connsiteX2" fmla="*/ 591923 w 963636"/>
              <a:gd name="connsiteY2" fmla="*/ 0 h 260813"/>
              <a:gd name="connsiteX3" fmla="*/ 623542 w 963636"/>
              <a:gd name="connsiteY3" fmla="*/ 257338 h 260813"/>
              <a:gd name="connsiteX4" fmla="*/ 963636 w 963636"/>
              <a:gd name="connsiteY4" fmla="*/ 258731 h 260813"/>
              <a:gd name="connsiteX0" fmla="*/ 0 w 963636"/>
              <a:gd name="connsiteY0" fmla="*/ 260813 h 275048"/>
              <a:gd name="connsiteX1" fmla="*/ 504968 w 963636"/>
              <a:gd name="connsiteY1" fmla="*/ 255260 h 275048"/>
              <a:gd name="connsiteX2" fmla="*/ 591923 w 963636"/>
              <a:gd name="connsiteY2" fmla="*/ 0 h 275048"/>
              <a:gd name="connsiteX3" fmla="*/ 623542 w 963636"/>
              <a:gd name="connsiteY3" fmla="*/ 257338 h 275048"/>
              <a:gd name="connsiteX4" fmla="*/ 963636 w 963636"/>
              <a:gd name="connsiteY4" fmla="*/ 258731 h 275048"/>
              <a:gd name="connsiteX0" fmla="*/ 0 w 963636"/>
              <a:gd name="connsiteY0" fmla="*/ 260813 h 275048"/>
              <a:gd name="connsiteX1" fmla="*/ 504968 w 963636"/>
              <a:gd name="connsiteY1" fmla="*/ 255260 h 275048"/>
              <a:gd name="connsiteX2" fmla="*/ 591923 w 963636"/>
              <a:gd name="connsiteY2" fmla="*/ 0 h 275048"/>
              <a:gd name="connsiteX3" fmla="*/ 623542 w 963636"/>
              <a:gd name="connsiteY3" fmla="*/ 257338 h 275048"/>
              <a:gd name="connsiteX4" fmla="*/ 963636 w 963636"/>
              <a:gd name="connsiteY4" fmla="*/ 258731 h 275048"/>
              <a:gd name="connsiteX0" fmla="*/ 0 w 963636"/>
              <a:gd name="connsiteY0" fmla="*/ 260813 h 260813"/>
              <a:gd name="connsiteX1" fmla="*/ 504968 w 963636"/>
              <a:gd name="connsiteY1" fmla="*/ 255260 h 260813"/>
              <a:gd name="connsiteX2" fmla="*/ 591923 w 963636"/>
              <a:gd name="connsiteY2" fmla="*/ 0 h 260813"/>
              <a:gd name="connsiteX3" fmla="*/ 623542 w 963636"/>
              <a:gd name="connsiteY3" fmla="*/ 257338 h 260813"/>
              <a:gd name="connsiteX4" fmla="*/ 963636 w 963636"/>
              <a:gd name="connsiteY4" fmla="*/ 258731 h 260813"/>
              <a:gd name="connsiteX0" fmla="*/ 0 w 963636"/>
              <a:gd name="connsiteY0" fmla="*/ 260813 h 260813"/>
              <a:gd name="connsiteX1" fmla="*/ 519097 w 963636"/>
              <a:gd name="connsiteY1" fmla="*/ 259365 h 260813"/>
              <a:gd name="connsiteX2" fmla="*/ 591923 w 963636"/>
              <a:gd name="connsiteY2" fmla="*/ 0 h 260813"/>
              <a:gd name="connsiteX3" fmla="*/ 623542 w 963636"/>
              <a:gd name="connsiteY3" fmla="*/ 257338 h 260813"/>
              <a:gd name="connsiteX4" fmla="*/ 963636 w 963636"/>
              <a:gd name="connsiteY4" fmla="*/ 258731 h 260813"/>
              <a:gd name="connsiteX0" fmla="*/ 0 w 963636"/>
              <a:gd name="connsiteY0" fmla="*/ 260813 h 260813"/>
              <a:gd name="connsiteX1" fmla="*/ 519097 w 963636"/>
              <a:gd name="connsiteY1" fmla="*/ 259365 h 260813"/>
              <a:gd name="connsiteX2" fmla="*/ 591923 w 963636"/>
              <a:gd name="connsiteY2" fmla="*/ 0 h 260813"/>
              <a:gd name="connsiteX3" fmla="*/ 623542 w 963636"/>
              <a:gd name="connsiteY3" fmla="*/ 257338 h 260813"/>
              <a:gd name="connsiteX4" fmla="*/ 963636 w 963636"/>
              <a:gd name="connsiteY4" fmla="*/ 258731 h 260813"/>
              <a:gd name="connsiteX0" fmla="*/ 0 w 963636"/>
              <a:gd name="connsiteY0" fmla="*/ 260813 h 260813"/>
              <a:gd name="connsiteX1" fmla="*/ 519097 w 963636"/>
              <a:gd name="connsiteY1" fmla="*/ 259365 h 260813"/>
              <a:gd name="connsiteX2" fmla="*/ 591923 w 963636"/>
              <a:gd name="connsiteY2" fmla="*/ 0 h 260813"/>
              <a:gd name="connsiteX3" fmla="*/ 623542 w 963636"/>
              <a:gd name="connsiteY3" fmla="*/ 257338 h 260813"/>
              <a:gd name="connsiteX4" fmla="*/ 963636 w 963636"/>
              <a:gd name="connsiteY4" fmla="*/ 258731 h 260813"/>
              <a:gd name="connsiteX0" fmla="*/ 0 w 963636"/>
              <a:gd name="connsiteY0" fmla="*/ 260813 h 260813"/>
              <a:gd name="connsiteX1" fmla="*/ 519097 w 963636"/>
              <a:gd name="connsiteY1" fmla="*/ 259365 h 260813"/>
              <a:gd name="connsiteX2" fmla="*/ 591923 w 963636"/>
              <a:gd name="connsiteY2" fmla="*/ 0 h 260813"/>
              <a:gd name="connsiteX3" fmla="*/ 623542 w 963636"/>
              <a:gd name="connsiteY3" fmla="*/ 257338 h 260813"/>
              <a:gd name="connsiteX4" fmla="*/ 963636 w 963636"/>
              <a:gd name="connsiteY4" fmla="*/ 258731 h 260813"/>
              <a:gd name="connsiteX0" fmla="*/ 0 w 963636"/>
              <a:gd name="connsiteY0" fmla="*/ 260813 h 260813"/>
              <a:gd name="connsiteX1" fmla="*/ 519097 w 963636"/>
              <a:gd name="connsiteY1" fmla="*/ 259365 h 260813"/>
              <a:gd name="connsiteX2" fmla="*/ 591923 w 963636"/>
              <a:gd name="connsiteY2" fmla="*/ 0 h 260813"/>
              <a:gd name="connsiteX3" fmla="*/ 623542 w 963636"/>
              <a:gd name="connsiteY3" fmla="*/ 257338 h 260813"/>
              <a:gd name="connsiteX4" fmla="*/ 963636 w 963636"/>
              <a:gd name="connsiteY4" fmla="*/ 258731 h 260813"/>
              <a:gd name="connsiteX0" fmla="*/ 0 w 681015"/>
              <a:gd name="connsiteY0" fmla="*/ 261839 h 261839"/>
              <a:gd name="connsiteX1" fmla="*/ 236476 w 681015"/>
              <a:gd name="connsiteY1" fmla="*/ 259365 h 261839"/>
              <a:gd name="connsiteX2" fmla="*/ 309302 w 681015"/>
              <a:gd name="connsiteY2" fmla="*/ 0 h 261839"/>
              <a:gd name="connsiteX3" fmla="*/ 340921 w 681015"/>
              <a:gd name="connsiteY3" fmla="*/ 257338 h 261839"/>
              <a:gd name="connsiteX4" fmla="*/ 681015 w 681015"/>
              <a:gd name="connsiteY4" fmla="*/ 258731 h 261839"/>
              <a:gd name="connsiteX0" fmla="*/ 0 w 659818"/>
              <a:gd name="connsiteY0" fmla="*/ 257734 h 259365"/>
              <a:gd name="connsiteX1" fmla="*/ 215279 w 659818"/>
              <a:gd name="connsiteY1" fmla="*/ 259365 h 259365"/>
              <a:gd name="connsiteX2" fmla="*/ 288105 w 659818"/>
              <a:gd name="connsiteY2" fmla="*/ 0 h 259365"/>
              <a:gd name="connsiteX3" fmla="*/ 319724 w 659818"/>
              <a:gd name="connsiteY3" fmla="*/ 257338 h 259365"/>
              <a:gd name="connsiteX4" fmla="*/ 659818 w 659818"/>
              <a:gd name="connsiteY4" fmla="*/ 258731 h 259365"/>
              <a:gd name="connsiteX0" fmla="*/ 0 w 659818"/>
              <a:gd name="connsiteY0" fmla="*/ 257734 h 258731"/>
              <a:gd name="connsiteX1" fmla="*/ 208214 w 659818"/>
              <a:gd name="connsiteY1" fmla="*/ 258339 h 258731"/>
              <a:gd name="connsiteX2" fmla="*/ 288105 w 659818"/>
              <a:gd name="connsiteY2" fmla="*/ 0 h 258731"/>
              <a:gd name="connsiteX3" fmla="*/ 319724 w 659818"/>
              <a:gd name="connsiteY3" fmla="*/ 257338 h 258731"/>
              <a:gd name="connsiteX4" fmla="*/ 659818 w 659818"/>
              <a:gd name="connsiteY4" fmla="*/ 258731 h 258731"/>
              <a:gd name="connsiteX0" fmla="*/ 0 w 511442"/>
              <a:gd name="connsiteY0" fmla="*/ 257734 h 258339"/>
              <a:gd name="connsiteX1" fmla="*/ 208214 w 511442"/>
              <a:gd name="connsiteY1" fmla="*/ 258339 h 258339"/>
              <a:gd name="connsiteX2" fmla="*/ 288105 w 511442"/>
              <a:gd name="connsiteY2" fmla="*/ 0 h 258339"/>
              <a:gd name="connsiteX3" fmla="*/ 319724 w 511442"/>
              <a:gd name="connsiteY3" fmla="*/ 257338 h 258339"/>
              <a:gd name="connsiteX4" fmla="*/ 511442 w 511442"/>
              <a:gd name="connsiteY4" fmla="*/ 257704 h 258339"/>
              <a:gd name="connsiteX0" fmla="*/ 0 w 511442"/>
              <a:gd name="connsiteY0" fmla="*/ 257734 h 257734"/>
              <a:gd name="connsiteX1" fmla="*/ 208214 w 511442"/>
              <a:gd name="connsiteY1" fmla="*/ 256286 h 257734"/>
              <a:gd name="connsiteX2" fmla="*/ 288105 w 511442"/>
              <a:gd name="connsiteY2" fmla="*/ 0 h 257734"/>
              <a:gd name="connsiteX3" fmla="*/ 319724 w 511442"/>
              <a:gd name="connsiteY3" fmla="*/ 257338 h 257734"/>
              <a:gd name="connsiteX4" fmla="*/ 511442 w 511442"/>
              <a:gd name="connsiteY4" fmla="*/ 257704 h 257734"/>
              <a:gd name="connsiteX0" fmla="*/ 0 w 511442"/>
              <a:gd name="connsiteY0" fmla="*/ 257734 h 257734"/>
              <a:gd name="connsiteX1" fmla="*/ 23927 w 511442"/>
              <a:gd name="connsiteY1" fmla="*/ 255531 h 257734"/>
              <a:gd name="connsiteX2" fmla="*/ 208214 w 511442"/>
              <a:gd name="connsiteY2" fmla="*/ 256286 h 257734"/>
              <a:gd name="connsiteX3" fmla="*/ 288105 w 511442"/>
              <a:gd name="connsiteY3" fmla="*/ 0 h 257734"/>
              <a:gd name="connsiteX4" fmla="*/ 319724 w 511442"/>
              <a:gd name="connsiteY4" fmla="*/ 257338 h 257734"/>
              <a:gd name="connsiteX5" fmla="*/ 511442 w 511442"/>
              <a:gd name="connsiteY5" fmla="*/ 257704 h 257734"/>
              <a:gd name="connsiteX0" fmla="*/ 0 w 511442"/>
              <a:gd name="connsiteY0" fmla="*/ 257734 h 257734"/>
              <a:gd name="connsiteX1" fmla="*/ 23927 w 511442"/>
              <a:gd name="connsiteY1" fmla="*/ 257583 h 257734"/>
              <a:gd name="connsiteX2" fmla="*/ 208214 w 511442"/>
              <a:gd name="connsiteY2" fmla="*/ 256286 h 257734"/>
              <a:gd name="connsiteX3" fmla="*/ 288105 w 511442"/>
              <a:gd name="connsiteY3" fmla="*/ 0 h 257734"/>
              <a:gd name="connsiteX4" fmla="*/ 319724 w 511442"/>
              <a:gd name="connsiteY4" fmla="*/ 257338 h 257734"/>
              <a:gd name="connsiteX5" fmla="*/ 511442 w 511442"/>
              <a:gd name="connsiteY5" fmla="*/ 257704 h 257734"/>
              <a:gd name="connsiteX0" fmla="*/ 0 w 511442"/>
              <a:gd name="connsiteY0" fmla="*/ 257734 h 257734"/>
              <a:gd name="connsiteX1" fmla="*/ 23927 w 511442"/>
              <a:gd name="connsiteY1" fmla="*/ 257583 h 257734"/>
              <a:gd name="connsiteX2" fmla="*/ 243541 w 511442"/>
              <a:gd name="connsiteY2" fmla="*/ 256286 h 257734"/>
              <a:gd name="connsiteX3" fmla="*/ 288105 w 511442"/>
              <a:gd name="connsiteY3" fmla="*/ 0 h 257734"/>
              <a:gd name="connsiteX4" fmla="*/ 319724 w 511442"/>
              <a:gd name="connsiteY4" fmla="*/ 257338 h 257734"/>
              <a:gd name="connsiteX5" fmla="*/ 511442 w 511442"/>
              <a:gd name="connsiteY5" fmla="*/ 257704 h 257734"/>
              <a:gd name="connsiteX0" fmla="*/ 0 w 511442"/>
              <a:gd name="connsiteY0" fmla="*/ 257734 h 257734"/>
              <a:gd name="connsiteX1" fmla="*/ 23927 w 511442"/>
              <a:gd name="connsiteY1" fmla="*/ 257583 h 257734"/>
              <a:gd name="connsiteX2" fmla="*/ 243541 w 511442"/>
              <a:gd name="connsiteY2" fmla="*/ 256286 h 257734"/>
              <a:gd name="connsiteX3" fmla="*/ 288105 w 511442"/>
              <a:gd name="connsiteY3" fmla="*/ 0 h 257734"/>
              <a:gd name="connsiteX4" fmla="*/ 319724 w 511442"/>
              <a:gd name="connsiteY4" fmla="*/ 257338 h 257734"/>
              <a:gd name="connsiteX5" fmla="*/ 511442 w 511442"/>
              <a:gd name="connsiteY5" fmla="*/ 257704 h 257734"/>
              <a:gd name="connsiteX0" fmla="*/ 0 w 511442"/>
              <a:gd name="connsiteY0" fmla="*/ 257734 h 257734"/>
              <a:gd name="connsiteX1" fmla="*/ 66319 w 511442"/>
              <a:gd name="connsiteY1" fmla="*/ 256557 h 257734"/>
              <a:gd name="connsiteX2" fmla="*/ 243541 w 511442"/>
              <a:gd name="connsiteY2" fmla="*/ 256286 h 257734"/>
              <a:gd name="connsiteX3" fmla="*/ 288105 w 511442"/>
              <a:gd name="connsiteY3" fmla="*/ 0 h 257734"/>
              <a:gd name="connsiteX4" fmla="*/ 319724 w 511442"/>
              <a:gd name="connsiteY4" fmla="*/ 257338 h 257734"/>
              <a:gd name="connsiteX5" fmla="*/ 511442 w 511442"/>
              <a:gd name="connsiteY5" fmla="*/ 257704 h 257734"/>
              <a:gd name="connsiteX0" fmla="*/ 0 w 445123"/>
              <a:gd name="connsiteY0" fmla="*/ 256557 h 257704"/>
              <a:gd name="connsiteX1" fmla="*/ 177222 w 445123"/>
              <a:gd name="connsiteY1" fmla="*/ 256286 h 257704"/>
              <a:gd name="connsiteX2" fmla="*/ 221786 w 445123"/>
              <a:gd name="connsiteY2" fmla="*/ 0 h 257704"/>
              <a:gd name="connsiteX3" fmla="*/ 253405 w 445123"/>
              <a:gd name="connsiteY3" fmla="*/ 257338 h 257704"/>
              <a:gd name="connsiteX4" fmla="*/ 445123 w 445123"/>
              <a:gd name="connsiteY4" fmla="*/ 257704 h 257704"/>
              <a:gd name="connsiteX0" fmla="*/ 0 w 445123"/>
              <a:gd name="connsiteY0" fmla="*/ 256557 h 257704"/>
              <a:gd name="connsiteX1" fmla="*/ 177222 w 445123"/>
              <a:gd name="connsiteY1" fmla="*/ 256286 h 257704"/>
              <a:gd name="connsiteX2" fmla="*/ 221786 w 445123"/>
              <a:gd name="connsiteY2" fmla="*/ 0 h 257704"/>
              <a:gd name="connsiteX3" fmla="*/ 253405 w 445123"/>
              <a:gd name="connsiteY3" fmla="*/ 257338 h 257704"/>
              <a:gd name="connsiteX4" fmla="*/ 445123 w 445123"/>
              <a:gd name="connsiteY4" fmla="*/ 257704 h 257704"/>
              <a:gd name="connsiteX0" fmla="*/ 0 w 445123"/>
              <a:gd name="connsiteY0" fmla="*/ 145724 h 146871"/>
              <a:gd name="connsiteX1" fmla="*/ 177222 w 445123"/>
              <a:gd name="connsiteY1" fmla="*/ 145453 h 146871"/>
              <a:gd name="connsiteX2" fmla="*/ 214721 w 445123"/>
              <a:gd name="connsiteY2" fmla="*/ 0 h 146871"/>
              <a:gd name="connsiteX3" fmla="*/ 253405 w 445123"/>
              <a:gd name="connsiteY3" fmla="*/ 146505 h 146871"/>
              <a:gd name="connsiteX4" fmla="*/ 445123 w 445123"/>
              <a:gd name="connsiteY4" fmla="*/ 146871 h 146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123" h="146871">
                <a:moveTo>
                  <a:pt x="0" y="145724"/>
                </a:moveTo>
                <a:lnTo>
                  <a:pt x="177222" y="145453"/>
                </a:lnTo>
                <a:cubicBezTo>
                  <a:pt x="191087" y="96853"/>
                  <a:pt x="202950" y="36260"/>
                  <a:pt x="214721" y="0"/>
                </a:cubicBezTo>
                <a:cubicBezTo>
                  <a:pt x="228598" y="28568"/>
                  <a:pt x="232667" y="102186"/>
                  <a:pt x="253405" y="146505"/>
                </a:cubicBezTo>
                <a:lnTo>
                  <a:pt x="445123" y="146871"/>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1633"/>
          </a:p>
        </p:txBody>
      </p:sp>
      <p:grpSp>
        <p:nvGrpSpPr>
          <p:cNvPr id="54" name="Group 53">
            <a:extLst>
              <a:ext uri="{FF2B5EF4-FFF2-40B4-BE49-F238E27FC236}">
                <a16:creationId xmlns:a16="http://schemas.microsoft.com/office/drawing/2014/main" id="{8F48BBB1-3D7F-4326-92F9-63EB0A339E26}"/>
              </a:ext>
            </a:extLst>
          </p:cNvPr>
          <p:cNvGrpSpPr/>
          <p:nvPr/>
        </p:nvGrpSpPr>
        <p:grpSpPr>
          <a:xfrm>
            <a:off x="3946475" y="4839007"/>
            <a:ext cx="1678048" cy="600107"/>
            <a:chOff x="1101819" y="1111916"/>
            <a:chExt cx="1762160" cy="615633"/>
          </a:xfrm>
        </p:grpSpPr>
        <p:pic>
          <p:nvPicPr>
            <p:cNvPr id="55" name="Picture 4" descr="Image result for pulling">
              <a:extLst>
                <a:ext uri="{FF2B5EF4-FFF2-40B4-BE49-F238E27FC236}">
                  <a16:creationId xmlns:a16="http://schemas.microsoft.com/office/drawing/2014/main" id="{6A67B2EC-3BB7-472A-A848-D996D6D6E1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1766" y="1111916"/>
              <a:ext cx="822213" cy="58503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Image result for pulling">
              <a:extLst>
                <a:ext uri="{FF2B5EF4-FFF2-40B4-BE49-F238E27FC236}">
                  <a16:creationId xmlns:a16="http://schemas.microsoft.com/office/drawing/2014/main" id="{E25870CD-78D1-4586-9FAC-20F1FDE060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101819" y="1142513"/>
              <a:ext cx="822213" cy="585036"/>
            </a:xfrm>
            <a:prstGeom prst="rect">
              <a:avLst/>
            </a:prstGeom>
            <a:noFill/>
            <a:extLst>
              <a:ext uri="{909E8E84-426E-40DD-AFC4-6F175D3DCCD1}">
                <a14:hiddenFill xmlns:a14="http://schemas.microsoft.com/office/drawing/2010/main">
                  <a:solidFill>
                    <a:srgbClr val="FFFFFF"/>
                  </a:solidFill>
                </a14:hiddenFill>
              </a:ext>
            </a:extLst>
          </p:spPr>
        </p:pic>
      </p:grpSp>
      <p:pic>
        <p:nvPicPr>
          <p:cNvPr id="57" name="Picture 387">
            <a:extLst>
              <a:ext uri="{FF2B5EF4-FFF2-40B4-BE49-F238E27FC236}">
                <a16:creationId xmlns:a16="http://schemas.microsoft.com/office/drawing/2014/main" id="{26A24F45-DDAC-4545-A897-CE079CDCD8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9752" y="5059253"/>
            <a:ext cx="806354" cy="98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 name="Group 57">
            <a:extLst>
              <a:ext uri="{FF2B5EF4-FFF2-40B4-BE49-F238E27FC236}">
                <a16:creationId xmlns:a16="http://schemas.microsoft.com/office/drawing/2014/main" id="{7C8081D4-258C-4F89-A312-0FD46306D953}"/>
              </a:ext>
            </a:extLst>
          </p:cNvPr>
          <p:cNvGrpSpPr/>
          <p:nvPr/>
        </p:nvGrpSpPr>
        <p:grpSpPr>
          <a:xfrm>
            <a:off x="3687267" y="4860326"/>
            <a:ext cx="2171064" cy="570282"/>
            <a:chOff x="1235821" y="2401190"/>
            <a:chExt cx="2279887" cy="585036"/>
          </a:xfrm>
        </p:grpSpPr>
        <p:pic>
          <p:nvPicPr>
            <p:cNvPr id="59" name="Picture 4" descr="Image result for pulling">
              <a:extLst>
                <a:ext uri="{FF2B5EF4-FFF2-40B4-BE49-F238E27FC236}">
                  <a16:creationId xmlns:a16="http://schemas.microsoft.com/office/drawing/2014/main" id="{06BAAB1A-2E93-4DFD-8595-FCD2011D76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3495" y="2401190"/>
              <a:ext cx="822213" cy="58503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Image result for pulling">
              <a:extLst>
                <a:ext uri="{FF2B5EF4-FFF2-40B4-BE49-F238E27FC236}">
                  <a16:creationId xmlns:a16="http://schemas.microsoft.com/office/drawing/2014/main" id="{0111DEC7-61BB-4B41-B609-E7E51A6955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235821" y="2401190"/>
              <a:ext cx="822213" cy="585036"/>
            </a:xfrm>
            <a:prstGeom prst="rect">
              <a:avLst/>
            </a:prstGeom>
            <a:noFill/>
            <a:extLst>
              <a:ext uri="{909E8E84-426E-40DD-AFC4-6F175D3DCCD1}">
                <a14:hiddenFill xmlns:a14="http://schemas.microsoft.com/office/drawing/2010/main">
                  <a:solidFill>
                    <a:srgbClr val="FFFFFF"/>
                  </a:solidFill>
                </a14:hiddenFill>
              </a:ext>
            </a:extLst>
          </p:spPr>
        </p:pic>
      </p:grpSp>
      <p:pic>
        <p:nvPicPr>
          <p:cNvPr id="61" name="Picture 387">
            <a:extLst>
              <a:ext uri="{FF2B5EF4-FFF2-40B4-BE49-F238E27FC236}">
                <a16:creationId xmlns:a16="http://schemas.microsoft.com/office/drawing/2014/main" id="{B3E1414E-E738-4BDE-8D9F-3EE68E499E7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2229" y="4751848"/>
            <a:ext cx="806353" cy="60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 name="Group 61">
            <a:extLst>
              <a:ext uri="{FF2B5EF4-FFF2-40B4-BE49-F238E27FC236}">
                <a16:creationId xmlns:a16="http://schemas.microsoft.com/office/drawing/2014/main" id="{37770C22-1864-41E9-A9F4-170E647CA5A8}"/>
              </a:ext>
            </a:extLst>
          </p:cNvPr>
          <p:cNvGrpSpPr/>
          <p:nvPr/>
        </p:nvGrpSpPr>
        <p:grpSpPr>
          <a:xfrm>
            <a:off x="8198746" y="4039955"/>
            <a:ext cx="1492800" cy="1318345"/>
            <a:chOff x="5243319" y="1778329"/>
            <a:chExt cx="1567625" cy="1352452"/>
          </a:xfrm>
        </p:grpSpPr>
        <p:sp>
          <p:nvSpPr>
            <p:cNvPr id="63" name="AutoShape 2" descr="Image result for pulling">
              <a:extLst>
                <a:ext uri="{FF2B5EF4-FFF2-40B4-BE49-F238E27FC236}">
                  <a16:creationId xmlns:a16="http://schemas.microsoft.com/office/drawing/2014/main" id="{19B54B97-0CC8-42C7-A1DF-77DD9AB1F9D7}"/>
                </a:ext>
              </a:extLst>
            </p:cNvPr>
            <p:cNvSpPr>
              <a:spLocks noChangeAspect="1" noChangeArrowheads="1"/>
            </p:cNvSpPr>
            <p:nvPr/>
          </p:nvSpPr>
          <p:spPr bwMode="auto">
            <a:xfrm flipH="1">
              <a:off x="5523468" y="1778329"/>
              <a:ext cx="45719" cy="457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2944" tIns="41472" rIns="82944" bIns="41472" numCol="1" anchor="t" anchorCtr="0" compatLnSpc="1">
              <a:prstTxWarp prst="textNoShape">
                <a:avLst/>
              </a:prstTxWarp>
            </a:bodyPr>
            <a:lstStyle/>
            <a:p>
              <a:endParaRPr lang="en-US" sz="1633"/>
            </a:p>
          </p:txBody>
        </p:sp>
        <p:sp>
          <p:nvSpPr>
            <p:cNvPr id="64" name="AutoShape 2" descr="Image result for pulling">
              <a:extLst>
                <a:ext uri="{FF2B5EF4-FFF2-40B4-BE49-F238E27FC236}">
                  <a16:creationId xmlns:a16="http://schemas.microsoft.com/office/drawing/2014/main" id="{E76056ED-3307-44C3-B26E-96CAD2DFA792}"/>
                </a:ext>
              </a:extLst>
            </p:cNvPr>
            <p:cNvSpPr>
              <a:spLocks noChangeAspect="1" noChangeArrowheads="1"/>
            </p:cNvSpPr>
            <p:nvPr/>
          </p:nvSpPr>
          <p:spPr bwMode="auto">
            <a:xfrm>
              <a:off x="6170163" y="1790372"/>
              <a:ext cx="45719" cy="457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2944" tIns="41472" rIns="82944" bIns="41472" numCol="1" anchor="t" anchorCtr="0" compatLnSpc="1">
              <a:prstTxWarp prst="textNoShape">
                <a:avLst/>
              </a:prstTxWarp>
            </a:bodyPr>
            <a:lstStyle/>
            <a:p>
              <a:endParaRPr lang="en-US" sz="1633"/>
            </a:p>
          </p:txBody>
        </p:sp>
        <p:grpSp>
          <p:nvGrpSpPr>
            <p:cNvPr id="65" name="Group 64">
              <a:extLst>
                <a:ext uri="{FF2B5EF4-FFF2-40B4-BE49-F238E27FC236}">
                  <a16:creationId xmlns:a16="http://schemas.microsoft.com/office/drawing/2014/main" id="{5B3C9013-2302-4E7A-8537-4C9C5537405F}"/>
                </a:ext>
              </a:extLst>
            </p:cNvPr>
            <p:cNvGrpSpPr/>
            <p:nvPr/>
          </p:nvGrpSpPr>
          <p:grpSpPr>
            <a:xfrm>
              <a:off x="5243319" y="2366645"/>
              <a:ext cx="1567625" cy="764136"/>
              <a:chOff x="7807253" y="2158171"/>
              <a:chExt cx="1567625" cy="764136"/>
            </a:xfrm>
          </p:grpSpPr>
          <p:pic>
            <p:nvPicPr>
              <p:cNvPr id="66" name="Picture 65">
                <a:extLst>
                  <a:ext uri="{FF2B5EF4-FFF2-40B4-BE49-F238E27FC236}">
                    <a16:creationId xmlns:a16="http://schemas.microsoft.com/office/drawing/2014/main" id="{6A64C4A9-338C-4985-B2AA-215F78B24A97}"/>
                  </a:ext>
                </a:extLst>
              </p:cNvPr>
              <p:cNvPicPr>
                <a:picLocks noChangeAspect="1"/>
              </p:cNvPicPr>
              <p:nvPr/>
            </p:nvPicPr>
            <p:blipFill>
              <a:blip r:embed="rId5"/>
              <a:stretch>
                <a:fillRect/>
              </a:stretch>
            </p:blipFill>
            <p:spPr>
              <a:xfrm flipH="1">
                <a:off x="8673888" y="2159767"/>
                <a:ext cx="700990" cy="762540"/>
              </a:xfrm>
              <a:prstGeom prst="rect">
                <a:avLst/>
              </a:prstGeom>
            </p:spPr>
          </p:pic>
          <p:pic>
            <p:nvPicPr>
              <p:cNvPr id="67" name="Picture 66">
                <a:extLst>
                  <a:ext uri="{FF2B5EF4-FFF2-40B4-BE49-F238E27FC236}">
                    <a16:creationId xmlns:a16="http://schemas.microsoft.com/office/drawing/2014/main" id="{F2CA4E75-A7B5-4758-BF95-D02DC05286DA}"/>
                  </a:ext>
                </a:extLst>
              </p:cNvPr>
              <p:cNvPicPr>
                <a:picLocks noChangeAspect="1"/>
              </p:cNvPicPr>
              <p:nvPr/>
            </p:nvPicPr>
            <p:blipFill>
              <a:blip r:embed="rId5"/>
              <a:stretch>
                <a:fillRect/>
              </a:stretch>
            </p:blipFill>
            <p:spPr>
              <a:xfrm>
                <a:off x="7807253" y="2158171"/>
                <a:ext cx="700990" cy="762540"/>
              </a:xfrm>
              <a:prstGeom prst="rect">
                <a:avLst/>
              </a:prstGeom>
            </p:spPr>
          </p:pic>
        </p:grpSp>
      </p:grpSp>
      <p:sp>
        <p:nvSpPr>
          <p:cNvPr id="68" name="Freeform 10">
            <a:extLst>
              <a:ext uri="{FF2B5EF4-FFF2-40B4-BE49-F238E27FC236}">
                <a16:creationId xmlns:a16="http://schemas.microsoft.com/office/drawing/2014/main" id="{63E1094B-730E-49CF-A0DD-8516241BD947}"/>
              </a:ext>
            </a:extLst>
          </p:cNvPr>
          <p:cNvSpPr/>
          <p:nvPr/>
        </p:nvSpPr>
        <p:spPr>
          <a:xfrm>
            <a:off x="8881719" y="3019055"/>
            <a:ext cx="173968" cy="2339093"/>
          </a:xfrm>
          <a:custGeom>
            <a:avLst/>
            <a:gdLst>
              <a:gd name="connsiteX0" fmla="*/ 0 w 930876"/>
              <a:gd name="connsiteY0" fmla="*/ 502522 h 584900"/>
              <a:gd name="connsiteX1" fmla="*/ 238897 w 930876"/>
              <a:gd name="connsiteY1" fmla="*/ 14 h 584900"/>
              <a:gd name="connsiteX2" fmla="*/ 502508 w 930876"/>
              <a:gd name="connsiteY2" fmla="*/ 486046 h 584900"/>
              <a:gd name="connsiteX3" fmla="*/ 930876 w 930876"/>
              <a:gd name="connsiteY3" fmla="*/ 584900 h 584900"/>
              <a:gd name="connsiteX0" fmla="*/ 0 w 930876"/>
              <a:gd name="connsiteY0" fmla="*/ 503682 h 586060"/>
              <a:gd name="connsiteX1" fmla="*/ 41189 w 930876"/>
              <a:gd name="connsiteY1" fmla="*/ 355401 h 586060"/>
              <a:gd name="connsiteX2" fmla="*/ 238897 w 930876"/>
              <a:gd name="connsiteY2" fmla="*/ 1174 h 586060"/>
              <a:gd name="connsiteX3" fmla="*/ 502508 w 930876"/>
              <a:gd name="connsiteY3" fmla="*/ 487206 h 586060"/>
              <a:gd name="connsiteX4" fmla="*/ 930876 w 930876"/>
              <a:gd name="connsiteY4" fmla="*/ 586060 h 586060"/>
              <a:gd name="connsiteX0" fmla="*/ 0 w 1260390"/>
              <a:gd name="connsiteY0" fmla="*/ 594299 h 594299"/>
              <a:gd name="connsiteX1" fmla="*/ 370703 w 1260390"/>
              <a:gd name="connsiteY1" fmla="*/ 355401 h 594299"/>
              <a:gd name="connsiteX2" fmla="*/ 568411 w 1260390"/>
              <a:gd name="connsiteY2" fmla="*/ 1174 h 594299"/>
              <a:gd name="connsiteX3" fmla="*/ 832022 w 1260390"/>
              <a:gd name="connsiteY3" fmla="*/ 487206 h 594299"/>
              <a:gd name="connsiteX4" fmla="*/ 1260390 w 1260390"/>
              <a:gd name="connsiteY4" fmla="*/ 586060 h 594299"/>
              <a:gd name="connsiteX0" fmla="*/ 0 w 1260390"/>
              <a:gd name="connsiteY0" fmla="*/ 593140 h 593140"/>
              <a:gd name="connsiteX1" fmla="*/ 362465 w 1260390"/>
              <a:gd name="connsiteY1" fmla="*/ 469572 h 593140"/>
              <a:gd name="connsiteX2" fmla="*/ 568411 w 1260390"/>
              <a:gd name="connsiteY2" fmla="*/ 15 h 593140"/>
              <a:gd name="connsiteX3" fmla="*/ 832022 w 1260390"/>
              <a:gd name="connsiteY3" fmla="*/ 486047 h 593140"/>
              <a:gd name="connsiteX4" fmla="*/ 1260390 w 1260390"/>
              <a:gd name="connsiteY4" fmla="*/ 584901 h 593140"/>
              <a:gd name="connsiteX0" fmla="*/ 0 w 1260390"/>
              <a:gd name="connsiteY0" fmla="*/ 362501 h 362501"/>
              <a:gd name="connsiteX1" fmla="*/ 362465 w 1260390"/>
              <a:gd name="connsiteY1" fmla="*/ 238933 h 362501"/>
              <a:gd name="connsiteX2" fmla="*/ 601362 w 1260390"/>
              <a:gd name="connsiteY2" fmla="*/ 36 h 362501"/>
              <a:gd name="connsiteX3" fmla="*/ 832022 w 1260390"/>
              <a:gd name="connsiteY3" fmla="*/ 255408 h 362501"/>
              <a:gd name="connsiteX4" fmla="*/ 1260390 w 1260390"/>
              <a:gd name="connsiteY4" fmla="*/ 354262 h 362501"/>
              <a:gd name="connsiteX0" fmla="*/ 0 w 1260390"/>
              <a:gd name="connsiteY0" fmla="*/ 362527 h 362527"/>
              <a:gd name="connsiteX1" fmla="*/ 362465 w 1260390"/>
              <a:gd name="connsiteY1" fmla="*/ 280149 h 362527"/>
              <a:gd name="connsiteX2" fmla="*/ 601362 w 1260390"/>
              <a:gd name="connsiteY2" fmla="*/ 62 h 362527"/>
              <a:gd name="connsiteX3" fmla="*/ 832022 w 1260390"/>
              <a:gd name="connsiteY3" fmla="*/ 255434 h 362527"/>
              <a:gd name="connsiteX4" fmla="*/ 1260390 w 1260390"/>
              <a:gd name="connsiteY4" fmla="*/ 354288 h 362527"/>
              <a:gd name="connsiteX0" fmla="*/ 0 w 1260390"/>
              <a:gd name="connsiteY0" fmla="*/ 362527 h 362527"/>
              <a:gd name="connsiteX1" fmla="*/ 362465 w 1260390"/>
              <a:gd name="connsiteY1" fmla="*/ 280149 h 362527"/>
              <a:gd name="connsiteX2" fmla="*/ 601362 w 1260390"/>
              <a:gd name="connsiteY2" fmla="*/ 62 h 362527"/>
              <a:gd name="connsiteX3" fmla="*/ 832022 w 1260390"/>
              <a:gd name="connsiteY3" fmla="*/ 255434 h 362527"/>
              <a:gd name="connsiteX4" fmla="*/ 1260390 w 1260390"/>
              <a:gd name="connsiteY4" fmla="*/ 354288 h 362527"/>
              <a:gd name="connsiteX0" fmla="*/ 0 w 1260390"/>
              <a:gd name="connsiteY0" fmla="*/ 362579 h 362579"/>
              <a:gd name="connsiteX1" fmla="*/ 362465 w 1260390"/>
              <a:gd name="connsiteY1" fmla="*/ 280201 h 362579"/>
              <a:gd name="connsiteX2" fmla="*/ 601362 w 1260390"/>
              <a:gd name="connsiteY2" fmla="*/ 114 h 362579"/>
              <a:gd name="connsiteX3" fmla="*/ 906162 w 1260390"/>
              <a:gd name="connsiteY3" fmla="*/ 247248 h 362579"/>
              <a:gd name="connsiteX4" fmla="*/ 1260390 w 1260390"/>
              <a:gd name="connsiteY4" fmla="*/ 354340 h 362579"/>
              <a:gd name="connsiteX0" fmla="*/ 0 w 1260390"/>
              <a:gd name="connsiteY0" fmla="*/ 362716 h 362716"/>
              <a:gd name="connsiteX1" fmla="*/ 337752 w 1260390"/>
              <a:gd name="connsiteY1" fmla="*/ 296814 h 362716"/>
              <a:gd name="connsiteX2" fmla="*/ 601362 w 1260390"/>
              <a:gd name="connsiteY2" fmla="*/ 251 h 362716"/>
              <a:gd name="connsiteX3" fmla="*/ 906162 w 1260390"/>
              <a:gd name="connsiteY3" fmla="*/ 247385 h 362716"/>
              <a:gd name="connsiteX4" fmla="*/ 1260390 w 1260390"/>
              <a:gd name="connsiteY4" fmla="*/ 354477 h 362716"/>
              <a:gd name="connsiteX0" fmla="*/ 0 w 1260390"/>
              <a:gd name="connsiteY0" fmla="*/ 362716 h 362716"/>
              <a:gd name="connsiteX1" fmla="*/ 337752 w 1260390"/>
              <a:gd name="connsiteY1" fmla="*/ 296814 h 362716"/>
              <a:gd name="connsiteX2" fmla="*/ 601362 w 1260390"/>
              <a:gd name="connsiteY2" fmla="*/ 251 h 362716"/>
              <a:gd name="connsiteX3" fmla="*/ 906162 w 1260390"/>
              <a:gd name="connsiteY3" fmla="*/ 247385 h 362716"/>
              <a:gd name="connsiteX4" fmla="*/ 1260390 w 1260390"/>
              <a:gd name="connsiteY4" fmla="*/ 354477 h 362716"/>
              <a:gd name="connsiteX0" fmla="*/ 0 w 1260390"/>
              <a:gd name="connsiteY0" fmla="*/ 362716 h 362716"/>
              <a:gd name="connsiteX1" fmla="*/ 337752 w 1260390"/>
              <a:gd name="connsiteY1" fmla="*/ 296814 h 362716"/>
              <a:gd name="connsiteX2" fmla="*/ 601362 w 1260390"/>
              <a:gd name="connsiteY2" fmla="*/ 251 h 362716"/>
              <a:gd name="connsiteX3" fmla="*/ 906162 w 1260390"/>
              <a:gd name="connsiteY3" fmla="*/ 247385 h 362716"/>
              <a:gd name="connsiteX4" fmla="*/ 1260390 w 1260390"/>
              <a:gd name="connsiteY4" fmla="*/ 354477 h 362716"/>
              <a:gd name="connsiteX0" fmla="*/ 0 w 1260390"/>
              <a:gd name="connsiteY0" fmla="*/ 346259 h 346259"/>
              <a:gd name="connsiteX1" fmla="*/ 337752 w 1260390"/>
              <a:gd name="connsiteY1" fmla="*/ 280357 h 346259"/>
              <a:gd name="connsiteX2" fmla="*/ 634314 w 1260390"/>
              <a:gd name="connsiteY2" fmla="*/ 270 h 346259"/>
              <a:gd name="connsiteX3" fmla="*/ 906162 w 1260390"/>
              <a:gd name="connsiteY3" fmla="*/ 230928 h 346259"/>
              <a:gd name="connsiteX4" fmla="*/ 1260390 w 1260390"/>
              <a:gd name="connsiteY4" fmla="*/ 338020 h 346259"/>
              <a:gd name="connsiteX0" fmla="*/ 0 w 1260390"/>
              <a:gd name="connsiteY0" fmla="*/ 346259 h 346259"/>
              <a:gd name="connsiteX1" fmla="*/ 337752 w 1260390"/>
              <a:gd name="connsiteY1" fmla="*/ 280357 h 346259"/>
              <a:gd name="connsiteX2" fmla="*/ 634314 w 1260390"/>
              <a:gd name="connsiteY2" fmla="*/ 270 h 346259"/>
              <a:gd name="connsiteX3" fmla="*/ 906162 w 1260390"/>
              <a:gd name="connsiteY3" fmla="*/ 230928 h 346259"/>
              <a:gd name="connsiteX4" fmla="*/ 1260390 w 1260390"/>
              <a:gd name="connsiteY4" fmla="*/ 338020 h 346259"/>
              <a:gd name="connsiteX0" fmla="*/ 0 w 1260390"/>
              <a:gd name="connsiteY0" fmla="*/ 346259 h 346259"/>
              <a:gd name="connsiteX1" fmla="*/ 490832 w 1260390"/>
              <a:gd name="connsiteY1" fmla="*/ 338654 h 346259"/>
              <a:gd name="connsiteX2" fmla="*/ 337752 w 1260390"/>
              <a:gd name="connsiteY2" fmla="*/ 280357 h 346259"/>
              <a:gd name="connsiteX3" fmla="*/ 634314 w 1260390"/>
              <a:gd name="connsiteY3" fmla="*/ 270 h 346259"/>
              <a:gd name="connsiteX4" fmla="*/ 906162 w 1260390"/>
              <a:gd name="connsiteY4" fmla="*/ 230928 h 346259"/>
              <a:gd name="connsiteX5" fmla="*/ 1260390 w 1260390"/>
              <a:gd name="connsiteY5" fmla="*/ 338020 h 346259"/>
              <a:gd name="connsiteX0" fmla="*/ 0 w 1260390"/>
              <a:gd name="connsiteY0" fmla="*/ 346259 h 346259"/>
              <a:gd name="connsiteX1" fmla="*/ 490832 w 1260390"/>
              <a:gd name="connsiteY1" fmla="*/ 338654 h 346259"/>
              <a:gd name="connsiteX2" fmla="*/ 512030 w 1260390"/>
              <a:gd name="connsiteY2" fmla="*/ 287343 h 346259"/>
              <a:gd name="connsiteX3" fmla="*/ 337752 w 1260390"/>
              <a:gd name="connsiteY3" fmla="*/ 280357 h 346259"/>
              <a:gd name="connsiteX4" fmla="*/ 634314 w 1260390"/>
              <a:gd name="connsiteY4" fmla="*/ 270 h 346259"/>
              <a:gd name="connsiteX5" fmla="*/ 906162 w 1260390"/>
              <a:gd name="connsiteY5" fmla="*/ 230928 h 346259"/>
              <a:gd name="connsiteX6" fmla="*/ 1260390 w 1260390"/>
              <a:gd name="connsiteY6" fmla="*/ 338020 h 346259"/>
              <a:gd name="connsiteX0" fmla="*/ 0 w 1260390"/>
              <a:gd name="connsiteY0" fmla="*/ 346259 h 346259"/>
              <a:gd name="connsiteX1" fmla="*/ 490832 w 1260390"/>
              <a:gd name="connsiteY1" fmla="*/ 338654 h 346259"/>
              <a:gd name="connsiteX2" fmla="*/ 512030 w 1260390"/>
              <a:gd name="connsiteY2" fmla="*/ 287343 h 346259"/>
              <a:gd name="connsiteX3" fmla="*/ 634314 w 1260390"/>
              <a:gd name="connsiteY3" fmla="*/ 270 h 346259"/>
              <a:gd name="connsiteX4" fmla="*/ 906162 w 1260390"/>
              <a:gd name="connsiteY4" fmla="*/ 230928 h 346259"/>
              <a:gd name="connsiteX5" fmla="*/ 1260390 w 1260390"/>
              <a:gd name="connsiteY5" fmla="*/ 338020 h 346259"/>
              <a:gd name="connsiteX0" fmla="*/ 0 w 1260390"/>
              <a:gd name="connsiteY0" fmla="*/ 274549 h 274549"/>
              <a:gd name="connsiteX1" fmla="*/ 490832 w 1260390"/>
              <a:gd name="connsiteY1" fmla="*/ 266944 h 274549"/>
              <a:gd name="connsiteX2" fmla="*/ 512030 w 1260390"/>
              <a:gd name="connsiteY2" fmla="*/ 215633 h 274549"/>
              <a:gd name="connsiteX3" fmla="*/ 620185 w 1260390"/>
              <a:gd name="connsiteY3" fmla="*/ 396 h 274549"/>
              <a:gd name="connsiteX4" fmla="*/ 906162 w 1260390"/>
              <a:gd name="connsiteY4" fmla="*/ 159218 h 274549"/>
              <a:gd name="connsiteX5" fmla="*/ 1260390 w 1260390"/>
              <a:gd name="connsiteY5" fmla="*/ 266310 h 274549"/>
              <a:gd name="connsiteX0" fmla="*/ 0 w 1260390"/>
              <a:gd name="connsiteY0" fmla="*/ 274549 h 274549"/>
              <a:gd name="connsiteX1" fmla="*/ 335389 w 1260390"/>
              <a:gd name="connsiteY1" fmla="*/ 263865 h 274549"/>
              <a:gd name="connsiteX2" fmla="*/ 512030 w 1260390"/>
              <a:gd name="connsiteY2" fmla="*/ 215633 h 274549"/>
              <a:gd name="connsiteX3" fmla="*/ 620185 w 1260390"/>
              <a:gd name="connsiteY3" fmla="*/ 396 h 274549"/>
              <a:gd name="connsiteX4" fmla="*/ 906162 w 1260390"/>
              <a:gd name="connsiteY4" fmla="*/ 159218 h 274549"/>
              <a:gd name="connsiteX5" fmla="*/ 1260390 w 1260390"/>
              <a:gd name="connsiteY5" fmla="*/ 266310 h 274549"/>
              <a:gd name="connsiteX0" fmla="*/ 0 w 1260390"/>
              <a:gd name="connsiteY0" fmla="*/ 274236 h 274236"/>
              <a:gd name="connsiteX1" fmla="*/ 335389 w 1260390"/>
              <a:gd name="connsiteY1" fmla="*/ 263552 h 274236"/>
              <a:gd name="connsiteX2" fmla="*/ 512030 w 1260390"/>
              <a:gd name="connsiteY2" fmla="*/ 215320 h 274236"/>
              <a:gd name="connsiteX3" fmla="*/ 620185 w 1260390"/>
              <a:gd name="connsiteY3" fmla="*/ 83 h 274236"/>
              <a:gd name="connsiteX4" fmla="*/ 990949 w 1260390"/>
              <a:gd name="connsiteY4" fmla="*/ 241003 h 274236"/>
              <a:gd name="connsiteX5" fmla="*/ 1260390 w 1260390"/>
              <a:gd name="connsiteY5" fmla="*/ 265997 h 274236"/>
              <a:gd name="connsiteX0" fmla="*/ 0 w 1260390"/>
              <a:gd name="connsiteY0" fmla="*/ 274236 h 274236"/>
              <a:gd name="connsiteX1" fmla="*/ 335389 w 1260390"/>
              <a:gd name="connsiteY1" fmla="*/ 263552 h 274236"/>
              <a:gd name="connsiteX2" fmla="*/ 512030 w 1260390"/>
              <a:gd name="connsiteY2" fmla="*/ 215320 h 274236"/>
              <a:gd name="connsiteX3" fmla="*/ 620185 w 1260390"/>
              <a:gd name="connsiteY3" fmla="*/ 83 h 274236"/>
              <a:gd name="connsiteX4" fmla="*/ 990949 w 1260390"/>
              <a:gd name="connsiteY4" fmla="*/ 241003 h 274236"/>
              <a:gd name="connsiteX5" fmla="*/ 1260390 w 1260390"/>
              <a:gd name="connsiteY5" fmla="*/ 265997 h 274236"/>
              <a:gd name="connsiteX0" fmla="*/ 0 w 1260390"/>
              <a:gd name="connsiteY0" fmla="*/ 274400 h 274400"/>
              <a:gd name="connsiteX1" fmla="*/ 335389 w 1260390"/>
              <a:gd name="connsiteY1" fmla="*/ 263716 h 274400"/>
              <a:gd name="connsiteX2" fmla="*/ 512030 w 1260390"/>
              <a:gd name="connsiteY2" fmla="*/ 215484 h 274400"/>
              <a:gd name="connsiteX3" fmla="*/ 620185 w 1260390"/>
              <a:gd name="connsiteY3" fmla="*/ 247 h 274400"/>
              <a:gd name="connsiteX4" fmla="*/ 927360 w 1260390"/>
              <a:gd name="connsiteY4" fmla="*/ 260665 h 274400"/>
              <a:gd name="connsiteX5" fmla="*/ 1260390 w 1260390"/>
              <a:gd name="connsiteY5" fmla="*/ 266161 h 274400"/>
              <a:gd name="connsiteX0" fmla="*/ 0 w 1260390"/>
              <a:gd name="connsiteY0" fmla="*/ 274400 h 274400"/>
              <a:gd name="connsiteX1" fmla="*/ 335389 w 1260390"/>
              <a:gd name="connsiteY1" fmla="*/ 263716 h 274400"/>
              <a:gd name="connsiteX2" fmla="*/ 512030 w 1260390"/>
              <a:gd name="connsiteY2" fmla="*/ 215484 h 274400"/>
              <a:gd name="connsiteX3" fmla="*/ 620185 w 1260390"/>
              <a:gd name="connsiteY3" fmla="*/ 247 h 274400"/>
              <a:gd name="connsiteX4" fmla="*/ 927360 w 1260390"/>
              <a:gd name="connsiteY4" fmla="*/ 260665 h 274400"/>
              <a:gd name="connsiteX5" fmla="*/ 1260390 w 1260390"/>
              <a:gd name="connsiteY5" fmla="*/ 266161 h 274400"/>
              <a:gd name="connsiteX0" fmla="*/ 0 w 1260390"/>
              <a:gd name="connsiteY0" fmla="*/ 274400 h 274400"/>
              <a:gd name="connsiteX1" fmla="*/ 335389 w 1260390"/>
              <a:gd name="connsiteY1" fmla="*/ 263716 h 274400"/>
              <a:gd name="connsiteX2" fmla="*/ 512030 w 1260390"/>
              <a:gd name="connsiteY2" fmla="*/ 215484 h 274400"/>
              <a:gd name="connsiteX3" fmla="*/ 620185 w 1260390"/>
              <a:gd name="connsiteY3" fmla="*/ 247 h 274400"/>
              <a:gd name="connsiteX4" fmla="*/ 927360 w 1260390"/>
              <a:gd name="connsiteY4" fmla="*/ 260665 h 274400"/>
              <a:gd name="connsiteX5" fmla="*/ 1260390 w 1260390"/>
              <a:gd name="connsiteY5" fmla="*/ 266161 h 274400"/>
              <a:gd name="connsiteX0" fmla="*/ 0 w 1260390"/>
              <a:gd name="connsiteY0" fmla="*/ 274400 h 274400"/>
              <a:gd name="connsiteX1" fmla="*/ 335389 w 1260390"/>
              <a:gd name="connsiteY1" fmla="*/ 263716 h 274400"/>
              <a:gd name="connsiteX2" fmla="*/ 512030 w 1260390"/>
              <a:gd name="connsiteY2" fmla="*/ 215484 h 274400"/>
              <a:gd name="connsiteX3" fmla="*/ 620185 w 1260390"/>
              <a:gd name="connsiteY3" fmla="*/ 247 h 274400"/>
              <a:gd name="connsiteX4" fmla="*/ 927360 w 1260390"/>
              <a:gd name="connsiteY4" fmla="*/ 260665 h 274400"/>
              <a:gd name="connsiteX5" fmla="*/ 1260390 w 1260390"/>
              <a:gd name="connsiteY5" fmla="*/ 266161 h 274400"/>
              <a:gd name="connsiteX0" fmla="*/ 0 w 1161474"/>
              <a:gd name="connsiteY0" fmla="*/ 274400 h 281680"/>
              <a:gd name="connsiteX1" fmla="*/ 335389 w 1161474"/>
              <a:gd name="connsiteY1" fmla="*/ 263716 h 281680"/>
              <a:gd name="connsiteX2" fmla="*/ 512030 w 1161474"/>
              <a:gd name="connsiteY2" fmla="*/ 215484 h 281680"/>
              <a:gd name="connsiteX3" fmla="*/ 620185 w 1161474"/>
              <a:gd name="connsiteY3" fmla="*/ 247 h 281680"/>
              <a:gd name="connsiteX4" fmla="*/ 927360 w 1161474"/>
              <a:gd name="connsiteY4" fmla="*/ 260665 h 281680"/>
              <a:gd name="connsiteX5" fmla="*/ 1161474 w 1161474"/>
              <a:gd name="connsiteY5" fmla="*/ 265134 h 281680"/>
              <a:gd name="connsiteX0" fmla="*/ 0 w 1161474"/>
              <a:gd name="connsiteY0" fmla="*/ 274400 h 274400"/>
              <a:gd name="connsiteX1" fmla="*/ 335389 w 1161474"/>
              <a:gd name="connsiteY1" fmla="*/ 263716 h 274400"/>
              <a:gd name="connsiteX2" fmla="*/ 512030 w 1161474"/>
              <a:gd name="connsiteY2" fmla="*/ 215484 h 274400"/>
              <a:gd name="connsiteX3" fmla="*/ 620185 w 1161474"/>
              <a:gd name="connsiteY3" fmla="*/ 247 h 274400"/>
              <a:gd name="connsiteX4" fmla="*/ 927360 w 1161474"/>
              <a:gd name="connsiteY4" fmla="*/ 260665 h 274400"/>
              <a:gd name="connsiteX5" fmla="*/ 1161474 w 1161474"/>
              <a:gd name="connsiteY5" fmla="*/ 265134 h 274400"/>
              <a:gd name="connsiteX0" fmla="*/ 0 w 1161474"/>
              <a:gd name="connsiteY0" fmla="*/ 291470 h 296880"/>
              <a:gd name="connsiteX1" fmla="*/ 335389 w 1161474"/>
              <a:gd name="connsiteY1" fmla="*/ 280786 h 296880"/>
              <a:gd name="connsiteX2" fmla="*/ 512030 w 1161474"/>
              <a:gd name="connsiteY2" fmla="*/ 232554 h 296880"/>
              <a:gd name="connsiteX3" fmla="*/ 620185 w 1161474"/>
              <a:gd name="connsiteY3" fmla="*/ 17317 h 296880"/>
              <a:gd name="connsiteX4" fmla="*/ 745191 w 1161474"/>
              <a:gd name="connsiteY4" fmla="*/ 42703 h 296880"/>
              <a:gd name="connsiteX5" fmla="*/ 927360 w 1161474"/>
              <a:gd name="connsiteY5" fmla="*/ 277735 h 296880"/>
              <a:gd name="connsiteX6" fmla="*/ 1161474 w 1161474"/>
              <a:gd name="connsiteY6" fmla="*/ 282204 h 296880"/>
              <a:gd name="connsiteX0" fmla="*/ 0 w 1161474"/>
              <a:gd name="connsiteY0" fmla="*/ 291696 h 297106"/>
              <a:gd name="connsiteX1" fmla="*/ 335389 w 1161474"/>
              <a:gd name="connsiteY1" fmla="*/ 281012 h 297106"/>
              <a:gd name="connsiteX2" fmla="*/ 632143 w 1161474"/>
              <a:gd name="connsiteY2" fmla="*/ 235859 h 297106"/>
              <a:gd name="connsiteX3" fmla="*/ 620185 w 1161474"/>
              <a:gd name="connsiteY3" fmla="*/ 17543 h 297106"/>
              <a:gd name="connsiteX4" fmla="*/ 745191 w 1161474"/>
              <a:gd name="connsiteY4" fmla="*/ 42929 h 297106"/>
              <a:gd name="connsiteX5" fmla="*/ 927360 w 1161474"/>
              <a:gd name="connsiteY5" fmla="*/ 277961 h 297106"/>
              <a:gd name="connsiteX6" fmla="*/ 1161474 w 1161474"/>
              <a:gd name="connsiteY6" fmla="*/ 282430 h 297106"/>
              <a:gd name="connsiteX0" fmla="*/ 0 w 1161474"/>
              <a:gd name="connsiteY0" fmla="*/ 285407 h 290817"/>
              <a:gd name="connsiteX1" fmla="*/ 335389 w 1161474"/>
              <a:gd name="connsiteY1" fmla="*/ 274723 h 290817"/>
              <a:gd name="connsiteX2" fmla="*/ 632143 w 1161474"/>
              <a:gd name="connsiteY2" fmla="*/ 229570 h 290817"/>
              <a:gd name="connsiteX3" fmla="*/ 620185 w 1161474"/>
              <a:gd name="connsiteY3" fmla="*/ 11254 h 290817"/>
              <a:gd name="connsiteX4" fmla="*/ 745191 w 1161474"/>
              <a:gd name="connsiteY4" fmla="*/ 36640 h 290817"/>
              <a:gd name="connsiteX5" fmla="*/ 927360 w 1161474"/>
              <a:gd name="connsiteY5" fmla="*/ 271672 h 290817"/>
              <a:gd name="connsiteX6" fmla="*/ 1161474 w 1161474"/>
              <a:gd name="connsiteY6" fmla="*/ 276141 h 290817"/>
              <a:gd name="connsiteX0" fmla="*/ 0 w 1161474"/>
              <a:gd name="connsiteY0" fmla="*/ 285407 h 290817"/>
              <a:gd name="connsiteX1" fmla="*/ 335389 w 1161474"/>
              <a:gd name="connsiteY1" fmla="*/ 274723 h 290817"/>
              <a:gd name="connsiteX2" fmla="*/ 632143 w 1161474"/>
              <a:gd name="connsiteY2" fmla="*/ 229570 h 290817"/>
              <a:gd name="connsiteX3" fmla="*/ 620185 w 1161474"/>
              <a:gd name="connsiteY3" fmla="*/ 11254 h 290817"/>
              <a:gd name="connsiteX4" fmla="*/ 745191 w 1161474"/>
              <a:gd name="connsiteY4" fmla="*/ 36640 h 290817"/>
              <a:gd name="connsiteX5" fmla="*/ 927360 w 1161474"/>
              <a:gd name="connsiteY5" fmla="*/ 271672 h 290817"/>
              <a:gd name="connsiteX6" fmla="*/ 1161474 w 1161474"/>
              <a:gd name="connsiteY6" fmla="*/ 276141 h 290817"/>
              <a:gd name="connsiteX0" fmla="*/ 0 w 1161474"/>
              <a:gd name="connsiteY0" fmla="*/ 284362 h 289772"/>
              <a:gd name="connsiteX1" fmla="*/ 335389 w 1161474"/>
              <a:gd name="connsiteY1" fmla="*/ 273678 h 289772"/>
              <a:gd name="connsiteX2" fmla="*/ 632143 w 1161474"/>
              <a:gd name="connsiteY2" fmla="*/ 228525 h 289772"/>
              <a:gd name="connsiteX3" fmla="*/ 620185 w 1161474"/>
              <a:gd name="connsiteY3" fmla="*/ 10209 h 289772"/>
              <a:gd name="connsiteX4" fmla="*/ 745191 w 1161474"/>
              <a:gd name="connsiteY4" fmla="*/ 35595 h 289772"/>
              <a:gd name="connsiteX5" fmla="*/ 927360 w 1161474"/>
              <a:gd name="connsiteY5" fmla="*/ 270627 h 289772"/>
              <a:gd name="connsiteX6" fmla="*/ 1161474 w 1161474"/>
              <a:gd name="connsiteY6" fmla="*/ 275096 h 289772"/>
              <a:gd name="connsiteX0" fmla="*/ 0 w 1161474"/>
              <a:gd name="connsiteY0" fmla="*/ 284362 h 289772"/>
              <a:gd name="connsiteX1" fmla="*/ 335389 w 1161474"/>
              <a:gd name="connsiteY1" fmla="*/ 273678 h 289772"/>
              <a:gd name="connsiteX2" fmla="*/ 632143 w 1161474"/>
              <a:gd name="connsiteY2" fmla="*/ 228525 h 289772"/>
              <a:gd name="connsiteX3" fmla="*/ 620185 w 1161474"/>
              <a:gd name="connsiteY3" fmla="*/ 10209 h 289772"/>
              <a:gd name="connsiteX4" fmla="*/ 745191 w 1161474"/>
              <a:gd name="connsiteY4" fmla="*/ 35595 h 289772"/>
              <a:gd name="connsiteX5" fmla="*/ 927360 w 1161474"/>
              <a:gd name="connsiteY5" fmla="*/ 270627 h 289772"/>
              <a:gd name="connsiteX6" fmla="*/ 1161474 w 1161474"/>
              <a:gd name="connsiteY6" fmla="*/ 275096 h 289772"/>
              <a:gd name="connsiteX0" fmla="*/ 0 w 1161474"/>
              <a:gd name="connsiteY0" fmla="*/ 284362 h 289772"/>
              <a:gd name="connsiteX1" fmla="*/ 335389 w 1161474"/>
              <a:gd name="connsiteY1" fmla="*/ 273678 h 289772"/>
              <a:gd name="connsiteX2" fmla="*/ 632143 w 1161474"/>
              <a:gd name="connsiteY2" fmla="*/ 228525 h 289772"/>
              <a:gd name="connsiteX3" fmla="*/ 620185 w 1161474"/>
              <a:gd name="connsiteY3" fmla="*/ 10209 h 289772"/>
              <a:gd name="connsiteX4" fmla="*/ 745191 w 1161474"/>
              <a:gd name="connsiteY4" fmla="*/ 35595 h 289772"/>
              <a:gd name="connsiteX5" fmla="*/ 927360 w 1161474"/>
              <a:gd name="connsiteY5" fmla="*/ 270627 h 289772"/>
              <a:gd name="connsiteX6" fmla="*/ 1161474 w 1161474"/>
              <a:gd name="connsiteY6" fmla="*/ 275096 h 289772"/>
              <a:gd name="connsiteX0" fmla="*/ 0 w 1161474"/>
              <a:gd name="connsiteY0" fmla="*/ 274153 h 279563"/>
              <a:gd name="connsiteX1" fmla="*/ 335389 w 1161474"/>
              <a:gd name="connsiteY1" fmla="*/ 263469 h 279563"/>
              <a:gd name="connsiteX2" fmla="*/ 632143 w 1161474"/>
              <a:gd name="connsiteY2" fmla="*/ 218316 h 279563"/>
              <a:gd name="connsiteX3" fmla="*/ 620185 w 1161474"/>
              <a:gd name="connsiteY3" fmla="*/ 0 h 279563"/>
              <a:gd name="connsiteX4" fmla="*/ 745191 w 1161474"/>
              <a:gd name="connsiteY4" fmla="*/ 25386 h 279563"/>
              <a:gd name="connsiteX5" fmla="*/ 927360 w 1161474"/>
              <a:gd name="connsiteY5" fmla="*/ 260418 h 279563"/>
              <a:gd name="connsiteX6" fmla="*/ 1161474 w 1161474"/>
              <a:gd name="connsiteY6" fmla="*/ 264887 h 279563"/>
              <a:gd name="connsiteX0" fmla="*/ 0 w 1161474"/>
              <a:gd name="connsiteY0" fmla="*/ 274153 h 274739"/>
              <a:gd name="connsiteX1" fmla="*/ 335389 w 1161474"/>
              <a:gd name="connsiteY1" fmla="*/ 263469 h 274739"/>
              <a:gd name="connsiteX2" fmla="*/ 632143 w 1161474"/>
              <a:gd name="connsiteY2" fmla="*/ 218316 h 274739"/>
              <a:gd name="connsiteX3" fmla="*/ 620185 w 1161474"/>
              <a:gd name="connsiteY3" fmla="*/ 0 h 274739"/>
              <a:gd name="connsiteX4" fmla="*/ 745191 w 1161474"/>
              <a:gd name="connsiteY4" fmla="*/ 25386 h 274739"/>
              <a:gd name="connsiteX5" fmla="*/ 801716 w 1161474"/>
              <a:gd name="connsiteY5" fmla="*/ 91063 h 274739"/>
              <a:gd name="connsiteX6" fmla="*/ 927360 w 1161474"/>
              <a:gd name="connsiteY6" fmla="*/ 260418 h 274739"/>
              <a:gd name="connsiteX7" fmla="*/ 1161474 w 1161474"/>
              <a:gd name="connsiteY7" fmla="*/ 264887 h 274739"/>
              <a:gd name="connsiteX0" fmla="*/ 0 w 1161474"/>
              <a:gd name="connsiteY0" fmla="*/ 278112 h 278698"/>
              <a:gd name="connsiteX1" fmla="*/ 335389 w 1161474"/>
              <a:gd name="connsiteY1" fmla="*/ 267428 h 278698"/>
              <a:gd name="connsiteX2" fmla="*/ 632143 w 1161474"/>
              <a:gd name="connsiteY2" fmla="*/ 222275 h 278698"/>
              <a:gd name="connsiteX3" fmla="*/ 620185 w 1161474"/>
              <a:gd name="connsiteY3" fmla="*/ 3959 h 278698"/>
              <a:gd name="connsiteX4" fmla="*/ 801716 w 1161474"/>
              <a:gd name="connsiteY4" fmla="*/ 95022 h 278698"/>
              <a:gd name="connsiteX5" fmla="*/ 927360 w 1161474"/>
              <a:gd name="connsiteY5" fmla="*/ 264377 h 278698"/>
              <a:gd name="connsiteX6" fmla="*/ 1161474 w 1161474"/>
              <a:gd name="connsiteY6" fmla="*/ 268846 h 278698"/>
              <a:gd name="connsiteX0" fmla="*/ 0 w 1161474"/>
              <a:gd name="connsiteY0" fmla="*/ 278112 h 278698"/>
              <a:gd name="connsiteX1" fmla="*/ 335389 w 1161474"/>
              <a:gd name="connsiteY1" fmla="*/ 267428 h 278698"/>
              <a:gd name="connsiteX2" fmla="*/ 632143 w 1161474"/>
              <a:gd name="connsiteY2" fmla="*/ 222275 h 278698"/>
              <a:gd name="connsiteX3" fmla="*/ 697907 w 1161474"/>
              <a:gd name="connsiteY3" fmla="*/ 3959 h 278698"/>
              <a:gd name="connsiteX4" fmla="*/ 801716 w 1161474"/>
              <a:gd name="connsiteY4" fmla="*/ 95022 h 278698"/>
              <a:gd name="connsiteX5" fmla="*/ 927360 w 1161474"/>
              <a:gd name="connsiteY5" fmla="*/ 264377 h 278698"/>
              <a:gd name="connsiteX6" fmla="*/ 1161474 w 1161474"/>
              <a:gd name="connsiteY6" fmla="*/ 268846 h 278698"/>
              <a:gd name="connsiteX0" fmla="*/ 0 w 1161474"/>
              <a:gd name="connsiteY0" fmla="*/ 278112 h 278698"/>
              <a:gd name="connsiteX1" fmla="*/ 335389 w 1161474"/>
              <a:gd name="connsiteY1" fmla="*/ 267428 h 278698"/>
              <a:gd name="connsiteX2" fmla="*/ 632143 w 1161474"/>
              <a:gd name="connsiteY2" fmla="*/ 222275 h 278698"/>
              <a:gd name="connsiteX3" fmla="*/ 697907 w 1161474"/>
              <a:gd name="connsiteY3" fmla="*/ 3959 h 278698"/>
              <a:gd name="connsiteX4" fmla="*/ 801716 w 1161474"/>
              <a:gd name="connsiteY4" fmla="*/ 95022 h 278698"/>
              <a:gd name="connsiteX5" fmla="*/ 927360 w 1161474"/>
              <a:gd name="connsiteY5" fmla="*/ 264377 h 278698"/>
              <a:gd name="connsiteX6" fmla="*/ 1161474 w 1161474"/>
              <a:gd name="connsiteY6" fmla="*/ 268846 h 278698"/>
              <a:gd name="connsiteX0" fmla="*/ 0 w 1161474"/>
              <a:gd name="connsiteY0" fmla="*/ 274153 h 274739"/>
              <a:gd name="connsiteX1" fmla="*/ 335389 w 1161474"/>
              <a:gd name="connsiteY1" fmla="*/ 263469 h 274739"/>
              <a:gd name="connsiteX2" fmla="*/ 632143 w 1161474"/>
              <a:gd name="connsiteY2" fmla="*/ 218316 h 274739"/>
              <a:gd name="connsiteX3" fmla="*/ 697907 w 1161474"/>
              <a:gd name="connsiteY3" fmla="*/ 0 h 274739"/>
              <a:gd name="connsiteX4" fmla="*/ 801716 w 1161474"/>
              <a:gd name="connsiteY4" fmla="*/ 91063 h 274739"/>
              <a:gd name="connsiteX5" fmla="*/ 927360 w 1161474"/>
              <a:gd name="connsiteY5" fmla="*/ 260418 h 274739"/>
              <a:gd name="connsiteX6" fmla="*/ 1161474 w 1161474"/>
              <a:gd name="connsiteY6" fmla="*/ 264887 h 274739"/>
              <a:gd name="connsiteX0" fmla="*/ 0 w 1161474"/>
              <a:gd name="connsiteY0" fmla="*/ 274153 h 274739"/>
              <a:gd name="connsiteX1" fmla="*/ 335389 w 1161474"/>
              <a:gd name="connsiteY1" fmla="*/ 263469 h 274739"/>
              <a:gd name="connsiteX2" fmla="*/ 632143 w 1161474"/>
              <a:gd name="connsiteY2" fmla="*/ 218316 h 274739"/>
              <a:gd name="connsiteX3" fmla="*/ 697907 w 1161474"/>
              <a:gd name="connsiteY3" fmla="*/ 0 h 274739"/>
              <a:gd name="connsiteX4" fmla="*/ 801716 w 1161474"/>
              <a:gd name="connsiteY4" fmla="*/ 91063 h 274739"/>
              <a:gd name="connsiteX5" fmla="*/ 927360 w 1161474"/>
              <a:gd name="connsiteY5" fmla="*/ 260418 h 274739"/>
              <a:gd name="connsiteX6" fmla="*/ 1161474 w 1161474"/>
              <a:gd name="connsiteY6" fmla="*/ 264887 h 274739"/>
              <a:gd name="connsiteX0" fmla="*/ 0 w 1161474"/>
              <a:gd name="connsiteY0" fmla="*/ 274153 h 274739"/>
              <a:gd name="connsiteX1" fmla="*/ 335389 w 1161474"/>
              <a:gd name="connsiteY1" fmla="*/ 263469 h 274739"/>
              <a:gd name="connsiteX2" fmla="*/ 632143 w 1161474"/>
              <a:gd name="connsiteY2" fmla="*/ 218316 h 274739"/>
              <a:gd name="connsiteX3" fmla="*/ 697907 w 1161474"/>
              <a:gd name="connsiteY3" fmla="*/ 0 h 274739"/>
              <a:gd name="connsiteX4" fmla="*/ 927360 w 1161474"/>
              <a:gd name="connsiteY4" fmla="*/ 260418 h 274739"/>
              <a:gd name="connsiteX5" fmla="*/ 1161474 w 1161474"/>
              <a:gd name="connsiteY5" fmla="*/ 264887 h 274739"/>
              <a:gd name="connsiteX0" fmla="*/ 0 w 1161474"/>
              <a:gd name="connsiteY0" fmla="*/ 274153 h 274153"/>
              <a:gd name="connsiteX1" fmla="*/ 335389 w 1161474"/>
              <a:gd name="connsiteY1" fmla="*/ 263469 h 274153"/>
              <a:gd name="connsiteX2" fmla="*/ 632143 w 1161474"/>
              <a:gd name="connsiteY2" fmla="*/ 218316 h 274153"/>
              <a:gd name="connsiteX3" fmla="*/ 697907 w 1161474"/>
              <a:gd name="connsiteY3" fmla="*/ 0 h 274153"/>
              <a:gd name="connsiteX4" fmla="*/ 927360 w 1161474"/>
              <a:gd name="connsiteY4" fmla="*/ 260418 h 274153"/>
              <a:gd name="connsiteX5" fmla="*/ 1161474 w 1161474"/>
              <a:gd name="connsiteY5" fmla="*/ 264887 h 274153"/>
              <a:gd name="connsiteX0" fmla="*/ 0 w 1161474"/>
              <a:gd name="connsiteY0" fmla="*/ 274153 h 274153"/>
              <a:gd name="connsiteX1" fmla="*/ 335389 w 1161474"/>
              <a:gd name="connsiteY1" fmla="*/ 263469 h 274153"/>
              <a:gd name="connsiteX2" fmla="*/ 632143 w 1161474"/>
              <a:gd name="connsiteY2" fmla="*/ 218316 h 274153"/>
              <a:gd name="connsiteX3" fmla="*/ 697907 w 1161474"/>
              <a:gd name="connsiteY3" fmla="*/ 0 h 274153"/>
              <a:gd name="connsiteX4" fmla="*/ 913227 w 1161474"/>
              <a:gd name="connsiteY4" fmla="*/ 240919 h 274153"/>
              <a:gd name="connsiteX5" fmla="*/ 1161474 w 1161474"/>
              <a:gd name="connsiteY5" fmla="*/ 264887 h 274153"/>
              <a:gd name="connsiteX0" fmla="*/ 0 w 1161474"/>
              <a:gd name="connsiteY0" fmla="*/ 274153 h 274153"/>
              <a:gd name="connsiteX1" fmla="*/ 335389 w 1161474"/>
              <a:gd name="connsiteY1" fmla="*/ 263469 h 274153"/>
              <a:gd name="connsiteX2" fmla="*/ 632143 w 1161474"/>
              <a:gd name="connsiteY2" fmla="*/ 218316 h 274153"/>
              <a:gd name="connsiteX3" fmla="*/ 697907 w 1161474"/>
              <a:gd name="connsiteY3" fmla="*/ 0 h 274153"/>
              <a:gd name="connsiteX4" fmla="*/ 821376 w 1161474"/>
              <a:gd name="connsiteY4" fmla="*/ 236814 h 274153"/>
              <a:gd name="connsiteX5" fmla="*/ 1161474 w 1161474"/>
              <a:gd name="connsiteY5" fmla="*/ 264887 h 274153"/>
              <a:gd name="connsiteX0" fmla="*/ 0 w 1161474"/>
              <a:gd name="connsiteY0" fmla="*/ 274153 h 274153"/>
              <a:gd name="connsiteX1" fmla="*/ 632143 w 1161474"/>
              <a:gd name="connsiteY1" fmla="*/ 218316 h 274153"/>
              <a:gd name="connsiteX2" fmla="*/ 697907 w 1161474"/>
              <a:gd name="connsiteY2" fmla="*/ 0 h 274153"/>
              <a:gd name="connsiteX3" fmla="*/ 821376 w 1161474"/>
              <a:gd name="connsiteY3" fmla="*/ 236814 h 274153"/>
              <a:gd name="connsiteX4" fmla="*/ 1161474 w 1161474"/>
              <a:gd name="connsiteY4" fmla="*/ 264887 h 274153"/>
              <a:gd name="connsiteX0" fmla="*/ 0 w 1161474"/>
              <a:gd name="connsiteY0" fmla="*/ 260812 h 264925"/>
              <a:gd name="connsiteX1" fmla="*/ 632143 w 1161474"/>
              <a:gd name="connsiteY1" fmla="*/ 218316 h 264925"/>
              <a:gd name="connsiteX2" fmla="*/ 697907 w 1161474"/>
              <a:gd name="connsiteY2" fmla="*/ 0 h 264925"/>
              <a:gd name="connsiteX3" fmla="*/ 821376 w 1161474"/>
              <a:gd name="connsiteY3" fmla="*/ 236814 h 264925"/>
              <a:gd name="connsiteX4" fmla="*/ 1161474 w 1161474"/>
              <a:gd name="connsiteY4" fmla="*/ 264887 h 264925"/>
              <a:gd name="connsiteX0" fmla="*/ 0 w 1161474"/>
              <a:gd name="connsiteY0" fmla="*/ 260812 h 264925"/>
              <a:gd name="connsiteX1" fmla="*/ 632143 w 1161474"/>
              <a:gd name="connsiteY1" fmla="*/ 218316 h 264925"/>
              <a:gd name="connsiteX2" fmla="*/ 697907 w 1161474"/>
              <a:gd name="connsiteY2" fmla="*/ 0 h 264925"/>
              <a:gd name="connsiteX3" fmla="*/ 821376 w 1161474"/>
              <a:gd name="connsiteY3" fmla="*/ 236814 h 264925"/>
              <a:gd name="connsiteX4" fmla="*/ 1161474 w 1161474"/>
              <a:gd name="connsiteY4" fmla="*/ 264887 h 264925"/>
              <a:gd name="connsiteX0" fmla="*/ 0 w 1161474"/>
              <a:gd name="connsiteY0" fmla="*/ 260812 h 264925"/>
              <a:gd name="connsiteX1" fmla="*/ 504965 w 1161474"/>
              <a:gd name="connsiteY1" fmla="*/ 225499 h 264925"/>
              <a:gd name="connsiteX2" fmla="*/ 697907 w 1161474"/>
              <a:gd name="connsiteY2" fmla="*/ 0 h 264925"/>
              <a:gd name="connsiteX3" fmla="*/ 821376 w 1161474"/>
              <a:gd name="connsiteY3" fmla="*/ 236814 h 264925"/>
              <a:gd name="connsiteX4" fmla="*/ 1161474 w 1161474"/>
              <a:gd name="connsiteY4" fmla="*/ 264887 h 264925"/>
              <a:gd name="connsiteX0" fmla="*/ 0 w 1161474"/>
              <a:gd name="connsiteY0" fmla="*/ 260812 h 264925"/>
              <a:gd name="connsiteX1" fmla="*/ 504965 w 1161474"/>
              <a:gd name="connsiteY1" fmla="*/ 225499 h 264925"/>
              <a:gd name="connsiteX2" fmla="*/ 697907 w 1161474"/>
              <a:gd name="connsiteY2" fmla="*/ 0 h 264925"/>
              <a:gd name="connsiteX3" fmla="*/ 821376 w 1161474"/>
              <a:gd name="connsiteY3" fmla="*/ 236814 h 264925"/>
              <a:gd name="connsiteX4" fmla="*/ 1161474 w 1161474"/>
              <a:gd name="connsiteY4" fmla="*/ 264887 h 264925"/>
              <a:gd name="connsiteX0" fmla="*/ 0 w 1161474"/>
              <a:gd name="connsiteY0" fmla="*/ 260812 h 268023"/>
              <a:gd name="connsiteX1" fmla="*/ 504965 w 1161474"/>
              <a:gd name="connsiteY1" fmla="*/ 225499 h 268023"/>
              <a:gd name="connsiteX2" fmla="*/ 733234 w 1161474"/>
              <a:gd name="connsiteY2" fmla="*/ 0 h 268023"/>
              <a:gd name="connsiteX3" fmla="*/ 821376 w 1161474"/>
              <a:gd name="connsiteY3" fmla="*/ 236814 h 268023"/>
              <a:gd name="connsiteX4" fmla="*/ 1161474 w 1161474"/>
              <a:gd name="connsiteY4" fmla="*/ 264887 h 268023"/>
              <a:gd name="connsiteX0" fmla="*/ 0 w 1161474"/>
              <a:gd name="connsiteY0" fmla="*/ 260812 h 268023"/>
              <a:gd name="connsiteX1" fmla="*/ 504965 w 1161474"/>
              <a:gd name="connsiteY1" fmla="*/ 225499 h 268023"/>
              <a:gd name="connsiteX2" fmla="*/ 733234 w 1161474"/>
              <a:gd name="connsiteY2" fmla="*/ 0 h 268023"/>
              <a:gd name="connsiteX3" fmla="*/ 821376 w 1161474"/>
              <a:gd name="connsiteY3" fmla="*/ 236814 h 268023"/>
              <a:gd name="connsiteX4" fmla="*/ 1161474 w 1161474"/>
              <a:gd name="connsiteY4" fmla="*/ 264887 h 268023"/>
              <a:gd name="connsiteX0" fmla="*/ 0 w 1161474"/>
              <a:gd name="connsiteY0" fmla="*/ 260812 h 264959"/>
              <a:gd name="connsiteX1" fmla="*/ 504965 w 1161474"/>
              <a:gd name="connsiteY1" fmla="*/ 225499 h 264959"/>
              <a:gd name="connsiteX2" fmla="*/ 733234 w 1161474"/>
              <a:gd name="connsiteY2" fmla="*/ 0 h 264959"/>
              <a:gd name="connsiteX3" fmla="*/ 807246 w 1161474"/>
              <a:gd name="connsiteY3" fmla="*/ 218342 h 264959"/>
              <a:gd name="connsiteX4" fmla="*/ 1161474 w 1161474"/>
              <a:gd name="connsiteY4" fmla="*/ 264887 h 264959"/>
              <a:gd name="connsiteX0" fmla="*/ 0 w 1161474"/>
              <a:gd name="connsiteY0" fmla="*/ 260812 h 264959"/>
              <a:gd name="connsiteX1" fmla="*/ 504965 w 1161474"/>
              <a:gd name="connsiteY1" fmla="*/ 225499 h 264959"/>
              <a:gd name="connsiteX2" fmla="*/ 733234 w 1161474"/>
              <a:gd name="connsiteY2" fmla="*/ 0 h 264959"/>
              <a:gd name="connsiteX3" fmla="*/ 807246 w 1161474"/>
              <a:gd name="connsiteY3" fmla="*/ 218342 h 264959"/>
              <a:gd name="connsiteX4" fmla="*/ 1161474 w 1161474"/>
              <a:gd name="connsiteY4" fmla="*/ 264887 h 264959"/>
              <a:gd name="connsiteX0" fmla="*/ 0 w 1161474"/>
              <a:gd name="connsiteY0" fmla="*/ 260812 h 264959"/>
              <a:gd name="connsiteX1" fmla="*/ 469638 w 1161474"/>
              <a:gd name="connsiteY1" fmla="*/ 225499 h 264959"/>
              <a:gd name="connsiteX2" fmla="*/ 733234 w 1161474"/>
              <a:gd name="connsiteY2" fmla="*/ 0 h 264959"/>
              <a:gd name="connsiteX3" fmla="*/ 807246 w 1161474"/>
              <a:gd name="connsiteY3" fmla="*/ 218342 h 264959"/>
              <a:gd name="connsiteX4" fmla="*/ 1161474 w 1161474"/>
              <a:gd name="connsiteY4" fmla="*/ 264887 h 264959"/>
              <a:gd name="connsiteX0" fmla="*/ 0 w 1161474"/>
              <a:gd name="connsiteY0" fmla="*/ 260812 h 264959"/>
              <a:gd name="connsiteX1" fmla="*/ 469638 w 1161474"/>
              <a:gd name="connsiteY1" fmla="*/ 225499 h 264959"/>
              <a:gd name="connsiteX2" fmla="*/ 733234 w 1161474"/>
              <a:gd name="connsiteY2" fmla="*/ 0 h 264959"/>
              <a:gd name="connsiteX3" fmla="*/ 807246 w 1161474"/>
              <a:gd name="connsiteY3" fmla="*/ 218342 h 264959"/>
              <a:gd name="connsiteX4" fmla="*/ 1161474 w 1161474"/>
              <a:gd name="connsiteY4" fmla="*/ 264887 h 264959"/>
              <a:gd name="connsiteX0" fmla="*/ 0 w 1161474"/>
              <a:gd name="connsiteY0" fmla="*/ 260812 h 264959"/>
              <a:gd name="connsiteX1" fmla="*/ 469638 w 1161474"/>
              <a:gd name="connsiteY1" fmla="*/ 225499 h 264959"/>
              <a:gd name="connsiteX2" fmla="*/ 733234 w 1161474"/>
              <a:gd name="connsiteY2" fmla="*/ 0 h 264959"/>
              <a:gd name="connsiteX3" fmla="*/ 807246 w 1161474"/>
              <a:gd name="connsiteY3" fmla="*/ 218342 h 264959"/>
              <a:gd name="connsiteX4" fmla="*/ 1161474 w 1161474"/>
              <a:gd name="connsiteY4" fmla="*/ 264887 h 264959"/>
              <a:gd name="connsiteX0" fmla="*/ 0 w 1161474"/>
              <a:gd name="connsiteY0" fmla="*/ 260812 h 264959"/>
              <a:gd name="connsiteX1" fmla="*/ 469638 w 1161474"/>
              <a:gd name="connsiteY1" fmla="*/ 225499 h 264959"/>
              <a:gd name="connsiteX2" fmla="*/ 733234 w 1161474"/>
              <a:gd name="connsiteY2" fmla="*/ 0 h 264959"/>
              <a:gd name="connsiteX3" fmla="*/ 771917 w 1161474"/>
              <a:gd name="connsiteY3" fmla="*/ 218342 h 264959"/>
              <a:gd name="connsiteX4" fmla="*/ 1161474 w 1161474"/>
              <a:gd name="connsiteY4" fmla="*/ 264887 h 264959"/>
              <a:gd name="connsiteX0" fmla="*/ 0 w 1161474"/>
              <a:gd name="connsiteY0" fmla="*/ 260812 h 264902"/>
              <a:gd name="connsiteX1" fmla="*/ 469638 w 1161474"/>
              <a:gd name="connsiteY1" fmla="*/ 225499 h 264902"/>
              <a:gd name="connsiteX2" fmla="*/ 733234 w 1161474"/>
              <a:gd name="connsiteY2" fmla="*/ 0 h 264902"/>
              <a:gd name="connsiteX3" fmla="*/ 771917 w 1161474"/>
              <a:gd name="connsiteY3" fmla="*/ 218342 h 264902"/>
              <a:gd name="connsiteX4" fmla="*/ 1161474 w 1161474"/>
              <a:gd name="connsiteY4" fmla="*/ 264887 h 264902"/>
              <a:gd name="connsiteX0" fmla="*/ 0 w 1161474"/>
              <a:gd name="connsiteY0" fmla="*/ 260812 h 264917"/>
              <a:gd name="connsiteX1" fmla="*/ 469638 w 1161474"/>
              <a:gd name="connsiteY1" fmla="*/ 225499 h 264917"/>
              <a:gd name="connsiteX2" fmla="*/ 733234 w 1161474"/>
              <a:gd name="connsiteY2" fmla="*/ 0 h 264917"/>
              <a:gd name="connsiteX3" fmla="*/ 764852 w 1161474"/>
              <a:gd name="connsiteY3" fmla="*/ 229630 h 264917"/>
              <a:gd name="connsiteX4" fmla="*/ 1161474 w 1161474"/>
              <a:gd name="connsiteY4" fmla="*/ 264887 h 264917"/>
              <a:gd name="connsiteX0" fmla="*/ 0 w 1154406"/>
              <a:gd name="connsiteY0" fmla="*/ 260812 h 261931"/>
              <a:gd name="connsiteX1" fmla="*/ 469638 w 1154406"/>
              <a:gd name="connsiteY1" fmla="*/ 225499 h 261931"/>
              <a:gd name="connsiteX2" fmla="*/ 733234 w 1154406"/>
              <a:gd name="connsiteY2" fmla="*/ 0 h 261931"/>
              <a:gd name="connsiteX3" fmla="*/ 764852 w 1154406"/>
              <a:gd name="connsiteY3" fmla="*/ 229630 h 261931"/>
              <a:gd name="connsiteX4" fmla="*/ 1154406 w 1154406"/>
              <a:gd name="connsiteY4" fmla="*/ 259756 h 261931"/>
              <a:gd name="connsiteX0" fmla="*/ 0 w 1154406"/>
              <a:gd name="connsiteY0" fmla="*/ 260812 h 260812"/>
              <a:gd name="connsiteX1" fmla="*/ 469638 w 1154406"/>
              <a:gd name="connsiteY1" fmla="*/ 225499 h 260812"/>
              <a:gd name="connsiteX2" fmla="*/ 733234 w 1154406"/>
              <a:gd name="connsiteY2" fmla="*/ 0 h 260812"/>
              <a:gd name="connsiteX3" fmla="*/ 750719 w 1154406"/>
              <a:gd name="connsiteY3" fmla="*/ 217315 h 260812"/>
              <a:gd name="connsiteX4" fmla="*/ 1154406 w 1154406"/>
              <a:gd name="connsiteY4" fmla="*/ 259756 h 260812"/>
              <a:gd name="connsiteX0" fmla="*/ 0 w 1154406"/>
              <a:gd name="connsiteY0" fmla="*/ 260812 h 260812"/>
              <a:gd name="connsiteX1" fmla="*/ 469638 w 1154406"/>
              <a:gd name="connsiteY1" fmla="*/ 225499 h 260812"/>
              <a:gd name="connsiteX2" fmla="*/ 733234 w 1154406"/>
              <a:gd name="connsiteY2" fmla="*/ 0 h 260812"/>
              <a:gd name="connsiteX3" fmla="*/ 778981 w 1154406"/>
              <a:gd name="connsiteY3" fmla="*/ 217315 h 260812"/>
              <a:gd name="connsiteX4" fmla="*/ 1154406 w 1154406"/>
              <a:gd name="connsiteY4" fmla="*/ 259756 h 260812"/>
              <a:gd name="connsiteX0" fmla="*/ 0 w 1154406"/>
              <a:gd name="connsiteY0" fmla="*/ 260812 h 260812"/>
              <a:gd name="connsiteX1" fmla="*/ 469638 w 1154406"/>
              <a:gd name="connsiteY1" fmla="*/ 225499 h 260812"/>
              <a:gd name="connsiteX2" fmla="*/ 733234 w 1154406"/>
              <a:gd name="connsiteY2" fmla="*/ 0 h 260812"/>
              <a:gd name="connsiteX3" fmla="*/ 778981 w 1154406"/>
              <a:gd name="connsiteY3" fmla="*/ 217315 h 260812"/>
              <a:gd name="connsiteX4" fmla="*/ 1154406 w 1154406"/>
              <a:gd name="connsiteY4" fmla="*/ 259756 h 260812"/>
              <a:gd name="connsiteX0" fmla="*/ 0 w 1154406"/>
              <a:gd name="connsiteY0" fmla="*/ 260812 h 260812"/>
              <a:gd name="connsiteX1" fmla="*/ 469638 w 1154406"/>
              <a:gd name="connsiteY1" fmla="*/ 225499 h 260812"/>
              <a:gd name="connsiteX2" fmla="*/ 733234 w 1154406"/>
              <a:gd name="connsiteY2" fmla="*/ 0 h 260812"/>
              <a:gd name="connsiteX3" fmla="*/ 778981 w 1154406"/>
              <a:gd name="connsiteY3" fmla="*/ 217315 h 260812"/>
              <a:gd name="connsiteX4" fmla="*/ 1154406 w 1154406"/>
              <a:gd name="connsiteY4" fmla="*/ 259756 h 260812"/>
              <a:gd name="connsiteX0" fmla="*/ 0 w 1154406"/>
              <a:gd name="connsiteY0" fmla="*/ 260812 h 263186"/>
              <a:gd name="connsiteX1" fmla="*/ 469638 w 1154406"/>
              <a:gd name="connsiteY1" fmla="*/ 225499 h 263186"/>
              <a:gd name="connsiteX2" fmla="*/ 733234 w 1154406"/>
              <a:gd name="connsiteY2" fmla="*/ 0 h 263186"/>
              <a:gd name="connsiteX3" fmla="*/ 793114 w 1154406"/>
              <a:gd name="connsiteY3" fmla="*/ 234761 h 263186"/>
              <a:gd name="connsiteX4" fmla="*/ 1154406 w 1154406"/>
              <a:gd name="connsiteY4" fmla="*/ 259756 h 263186"/>
              <a:gd name="connsiteX0" fmla="*/ 0 w 1154406"/>
              <a:gd name="connsiteY0" fmla="*/ 260812 h 260812"/>
              <a:gd name="connsiteX1" fmla="*/ 469638 w 1154406"/>
              <a:gd name="connsiteY1" fmla="*/ 225499 h 260812"/>
              <a:gd name="connsiteX2" fmla="*/ 733234 w 1154406"/>
              <a:gd name="connsiteY2" fmla="*/ 0 h 260812"/>
              <a:gd name="connsiteX3" fmla="*/ 793114 w 1154406"/>
              <a:gd name="connsiteY3" fmla="*/ 234761 h 260812"/>
              <a:gd name="connsiteX4" fmla="*/ 1154406 w 1154406"/>
              <a:gd name="connsiteY4" fmla="*/ 259756 h 260812"/>
              <a:gd name="connsiteX0" fmla="*/ 0 w 1154406"/>
              <a:gd name="connsiteY0" fmla="*/ 260812 h 260812"/>
              <a:gd name="connsiteX1" fmla="*/ 469638 w 1154406"/>
              <a:gd name="connsiteY1" fmla="*/ 225499 h 260812"/>
              <a:gd name="connsiteX2" fmla="*/ 733234 w 1154406"/>
              <a:gd name="connsiteY2" fmla="*/ 0 h 260812"/>
              <a:gd name="connsiteX3" fmla="*/ 793114 w 1154406"/>
              <a:gd name="connsiteY3" fmla="*/ 251180 h 260812"/>
              <a:gd name="connsiteX4" fmla="*/ 1154406 w 1154406"/>
              <a:gd name="connsiteY4" fmla="*/ 259756 h 260812"/>
              <a:gd name="connsiteX0" fmla="*/ 0 w 1154406"/>
              <a:gd name="connsiteY0" fmla="*/ 260812 h 260812"/>
              <a:gd name="connsiteX1" fmla="*/ 469638 w 1154406"/>
              <a:gd name="connsiteY1" fmla="*/ 225499 h 260812"/>
              <a:gd name="connsiteX2" fmla="*/ 733234 w 1154406"/>
              <a:gd name="connsiteY2" fmla="*/ 0 h 260812"/>
              <a:gd name="connsiteX3" fmla="*/ 793114 w 1154406"/>
              <a:gd name="connsiteY3" fmla="*/ 251180 h 260812"/>
              <a:gd name="connsiteX4" fmla="*/ 1154406 w 1154406"/>
              <a:gd name="connsiteY4" fmla="*/ 259756 h 260812"/>
              <a:gd name="connsiteX0" fmla="*/ 0 w 1154406"/>
              <a:gd name="connsiteY0" fmla="*/ 260812 h 260812"/>
              <a:gd name="connsiteX1" fmla="*/ 469638 w 1154406"/>
              <a:gd name="connsiteY1" fmla="*/ 225499 h 260812"/>
              <a:gd name="connsiteX2" fmla="*/ 733234 w 1154406"/>
              <a:gd name="connsiteY2" fmla="*/ 0 h 260812"/>
              <a:gd name="connsiteX3" fmla="*/ 863768 w 1154406"/>
              <a:gd name="connsiteY3" fmla="*/ 256311 h 260812"/>
              <a:gd name="connsiteX4" fmla="*/ 1154406 w 1154406"/>
              <a:gd name="connsiteY4" fmla="*/ 259756 h 260812"/>
              <a:gd name="connsiteX0" fmla="*/ 0 w 1048422"/>
              <a:gd name="connsiteY0" fmla="*/ 260812 h 260812"/>
              <a:gd name="connsiteX1" fmla="*/ 469638 w 1048422"/>
              <a:gd name="connsiteY1" fmla="*/ 225499 h 260812"/>
              <a:gd name="connsiteX2" fmla="*/ 733234 w 1048422"/>
              <a:gd name="connsiteY2" fmla="*/ 0 h 260812"/>
              <a:gd name="connsiteX3" fmla="*/ 863768 w 1048422"/>
              <a:gd name="connsiteY3" fmla="*/ 256311 h 260812"/>
              <a:gd name="connsiteX4" fmla="*/ 1048422 w 1048422"/>
              <a:gd name="connsiteY4" fmla="*/ 256678 h 260812"/>
              <a:gd name="connsiteX0" fmla="*/ 0 w 1203862"/>
              <a:gd name="connsiteY0" fmla="*/ 260812 h 260812"/>
              <a:gd name="connsiteX1" fmla="*/ 469638 w 1203862"/>
              <a:gd name="connsiteY1" fmla="*/ 225499 h 260812"/>
              <a:gd name="connsiteX2" fmla="*/ 733234 w 1203862"/>
              <a:gd name="connsiteY2" fmla="*/ 0 h 260812"/>
              <a:gd name="connsiteX3" fmla="*/ 863768 w 1203862"/>
              <a:gd name="connsiteY3" fmla="*/ 256311 h 260812"/>
              <a:gd name="connsiteX4" fmla="*/ 1203862 w 1203862"/>
              <a:gd name="connsiteY4" fmla="*/ 257704 h 260812"/>
              <a:gd name="connsiteX0" fmla="*/ 0 w 1203862"/>
              <a:gd name="connsiteY0" fmla="*/ 260812 h 260812"/>
              <a:gd name="connsiteX1" fmla="*/ 469638 w 1203862"/>
              <a:gd name="connsiteY1" fmla="*/ 225499 h 260812"/>
              <a:gd name="connsiteX2" fmla="*/ 733234 w 1203862"/>
              <a:gd name="connsiteY2" fmla="*/ 0 h 260812"/>
              <a:gd name="connsiteX3" fmla="*/ 863768 w 1203862"/>
              <a:gd name="connsiteY3" fmla="*/ 256311 h 260812"/>
              <a:gd name="connsiteX4" fmla="*/ 1203862 w 1203862"/>
              <a:gd name="connsiteY4" fmla="*/ 257704 h 260812"/>
              <a:gd name="connsiteX0" fmla="*/ 0 w 1203862"/>
              <a:gd name="connsiteY0" fmla="*/ 260812 h 260812"/>
              <a:gd name="connsiteX1" fmla="*/ 469638 w 1203862"/>
              <a:gd name="connsiteY1" fmla="*/ 225499 h 260812"/>
              <a:gd name="connsiteX2" fmla="*/ 733234 w 1203862"/>
              <a:gd name="connsiteY2" fmla="*/ 0 h 260812"/>
              <a:gd name="connsiteX3" fmla="*/ 863768 w 1203862"/>
              <a:gd name="connsiteY3" fmla="*/ 256311 h 260812"/>
              <a:gd name="connsiteX4" fmla="*/ 1203862 w 1203862"/>
              <a:gd name="connsiteY4" fmla="*/ 257704 h 260812"/>
              <a:gd name="connsiteX0" fmla="*/ 0 w 1203862"/>
              <a:gd name="connsiteY0" fmla="*/ 259786 h 259786"/>
              <a:gd name="connsiteX1" fmla="*/ 469638 w 1203862"/>
              <a:gd name="connsiteY1" fmla="*/ 224473 h 259786"/>
              <a:gd name="connsiteX2" fmla="*/ 789758 w 1203862"/>
              <a:gd name="connsiteY2" fmla="*/ 0 h 259786"/>
              <a:gd name="connsiteX3" fmla="*/ 863768 w 1203862"/>
              <a:gd name="connsiteY3" fmla="*/ 255285 h 259786"/>
              <a:gd name="connsiteX4" fmla="*/ 1203862 w 1203862"/>
              <a:gd name="connsiteY4" fmla="*/ 256678 h 259786"/>
              <a:gd name="connsiteX0" fmla="*/ 0 w 1203862"/>
              <a:gd name="connsiteY0" fmla="*/ 261839 h 261839"/>
              <a:gd name="connsiteX1" fmla="*/ 469638 w 1203862"/>
              <a:gd name="connsiteY1" fmla="*/ 226526 h 261839"/>
              <a:gd name="connsiteX2" fmla="*/ 832149 w 1203862"/>
              <a:gd name="connsiteY2" fmla="*/ 0 h 261839"/>
              <a:gd name="connsiteX3" fmla="*/ 863768 w 1203862"/>
              <a:gd name="connsiteY3" fmla="*/ 257338 h 261839"/>
              <a:gd name="connsiteX4" fmla="*/ 1203862 w 1203862"/>
              <a:gd name="connsiteY4" fmla="*/ 258731 h 261839"/>
              <a:gd name="connsiteX0" fmla="*/ 0 w 1203862"/>
              <a:gd name="connsiteY0" fmla="*/ 261839 h 261839"/>
              <a:gd name="connsiteX1" fmla="*/ 469638 w 1203862"/>
              <a:gd name="connsiteY1" fmla="*/ 226526 h 261839"/>
              <a:gd name="connsiteX2" fmla="*/ 832149 w 1203862"/>
              <a:gd name="connsiteY2" fmla="*/ 0 h 261839"/>
              <a:gd name="connsiteX3" fmla="*/ 863768 w 1203862"/>
              <a:gd name="connsiteY3" fmla="*/ 257338 h 261839"/>
              <a:gd name="connsiteX4" fmla="*/ 1203862 w 1203862"/>
              <a:gd name="connsiteY4" fmla="*/ 258731 h 261839"/>
              <a:gd name="connsiteX0" fmla="*/ 0 w 1203862"/>
              <a:gd name="connsiteY0" fmla="*/ 261839 h 261839"/>
              <a:gd name="connsiteX1" fmla="*/ 469638 w 1203862"/>
              <a:gd name="connsiteY1" fmla="*/ 226526 h 261839"/>
              <a:gd name="connsiteX2" fmla="*/ 832149 w 1203862"/>
              <a:gd name="connsiteY2" fmla="*/ 0 h 261839"/>
              <a:gd name="connsiteX3" fmla="*/ 863768 w 1203862"/>
              <a:gd name="connsiteY3" fmla="*/ 257338 h 261839"/>
              <a:gd name="connsiteX4" fmla="*/ 1203862 w 1203862"/>
              <a:gd name="connsiteY4" fmla="*/ 258731 h 261839"/>
              <a:gd name="connsiteX0" fmla="*/ 0 w 1203862"/>
              <a:gd name="connsiteY0" fmla="*/ 261839 h 261839"/>
              <a:gd name="connsiteX1" fmla="*/ 469638 w 1203862"/>
              <a:gd name="connsiteY1" fmla="*/ 226526 h 261839"/>
              <a:gd name="connsiteX2" fmla="*/ 832149 w 1203862"/>
              <a:gd name="connsiteY2" fmla="*/ 0 h 261839"/>
              <a:gd name="connsiteX3" fmla="*/ 863768 w 1203862"/>
              <a:gd name="connsiteY3" fmla="*/ 257338 h 261839"/>
              <a:gd name="connsiteX4" fmla="*/ 1203862 w 1203862"/>
              <a:gd name="connsiteY4" fmla="*/ 258731 h 261839"/>
              <a:gd name="connsiteX0" fmla="*/ 0 w 1203862"/>
              <a:gd name="connsiteY0" fmla="*/ 261839 h 261839"/>
              <a:gd name="connsiteX1" fmla="*/ 483770 w 1203862"/>
              <a:gd name="connsiteY1" fmla="*/ 204975 h 261839"/>
              <a:gd name="connsiteX2" fmla="*/ 832149 w 1203862"/>
              <a:gd name="connsiteY2" fmla="*/ 0 h 261839"/>
              <a:gd name="connsiteX3" fmla="*/ 863768 w 1203862"/>
              <a:gd name="connsiteY3" fmla="*/ 257338 h 261839"/>
              <a:gd name="connsiteX4" fmla="*/ 1203862 w 1203862"/>
              <a:gd name="connsiteY4" fmla="*/ 258731 h 261839"/>
              <a:gd name="connsiteX0" fmla="*/ 0 w 1203862"/>
              <a:gd name="connsiteY0" fmla="*/ 261839 h 261839"/>
              <a:gd name="connsiteX1" fmla="*/ 483770 w 1203862"/>
              <a:gd name="connsiteY1" fmla="*/ 204975 h 261839"/>
              <a:gd name="connsiteX2" fmla="*/ 832149 w 1203862"/>
              <a:gd name="connsiteY2" fmla="*/ 0 h 261839"/>
              <a:gd name="connsiteX3" fmla="*/ 863768 w 1203862"/>
              <a:gd name="connsiteY3" fmla="*/ 257338 h 261839"/>
              <a:gd name="connsiteX4" fmla="*/ 1203862 w 1203862"/>
              <a:gd name="connsiteY4" fmla="*/ 258731 h 261839"/>
              <a:gd name="connsiteX0" fmla="*/ 0 w 1203862"/>
              <a:gd name="connsiteY0" fmla="*/ 261839 h 261839"/>
              <a:gd name="connsiteX1" fmla="*/ 632148 w 1203862"/>
              <a:gd name="connsiteY1" fmla="*/ 206001 h 261839"/>
              <a:gd name="connsiteX2" fmla="*/ 832149 w 1203862"/>
              <a:gd name="connsiteY2" fmla="*/ 0 h 261839"/>
              <a:gd name="connsiteX3" fmla="*/ 863768 w 1203862"/>
              <a:gd name="connsiteY3" fmla="*/ 257338 h 261839"/>
              <a:gd name="connsiteX4" fmla="*/ 1203862 w 1203862"/>
              <a:gd name="connsiteY4" fmla="*/ 258731 h 261839"/>
              <a:gd name="connsiteX0" fmla="*/ 0 w 1203862"/>
              <a:gd name="connsiteY0" fmla="*/ 261839 h 261839"/>
              <a:gd name="connsiteX1" fmla="*/ 674540 w 1203862"/>
              <a:gd name="connsiteY1" fmla="*/ 206001 h 261839"/>
              <a:gd name="connsiteX2" fmla="*/ 832149 w 1203862"/>
              <a:gd name="connsiteY2" fmla="*/ 0 h 261839"/>
              <a:gd name="connsiteX3" fmla="*/ 863768 w 1203862"/>
              <a:gd name="connsiteY3" fmla="*/ 257338 h 261839"/>
              <a:gd name="connsiteX4" fmla="*/ 1203862 w 1203862"/>
              <a:gd name="connsiteY4" fmla="*/ 258731 h 261839"/>
              <a:gd name="connsiteX0" fmla="*/ 0 w 963636"/>
              <a:gd name="connsiteY0" fmla="*/ 260813 h 260813"/>
              <a:gd name="connsiteX1" fmla="*/ 434314 w 963636"/>
              <a:gd name="connsiteY1" fmla="*/ 206001 h 260813"/>
              <a:gd name="connsiteX2" fmla="*/ 591923 w 963636"/>
              <a:gd name="connsiteY2" fmla="*/ 0 h 260813"/>
              <a:gd name="connsiteX3" fmla="*/ 623542 w 963636"/>
              <a:gd name="connsiteY3" fmla="*/ 257338 h 260813"/>
              <a:gd name="connsiteX4" fmla="*/ 963636 w 963636"/>
              <a:gd name="connsiteY4" fmla="*/ 258731 h 260813"/>
              <a:gd name="connsiteX0" fmla="*/ 0 w 963636"/>
              <a:gd name="connsiteY0" fmla="*/ 260813 h 275048"/>
              <a:gd name="connsiteX1" fmla="*/ 504968 w 963636"/>
              <a:gd name="connsiteY1" fmla="*/ 255260 h 275048"/>
              <a:gd name="connsiteX2" fmla="*/ 591923 w 963636"/>
              <a:gd name="connsiteY2" fmla="*/ 0 h 275048"/>
              <a:gd name="connsiteX3" fmla="*/ 623542 w 963636"/>
              <a:gd name="connsiteY3" fmla="*/ 257338 h 275048"/>
              <a:gd name="connsiteX4" fmla="*/ 963636 w 963636"/>
              <a:gd name="connsiteY4" fmla="*/ 258731 h 275048"/>
              <a:gd name="connsiteX0" fmla="*/ 0 w 963636"/>
              <a:gd name="connsiteY0" fmla="*/ 260813 h 275048"/>
              <a:gd name="connsiteX1" fmla="*/ 504968 w 963636"/>
              <a:gd name="connsiteY1" fmla="*/ 255260 h 275048"/>
              <a:gd name="connsiteX2" fmla="*/ 591923 w 963636"/>
              <a:gd name="connsiteY2" fmla="*/ 0 h 275048"/>
              <a:gd name="connsiteX3" fmla="*/ 623542 w 963636"/>
              <a:gd name="connsiteY3" fmla="*/ 257338 h 275048"/>
              <a:gd name="connsiteX4" fmla="*/ 963636 w 963636"/>
              <a:gd name="connsiteY4" fmla="*/ 258731 h 275048"/>
              <a:gd name="connsiteX0" fmla="*/ 0 w 963636"/>
              <a:gd name="connsiteY0" fmla="*/ 260813 h 260813"/>
              <a:gd name="connsiteX1" fmla="*/ 504968 w 963636"/>
              <a:gd name="connsiteY1" fmla="*/ 255260 h 260813"/>
              <a:gd name="connsiteX2" fmla="*/ 591923 w 963636"/>
              <a:gd name="connsiteY2" fmla="*/ 0 h 260813"/>
              <a:gd name="connsiteX3" fmla="*/ 623542 w 963636"/>
              <a:gd name="connsiteY3" fmla="*/ 257338 h 260813"/>
              <a:gd name="connsiteX4" fmla="*/ 963636 w 963636"/>
              <a:gd name="connsiteY4" fmla="*/ 258731 h 260813"/>
              <a:gd name="connsiteX0" fmla="*/ 0 w 963636"/>
              <a:gd name="connsiteY0" fmla="*/ 260813 h 260813"/>
              <a:gd name="connsiteX1" fmla="*/ 519097 w 963636"/>
              <a:gd name="connsiteY1" fmla="*/ 259365 h 260813"/>
              <a:gd name="connsiteX2" fmla="*/ 591923 w 963636"/>
              <a:gd name="connsiteY2" fmla="*/ 0 h 260813"/>
              <a:gd name="connsiteX3" fmla="*/ 623542 w 963636"/>
              <a:gd name="connsiteY3" fmla="*/ 257338 h 260813"/>
              <a:gd name="connsiteX4" fmla="*/ 963636 w 963636"/>
              <a:gd name="connsiteY4" fmla="*/ 258731 h 260813"/>
              <a:gd name="connsiteX0" fmla="*/ 0 w 963636"/>
              <a:gd name="connsiteY0" fmla="*/ 260813 h 260813"/>
              <a:gd name="connsiteX1" fmla="*/ 519097 w 963636"/>
              <a:gd name="connsiteY1" fmla="*/ 259365 h 260813"/>
              <a:gd name="connsiteX2" fmla="*/ 591923 w 963636"/>
              <a:gd name="connsiteY2" fmla="*/ 0 h 260813"/>
              <a:gd name="connsiteX3" fmla="*/ 623542 w 963636"/>
              <a:gd name="connsiteY3" fmla="*/ 257338 h 260813"/>
              <a:gd name="connsiteX4" fmla="*/ 963636 w 963636"/>
              <a:gd name="connsiteY4" fmla="*/ 258731 h 260813"/>
              <a:gd name="connsiteX0" fmla="*/ 0 w 963636"/>
              <a:gd name="connsiteY0" fmla="*/ 260813 h 260813"/>
              <a:gd name="connsiteX1" fmla="*/ 519097 w 963636"/>
              <a:gd name="connsiteY1" fmla="*/ 259365 h 260813"/>
              <a:gd name="connsiteX2" fmla="*/ 591923 w 963636"/>
              <a:gd name="connsiteY2" fmla="*/ 0 h 260813"/>
              <a:gd name="connsiteX3" fmla="*/ 623542 w 963636"/>
              <a:gd name="connsiteY3" fmla="*/ 257338 h 260813"/>
              <a:gd name="connsiteX4" fmla="*/ 963636 w 963636"/>
              <a:gd name="connsiteY4" fmla="*/ 258731 h 260813"/>
              <a:gd name="connsiteX0" fmla="*/ 0 w 963636"/>
              <a:gd name="connsiteY0" fmla="*/ 260813 h 260813"/>
              <a:gd name="connsiteX1" fmla="*/ 519097 w 963636"/>
              <a:gd name="connsiteY1" fmla="*/ 259365 h 260813"/>
              <a:gd name="connsiteX2" fmla="*/ 591923 w 963636"/>
              <a:gd name="connsiteY2" fmla="*/ 0 h 260813"/>
              <a:gd name="connsiteX3" fmla="*/ 623542 w 963636"/>
              <a:gd name="connsiteY3" fmla="*/ 257338 h 260813"/>
              <a:gd name="connsiteX4" fmla="*/ 963636 w 963636"/>
              <a:gd name="connsiteY4" fmla="*/ 258731 h 260813"/>
              <a:gd name="connsiteX0" fmla="*/ 0 w 963636"/>
              <a:gd name="connsiteY0" fmla="*/ 260813 h 260813"/>
              <a:gd name="connsiteX1" fmla="*/ 519097 w 963636"/>
              <a:gd name="connsiteY1" fmla="*/ 259365 h 260813"/>
              <a:gd name="connsiteX2" fmla="*/ 591923 w 963636"/>
              <a:gd name="connsiteY2" fmla="*/ 0 h 260813"/>
              <a:gd name="connsiteX3" fmla="*/ 623542 w 963636"/>
              <a:gd name="connsiteY3" fmla="*/ 257338 h 260813"/>
              <a:gd name="connsiteX4" fmla="*/ 963636 w 963636"/>
              <a:gd name="connsiteY4" fmla="*/ 258731 h 260813"/>
              <a:gd name="connsiteX0" fmla="*/ 0 w 681015"/>
              <a:gd name="connsiteY0" fmla="*/ 261839 h 261839"/>
              <a:gd name="connsiteX1" fmla="*/ 236476 w 681015"/>
              <a:gd name="connsiteY1" fmla="*/ 259365 h 261839"/>
              <a:gd name="connsiteX2" fmla="*/ 309302 w 681015"/>
              <a:gd name="connsiteY2" fmla="*/ 0 h 261839"/>
              <a:gd name="connsiteX3" fmla="*/ 340921 w 681015"/>
              <a:gd name="connsiteY3" fmla="*/ 257338 h 261839"/>
              <a:gd name="connsiteX4" fmla="*/ 681015 w 681015"/>
              <a:gd name="connsiteY4" fmla="*/ 258731 h 261839"/>
              <a:gd name="connsiteX0" fmla="*/ 0 w 659818"/>
              <a:gd name="connsiteY0" fmla="*/ 257734 h 259365"/>
              <a:gd name="connsiteX1" fmla="*/ 215279 w 659818"/>
              <a:gd name="connsiteY1" fmla="*/ 259365 h 259365"/>
              <a:gd name="connsiteX2" fmla="*/ 288105 w 659818"/>
              <a:gd name="connsiteY2" fmla="*/ 0 h 259365"/>
              <a:gd name="connsiteX3" fmla="*/ 319724 w 659818"/>
              <a:gd name="connsiteY3" fmla="*/ 257338 h 259365"/>
              <a:gd name="connsiteX4" fmla="*/ 659818 w 659818"/>
              <a:gd name="connsiteY4" fmla="*/ 258731 h 259365"/>
              <a:gd name="connsiteX0" fmla="*/ 0 w 659818"/>
              <a:gd name="connsiteY0" fmla="*/ 257734 h 258731"/>
              <a:gd name="connsiteX1" fmla="*/ 208214 w 659818"/>
              <a:gd name="connsiteY1" fmla="*/ 258339 h 258731"/>
              <a:gd name="connsiteX2" fmla="*/ 288105 w 659818"/>
              <a:gd name="connsiteY2" fmla="*/ 0 h 258731"/>
              <a:gd name="connsiteX3" fmla="*/ 319724 w 659818"/>
              <a:gd name="connsiteY3" fmla="*/ 257338 h 258731"/>
              <a:gd name="connsiteX4" fmla="*/ 659818 w 659818"/>
              <a:gd name="connsiteY4" fmla="*/ 258731 h 258731"/>
              <a:gd name="connsiteX0" fmla="*/ 0 w 511442"/>
              <a:gd name="connsiteY0" fmla="*/ 257734 h 258339"/>
              <a:gd name="connsiteX1" fmla="*/ 208214 w 511442"/>
              <a:gd name="connsiteY1" fmla="*/ 258339 h 258339"/>
              <a:gd name="connsiteX2" fmla="*/ 288105 w 511442"/>
              <a:gd name="connsiteY2" fmla="*/ 0 h 258339"/>
              <a:gd name="connsiteX3" fmla="*/ 319724 w 511442"/>
              <a:gd name="connsiteY3" fmla="*/ 257338 h 258339"/>
              <a:gd name="connsiteX4" fmla="*/ 511442 w 511442"/>
              <a:gd name="connsiteY4" fmla="*/ 257704 h 258339"/>
              <a:gd name="connsiteX0" fmla="*/ 0 w 511442"/>
              <a:gd name="connsiteY0" fmla="*/ 257734 h 257734"/>
              <a:gd name="connsiteX1" fmla="*/ 208214 w 511442"/>
              <a:gd name="connsiteY1" fmla="*/ 256286 h 257734"/>
              <a:gd name="connsiteX2" fmla="*/ 288105 w 511442"/>
              <a:gd name="connsiteY2" fmla="*/ 0 h 257734"/>
              <a:gd name="connsiteX3" fmla="*/ 319724 w 511442"/>
              <a:gd name="connsiteY3" fmla="*/ 257338 h 257734"/>
              <a:gd name="connsiteX4" fmla="*/ 511442 w 511442"/>
              <a:gd name="connsiteY4" fmla="*/ 257704 h 257734"/>
              <a:gd name="connsiteX0" fmla="*/ 0 w 511442"/>
              <a:gd name="connsiteY0" fmla="*/ 257734 h 257734"/>
              <a:gd name="connsiteX1" fmla="*/ 23927 w 511442"/>
              <a:gd name="connsiteY1" fmla="*/ 255531 h 257734"/>
              <a:gd name="connsiteX2" fmla="*/ 208214 w 511442"/>
              <a:gd name="connsiteY2" fmla="*/ 256286 h 257734"/>
              <a:gd name="connsiteX3" fmla="*/ 288105 w 511442"/>
              <a:gd name="connsiteY3" fmla="*/ 0 h 257734"/>
              <a:gd name="connsiteX4" fmla="*/ 319724 w 511442"/>
              <a:gd name="connsiteY4" fmla="*/ 257338 h 257734"/>
              <a:gd name="connsiteX5" fmla="*/ 511442 w 511442"/>
              <a:gd name="connsiteY5" fmla="*/ 257704 h 257734"/>
              <a:gd name="connsiteX0" fmla="*/ 0 w 511442"/>
              <a:gd name="connsiteY0" fmla="*/ 257734 h 257734"/>
              <a:gd name="connsiteX1" fmla="*/ 23927 w 511442"/>
              <a:gd name="connsiteY1" fmla="*/ 257583 h 257734"/>
              <a:gd name="connsiteX2" fmla="*/ 208214 w 511442"/>
              <a:gd name="connsiteY2" fmla="*/ 256286 h 257734"/>
              <a:gd name="connsiteX3" fmla="*/ 288105 w 511442"/>
              <a:gd name="connsiteY3" fmla="*/ 0 h 257734"/>
              <a:gd name="connsiteX4" fmla="*/ 319724 w 511442"/>
              <a:gd name="connsiteY4" fmla="*/ 257338 h 257734"/>
              <a:gd name="connsiteX5" fmla="*/ 511442 w 511442"/>
              <a:gd name="connsiteY5" fmla="*/ 257704 h 257734"/>
              <a:gd name="connsiteX0" fmla="*/ 0 w 511442"/>
              <a:gd name="connsiteY0" fmla="*/ 257734 h 257734"/>
              <a:gd name="connsiteX1" fmla="*/ 23927 w 511442"/>
              <a:gd name="connsiteY1" fmla="*/ 257583 h 257734"/>
              <a:gd name="connsiteX2" fmla="*/ 243541 w 511442"/>
              <a:gd name="connsiteY2" fmla="*/ 256286 h 257734"/>
              <a:gd name="connsiteX3" fmla="*/ 288105 w 511442"/>
              <a:gd name="connsiteY3" fmla="*/ 0 h 257734"/>
              <a:gd name="connsiteX4" fmla="*/ 319724 w 511442"/>
              <a:gd name="connsiteY4" fmla="*/ 257338 h 257734"/>
              <a:gd name="connsiteX5" fmla="*/ 511442 w 511442"/>
              <a:gd name="connsiteY5" fmla="*/ 257704 h 257734"/>
              <a:gd name="connsiteX0" fmla="*/ 0 w 511442"/>
              <a:gd name="connsiteY0" fmla="*/ 257734 h 257734"/>
              <a:gd name="connsiteX1" fmla="*/ 23927 w 511442"/>
              <a:gd name="connsiteY1" fmla="*/ 257583 h 257734"/>
              <a:gd name="connsiteX2" fmla="*/ 243541 w 511442"/>
              <a:gd name="connsiteY2" fmla="*/ 256286 h 257734"/>
              <a:gd name="connsiteX3" fmla="*/ 288105 w 511442"/>
              <a:gd name="connsiteY3" fmla="*/ 0 h 257734"/>
              <a:gd name="connsiteX4" fmla="*/ 319724 w 511442"/>
              <a:gd name="connsiteY4" fmla="*/ 257338 h 257734"/>
              <a:gd name="connsiteX5" fmla="*/ 511442 w 511442"/>
              <a:gd name="connsiteY5" fmla="*/ 257704 h 257734"/>
              <a:gd name="connsiteX0" fmla="*/ 0 w 511442"/>
              <a:gd name="connsiteY0" fmla="*/ 257734 h 257734"/>
              <a:gd name="connsiteX1" fmla="*/ 66319 w 511442"/>
              <a:gd name="connsiteY1" fmla="*/ 256557 h 257734"/>
              <a:gd name="connsiteX2" fmla="*/ 243541 w 511442"/>
              <a:gd name="connsiteY2" fmla="*/ 256286 h 257734"/>
              <a:gd name="connsiteX3" fmla="*/ 288105 w 511442"/>
              <a:gd name="connsiteY3" fmla="*/ 0 h 257734"/>
              <a:gd name="connsiteX4" fmla="*/ 319724 w 511442"/>
              <a:gd name="connsiteY4" fmla="*/ 257338 h 257734"/>
              <a:gd name="connsiteX5" fmla="*/ 511442 w 511442"/>
              <a:gd name="connsiteY5" fmla="*/ 257704 h 257734"/>
              <a:gd name="connsiteX0" fmla="*/ 0 w 445123"/>
              <a:gd name="connsiteY0" fmla="*/ 256557 h 257704"/>
              <a:gd name="connsiteX1" fmla="*/ 177222 w 445123"/>
              <a:gd name="connsiteY1" fmla="*/ 256286 h 257704"/>
              <a:gd name="connsiteX2" fmla="*/ 221786 w 445123"/>
              <a:gd name="connsiteY2" fmla="*/ 0 h 257704"/>
              <a:gd name="connsiteX3" fmla="*/ 253405 w 445123"/>
              <a:gd name="connsiteY3" fmla="*/ 257338 h 257704"/>
              <a:gd name="connsiteX4" fmla="*/ 445123 w 445123"/>
              <a:gd name="connsiteY4" fmla="*/ 257704 h 257704"/>
              <a:gd name="connsiteX0" fmla="*/ 0 w 445123"/>
              <a:gd name="connsiteY0" fmla="*/ 256557 h 257704"/>
              <a:gd name="connsiteX1" fmla="*/ 177222 w 445123"/>
              <a:gd name="connsiteY1" fmla="*/ 256286 h 257704"/>
              <a:gd name="connsiteX2" fmla="*/ 221786 w 445123"/>
              <a:gd name="connsiteY2" fmla="*/ 0 h 257704"/>
              <a:gd name="connsiteX3" fmla="*/ 253405 w 445123"/>
              <a:gd name="connsiteY3" fmla="*/ 257338 h 257704"/>
              <a:gd name="connsiteX4" fmla="*/ 445123 w 445123"/>
              <a:gd name="connsiteY4" fmla="*/ 257704 h 257704"/>
              <a:gd name="connsiteX0" fmla="*/ 0 w 445123"/>
              <a:gd name="connsiteY0" fmla="*/ 145724 h 146871"/>
              <a:gd name="connsiteX1" fmla="*/ 177222 w 445123"/>
              <a:gd name="connsiteY1" fmla="*/ 145453 h 146871"/>
              <a:gd name="connsiteX2" fmla="*/ 214721 w 445123"/>
              <a:gd name="connsiteY2" fmla="*/ 0 h 146871"/>
              <a:gd name="connsiteX3" fmla="*/ 253405 w 445123"/>
              <a:gd name="connsiteY3" fmla="*/ 146505 h 146871"/>
              <a:gd name="connsiteX4" fmla="*/ 445123 w 445123"/>
              <a:gd name="connsiteY4" fmla="*/ 146871 h 146871"/>
              <a:gd name="connsiteX0" fmla="*/ 0 w 445123"/>
              <a:gd name="connsiteY0" fmla="*/ 145724 h 146871"/>
              <a:gd name="connsiteX1" fmla="*/ 177222 w 445123"/>
              <a:gd name="connsiteY1" fmla="*/ 145453 h 146871"/>
              <a:gd name="connsiteX2" fmla="*/ 214721 w 445123"/>
              <a:gd name="connsiteY2" fmla="*/ 0 h 146871"/>
              <a:gd name="connsiteX3" fmla="*/ 243383 w 445123"/>
              <a:gd name="connsiteY3" fmla="*/ 145344 h 146871"/>
              <a:gd name="connsiteX4" fmla="*/ 445123 w 445123"/>
              <a:gd name="connsiteY4" fmla="*/ 146871 h 146871"/>
              <a:gd name="connsiteX0" fmla="*/ 0 w 455144"/>
              <a:gd name="connsiteY0" fmla="*/ 145724 h 145724"/>
              <a:gd name="connsiteX1" fmla="*/ 177222 w 455144"/>
              <a:gd name="connsiteY1" fmla="*/ 145453 h 145724"/>
              <a:gd name="connsiteX2" fmla="*/ 214721 w 455144"/>
              <a:gd name="connsiteY2" fmla="*/ 0 h 145724"/>
              <a:gd name="connsiteX3" fmla="*/ 243383 w 455144"/>
              <a:gd name="connsiteY3" fmla="*/ 145344 h 145724"/>
              <a:gd name="connsiteX4" fmla="*/ 455144 w 455144"/>
              <a:gd name="connsiteY4" fmla="*/ 145130 h 1457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144" h="145724">
                <a:moveTo>
                  <a:pt x="0" y="145724"/>
                </a:moveTo>
                <a:lnTo>
                  <a:pt x="177222" y="145453"/>
                </a:lnTo>
                <a:cubicBezTo>
                  <a:pt x="191087" y="96853"/>
                  <a:pt x="202950" y="36260"/>
                  <a:pt x="214721" y="0"/>
                </a:cubicBezTo>
                <a:cubicBezTo>
                  <a:pt x="228598" y="28568"/>
                  <a:pt x="222645" y="101025"/>
                  <a:pt x="243383" y="145344"/>
                </a:cubicBezTo>
                <a:lnTo>
                  <a:pt x="455144" y="145130"/>
                </a:ln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US" sz="1633"/>
          </a:p>
        </p:txBody>
      </p:sp>
      <p:grpSp>
        <p:nvGrpSpPr>
          <p:cNvPr id="69" name="Group 68">
            <a:extLst>
              <a:ext uri="{FF2B5EF4-FFF2-40B4-BE49-F238E27FC236}">
                <a16:creationId xmlns:a16="http://schemas.microsoft.com/office/drawing/2014/main" id="{786A2B4B-8BC0-43FE-B0F4-0B75E40C9F63}"/>
              </a:ext>
            </a:extLst>
          </p:cNvPr>
          <p:cNvGrpSpPr/>
          <p:nvPr/>
        </p:nvGrpSpPr>
        <p:grpSpPr>
          <a:xfrm>
            <a:off x="7934218" y="4048935"/>
            <a:ext cx="2035606" cy="1318345"/>
            <a:chOff x="4993940" y="1778329"/>
            <a:chExt cx="2137639" cy="1352452"/>
          </a:xfrm>
        </p:grpSpPr>
        <p:sp>
          <p:nvSpPr>
            <p:cNvPr id="70" name="AutoShape 2" descr="Image result for pulling">
              <a:extLst>
                <a:ext uri="{FF2B5EF4-FFF2-40B4-BE49-F238E27FC236}">
                  <a16:creationId xmlns:a16="http://schemas.microsoft.com/office/drawing/2014/main" id="{D14B50A6-CE3B-44FC-BA15-3FCD3947292F}"/>
                </a:ext>
              </a:extLst>
            </p:cNvPr>
            <p:cNvSpPr>
              <a:spLocks noChangeAspect="1" noChangeArrowheads="1"/>
            </p:cNvSpPr>
            <p:nvPr/>
          </p:nvSpPr>
          <p:spPr bwMode="auto">
            <a:xfrm flipH="1">
              <a:off x="5523468" y="1778329"/>
              <a:ext cx="45719" cy="457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2944" tIns="41472" rIns="82944" bIns="41472" numCol="1" anchor="t" anchorCtr="0" compatLnSpc="1">
              <a:prstTxWarp prst="textNoShape">
                <a:avLst/>
              </a:prstTxWarp>
            </a:bodyPr>
            <a:lstStyle/>
            <a:p>
              <a:endParaRPr lang="en-US" sz="1633"/>
            </a:p>
          </p:txBody>
        </p:sp>
        <p:sp>
          <p:nvSpPr>
            <p:cNvPr id="71" name="AutoShape 2" descr="Image result for pulling">
              <a:extLst>
                <a:ext uri="{FF2B5EF4-FFF2-40B4-BE49-F238E27FC236}">
                  <a16:creationId xmlns:a16="http://schemas.microsoft.com/office/drawing/2014/main" id="{B2E3C1B8-21D0-48C6-98B2-89C303D6F210}"/>
                </a:ext>
              </a:extLst>
            </p:cNvPr>
            <p:cNvSpPr>
              <a:spLocks noChangeAspect="1" noChangeArrowheads="1"/>
            </p:cNvSpPr>
            <p:nvPr/>
          </p:nvSpPr>
          <p:spPr bwMode="auto">
            <a:xfrm>
              <a:off x="6170163" y="1790372"/>
              <a:ext cx="45719" cy="457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82944" tIns="41472" rIns="82944" bIns="41472" numCol="1" anchor="t" anchorCtr="0" compatLnSpc="1">
              <a:prstTxWarp prst="textNoShape">
                <a:avLst/>
              </a:prstTxWarp>
            </a:bodyPr>
            <a:lstStyle/>
            <a:p>
              <a:endParaRPr lang="en-US" sz="1633"/>
            </a:p>
          </p:txBody>
        </p:sp>
        <p:grpSp>
          <p:nvGrpSpPr>
            <p:cNvPr id="72" name="Group 71">
              <a:extLst>
                <a:ext uri="{FF2B5EF4-FFF2-40B4-BE49-F238E27FC236}">
                  <a16:creationId xmlns:a16="http://schemas.microsoft.com/office/drawing/2014/main" id="{38AEE5D6-5F5F-4D6D-B101-A5D70E96AB57}"/>
                </a:ext>
              </a:extLst>
            </p:cNvPr>
            <p:cNvGrpSpPr/>
            <p:nvPr/>
          </p:nvGrpSpPr>
          <p:grpSpPr>
            <a:xfrm>
              <a:off x="4993940" y="2366645"/>
              <a:ext cx="2137639" cy="764136"/>
              <a:chOff x="7557874" y="2158171"/>
              <a:chExt cx="2137639" cy="764136"/>
            </a:xfrm>
          </p:grpSpPr>
          <p:pic>
            <p:nvPicPr>
              <p:cNvPr id="73" name="Picture 72">
                <a:extLst>
                  <a:ext uri="{FF2B5EF4-FFF2-40B4-BE49-F238E27FC236}">
                    <a16:creationId xmlns:a16="http://schemas.microsoft.com/office/drawing/2014/main" id="{4D56C651-8DB9-4F71-8131-CAE5FAD149EC}"/>
                  </a:ext>
                </a:extLst>
              </p:cNvPr>
              <p:cNvPicPr>
                <a:picLocks noChangeAspect="1"/>
              </p:cNvPicPr>
              <p:nvPr/>
            </p:nvPicPr>
            <p:blipFill>
              <a:blip r:embed="rId5"/>
              <a:stretch>
                <a:fillRect/>
              </a:stretch>
            </p:blipFill>
            <p:spPr>
              <a:xfrm flipH="1">
                <a:off x="8994523" y="2159767"/>
                <a:ext cx="700990" cy="762540"/>
              </a:xfrm>
              <a:prstGeom prst="rect">
                <a:avLst/>
              </a:prstGeom>
            </p:spPr>
          </p:pic>
          <p:pic>
            <p:nvPicPr>
              <p:cNvPr id="74" name="Picture 73">
                <a:extLst>
                  <a:ext uri="{FF2B5EF4-FFF2-40B4-BE49-F238E27FC236}">
                    <a16:creationId xmlns:a16="http://schemas.microsoft.com/office/drawing/2014/main" id="{45A5C27B-5533-42F2-B4ED-2998EECEF05D}"/>
                  </a:ext>
                </a:extLst>
              </p:cNvPr>
              <p:cNvPicPr>
                <a:picLocks noChangeAspect="1"/>
              </p:cNvPicPr>
              <p:nvPr/>
            </p:nvPicPr>
            <p:blipFill>
              <a:blip r:embed="rId5"/>
              <a:stretch>
                <a:fillRect/>
              </a:stretch>
            </p:blipFill>
            <p:spPr>
              <a:xfrm>
                <a:off x="7557874" y="2158171"/>
                <a:ext cx="700990" cy="762540"/>
              </a:xfrm>
              <a:prstGeom prst="rect">
                <a:avLst/>
              </a:prstGeom>
            </p:spPr>
          </p:pic>
        </p:grpSp>
      </p:grpSp>
      <p:sp>
        <p:nvSpPr>
          <p:cNvPr id="2" name="Rectangle 1">
            <a:extLst>
              <a:ext uri="{FF2B5EF4-FFF2-40B4-BE49-F238E27FC236}">
                <a16:creationId xmlns:a16="http://schemas.microsoft.com/office/drawing/2014/main" id="{F036F2D3-B3D6-32CC-BB8F-A2E0BAC1EDFA}"/>
              </a:ext>
            </a:extLst>
          </p:cNvPr>
          <p:cNvSpPr/>
          <p:nvPr/>
        </p:nvSpPr>
        <p:spPr>
          <a:xfrm>
            <a:off x="440381" y="-60207"/>
            <a:ext cx="11997276" cy="769441"/>
          </a:xfrm>
          <a:prstGeom prst="rect">
            <a:avLst/>
          </a:prstGeom>
        </p:spPr>
        <p:txBody>
          <a:bodyPr wrap="square">
            <a:spAutoFit/>
          </a:bodyPr>
          <a:lstStyle/>
          <a:p>
            <a:pPr algn="ctr">
              <a:spcAft>
                <a:spcPts val="600"/>
              </a:spcAft>
            </a:pPr>
            <a:r>
              <a:rPr lang="en-US" sz="4400" b="1"/>
              <a:t>State of the art ATF laser system</a:t>
            </a:r>
          </a:p>
        </p:txBody>
      </p:sp>
      <p:sp>
        <p:nvSpPr>
          <p:cNvPr id="5" name="TextBox 4">
            <a:extLst>
              <a:ext uri="{FF2B5EF4-FFF2-40B4-BE49-F238E27FC236}">
                <a16:creationId xmlns:a16="http://schemas.microsoft.com/office/drawing/2014/main" id="{5E789880-3E9B-047E-A34C-847F4D82118F}"/>
              </a:ext>
            </a:extLst>
          </p:cNvPr>
          <p:cNvSpPr txBox="1"/>
          <p:nvPr/>
        </p:nvSpPr>
        <p:spPr>
          <a:xfrm>
            <a:off x="9122023" y="2305107"/>
            <a:ext cx="3069977" cy="2492990"/>
          </a:xfrm>
          <a:prstGeom prst="rect">
            <a:avLst/>
          </a:prstGeom>
          <a:noFill/>
        </p:spPr>
        <p:txBody>
          <a:bodyPr wrap="square" rtlCol="0">
            <a:spAutoFit/>
          </a:bodyPr>
          <a:lstStyle/>
          <a:p>
            <a:pPr marL="285750" indent="-285750">
              <a:spcBef>
                <a:spcPts val="600"/>
              </a:spcBef>
              <a:spcAft>
                <a:spcPts val="1200"/>
              </a:spcAft>
              <a:buFont typeface="Arial" panose="020B0604020202020204" pitchFamily="34" charset="0"/>
              <a:buChar char="•"/>
            </a:pPr>
            <a:r>
              <a:rPr lang="en-US" sz="1600">
                <a:solidFill>
                  <a:srgbClr val="C00000"/>
                </a:solidFill>
                <a:cs typeface="Calibri" panose="020F0502020204030204" pitchFamily="34" charset="0"/>
              </a:rPr>
              <a:t>Solid-state OPA front end</a:t>
            </a:r>
          </a:p>
          <a:p>
            <a:pPr marL="285750" indent="-285750">
              <a:spcBef>
                <a:spcPts val="600"/>
              </a:spcBef>
              <a:spcAft>
                <a:spcPts val="1200"/>
              </a:spcAft>
              <a:buFont typeface="Arial" panose="020B0604020202020204" pitchFamily="34" charset="0"/>
              <a:buChar char="•"/>
            </a:pPr>
            <a:r>
              <a:rPr lang="en-US" sz="1600">
                <a:solidFill>
                  <a:srgbClr val="C00000"/>
                </a:solidFill>
                <a:cs typeface="Calibri" panose="020F0502020204030204" pitchFamily="34" charset="0"/>
              </a:rPr>
              <a:t>High-pressure isotopic CO</a:t>
            </a:r>
            <a:r>
              <a:rPr lang="en-US" sz="1600" baseline="-25000">
                <a:solidFill>
                  <a:srgbClr val="C00000"/>
                </a:solidFill>
                <a:cs typeface="Calibri" panose="020F0502020204030204" pitchFamily="34" charset="0"/>
              </a:rPr>
              <a:t>2</a:t>
            </a:r>
            <a:r>
              <a:rPr lang="en-US" sz="1600">
                <a:solidFill>
                  <a:srgbClr val="C00000"/>
                </a:solidFill>
                <a:cs typeface="Calibri" panose="020F0502020204030204" pitchFamily="34" charset="0"/>
              </a:rPr>
              <a:t> amplifiers </a:t>
            </a:r>
          </a:p>
          <a:p>
            <a:pPr marL="285750" indent="-285750">
              <a:spcBef>
                <a:spcPts val="600"/>
              </a:spcBef>
              <a:spcAft>
                <a:spcPts val="1200"/>
              </a:spcAft>
              <a:buFont typeface="Arial" panose="020B0604020202020204" pitchFamily="34" charset="0"/>
              <a:buChar char="•"/>
            </a:pPr>
            <a:r>
              <a:rPr lang="en-US" sz="1600">
                <a:solidFill>
                  <a:srgbClr val="C00000"/>
                </a:solidFill>
                <a:cs typeface="Calibri" panose="020F0502020204030204" pitchFamily="34" charset="0"/>
              </a:rPr>
              <a:t>First CPA CO</a:t>
            </a:r>
            <a:r>
              <a:rPr lang="en-US" sz="1600" baseline="-25000">
                <a:solidFill>
                  <a:srgbClr val="C00000"/>
                </a:solidFill>
                <a:cs typeface="Calibri" panose="020F0502020204030204" pitchFamily="34" charset="0"/>
              </a:rPr>
              <a:t>2</a:t>
            </a:r>
            <a:r>
              <a:rPr lang="en-US" sz="1600">
                <a:solidFill>
                  <a:srgbClr val="C00000"/>
                </a:solidFill>
                <a:cs typeface="Calibri" panose="020F0502020204030204" pitchFamily="34" charset="0"/>
              </a:rPr>
              <a:t> laser system </a:t>
            </a:r>
          </a:p>
          <a:p>
            <a:pPr marL="285750" indent="-285750">
              <a:spcBef>
                <a:spcPts val="600"/>
              </a:spcBef>
              <a:spcAft>
                <a:spcPts val="1200"/>
              </a:spcAft>
              <a:buFont typeface="Arial" panose="020B0604020202020204" pitchFamily="34" charset="0"/>
              <a:buChar char="•"/>
            </a:pPr>
            <a:endParaRPr lang="en-US" sz="1600">
              <a:solidFill>
                <a:srgbClr val="C00000"/>
              </a:solidFill>
              <a:latin typeface="Calibri" panose="020F0502020204030204" pitchFamily="34" charset="0"/>
              <a:cs typeface="Calibri" panose="020F0502020204030204" pitchFamily="34" charset="0"/>
            </a:endParaRPr>
          </a:p>
          <a:p>
            <a:pPr>
              <a:spcBef>
                <a:spcPts val="600"/>
              </a:spcBef>
              <a:spcAft>
                <a:spcPts val="1200"/>
              </a:spcAft>
            </a:pPr>
            <a:r>
              <a:rPr lang="en-US" sz="1600">
                <a:solidFill>
                  <a:srgbClr val="C00000"/>
                </a:solidFill>
                <a:latin typeface="Calibri" panose="020F0502020204030204" pitchFamily="34" charset="0"/>
                <a:cs typeface="Calibri" panose="020F0502020204030204" pitchFamily="34" charset="0"/>
              </a:rPr>
              <a:t>      </a:t>
            </a:r>
          </a:p>
        </p:txBody>
      </p:sp>
      <p:sp>
        <p:nvSpPr>
          <p:cNvPr id="9" name="TextBox 8">
            <a:extLst>
              <a:ext uri="{FF2B5EF4-FFF2-40B4-BE49-F238E27FC236}">
                <a16:creationId xmlns:a16="http://schemas.microsoft.com/office/drawing/2014/main" id="{A2344B4B-7DAA-F1C1-A39C-1DD350AD5772}"/>
              </a:ext>
            </a:extLst>
          </p:cNvPr>
          <p:cNvSpPr txBox="1"/>
          <p:nvPr/>
        </p:nvSpPr>
        <p:spPr>
          <a:xfrm>
            <a:off x="8713674" y="1804675"/>
            <a:ext cx="3723983" cy="461665"/>
          </a:xfrm>
          <a:prstGeom prst="rect">
            <a:avLst/>
          </a:prstGeom>
          <a:noFill/>
        </p:spPr>
        <p:txBody>
          <a:bodyPr wrap="square" rtlCol="0">
            <a:spAutoFit/>
          </a:bodyPr>
          <a:lstStyle/>
          <a:p>
            <a:pPr>
              <a:spcAft>
                <a:spcPts val="1200"/>
              </a:spcAft>
            </a:pPr>
            <a:r>
              <a:rPr lang="en-US" sz="2400" b="1">
                <a:solidFill>
                  <a:srgbClr val="C00000"/>
                </a:solidFill>
                <a:cs typeface="Calibri" panose="020F0502020204030204" pitchFamily="34" charset="0"/>
              </a:rPr>
              <a:t>String of innovations:      </a:t>
            </a:r>
          </a:p>
        </p:txBody>
      </p:sp>
      <p:pic>
        <p:nvPicPr>
          <p:cNvPr id="6" name="Picture 5">
            <a:extLst>
              <a:ext uri="{FF2B5EF4-FFF2-40B4-BE49-F238E27FC236}">
                <a16:creationId xmlns:a16="http://schemas.microsoft.com/office/drawing/2014/main" id="{5298BA48-4730-5979-88A7-20CBFAE9533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40381" y="629606"/>
            <a:ext cx="8126405" cy="4248925"/>
          </a:xfrm>
          <a:prstGeom prst="rect">
            <a:avLst/>
          </a:prstGeom>
        </p:spPr>
      </p:pic>
    </p:spTree>
    <p:extLst>
      <p:ext uri="{BB962C8B-B14F-4D97-AF65-F5344CB8AC3E}">
        <p14:creationId xmlns:p14="http://schemas.microsoft.com/office/powerpoint/2010/main" val="19617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800"/>
                                        <p:tgtEl>
                                          <p:spTgt spid="53"/>
                                        </p:tgtEl>
                                      </p:cBhvr>
                                    </p:animEffect>
                                  </p:childTnLst>
                                </p:cTn>
                              </p:par>
                            </p:childTnLst>
                          </p:cTn>
                        </p:par>
                        <p:par>
                          <p:cTn id="8" fill="hold">
                            <p:stCondLst>
                              <p:cond delay="800"/>
                            </p:stCondLst>
                            <p:childTnLst>
                              <p:par>
                                <p:cTn id="9" presetID="10"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900"/>
                                        <p:tgtEl>
                                          <p:spTgt spid="54"/>
                                        </p:tgtEl>
                                      </p:cBhvr>
                                    </p:animEffect>
                                  </p:childTnLst>
                                </p:cTn>
                              </p:par>
                            </p:childTnLst>
                          </p:cTn>
                        </p:par>
                        <p:par>
                          <p:cTn id="12" fill="hold">
                            <p:stCondLst>
                              <p:cond delay="1700"/>
                            </p:stCondLst>
                            <p:childTnLst>
                              <p:par>
                                <p:cTn id="13" presetID="10" presetClass="exit" presetSubtype="0" fill="hold" grpId="1" nodeType="afterEffect">
                                  <p:stCondLst>
                                    <p:cond delay="0"/>
                                  </p:stCondLst>
                                  <p:childTnLst>
                                    <p:animEffect transition="out" filter="fade">
                                      <p:cBhvr>
                                        <p:cTn id="14" dur="2200"/>
                                        <p:tgtEl>
                                          <p:spTgt spid="53"/>
                                        </p:tgtEl>
                                      </p:cBhvr>
                                    </p:animEffect>
                                    <p:set>
                                      <p:cBhvr>
                                        <p:cTn id="15" dur="1" fill="hold">
                                          <p:stCondLst>
                                            <p:cond delay="2199"/>
                                          </p:stCondLst>
                                        </p:cTn>
                                        <p:tgtEl>
                                          <p:spTgt spid="53"/>
                                        </p:tgtEl>
                                        <p:attrNameLst>
                                          <p:attrName>style.visibility</p:attrName>
                                        </p:attrNameLst>
                                      </p:cBhvr>
                                      <p:to>
                                        <p:strVal val="hidden"/>
                                      </p:to>
                                    </p:set>
                                  </p:childTnLst>
                                </p:cTn>
                              </p:par>
                              <p:par>
                                <p:cTn id="16" presetID="10" presetClass="exit" presetSubtype="0" fill="hold" nodeType="withEffect">
                                  <p:stCondLst>
                                    <p:cond delay="100"/>
                                  </p:stCondLst>
                                  <p:childTnLst>
                                    <p:animEffect transition="out" filter="fade">
                                      <p:cBhvr>
                                        <p:cTn id="17" dur="2100"/>
                                        <p:tgtEl>
                                          <p:spTgt spid="54"/>
                                        </p:tgtEl>
                                      </p:cBhvr>
                                    </p:animEffect>
                                    <p:set>
                                      <p:cBhvr>
                                        <p:cTn id="18" dur="1" fill="hold">
                                          <p:stCondLst>
                                            <p:cond delay="2099"/>
                                          </p:stCondLst>
                                        </p:cTn>
                                        <p:tgtEl>
                                          <p:spTgt spid="54"/>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2200"/>
                                        <p:tgtEl>
                                          <p:spTgt spid="58"/>
                                        </p:tgtEl>
                                      </p:cBhvr>
                                    </p:animEffect>
                                  </p:childTnLst>
                                </p:cTn>
                              </p:par>
                              <p:par>
                                <p:cTn id="22" presetID="10" presetClass="entr" presetSubtype="0" fill="hold"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fade">
                                      <p:cBhvr>
                                        <p:cTn id="24" dur="2200"/>
                                        <p:tgtEl>
                                          <p:spTgt spid="57"/>
                                        </p:tgtEl>
                                      </p:cBhvr>
                                    </p:animEffect>
                                  </p:childTnLst>
                                </p:cTn>
                              </p:par>
                            </p:childTnLst>
                          </p:cTn>
                        </p:par>
                        <p:par>
                          <p:cTn id="25" fill="hold">
                            <p:stCondLst>
                              <p:cond delay="3900"/>
                            </p:stCondLst>
                            <p:childTnLst>
                              <p:par>
                                <p:cTn id="26" presetID="10" presetClass="entr" presetSubtype="0" fill="hold" nodeType="afterEffect">
                                  <p:stCondLst>
                                    <p:cond delay="50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900"/>
                                        <p:tgtEl>
                                          <p:spTgt spid="61"/>
                                        </p:tgtEl>
                                      </p:cBhvr>
                                    </p:animEffect>
                                  </p:childTnLst>
                                </p:cTn>
                              </p:par>
                            </p:childTnLst>
                          </p:cTn>
                        </p:par>
                        <p:par>
                          <p:cTn id="29" fill="hold">
                            <p:stCondLst>
                              <p:cond delay="5300"/>
                            </p:stCondLst>
                            <p:childTnLst>
                              <p:par>
                                <p:cTn id="30" presetID="10" presetClass="entr" presetSubtype="0" fill="hold" nodeType="after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fade">
                                      <p:cBhvr>
                                        <p:cTn id="32" dur="1200"/>
                                        <p:tgtEl>
                                          <p:spTgt spid="69"/>
                                        </p:tgtEl>
                                      </p:cBhvr>
                                    </p:animEffect>
                                  </p:childTnLst>
                                </p:cTn>
                              </p:par>
                            </p:childTnLst>
                          </p:cTn>
                        </p:par>
                        <p:par>
                          <p:cTn id="33" fill="hold">
                            <p:stCondLst>
                              <p:cond delay="6500"/>
                            </p:stCondLst>
                            <p:childTnLst>
                              <p:par>
                                <p:cTn id="34" presetID="10" presetClass="exit" presetSubtype="0" fill="hold" nodeType="afterEffect">
                                  <p:stCondLst>
                                    <p:cond delay="0"/>
                                  </p:stCondLst>
                                  <p:childTnLst>
                                    <p:animEffect transition="out" filter="fade">
                                      <p:cBhvr>
                                        <p:cTn id="35" dur="2000"/>
                                        <p:tgtEl>
                                          <p:spTgt spid="61"/>
                                        </p:tgtEl>
                                      </p:cBhvr>
                                    </p:animEffect>
                                    <p:set>
                                      <p:cBhvr>
                                        <p:cTn id="36" dur="1" fill="hold">
                                          <p:stCondLst>
                                            <p:cond delay="1999"/>
                                          </p:stCondLst>
                                        </p:cTn>
                                        <p:tgtEl>
                                          <p:spTgt spid="61"/>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2000"/>
                                        <p:tgtEl>
                                          <p:spTgt spid="69"/>
                                        </p:tgtEl>
                                      </p:cBhvr>
                                    </p:animEffect>
                                    <p:set>
                                      <p:cBhvr>
                                        <p:cTn id="39" dur="1" fill="hold">
                                          <p:stCondLst>
                                            <p:cond delay="1999"/>
                                          </p:stCondLst>
                                        </p:cTn>
                                        <p:tgtEl>
                                          <p:spTgt spid="69"/>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fade">
                                      <p:cBhvr>
                                        <p:cTn id="42" dur="2000"/>
                                        <p:tgtEl>
                                          <p:spTgt spid="6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8"/>
                                        </p:tgtEl>
                                        <p:attrNameLst>
                                          <p:attrName>style.visibility</p:attrName>
                                        </p:attrNameLst>
                                      </p:cBhvr>
                                      <p:to>
                                        <p:strVal val="visible"/>
                                      </p:to>
                                    </p:set>
                                    <p:animEffect transition="in" filter="fade">
                                      <p:cBhvr>
                                        <p:cTn id="45" dur="2000"/>
                                        <p:tgtEl>
                                          <p:spTgt spid="68"/>
                                        </p:tgtEl>
                                      </p:cBhvr>
                                    </p:animEffect>
                                  </p:childTnLst>
                                </p:cTn>
                              </p:par>
                            </p:childTnLst>
                          </p:cTn>
                        </p:par>
                        <p:par>
                          <p:cTn id="46" fill="hold">
                            <p:stCondLst>
                              <p:cond delay="8500"/>
                            </p:stCondLst>
                            <p:childTnLst>
                              <p:par>
                                <p:cTn id="47" presetID="1" presetClass="entr" presetSubtype="0" fill="hold" nodeType="afterEffect">
                                  <p:stCondLst>
                                    <p:cond delay="0"/>
                                  </p:stCondLst>
                                  <p:childTnLst>
                                    <p:set>
                                      <p:cBhvr>
                                        <p:cTn id="48" dur="1" fill="hold">
                                          <p:stCondLst>
                                            <p:cond delay="0"/>
                                          </p:stCondLst>
                                        </p:cTn>
                                        <p:tgtEl>
                                          <p:spTgt spid="222">
                                            <p:txEl>
                                              <p:pRg st="0" end="0"/>
                                            </p:txEl>
                                          </p:spTgt>
                                        </p:tgtEl>
                                        <p:attrNameLst>
                                          <p:attrName>style.visibility</p:attrName>
                                        </p:attrNameLst>
                                      </p:cBhvr>
                                      <p:to>
                                        <p:strVal val="visible"/>
                                      </p:to>
                                    </p:set>
                                  </p:childTnLst>
                                </p:cTn>
                              </p:par>
                            </p:childTnLst>
                          </p:cTn>
                        </p:par>
                        <p:par>
                          <p:cTn id="49" fill="hold">
                            <p:stCondLst>
                              <p:cond delay="8500"/>
                            </p:stCondLst>
                            <p:childTnLst>
                              <p:par>
                                <p:cTn id="50" presetID="1" presetClass="entr" presetSubtype="0" fill="hold" nodeType="afterEffect">
                                  <p:stCondLst>
                                    <p:cond delay="0"/>
                                  </p:stCondLst>
                                  <p:childTnLst>
                                    <p:set>
                                      <p:cBhvr>
                                        <p:cTn id="51" dur="1" fill="hold">
                                          <p:stCondLst>
                                            <p:cond delay="0"/>
                                          </p:stCondLst>
                                        </p:cTn>
                                        <p:tgtEl>
                                          <p:spTgt spid="22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3" grpId="1" animBg="1"/>
      <p:bldP spid="6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C40878-0DC9-821D-168B-754021C49E99}"/>
              </a:ext>
            </a:extLst>
          </p:cNvPr>
          <p:cNvSpPr>
            <a:spLocks noGrp="1"/>
          </p:cNvSpPr>
          <p:nvPr>
            <p:ph type="sldNum" sz="quarter" idx="4"/>
          </p:nvPr>
        </p:nvSpPr>
        <p:spPr/>
        <p:txBody>
          <a:bodyPr/>
          <a:lstStyle/>
          <a:p>
            <a:fld id="{933A556B-7C63-244D-9B7C-B0EA8042B330}" type="slidenum">
              <a:rPr lang="en-US" smtClean="0"/>
              <a:pPr/>
              <a:t>7</a:t>
            </a:fld>
            <a:endParaRPr lang="en-US"/>
          </a:p>
        </p:txBody>
      </p:sp>
      <p:sp>
        <p:nvSpPr>
          <p:cNvPr id="3" name="Title 2">
            <a:extLst>
              <a:ext uri="{FF2B5EF4-FFF2-40B4-BE49-F238E27FC236}">
                <a16:creationId xmlns:a16="http://schemas.microsoft.com/office/drawing/2014/main" id="{BEC3B9D0-FB47-8700-A2CA-7557DDA6E7CD}"/>
              </a:ext>
            </a:extLst>
          </p:cNvPr>
          <p:cNvSpPr>
            <a:spLocks noGrp="1"/>
          </p:cNvSpPr>
          <p:nvPr>
            <p:ph type="ctrTitle"/>
          </p:nvPr>
        </p:nvSpPr>
        <p:spPr/>
        <p:txBody>
          <a:bodyPr>
            <a:normAutofit/>
          </a:bodyPr>
          <a:lstStyle/>
          <a:p>
            <a:r>
              <a:rPr lang="en-US"/>
              <a:t>Accelerator research at ATF</a:t>
            </a:r>
          </a:p>
        </p:txBody>
      </p:sp>
    </p:spTree>
    <p:extLst>
      <p:ext uri="{BB962C8B-B14F-4D97-AF65-F5344CB8AC3E}">
        <p14:creationId xmlns:p14="http://schemas.microsoft.com/office/powerpoint/2010/main" val="4043088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B1FEF9-5331-8F1D-0FE8-50664F1B1719}"/>
              </a:ext>
            </a:extLst>
          </p:cNvPr>
          <p:cNvSpPr>
            <a:spLocks noGrp="1"/>
          </p:cNvSpPr>
          <p:nvPr>
            <p:ph type="sldNum" sz="quarter" idx="4"/>
          </p:nvPr>
        </p:nvSpPr>
        <p:spPr/>
        <p:txBody>
          <a:bodyPr/>
          <a:lstStyle/>
          <a:p>
            <a:fld id="{933A556B-7C63-244D-9B7C-B0EA8042B330}" type="slidenum">
              <a:rPr lang="en-US" smtClean="0"/>
              <a:pPr/>
              <a:t>8</a:t>
            </a:fld>
            <a:endParaRPr lang="en-US" sz="1000"/>
          </a:p>
        </p:txBody>
      </p:sp>
      <p:sp>
        <p:nvSpPr>
          <p:cNvPr id="3" name="Experiment set-up">
            <a:extLst>
              <a:ext uri="{FF2B5EF4-FFF2-40B4-BE49-F238E27FC236}">
                <a16:creationId xmlns:a16="http://schemas.microsoft.com/office/drawing/2014/main" id="{7CB05361-F4C4-1D31-A27D-E30062A551BE}"/>
              </a:ext>
            </a:extLst>
          </p:cNvPr>
          <p:cNvSpPr txBox="1">
            <a:spLocks/>
          </p:cNvSpPr>
          <p:nvPr/>
        </p:nvSpPr>
        <p:spPr>
          <a:xfrm>
            <a:off x="450064" y="105568"/>
            <a:ext cx="11049000" cy="1325563"/>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sz="2800" dirty="0"/>
              <a:t>A brief (incomplete) history of accelerator research at ATF</a:t>
            </a:r>
          </a:p>
        </p:txBody>
      </p:sp>
      <p:sp>
        <p:nvSpPr>
          <p:cNvPr id="4" name="TextBox 3">
            <a:extLst>
              <a:ext uri="{FF2B5EF4-FFF2-40B4-BE49-F238E27FC236}">
                <a16:creationId xmlns:a16="http://schemas.microsoft.com/office/drawing/2014/main" id="{97ECE86A-EBEA-0678-F6D2-9059D6095EF2}"/>
              </a:ext>
            </a:extLst>
          </p:cNvPr>
          <p:cNvSpPr txBox="1"/>
          <p:nvPr/>
        </p:nvSpPr>
        <p:spPr>
          <a:xfrm>
            <a:off x="450063" y="989045"/>
            <a:ext cx="8106107" cy="4801314"/>
          </a:xfrm>
          <a:prstGeom prst="rect">
            <a:avLst/>
          </a:prstGeom>
          <a:noFill/>
        </p:spPr>
        <p:txBody>
          <a:bodyPr wrap="square" rtlCol="0">
            <a:spAutoFit/>
          </a:bodyPr>
          <a:lstStyle/>
          <a:p>
            <a:pPr marL="285750" indent="-285750">
              <a:buFont typeface="Arial" panose="020B0604020202020204" pitchFamily="34" charset="0"/>
              <a:buChar char="•"/>
            </a:pPr>
            <a:r>
              <a:rPr lang="en-US"/>
              <a:t>First high-brightness beams from photocathode RF gun: </a:t>
            </a:r>
          </a:p>
          <a:p>
            <a:r>
              <a:rPr lang="en-US"/>
              <a:t>     X. J. Wang </a:t>
            </a:r>
            <a:r>
              <a:rPr lang="en-US" i="1"/>
              <a:t>et al.</a:t>
            </a:r>
            <a:r>
              <a:rPr lang="en-US"/>
              <a:t>, </a:t>
            </a:r>
            <a:r>
              <a:rPr lang="en-US" i="1"/>
              <a:t>NIMPR A</a:t>
            </a:r>
            <a:r>
              <a:rPr lang="en-US"/>
              <a:t> </a:t>
            </a:r>
            <a:r>
              <a:rPr lang="en-US" b="1"/>
              <a:t>356</a:t>
            </a:r>
            <a:r>
              <a:rPr lang="en-US"/>
              <a:t>, 159-166 (1996)</a:t>
            </a:r>
          </a:p>
          <a:p>
            <a:pPr marL="285750" indent="-285750">
              <a:buFont typeface="Arial" panose="020B0604020202020204" pitchFamily="34" charset="0"/>
              <a:buChar char="•"/>
            </a:pPr>
            <a:r>
              <a:rPr lang="en-US"/>
              <a:t>First seeded FEL high-gain harmonic generation</a:t>
            </a:r>
          </a:p>
          <a:p>
            <a:r>
              <a:rPr lang="en-US"/>
              <a:t>     A. </a:t>
            </a:r>
            <a:r>
              <a:rPr lang="en-US" err="1"/>
              <a:t>Doyuran</a:t>
            </a:r>
            <a:r>
              <a:rPr lang="en-US"/>
              <a:t> </a:t>
            </a:r>
            <a:r>
              <a:rPr lang="en-US" i="1"/>
              <a:t>et al.</a:t>
            </a:r>
            <a:r>
              <a:rPr lang="en-US"/>
              <a:t>, </a:t>
            </a:r>
            <a:r>
              <a:rPr lang="en-US" i="1"/>
              <a:t>PRL </a:t>
            </a:r>
            <a:r>
              <a:rPr lang="en-US" b="1"/>
              <a:t>86</a:t>
            </a:r>
            <a:r>
              <a:rPr lang="en-US"/>
              <a:t>, 5902-5906 (2001)</a:t>
            </a:r>
          </a:p>
          <a:p>
            <a:pPr marL="285750" indent="-285750">
              <a:buFont typeface="Arial" panose="020B0604020202020204" pitchFamily="34" charset="0"/>
              <a:buChar char="•"/>
            </a:pPr>
            <a:r>
              <a:rPr lang="en-US"/>
              <a:t>First staged laser acceleration (IFEL)</a:t>
            </a:r>
          </a:p>
          <a:p>
            <a:r>
              <a:rPr lang="en-US"/>
              <a:t>     W. D. Kimura </a:t>
            </a:r>
            <a:r>
              <a:rPr lang="en-US" i="1"/>
              <a:t>et al.</a:t>
            </a:r>
            <a:r>
              <a:rPr lang="en-US"/>
              <a:t>, </a:t>
            </a:r>
            <a:r>
              <a:rPr lang="en-US" i="1"/>
              <a:t>PRL</a:t>
            </a:r>
            <a:r>
              <a:rPr lang="en-US" b="1" i="1"/>
              <a:t> </a:t>
            </a:r>
            <a:r>
              <a:rPr lang="en-US" b="1"/>
              <a:t>86</a:t>
            </a:r>
            <a:r>
              <a:rPr lang="en-US"/>
              <a:t>, 4041 (2001)</a:t>
            </a:r>
          </a:p>
          <a:p>
            <a:pPr marL="285750" indent="-285750">
              <a:buFont typeface="Arial" panose="020B0604020202020204" pitchFamily="34" charset="0"/>
              <a:buChar char="•"/>
            </a:pPr>
            <a:r>
              <a:rPr lang="en-US"/>
              <a:t>Demonstration of SASE at visible wavelengths</a:t>
            </a:r>
          </a:p>
          <a:p>
            <a:r>
              <a:rPr lang="en-US"/>
              <a:t>     A. </a:t>
            </a:r>
            <a:r>
              <a:rPr lang="en-US" err="1"/>
              <a:t>Murokh</a:t>
            </a:r>
            <a:r>
              <a:rPr lang="en-US"/>
              <a:t> </a:t>
            </a:r>
            <a:r>
              <a:rPr lang="en-US" i="1"/>
              <a:t>et al.</a:t>
            </a:r>
            <a:r>
              <a:rPr lang="en-US"/>
              <a:t>, </a:t>
            </a:r>
            <a:r>
              <a:rPr lang="en-US" i="1"/>
              <a:t>Phys. Rev. E </a:t>
            </a:r>
            <a:r>
              <a:rPr lang="en-US" b="1"/>
              <a:t>67</a:t>
            </a:r>
            <a:r>
              <a:rPr lang="en-US"/>
              <a:t>, 066501 (2003)</a:t>
            </a:r>
          </a:p>
          <a:p>
            <a:pPr marL="285750" indent="-285750">
              <a:buFont typeface="Arial" panose="020B0604020202020204" pitchFamily="34" charset="0"/>
              <a:buChar char="•"/>
            </a:pPr>
            <a:r>
              <a:rPr lang="en-US"/>
              <a:t>First high-gradient, controlled PWFA</a:t>
            </a:r>
          </a:p>
          <a:p>
            <a:r>
              <a:rPr lang="en-US"/>
              <a:t>     E. Kallos </a:t>
            </a:r>
            <a:r>
              <a:rPr lang="en-US" i="1"/>
              <a:t>et al.</a:t>
            </a:r>
            <a:r>
              <a:rPr lang="en-US"/>
              <a:t>, </a:t>
            </a:r>
            <a:r>
              <a:rPr lang="en-US" i="1"/>
              <a:t>PRL </a:t>
            </a:r>
            <a:r>
              <a:rPr lang="en-US" b="1"/>
              <a:t>100</a:t>
            </a:r>
            <a:r>
              <a:rPr lang="en-US"/>
              <a:t>, 074802 (2008)</a:t>
            </a:r>
          </a:p>
          <a:p>
            <a:pPr marL="285750" indent="-285750">
              <a:buFont typeface="Arial" panose="020B0604020202020204" pitchFamily="34" charset="0"/>
              <a:buChar char="•"/>
            </a:pPr>
            <a:r>
              <a:rPr lang="en-US"/>
              <a:t>Development of masking technique for electron </a:t>
            </a:r>
            <a:r>
              <a:rPr lang="en-US" err="1"/>
              <a:t>microbunches</a:t>
            </a:r>
            <a:endParaRPr lang="en-US"/>
          </a:p>
          <a:p>
            <a:r>
              <a:rPr lang="en-US"/>
              <a:t>     P. Muggli </a:t>
            </a:r>
            <a:r>
              <a:rPr lang="en-US" i="1"/>
              <a:t>et al.</a:t>
            </a:r>
            <a:r>
              <a:rPr lang="en-US"/>
              <a:t>, </a:t>
            </a:r>
            <a:r>
              <a:rPr lang="en-US" i="1"/>
              <a:t>PRL </a:t>
            </a:r>
            <a:r>
              <a:rPr lang="en-US" b="1"/>
              <a:t>101</a:t>
            </a:r>
            <a:r>
              <a:rPr lang="en-US"/>
              <a:t>, 054801 (2008)</a:t>
            </a:r>
          </a:p>
          <a:p>
            <a:pPr marL="285750" indent="-285750">
              <a:buFont typeface="Arial" panose="020B0604020202020204" pitchFamily="34" charset="0"/>
              <a:buChar char="•"/>
            </a:pPr>
            <a:r>
              <a:rPr lang="en-US"/>
              <a:t>First demonstration of seeding of self-modulation instability in plasma</a:t>
            </a:r>
          </a:p>
          <a:p>
            <a:r>
              <a:rPr lang="en-US"/>
              <a:t>     Y. Fang </a:t>
            </a:r>
            <a:r>
              <a:rPr lang="en-US" i="1"/>
              <a:t>et al., PRL </a:t>
            </a:r>
            <a:r>
              <a:rPr lang="en-US" b="1"/>
              <a:t>112</a:t>
            </a:r>
            <a:r>
              <a:rPr lang="en-US"/>
              <a:t>, 045001 (2014)</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pic>
        <p:nvPicPr>
          <p:cNvPr id="6" name="Picture 5" descr="Chart&#10;&#10;AI-generated content may be incorrect.">
            <a:extLst>
              <a:ext uri="{FF2B5EF4-FFF2-40B4-BE49-F238E27FC236}">
                <a16:creationId xmlns:a16="http://schemas.microsoft.com/office/drawing/2014/main" id="{8A126E42-A9B5-E0AC-5760-989DD5129926}"/>
              </a:ext>
            </a:extLst>
          </p:cNvPr>
          <p:cNvPicPr>
            <a:picLocks noChangeAspect="1"/>
          </p:cNvPicPr>
          <p:nvPr/>
        </p:nvPicPr>
        <p:blipFill>
          <a:blip r:embed="rId2"/>
          <a:srcRect l="52600" b="73844"/>
          <a:stretch>
            <a:fillRect/>
          </a:stretch>
        </p:blipFill>
        <p:spPr>
          <a:xfrm>
            <a:off x="7788790" y="1287192"/>
            <a:ext cx="3399224" cy="2165951"/>
          </a:xfrm>
          <a:prstGeom prst="rect">
            <a:avLst/>
          </a:prstGeom>
        </p:spPr>
      </p:pic>
      <p:pic>
        <p:nvPicPr>
          <p:cNvPr id="8" name="Picture 7" descr="Chart, line chart&#10;&#10;AI-generated content may be incorrect.">
            <a:extLst>
              <a:ext uri="{FF2B5EF4-FFF2-40B4-BE49-F238E27FC236}">
                <a16:creationId xmlns:a16="http://schemas.microsoft.com/office/drawing/2014/main" id="{AD9E5F6B-3EC9-674C-5E8E-6BF2C5B895EB}"/>
              </a:ext>
            </a:extLst>
          </p:cNvPr>
          <p:cNvPicPr>
            <a:picLocks noChangeAspect="1"/>
          </p:cNvPicPr>
          <p:nvPr/>
        </p:nvPicPr>
        <p:blipFill>
          <a:blip r:embed="rId3"/>
          <a:stretch>
            <a:fillRect/>
          </a:stretch>
        </p:blipFill>
        <p:spPr>
          <a:xfrm>
            <a:off x="7911808" y="3751847"/>
            <a:ext cx="3920569" cy="2336659"/>
          </a:xfrm>
          <a:prstGeom prst="rect">
            <a:avLst/>
          </a:prstGeom>
        </p:spPr>
      </p:pic>
    </p:spTree>
    <p:extLst>
      <p:ext uri="{BB962C8B-B14F-4D97-AF65-F5344CB8AC3E}">
        <p14:creationId xmlns:p14="http://schemas.microsoft.com/office/powerpoint/2010/main" val="3202434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1F75AB-A93C-BC81-9C17-8EC2B5EEBFA4}"/>
              </a:ext>
            </a:extLst>
          </p:cNvPr>
          <p:cNvSpPr>
            <a:spLocks noGrp="1"/>
          </p:cNvSpPr>
          <p:nvPr>
            <p:ph type="sldNum" sz="quarter" idx="4"/>
          </p:nvPr>
        </p:nvSpPr>
        <p:spPr/>
        <p:txBody>
          <a:bodyPr/>
          <a:lstStyle/>
          <a:p>
            <a:fld id="{933A556B-7C63-244D-9B7C-B0EA8042B330}" type="slidenum">
              <a:rPr lang="en-US" smtClean="0"/>
              <a:pPr/>
              <a:t>9</a:t>
            </a:fld>
            <a:endParaRPr lang="en-US" sz="1000"/>
          </a:p>
        </p:txBody>
      </p:sp>
      <p:grpSp>
        <p:nvGrpSpPr>
          <p:cNvPr id="3" name="Group 2">
            <a:extLst>
              <a:ext uri="{FF2B5EF4-FFF2-40B4-BE49-F238E27FC236}">
                <a16:creationId xmlns:a16="http://schemas.microsoft.com/office/drawing/2014/main" id="{FFA07771-A627-932F-14FD-22B938E5408D}"/>
              </a:ext>
            </a:extLst>
          </p:cNvPr>
          <p:cNvGrpSpPr/>
          <p:nvPr/>
        </p:nvGrpSpPr>
        <p:grpSpPr>
          <a:xfrm>
            <a:off x="1119358" y="-139524"/>
            <a:ext cx="9776570" cy="6864231"/>
            <a:chOff x="2870574" y="118987"/>
            <a:chExt cx="9321425" cy="6487388"/>
          </a:xfrm>
        </p:grpSpPr>
        <p:pic>
          <p:nvPicPr>
            <p:cNvPr id="4" name="Experimental_Layout_Annotated_v3.pdf" descr="Experimental_Layout_Annotated_v3.pdf">
              <a:extLst>
                <a:ext uri="{FF2B5EF4-FFF2-40B4-BE49-F238E27FC236}">
                  <a16:creationId xmlns:a16="http://schemas.microsoft.com/office/drawing/2014/main" id="{B887878E-4E97-9A41-74B0-CEF24BA64001}"/>
                </a:ext>
              </a:extLst>
            </p:cNvPr>
            <p:cNvPicPr>
              <a:picLocks noChangeAspect="1"/>
            </p:cNvPicPr>
            <p:nvPr/>
          </p:nvPicPr>
          <p:blipFill rotWithShape="1">
            <a:blip r:embed="rId3"/>
            <a:srcRect l="6486" t="1580"/>
            <a:stretch/>
          </p:blipFill>
          <p:spPr>
            <a:xfrm>
              <a:off x="3045248" y="768350"/>
              <a:ext cx="7845126" cy="5838025"/>
            </a:xfrm>
            <a:prstGeom prst="rect">
              <a:avLst/>
            </a:prstGeom>
            <a:ln w="12700">
              <a:miter lim="400000"/>
            </a:ln>
          </p:spPr>
        </p:pic>
        <p:grpSp>
          <p:nvGrpSpPr>
            <p:cNvPr id="5" name="Group 4">
              <a:extLst>
                <a:ext uri="{FF2B5EF4-FFF2-40B4-BE49-F238E27FC236}">
                  <a16:creationId xmlns:a16="http://schemas.microsoft.com/office/drawing/2014/main" id="{C1C74DD2-42A7-8450-5B4E-FE304E01E922}"/>
                </a:ext>
              </a:extLst>
            </p:cNvPr>
            <p:cNvGrpSpPr/>
            <p:nvPr/>
          </p:nvGrpSpPr>
          <p:grpSpPr>
            <a:xfrm>
              <a:off x="8994667" y="1029800"/>
              <a:ext cx="3113088" cy="922640"/>
              <a:chOff x="2171645" y="4126714"/>
              <a:chExt cx="2084122" cy="855416"/>
            </a:xfrm>
          </p:grpSpPr>
          <p:pic>
            <p:nvPicPr>
              <p:cNvPr id="21" name="Picture 2" descr="C:\Users\igor\AppData\Local\Microsoft\Windows\Temporary Internet Files\Content.Outlook\2PPR990T\061913_23-1.jpg">
                <a:extLst>
                  <a:ext uri="{FF2B5EF4-FFF2-40B4-BE49-F238E27FC236}">
                    <a16:creationId xmlns:a16="http://schemas.microsoft.com/office/drawing/2014/main" id="{9E9D9305-C0E6-5674-8C73-CCE5CBF956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1645" y="4126714"/>
                <a:ext cx="2084122" cy="598600"/>
              </a:xfrm>
              <a:prstGeom prst="rect">
                <a:avLst/>
              </a:prstGeom>
              <a:noFill/>
              <a:extLst>
                <a:ext uri="{909E8E84-426E-40dd-AFC4-6F175D3DCCD1}">
                  <a14:hiddenFill xmlns=""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8C5C0EC5-BDDA-AC6F-6486-53F110447542}"/>
                  </a:ext>
                </a:extLst>
              </p:cNvPr>
              <p:cNvSpPr txBox="1"/>
              <p:nvPr/>
            </p:nvSpPr>
            <p:spPr>
              <a:xfrm>
                <a:off x="3079948" y="4725314"/>
                <a:ext cx="1063414" cy="256816"/>
              </a:xfrm>
              <a:prstGeom prst="rect">
                <a:avLst/>
              </a:prstGeom>
              <a:noFill/>
            </p:spPr>
            <p:txBody>
              <a:bodyPr wrap="square" rtlCol="0">
                <a:spAutoFit/>
              </a:bodyPr>
              <a:lstStyle/>
              <a:p>
                <a:r>
                  <a:rPr lang="en-US" sz="1200" b="1"/>
                  <a:t>1.7 MeV protons</a:t>
                </a:r>
              </a:p>
            </p:txBody>
          </p:sp>
        </p:grpSp>
        <p:pic>
          <p:nvPicPr>
            <p:cNvPr id="6" name="Picture 2">
              <a:extLst>
                <a:ext uri="{FF2B5EF4-FFF2-40B4-BE49-F238E27FC236}">
                  <a16:creationId xmlns:a16="http://schemas.microsoft.com/office/drawing/2014/main" id="{2DF6F0EF-4395-019B-ACA6-F464B81387EC}"/>
                </a:ext>
              </a:extLst>
            </p:cNvPr>
            <p:cNvPicPr>
              <a:picLocks noChangeAspect="1" noChangeArrowheads="1"/>
            </p:cNvPicPr>
            <p:nvPr/>
          </p:nvPicPr>
          <p:blipFill>
            <a:blip r:embed="rId5"/>
            <a:srcRect/>
            <a:stretch>
              <a:fillRect/>
            </a:stretch>
          </p:blipFill>
          <p:spPr bwMode="auto">
            <a:xfrm>
              <a:off x="2870574" y="1124231"/>
              <a:ext cx="3113088" cy="1801460"/>
            </a:xfrm>
            <a:prstGeom prst="rect">
              <a:avLst/>
            </a:prstGeom>
            <a:noFill/>
            <a:ln w="9525" cap="flat">
              <a:noFill/>
              <a:round/>
              <a:headEnd/>
              <a:tailEnd/>
            </a:ln>
            <a:effectLst/>
          </p:spPr>
        </p:pic>
        <p:sp>
          <p:nvSpPr>
            <p:cNvPr id="7" name="Rectangle 6">
              <a:extLst>
                <a:ext uri="{FF2B5EF4-FFF2-40B4-BE49-F238E27FC236}">
                  <a16:creationId xmlns:a16="http://schemas.microsoft.com/office/drawing/2014/main" id="{1B83AE8B-88F4-5478-C71D-1FF418C7D54C}"/>
                </a:ext>
              </a:extLst>
            </p:cNvPr>
            <p:cNvSpPr/>
            <p:nvPr/>
          </p:nvSpPr>
          <p:spPr>
            <a:xfrm>
              <a:off x="2870574" y="689956"/>
              <a:ext cx="3113088" cy="4342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41CE7C6-59C2-776A-A2E6-0ABFE1C54E52}"/>
                </a:ext>
              </a:extLst>
            </p:cNvPr>
            <p:cNvSpPr/>
            <p:nvPr/>
          </p:nvSpPr>
          <p:spPr>
            <a:xfrm>
              <a:off x="6159731" y="1952446"/>
              <a:ext cx="955964" cy="1922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E080F64-F5BA-25F7-2CB7-1AD70FB6F607}"/>
                </a:ext>
              </a:extLst>
            </p:cNvPr>
            <p:cNvSpPr/>
            <p:nvPr/>
          </p:nvSpPr>
          <p:spPr>
            <a:xfrm>
              <a:off x="4386720" y="4460131"/>
              <a:ext cx="1034343" cy="6118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866E355-173B-FDCE-336D-2CAA8E3A89CC}"/>
                </a:ext>
              </a:extLst>
            </p:cNvPr>
            <p:cNvSpPr/>
            <p:nvPr/>
          </p:nvSpPr>
          <p:spPr>
            <a:xfrm>
              <a:off x="5622174" y="5578558"/>
              <a:ext cx="1723504" cy="8085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F1DB14F-DAFD-F313-74D9-F59C6F74C364}"/>
                </a:ext>
              </a:extLst>
            </p:cNvPr>
            <p:cNvSpPr/>
            <p:nvPr/>
          </p:nvSpPr>
          <p:spPr>
            <a:xfrm>
              <a:off x="9603450" y="3222499"/>
              <a:ext cx="1148771" cy="57795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D1D02CA-5EFC-0B1E-622A-D4979D2497CE}"/>
                </a:ext>
              </a:extLst>
            </p:cNvPr>
            <p:cNvCxnSpPr>
              <a:cxnSpLocks/>
            </p:cNvCxnSpPr>
            <p:nvPr/>
          </p:nvCxnSpPr>
          <p:spPr>
            <a:xfrm>
              <a:off x="5983662" y="1124231"/>
              <a:ext cx="1057218" cy="1328024"/>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290EF3D-C7B4-EBC3-F6D3-7D7E97542499}"/>
                </a:ext>
              </a:extLst>
            </p:cNvPr>
            <p:cNvCxnSpPr>
              <a:cxnSpLocks/>
            </p:cNvCxnSpPr>
            <p:nvPr/>
          </p:nvCxnSpPr>
          <p:spPr>
            <a:xfrm>
              <a:off x="5983662" y="2925691"/>
              <a:ext cx="500265" cy="266396"/>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A2EAC773-EBC0-6671-A1C3-FF7B9A25CF52}"/>
                </a:ext>
              </a:extLst>
            </p:cNvPr>
            <p:cNvCxnSpPr>
              <a:cxnSpLocks/>
            </p:cNvCxnSpPr>
            <p:nvPr/>
          </p:nvCxnSpPr>
          <p:spPr>
            <a:xfrm>
              <a:off x="8994667" y="1675447"/>
              <a:ext cx="1356747" cy="693680"/>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742788EB-A6F4-B39E-AD3A-8EDDFEF3E053}"/>
                </a:ext>
              </a:extLst>
            </p:cNvPr>
            <p:cNvCxnSpPr>
              <a:cxnSpLocks/>
            </p:cNvCxnSpPr>
            <p:nvPr/>
          </p:nvCxnSpPr>
          <p:spPr>
            <a:xfrm flipV="1">
              <a:off x="10752221" y="1685961"/>
              <a:ext cx="1355534" cy="755608"/>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5113AA1-9D95-3ABE-EDBC-8ACDA7EDBCC9}"/>
                </a:ext>
              </a:extLst>
            </p:cNvPr>
            <p:cNvCxnSpPr>
              <a:cxnSpLocks/>
            </p:cNvCxnSpPr>
            <p:nvPr/>
          </p:nvCxnSpPr>
          <p:spPr>
            <a:xfrm>
              <a:off x="7606145" y="3236706"/>
              <a:ext cx="141317" cy="1360232"/>
            </a:xfrm>
            <a:prstGeom prst="line">
              <a:avLst/>
            </a:prstGeom>
            <a:ln>
              <a:prstDash val="sysDot"/>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7CCEADE9-CD52-72A3-461F-0AF9BE16F8DA}"/>
                </a:ext>
              </a:extLst>
            </p:cNvPr>
            <p:cNvCxnSpPr>
              <a:cxnSpLocks/>
            </p:cNvCxnSpPr>
            <p:nvPr/>
          </p:nvCxnSpPr>
          <p:spPr>
            <a:xfrm>
              <a:off x="7614339" y="3223142"/>
              <a:ext cx="2119071" cy="1373796"/>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22B65ECE-00B5-13FD-9F40-C0EC37DA3A1A}"/>
                </a:ext>
              </a:extLst>
            </p:cNvPr>
            <p:cNvSpPr txBox="1"/>
            <p:nvPr/>
          </p:nvSpPr>
          <p:spPr>
            <a:xfrm rot="2374310">
              <a:off x="5822321" y="4624629"/>
              <a:ext cx="1112869" cy="369332"/>
            </a:xfrm>
            <a:prstGeom prst="rect">
              <a:avLst/>
            </a:prstGeom>
            <a:noFill/>
          </p:spPr>
          <p:txBody>
            <a:bodyPr wrap="none" rtlCol="0">
              <a:spAutoFit/>
            </a:bodyPr>
            <a:lstStyle/>
            <a:p>
              <a:r>
                <a:rPr lang="en-US" b="1"/>
                <a:t>1TW CO</a:t>
              </a:r>
              <a:r>
                <a:rPr lang="en-US" sz="2000" b="1" baseline="-25000"/>
                <a:t>2</a:t>
              </a:r>
            </a:p>
          </p:txBody>
        </p:sp>
        <p:sp>
          <p:nvSpPr>
            <p:cNvPr id="19" name="TextBox 18">
              <a:extLst>
                <a:ext uri="{FF2B5EF4-FFF2-40B4-BE49-F238E27FC236}">
                  <a16:creationId xmlns:a16="http://schemas.microsoft.com/office/drawing/2014/main" id="{32186D8D-0816-46FA-6275-B6B870D411B5}"/>
                </a:ext>
              </a:extLst>
            </p:cNvPr>
            <p:cNvSpPr txBox="1"/>
            <p:nvPr/>
          </p:nvSpPr>
          <p:spPr>
            <a:xfrm rot="1428630">
              <a:off x="8553510" y="3651392"/>
              <a:ext cx="1288751" cy="307777"/>
            </a:xfrm>
            <a:prstGeom prst="rect">
              <a:avLst/>
            </a:prstGeom>
            <a:noFill/>
          </p:spPr>
          <p:txBody>
            <a:bodyPr wrap="none" rtlCol="0">
              <a:spAutoFit/>
            </a:bodyPr>
            <a:lstStyle/>
            <a:p>
              <a:r>
                <a:rPr lang="en-US" sz="1400" b="1"/>
                <a:t>532 nm probe</a:t>
              </a:r>
              <a:endParaRPr lang="en-US" sz="1400" b="1" baseline="-25000"/>
            </a:p>
          </p:txBody>
        </p:sp>
        <p:sp>
          <p:nvSpPr>
            <p:cNvPr id="20" name="Rectangle 19">
              <a:extLst>
                <a:ext uri="{FF2B5EF4-FFF2-40B4-BE49-F238E27FC236}">
                  <a16:creationId xmlns:a16="http://schemas.microsoft.com/office/drawing/2014/main" id="{0ED98B3E-AF90-349D-4789-2A9F75D8A07E}"/>
                </a:ext>
              </a:extLst>
            </p:cNvPr>
            <p:cNvSpPr/>
            <p:nvPr/>
          </p:nvSpPr>
          <p:spPr>
            <a:xfrm>
              <a:off x="10116588" y="118987"/>
              <a:ext cx="2075411" cy="7948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1D38D803-7206-A378-45F7-829ADA1D88F9}"/>
              </a:ext>
            </a:extLst>
          </p:cNvPr>
          <p:cNvSpPr txBox="1"/>
          <p:nvPr/>
        </p:nvSpPr>
        <p:spPr>
          <a:xfrm>
            <a:off x="9393872" y="2980781"/>
            <a:ext cx="2673286" cy="2523768"/>
          </a:xfrm>
          <a:prstGeom prst="rect">
            <a:avLst/>
          </a:prstGeom>
          <a:noFill/>
        </p:spPr>
        <p:txBody>
          <a:bodyPr wrap="square" rtlCol="0">
            <a:spAutoFit/>
          </a:bodyPr>
          <a:lstStyle/>
          <a:p>
            <a:pPr marL="228600" indent="-228600">
              <a:spcBef>
                <a:spcPts val="600"/>
              </a:spcBef>
              <a:spcAft>
                <a:spcPts val="600"/>
              </a:spcAft>
              <a:buFont typeface="Arial" pitchFamily="34" charset="0"/>
              <a:buChar char="•"/>
            </a:pPr>
            <a:r>
              <a:rPr lang="en-US" sz="1600"/>
              <a:t>Energy spread 4% (record-narrow for laser acceleration)</a:t>
            </a:r>
          </a:p>
          <a:p>
            <a:pPr marL="228600" indent="-228600">
              <a:spcBef>
                <a:spcPts val="600"/>
              </a:spcBef>
              <a:spcAft>
                <a:spcPts val="600"/>
              </a:spcAft>
              <a:buFont typeface="Arial" pitchFamily="34" charset="0"/>
              <a:buChar char="•"/>
            </a:pPr>
            <a:r>
              <a:rPr lang="en-US" sz="1600"/>
              <a:t>Spectral brightness 10</a:t>
            </a:r>
            <a:r>
              <a:rPr lang="en-US" sz="1600" baseline="30000"/>
              <a:t>12</a:t>
            </a:r>
            <a:r>
              <a:rPr lang="en-US" sz="1600"/>
              <a:t> proton/MeV/str</a:t>
            </a:r>
          </a:p>
          <a:p>
            <a:pPr marL="228600" indent="-228600">
              <a:spcBef>
                <a:spcPts val="600"/>
              </a:spcBef>
              <a:spcAft>
                <a:spcPts val="600"/>
              </a:spcAft>
              <a:buFont typeface="Arial" pitchFamily="34" charset="0"/>
              <a:buChar char="•"/>
            </a:pPr>
            <a:r>
              <a:rPr lang="en-US" sz="1600"/>
              <a:t>Proton energy up to 3.2 MeV</a:t>
            </a:r>
          </a:p>
          <a:p>
            <a:pPr>
              <a:spcBef>
                <a:spcPts val="600"/>
              </a:spcBef>
            </a:pPr>
            <a:endParaRPr lang="en-US" sz="1600"/>
          </a:p>
        </p:txBody>
      </p:sp>
      <p:sp>
        <p:nvSpPr>
          <p:cNvPr id="25" name="Experiment set-up">
            <a:extLst>
              <a:ext uri="{FF2B5EF4-FFF2-40B4-BE49-F238E27FC236}">
                <a16:creationId xmlns:a16="http://schemas.microsoft.com/office/drawing/2014/main" id="{8650A863-CA23-EC96-3150-E03EDA2409F8}"/>
              </a:ext>
            </a:extLst>
          </p:cNvPr>
          <p:cNvSpPr txBox="1">
            <a:spLocks/>
          </p:cNvSpPr>
          <p:nvPr/>
        </p:nvSpPr>
        <p:spPr>
          <a:xfrm>
            <a:off x="450064" y="105568"/>
            <a:ext cx="11049000" cy="1325563"/>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r>
              <a:rPr lang="en-US"/>
              <a:t>Proton acceleration from H</a:t>
            </a:r>
            <a:r>
              <a:rPr lang="en-US" baseline="-25000"/>
              <a:t>2</a:t>
            </a:r>
            <a:r>
              <a:rPr lang="en-US"/>
              <a:t> jet</a:t>
            </a:r>
          </a:p>
        </p:txBody>
      </p:sp>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D5A5CE1B-A260-4839-B057-2015DAF3135A}"/>
                  </a:ext>
                </a:extLst>
              </p:cNvPr>
              <p:cNvSpPr txBox="1"/>
              <p:nvPr/>
            </p:nvSpPr>
            <p:spPr>
              <a:xfrm>
                <a:off x="571220" y="4094565"/>
                <a:ext cx="2333184" cy="461665"/>
              </a:xfrm>
              <a:prstGeom prst="rect">
                <a:avLst/>
              </a:prstGeom>
              <a:noFill/>
              <a:ln>
                <a:solidFill>
                  <a:srgbClr val="C00000"/>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rgbClr val="836967"/>
                              </a:solidFill>
                              <a:latin typeface="Cambria Math" panose="02040503050406030204" pitchFamily="18" charset="0"/>
                            </a:rPr>
                          </m:ctrlPr>
                        </m:sSubPr>
                        <m:e>
                          <m:r>
                            <a:rPr lang="en-US" sz="2400" i="1">
                              <a:latin typeface="Cambria Math" panose="02040503050406030204" pitchFamily="18" charset="0"/>
                            </a:rPr>
                            <m:t>𝑛</m:t>
                          </m:r>
                        </m:e>
                        <m:sub>
                          <m:r>
                            <a:rPr lang="en-US" sz="2400" i="1">
                              <a:latin typeface="Cambria Math" panose="02040503050406030204" pitchFamily="18" charset="0"/>
                            </a:rPr>
                            <m:t>𝑐𝑟</m:t>
                          </m:r>
                        </m:sub>
                      </m:sSub>
                      <m:r>
                        <a:rPr lang="en-US" sz="2400" i="0">
                          <a:latin typeface="Cambria Math" panose="02040503050406030204" pitchFamily="18" charset="0"/>
                        </a:rPr>
                        <m:t>=</m:t>
                      </m:r>
                      <m:f>
                        <m:fPr>
                          <m:type m:val="lin"/>
                          <m:ctrlPr>
                            <a:rPr lang="en-US" sz="2400" i="1">
                              <a:latin typeface="Cambria Math" panose="02040503050406030204" pitchFamily="18" charset="0"/>
                            </a:rPr>
                          </m:ctrlPr>
                        </m:fPr>
                        <m:num>
                          <m:sSub>
                            <m:sSubPr>
                              <m:ctrlPr>
                                <a:rPr lang="en-US" sz="2400" i="1">
                                  <a:solidFill>
                                    <a:srgbClr val="836967"/>
                                  </a:solidFill>
                                  <a:latin typeface="Cambria Math" panose="02040503050406030204" pitchFamily="18" charset="0"/>
                                </a:rPr>
                              </m:ctrlPr>
                            </m:sSubPr>
                            <m:e>
                              <m:r>
                                <a:rPr lang="en-US" sz="2400" i="1">
                                  <a:latin typeface="Cambria Math" panose="02040503050406030204" pitchFamily="18" charset="0"/>
                                </a:rPr>
                                <m:t>𝑚</m:t>
                              </m:r>
                            </m:e>
                            <m:sub>
                              <m:r>
                                <a:rPr lang="en-US" sz="2400" i="1">
                                  <a:latin typeface="Cambria Math" panose="02040503050406030204" pitchFamily="18" charset="0"/>
                                </a:rPr>
                                <m:t>𝑒</m:t>
                              </m:r>
                            </m:sub>
                          </m:sSub>
                          <m:sSup>
                            <m:sSupPr>
                              <m:ctrlPr>
                                <a:rPr lang="en-US" sz="2400" i="1" smtClean="0">
                                  <a:solidFill>
                                    <a:srgbClr val="FF0000"/>
                                  </a:solidFill>
                                  <a:latin typeface="Cambria Math" panose="02040503050406030204" pitchFamily="18" charset="0"/>
                                </a:rPr>
                              </m:ctrlPr>
                            </m:sSupPr>
                            <m:e>
                              <m:r>
                                <a:rPr lang="en-US" sz="2400" i="1">
                                  <a:solidFill>
                                    <a:srgbClr val="FF0000"/>
                                  </a:solidFill>
                                  <a:latin typeface="Cambria Math" panose="02040503050406030204" pitchFamily="18" charset="0"/>
                                </a:rPr>
                                <m:t>𝜔</m:t>
                              </m:r>
                            </m:e>
                            <m:sup>
                              <m:r>
                                <a:rPr lang="en-US" sz="2400" i="0">
                                  <a:solidFill>
                                    <a:srgbClr val="FF0000"/>
                                  </a:solidFill>
                                  <a:latin typeface="Cambria Math" panose="02040503050406030204" pitchFamily="18" charset="0"/>
                                </a:rPr>
                                <m:t>2</m:t>
                              </m:r>
                            </m:sup>
                          </m:sSup>
                        </m:num>
                        <m:den>
                          <m:sSup>
                            <m:sSupPr>
                              <m:ctrlPr>
                                <a:rPr lang="en-US" sz="2400" i="1">
                                  <a:solidFill>
                                    <a:srgbClr val="836967"/>
                                  </a:solidFill>
                                  <a:latin typeface="Cambria Math" panose="02040503050406030204" pitchFamily="18" charset="0"/>
                                </a:rPr>
                              </m:ctrlPr>
                            </m:sSupPr>
                            <m:e>
                              <m:r>
                                <a:rPr lang="en-US" sz="2400" i="1">
                                  <a:latin typeface="Cambria Math" panose="02040503050406030204" pitchFamily="18" charset="0"/>
                                </a:rPr>
                                <m:t>𝑒</m:t>
                              </m:r>
                            </m:e>
                            <m:sup>
                              <m:r>
                                <a:rPr lang="en-US" sz="2400" i="0">
                                  <a:latin typeface="Cambria Math" panose="02040503050406030204" pitchFamily="18" charset="0"/>
                                </a:rPr>
                                <m:t>2</m:t>
                              </m:r>
                            </m:sup>
                          </m:sSup>
                        </m:den>
                      </m:f>
                    </m:oMath>
                  </m:oMathPara>
                </a14:m>
                <a:endParaRPr lang="en-US" sz="2400"/>
              </a:p>
            </p:txBody>
          </p:sp>
        </mc:Choice>
        <mc:Fallback>
          <p:sp>
            <p:nvSpPr>
              <p:cNvPr id="26" name="TextBox 25">
                <a:extLst>
                  <a:ext uri="{FF2B5EF4-FFF2-40B4-BE49-F238E27FC236}">
                    <a16:creationId xmlns:a16="http://schemas.microsoft.com/office/drawing/2014/main" id="{D5A5CE1B-A260-4839-B057-2015DAF3135A}"/>
                  </a:ext>
                </a:extLst>
              </p:cNvPr>
              <p:cNvSpPr txBox="1">
                <a:spLocks noRot="1" noChangeAspect="1" noMove="1" noResize="1" noEditPoints="1" noAdjustHandles="1" noChangeArrowheads="1" noChangeShapeType="1" noTextEdit="1"/>
              </p:cNvSpPr>
              <p:nvPr/>
            </p:nvSpPr>
            <p:spPr>
              <a:xfrm>
                <a:off x="571220" y="4094565"/>
                <a:ext cx="2333184" cy="461665"/>
              </a:xfrm>
              <a:prstGeom prst="rect">
                <a:avLst/>
              </a:prstGeom>
              <a:blipFill>
                <a:blip r:embed="rId6"/>
                <a:stretch>
                  <a:fillRect t="-119481" r="-22135" b="-190909"/>
                </a:stretch>
              </a:blipFill>
              <a:ln>
                <a:solidFill>
                  <a:srgbClr val="C00000"/>
                </a:solidFill>
              </a:ln>
            </p:spPr>
            <p:txBody>
              <a:bodyPr/>
              <a:lstStyle/>
              <a:p>
                <a:r>
                  <a:rPr lang="en-US">
                    <a:noFill/>
                  </a:rPr>
                  <a:t> </a:t>
                </a:r>
              </a:p>
            </p:txBody>
          </p:sp>
        </mc:Fallback>
      </mc:AlternateContent>
      <p:sp>
        <p:nvSpPr>
          <p:cNvPr id="27" name="Content Placeholder 2">
            <a:extLst>
              <a:ext uri="{FF2B5EF4-FFF2-40B4-BE49-F238E27FC236}">
                <a16:creationId xmlns:a16="http://schemas.microsoft.com/office/drawing/2014/main" id="{70B6E749-9334-342F-A969-2EE5661504A3}"/>
              </a:ext>
            </a:extLst>
          </p:cNvPr>
          <p:cNvSpPr txBox="1">
            <a:spLocks/>
          </p:cNvSpPr>
          <p:nvPr/>
        </p:nvSpPr>
        <p:spPr>
          <a:xfrm>
            <a:off x="372714" y="4685864"/>
            <a:ext cx="3088147" cy="236241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5000"/>
              </a:lnSpc>
            </a:pPr>
            <a:r>
              <a:rPr lang="en-US" sz="1600"/>
              <a:t>Low critical plasma density (10</a:t>
            </a:r>
            <a:r>
              <a:rPr lang="en-US" sz="1600" baseline="30000"/>
              <a:t>19</a:t>
            </a:r>
            <a:r>
              <a:rPr lang="en-US" sz="1600"/>
              <a:t>cm</a:t>
            </a:r>
            <a:r>
              <a:rPr lang="en-US" sz="1600" baseline="30000"/>
              <a:t>-3</a:t>
            </a:r>
            <a:r>
              <a:rPr lang="en-US" sz="1600"/>
              <a:t>) allows driving ions out of gas target.</a:t>
            </a:r>
          </a:p>
        </p:txBody>
      </p:sp>
      <p:sp>
        <p:nvSpPr>
          <p:cNvPr id="28" name="Content Placeholder 2">
            <a:extLst>
              <a:ext uri="{FF2B5EF4-FFF2-40B4-BE49-F238E27FC236}">
                <a16:creationId xmlns:a16="http://schemas.microsoft.com/office/drawing/2014/main" id="{D59B59CB-F437-EA5B-84E7-8649D0CC7138}"/>
              </a:ext>
            </a:extLst>
          </p:cNvPr>
          <p:cNvSpPr txBox="1">
            <a:spLocks/>
          </p:cNvSpPr>
          <p:nvPr/>
        </p:nvSpPr>
        <p:spPr>
          <a:xfrm>
            <a:off x="4972659" y="868579"/>
            <a:ext cx="2607163" cy="236241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5000"/>
              </a:lnSpc>
            </a:pPr>
            <a:r>
              <a:rPr lang="en-US" sz="1600"/>
              <a:t>Shock wave mechanism of monoenergetic acceleration.</a:t>
            </a:r>
          </a:p>
        </p:txBody>
      </p:sp>
      <p:sp>
        <p:nvSpPr>
          <p:cNvPr id="23" name="TextBox 22">
            <a:extLst>
              <a:ext uri="{FF2B5EF4-FFF2-40B4-BE49-F238E27FC236}">
                <a16:creationId xmlns:a16="http://schemas.microsoft.com/office/drawing/2014/main" id="{5E1152B4-B7F1-01CA-D4F2-2EFC87EABA61}"/>
              </a:ext>
            </a:extLst>
          </p:cNvPr>
          <p:cNvSpPr txBox="1"/>
          <p:nvPr/>
        </p:nvSpPr>
        <p:spPr>
          <a:xfrm>
            <a:off x="746432" y="5622271"/>
            <a:ext cx="5011052" cy="600164"/>
          </a:xfrm>
          <a:prstGeom prst="rect">
            <a:avLst/>
          </a:prstGeom>
          <a:noFill/>
        </p:spPr>
        <p:txBody>
          <a:bodyPr wrap="none" rtlCol="0">
            <a:spAutoFit/>
          </a:bodyPr>
          <a:lstStyle/>
          <a:p>
            <a:pPr>
              <a:spcBef>
                <a:spcPts val="600"/>
              </a:spcBef>
            </a:pPr>
            <a:r>
              <a:rPr lang="en-US" sz="1400" dirty="0"/>
              <a:t>C. A. J. Palmer</a:t>
            </a:r>
            <a:r>
              <a:rPr lang="en-US" sz="1400" i="1" dirty="0"/>
              <a:t> et al.</a:t>
            </a:r>
            <a:r>
              <a:rPr lang="en-US" sz="1400" dirty="0"/>
              <a:t>,</a:t>
            </a:r>
            <a:r>
              <a:rPr lang="en-US" sz="1400" i="1" dirty="0"/>
              <a:t> PRL </a:t>
            </a:r>
            <a:r>
              <a:rPr lang="en-US" sz="1400" b="1" dirty="0"/>
              <a:t>106</a:t>
            </a:r>
            <a:r>
              <a:rPr lang="en-US" sz="1400" dirty="0"/>
              <a:t>, 014801 (2011)</a:t>
            </a:r>
          </a:p>
          <a:p>
            <a:pPr>
              <a:spcBef>
                <a:spcPts val="600"/>
              </a:spcBef>
            </a:pPr>
            <a:r>
              <a:rPr lang="en-US" sz="1400" dirty="0"/>
              <a:t>C. A. J. Palmer</a:t>
            </a:r>
            <a:r>
              <a:rPr lang="en-US" sz="1400" i="1" dirty="0"/>
              <a:t> et al.</a:t>
            </a:r>
            <a:r>
              <a:rPr lang="en-US" sz="1400" dirty="0"/>
              <a:t>, </a:t>
            </a:r>
            <a:r>
              <a:rPr lang="en-US" sz="1400" i="1" dirty="0"/>
              <a:t>J. Plasma Phys. </a:t>
            </a:r>
            <a:r>
              <a:rPr lang="en-US" sz="1400" b="1" dirty="0"/>
              <a:t>81</a:t>
            </a:r>
            <a:r>
              <a:rPr lang="en-US" sz="1400" dirty="0"/>
              <a:t>, 365810103 (2016)</a:t>
            </a:r>
          </a:p>
        </p:txBody>
      </p:sp>
    </p:spTree>
    <p:extLst>
      <p:ext uri="{BB962C8B-B14F-4D97-AF65-F5344CB8AC3E}">
        <p14:creationId xmlns:p14="http://schemas.microsoft.com/office/powerpoint/2010/main" val="1531761520"/>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ECCEAC7-2BD5-154F-89BF-1DE392180226}" vid="{F5489EC1-D52B-024E-BD1B-70D63703CF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d198decf-2ff7-46b8-bd1c-477e40bd1f4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E93C50077B73F4081A727CE26F7297D" ma:contentTypeVersion="12" ma:contentTypeDescription="Create a new document." ma:contentTypeScope="" ma:versionID="2fe38a5e1629a9aed4b0d757a57b1942">
  <xsd:schema xmlns:xsd="http://www.w3.org/2001/XMLSchema" xmlns:xs="http://www.w3.org/2001/XMLSchema" xmlns:p="http://schemas.microsoft.com/office/2006/metadata/properties" xmlns:ns3="d198decf-2ff7-46b8-bd1c-477e40bd1f45" xmlns:ns4="c66da833-743e-4877-8ff4-bd7d31564978" targetNamespace="http://schemas.microsoft.com/office/2006/metadata/properties" ma:root="true" ma:fieldsID="3ee12f2cbc52806217c6179a92204631" ns3:_="" ns4:_="">
    <xsd:import namespace="d198decf-2ff7-46b8-bd1c-477e40bd1f45"/>
    <xsd:import namespace="c66da833-743e-4877-8ff4-bd7d3156497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bjectDetectorVersions" minOccurs="0"/>
                <xsd:element ref="ns3:_activity" minOccurs="0"/>
                <xsd:element ref="ns4:SharedWithUsers" minOccurs="0"/>
                <xsd:element ref="ns4:SharedWithDetails" minOccurs="0"/>
                <xsd:element ref="ns4:SharingHintHash" minOccurs="0"/>
                <xsd:element ref="ns3:MediaServiceSearchPropertie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98decf-2ff7-46b8-bd1c-477e40bd1f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_activity" ma:index="14" nillable="true" ma:displayName="_activity" ma:hidden="true" ma:internalName="_activity">
      <xsd:simpleType>
        <xsd:restriction base="dms:Note"/>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DateTaken" ma:index="19"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66da833-743e-4877-8ff4-bd7d3156497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EF1B757-42C6-4E83-AB03-66A1E1D6E8A4}">
  <ds:schemaRefs>
    <ds:schemaRef ds:uri="c66da833-743e-4877-8ff4-bd7d31564978"/>
    <ds:schemaRef ds:uri="d198decf-2ff7-46b8-bd1c-477e40bd1f4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795B4FC-285C-4A0A-AEBB-BB011C244324}">
  <ds:schemaRefs>
    <ds:schemaRef ds:uri="http://schemas.microsoft.com/sharepoint/v3/contenttype/forms"/>
  </ds:schemaRefs>
</ds:datastoreItem>
</file>

<file path=customXml/itemProps3.xml><?xml version="1.0" encoding="utf-8"?>
<ds:datastoreItem xmlns:ds="http://schemas.openxmlformats.org/officeDocument/2006/customXml" ds:itemID="{3714BF38-14AA-43AD-AACD-CC1086B97B3E}">
  <ds:schemaRefs>
    <ds:schemaRef ds:uri="c66da833-743e-4877-8ff4-bd7d31564978"/>
    <ds:schemaRef ds:uri="d198decf-2ff7-46b8-bd1c-477e40bd1f4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bnl-ppt-template-widescreen</Template>
  <TotalTime>0</TotalTime>
  <Words>3741</Words>
  <Application>Microsoft Office PowerPoint</Application>
  <PresentationFormat>Widescreen</PresentationFormat>
  <Paragraphs>766</Paragraphs>
  <Slides>43</Slides>
  <Notes>37</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8" baseType="lpstr">
      <vt:lpstr>ＭＳ Ｐゴシック</vt:lpstr>
      <vt:lpstr>AGaramond-Bold</vt:lpstr>
      <vt:lpstr>Arial</vt:lpstr>
      <vt:lpstr>Arial Black</vt:lpstr>
      <vt:lpstr>Calibri</vt:lpstr>
      <vt:lpstr>Cambria Math</vt:lpstr>
      <vt:lpstr>Comic Sans MS</vt:lpstr>
      <vt:lpstr>Helvetica</vt:lpstr>
      <vt:lpstr>Lato</vt:lpstr>
      <vt:lpstr>Symbol</vt:lpstr>
      <vt:lpstr>Tahoma</vt:lpstr>
      <vt:lpstr>Times New Roman</vt:lpstr>
      <vt:lpstr>Verdana</vt:lpstr>
      <vt:lpstr>BNL</vt:lpstr>
      <vt:lpstr>Equation</vt:lpstr>
      <vt:lpstr>Research opportunities at Brookhaven's Accelerator Test Facility supported by multi-wavelength lasers combined with an electron beam </vt:lpstr>
      <vt:lpstr>Content</vt:lpstr>
      <vt:lpstr>Introduction to ATF</vt:lpstr>
      <vt:lpstr>ATF overview</vt:lpstr>
      <vt:lpstr>PowerPoint Presentation</vt:lpstr>
      <vt:lpstr>PowerPoint Presentation</vt:lpstr>
      <vt:lpstr>Accelerator research at ATF</vt:lpstr>
      <vt:lpstr>PowerPoint Presentation</vt:lpstr>
      <vt:lpstr>PowerPoint Presentation</vt:lpstr>
      <vt:lpstr>Wavelength scaling for LWFA</vt:lpstr>
      <vt:lpstr>Adding e-beam to laser plasma research</vt:lpstr>
      <vt:lpstr>Two-color ionization injection</vt:lpstr>
      <vt:lpstr>LWIR laser roadmap </vt:lpstr>
      <vt:lpstr>PowerPoint Presentation</vt:lpstr>
      <vt:lpstr>Optical pumping </vt:lpstr>
      <vt:lpstr>PowerPoint Presentation</vt:lpstr>
      <vt:lpstr>Next-generation LWIR laser architecture (≥25 TW, ≥10 Hz)</vt:lpstr>
      <vt:lpstr>Prospects for future colliders with LWIR-driven LWFA</vt:lpstr>
      <vt:lpstr>PowerPoint Presentation</vt:lpstr>
      <vt:lpstr>Two optimized examples</vt:lpstr>
      <vt:lpstr>Conclusions</vt:lpstr>
      <vt:lpstr>Thank you!</vt:lpstr>
      <vt:lpstr>Backup slides</vt:lpstr>
      <vt:lpstr>PowerPoint Presentation</vt:lpstr>
      <vt:lpstr>PowerPoint Presentation</vt:lpstr>
      <vt:lpstr>PowerPoint Presentation</vt:lpstr>
      <vt:lpstr>PowerPoint Presentation</vt:lpstr>
      <vt:lpstr>Reaching strong field regime</vt:lpstr>
      <vt:lpstr>Optical pumping </vt:lpstr>
      <vt:lpstr>LWIR single stage LWFA</vt:lpstr>
      <vt:lpstr>PowerPoint Presentation</vt:lpstr>
      <vt:lpstr>Submit proposal             get approved         safety review    get beam time       </vt:lpstr>
      <vt:lpstr>Representative sets of laser and plasma parameters for LWFA 10-TeV c.m. e−e+ collider</vt:lpstr>
      <vt:lpstr>Experimentally accessing physics relevant to plasma research </vt:lpstr>
      <vt:lpstr>PowerPoint Presentation</vt:lpstr>
      <vt:lpstr>PowerPoint Presentation</vt:lpstr>
      <vt:lpstr>PowerPoint Presentation</vt:lpstr>
      <vt:lpstr>PowerPoint Presentation</vt:lpstr>
      <vt:lpstr>PowerPoint Presentation</vt:lpstr>
      <vt:lpstr>Directed energy applications </vt:lpstr>
      <vt:lpstr>PowerPoint Presentation</vt:lpstr>
      <vt:lpstr>Other novel radiation mechanisms</vt:lpstr>
      <vt:lpstr>Probing B-fields generated by plasma instabilities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Accelerator Test Facility Internal Readiness Review (IRR) Presentation Title</dc:title>
  <dc:subject/>
  <dc:creator>Ilardi, Mary Jane</dc:creator>
  <cp:keywords/>
  <dc:description/>
  <cp:lastModifiedBy>Li, William</cp:lastModifiedBy>
  <cp:revision>1</cp:revision>
  <dcterms:created xsi:type="dcterms:W3CDTF">2024-11-06T18:03:51Z</dcterms:created>
  <dcterms:modified xsi:type="dcterms:W3CDTF">2025-09-25T07:58:24Z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0x010100AE93C50077B73F4081A727CE26F7297D</vt:lpwstr>
  </property>
</Properties>
</file>