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419" r:id="rId2"/>
    <p:sldId id="553" r:id="rId3"/>
    <p:sldId id="594" r:id="rId4"/>
    <p:sldId id="589" r:id="rId5"/>
    <p:sldId id="558" r:id="rId6"/>
    <p:sldId id="612" r:id="rId7"/>
    <p:sldId id="611" r:id="rId8"/>
    <p:sldId id="614" r:id="rId9"/>
    <p:sldId id="583" r:id="rId10"/>
    <p:sldId id="562" r:id="rId11"/>
    <p:sldId id="563" r:id="rId12"/>
    <p:sldId id="606" r:id="rId13"/>
    <p:sldId id="596" r:id="rId14"/>
    <p:sldId id="597" r:id="rId15"/>
    <p:sldId id="610" r:id="rId16"/>
    <p:sldId id="608" r:id="rId17"/>
    <p:sldId id="609" r:id="rId18"/>
    <p:sldId id="580" r:id="rId19"/>
    <p:sldId id="579" r:id="rId20"/>
    <p:sldId id="582" r:id="rId21"/>
  </p:sldIdLst>
  <p:sldSz cx="12192000" cy="6858000"/>
  <p:notesSz cx="6797675" cy="9926638"/>
  <p:custDataLst>
    <p:tags r:id="rId24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525" userDrawn="1">
          <p15:clr>
            <a:srgbClr val="A4A3A4"/>
          </p15:clr>
        </p15:guide>
        <p15:guide id="2" pos="3809" userDrawn="1">
          <p15:clr>
            <a:srgbClr val="A4A3A4"/>
          </p15:clr>
        </p15:guide>
        <p15:guide id="3" orient="horz" pos="3453" userDrawn="1">
          <p15:clr>
            <a:srgbClr val="A4A3A4"/>
          </p15:clr>
        </p15:guide>
        <p15:guide id="4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saevert" initials="s" lastIdx="1" clrIdx="0">
    <p:extLst>
      <p:ext uri="{19B8F6BF-5375-455C-9EA6-DF929625EA0E}">
        <p15:presenceInfo xmlns:p15="http://schemas.microsoft.com/office/powerpoint/2012/main" userId="saever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2BE3"/>
    <a:srgbClr val="F79646"/>
    <a:srgbClr val="FFFF18"/>
    <a:srgbClr val="E46C0A"/>
    <a:srgbClr val="9F9FFF"/>
    <a:srgbClr val="F58221"/>
    <a:srgbClr val="30A435"/>
    <a:srgbClr val="AA328D"/>
    <a:srgbClr val="4A7EBB"/>
    <a:srgbClr val="2727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58" autoAdjust="0"/>
    <p:restoredTop sz="93146" autoAdjust="0"/>
  </p:normalViewPr>
  <p:slideViewPr>
    <p:cSldViewPr snapToGrid="0">
      <p:cViewPr>
        <p:scale>
          <a:sx n="97" d="100"/>
          <a:sy n="97" d="100"/>
        </p:scale>
        <p:origin x="402" y="51"/>
      </p:cViewPr>
      <p:guideLst>
        <p:guide orient="horz" pos="1525"/>
        <p:guide pos="3809"/>
        <p:guide orient="horz" pos="3453"/>
        <p:guide orient="horz" pos="2160"/>
      </p:guideLst>
    </p:cSldViewPr>
  </p:slideViewPr>
  <p:outlineViewPr>
    <p:cViewPr>
      <p:scale>
        <a:sx n="33" d="100"/>
        <a:sy n="33" d="100"/>
      </p:scale>
      <p:origin x="0" y="57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4" d="100"/>
        <a:sy n="154" d="100"/>
      </p:scale>
      <p:origin x="0" y="0"/>
    </p:cViewPr>
  </p:sorterViewPr>
  <p:notesViewPr>
    <p:cSldViewPr snapToGrid="0">
      <p:cViewPr varScale="1">
        <p:scale>
          <a:sx n="76" d="100"/>
          <a:sy n="76" d="100"/>
        </p:scale>
        <p:origin x="-2568" y="-90"/>
      </p:cViewPr>
      <p:guideLst>
        <p:guide orient="horz" pos="3126"/>
        <p:guide pos="214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3AD008-2564-4D4C-86C6-9240A182A988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1B881-6CB5-4B13-8343-64CE102BBD27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5152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6CA0398-80AC-4C0C-ABE1-837C171C2C7B}" type="datetimeFigureOut">
              <a:rPr lang="de-DE"/>
              <a:pPr>
                <a:defRPr/>
              </a:pPr>
              <a:t>22.09.2025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863A8E4-52C3-45B9-9F21-20EDE9A9C72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14052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948AD3-E9A8-48C8-AAB5-31B7CF889FAD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3890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63A8E4-52C3-45B9-9F21-20EDE9A9C72B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898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63A8E4-52C3-45B9-9F21-20EDE9A9C72B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2119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63A8E4-52C3-45B9-9F21-20EDE9A9C72B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5012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" y="-1"/>
            <a:ext cx="12189309" cy="6856487"/>
          </a:xfrm>
          <a:prstGeom prst="rect">
            <a:avLst/>
          </a:prstGeom>
          <a:effectLst>
            <a:innerShdw blurRad="1270000" dist="2540000" dir="16200000">
              <a:prstClr val="black">
                <a:alpha val="20000"/>
              </a:prstClr>
            </a:innerShdw>
          </a:effectLst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" y="6343781"/>
            <a:ext cx="12191985" cy="51404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"/>
            <a:ext cx="12192000" cy="12639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6900" y="2057400"/>
            <a:ext cx="10363200" cy="691726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6900" y="2750662"/>
            <a:ext cx="8534400" cy="983143"/>
          </a:xfrm>
        </p:spPr>
        <p:txBody>
          <a:bodyPr/>
          <a:lstStyle>
            <a:lvl1pPr marL="0" indent="0" algn="l">
              <a:buNone/>
              <a:defRPr sz="32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E47F96E-202B-4B08-810B-1D795A11C781}" type="datetime1">
              <a:rPr lang="de-DE" smtClean="0"/>
              <a:t>22.09.2025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F65158B-00A1-41B4-A97F-A628BB975844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96900" y="3984239"/>
            <a:ext cx="8534400" cy="6096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de-DE" dirty="0" smtClean="0"/>
              <a:t>The </a:t>
            </a:r>
            <a:r>
              <a:rPr lang="de-DE" dirty="0" err="1" smtClean="0"/>
              <a:t>Author</a:t>
            </a:r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596903" y="5334000"/>
            <a:ext cx="7429500" cy="53340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dirty="0" err="1" smtClean="0"/>
              <a:t>Venue</a:t>
            </a:r>
            <a:r>
              <a:rPr lang="de-DE" dirty="0" smtClean="0"/>
              <a:t>, Date</a:t>
            </a:r>
            <a:endParaRPr lang="de-DE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5" hasCustomPrompt="1"/>
          </p:nvPr>
        </p:nvSpPr>
        <p:spPr>
          <a:xfrm>
            <a:off x="596903" y="4800600"/>
            <a:ext cx="7429500" cy="381000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bg1"/>
                </a:solidFill>
                <a:latin typeface="+mj-lt"/>
              </a:defRPr>
            </a:lvl2pPr>
            <a:lvl3pPr marL="914400" indent="0">
              <a:buNone/>
              <a:defRPr sz="200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 sz="2000">
                <a:solidFill>
                  <a:schemeClr val="bg1"/>
                </a:solidFill>
                <a:latin typeface="+mj-lt"/>
              </a:defRPr>
            </a:lvl4pPr>
            <a:lvl5pPr marL="1828800" indent="0">
              <a:buNone/>
              <a:defRPr sz="20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dirty="0" smtClean="0"/>
              <a:t>The </a:t>
            </a:r>
            <a:r>
              <a:rPr lang="de-DE" dirty="0" err="1" smtClean="0"/>
              <a:t>Affiliations</a:t>
            </a:r>
            <a:endParaRPr lang="de-DE" dirty="0"/>
          </a:p>
        </p:txBody>
      </p:sp>
      <p:pic>
        <p:nvPicPr>
          <p:cNvPr id="16" name="Grafik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519" y="227506"/>
            <a:ext cx="1507115" cy="594781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" t="59450" r="19869" b="22700"/>
          <a:stretch/>
        </p:blipFill>
        <p:spPr>
          <a:xfrm>
            <a:off x="100979" y="130291"/>
            <a:ext cx="4977479" cy="6410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5DD095F-31DA-497A-807A-5F4EB029236A}" type="datetime1">
              <a:rPr lang="de-DE" smtClean="0"/>
              <a:t>22.09.2025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21E79EA-4045-40FC-97BF-B5137CC489D7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C20BBA-F171-4ECA-9C2F-1C458BE475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1E2E5F7-3545-4D43-AFE0-2A03694046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82237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E08CF67-D28F-4F14-9D23-51FACA32C56D}" type="datetime1">
              <a:rPr lang="de-DE" smtClean="0"/>
              <a:t>22.09.2025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F3FC230-DEB5-4BF3-B1A7-64EAF675BC55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AC63B79-F12D-4494-839B-96FE61FAAF28}" type="datetime1">
              <a:rPr lang="de-DE" smtClean="0"/>
              <a:t>22.09.2025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6225C22-F749-4C93-83CE-6B49F3053D77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D2CFCA3-2305-4C44-B7A3-8595FFBC8E23}" type="datetime1">
              <a:rPr lang="de-DE" smtClean="0"/>
              <a:t>22.09.2025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75E417F-7992-4430-A2ED-756AE639DBE5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27D3452-5AB7-4160-A6E8-C0A4E2A16D63}" type="datetime1">
              <a:rPr lang="de-DE" smtClean="0"/>
              <a:t>22.09.2025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F81038D-8393-4323-ABC5-C59B03CA4B68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4DC91E6-4AB8-4480-B212-0C3E32068A85}" type="datetime1">
              <a:rPr lang="de-DE" smtClean="0"/>
              <a:t>22.09.2025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1B0C749-341B-4F72-B09D-4D43734A75FA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6C2D000-830D-417D-AA29-D1BD5E5A0991}" type="datetime1">
              <a:rPr lang="de-DE" smtClean="0"/>
              <a:t>22.09.2025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64C34A1-FDF9-4FB7-8D41-5E393648FE9C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de-D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3A15070-BE19-4399-8CDF-0F5573D52D03}" type="datetime1">
              <a:rPr lang="de-DE" smtClean="0"/>
              <a:t>22.09.2025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DAF3B3B-3AFF-402F-9FF9-457A752FB042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12C50AD-3696-4D13-BA89-6245477FE7D8}" type="datetime1">
              <a:rPr lang="de-DE" smtClean="0"/>
              <a:t>22.09.2025</a:t>
            </a:fld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09CF2F-E404-418A-A505-5C29661271FF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207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3782"/>
            <a:ext cx="12192000" cy="51404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00"/>
            <a:ext cx="12192001" cy="979714"/>
          </a:xfrm>
          <a:prstGeom prst="rect">
            <a:avLst/>
          </a:prstGeom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596900" y="-1"/>
            <a:ext cx="10972800" cy="685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5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69536" y="656908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chemeClr val="bg1"/>
                </a:solidFill>
                <a:ea typeface="ＭＳ Ｐゴシック" pitchFamily="34" charset="-128"/>
              </a:defRPr>
            </a:lvl1pPr>
          </a:lstStyle>
          <a:p>
            <a:pPr>
              <a:defRPr/>
            </a:pPr>
            <a:fld id="{A12C50AD-3696-4D13-BA89-6245477FE7D8}" type="datetime1">
              <a:rPr lang="de-DE" smtClean="0"/>
              <a:t>22.09.2025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6900" y="656908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bg1"/>
                </a:solidFill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24900" y="656908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  <a:ea typeface="ＭＳ Ｐゴシック" pitchFamily="34" charset="-128"/>
              </a:defRPr>
            </a:lvl1pPr>
          </a:lstStyle>
          <a:p>
            <a:pPr>
              <a:defRPr/>
            </a:pPr>
            <a:fld id="{8509CF2F-E404-418A-A505-5C29661271FF}" type="slidenum">
              <a:rPr lang="en-US" smtClean="0"/>
              <a:pPr>
                <a:defRPr/>
              </a:pPr>
              <a:t>‹Nr.›</a:t>
            </a:fld>
            <a:endParaRPr lang="en-US" dirty="0"/>
          </a:p>
        </p:txBody>
      </p:sp>
      <p:sp>
        <p:nvSpPr>
          <p:cNvPr id="9" name="Textfeld 8"/>
          <p:cNvSpPr txBox="1"/>
          <p:nvPr userDrawn="1"/>
        </p:nvSpPr>
        <p:spPr>
          <a:xfrm>
            <a:off x="8724902" y="6343885"/>
            <a:ext cx="28448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www.hi-jena.de</a:t>
            </a:r>
            <a:endParaRPr lang="de-DE" sz="1200" dirty="0">
              <a:solidFill>
                <a:schemeClr val="bg1"/>
              </a:solidFill>
            </a:endParaRPr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885" y="5741118"/>
            <a:ext cx="1507115" cy="59478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30" r:id="rId7"/>
    <p:sldLayoutId id="2147483731" r:id="rId8"/>
    <p:sldLayoutId id="2147483733" r:id="rId9"/>
    <p:sldLayoutId id="2147483732" r:id="rId10"/>
    <p:sldLayoutId id="2147483734" r:id="rId11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Calibri" panose="020F0502020204030204" pitchFamily="34" charset="0"/>
          <a:ea typeface="Verdana" pitchFamily="34" charset="0"/>
          <a:cs typeface="Verdana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Calibri" panose="020F0502020204030204" pitchFamily="34" charset="0"/>
          <a:ea typeface="Verdana" pitchFamily="34" charset="0"/>
          <a:cs typeface="Verdana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Calibri" panose="020F0502020204030204" pitchFamily="34" charset="0"/>
          <a:ea typeface="Verdana" pitchFamily="34" charset="0"/>
          <a:cs typeface="Verdana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Verdana" pitchFamily="34" charset="0"/>
          <a:cs typeface="Verdana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Calibri" panose="020F0502020204030204" pitchFamily="34" charset="0"/>
          <a:ea typeface="Verdana" pitchFamily="34" charset="0"/>
          <a:cs typeface="Verdana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Calibri" panose="020F0502020204030204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jpeg"/><Relationship Id="rId7" Type="http://schemas.openxmlformats.org/officeDocument/2006/relationships/image" Target="../media/image60.sv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24.sv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jpeg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3.wmf"/><Relationship Id="rId10" Type="http://schemas.openxmlformats.org/officeDocument/2006/relationships/image" Target="../media/image27.png"/><Relationship Id="rId4" Type="http://schemas.openxmlformats.org/officeDocument/2006/relationships/oleObject" Target="../embeddings/oleObject1.bin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54003" y="2057399"/>
            <a:ext cx="9979326" cy="1926839"/>
          </a:xfrm>
        </p:spPr>
        <p:txBody>
          <a:bodyPr/>
          <a:lstStyle/>
          <a:p>
            <a:r>
              <a:rPr lang="en-GB" sz="4800" b="1" dirty="0" smtClean="0"/>
              <a:t>T</a:t>
            </a:r>
            <a:r>
              <a:rPr lang="en-GB" dirty="0" smtClean="0"/>
              <a:t>arget </a:t>
            </a:r>
            <a:r>
              <a:rPr lang="en-GB" sz="4800" b="1" dirty="0"/>
              <a:t>A</a:t>
            </a:r>
            <a:r>
              <a:rPr lang="en-GB" dirty="0"/>
              <a:t>rea </a:t>
            </a:r>
            <a:r>
              <a:rPr lang="en-GB" sz="4800" b="1" dirty="0" err="1"/>
              <a:t>F</a:t>
            </a:r>
            <a:r>
              <a:rPr lang="en-GB" dirty="0" err="1"/>
              <a:t>raunhofer</a:t>
            </a:r>
            <a:r>
              <a:rPr lang="en-GB" dirty="0"/>
              <a:t> </a:t>
            </a:r>
            <a:r>
              <a:rPr lang="en-GB" dirty="0" smtClean="0"/>
              <a:t>project @HI Jena: Synchronized High Power Laser Experiments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/>
          </p:nvPr>
        </p:nvSpPr>
        <p:spPr>
          <a:xfrm>
            <a:off x="323084" y="3793737"/>
            <a:ext cx="7238605" cy="1422319"/>
          </a:xfrm>
        </p:spPr>
        <p:txBody>
          <a:bodyPr/>
          <a:lstStyle/>
          <a:p>
            <a:r>
              <a:rPr lang="de-DE" u="sng" dirty="0" smtClean="0"/>
              <a:t>Alexander </a:t>
            </a:r>
            <a:r>
              <a:rPr lang="de-DE" u="sng" dirty="0" err="1" smtClean="0"/>
              <a:t>Sävert</a:t>
            </a:r>
            <a:r>
              <a:rPr lang="de-DE" dirty="0" smtClean="0"/>
              <a:t>, Marco Hornung, Dominik </a:t>
            </a:r>
            <a:r>
              <a:rPr lang="de-DE" dirty="0" err="1" smtClean="0"/>
              <a:t>Hollatz</a:t>
            </a:r>
            <a:r>
              <a:rPr lang="de-DE" dirty="0" smtClean="0"/>
              <a:t>, Peter </a:t>
            </a:r>
            <a:r>
              <a:rPr lang="de-DE" dirty="0" err="1" smtClean="0"/>
              <a:t>Hilz</a:t>
            </a:r>
            <a:r>
              <a:rPr lang="de-DE" dirty="0" smtClean="0"/>
              <a:t>, Andreas </a:t>
            </a:r>
            <a:r>
              <a:rPr lang="de-DE" dirty="0" err="1" smtClean="0"/>
              <a:t>Winnefeld</a:t>
            </a:r>
            <a:r>
              <a:rPr lang="de-DE" dirty="0" smtClean="0"/>
              <a:t>, Hendrik </a:t>
            </a:r>
            <a:r>
              <a:rPr lang="de-DE" dirty="0" err="1" smtClean="0"/>
              <a:t>Wöhl</a:t>
            </a:r>
            <a:r>
              <a:rPr lang="de-DE" dirty="0" smtClean="0"/>
              <a:t>, Marcus Ostermann,</a:t>
            </a:r>
            <a:br>
              <a:rPr lang="de-DE" dirty="0" smtClean="0"/>
            </a:br>
            <a:r>
              <a:rPr lang="de-DE" dirty="0" smtClean="0"/>
              <a:t>Thomas Köhler,  Frank </a:t>
            </a:r>
            <a:r>
              <a:rPr lang="de-DE" dirty="0" err="1" smtClean="0"/>
              <a:t>Schorcht</a:t>
            </a:r>
            <a:r>
              <a:rPr lang="de-DE" dirty="0" smtClean="0"/>
              <a:t>, Dirk </a:t>
            </a:r>
            <a:r>
              <a:rPr lang="de-DE" dirty="0" err="1" smtClean="0"/>
              <a:t>Hieronymous</a:t>
            </a:r>
            <a:r>
              <a:rPr lang="de-DE" dirty="0" smtClean="0"/>
              <a:t>, Malte C. Kaluza, Matt Zepf, Thomas </a:t>
            </a:r>
            <a:r>
              <a:rPr lang="de-DE" dirty="0" err="1" smtClean="0"/>
              <a:t>Stöhlker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 smtClean="0"/>
              <a:t>EAAC 2025, 25.09.2025</a:t>
            </a:r>
            <a:endParaRPr lang="en-GB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47828A-3776-44CB-A224-154222B4D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Wedding </a:t>
            </a:r>
            <a:r>
              <a:rPr lang="en-US" sz="3200" dirty="0" smtClean="0"/>
              <a:t>chamber &amp; TAF </a:t>
            </a:r>
            <a:r>
              <a:rPr lang="de-DE" sz="3200" dirty="0" smtClean="0"/>
              <a:t>experimental </a:t>
            </a:r>
            <a:r>
              <a:rPr lang="de-DE" sz="3200" dirty="0" err="1" smtClean="0"/>
              <a:t>chamber</a:t>
            </a:r>
            <a:r>
              <a:rPr lang="de-DE" sz="3200" dirty="0" smtClean="0"/>
              <a:t> </a:t>
            </a:r>
            <a:endParaRPr lang="en-US" sz="3200" dirty="0"/>
          </a:p>
        </p:txBody>
      </p:sp>
      <p:grpSp>
        <p:nvGrpSpPr>
          <p:cNvPr id="4" name="Gruppieren 3"/>
          <p:cNvGrpSpPr/>
          <p:nvPr/>
        </p:nvGrpSpPr>
        <p:grpSpPr>
          <a:xfrm>
            <a:off x="4408140" y="2814671"/>
            <a:ext cx="5955528" cy="3425077"/>
            <a:chOff x="5735960" y="692696"/>
            <a:chExt cx="4896544" cy="2784310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C9B96B6D-A68D-4CC5-99AE-6E25C42DD4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35960" y="692696"/>
              <a:ext cx="4896544" cy="2784310"/>
            </a:xfrm>
            <a:prstGeom prst="rect">
              <a:avLst/>
            </a:prstGeom>
          </p:spPr>
        </p:pic>
        <p:cxnSp>
          <p:nvCxnSpPr>
            <p:cNvPr id="17" name="Gerade Verbindung mit Pfeil 16">
              <a:extLst>
                <a:ext uri="{FF2B5EF4-FFF2-40B4-BE49-F238E27FC236}">
                  <a16:creationId xmlns:a16="http://schemas.microsoft.com/office/drawing/2014/main" id="{E6923DF4-044B-404F-BBE6-AC921FD651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303454" y="831265"/>
              <a:ext cx="1528850" cy="105445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81F3E597-FC26-4FE8-8D29-674DC290FC40}"/>
                </a:ext>
              </a:extLst>
            </p:cNvPr>
            <p:cNvSpPr txBox="1"/>
            <p:nvPr/>
          </p:nvSpPr>
          <p:spPr>
            <a:xfrm rot="19567762">
              <a:off x="7650121" y="1112007"/>
              <a:ext cx="5004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25 m</a:t>
              </a:r>
            </a:p>
          </p:txBody>
        </p:sp>
        <p:cxnSp>
          <p:nvCxnSpPr>
            <p:cNvPr id="19" name="Gerade Verbindung mit Pfeil 18">
              <a:extLst>
                <a:ext uri="{FF2B5EF4-FFF2-40B4-BE49-F238E27FC236}">
                  <a16:creationId xmlns:a16="http://schemas.microsoft.com/office/drawing/2014/main" id="{8700229D-926D-4309-AE1D-D119DE936D6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56240" y="2780928"/>
              <a:ext cx="1728192" cy="28803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F6AF67DF-B11D-440B-8A6B-B5A8C0AFE76A}"/>
                </a:ext>
              </a:extLst>
            </p:cNvPr>
            <p:cNvSpPr txBox="1"/>
            <p:nvPr/>
          </p:nvSpPr>
          <p:spPr>
            <a:xfrm rot="644450">
              <a:off x="8781724" y="2897145"/>
              <a:ext cx="5004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15 m</a:t>
              </a:r>
            </a:p>
          </p:txBody>
        </p:sp>
        <p:cxnSp>
          <p:nvCxnSpPr>
            <p:cNvPr id="21" name="Gerade Verbindung mit Pfeil 20">
              <a:extLst>
                <a:ext uri="{FF2B5EF4-FFF2-40B4-BE49-F238E27FC236}">
                  <a16:creationId xmlns:a16="http://schemas.microsoft.com/office/drawing/2014/main" id="{21D9C72B-94CB-4E3E-B3E2-7F5A0C35BD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80176" y="2901935"/>
              <a:ext cx="588990" cy="439271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773C84E9-15F5-4988-9ABE-13972F343F42}"/>
                </a:ext>
              </a:extLst>
            </p:cNvPr>
            <p:cNvSpPr txBox="1"/>
            <p:nvPr/>
          </p:nvSpPr>
          <p:spPr>
            <a:xfrm rot="19150494">
              <a:off x="7908472" y="3054837"/>
              <a:ext cx="5004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10 m</a:t>
              </a:r>
            </a:p>
          </p:txBody>
        </p:sp>
      </p:grpSp>
      <p:sp>
        <p:nvSpPr>
          <p:cNvPr id="26" name="Textfeld 25">
            <a:extLst>
              <a:ext uri="{FF2B5EF4-FFF2-40B4-BE49-F238E27FC236}">
                <a16:creationId xmlns:a16="http://schemas.microsoft.com/office/drawing/2014/main" id="{97ED8343-CE7A-4B23-9027-F7AF6AB99E35}"/>
              </a:ext>
            </a:extLst>
          </p:cNvPr>
          <p:cNvSpPr txBox="1"/>
          <p:nvPr/>
        </p:nvSpPr>
        <p:spPr>
          <a:xfrm>
            <a:off x="321027" y="4282254"/>
            <a:ext cx="37967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6.3 x 2.3  x </a:t>
            </a:r>
            <a:r>
              <a:rPr lang="en-US" dirty="0" smtClean="0"/>
              <a:t>1.5 </a:t>
            </a:r>
            <a:r>
              <a:rPr lang="en-US" dirty="0"/>
              <a:t>m³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Breadboard: 5.8 x 2.1 x 0.08 m³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 m free height above breadboard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Decoupled breadboard 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4FAFA340-FB7B-4352-8B69-2A673DB212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246" y="1111056"/>
            <a:ext cx="4352472" cy="308629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5" t="4341" r="7777" b="9961"/>
          <a:stretch/>
        </p:blipFill>
        <p:spPr>
          <a:xfrm>
            <a:off x="9416802" y="848762"/>
            <a:ext cx="2566979" cy="3305308"/>
          </a:xfrm>
          <a:prstGeom prst="rect">
            <a:avLst/>
          </a:prstGeom>
        </p:spPr>
      </p:pic>
      <p:sp>
        <p:nvSpPr>
          <p:cNvPr id="8" name="Pfeil nach rechts 7"/>
          <p:cNvSpPr/>
          <p:nvPr/>
        </p:nvSpPr>
        <p:spPr bwMode="auto">
          <a:xfrm rot="3645834">
            <a:off x="3187705" y="4092740"/>
            <a:ext cx="1740012" cy="379026"/>
          </a:xfrm>
          <a:prstGeom prst="rightArrow">
            <a:avLst/>
          </a:prstGeom>
          <a:solidFill>
            <a:srgbClr val="F79646"/>
          </a:solidFill>
          <a:ln>
            <a:noFill/>
          </a:ln>
          <a:effectLst/>
          <a:ex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Pfeil nach rechts 22"/>
          <p:cNvSpPr/>
          <p:nvPr/>
        </p:nvSpPr>
        <p:spPr bwMode="auto">
          <a:xfrm rot="9453957">
            <a:off x="7381328" y="4278520"/>
            <a:ext cx="2094907" cy="379026"/>
          </a:xfrm>
          <a:prstGeom prst="rightArrow">
            <a:avLst/>
          </a:prstGeom>
          <a:solidFill>
            <a:srgbClr val="F79646"/>
          </a:solidFill>
          <a:ln>
            <a:noFill/>
          </a:ln>
          <a:effectLst/>
          <a:ex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9676214" y="4144867"/>
            <a:ext cx="2482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combining</a:t>
            </a:r>
            <a:r>
              <a:rPr lang="de-DE" dirty="0" smtClean="0"/>
              <a:t> JETI200, </a:t>
            </a:r>
            <a:r>
              <a:rPr lang="de-DE" dirty="0" err="1" smtClean="0"/>
              <a:t>JETiONE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POLARIS </a:t>
            </a:r>
            <a:endParaRPr lang="en-GB" dirty="0"/>
          </a:p>
        </p:txBody>
      </p:sp>
      <p:sp>
        <p:nvSpPr>
          <p:cNvPr id="11" name="Textfeld 10"/>
          <p:cNvSpPr txBox="1"/>
          <p:nvPr/>
        </p:nvSpPr>
        <p:spPr>
          <a:xfrm>
            <a:off x="10293707" y="5182750"/>
            <a:ext cx="12759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/>
              <a:t>POLARIS</a:t>
            </a:r>
            <a:endParaRPr lang="en-GB" sz="1400" b="1" dirty="0"/>
          </a:p>
        </p:txBody>
      </p:sp>
      <p:sp>
        <p:nvSpPr>
          <p:cNvPr id="24" name="Textfeld 23"/>
          <p:cNvSpPr txBox="1"/>
          <p:nvPr/>
        </p:nvSpPr>
        <p:spPr>
          <a:xfrm>
            <a:off x="7625579" y="2520920"/>
            <a:ext cx="16460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/>
              <a:t>JETi200 &amp; </a:t>
            </a:r>
            <a:r>
              <a:rPr lang="de-DE" sz="1400" b="1" dirty="0" err="1" smtClean="0"/>
              <a:t>JETiONE</a:t>
            </a:r>
            <a:endParaRPr lang="en-GB" sz="1400" b="1" dirty="0"/>
          </a:p>
        </p:txBody>
      </p:sp>
      <p:sp>
        <p:nvSpPr>
          <p:cNvPr id="3" name="Ellipse 2"/>
          <p:cNvSpPr/>
          <p:nvPr/>
        </p:nvSpPr>
        <p:spPr bwMode="auto">
          <a:xfrm>
            <a:off x="10521408" y="2161697"/>
            <a:ext cx="576000" cy="576000"/>
          </a:xfrm>
          <a:prstGeom prst="ellipse">
            <a:avLst/>
          </a:prstGeom>
          <a:solidFill>
            <a:srgbClr val="C00000">
              <a:alpha val="60000"/>
            </a:srgbClr>
          </a:solidFill>
          <a:ln>
            <a:noFill/>
          </a:ln>
          <a:effectLst/>
          <a:ex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5" name="Ellipse 24"/>
          <p:cNvSpPr/>
          <p:nvPr/>
        </p:nvSpPr>
        <p:spPr bwMode="auto">
          <a:xfrm>
            <a:off x="10221864" y="2318548"/>
            <a:ext cx="216000" cy="216000"/>
          </a:xfrm>
          <a:prstGeom prst="ellipse">
            <a:avLst/>
          </a:prstGeom>
          <a:solidFill>
            <a:srgbClr val="E32BE3">
              <a:alpha val="60000"/>
            </a:srgbClr>
          </a:solidFill>
          <a:ln>
            <a:noFill/>
          </a:ln>
          <a:effectLst/>
          <a:ex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7" name="Ellipse 26"/>
          <p:cNvSpPr/>
          <p:nvPr/>
        </p:nvSpPr>
        <p:spPr bwMode="auto">
          <a:xfrm>
            <a:off x="10285159" y="2218726"/>
            <a:ext cx="90000" cy="90000"/>
          </a:xfrm>
          <a:prstGeom prst="ellipse">
            <a:avLst/>
          </a:prstGeom>
          <a:solidFill>
            <a:srgbClr val="00B0F0">
              <a:alpha val="60000"/>
            </a:srgbClr>
          </a:solidFill>
          <a:ln>
            <a:noFill/>
          </a:ln>
          <a:effectLst/>
          <a:ex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8426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8" grpId="0" animBg="1"/>
      <p:bldP spid="23" grpId="0" animBg="1"/>
      <p:bldP spid="10" grpId="0"/>
      <p:bldP spid="3" grpId="0" animBg="1"/>
      <p:bldP spid="25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0FA0FA-A7D2-4DE9-936E-42A11574A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/>
              <a:t>Beam </a:t>
            </a:r>
            <a:r>
              <a:rPr lang="de-DE" sz="3200" dirty="0" err="1"/>
              <a:t>Shaping</a:t>
            </a:r>
            <a:r>
              <a:rPr lang="de-DE" sz="3200" dirty="0"/>
              <a:t> </a:t>
            </a:r>
            <a:r>
              <a:rPr lang="de-DE" sz="3200" dirty="0" err="1" smtClean="0"/>
              <a:t>Chamber</a:t>
            </a:r>
            <a:r>
              <a:rPr lang="de-DE" sz="3200" dirty="0" smtClean="0"/>
              <a:t> – Pulse </a:t>
            </a:r>
            <a:r>
              <a:rPr lang="de-DE" sz="3200" dirty="0" err="1" smtClean="0"/>
              <a:t>compression</a:t>
            </a:r>
            <a:r>
              <a:rPr lang="de-DE" sz="3200" dirty="0" smtClean="0"/>
              <a:t> </a:t>
            </a:r>
            <a:r>
              <a:rPr lang="de-DE" sz="3200" dirty="0" err="1" smtClean="0"/>
              <a:t>to</a:t>
            </a:r>
            <a:r>
              <a:rPr lang="de-DE" sz="3200" dirty="0" smtClean="0"/>
              <a:t> PW </a:t>
            </a:r>
            <a:r>
              <a:rPr lang="de-DE" sz="3200" dirty="0" err="1" smtClean="0"/>
              <a:t>level</a:t>
            </a:r>
            <a:endParaRPr lang="de-DE" sz="3200" dirty="0"/>
          </a:p>
        </p:txBody>
      </p:sp>
      <p:sp>
        <p:nvSpPr>
          <p:cNvPr id="19" name="Textfeld 18"/>
          <p:cNvSpPr txBox="1"/>
          <p:nvPr/>
        </p:nvSpPr>
        <p:spPr>
          <a:xfrm>
            <a:off x="8599527" y="5761460"/>
            <a:ext cx="2078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solidFill>
                  <a:srgbClr val="FF0000"/>
                </a:solidFill>
              </a:rPr>
              <a:t>delivery</a:t>
            </a:r>
            <a:r>
              <a:rPr lang="de-DE" b="1" dirty="0" smtClean="0">
                <a:solidFill>
                  <a:srgbClr val="FF0000"/>
                </a:solidFill>
              </a:rPr>
              <a:t> in Q4/2025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4CB861E-C293-42E8-BC45-62F043DAD701}"/>
              </a:ext>
            </a:extLst>
          </p:cNvPr>
          <p:cNvSpPr txBox="1"/>
          <p:nvPr/>
        </p:nvSpPr>
        <p:spPr>
          <a:xfrm>
            <a:off x="472278" y="4191800"/>
            <a:ext cx="590571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Key parameters:</a:t>
            </a:r>
            <a:r>
              <a:rPr lang="en-US" sz="20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switch yard for POLARIS and JETi200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support for double plasma mirror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long focal length focusing mirror (f = 8 m &amp; f = 17 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Pulse compression with gas or solid targets</a:t>
            </a:r>
            <a:br>
              <a:rPr lang="en-US" sz="2000" dirty="0" smtClean="0"/>
            </a:br>
            <a:r>
              <a:rPr lang="en-US" sz="2000" dirty="0" smtClean="0"/>
              <a:t>POLARIS: &lt; 30 fs, JETI200: &lt; 10 fs </a:t>
            </a:r>
            <a:endParaRPr lang="en-US" sz="20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0AD9DC85-00DD-4772-B219-BF159DE689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53" r="1980"/>
          <a:stretch/>
        </p:blipFill>
        <p:spPr>
          <a:xfrm>
            <a:off x="421197" y="1206670"/>
            <a:ext cx="7890299" cy="222233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2DA4B38-A266-4C65-9CA9-842D3C10D5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5876" y="3524865"/>
            <a:ext cx="4439817" cy="222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045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/>
              <a:t>New</a:t>
            </a:r>
            <a:r>
              <a:rPr lang="de-DE" dirty="0" smtClean="0"/>
              <a:t> </a:t>
            </a:r>
            <a:r>
              <a:rPr lang="de-DE" dirty="0" err="1"/>
              <a:t>c</a:t>
            </a:r>
            <a:r>
              <a:rPr lang="de-DE" dirty="0" err="1" smtClean="0"/>
              <a:t>ontrol</a:t>
            </a:r>
            <a:r>
              <a:rPr lang="de-DE" dirty="0" smtClean="0"/>
              <a:t> </a:t>
            </a:r>
            <a:r>
              <a:rPr lang="de-DE" dirty="0" err="1" smtClean="0"/>
              <a:t>systems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JETi200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smtClean="0"/>
              <a:t>POLARIS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08CF67-D28F-4F14-9D23-51FACA32C56D}" type="datetime1">
              <a:rPr lang="de-DE" smtClean="0"/>
              <a:t>24.09.2025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FC230-DEB5-4BF3-B1A7-64EAF675BC55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1" name="Textfeld 10"/>
          <p:cNvSpPr txBox="1"/>
          <p:nvPr/>
        </p:nvSpPr>
        <p:spPr>
          <a:xfrm>
            <a:off x="295136" y="1095314"/>
            <a:ext cx="85375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old</a:t>
            </a:r>
            <a:r>
              <a:rPr lang="de-DE" dirty="0" smtClean="0"/>
              <a:t> </a:t>
            </a:r>
            <a:r>
              <a:rPr lang="de-DE" dirty="0" err="1" smtClean="0"/>
              <a:t>system</a:t>
            </a:r>
            <a:r>
              <a:rPr lang="de-DE" dirty="0" smtClean="0"/>
              <a:t> was </a:t>
            </a:r>
            <a:r>
              <a:rPr lang="de-DE" dirty="0" err="1" smtClean="0"/>
              <a:t>installed</a:t>
            </a:r>
            <a:r>
              <a:rPr lang="de-DE" dirty="0" smtClean="0"/>
              <a:t> in 2013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running</a:t>
            </a:r>
            <a:r>
              <a:rPr lang="de-DE" dirty="0" smtClean="0"/>
              <a:t> </a:t>
            </a:r>
            <a:r>
              <a:rPr lang="de-DE" dirty="0" err="1" smtClean="0"/>
              <a:t>since</a:t>
            </a:r>
            <a:r>
              <a:rPr lang="de-DE" dirty="0" smtClean="0"/>
              <a:t> </a:t>
            </a:r>
            <a:r>
              <a:rPr lang="de-DE" dirty="0" err="1" smtClean="0"/>
              <a:t>then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active</a:t>
            </a:r>
            <a:r>
              <a:rPr lang="de-DE" dirty="0" smtClean="0"/>
              <a:t> </a:t>
            </a:r>
            <a:r>
              <a:rPr lang="de-DE" dirty="0" err="1" smtClean="0"/>
              <a:t>control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optimization</a:t>
            </a:r>
            <a:r>
              <a:rPr lang="de-DE" dirty="0" smtClean="0"/>
              <a:t> </a:t>
            </a:r>
            <a:r>
              <a:rPr lang="de-DE" dirty="0" err="1" smtClean="0"/>
              <a:t>experiments</a:t>
            </a:r>
            <a:r>
              <a:rPr lang="de-DE" dirty="0" smtClean="0"/>
              <a:t> </a:t>
            </a:r>
            <a:r>
              <a:rPr lang="de-DE" dirty="0" err="1" smtClean="0"/>
              <a:t>requires</a:t>
            </a:r>
            <a:r>
              <a:rPr lang="de-DE" dirty="0" smtClean="0"/>
              <a:t> </a:t>
            </a:r>
            <a:r>
              <a:rPr lang="de-DE" dirty="0" err="1" smtClean="0"/>
              <a:t>access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laser</a:t>
            </a:r>
            <a:r>
              <a:rPr lang="de-DE" dirty="0" smtClean="0"/>
              <a:t> </a:t>
            </a:r>
            <a:r>
              <a:rPr lang="de-DE" dirty="0" err="1" smtClean="0"/>
              <a:t>control</a:t>
            </a:r>
            <a:r>
              <a:rPr lang="de-DE" dirty="0" smtClean="0"/>
              <a:t> </a:t>
            </a:r>
            <a:r>
              <a:rPr lang="de-DE" dirty="0" err="1" smtClean="0"/>
              <a:t>system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new</a:t>
            </a:r>
            <a:r>
              <a:rPr lang="de-DE" dirty="0" smtClean="0"/>
              <a:t> </a:t>
            </a:r>
            <a:r>
              <a:rPr lang="de-DE" dirty="0" err="1" smtClean="0"/>
              <a:t>control</a:t>
            </a:r>
            <a:r>
              <a:rPr lang="de-DE" dirty="0" smtClean="0"/>
              <a:t> </a:t>
            </a:r>
            <a:r>
              <a:rPr lang="de-DE" dirty="0" err="1" smtClean="0"/>
              <a:t>system</a:t>
            </a:r>
            <a:r>
              <a:rPr lang="de-DE" dirty="0" smtClean="0"/>
              <a:t> </a:t>
            </a:r>
            <a:r>
              <a:rPr lang="de-DE" dirty="0" err="1" smtClean="0"/>
              <a:t>installed</a:t>
            </a:r>
            <a:r>
              <a:rPr lang="de-DE" dirty="0" smtClean="0"/>
              <a:t>  in 09/2025</a:t>
            </a:r>
            <a:endParaRPr lang="en-GB" dirty="0"/>
          </a:p>
        </p:txBody>
      </p:sp>
      <p:sp>
        <p:nvSpPr>
          <p:cNvPr id="14" name="Textfeld 13"/>
          <p:cNvSpPr txBox="1"/>
          <p:nvPr/>
        </p:nvSpPr>
        <p:spPr>
          <a:xfrm>
            <a:off x="511435" y="2054664"/>
            <a:ext cx="21675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Hardware upgrade</a:t>
            </a:r>
            <a:endParaRPr lang="en-GB" sz="2000" b="1" dirty="0"/>
          </a:p>
        </p:txBody>
      </p:sp>
      <p:sp>
        <p:nvSpPr>
          <p:cNvPr id="15" name="Textfeld 14"/>
          <p:cNvSpPr txBox="1"/>
          <p:nvPr/>
        </p:nvSpPr>
        <p:spPr>
          <a:xfrm>
            <a:off x="4831877" y="2009600"/>
            <a:ext cx="1957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Software update</a:t>
            </a:r>
            <a:endParaRPr lang="en-GB" sz="2000" b="1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75" y="2493985"/>
            <a:ext cx="2420025" cy="363094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434" y="2526861"/>
            <a:ext cx="4549161" cy="3032016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D37375DB-B558-4979-8589-7228BAF21C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229407" y="1213962"/>
            <a:ext cx="2091258" cy="78126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C24FB0AD-0489-4858-9AF1-AD9DC2C4BA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322142" y="4979560"/>
            <a:ext cx="1539045" cy="50934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C24FB0AD-0489-4858-9AF1-AD9DC2C4BA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89704" y="5488904"/>
            <a:ext cx="1539045" cy="509344"/>
          </a:xfrm>
          <a:prstGeom prst="rect">
            <a:avLst/>
          </a:prstGeom>
        </p:spPr>
      </p:pic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B8809E2C-F6FB-4B82-B501-4BDDDEFCB4B5}"/>
              </a:ext>
            </a:extLst>
          </p:cNvPr>
          <p:cNvGrpSpPr/>
          <p:nvPr/>
        </p:nvGrpSpPr>
        <p:grpSpPr>
          <a:xfrm>
            <a:off x="8972774" y="4841290"/>
            <a:ext cx="2511552" cy="717587"/>
            <a:chOff x="623392" y="3861048"/>
            <a:chExt cx="5040560" cy="1440160"/>
          </a:xfrm>
        </p:grpSpPr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99ECB48C-6465-4D5A-82C2-534C150E2902}"/>
                </a:ext>
              </a:extLst>
            </p:cNvPr>
            <p:cNvSpPr/>
            <p:nvPr/>
          </p:nvSpPr>
          <p:spPr bwMode="auto">
            <a:xfrm>
              <a:off x="623392" y="3861048"/>
              <a:ext cx="5040560" cy="144016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171288D7-FF71-4CD0-BC4B-198536992F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1424" y="4093007"/>
              <a:ext cx="4457700" cy="971550"/>
            </a:xfrm>
            <a:prstGeom prst="rect">
              <a:avLst/>
            </a:prstGeom>
          </p:spPr>
        </p:pic>
      </p:grpSp>
      <p:sp>
        <p:nvSpPr>
          <p:cNvPr id="9" name="Textfeld 8"/>
          <p:cNvSpPr txBox="1"/>
          <p:nvPr/>
        </p:nvSpPr>
        <p:spPr>
          <a:xfrm>
            <a:off x="8657847" y="2368779"/>
            <a:ext cx="331838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DE" dirty="0" smtClean="0"/>
              <a:t>open </a:t>
            </a:r>
            <a:r>
              <a:rPr lang="de-DE" dirty="0" err="1" smtClean="0"/>
              <a:t>source</a:t>
            </a:r>
            <a:r>
              <a:rPr lang="de-DE" dirty="0" smtClean="0"/>
              <a:t> </a:t>
            </a:r>
            <a:r>
              <a:rPr lang="de-DE" dirty="0" err="1" smtClean="0"/>
              <a:t>device</a:t>
            </a:r>
            <a:r>
              <a:rPr lang="de-DE" dirty="0" smtClean="0"/>
              <a:t> </a:t>
            </a:r>
            <a:r>
              <a:rPr lang="de-DE" dirty="0" err="1" smtClean="0"/>
              <a:t>driver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cameras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gas </a:t>
            </a:r>
            <a:r>
              <a:rPr lang="de-DE" dirty="0" err="1" smtClean="0"/>
              <a:t>control</a:t>
            </a:r>
            <a:r>
              <a:rPr lang="de-DE" dirty="0" smtClean="0"/>
              <a:t> </a:t>
            </a:r>
            <a:r>
              <a:rPr lang="de-DE" dirty="0" err="1" smtClean="0"/>
              <a:t>systems</a:t>
            </a:r>
            <a:r>
              <a:rPr lang="de-DE" dirty="0" smtClean="0"/>
              <a:t> </a:t>
            </a:r>
            <a:r>
              <a:rPr lang="de-DE" dirty="0" err="1" smtClean="0"/>
              <a:t>developed</a:t>
            </a:r>
            <a:endParaRPr lang="de-DE" dirty="0" smtClean="0"/>
          </a:p>
          <a:p>
            <a:pPr marL="285750" indent="-285750">
              <a:buFontTx/>
              <a:buChar char="-"/>
            </a:pPr>
            <a:r>
              <a:rPr lang="de-DE" dirty="0" err="1" smtClean="0"/>
              <a:t>smaller</a:t>
            </a:r>
            <a:r>
              <a:rPr lang="de-DE" dirty="0" smtClean="0"/>
              <a:t> </a:t>
            </a:r>
            <a:r>
              <a:rPr lang="de-DE" dirty="0" err="1" smtClean="0"/>
              <a:t>work</a:t>
            </a:r>
            <a:r>
              <a:rPr lang="de-DE" dirty="0" smtClean="0"/>
              <a:t> </a:t>
            </a:r>
            <a:r>
              <a:rPr lang="de-DE" dirty="0" err="1" smtClean="0"/>
              <a:t>packages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our</a:t>
            </a:r>
            <a:r>
              <a:rPr lang="de-DE" dirty="0" smtClean="0"/>
              <a:t> </a:t>
            </a:r>
            <a:r>
              <a:rPr lang="de-DE" dirty="0" err="1" smtClean="0"/>
              <a:t>implementation</a:t>
            </a:r>
            <a:r>
              <a:rPr lang="de-DE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de-DE" dirty="0" smtClean="0"/>
              <a:t>Vision </a:t>
            </a:r>
            <a:r>
              <a:rPr lang="de-DE" dirty="0" err="1" smtClean="0"/>
              <a:t>package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cameras</a:t>
            </a:r>
            <a:endParaRPr lang="de-DE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794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/>
              <a:t>State </a:t>
            </a:r>
            <a:r>
              <a:rPr lang="de-DE" sz="3200" dirty="0" err="1"/>
              <a:t>of</a:t>
            </a:r>
            <a:r>
              <a:rPr lang="de-DE" sz="3200" dirty="0"/>
              <a:t> </a:t>
            </a:r>
            <a:r>
              <a:rPr lang="de-DE" sz="3200" dirty="0" err="1"/>
              <a:t>the</a:t>
            </a:r>
            <a:r>
              <a:rPr lang="de-DE" sz="3200" dirty="0"/>
              <a:t> </a:t>
            </a:r>
            <a:r>
              <a:rPr lang="de-DE" sz="3200" dirty="0" err="1"/>
              <a:t>art</a:t>
            </a:r>
            <a:r>
              <a:rPr lang="de-DE" sz="3200" dirty="0"/>
              <a:t> </a:t>
            </a:r>
            <a:r>
              <a:rPr lang="de-DE" sz="3200" dirty="0" err="1" smtClean="0"/>
              <a:t>synchronisation</a:t>
            </a:r>
            <a:r>
              <a:rPr lang="de-DE" sz="3200" dirty="0" smtClean="0"/>
              <a:t> - </a:t>
            </a:r>
            <a:r>
              <a:rPr lang="de-DE" sz="3200" dirty="0" err="1" smtClean="0"/>
              <a:t>locations</a:t>
            </a:r>
            <a:endParaRPr lang="en-GB" sz="32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08CF67-D28F-4F14-9D23-51FACA32C56D}" type="datetime1">
              <a:rPr lang="de-DE" smtClean="0"/>
              <a:t>22.09.2025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FC230-DEB5-4BF3-B1A7-64EAF675BC55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197" y="1154027"/>
            <a:ext cx="8897919" cy="500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69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/>
              <a:t>TAF </a:t>
            </a:r>
            <a:r>
              <a:rPr lang="de-DE" sz="3200" dirty="0" err="1" smtClean="0"/>
              <a:t>timing</a:t>
            </a:r>
            <a:r>
              <a:rPr lang="de-DE" sz="3200" dirty="0" smtClean="0"/>
              <a:t> </a:t>
            </a:r>
            <a:r>
              <a:rPr lang="de-DE" sz="3200" dirty="0" err="1" smtClean="0"/>
              <a:t>system</a:t>
            </a:r>
            <a:r>
              <a:rPr lang="de-DE" sz="3200" dirty="0" smtClean="0"/>
              <a:t> at HI Jena</a:t>
            </a:r>
            <a:endParaRPr lang="en-GB" sz="32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08CF67-D28F-4F14-9D23-51FACA32C56D}" type="datetime1">
              <a:rPr lang="de-DE" smtClean="0"/>
              <a:t>22.09.2025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FC230-DEB5-4BF3-B1A7-64EAF675BC55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300" y="1009170"/>
            <a:ext cx="9547860" cy="523653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14" y="1236978"/>
            <a:ext cx="1463207" cy="440035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9812553" y="5853397"/>
            <a:ext cx="2262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OSAT: </a:t>
            </a:r>
            <a:r>
              <a:rPr lang="de-DE" dirty="0" err="1" smtClean="0"/>
              <a:t>December</a:t>
            </a:r>
            <a:r>
              <a:rPr lang="de-DE" dirty="0" smtClean="0"/>
              <a:t> 2024</a:t>
            </a:r>
            <a:endParaRPr lang="en-GB" dirty="0"/>
          </a:p>
        </p:txBody>
      </p:sp>
      <p:sp>
        <p:nvSpPr>
          <p:cNvPr id="12" name="Rechteck 11"/>
          <p:cNvSpPr/>
          <p:nvPr/>
        </p:nvSpPr>
        <p:spPr>
          <a:xfrm>
            <a:off x="10605155" y="750280"/>
            <a:ext cx="15868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2022 FGI 0008 </a:t>
            </a:r>
            <a:endParaRPr lang="de-DE" dirty="0" smtClean="0"/>
          </a:p>
          <a:p>
            <a:r>
              <a:rPr lang="de-DE" dirty="0" smtClean="0"/>
              <a:t>2023 </a:t>
            </a:r>
            <a:r>
              <a:rPr lang="de-DE" dirty="0"/>
              <a:t>FGI 0022 </a:t>
            </a:r>
            <a:endParaRPr lang="en-GB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2307" y="1368397"/>
            <a:ext cx="1519693" cy="32139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51" y="2058716"/>
            <a:ext cx="2767877" cy="1845251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57316" y="3903967"/>
            <a:ext cx="26659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Temperature</a:t>
            </a:r>
            <a:r>
              <a:rPr lang="de-DE" dirty="0" smtClean="0"/>
              <a:t> </a:t>
            </a:r>
            <a:r>
              <a:rPr lang="de-DE" dirty="0" err="1" smtClean="0"/>
              <a:t>stabilized</a:t>
            </a:r>
            <a:r>
              <a:rPr lang="de-DE" dirty="0" smtClean="0"/>
              <a:t> </a:t>
            </a:r>
            <a:r>
              <a:rPr lang="de-DE" dirty="0" err="1" smtClean="0"/>
              <a:t>platform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low</a:t>
            </a:r>
            <a:r>
              <a:rPr lang="de-DE" dirty="0" smtClean="0"/>
              <a:t> </a:t>
            </a:r>
            <a:r>
              <a:rPr lang="de-DE" dirty="0" err="1" smtClean="0"/>
              <a:t>noise</a:t>
            </a:r>
            <a:r>
              <a:rPr lang="de-DE" dirty="0" smtClean="0"/>
              <a:t> </a:t>
            </a:r>
            <a:r>
              <a:rPr lang="de-DE" dirty="0" err="1" smtClean="0"/>
              <a:t>optical</a:t>
            </a:r>
            <a:r>
              <a:rPr lang="de-DE" dirty="0" smtClean="0"/>
              <a:t> </a:t>
            </a:r>
            <a:r>
              <a:rPr lang="de-DE" dirty="0" err="1" smtClean="0"/>
              <a:t>master</a:t>
            </a:r>
            <a:r>
              <a:rPr lang="de-DE" dirty="0" smtClean="0"/>
              <a:t> </a:t>
            </a:r>
            <a:r>
              <a:rPr lang="de-DE" dirty="0" err="1" smtClean="0"/>
              <a:t>oscillator</a:t>
            </a:r>
            <a:r>
              <a:rPr lang="de-DE" dirty="0" smtClean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504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E1BB2E-E7DB-4EB2-83B1-748BF27BF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Phase Noise Measurement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21D4C19-4718-4284-B0C0-A19ECA054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08CF67-D28F-4F14-9D23-51FACA32C56D}" type="datetime1">
              <a:rPr lang="de-DE" smtClean="0"/>
              <a:t>24.09.2025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EE599E1-ECE8-4B98-B39F-C4DB06745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A8F67CD-76DD-4C43-B9C5-FFEAD6B5A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FC230-DEB5-4BF3-B1A7-64EAF675BC55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488CB3F-810D-4A36-8B9F-46D14FD7D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245" y="3952802"/>
            <a:ext cx="3015741" cy="226180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8651A18-7C57-4929-B284-873A5BC77E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079" y="1187367"/>
            <a:ext cx="3085258" cy="205683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E341D1C-B1CE-44C7-980C-78601F158B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9536" y="3933056"/>
            <a:ext cx="3161566" cy="237117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A1A2D93-2979-4878-86AD-E1934D4633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6830" y="1104064"/>
            <a:ext cx="3210212" cy="214014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E6416E5-794D-4479-A44B-09D2D77951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4272" y="1052737"/>
            <a:ext cx="3328624" cy="221908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7AC570F-702D-4737-A180-63A3CEC794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2304" y="3933056"/>
            <a:ext cx="3161566" cy="2371174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A57AC2EB-1078-47E3-9E90-4F1ED4117224}"/>
              </a:ext>
            </a:extLst>
          </p:cNvPr>
          <p:cNvSpPr txBox="1"/>
          <p:nvPr/>
        </p:nvSpPr>
        <p:spPr>
          <a:xfrm>
            <a:off x="1199456" y="3352323"/>
            <a:ext cx="19153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b="1" dirty="0" err="1"/>
              <a:t>JETi</a:t>
            </a:r>
            <a:r>
              <a:rPr lang="de-DE" b="1" dirty="0"/>
              <a:t> ONE (VITARA)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740A83F-68EA-4F93-8205-267A063C5859}"/>
              </a:ext>
            </a:extLst>
          </p:cNvPr>
          <p:cNvSpPr txBox="1"/>
          <p:nvPr/>
        </p:nvSpPr>
        <p:spPr>
          <a:xfrm>
            <a:off x="5447762" y="3429000"/>
            <a:ext cx="17283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b="1" dirty="0"/>
              <a:t>POLARIS (FLINT)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BB4EF146-014E-4E04-B76E-5F033053E1BE}"/>
              </a:ext>
            </a:extLst>
          </p:cNvPr>
          <p:cNvSpPr txBox="1"/>
          <p:nvPr/>
        </p:nvSpPr>
        <p:spPr>
          <a:xfrm>
            <a:off x="9336360" y="3429000"/>
            <a:ext cx="21643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b="1" dirty="0"/>
              <a:t>JETi200 (ELEMENT 2)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085F343-6C34-44CB-8B27-BFB03A830221}"/>
              </a:ext>
            </a:extLst>
          </p:cNvPr>
          <p:cNvSpPr txBox="1"/>
          <p:nvPr/>
        </p:nvSpPr>
        <p:spPr>
          <a:xfrm>
            <a:off x="983432" y="5589240"/>
            <a:ext cx="1618841" cy="338554"/>
          </a:xfrm>
          <a:prstGeom prst="rect">
            <a:avLst/>
          </a:prstGeom>
          <a:solidFill>
            <a:schemeClr val="bg1">
              <a:alpha val="36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600" b="1" dirty="0" err="1">
                <a:solidFill>
                  <a:srgbClr val="FF0000"/>
                </a:solidFill>
              </a:rPr>
              <a:t>rms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b="1" dirty="0" err="1">
                <a:solidFill>
                  <a:srgbClr val="FF0000"/>
                </a:solidFill>
              </a:rPr>
              <a:t>jitter</a:t>
            </a:r>
            <a:r>
              <a:rPr lang="de-DE" sz="1600" b="1" dirty="0">
                <a:solidFill>
                  <a:srgbClr val="FF0000"/>
                </a:solidFill>
              </a:rPr>
              <a:t> = 4.2 </a:t>
            </a:r>
            <a:r>
              <a:rPr lang="de-DE" sz="1600" b="1" dirty="0" err="1">
                <a:solidFill>
                  <a:srgbClr val="FF0000"/>
                </a:solidFill>
              </a:rPr>
              <a:t>fs</a:t>
            </a:r>
            <a:endParaRPr lang="de-DE" sz="1600" b="1" dirty="0">
              <a:solidFill>
                <a:srgbClr val="FF0000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FEB9907-EA67-46BF-B0C3-DCD59C2167AB}"/>
              </a:ext>
            </a:extLst>
          </p:cNvPr>
          <p:cNvSpPr txBox="1"/>
          <p:nvPr/>
        </p:nvSpPr>
        <p:spPr>
          <a:xfrm>
            <a:off x="5087888" y="5584659"/>
            <a:ext cx="1618841" cy="338554"/>
          </a:xfrm>
          <a:prstGeom prst="rect">
            <a:avLst/>
          </a:prstGeom>
          <a:solidFill>
            <a:schemeClr val="bg1">
              <a:alpha val="36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600" b="1" dirty="0" err="1">
                <a:solidFill>
                  <a:srgbClr val="FF0000"/>
                </a:solidFill>
              </a:rPr>
              <a:t>rms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b="1" dirty="0" err="1">
                <a:solidFill>
                  <a:srgbClr val="FF0000"/>
                </a:solidFill>
              </a:rPr>
              <a:t>jitter</a:t>
            </a:r>
            <a:r>
              <a:rPr lang="de-DE" sz="1600" b="1" dirty="0">
                <a:solidFill>
                  <a:srgbClr val="FF0000"/>
                </a:solidFill>
              </a:rPr>
              <a:t> = 2.0 </a:t>
            </a:r>
            <a:r>
              <a:rPr lang="de-DE" sz="1600" b="1" dirty="0" err="1">
                <a:solidFill>
                  <a:srgbClr val="FF0000"/>
                </a:solidFill>
              </a:rPr>
              <a:t>fs</a:t>
            </a:r>
            <a:endParaRPr lang="de-DE" sz="1600" b="1" dirty="0">
              <a:solidFill>
                <a:srgbClr val="FF0000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AB85A001-0D93-4B48-96F8-EE78AD3911C7}"/>
              </a:ext>
            </a:extLst>
          </p:cNvPr>
          <p:cNvSpPr txBox="1"/>
          <p:nvPr/>
        </p:nvSpPr>
        <p:spPr>
          <a:xfrm>
            <a:off x="9307837" y="5635986"/>
            <a:ext cx="1618841" cy="338554"/>
          </a:xfrm>
          <a:prstGeom prst="rect">
            <a:avLst/>
          </a:prstGeom>
          <a:solidFill>
            <a:schemeClr val="bg1">
              <a:alpha val="36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600" b="1" dirty="0" err="1">
                <a:solidFill>
                  <a:srgbClr val="FF0000"/>
                </a:solidFill>
              </a:rPr>
              <a:t>rms</a:t>
            </a:r>
            <a:r>
              <a:rPr lang="de-DE" sz="1600" b="1" dirty="0">
                <a:solidFill>
                  <a:srgbClr val="FF0000"/>
                </a:solidFill>
              </a:rPr>
              <a:t> </a:t>
            </a:r>
            <a:r>
              <a:rPr lang="de-DE" sz="1600" b="1" dirty="0" err="1">
                <a:solidFill>
                  <a:srgbClr val="FF0000"/>
                </a:solidFill>
              </a:rPr>
              <a:t>jitter</a:t>
            </a:r>
            <a:r>
              <a:rPr lang="de-DE" sz="1600" b="1" dirty="0">
                <a:solidFill>
                  <a:srgbClr val="FF0000"/>
                </a:solidFill>
              </a:rPr>
              <a:t> = 1.6 </a:t>
            </a:r>
            <a:r>
              <a:rPr lang="de-DE" sz="1600" b="1" dirty="0" err="1">
                <a:solidFill>
                  <a:srgbClr val="FF0000"/>
                </a:solidFill>
              </a:rPr>
              <a:t>fs</a:t>
            </a:r>
            <a:endParaRPr lang="de-DE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73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Jitter</a:t>
            </a:r>
            <a:r>
              <a:rPr lang="de-DE" dirty="0" smtClean="0"/>
              <a:t> </a:t>
            </a:r>
            <a:r>
              <a:rPr lang="de-DE" dirty="0" err="1" smtClean="0"/>
              <a:t>measurement</a:t>
            </a:r>
            <a:r>
              <a:rPr lang="de-DE" dirty="0" smtClean="0"/>
              <a:t> </a:t>
            </a:r>
            <a:r>
              <a:rPr lang="de-DE" dirty="0" smtClean="0"/>
              <a:t>(Out-</a:t>
            </a:r>
            <a:r>
              <a:rPr lang="de-DE" dirty="0" err="1" smtClean="0"/>
              <a:t>Of</a:t>
            </a:r>
            <a:r>
              <a:rPr lang="de-DE" dirty="0" smtClean="0"/>
              <a:t>-Loop) FLINT-</a:t>
            </a:r>
            <a:r>
              <a:rPr lang="de-DE" dirty="0" err="1" smtClean="0"/>
              <a:t>Vitara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08CF67-D28F-4F14-9D23-51FACA32C56D}" type="datetime1">
              <a:rPr lang="de-DE" smtClean="0"/>
              <a:t>25.09.2025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FC230-DEB5-4BF3-B1A7-64EAF675BC55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6" r="8493"/>
          <a:stretch/>
        </p:blipFill>
        <p:spPr>
          <a:xfrm>
            <a:off x="6349769" y="2262061"/>
            <a:ext cx="5760000" cy="207700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2845468" y="5585725"/>
            <a:ext cx="6616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400" b="1" dirty="0" smtClean="0"/>
              <a:t>Total </a:t>
            </a:r>
            <a:r>
              <a:rPr lang="de-DE" sz="2400" b="1" dirty="0" err="1" smtClean="0"/>
              <a:t>integrated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jitter</a:t>
            </a:r>
            <a:r>
              <a:rPr lang="de-DE" sz="2400" b="1" dirty="0" smtClean="0"/>
              <a:t> (1 MHz – 60 µHz): 34 </a:t>
            </a:r>
            <a:r>
              <a:rPr lang="de-DE" sz="2400" b="1" dirty="0" err="1" smtClean="0"/>
              <a:t>fs</a:t>
            </a:r>
            <a:r>
              <a:rPr lang="de-DE" sz="2400" b="1" dirty="0" smtClean="0"/>
              <a:t> (</a:t>
            </a:r>
            <a:r>
              <a:rPr lang="de-DE" sz="2400" b="1" dirty="0" err="1" smtClean="0"/>
              <a:t>rms</a:t>
            </a:r>
            <a:r>
              <a:rPr lang="de-DE" sz="2400" b="1" dirty="0" smtClean="0"/>
              <a:t>)</a:t>
            </a:r>
            <a:endParaRPr lang="de-DE" sz="2400" b="1" dirty="0" smtClean="0"/>
          </a:p>
        </p:txBody>
      </p:sp>
      <p:sp>
        <p:nvSpPr>
          <p:cNvPr id="10" name="Textfeld 9"/>
          <p:cNvSpPr txBox="1"/>
          <p:nvPr/>
        </p:nvSpPr>
        <p:spPr>
          <a:xfrm>
            <a:off x="7628378" y="4491392"/>
            <a:ext cx="389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chemeClr val="accent6"/>
                </a:solidFill>
              </a:rPr>
              <a:t>Timing </a:t>
            </a:r>
            <a:r>
              <a:rPr lang="de-DE" sz="2000" b="1" dirty="0" err="1" smtClean="0">
                <a:solidFill>
                  <a:schemeClr val="accent6"/>
                </a:solidFill>
              </a:rPr>
              <a:t>drift</a:t>
            </a:r>
            <a:r>
              <a:rPr lang="de-DE" sz="2000" b="1" dirty="0" smtClean="0">
                <a:solidFill>
                  <a:schemeClr val="accent6"/>
                </a:solidFill>
              </a:rPr>
              <a:t>: 4.8 </a:t>
            </a:r>
            <a:r>
              <a:rPr lang="de-DE" sz="2000" b="1" dirty="0" err="1" smtClean="0">
                <a:solidFill>
                  <a:schemeClr val="accent6"/>
                </a:solidFill>
              </a:rPr>
              <a:t>fs</a:t>
            </a:r>
            <a:r>
              <a:rPr lang="de-DE" sz="2000" b="1" dirty="0" smtClean="0">
                <a:solidFill>
                  <a:schemeClr val="accent6"/>
                </a:solidFill>
              </a:rPr>
              <a:t> </a:t>
            </a:r>
            <a:r>
              <a:rPr lang="de-DE" sz="2000" b="1" dirty="0" err="1" smtClean="0">
                <a:solidFill>
                  <a:schemeClr val="accent6"/>
                </a:solidFill>
              </a:rPr>
              <a:t>rms</a:t>
            </a:r>
            <a:r>
              <a:rPr lang="de-DE" sz="2000" b="1" dirty="0" smtClean="0">
                <a:solidFill>
                  <a:schemeClr val="accent6"/>
                </a:solidFill>
              </a:rPr>
              <a:t> (5 </a:t>
            </a:r>
            <a:r>
              <a:rPr lang="de-DE" sz="2000" b="1" dirty="0" err="1" smtClean="0">
                <a:solidFill>
                  <a:schemeClr val="accent6"/>
                </a:solidFill>
              </a:rPr>
              <a:t>hours</a:t>
            </a:r>
            <a:r>
              <a:rPr lang="de-DE" sz="2000" b="1" dirty="0" smtClean="0">
                <a:solidFill>
                  <a:schemeClr val="accent6"/>
                </a:solidFill>
              </a:rPr>
              <a:t>)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596900" y="1283956"/>
            <a:ext cx="5494914" cy="4389129"/>
            <a:chOff x="596900" y="1283956"/>
            <a:chExt cx="5494914" cy="4389129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900" y="1431638"/>
              <a:ext cx="5400000" cy="4050000"/>
            </a:xfrm>
            <a:prstGeom prst="rect">
              <a:avLst/>
            </a:prstGeom>
          </p:spPr>
        </p:pic>
        <p:pic>
          <p:nvPicPr>
            <p:cNvPr id="11" name="Grafik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942"/>
            <a:stretch/>
          </p:blipFill>
          <p:spPr>
            <a:xfrm>
              <a:off x="5795827" y="1283956"/>
              <a:ext cx="295987" cy="43891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382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J</a:t>
            </a:r>
            <a:r>
              <a:rPr lang="de-DE" dirty="0" err="1" smtClean="0"/>
              <a:t>itter</a:t>
            </a:r>
            <a:r>
              <a:rPr lang="de-DE" sz="3200" dirty="0" smtClean="0"/>
              <a:t> </a:t>
            </a:r>
            <a:r>
              <a:rPr lang="de-DE" sz="3200" dirty="0" err="1" smtClean="0"/>
              <a:t>measurement</a:t>
            </a:r>
            <a:r>
              <a:rPr lang="de-DE" sz="3200" dirty="0" smtClean="0"/>
              <a:t> </a:t>
            </a:r>
            <a:r>
              <a:rPr lang="de-DE" sz="3200" dirty="0" smtClean="0"/>
              <a:t>(Out-</a:t>
            </a:r>
            <a:r>
              <a:rPr lang="de-DE" sz="3200" dirty="0" err="1" smtClean="0"/>
              <a:t>Of</a:t>
            </a:r>
            <a:r>
              <a:rPr lang="de-DE" sz="3200" dirty="0" smtClean="0"/>
              <a:t>-Loop) FLINT-Element2</a:t>
            </a:r>
            <a:endParaRPr lang="en-GB" sz="32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08CF67-D28F-4F14-9D23-51FACA32C56D}" type="datetime1">
              <a:rPr lang="de-DE" smtClean="0"/>
              <a:t>22.09.2025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FC230-DEB5-4BF3-B1A7-64EAF675BC55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" r="7732"/>
          <a:stretch/>
        </p:blipFill>
        <p:spPr>
          <a:xfrm>
            <a:off x="6024563" y="2420938"/>
            <a:ext cx="5690013" cy="2011643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2368603" y="5771407"/>
            <a:ext cx="6616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smtClean="0"/>
              <a:t>Total </a:t>
            </a:r>
            <a:r>
              <a:rPr lang="de-DE" sz="2400" b="1" dirty="0" err="1" smtClean="0"/>
              <a:t>integrated</a:t>
            </a:r>
            <a:r>
              <a:rPr lang="de-DE" sz="2400" b="1" dirty="0" smtClean="0"/>
              <a:t> </a:t>
            </a:r>
            <a:r>
              <a:rPr lang="de-DE" sz="2400" b="1" dirty="0" err="1" smtClean="0"/>
              <a:t>jitter</a:t>
            </a:r>
            <a:r>
              <a:rPr lang="de-DE" sz="2400" b="1" dirty="0" smtClean="0"/>
              <a:t> (1 MHz – 30 µHz): 12 </a:t>
            </a:r>
            <a:r>
              <a:rPr lang="de-DE" sz="2400" b="1" dirty="0" err="1" smtClean="0"/>
              <a:t>fs</a:t>
            </a:r>
            <a:r>
              <a:rPr lang="de-DE" sz="2400" b="1" dirty="0" smtClean="0"/>
              <a:t> (</a:t>
            </a:r>
            <a:r>
              <a:rPr lang="de-DE" sz="2400" b="1" dirty="0" err="1" smtClean="0"/>
              <a:t>rms</a:t>
            </a:r>
            <a:r>
              <a:rPr lang="de-DE" sz="2400" b="1" dirty="0" smtClean="0"/>
              <a:t>)</a:t>
            </a:r>
            <a:endParaRPr lang="en-GB" sz="2400" b="1" dirty="0"/>
          </a:p>
        </p:txBody>
      </p:sp>
      <p:grpSp>
        <p:nvGrpSpPr>
          <p:cNvPr id="3" name="Gruppieren 2"/>
          <p:cNvGrpSpPr/>
          <p:nvPr/>
        </p:nvGrpSpPr>
        <p:grpSpPr>
          <a:xfrm>
            <a:off x="375601" y="1382278"/>
            <a:ext cx="5524481" cy="4389129"/>
            <a:chOff x="375601" y="1382278"/>
            <a:chExt cx="5524481" cy="4389129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601" y="1602440"/>
              <a:ext cx="5400000" cy="4050000"/>
            </a:xfrm>
            <a:prstGeom prst="rect">
              <a:avLst/>
            </a:prstGeom>
          </p:spPr>
        </p:pic>
        <p:pic>
          <p:nvPicPr>
            <p:cNvPr id="12" name="Grafik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942"/>
            <a:stretch/>
          </p:blipFill>
          <p:spPr>
            <a:xfrm>
              <a:off x="5604095" y="1382278"/>
              <a:ext cx="295987" cy="4389129"/>
            </a:xfrm>
            <a:prstGeom prst="rect">
              <a:avLst/>
            </a:prstGeom>
          </p:spPr>
        </p:pic>
      </p:grpSp>
      <p:sp>
        <p:nvSpPr>
          <p:cNvPr id="13" name="Textfeld 12"/>
          <p:cNvSpPr txBox="1"/>
          <p:nvPr/>
        </p:nvSpPr>
        <p:spPr>
          <a:xfrm>
            <a:off x="7628378" y="4491392"/>
            <a:ext cx="389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 smtClean="0">
                <a:solidFill>
                  <a:schemeClr val="accent6"/>
                </a:solidFill>
              </a:rPr>
              <a:t>Timing </a:t>
            </a:r>
            <a:r>
              <a:rPr lang="de-DE" sz="2000" b="1" dirty="0" err="1" smtClean="0">
                <a:solidFill>
                  <a:schemeClr val="accent6"/>
                </a:solidFill>
              </a:rPr>
              <a:t>drift</a:t>
            </a:r>
            <a:r>
              <a:rPr lang="de-DE" sz="2000" b="1" dirty="0" smtClean="0">
                <a:solidFill>
                  <a:schemeClr val="accent6"/>
                </a:solidFill>
              </a:rPr>
              <a:t>: 5.2 </a:t>
            </a:r>
            <a:r>
              <a:rPr lang="de-DE" sz="2000" b="1" dirty="0" err="1" smtClean="0">
                <a:solidFill>
                  <a:schemeClr val="accent6"/>
                </a:solidFill>
              </a:rPr>
              <a:t>fs</a:t>
            </a:r>
            <a:r>
              <a:rPr lang="de-DE" sz="2000" b="1" dirty="0" smtClean="0">
                <a:solidFill>
                  <a:schemeClr val="accent6"/>
                </a:solidFill>
              </a:rPr>
              <a:t> </a:t>
            </a:r>
            <a:r>
              <a:rPr lang="de-DE" sz="2000" b="1" dirty="0" err="1" smtClean="0">
                <a:solidFill>
                  <a:schemeClr val="accent6"/>
                </a:solidFill>
              </a:rPr>
              <a:t>rms</a:t>
            </a:r>
            <a:r>
              <a:rPr lang="de-DE" sz="2000" b="1" dirty="0" smtClean="0">
                <a:solidFill>
                  <a:schemeClr val="accent6"/>
                </a:solidFill>
              </a:rPr>
              <a:t> (10 </a:t>
            </a:r>
            <a:r>
              <a:rPr lang="de-DE" sz="2000" b="1" dirty="0" err="1" smtClean="0">
                <a:solidFill>
                  <a:schemeClr val="accent6"/>
                </a:solidFill>
              </a:rPr>
              <a:t>hours</a:t>
            </a:r>
            <a:r>
              <a:rPr lang="de-DE" sz="2000" b="1" dirty="0" smtClean="0">
                <a:solidFill>
                  <a:schemeClr val="accent6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5173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Conclusion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Outlook </a:t>
            </a:r>
            <a:r>
              <a:rPr lang="de-DE" dirty="0" err="1" smtClean="0"/>
              <a:t>for</a:t>
            </a:r>
            <a:r>
              <a:rPr lang="de-DE" dirty="0" smtClean="0"/>
              <a:t> 2026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48738" y="1636693"/>
            <a:ext cx="10972800" cy="4267577"/>
          </a:xfrm>
        </p:spPr>
        <p:txBody>
          <a:bodyPr/>
          <a:lstStyle/>
          <a:p>
            <a:r>
              <a:rPr lang="de-DE" sz="2800" dirty="0" smtClean="0"/>
              <a:t>Major </a:t>
            </a:r>
            <a:r>
              <a:rPr lang="de-DE" sz="2800" dirty="0" err="1" smtClean="0"/>
              <a:t>vacuum</a:t>
            </a:r>
            <a:r>
              <a:rPr lang="de-DE" sz="2800" dirty="0" smtClean="0"/>
              <a:t> </a:t>
            </a:r>
            <a:r>
              <a:rPr lang="de-DE" sz="2800" dirty="0" err="1" smtClean="0"/>
              <a:t>chambers</a:t>
            </a:r>
            <a:r>
              <a:rPr lang="de-DE" sz="2800" dirty="0" smtClean="0"/>
              <a:t> </a:t>
            </a:r>
            <a:r>
              <a:rPr lang="de-DE" sz="2800" dirty="0" err="1" smtClean="0"/>
              <a:t>are</a:t>
            </a:r>
            <a:r>
              <a:rPr lang="de-DE" sz="2800" dirty="0" smtClean="0"/>
              <a:t> </a:t>
            </a:r>
            <a:r>
              <a:rPr lang="de-DE" sz="2800" dirty="0" err="1" smtClean="0"/>
              <a:t>installed</a:t>
            </a:r>
            <a:r>
              <a:rPr lang="de-DE" sz="2800" dirty="0" smtClean="0"/>
              <a:t>.</a:t>
            </a:r>
          </a:p>
          <a:p>
            <a:r>
              <a:rPr lang="de-DE" sz="2800" dirty="0" smtClean="0"/>
              <a:t>Timing </a:t>
            </a:r>
            <a:r>
              <a:rPr lang="de-DE" sz="2800" dirty="0" err="1" smtClean="0"/>
              <a:t>system</a:t>
            </a:r>
            <a:r>
              <a:rPr lang="de-DE" sz="2800" dirty="0" smtClean="0"/>
              <a:t> </a:t>
            </a:r>
            <a:r>
              <a:rPr lang="de-DE" sz="2800" dirty="0" err="1" smtClean="0"/>
              <a:t>performing</a:t>
            </a:r>
            <a:r>
              <a:rPr lang="de-DE" sz="2800" dirty="0" smtClean="0"/>
              <a:t> </a:t>
            </a:r>
            <a:r>
              <a:rPr lang="de-DE" sz="2800" dirty="0" err="1" smtClean="0"/>
              <a:t>quite</a:t>
            </a:r>
            <a:r>
              <a:rPr lang="de-DE" sz="2800" dirty="0" smtClean="0"/>
              <a:t> </a:t>
            </a:r>
            <a:r>
              <a:rPr lang="de-DE" sz="2800" dirty="0" err="1" smtClean="0"/>
              <a:t>well</a:t>
            </a:r>
            <a:r>
              <a:rPr lang="de-DE" sz="2800" dirty="0" smtClean="0"/>
              <a:t> .</a:t>
            </a:r>
          </a:p>
          <a:p>
            <a:pPr marL="0" indent="0">
              <a:buNone/>
            </a:pPr>
            <a:endParaRPr lang="de-DE" sz="2800" dirty="0" smtClean="0"/>
          </a:p>
          <a:p>
            <a:r>
              <a:rPr lang="de-DE" sz="2800" dirty="0" err="1" smtClean="0"/>
              <a:t>Bringing</a:t>
            </a:r>
            <a:r>
              <a:rPr lang="de-DE" sz="2800" dirty="0" smtClean="0"/>
              <a:t> </a:t>
            </a:r>
            <a:r>
              <a:rPr lang="de-DE" sz="2800" dirty="0" smtClean="0"/>
              <a:t>POLARIS back online</a:t>
            </a:r>
          </a:p>
          <a:p>
            <a:r>
              <a:rPr lang="de-DE" sz="2800" dirty="0"/>
              <a:t>Finish </a:t>
            </a:r>
            <a:r>
              <a:rPr lang="en-US" sz="2800" dirty="0" smtClean="0"/>
              <a:t>vacuum</a:t>
            </a:r>
            <a:r>
              <a:rPr lang="de-DE" sz="2800" dirty="0" smtClean="0"/>
              <a:t> </a:t>
            </a:r>
            <a:r>
              <a:rPr lang="de-DE" sz="2800" dirty="0" err="1"/>
              <a:t>installation</a:t>
            </a:r>
            <a:r>
              <a:rPr lang="de-DE" sz="2800" dirty="0"/>
              <a:t> in TAF </a:t>
            </a:r>
            <a:r>
              <a:rPr lang="de-DE" sz="2800" dirty="0" smtClean="0"/>
              <a:t>(</a:t>
            </a:r>
            <a:r>
              <a:rPr lang="de-DE" sz="2800" dirty="0" err="1"/>
              <a:t>pumps</a:t>
            </a:r>
            <a:r>
              <a:rPr lang="de-DE" sz="2800" dirty="0"/>
              <a:t>, </a:t>
            </a:r>
            <a:r>
              <a:rPr lang="de-DE" sz="2800" dirty="0" smtClean="0"/>
              <a:t>…)</a:t>
            </a:r>
          </a:p>
          <a:p>
            <a:r>
              <a:rPr lang="de-DE" sz="2800" dirty="0" smtClean="0"/>
              <a:t>Manufacturing </a:t>
            </a:r>
            <a:r>
              <a:rPr lang="de-DE" sz="2800" dirty="0" err="1" smtClean="0"/>
              <a:t>of</a:t>
            </a:r>
            <a:r>
              <a:rPr lang="de-DE" sz="2800" dirty="0" smtClean="0"/>
              <a:t> </a:t>
            </a:r>
            <a:r>
              <a:rPr lang="de-DE" sz="2800" dirty="0" err="1" smtClean="0"/>
              <a:t>optomechanics</a:t>
            </a:r>
            <a:endParaRPr lang="de-DE" sz="2800" dirty="0" smtClean="0"/>
          </a:p>
          <a:p>
            <a:r>
              <a:rPr lang="de-DE" sz="2800" dirty="0"/>
              <a:t>Post-</a:t>
            </a:r>
            <a:r>
              <a:rPr lang="de-DE" sz="2800" dirty="0" err="1"/>
              <a:t>compression</a:t>
            </a:r>
            <a:r>
              <a:rPr lang="de-DE" sz="2800" dirty="0"/>
              <a:t> </a:t>
            </a:r>
            <a:r>
              <a:rPr lang="de-DE" sz="2800" dirty="0" err="1"/>
              <a:t>schemes</a:t>
            </a:r>
            <a:r>
              <a:rPr lang="de-DE" sz="2800" dirty="0"/>
              <a:t> </a:t>
            </a:r>
            <a:r>
              <a:rPr lang="de-DE" sz="2800" dirty="0" err="1"/>
              <a:t>for</a:t>
            </a:r>
            <a:r>
              <a:rPr lang="de-DE" sz="2800" dirty="0"/>
              <a:t> </a:t>
            </a:r>
            <a:r>
              <a:rPr lang="de-DE" sz="2800" dirty="0" err="1"/>
              <a:t>few-cycle</a:t>
            </a:r>
            <a:r>
              <a:rPr lang="de-DE" sz="2800" dirty="0"/>
              <a:t> pulse </a:t>
            </a:r>
            <a:r>
              <a:rPr lang="de-DE" sz="2800" dirty="0" err="1" smtClean="0"/>
              <a:t>generation</a:t>
            </a:r>
            <a:endParaRPr lang="de-DE" sz="2800" dirty="0" smtClean="0"/>
          </a:p>
          <a:p>
            <a:r>
              <a:rPr lang="de-DE" sz="2800" dirty="0" smtClean="0"/>
              <a:t>First </a:t>
            </a:r>
            <a:r>
              <a:rPr lang="de-DE" sz="2800" dirty="0" err="1" smtClean="0"/>
              <a:t>experiments</a:t>
            </a:r>
            <a:r>
              <a:rPr lang="de-DE" sz="2800" dirty="0" smtClean="0"/>
              <a:t> in 2027</a:t>
            </a:r>
            <a:endParaRPr lang="en-GB" sz="280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08CF67-D28F-4F14-9D23-51FACA32C56D}" type="datetime1">
              <a:rPr lang="de-DE" smtClean="0"/>
              <a:t>22.09.2025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FC230-DEB5-4BF3-B1A7-64EAF675BC55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56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First </a:t>
            </a:r>
            <a:r>
              <a:rPr lang="de-DE" dirty="0" err="1" smtClean="0"/>
              <a:t>flagship</a:t>
            </a:r>
            <a:r>
              <a:rPr lang="de-DE" dirty="0" smtClean="0"/>
              <a:t> </a:t>
            </a:r>
            <a:r>
              <a:rPr lang="de-DE" dirty="0" err="1" smtClean="0"/>
              <a:t>experiments</a:t>
            </a:r>
            <a:r>
              <a:rPr lang="de-DE" dirty="0" smtClean="0"/>
              <a:t> @ TAF (2027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beyond</a:t>
            </a:r>
            <a:r>
              <a:rPr lang="de-DE" dirty="0" smtClean="0"/>
              <a:t>)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08CF67-D28F-4F14-9D23-51FACA32C56D}" type="datetime1">
              <a:rPr lang="de-DE" smtClean="0"/>
              <a:t>22.09.2025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FC230-DEB5-4BF3-B1A7-64EAF675BC55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7" name="Rechteck 6"/>
          <p:cNvSpPr>
            <a:spLocks noChangeAspect="1"/>
          </p:cNvSpPr>
          <p:nvPr/>
        </p:nvSpPr>
        <p:spPr bwMode="auto">
          <a:xfrm>
            <a:off x="2003006" y="1685612"/>
            <a:ext cx="8087564" cy="3294934"/>
          </a:xfrm>
          <a:prstGeom prst="rect">
            <a:avLst/>
          </a:prstGeom>
          <a:blipFill dpi="0" rotWithShape="1">
            <a:blip r:embed="rId2">
              <a:alphaModFix amt="60000"/>
            </a:blip>
            <a:srcRect/>
            <a:stretch>
              <a:fillRect/>
            </a:stretch>
          </a:blipFill>
          <a:ln>
            <a:noFill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kern="0">
              <a:solidFill>
                <a:sysClr val="windowText" lastClr="00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988941" y="5193592"/>
            <a:ext cx="6361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Few-cycle</a:t>
            </a:r>
            <a:r>
              <a:rPr lang="de-DE" dirty="0" smtClean="0"/>
              <a:t> </a:t>
            </a:r>
            <a:r>
              <a:rPr lang="de-DE" dirty="0" err="1" smtClean="0"/>
              <a:t>option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probing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800 </a:t>
            </a:r>
            <a:r>
              <a:rPr lang="de-DE" dirty="0" err="1" smtClean="0"/>
              <a:t>nm</a:t>
            </a:r>
            <a:r>
              <a:rPr lang="de-DE" dirty="0" smtClean="0"/>
              <a:t> </a:t>
            </a:r>
            <a:r>
              <a:rPr lang="de-DE" dirty="0" err="1" smtClean="0"/>
              <a:t>up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7 µm </a:t>
            </a:r>
            <a:r>
              <a:rPr lang="de-DE" dirty="0" err="1" smtClean="0"/>
              <a:t>wavelength</a:t>
            </a:r>
            <a:r>
              <a:rPr lang="de-DE" dirty="0" smtClean="0"/>
              <a:t>.</a:t>
            </a:r>
            <a:endParaRPr lang="en-GB" dirty="0"/>
          </a:p>
        </p:txBody>
      </p:sp>
      <p:sp>
        <p:nvSpPr>
          <p:cNvPr id="9" name="Textfeld 8"/>
          <p:cNvSpPr txBox="1"/>
          <p:nvPr/>
        </p:nvSpPr>
        <p:spPr>
          <a:xfrm>
            <a:off x="303439" y="1102140"/>
            <a:ext cx="47622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Linear/non-linear Breit-Wheeler </a:t>
            </a:r>
            <a:r>
              <a:rPr lang="de-DE" dirty="0" err="1" smtClean="0"/>
              <a:t>experiments</a:t>
            </a:r>
            <a:r>
              <a:rPr lang="de-DE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Light </a:t>
            </a:r>
            <a:r>
              <a:rPr lang="de-DE" dirty="0" err="1" smtClean="0"/>
              <a:t>by</a:t>
            </a:r>
            <a:r>
              <a:rPr lang="de-DE" dirty="0" smtClean="0"/>
              <a:t> light </a:t>
            </a:r>
            <a:r>
              <a:rPr lang="de-DE" dirty="0" err="1" smtClean="0"/>
              <a:t>scattering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Radiation </a:t>
            </a:r>
            <a:r>
              <a:rPr lang="de-DE" dirty="0" err="1" smtClean="0"/>
              <a:t>Reaction</a:t>
            </a:r>
            <a:endParaRPr lang="de-DE" dirty="0" smtClean="0"/>
          </a:p>
        </p:txBody>
      </p:sp>
      <p:sp>
        <p:nvSpPr>
          <p:cNvPr id="10" name="Textfeld 9"/>
          <p:cNvSpPr txBox="1"/>
          <p:nvPr/>
        </p:nvSpPr>
        <p:spPr>
          <a:xfrm>
            <a:off x="3335087" y="5687895"/>
            <a:ext cx="6023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/>
              <a:t>Temporal (~10s </a:t>
            </a:r>
            <a:r>
              <a:rPr lang="de-DE" b="1" dirty="0" err="1" smtClean="0"/>
              <a:t>fs</a:t>
            </a:r>
            <a:r>
              <a:rPr lang="de-DE" b="1" dirty="0" smtClean="0"/>
              <a:t>) </a:t>
            </a:r>
            <a:r>
              <a:rPr lang="de-DE" b="1" dirty="0" err="1" smtClean="0"/>
              <a:t>and</a:t>
            </a:r>
            <a:r>
              <a:rPr lang="de-DE" b="1" dirty="0" smtClean="0"/>
              <a:t> </a:t>
            </a:r>
            <a:r>
              <a:rPr lang="de-DE" b="1" dirty="0" err="1" smtClean="0"/>
              <a:t>spatial</a:t>
            </a:r>
            <a:r>
              <a:rPr lang="de-DE" b="1" dirty="0" smtClean="0"/>
              <a:t> </a:t>
            </a:r>
            <a:r>
              <a:rPr lang="de-DE" b="1" dirty="0" err="1" smtClean="0"/>
              <a:t>overlap</a:t>
            </a:r>
            <a:r>
              <a:rPr lang="de-DE" b="1" dirty="0" smtClean="0"/>
              <a:t> (&lt; </a:t>
            </a:r>
            <a:r>
              <a:rPr lang="de-DE" b="1" dirty="0"/>
              <a:t>3</a:t>
            </a:r>
            <a:r>
              <a:rPr lang="de-DE" b="1" dirty="0" smtClean="0"/>
              <a:t> µ</a:t>
            </a:r>
            <a:r>
              <a:rPr lang="de-DE" b="1" dirty="0" err="1" smtClean="0"/>
              <a:t>rad</a:t>
            </a:r>
            <a:r>
              <a:rPr lang="de-DE" b="1" dirty="0" smtClean="0"/>
              <a:t>) </a:t>
            </a:r>
            <a:r>
              <a:rPr lang="de-DE" b="1" dirty="0" err="1" smtClean="0"/>
              <a:t>crucial</a:t>
            </a:r>
            <a:r>
              <a:rPr lang="de-DE" b="1" dirty="0" smtClean="0"/>
              <a:t>.</a:t>
            </a:r>
            <a:endParaRPr lang="en-GB" b="1" dirty="0"/>
          </a:p>
        </p:txBody>
      </p:sp>
      <p:sp>
        <p:nvSpPr>
          <p:cNvPr id="11" name="Textfeld 10"/>
          <p:cNvSpPr txBox="1"/>
          <p:nvPr/>
        </p:nvSpPr>
        <p:spPr>
          <a:xfrm>
            <a:off x="8515320" y="4615973"/>
            <a:ext cx="18035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Dissertation D. </a:t>
            </a:r>
            <a:r>
              <a:rPr lang="de-DE" sz="1400" dirty="0" err="1"/>
              <a:t>Hollatz</a:t>
            </a:r>
            <a:endParaRPr lang="en-GB" sz="1400" dirty="0"/>
          </a:p>
        </p:txBody>
      </p:sp>
      <p:pic>
        <p:nvPicPr>
          <p:cNvPr id="12" name="Picture 8" descr="Polari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1689" y="1632194"/>
            <a:ext cx="1665284" cy="690663"/>
          </a:xfrm>
          <a:prstGeom prst="rect">
            <a:avLst/>
          </a:prstGeom>
          <a:solidFill>
            <a:schemeClr val="bg1"/>
          </a:solidFill>
          <a:extLst/>
        </p:spPr>
      </p:pic>
      <p:sp>
        <p:nvSpPr>
          <p:cNvPr id="13" name="Textfeld 12"/>
          <p:cNvSpPr txBox="1"/>
          <p:nvPr/>
        </p:nvSpPr>
        <p:spPr>
          <a:xfrm flipH="1">
            <a:off x="2342073" y="3601192"/>
            <a:ext cx="9293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JETi200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4" name="Pfeil nach oben 13"/>
          <p:cNvSpPr/>
          <p:nvPr/>
        </p:nvSpPr>
        <p:spPr bwMode="auto">
          <a:xfrm rot="20806245">
            <a:off x="3196556" y="3559073"/>
            <a:ext cx="175348" cy="857819"/>
          </a:xfrm>
          <a:prstGeom prst="upArrow">
            <a:avLst/>
          </a:prstGeom>
          <a:solidFill>
            <a:schemeClr val="accent6"/>
          </a:solidFill>
          <a:ln>
            <a:noFill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kern="0">
              <a:solidFill>
                <a:sysClr val="windowText" lastClr="000000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 flipH="1">
            <a:off x="3423825" y="4108654"/>
            <a:ext cx="111601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b="1" dirty="0" err="1" smtClean="0">
                <a:solidFill>
                  <a:schemeClr val="accent6"/>
                </a:solidFill>
              </a:rPr>
              <a:t>JETi</a:t>
            </a:r>
            <a:r>
              <a:rPr lang="de-DE" b="1" dirty="0" smtClean="0">
                <a:solidFill>
                  <a:schemeClr val="accent6"/>
                </a:solidFill>
              </a:rPr>
              <a:t> ONE</a:t>
            </a:r>
            <a:endParaRPr lang="en-GB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831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56"/>
          <a:stretch/>
        </p:blipFill>
        <p:spPr>
          <a:xfrm>
            <a:off x="2010406" y="982943"/>
            <a:ext cx="7985126" cy="464188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HI Jena </a:t>
            </a:r>
            <a:r>
              <a:rPr lang="de-DE" dirty="0" err="1" smtClean="0"/>
              <a:t>extension</a:t>
            </a:r>
            <a:r>
              <a:rPr lang="de-DE" dirty="0" smtClean="0"/>
              <a:t> (2022) &amp; TAF </a:t>
            </a:r>
            <a:r>
              <a:rPr lang="de-DE" dirty="0" err="1" smtClean="0"/>
              <a:t>project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08CF67-D28F-4F14-9D23-51FACA32C56D}" type="datetime1">
              <a:rPr lang="de-DE" smtClean="0"/>
              <a:t>25.09.2025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FC230-DEB5-4BF3-B1A7-64EAF675BC55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7" name="Trapezoid 6"/>
          <p:cNvSpPr/>
          <p:nvPr/>
        </p:nvSpPr>
        <p:spPr bwMode="auto">
          <a:xfrm>
            <a:off x="4508116" y="3787140"/>
            <a:ext cx="1107824" cy="393152"/>
          </a:xfrm>
          <a:custGeom>
            <a:avLst/>
            <a:gdLst>
              <a:gd name="connsiteX0" fmla="*/ 0 w 1062104"/>
              <a:gd name="connsiteY0" fmla="*/ 385532 h 385532"/>
              <a:gd name="connsiteX1" fmla="*/ 0 w 1062104"/>
              <a:gd name="connsiteY1" fmla="*/ 0 h 385532"/>
              <a:gd name="connsiteX2" fmla="*/ 1062104 w 1062104"/>
              <a:gd name="connsiteY2" fmla="*/ 0 h 385532"/>
              <a:gd name="connsiteX3" fmla="*/ 1062104 w 1062104"/>
              <a:gd name="connsiteY3" fmla="*/ 385532 h 385532"/>
              <a:gd name="connsiteX4" fmla="*/ 0 w 1062104"/>
              <a:gd name="connsiteY4" fmla="*/ 385532 h 385532"/>
              <a:gd name="connsiteX0" fmla="*/ 0 w 1123064"/>
              <a:gd name="connsiteY0" fmla="*/ 385532 h 385532"/>
              <a:gd name="connsiteX1" fmla="*/ 0 w 1123064"/>
              <a:gd name="connsiteY1" fmla="*/ 0 h 385532"/>
              <a:gd name="connsiteX2" fmla="*/ 1123064 w 1123064"/>
              <a:gd name="connsiteY2" fmla="*/ 15240 h 385532"/>
              <a:gd name="connsiteX3" fmla="*/ 1062104 w 1123064"/>
              <a:gd name="connsiteY3" fmla="*/ 385532 h 385532"/>
              <a:gd name="connsiteX4" fmla="*/ 0 w 1123064"/>
              <a:gd name="connsiteY4" fmla="*/ 385532 h 385532"/>
              <a:gd name="connsiteX0" fmla="*/ 0 w 1123064"/>
              <a:gd name="connsiteY0" fmla="*/ 370292 h 370292"/>
              <a:gd name="connsiteX1" fmla="*/ 365760 w 1123064"/>
              <a:gd name="connsiteY1" fmla="*/ 7620 h 370292"/>
              <a:gd name="connsiteX2" fmla="*/ 1123064 w 1123064"/>
              <a:gd name="connsiteY2" fmla="*/ 0 h 370292"/>
              <a:gd name="connsiteX3" fmla="*/ 1062104 w 1123064"/>
              <a:gd name="connsiteY3" fmla="*/ 370292 h 370292"/>
              <a:gd name="connsiteX4" fmla="*/ 0 w 1123064"/>
              <a:gd name="connsiteY4" fmla="*/ 370292 h 370292"/>
              <a:gd name="connsiteX0" fmla="*/ 0 w 1123064"/>
              <a:gd name="connsiteY0" fmla="*/ 370292 h 393152"/>
              <a:gd name="connsiteX1" fmla="*/ 365760 w 1123064"/>
              <a:gd name="connsiteY1" fmla="*/ 7620 h 393152"/>
              <a:gd name="connsiteX2" fmla="*/ 1123064 w 1123064"/>
              <a:gd name="connsiteY2" fmla="*/ 0 h 393152"/>
              <a:gd name="connsiteX3" fmla="*/ 924944 w 1123064"/>
              <a:gd name="connsiteY3" fmla="*/ 393152 h 393152"/>
              <a:gd name="connsiteX4" fmla="*/ 0 w 1123064"/>
              <a:gd name="connsiteY4" fmla="*/ 370292 h 393152"/>
              <a:gd name="connsiteX0" fmla="*/ 0 w 1107824"/>
              <a:gd name="connsiteY0" fmla="*/ 370292 h 393152"/>
              <a:gd name="connsiteX1" fmla="*/ 365760 w 1107824"/>
              <a:gd name="connsiteY1" fmla="*/ 7620 h 393152"/>
              <a:gd name="connsiteX2" fmla="*/ 1107824 w 1107824"/>
              <a:gd name="connsiteY2" fmla="*/ 0 h 393152"/>
              <a:gd name="connsiteX3" fmla="*/ 924944 w 1107824"/>
              <a:gd name="connsiteY3" fmla="*/ 393152 h 393152"/>
              <a:gd name="connsiteX4" fmla="*/ 0 w 1107824"/>
              <a:gd name="connsiteY4" fmla="*/ 370292 h 393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7824" h="393152">
                <a:moveTo>
                  <a:pt x="0" y="370292"/>
                </a:moveTo>
                <a:lnTo>
                  <a:pt x="365760" y="7620"/>
                </a:lnTo>
                <a:lnTo>
                  <a:pt x="1107824" y="0"/>
                </a:lnTo>
                <a:lnTo>
                  <a:pt x="924944" y="393152"/>
                </a:lnTo>
                <a:lnTo>
                  <a:pt x="0" y="370292"/>
                </a:lnTo>
                <a:close/>
              </a:path>
            </a:pathLst>
          </a:custGeom>
          <a:noFill/>
          <a:ln w="28575" cmpd="sng">
            <a:solidFill>
              <a:srgbClr val="FF0000"/>
            </a:solidFill>
            <a:prstDash val="sysDash"/>
            <a:miter lim="800000"/>
            <a:headEnd/>
            <a:tailEnd/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kern="0">
              <a:solidFill>
                <a:srgbClr val="FF0000"/>
              </a:solidFill>
            </a:endParaRPr>
          </a:p>
        </p:txBody>
      </p:sp>
      <p:sp>
        <p:nvSpPr>
          <p:cNvPr id="8" name="Trapezoid 7"/>
          <p:cNvSpPr/>
          <p:nvPr/>
        </p:nvSpPr>
        <p:spPr bwMode="auto">
          <a:xfrm rot="16200000" flipH="1">
            <a:off x="4772466" y="3957130"/>
            <a:ext cx="396244" cy="924944"/>
          </a:xfrm>
          <a:prstGeom prst="trapezoid">
            <a:avLst>
              <a:gd name="adj" fmla="val 0"/>
            </a:avLst>
          </a:prstGeom>
          <a:noFill/>
          <a:ln w="28575">
            <a:solidFill>
              <a:srgbClr val="FF0000"/>
            </a:solidFill>
            <a:prstDash val="sysDash"/>
            <a:miter lim="800000"/>
            <a:headEnd/>
            <a:tailEnd/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kern="0">
              <a:solidFill>
                <a:srgbClr val="FF0000"/>
              </a:solidFill>
            </a:endParaRPr>
          </a:p>
        </p:txBody>
      </p:sp>
      <p:sp>
        <p:nvSpPr>
          <p:cNvPr id="9" name="Rechteck 8"/>
          <p:cNvSpPr/>
          <p:nvPr/>
        </p:nvSpPr>
        <p:spPr bwMode="auto">
          <a:xfrm>
            <a:off x="2835085" y="4933657"/>
            <a:ext cx="4510260" cy="451862"/>
          </a:xfrm>
          <a:prstGeom prst="rect">
            <a:avLst/>
          </a:prstGeom>
          <a:ln>
            <a:solidFill>
              <a:srgbClr val="FF0000"/>
            </a:solidFill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de-DE" sz="2000" b="1" kern="0" dirty="0">
                <a:solidFill>
                  <a:srgbClr val="FF0000"/>
                </a:solidFill>
              </a:rPr>
              <a:t>New 140 m</a:t>
            </a:r>
            <a:r>
              <a:rPr lang="de-DE" sz="2000" b="1" kern="0" baseline="30000" dirty="0">
                <a:solidFill>
                  <a:srgbClr val="FF0000"/>
                </a:solidFill>
              </a:rPr>
              <a:t>2</a:t>
            </a:r>
            <a:r>
              <a:rPr lang="de-DE" sz="2000" b="1" kern="0" dirty="0">
                <a:solidFill>
                  <a:srgbClr val="FF0000"/>
                </a:solidFill>
              </a:rPr>
              <a:t> Target </a:t>
            </a:r>
            <a:r>
              <a:rPr lang="de-DE" sz="2000" b="1" kern="0" dirty="0" smtClean="0">
                <a:solidFill>
                  <a:srgbClr val="FF0000"/>
                </a:solidFill>
              </a:rPr>
              <a:t>Area Fraunhofer (TAF)</a:t>
            </a:r>
            <a:endParaRPr lang="en-GB" sz="2000" b="1" kern="0" dirty="0">
              <a:solidFill>
                <a:srgbClr val="FF000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38252" y="2017495"/>
            <a:ext cx="24968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err="1" smtClean="0">
                <a:solidFill>
                  <a:schemeClr val="accent6"/>
                </a:solidFill>
              </a:rPr>
              <a:t>Fraunhoferstraße</a:t>
            </a:r>
            <a:endParaRPr lang="en-GB" sz="1600" b="1" dirty="0">
              <a:solidFill>
                <a:schemeClr val="accent6"/>
              </a:solidFill>
            </a:endParaRPr>
          </a:p>
        </p:txBody>
      </p:sp>
      <p:sp>
        <p:nvSpPr>
          <p:cNvPr id="12" name="Pfeil nach unten 11"/>
          <p:cNvSpPr/>
          <p:nvPr/>
        </p:nvSpPr>
        <p:spPr bwMode="auto">
          <a:xfrm rot="18234663">
            <a:off x="2175799" y="2280235"/>
            <a:ext cx="242954" cy="1132750"/>
          </a:xfrm>
          <a:prstGeom prst="downArrow">
            <a:avLst/>
          </a:prstGeom>
          <a:solidFill>
            <a:schemeClr val="accent6"/>
          </a:solidFill>
          <a:ln>
            <a:noFill/>
          </a:ln>
          <a:effectLst/>
          <a:extLst/>
        </p:spPr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Rechteck 2"/>
          <p:cNvSpPr/>
          <p:nvPr/>
        </p:nvSpPr>
        <p:spPr bwMode="auto">
          <a:xfrm>
            <a:off x="4798142" y="3263408"/>
            <a:ext cx="2403987" cy="118889"/>
          </a:xfrm>
          <a:prstGeom prst="rect">
            <a:avLst/>
          </a:prstGeom>
          <a:solidFill>
            <a:srgbClr val="F79646">
              <a:alpha val="60000"/>
            </a:srgbClr>
          </a:solidFill>
          <a:ln>
            <a:noFill/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Rechteck 12"/>
          <p:cNvSpPr/>
          <p:nvPr/>
        </p:nvSpPr>
        <p:spPr bwMode="auto">
          <a:xfrm>
            <a:off x="2053714" y="3300303"/>
            <a:ext cx="886132" cy="128698"/>
          </a:xfrm>
          <a:prstGeom prst="rect">
            <a:avLst/>
          </a:prstGeom>
          <a:solidFill>
            <a:srgbClr val="F79646">
              <a:alpha val="60000"/>
            </a:srgbClr>
          </a:solidFill>
          <a:ln>
            <a:noFill/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1614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3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Acknowledgements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08CF67-D28F-4F14-9D23-51FACA32C56D}" type="datetime1">
              <a:rPr lang="de-DE" smtClean="0"/>
              <a:t>22.09.2025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FC230-DEB5-4BF3-B1A7-64EAF675BC55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8" name="Textfeld 22">
            <a:extLst>
              <a:ext uri="{FF2B5EF4-FFF2-40B4-BE49-F238E27FC236}">
                <a16:creationId xmlns:a16="http://schemas.microsoft.com/office/drawing/2014/main" id="{36496E50-C0DE-41EE-B26B-2F41C111BE70}"/>
              </a:ext>
            </a:extLst>
          </p:cNvPr>
          <p:cNvSpPr txBox="1"/>
          <p:nvPr/>
        </p:nvSpPr>
        <p:spPr>
          <a:xfrm>
            <a:off x="1326032" y="4584187"/>
            <a:ext cx="2635770" cy="88036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1"/>
                </a:solidFill>
              </a:rPr>
              <a:t>S. Borneis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A3E5D59E-10A8-468F-9565-A3F7428191D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0964" y="4478688"/>
            <a:ext cx="927516" cy="929017"/>
          </a:xfrm>
          <a:prstGeom prst="rect">
            <a:avLst/>
          </a:prstGeom>
        </p:spPr>
      </p:pic>
      <p:sp>
        <p:nvSpPr>
          <p:cNvPr id="10" name="Foliennummernplatzhalter 4">
            <a:extLst>
              <a:ext uri="{FF2B5EF4-FFF2-40B4-BE49-F238E27FC236}">
                <a16:creationId xmlns:a16="http://schemas.microsoft.com/office/drawing/2014/main" id="{B835ED4D-D6D1-4DC2-AA5D-8F968CA21FFF}"/>
              </a:ext>
            </a:extLst>
          </p:cNvPr>
          <p:cNvSpPr txBox="1">
            <a:spLocks/>
          </p:cNvSpPr>
          <p:nvPr/>
        </p:nvSpPr>
        <p:spPr>
          <a:xfrm>
            <a:off x="7416669" y="6729417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3F3FC230-DEB5-4BF3-B1A7-64EAF675BC55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11" name="Textfeld 8">
            <a:extLst>
              <a:ext uri="{FF2B5EF4-FFF2-40B4-BE49-F238E27FC236}">
                <a16:creationId xmlns:a16="http://schemas.microsoft.com/office/drawing/2014/main" id="{41799B05-3046-4B09-923B-B67C02B25DC2}"/>
              </a:ext>
            </a:extLst>
          </p:cNvPr>
          <p:cNvSpPr txBox="1"/>
          <p:nvPr/>
        </p:nvSpPr>
        <p:spPr>
          <a:xfrm>
            <a:off x="1693905" y="1936164"/>
            <a:ext cx="2160240" cy="2217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lnSpc>
                <a:spcPts val="2800"/>
              </a:lnSpc>
            </a:pPr>
            <a:r>
              <a:rPr lang="en-US" noProof="1">
                <a:solidFill>
                  <a:schemeClr val="accent1"/>
                </a:solidFill>
              </a:rPr>
              <a:t>A. Winnefeld</a:t>
            </a:r>
          </a:p>
          <a:p>
            <a:pPr>
              <a:lnSpc>
                <a:spcPts val="2800"/>
              </a:lnSpc>
            </a:pPr>
            <a:r>
              <a:rPr lang="en-US" noProof="1">
                <a:solidFill>
                  <a:schemeClr val="accent1"/>
                </a:solidFill>
              </a:rPr>
              <a:t>M. Ostermann</a:t>
            </a:r>
          </a:p>
          <a:p>
            <a:pPr>
              <a:lnSpc>
                <a:spcPts val="2800"/>
              </a:lnSpc>
            </a:pPr>
            <a:r>
              <a:rPr lang="en-US" noProof="1">
                <a:solidFill>
                  <a:schemeClr val="accent1"/>
                </a:solidFill>
              </a:rPr>
              <a:t>T. Köhler</a:t>
            </a:r>
          </a:p>
          <a:p>
            <a:pPr>
              <a:lnSpc>
                <a:spcPts val="2800"/>
              </a:lnSpc>
            </a:pPr>
            <a:r>
              <a:rPr lang="en-US" noProof="1">
                <a:solidFill>
                  <a:schemeClr val="accent1"/>
                </a:solidFill>
              </a:rPr>
              <a:t>H. Wöhl</a:t>
            </a:r>
          </a:p>
          <a:p>
            <a:pPr>
              <a:lnSpc>
                <a:spcPts val="2800"/>
              </a:lnSpc>
            </a:pPr>
            <a:r>
              <a:rPr lang="en-US" noProof="1">
                <a:solidFill>
                  <a:schemeClr val="accent1"/>
                </a:solidFill>
              </a:rPr>
              <a:t>D. Hieronymous</a:t>
            </a:r>
          </a:p>
          <a:p>
            <a:pPr>
              <a:lnSpc>
                <a:spcPts val="2800"/>
              </a:lnSpc>
            </a:pPr>
            <a:r>
              <a:rPr lang="en-US" noProof="1">
                <a:solidFill>
                  <a:schemeClr val="accent1"/>
                </a:solidFill>
              </a:rPr>
              <a:t>F. Schorcht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87E423E5-B9ED-4ED1-A9C4-48F48CBB28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447" b="16889"/>
          <a:stretch/>
        </p:blipFill>
        <p:spPr>
          <a:xfrm>
            <a:off x="2154729" y="1022543"/>
            <a:ext cx="1846069" cy="66319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7853786-B474-41D3-AD73-77642B9218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0408" y="5701297"/>
            <a:ext cx="1918628" cy="64274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DCA3809D-AF44-48C6-8E8B-29FBCCEEE0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351"/>
          <a:stretch/>
        </p:blipFill>
        <p:spPr>
          <a:xfrm>
            <a:off x="5119659" y="1059235"/>
            <a:ext cx="1854258" cy="64274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2E9125CA-F9D7-44E5-ABC9-317831F9161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9131" y="910842"/>
            <a:ext cx="1648803" cy="776311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B66EFA36-588C-49AB-BBAA-A8FA9023E89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8273" y="5856688"/>
            <a:ext cx="2272359" cy="480578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A3F4C2FA-5289-4E54-AFC3-55C3BD16D9A7}"/>
              </a:ext>
            </a:extLst>
          </p:cNvPr>
          <p:cNvSpPr txBox="1"/>
          <p:nvPr/>
        </p:nvSpPr>
        <p:spPr>
          <a:xfrm>
            <a:off x="4511014" y="1936164"/>
            <a:ext cx="1846069" cy="368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lnSpc>
                <a:spcPts val="2800"/>
              </a:lnSpc>
            </a:pPr>
            <a:r>
              <a:rPr lang="de-DE" dirty="0" smtClean="0">
                <a:solidFill>
                  <a:schemeClr val="accent1"/>
                </a:solidFill>
              </a:rPr>
              <a:t>M. Hornung</a:t>
            </a:r>
          </a:p>
          <a:p>
            <a:pPr>
              <a:lnSpc>
                <a:spcPts val="2800"/>
              </a:lnSpc>
            </a:pPr>
            <a:r>
              <a:rPr lang="de-DE" dirty="0" smtClean="0">
                <a:solidFill>
                  <a:schemeClr val="accent1"/>
                </a:solidFill>
              </a:rPr>
              <a:t>A</a:t>
            </a:r>
            <a:r>
              <a:rPr lang="de-DE" dirty="0">
                <a:solidFill>
                  <a:schemeClr val="accent1"/>
                </a:solidFill>
              </a:rPr>
              <a:t>. Sävert,	</a:t>
            </a:r>
          </a:p>
          <a:p>
            <a:pPr>
              <a:lnSpc>
                <a:spcPts val="2800"/>
              </a:lnSpc>
            </a:pPr>
            <a:r>
              <a:rPr lang="de-DE" dirty="0">
                <a:solidFill>
                  <a:schemeClr val="accent1"/>
                </a:solidFill>
              </a:rPr>
              <a:t>D. Hollatz	</a:t>
            </a:r>
          </a:p>
          <a:p>
            <a:pPr>
              <a:lnSpc>
                <a:spcPts val="2800"/>
              </a:lnSpc>
            </a:pPr>
            <a:r>
              <a:rPr lang="de-DE" dirty="0">
                <a:solidFill>
                  <a:schemeClr val="accent1"/>
                </a:solidFill>
              </a:rPr>
              <a:t>P. Hilz</a:t>
            </a:r>
          </a:p>
          <a:p>
            <a:pPr>
              <a:lnSpc>
                <a:spcPts val="2800"/>
              </a:lnSpc>
            </a:pPr>
            <a:r>
              <a:rPr lang="en-US" noProof="1">
                <a:solidFill>
                  <a:schemeClr val="accent1"/>
                </a:solidFill>
              </a:rPr>
              <a:t>M. Hellwing</a:t>
            </a:r>
          </a:p>
          <a:p>
            <a:pPr>
              <a:lnSpc>
                <a:spcPts val="2800"/>
              </a:lnSpc>
            </a:pPr>
            <a:r>
              <a:rPr lang="de-DE" dirty="0">
                <a:solidFill>
                  <a:schemeClr val="accent1"/>
                </a:solidFill>
              </a:rPr>
              <a:t>G</a:t>
            </a:r>
            <a:r>
              <a:rPr lang="de-DE" dirty="0" smtClean="0">
                <a:solidFill>
                  <a:schemeClr val="accent1"/>
                </a:solidFill>
              </a:rPr>
              <a:t>. A</a:t>
            </a:r>
            <a:r>
              <a:rPr lang="de-DE" dirty="0">
                <a:solidFill>
                  <a:schemeClr val="accent1"/>
                </a:solidFill>
              </a:rPr>
              <a:t>. Becker</a:t>
            </a:r>
          </a:p>
          <a:p>
            <a:pPr>
              <a:lnSpc>
                <a:spcPts val="2800"/>
              </a:lnSpc>
            </a:pPr>
            <a:r>
              <a:rPr lang="de-DE" dirty="0">
                <a:solidFill>
                  <a:schemeClr val="accent1"/>
                </a:solidFill>
              </a:rPr>
              <a:t>M</a:t>
            </a:r>
            <a:r>
              <a:rPr lang="de-DE" dirty="0" smtClean="0">
                <a:solidFill>
                  <a:schemeClr val="accent1"/>
                </a:solidFill>
              </a:rPr>
              <a:t>. B</a:t>
            </a:r>
            <a:r>
              <a:rPr lang="de-DE" dirty="0">
                <a:solidFill>
                  <a:schemeClr val="accent1"/>
                </a:solidFill>
              </a:rPr>
              <a:t>. Schwab</a:t>
            </a:r>
          </a:p>
          <a:p>
            <a:pPr>
              <a:lnSpc>
                <a:spcPts val="2800"/>
              </a:lnSpc>
            </a:pPr>
            <a:r>
              <a:rPr lang="de-DE" dirty="0">
                <a:solidFill>
                  <a:schemeClr val="accent1"/>
                </a:solidFill>
              </a:rPr>
              <a:t>Y. Azamoum</a:t>
            </a:r>
          </a:p>
          <a:p>
            <a:pPr>
              <a:lnSpc>
                <a:spcPts val="2800"/>
              </a:lnSpc>
            </a:pPr>
            <a:r>
              <a:rPr lang="en-US" noProof="1">
                <a:solidFill>
                  <a:schemeClr val="accent1"/>
                </a:solidFill>
              </a:rPr>
              <a:t>A. Kessler</a:t>
            </a:r>
          </a:p>
          <a:p>
            <a:pPr>
              <a:lnSpc>
                <a:spcPts val="2800"/>
              </a:lnSpc>
            </a:pPr>
            <a:r>
              <a:rPr lang="de-DE" dirty="0">
                <a:solidFill>
                  <a:schemeClr val="accent1"/>
                </a:solidFill>
              </a:rPr>
              <a:t>J. Hein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1E984FBC-0A88-4452-8050-5FDF9763484C}"/>
              </a:ext>
            </a:extLst>
          </p:cNvPr>
          <p:cNvSpPr txBox="1"/>
          <p:nvPr/>
        </p:nvSpPr>
        <p:spPr>
          <a:xfrm>
            <a:off x="6798639" y="1936164"/>
            <a:ext cx="2431566" cy="1140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lnSpc>
                <a:spcPts val="2800"/>
              </a:lnSpc>
            </a:pPr>
            <a:r>
              <a:rPr lang="en-US" dirty="0">
                <a:solidFill>
                  <a:schemeClr val="accent1"/>
                </a:solidFill>
              </a:rPr>
              <a:t>M. C. Kaluza</a:t>
            </a:r>
          </a:p>
          <a:p>
            <a:pPr>
              <a:lnSpc>
                <a:spcPts val="2800"/>
              </a:lnSpc>
            </a:pPr>
            <a:r>
              <a:rPr lang="en-US" dirty="0">
                <a:solidFill>
                  <a:schemeClr val="accent1"/>
                </a:solidFill>
              </a:rPr>
              <a:t>M. Zepf</a:t>
            </a:r>
          </a:p>
          <a:p>
            <a:pPr>
              <a:lnSpc>
                <a:spcPts val="2800"/>
              </a:lnSpc>
            </a:pPr>
            <a:r>
              <a:rPr lang="en-US" dirty="0">
                <a:solidFill>
                  <a:schemeClr val="accent1"/>
                </a:solidFill>
              </a:rPr>
              <a:t>T. Stöhlker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BF0F4630-9941-4E5C-89F6-B3A29491D48A}"/>
              </a:ext>
            </a:extLst>
          </p:cNvPr>
          <p:cNvSpPr txBox="1"/>
          <p:nvPr/>
        </p:nvSpPr>
        <p:spPr>
          <a:xfrm>
            <a:off x="8024538" y="4340941"/>
            <a:ext cx="2604422" cy="1140697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lnSpc>
                <a:spcPts val="2800"/>
              </a:lnSpc>
            </a:pPr>
            <a:r>
              <a:rPr lang="en-US" dirty="0">
                <a:solidFill>
                  <a:schemeClr val="accent1"/>
                </a:solidFill>
              </a:rPr>
              <a:t>R. Pattathil </a:t>
            </a:r>
          </a:p>
          <a:p>
            <a:pPr>
              <a:lnSpc>
                <a:spcPts val="2800"/>
              </a:lnSpc>
            </a:pPr>
            <a:r>
              <a:rPr lang="en-US" dirty="0">
                <a:solidFill>
                  <a:schemeClr val="accent1"/>
                </a:solidFill>
              </a:rPr>
              <a:t>D. Symes</a:t>
            </a:r>
          </a:p>
          <a:p>
            <a:pPr>
              <a:lnSpc>
                <a:spcPts val="2800"/>
              </a:lnSpc>
            </a:pPr>
            <a:r>
              <a:rPr lang="en-US" dirty="0">
                <a:solidFill>
                  <a:schemeClr val="accent1"/>
                </a:solidFill>
              </a:rPr>
              <a:t>A. Stallwood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E4B20991-5177-44D7-96B4-EE275D6BC5A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0630" y="4952145"/>
            <a:ext cx="2231666" cy="472774"/>
          </a:xfrm>
          <a:prstGeom prst="rect">
            <a:avLst/>
          </a:prstGeom>
        </p:spPr>
      </p:pic>
      <p:pic>
        <p:nvPicPr>
          <p:cNvPr id="22" name="Picture 2" descr="ELI-Beamlines | Wetzlar-Network">
            <a:extLst>
              <a:ext uri="{FF2B5EF4-FFF2-40B4-BE49-F238E27FC236}">
                <a16:creationId xmlns:a16="http://schemas.microsoft.com/office/drawing/2014/main" id="{C35BAE08-63FD-425C-8832-6C5E32BD5E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8654" y="4592105"/>
            <a:ext cx="1327658" cy="60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1E984FBC-0A88-4452-8050-5FDF9763484C}"/>
              </a:ext>
            </a:extLst>
          </p:cNvPr>
          <p:cNvSpPr txBox="1"/>
          <p:nvPr/>
        </p:nvSpPr>
        <p:spPr>
          <a:xfrm>
            <a:off x="9397934" y="1889208"/>
            <a:ext cx="243156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lnSpc>
                <a:spcPts val="2800"/>
              </a:lnSpc>
            </a:pPr>
            <a:r>
              <a:rPr lang="en-US" dirty="0" smtClean="0">
                <a:solidFill>
                  <a:schemeClr val="accent1"/>
                </a:solidFill>
              </a:rPr>
              <a:t>S. </a:t>
            </a:r>
            <a:r>
              <a:rPr lang="en-US" dirty="0" err="1" smtClean="0">
                <a:solidFill>
                  <a:schemeClr val="accent1"/>
                </a:solidFill>
              </a:rPr>
              <a:t>Hundack</a:t>
            </a:r>
            <a:endParaRPr lang="en-US" dirty="0">
              <a:solidFill>
                <a:schemeClr val="accent1"/>
              </a:solidFill>
            </a:endParaRPr>
          </a:p>
          <a:p>
            <a:pPr>
              <a:lnSpc>
                <a:spcPts val="2800"/>
              </a:lnSpc>
            </a:pPr>
            <a:r>
              <a:rPr lang="en-US" dirty="0" smtClean="0">
                <a:solidFill>
                  <a:schemeClr val="accent1"/>
                </a:solidFill>
              </a:rPr>
              <a:t>A. Hahn</a:t>
            </a:r>
            <a:endParaRPr lang="en-US" dirty="0">
              <a:solidFill>
                <a:schemeClr val="accent1"/>
              </a:solidFill>
            </a:endParaRPr>
          </a:p>
          <a:p>
            <a:pPr>
              <a:lnSpc>
                <a:spcPts val="2800"/>
              </a:lnSpc>
            </a:pPr>
            <a:r>
              <a:rPr lang="en-US" dirty="0" smtClean="0">
                <a:solidFill>
                  <a:schemeClr val="accent1"/>
                </a:solidFill>
              </a:rPr>
              <a:t>D. Marx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93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High </a:t>
            </a:r>
            <a:r>
              <a:rPr lang="de-DE" dirty="0" err="1"/>
              <a:t>intensity</a:t>
            </a:r>
            <a:r>
              <a:rPr lang="de-DE" dirty="0"/>
              <a:t> </a:t>
            </a:r>
            <a:r>
              <a:rPr lang="de-DE" dirty="0" err="1"/>
              <a:t>lasers</a:t>
            </a:r>
            <a:r>
              <a:rPr lang="de-DE" dirty="0"/>
              <a:t> @  HI </a:t>
            </a:r>
            <a:r>
              <a:rPr lang="de-DE" dirty="0" smtClean="0"/>
              <a:t>Jena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08CF67-D28F-4F14-9D23-51FACA32C56D}" type="datetime1">
              <a:rPr lang="de-DE" smtClean="0"/>
              <a:t>22.09.2025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FC230-DEB5-4BF3-B1A7-64EAF675BC55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5368916" y="1052741"/>
            <a:ext cx="1132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/>
              <a:t>JETi200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9202830" y="1057389"/>
            <a:ext cx="1273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/>
              <a:t>POLARIS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4886" y="1632890"/>
            <a:ext cx="2234128" cy="1681200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302701" y="3760561"/>
            <a:ext cx="338906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NIR option</a:t>
            </a:r>
          </a:p>
          <a:p>
            <a:r>
              <a:rPr lang="en-GB" dirty="0" smtClean="0"/>
              <a:t>Wavelength: </a:t>
            </a:r>
            <a:r>
              <a:rPr lang="en-GB" dirty="0"/>
              <a:t>	</a:t>
            </a:r>
            <a:r>
              <a:rPr lang="en-GB" dirty="0" smtClean="0"/>
              <a:t>800 nm</a:t>
            </a:r>
          </a:p>
          <a:p>
            <a:r>
              <a:rPr lang="en-GB" dirty="0" smtClean="0"/>
              <a:t>Energy:		2 </a:t>
            </a:r>
            <a:r>
              <a:rPr lang="en-GB" dirty="0" err="1" smtClean="0"/>
              <a:t>mJ</a:t>
            </a:r>
            <a:endParaRPr lang="en-GB" dirty="0" smtClean="0"/>
          </a:p>
          <a:p>
            <a:r>
              <a:rPr lang="en-GB" dirty="0"/>
              <a:t>P</a:t>
            </a:r>
            <a:r>
              <a:rPr lang="en-GB" dirty="0" smtClean="0"/>
              <a:t>ulse duration:   	3 fs - 30 fs</a:t>
            </a:r>
          </a:p>
          <a:p>
            <a:endParaRPr lang="de-DE" dirty="0" smtClean="0"/>
          </a:p>
          <a:p>
            <a:r>
              <a:rPr lang="de-DE" b="1" dirty="0" smtClean="0"/>
              <a:t>SWIR </a:t>
            </a:r>
            <a:r>
              <a:rPr lang="de-DE" b="1" dirty="0" err="1" smtClean="0"/>
              <a:t>option</a:t>
            </a:r>
            <a:r>
              <a:rPr lang="de-DE" b="1" dirty="0" smtClean="0"/>
              <a:t> via OPA + NDFG</a:t>
            </a:r>
            <a:endParaRPr lang="de-DE" dirty="0" smtClean="0"/>
          </a:p>
          <a:p>
            <a:r>
              <a:rPr lang="de-DE" dirty="0" err="1" smtClean="0"/>
              <a:t>Wavelength</a:t>
            </a:r>
            <a:r>
              <a:rPr lang="de-DE" dirty="0" smtClean="0"/>
              <a:t>: 	1.1 µm – 7 µm</a:t>
            </a:r>
          </a:p>
          <a:p>
            <a:r>
              <a:rPr lang="de-DE" dirty="0" err="1" smtClean="0"/>
              <a:t>Energy</a:t>
            </a:r>
            <a:r>
              <a:rPr lang="de-DE" dirty="0" smtClean="0"/>
              <a:t>: 		1 </a:t>
            </a:r>
            <a:r>
              <a:rPr lang="de-DE" dirty="0" err="1" smtClean="0"/>
              <a:t>mJ</a:t>
            </a:r>
            <a:r>
              <a:rPr lang="de-DE" dirty="0" smtClean="0"/>
              <a:t> – 5 µJ</a:t>
            </a:r>
          </a:p>
          <a:p>
            <a:r>
              <a:rPr lang="de-DE" dirty="0" smtClean="0"/>
              <a:t>Pulse </a:t>
            </a:r>
            <a:r>
              <a:rPr lang="de-DE" dirty="0" err="1" smtClean="0"/>
              <a:t>duration</a:t>
            </a:r>
            <a:r>
              <a:rPr lang="de-DE" dirty="0" smtClean="0"/>
              <a:t>: 	</a:t>
            </a:r>
            <a:r>
              <a:rPr lang="de-DE" dirty="0" err="1" smtClean="0"/>
              <a:t>few-cycle</a:t>
            </a:r>
            <a:endParaRPr lang="en-GB" dirty="0" smtClean="0"/>
          </a:p>
        </p:txBody>
      </p:sp>
      <p:sp>
        <p:nvSpPr>
          <p:cNvPr id="13" name="Textfeld 12"/>
          <p:cNvSpPr txBox="1"/>
          <p:nvPr/>
        </p:nvSpPr>
        <p:spPr>
          <a:xfrm>
            <a:off x="4390411" y="3717032"/>
            <a:ext cx="316913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</a:t>
            </a:r>
            <a:r>
              <a:rPr lang="en-GB" dirty="0" smtClean="0"/>
              <a:t>avelength: 	800 nm</a:t>
            </a:r>
          </a:p>
          <a:p>
            <a:r>
              <a:rPr lang="en-GB" dirty="0"/>
              <a:t>E</a:t>
            </a:r>
            <a:r>
              <a:rPr lang="en-GB" dirty="0" smtClean="0"/>
              <a:t>nergy on target:	5 J</a:t>
            </a:r>
          </a:p>
          <a:p>
            <a:r>
              <a:rPr lang="en-GB" dirty="0"/>
              <a:t>P</a:t>
            </a:r>
            <a:r>
              <a:rPr lang="en-GB" dirty="0" smtClean="0"/>
              <a:t>ulse duration:   	17 fs</a:t>
            </a:r>
            <a:br>
              <a:rPr lang="en-GB" dirty="0" smtClean="0"/>
            </a:br>
            <a:r>
              <a:rPr lang="en-GB" dirty="0" smtClean="0"/>
              <a:t>Peak power:	300 TW</a:t>
            </a:r>
          </a:p>
          <a:p>
            <a:endParaRPr lang="de-DE" dirty="0"/>
          </a:p>
          <a:p>
            <a:r>
              <a:rPr lang="de-DE" b="1" dirty="0" smtClean="0"/>
              <a:t>Short pulse NIR </a:t>
            </a:r>
            <a:r>
              <a:rPr lang="de-DE" b="1" dirty="0" err="1" smtClean="0"/>
              <a:t>probing</a:t>
            </a:r>
            <a:r>
              <a:rPr lang="de-DE" b="1" dirty="0" smtClean="0"/>
              <a:t> </a:t>
            </a:r>
            <a:r>
              <a:rPr lang="de-DE" b="1" dirty="0" err="1" smtClean="0"/>
              <a:t>system</a:t>
            </a:r>
            <a:endParaRPr lang="de-DE" b="1" dirty="0" smtClean="0"/>
          </a:p>
          <a:p>
            <a:r>
              <a:rPr lang="de-DE" dirty="0" err="1" smtClean="0"/>
              <a:t>Wavelength</a:t>
            </a:r>
            <a:r>
              <a:rPr lang="de-DE" dirty="0" smtClean="0"/>
              <a:t>: 750 </a:t>
            </a:r>
            <a:r>
              <a:rPr lang="de-DE" dirty="0" err="1" smtClean="0"/>
              <a:t>nm</a:t>
            </a:r>
            <a:endParaRPr lang="de-DE" dirty="0" smtClean="0"/>
          </a:p>
          <a:p>
            <a:r>
              <a:rPr lang="de-DE" dirty="0" err="1" smtClean="0"/>
              <a:t>Energy</a:t>
            </a:r>
            <a:r>
              <a:rPr lang="de-DE" dirty="0" smtClean="0"/>
              <a:t>: 200 µJ</a:t>
            </a:r>
          </a:p>
          <a:p>
            <a:r>
              <a:rPr lang="de-DE" dirty="0" smtClean="0"/>
              <a:t>Pulse </a:t>
            </a:r>
            <a:r>
              <a:rPr lang="de-DE" dirty="0" err="1" smtClean="0"/>
              <a:t>duration</a:t>
            </a:r>
            <a:r>
              <a:rPr lang="de-DE" dirty="0" smtClean="0"/>
              <a:t>: &lt; 5 </a:t>
            </a:r>
            <a:r>
              <a:rPr lang="de-DE" dirty="0" err="1" smtClean="0"/>
              <a:t>fs</a:t>
            </a:r>
            <a:endParaRPr lang="de-DE" dirty="0" smtClean="0"/>
          </a:p>
        </p:txBody>
      </p:sp>
      <p:sp>
        <p:nvSpPr>
          <p:cNvPr id="14" name="Textfeld 13"/>
          <p:cNvSpPr txBox="1"/>
          <p:nvPr/>
        </p:nvSpPr>
        <p:spPr>
          <a:xfrm>
            <a:off x="8258190" y="3717032"/>
            <a:ext cx="366799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</a:t>
            </a:r>
            <a:r>
              <a:rPr lang="en-GB" dirty="0" smtClean="0"/>
              <a:t>avelength: 	1030 nm</a:t>
            </a:r>
          </a:p>
          <a:p>
            <a:r>
              <a:rPr lang="en-GB" dirty="0"/>
              <a:t>E</a:t>
            </a:r>
            <a:r>
              <a:rPr lang="en-GB" dirty="0" smtClean="0"/>
              <a:t>nergy on target:	16 J (54 J)</a:t>
            </a:r>
          </a:p>
          <a:p>
            <a:r>
              <a:rPr lang="en-GB" dirty="0"/>
              <a:t>P</a:t>
            </a:r>
            <a:r>
              <a:rPr lang="en-GB" dirty="0" smtClean="0"/>
              <a:t>ulse duration:   	100 fs</a:t>
            </a:r>
          </a:p>
          <a:p>
            <a:r>
              <a:rPr lang="en-GB" dirty="0"/>
              <a:t>P</a:t>
            </a:r>
            <a:r>
              <a:rPr lang="en-GB" dirty="0" smtClean="0"/>
              <a:t>eak power:	160 TW (500 TW)</a:t>
            </a:r>
            <a:br>
              <a:rPr lang="en-GB" dirty="0" smtClean="0"/>
            </a:br>
            <a:endParaRPr lang="en-GB" dirty="0" smtClean="0"/>
          </a:p>
          <a:p>
            <a:r>
              <a:rPr lang="de-DE" b="1" dirty="0" smtClean="0"/>
              <a:t>Short pulse </a:t>
            </a:r>
            <a:r>
              <a:rPr lang="de-DE" b="1" dirty="0" err="1" smtClean="0"/>
              <a:t>probing</a:t>
            </a:r>
            <a:r>
              <a:rPr lang="de-DE" b="1" dirty="0" smtClean="0"/>
              <a:t> </a:t>
            </a:r>
            <a:r>
              <a:rPr lang="de-DE" b="1" dirty="0" err="1" smtClean="0"/>
              <a:t>system</a:t>
            </a:r>
            <a:endParaRPr lang="de-DE" b="1" dirty="0" smtClean="0"/>
          </a:p>
          <a:p>
            <a:r>
              <a:rPr lang="de-DE" dirty="0" err="1" smtClean="0"/>
              <a:t>Wavelength</a:t>
            </a:r>
            <a:r>
              <a:rPr lang="de-DE" dirty="0" smtClean="0"/>
              <a:t>: 800 </a:t>
            </a:r>
            <a:r>
              <a:rPr lang="de-DE" dirty="0" err="1" smtClean="0"/>
              <a:t>nm</a:t>
            </a:r>
            <a:endParaRPr lang="de-DE" dirty="0" smtClean="0"/>
          </a:p>
          <a:p>
            <a:r>
              <a:rPr lang="de-DE" dirty="0" err="1" smtClean="0"/>
              <a:t>Energy</a:t>
            </a:r>
            <a:r>
              <a:rPr lang="de-DE" dirty="0" smtClean="0"/>
              <a:t>: 20 µJ</a:t>
            </a:r>
          </a:p>
          <a:p>
            <a:r>
              <a:rPr lang="de-DE" dirty="0" smtClean="0"/>
              <a:t>Pulse </a:t>
            </a:r>
            <a:r>
              <a:rPr lang="de-DE" dirty="0" err="1" smtClean="0"/>
              <a:t>duration</a:t>
            </a:r>
            <a:r>
              <a:rPr lang="de-DE" dirty="0" smtClean="0"/>
              <a:t>: 11 </a:t>
            </a:r>
            <a:r>
              <a:rPr lang="de-DE" dirty="0" err="1" smtClean="0"/>
              <a:t>fs</a:t>
            </a:r>
            <a:endParaRPr lang="en-GB" dirty="0" smtClean="0"/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4"/>
          <a:srcRect l="7880" t="19041" r="19760" b="17600"/>
          <a:stretch/>
        </p:blipFill>
        <p:spPr>
          <a:xfrm>
            <a:off x="4669536" y="1628242"/>
            <a:ext cx="2560009" cy="1681200"/>
          </a:xfrm>
          <a:prstGeom prst="rect">
            <a:avLst/>
          </a:prstGeom>
        </p:spPr>
      </p:pic>
      <p:grpSp>
        <p:nvGrpSpPr>
          <p:cNvPr id="3" name="Gruppieren 2"/>
          <p:cNvGrpSpPr/>
          <p:nvPr/>
        </p:nvGrpSpPr>
        <p:grpSpPr>
          <a:xfrm>
            <a:off x="519946" y="1099969"/>
            <a:ext cx="2600862" cy="2146766"/>
            <a:chOff x="1735089" y="1052741"/>
            <a:chExt cx="2600862" cy="2146766"/>
          </a:xfrm>
        </p:grpSpPr>
        <p:sp>
          <p:nvSpPr>
            <p:cNvPr id="7" name="Textfeld 6"/>
            <p:cNvSpPr txBox="1"/>
            <p:nvPr/>
          </p:nvSpPr>
          <p:spPr>
            <a:xfrm>
              <a:off x="2552861" y="1052741"/>
              <a:ext cx="12955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 dirty="0" err="1"/>
                <a:t>JETi</a:t>
              </a:r>
              <a:r>
                <a:rPr lang="de-DE" sz="2400" b="1" dirty="0"/>
                <a:t> ONE</a:t>
              </a:r>
            </a:p>
          </p:txBody>
        </p:sp>
        <p:pic>
          <p:nvPicPr>
            <p:cNvPr id="20" name="Grafik 1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792" b="17022"/>
            <a:stretch/>
          </p:blipFill>
          <p:spPr>
            <a:xfrm>
              <a:off x="1735089" y="1738186"/>
              <a:ext cx="2600862" cy="1461321"/>
            </a:xfrm>
            <a:prstGeom prst="rect">
              <a:avLst/>
            </a:prstGeom>
          </p:spPr>
        </p:pic>
        <p:pic>
          <p:nvPicPr>
            <p:cNvPr id="19" name="Grafik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88848" y="1509076"/>
              <a:ext cx="1722821" cy="3643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9198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Major </a:t>
            </a:r>
            <a:r>
              <a:rPr lang="de-DE" dirty="0" err="1" smtClean="0"/>
              <a:t>tasks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TAF </a:t>
            </a:r>
            <a:r>
              <a:rPr lang="de-DE" dirty="0" err="1" smtClean="0"/>
              <a:t>project</a:t>
            </a:r>
            <a:endParaRPr lang="en-GB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08CF67-D28F-4F14-9D23-51FACA32C56D}" type="datetime1">
              <a:rPr lang="de-DE" smtClean="0"/>
              <a:t>22.09.2025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FC230-DEB5-4BF3-B1A7-64EAF675BC55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7" name="Textfeld 6"/>
          <p:cNvSpPr txBox="1"/>
          <p:nvPr/>
        </p:nvSpPr>
        <p:spPr>
          <a:xfrm>
            <a:off x="975019" y="2114064"/>
            <a:ext cx="105102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de-DE" sz="2400" b="1" dirty="0" smtClean="0">
                <a:solidFill>
                  <a:schemeClr val="accent6"/>
                </a:solidFill>
              </a:rPr>
              <a:t>Synchronisation </a:t>
            </a:r>
            <a:r>
              <a:rPr lang="de-DE" sz="2400" b="1" dirty="0" err="1">
                <a:solidFill>
                  <a:schemeClr val="accent6"/>
                </a:solidFill>
              </a:rPr>
              <a:t>of</a:t>
            </a:r>
            <a:r>
              <a:rPr lang="de-DE" sz="2400" b="1" dirty="0">
                <a:solidFill>
                  <a:schemeClr val="accent6"/>
                </a:solidFill>
              </a:rPr>
              <a:t> all </a:t>
            </a:r>
            <a:r>
              <a:rPr lang="de-DE" sz="2400" b="1" dirty="0" err="1">
                <a:solidFill>
                  <a:schemeClr val="accent6"/>
                </a:solidFill>
              </a:rPr>
              <a:t>beams</a:t>
            </a:r>
            <a:r>
              <a:rPr lang="de-DE" sz="2400" b="1" dirty="0">
                <a:solidFill>
                  <a:schemeClr val="accent6"/>
                </a:solidFill>
              </a:rPr>
              <a:t> in </a:t>
            </a:r>
            <a:r>
              <a:rPr lang="de-DE" sz="2400" b="1" dirty="0" err="1">
                <a:solidFill>
                  <a:schemeClr val="accent6"/>
                </a:solidFill>
              </a:rPr>
              <a:t>space</a:t>
            </a:r>
            <a:r>
              <a:rPr lang="de-DE" sz="2400" b="1" dirty="0">
                <a:solidFill>
                  <a:schemeClr val="accent6"/>
                </a:solidFill>
              </a:rPr>
              <a:t> </a:t>
            </a:r>
            <a:r>
              <a:rPr lang="de-DE" sz="2400" b="1" dirty="0" smtClean="0">
                <a:solidFill>
                  <a:schemeClr val="accent6"/>
                </a:solidFill>
              </a:rPr>
              <a:t>(&lt; 3 </a:t>
            </a:r>
            <a:r>
              <a:rPr lang="de-DE" sz="2400" b="1" dirty="0">
                <a:solidFill>
                  <a:schemeClr val="accent6"/>
                </a:solidFill>
              </a:rPr>
              <a:t>µ</a:t>
            </a:r>
            <a:r>
              <a:rPr lang="de-DE" sz="2400" b="1" dirty="0" err="1">
                <a:solidFill>
                  <a:schemeClr val="accent6"/>
                </a:solidFill>
              </a:rPr>
              <a:t>rad</a:t>
            </a:r>
            <a:r>
              <a:rPr lang="de-DE" sz="2400" b="1" dirty="0">
                <a:solidFill>
                  <a:schemeClr val="accent6"/>
                </a:solidFill>
              </a:rPr>
              <a:t> (</a:t>
            </a:r>
            <a:r>
              <a:rPr lang="de-DE" sz="2400" b="1" dirty="0" err="1">
                <a:solidFill>
                  <a:schemeClr val="accent6"/>
                </a:solidFill>
              </a:rPr>
              <a:t>rms</a:t>
            </a:r>
            <a:r>
              <a:rPr lang="de-DE" sz="2400" b="1" dirty="0" smtClean="0">
                <a:solidFill>
                  <a:schemeClr val="accent6"/>
                </a:solidFill>
              </a:rPr>
              <a:t>)) </a:t>
            </a:r>
            <a:r>
              <a:rPr lang="de-DE" sz="2400" b="1" dirty="0" err="1" smtClean="0">
                <a:solidFill>
                  <a:schemeClr val="accent6"/>
                </a:solidFill>
              </a:rPr>
              <a:t>and</a:t>
            </a:r>
            <a:r>
              <a:rPr lang="de-DE" sz="2400" b="1" dirty="0" smtClean="0">
                <a:solidFill>
                  <a:schemeClr val="accent6"/>
                </a:solidFill>
              </a:rPr>
              <a:t> </a:t>
            </a:r>
            <a:r>
              <a:rPr lang="de-DE" sz="2400" b="1" dirty="0">
                <a:solidFill>
                  <a:schemeClr val="accent6"/>
                </a:solidFill>
              </a:rPr>
              <a:t>time </a:t>
            </a:r>
            <a:r>
              <a:rPr lang="de-DE" sz="2400" b="1" dirty="0" smtClean="0">
                <a:solidFill>
                  <a:schemeClr val="accent6"/>
                </a:solidFill>
              </a:rPr>
              <a:t>(&lt; 20 </a:t>
            </a:r>
            <a:r>
              <a:rPr lang="de-DE" sz="2400" b="1" dirty="0" err="1" smtClean="0">
                <a:solidFill>
                  <a:schemeClr val="accent6"/>
                </a:solidFill>
              </a:rPr>
              <a:t>fs</a:t>
            </a:r>
            <a:r>
              <a:rPr lang="de-DE" sz="2400" b="1" dirty="0">
                <a:solidFill>
                  <a:schemeClr val="accent6"/>
                </a:solidFill>
              </a:rPr>
              <a:t> </a:t>
            </a:r>
            <a:r>
              <a:rPr lang="de-DE" sz="2400" b="1" dirty="0" smtClean="0">
                <a:solidFill>
                  <a:schemeClr val="accent6"/>
                </a:solidFill>
              </a:rPr>
              <a:t>(</a:t>
            </a:r>
            <a:r>
              <a:rPr lang="de-DE" sz="2400" b="1" dirty="0" err="1" smtClean="0">
                <a:solidFill>
                  <a:schemeClr val="accent6"/>
                </a:solidFill>
              </a:rPr>
              <a:t>rms</a:t>
            </a:r>
            <a:r>
              <a:rPr lang="de-DE" sz="2400" b="1" dirty="0" smtClean="0">
                <a:solidFill>
                  <a:schemeClr val="accent6"/>
                </a:solidFill>
              </a:rPr>
              <a:t>))</a:t>
            </a:r>
            <a:br>
              <a:rPr lang="de-DE" sz="2400" b="1" dirty="0" smtClean="0">
                <a:solidFill>
                  <a:schemeClr val="accent6"/>
                </a:solidFill>
              </a:rPr>
            </a:br>
            <a:endParaRPr lang="de-DE" sz="2400" b="1" dirty="0" smtClean="0">
              <a:solidFill>
                <a:schemeClr val="accent6"/>
              </a:solidFill>
            </a:endParaRPr>
          </a:p>
          <a:p>
            <a:pPr marL="457200" indent="-457200">
              <a:buAutoNum type="arabicPeriod"/>
            </a:pPr>
            <a:r>
              <a:rPr lang="de-DE" sz="2400" b="1" dirty="0" err="1" smtClean="0">
                <a:solidFill>
                  <a:schemeClr val="accent6"/>
                </a:solidFill>
              </a:rPr>
              <a:t>Increase</a:t>
            </a:r>
            <a:r>
              <a:rPr lang="de-DE" sz="2400" b="1" dirty="0" smtClean="0">
                <a:solidFill>
                  <a:schemeClr val="accent6"/>
                </a:solidFill>
              </a:rPr>
              <a:t> </a:t>
            </a:r>
            <a:r>
              <a:rPr lang="de-DE" sz="2400" b="1" dirty="0" err="1" smtClean="0">
                <a:solidFill>
                  <a:schemeClr val="accent6"/>
                </a:solidFill>
              </a:rPr>
              <a:t>the</a:t>
            </a:r>
            <a:r>
              <a:rPr lang="de-DE" sz="2400" b="1" dirty="0" smtClean="0">
                <a:solidFill>
                  <a:schemeClr val="accent6"/>
                </a:solidFill>
              </a:rPr>
              <a:t> </a:t>
            </a:r>
            <a:r>
              <a:rPr lang="de-DE" sz="2400" b="1" dirty="0" err="1" smtClean="0">
                <a:solidFill>
                  <a:schemeClr val="accent6"/>
                </a:solidFill>
              </a:rPr>
              <a:t>peak</a:t>
            </a:r>
            <a:r>
              <a:rPr lang="de-DE" sz="2400" b="1" dirty="0" smtClean="0">
                <a:solidFill>
                  <a:schemeClr val="accent6"/>
                </a:solidFill>
              </a:rPr>
              <a:t> power </a:t>
            </a:r>
            <a:r>
              <a:rPr lang="de-DE" sz="2400" b="1" dirty="0" err="1" smtClean="0">
                <a:solidFill>
                  <a:schemeClr val="accent6"/>
                </a:solidFill>
              </a:rPr>
              <a:t>of</a:t>
            </a:r>
            <a:r>
              <a:rPr lang="de-DE" sz="2400" b="1" dirty="0" smtClean="0">
                <a:solidFill>
                  <a:schemeClr val="accent6"/>
                </a:solidFill>
              </a:rPr>
              <a:t> POLARIS </a:t>
            </a:r>
            <a:r>
              <a:rPr lang="de-DE" sz="2400" b="1" dirty="0" err="1" smtClean="0">
                <a:solidFill>
                  <a:schemeClr val="accent6"/>
                </a:solidFill>
              </a:rPr>
              <a:t>for</a:t>
            </a:r>
            <a:r>
              <a:rPr lang="de-DE" sz="2400" b="1" dirty="0" smtClean="0">
                <a:solidFill>
                  <a:schemeClr val="accent6"/>
                </a:solidFill>
              </a:rPr>
              <a:t> </a:t>
            </a:r>
            <a:r>
              <a:rPr lang="de-DE" sz="2400" b="1" dirty="0" err="1" smtClean="0">
                <a:solidFill>
                  <a:schemeClr val="accent6"/>
                </a:solidFill>
              </a:rPr>
              <a:t>novel</a:t>
            </a:r>
            <a:r>
              <a:rPr lang="de-DE" sz="2400" b="1" dirty="0" smtClean="0">
                <a:solidFill>
                  <a:schemeClr val="accent6"/>
                </a:solidFill>
              </a:rPr>
              <a:t> </a:t>
            </a:r>
            <a:r>
              <a:rPr lang="de-DE" sz="2400" b="1" dirty="0" err="1" smtClean="0">
                <a:solidFill>
                  <a:schemeClr val="accent6"/>
                </a:solidFill>
              </a:rPr>
              <a:t>experiments</a:t>
            </a:r>
            <a:r>
              <a:rPr lang="de-DE" sz="2400" b="1" dirty="0" smtClean="0">
                <a:solidFill>
                  <a:schemeClr val="accent6"/>
                </a:solidFill>
              </a:rPr>
              <a:t> &amp; </a:t>
            </a:r>
            <a:r>
              <a:rPr lang="de-DE" sz="2400" b="1" dirty="0" err="1" smtClean="0">
                <a:solidFill>
                  <a:schemeClr val="accent6"/>
                </a:solidFill>
              </a:rPr>
              <a:t>applications</a:t>
            </a:r>
            <a:r>
              <a:rPr lang="de-DE" sz="2400" b="1" dirty="0" smtClean="0">
                <a:solidFill>
                  <a:schemeClr val="accent6"/>
                </a:solidFill>
              </a:rPr>
              <a:t/>
            </a:r>
            <a:br>
              <a:rPr lang="de-DE" sz="2400" b="1" dirty="0" smtClean="0">
                <a:solidFill>
                  <a:schemeClr val="accent6"/>
                </a:solidFill>
              </a:rPr>
            </a:br>
            <a:endParaRPr lang="de-DE" sz="2400" b="1" dirty="0" smtClean="0">
              <a:solidFill>
                <a:schemeClr val="accent6"/>
              </a:solidFill>
            </a:endParaRPr>
          </a:p>
          <a:p>
            <a:pPr marL="457200" indent="-457200">
              <a:buAutoNum type="arabicPeriod"/>
            </a:pPr>
            <a:r>
              <a:rPr lang="de-DE" sz="2400" b="1" dirty="0" err="1" smtClean="0">
                <a:solidFill>
                  <a:schemeClr val="accent6"/>
                </a:solidFill>
              </a:rPr>
              <a:t>Readiness</a:t>
            </a:r>
            <a:r>
              <a:rPr lang="de-DE" sz="2400" b="1" dirty="0" smtClean="0">
                <a:solidFill>
                  <a:schemeClr val="accent6"/>
                </a:solidFill>
              </a:rPr>
              <a:t> </a:t>
            </a:r>
            <a:r>
              <a:rPr lang="de-DE" sz="2400" b="1" dirty="0" err="1" smtClean="0">
                <a:solidFill>
                  <a:schemeClr val="accent6"/>
                </a:solidFill>
              </a:rPr>
              <a:t>of</a:t>
            </a:r>
            <a:r>
              <a:rPr lang="de-DE" sz="2400" b="1" dirty="0" smtClean="0">
                <a:solidFill>
                  <a:schemeClr val="accent6"/>
                </a:solidFill>
              </a:rPr>
              <a:t> </a:t>
            </a:r>
            <a:r>
              <a:rPr lang="de-DE" sz="2400" b="1" dirty="0" err="1" smtClean="0">
                <a:solidFill>
                  <a:schemeClr val="accent6"/>
                </a:solidFill>
              </a:rPr>
              <a:t>the</a:t>
            </a:r>
            <a:r>
              <a:rPr lang="de-DE" sz="2400" b="1" dirty="0" smtClean="0">
                <a:solidFill>
                  <a:schemeClr val="accent6"/>
                </a:solidFill>
              </a:rPr>
              <a:t> </a:t>
            </a:r>
            <a:r>
              <a:rPr lang="de-DE" sz="2400" b="1" dirty="0" err="1" smtClean="0">
                <a:solidFill>
                  <a:schemeClr val="accent6"/>
                </a:solidFill>
              </a:rPr>
              <a:t>laser</a:t>
            </a:r>
            <a:r>
              <a:rPr lang="de-DE" sz="2400" b="1" dirty="0" smtClean="0">
                <a:solidFill>
                  <a:schemeClr val="accent6"/>
                </a:solidFill>
              </a:rPr>
              <a:t> </a:t>
            </a:r>
            <a:r>
              <a:rPr lang="de-DE" sz="2400" b="1" dirty="0" err="1" smtClean="0">
                <a:solidFill>
                  <a:schemeClr val="accent6"/>
                </a:solidFill>
              </a:rPr>
              <a:t>systems</a:t>
            </a:r>
            <a:r>
              <a:rPr lang="de-DE" sz="2400" b="1" dirty="0" smtClean="0">
                <a:solidFill>
                  <a:schemeClr val="accent6"/>
                </a:solidFill>
              </a:rPr>
              <a:t> </a:t>
            </a:r>
            <a:r>
              <a:rPr lang="de-DE" sz="2400" b="1" dirty="0" err="1" smtClean="0">
                <a:solidFill>
                  <a:schemeClr val="accent6"/>
                </a:solidFill>
              </a:rPr>
              <a:t>for</a:t>
            </a:r>
            <a:r>
              <a:rPr lang="de-DE" sz="2400" b="1" dirty="0" smtClean="0">
                <a:solidFill>
                  <a:schemeClr val="accent6"/>
                </a:solidFill>
              </a:rPr>
              <a:t> </a:t>
            </a:r>
            <a:r>
              <a:rPr lang="de-DE" sz="2400" b="1" dirty="0" err="1" smtClean="0">
                <a:solidFill>
                  <a:schemeClr val="accent6"/>
                </a:solidFill>
              </a:rPr>
              <a:t>joined</a:t>
            </a:r>
            <a:r>
              <a:rPr lang="de-DE" sz="2400" b="1" dirty="0" smtClean="0">
                <a:solidFill>
                  <a:schemeClr val="accent6"/>
                </a:solidFill>
              </a:rPr>
              <a:t> </a:t>
            </a:r>
            <a:r>
              <a:rPr lang="de-DE" sz="2400" b="1" dirty="0" err="1" smtClean="0">
                <a:solidFill>
                  <a:schemeClr val="accent6"/>
                </a:solidFill>
              </a:rPr>
              <a:t>experiments</a:t>
            </a:r>
            <a:r>
              <a:rPr lang="de-DE" sz="2400" b="1" dirty="0" smtClean="0">
                <a:solidFill>
                  <a:schemeClr val="accent6"/>
                </a:solidFill>
              </a:rPr>
              <a:t> </a:t>
            </a:r>
            <a:r>
              <a:rPr lang="de-DE" sz="2400" b="1" dirty="0" err="1" smtClean="0">
                <a:solidFill>
                  <a:schemeClr val="accent6"/>
                </a:solidFill>
              </a:rPr>
              <a:t>and</a:t>
            </a:r>
            <a:r>
              <a:rPr lang="de-DE" sz="2400" b="1" dirty="0" smtClean="0">
                <a:solidFill>
                  <a:schemeClr val="accent6"/>
                </a:solidFill>
              </a:rPr>
              <a:t> </a:t>
            </a:r>
            <a:r>
              <a:rPr lang="de-DE" sz="2400" b="1" dirty="0" err="1" smtClean="0">
                <a:solidFill>
                  <a:schemeClr val="accent6"/>
                </a:solidFill>
              </a:rPr>
              <a:t>autonomous</a:t>
            </a:r>
            <a:r>
              <a:rPr lang="de-DE" sz="2400" b="1" dirty="0" smtClean="0">
                <a:solidFill>
                  <a:schemeClr val="accent6"/>
                </a:solidFill>
              </a:rPr>
              <a:t> </a:t>
            </a:r>
            <a:r>
              <a:rPr lang="de-DE" sz="2400" b="1" dirty="0" err="1" smtClean="0">
                <a:solidFill>
                  <a:schemeClr val="accent6"/>
                </a:solidFill>
              </a:rPr>
              <a:t>control</a:t>
            </a:r>
            <a:r>
              <a:rPr lang="de-DE" sz="2400" b="1" dirty="0" smtClean="0">
                <a:solidFill>
                  <a:schemeClr val="accent6"/>
                </a:solidFill>
              </a:rPr>
              <a:t> </a:t>
            </a:r>
            <a:r>
              <a:rPr lang="de-DE" sz="2400" b="1" dirty="0" err="1" smtClean="0">
                <a:solidFill>
                  <a:schemeClr val="accent6"/>
                </a:solidFill>
              </a:rPr>
              <a:t>for</a:t>
            </a:r>
            <a:r>
              <a:rPr lang="de-DE" sz="2400" b="1" dirty="0" smtClean="0">
                <a:solidFill>
                  <a:schemeClr val="accent6"/>
                </a:solidFill>
              </a:rPr>
              <a:t> </a:t>
            </a:r>
            <a:r>
              <a:rPr lang="de-DE" sz="2400" b="1" dirty="0" err="1" smtClean="0">
                <a:solidFill>
                  <a:schemeClr val="accent6"/>
                </a:solidFill>
              </a:rPr>
              <a:t>machine</a:t>
            </a:r>
            <a:r>
              <a:rPr lang="de-DE" sz="2400" b="1" dirty="0" smtClean="0">
                <a:solidFill>
                  <a:schemeClr val="accent6"/>
                </a:solidFill>
              </a:rPr>
              <a:t> </a:t>
            </a:r>
            <a:r>
              <a:rPr lang="de-DE" sz="2400" b="1" dirty="0" err="1" smtClean="0">
                <a:solidFill>
                  <a:schemeClr val="accent6"/>
                </a:solidFill>
              </a:rPr>
              <a:t>learning</a:t>
            </a:r>
            <a:r>
              <a:rPr lang="de-DE" sz="2400" b="1" dirty="0" smtClean="0">
                <a:solidFill>
                  <a:schemeClr val="accent6"/>
                </a:solidFill>
              </a:rPr>
              <a:t> </a:t>
            </a:r>
            <a:r>
              <a:rPr lang="de-DE" sz="2400" b="1" dirty="0" err="1" smtClean="0">
                <a:solidFill>
                  <a:schemeClr val="accent6"/>
                </a:solidFill>
              </a:rPr>
              <a:t>to</a:t>
            </a:r>
            <a:r>
              <a:rPr lang="de-DE" sz="2400" b="1" dirty="0" smtClean="0">
                <a:solidFill>
                  <a:schemeClr val="accent6"/>
                </a:solidFill>
              </a:rPr>
              <a:t> </a:t>
            </a:r>
            <a:r>
              <a:rPr lang="de-DE" sz="2400" b="1" dirty="0" err="1" smtClean="0">
                <a:solidFill>
                  <a:schemeClr val="accent6"/>
                </a:solidFill>
              </a:rPr>
              <a:t>optimize</a:t>
            </a:r>
            <a:r>
              <a:rPr lang="de-DE" sz="2400" b="1" dirty="0" smtClean="0">
                <a:solidFill>
                  <a:schemeClr val="accent6"/>
                </a:solidFill>
              </a:rPr>
              <a:t> </a:t>
            </a:r>
            <a:r>
              <a:rPr lang="de-DE" sz="2400" b="1" dirty="0" err="1" smtClean="0">
                <a:solidFill>
                  <a:schemeClr val="accent6"/>
                </a:solidFill>
              </a:rPr>
              <a:t>these</a:t>
            </a:r>
            <a:endParaRPr lang="en-GB" sz="2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11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rafik 43">
            <a:extLst>
              <a:ext uri="{FF2B5EF4-FFF2-40B4-BE49-F238E27FC236}">
                <a16:creationId xmlns:a16="http://schemas.microsoft.com/office/drawing/2014/main" id="{49F13796-2654-49D7-BA53-B88A521F7D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364" y="1206448"/>
            <a:ext cx="6264696" cy="356227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EA4F3D0-ED1A-4B6D-96BA-1E6324BB3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/>
              <a:t>Beam</a:t>
            </a:r>
            <a:r>
              <a:rPr lang="de-DE" dirty="0" smtClean="0"/>
              <a:t> </a:t>
            </a:r>
            <a:r>
              <a:rPr lang="de-DE" sz="3200" dirty="0"/>
              <a:t>Transport</a:t>
            </a:r>
            <a:r>
              <a:rPr lang="de-DE" dirty="0"/>
              <a:t> Towers &amp; </a:t>
            </a:r>
            <a:r>
              <a:rPr lang="de-DE" dirty="0" smtClean="0"/>
              <a:t>Frames, </a:t>
            </a:r>
            <a:r>
              <a:rPr lang="de-DE" dirty="0" err="1" smtClean="0"/>
              <a:t>stablity</a:t>
            </a:r>
            <a:r>
              <a:rPr lang="de-DE" dirty="0" smtClean="0"/>
              <a:t> </a:t>
            </a:r>
            <a:r>
              <a:rPr lang="de-DE" dirty="0" err="1" smtClean="0"/>
              <a:t>analysis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56D11FE-C535-40CD-BF07-65BD4478F724}"/>
              </a:ext>
            </a:extLst>
          </p:cNvPr>
          <p:cNvSpPr txBox="1"/>
          <p:nvPr/>
        </p:nvSpPr>
        <p:spPr>
          <a:xfrm>
            <a:off x="515009" y="5053231"/>
            <a:ext cx="59774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JETi200 Periscope (~ 3m)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JETi200 </a:t>
            </a:r>
            <a:r>
              <a:rPr lang="en-US" dirty="0"/>
              <a:t>turning chamber above wedding chamber (~ 3 m)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POLARIS turning chamber (~ 5 m </a:t>
            </a:r>
            <a:r>
              <a:rPr lang="en-US" dirty="0" smtClean="0"/>
              <a:t>above ground)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Beam shaping chamber (~ </a:t>
            </a:r>
            <a:r>
              <a:rPr lang="en-US" dirty="0" smtClean="0"/>
              <a:t>6 </a:t>
            </a:r>
            <a:r>
              <a:rPr lang="en-US" dirty="0"/>
              <a:t>m x 2m x </a:t>
            </a:r>
            <a:r>
              <a:rPr lang="en-US" dirty="0" smtClean="0"/>
              <a:t>1.5 </a:t>
            </a:r>
            <a:r>
              <a:rPr lang="en-US" dirty="0"/>
              <a:t>m) 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99E10DD6-EA7F-46E3-AB6C-604299B9C779}"/>
              </a:ext>
            </a:extLst>
          </p:cNvPr>
          <p:cNvSpPr txBox="1"/>
          <p:nvPr/>
        </p:nvSpPr>
        <p:spPr>
          <a:xfrm>
            <a:off x="554687" y="1491046"/>
            <a:ext cx="2290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TAF layout &amp; beamline</a:t>
            </a:r>
          </a:p>
        </p:txBody>
      </p:sp>
      <p:cxnSp>
        <p:nvCxnSpPr>
          <p:cNvPr id="14" name="Gerade Verbindung mit Pfeil 13">
            <a:extLst>
              <a:ext uri="{FF2B5EF4-FFF2-40B4-BE49-F238E27FC236}">
                <a16:creationId xmlns:a16="http://schemas.microsoft.com/office/drawing/2014/main" id="{2A82DDB1-3C32-4A9F-88FC-888331677D13}"/>
              </a:ext>
            </a:extLst>
          </p:cNvPr>
          <p:cNvCxnSpPr/>
          <p:nvPr/>
        </p:nvCxnSpPr>
        <p:spPr>
          <a:xfrm flipH="1">
            <a:off x="2243572" y="1277295"/>
            <a:ext cx="2088232" cy="144016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1B058BDC-0C9A-437E-BDAB-202936B670B3}"/>
              </a:ext>
            </a:extLst>
          </p:cNvPr>
          <p:cNvSpPr txBox="1"/>
          <p:nvPr/>
        </p:nvSpPr>
        <p:spPr>
          <a:xfrm rot="19567762">
            <a:off x="2854741" y="1808306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25 m</a:t>
            </a:r>
          </a:p>
        </p:txBody>
      </p: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AF533552-5B61-410B-AEAE-B2337B13A54D}"/>
              </a:ext>
            </a:extLst>
          </p:cNvPr>
          <p:cNvCxnSpPr>
            <a:cxnSpLocks/>
          </p:cNvCxnSpPr>
          <p:nvPr/>
        </p:nvCxnSpPr>
        <p:spPr>
          <a:xfrm flipH="1" flipV="1">
            <a:off x="3125376" y="2849943"/>
            <a:ext cx="2822448" cy="52179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28">
            <a:extLst>
              <a:ext uri="{FF2B5EF4-FFF2-40B4-BE49-F238E27FC236}">
                <a16:creationId xmlns:a16="http://schemas.microsoft.com/office/drawing/2014/main" id="{A5DA77E8-4FAB-469A-BDFC-9BFC3B79E9CD}"/>
              </a:ext>
            </a:extLst>
          </p:cNvPr>
          <p:cNvSpPr txBox="1"/>
          <p:nvPr/>
        </p:nvSpPr>
        <p:spPr>
          <a:xfrm rot="644450">
            <a:off x="4452981" y="2838942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15 m</a:t>
            </a:r>
          </a:p>
        </p:txBody>
      </p:sp>
      <p:cxnSp>
        <p:nvCxnSpPr>
          <p:cNvPr id="31" name="Gerade Verbindung mit Pfeil 30">
            <a:extLst>
              <a:ext uri="{FF2B5EF4-FFF2-40B4-BE49-F238E27FC236}">
                <a16:creationId xmlns:a16="http://schemas.microsoft.com/office/drawing/2014/main" id="{666E6CAE-F008-4777-ABF2-CEF2AFD7E266}"/>
              </a:ext>
            </a:extLst>
          </p:cNvPr>
          <p:cNvCxnSpPr>
            <a:cxnSpLocks/>
          </p:cNvCxnSpPr>
          <p:nvPr/>
        </p:nvCxnSpPr>
        <p:spPr>
          <a:xfrm flipH="1">
            <a:off x="2927025" y="3805119"/>
            <a:ext cx="786552" cy="63283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feld 31">
            <a:extLst>
              <a:ext uri="{FF2B5EF4-FFF2-40B4-BE49-F238E27FC236}">
                <a16:creationId xmlns:a16="http://schemas.microsoft.com/office/drawing/2014/main" id="{29289E9B-02FF-48AD-8335-7693A0A3BF27}"/>
              </a:ext>
            </a:extLst>
          </p:cNvPr>
          <p:cNvSpPr txBox="1"/>
          <p:nvPr/>
        </p:nvSpPr>
        <p:spPr>
          <a:xfrm rot="19150494">
            <a:off x="3008911" y="3906976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10 m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63FC67DD-D67B-4125-8034-EF1295C24CA9}"/>
              </a:ext>
            </a:extLst>
          </p:cNvPr>
          <p:cNvSpPr txBox="1"/>
          <p:nvPr/>
        </p:nvSpPr>
        <p:spPr>
          <a:xfrm>
            <a:off x="4361549" y="868201"/>
            <a:ext cx="1919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JETi200 &amp; </a:t>
            </a:r>
            <a:r>
              <a:rPr lang="en-US" dirty="0" err="1" smtClean="0"/>
              <a:t>JETiONE</a:t>
            </a:r>
            <a:endParaRPr lang="en-US" dirty="0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219D71CD-1671-4FB0-9D5B-52B8B4913218}"/>
              </a:ext>
            </a:extLst>
          </p:cNvPr>
          <p:cNvSpPr txBox="1"/>
          <p:nvPr/>
        </p:nvSpPr>
        <p:spPr>
          <a:xfrm>
            <a:off x="5598277" y="2865131"/>
            <a:ext cx="97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POLARIS</a:t>
            </a:r>
          </a:p>
        </p:txBody>
      </p:sp>
      <p:grpSp>
        <p:nvGrpSpPr>
          <p:cNvPr id="6" name="Gruppieren 5"/>
          <p:cNvGrpSpPr/>
          <p:nvPr/>
        </p:nvGrpSpPr>
        <p:grpSpPr>
          <a:xfrm>
            <a:off x="1395141" y="2914998"/>
            <a:ext cx="4695520" cy="2118781"/>
            <a:chOff x="1395141" y="2914998"/>
            <a:chExt cx="4695520" cy="2118781"/>
          </a:xfrm>
        </p:grpSpPr>
        <p:cxnSp>
          <p:nvCxnSpPr>
            <p:cNvPr id="13" name="Gerade Verbindung mit Pfeil 12">
              <a:extLst>
                <a:ext uri="{FF2B5EF4-FFF2-40B4-BE49-F238E27FC236}">
                  <a16:creationId xmlns:a16="http://schemas.microsoft.com/office/drawing/2014/main" id="{DF6D1F70-EBBD-493F-ACC3-00C3E016C26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51404" y="2914998"/>
              <a:ext cx="815863" cy="216024"/>
            </a:xfrm>
            <a:prstGeom prst="straightConnector1">
              <a:avLst/>
            </a:prstGeom>
            <a:ln w="2222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mit Pfeil 21">
              <a:extLst>
                <a:ext uri="{FF2B5EF4-FFF2-40B4-BE49-F238E27FC236}">
                  <a16:creationId xmlns:a16="http://schemas.microsoft.com/office/drawing/2014/main" id="{5CC68934-BAD0-4F78-B59B-D296B2084D8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99556" y="3496069"/>
              <a:ext cx="1045490" cy="13475"/>
            </a:xfrm>
            <a:prstGeom prst="straightConnector1">
              <a:avLst/>
            </a:prstGeom>
            <a:ln w="2222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mit Pfeil 24">
              <a:extLst>
                <a:ext uri="{FF2B5EF4-FFF2-40B4-BE49-F238E27FC236}">
                  <a16:creationId xmlns:a16="http://schemas.microsoft.com/office/drawing/2014/main" id="{D09A4FE7-C6A5-4889-BD58-622C571B2A7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195900" y="4077893"/>
              <a:ext cx="610694" cy="511319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mit Pfeil 27">
              <a:extLst>
                <a:ext uri="{FF2B5EF4-FFF2-40B4-BE49-F238E27FC236}">
                  <a16:creationId xmlns:a16="http://schemas.microsoft.com/office/drawing/2014/main" id="{12D63AE3-7609-4A62-BCE0-E2BB00B5065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11766" y="4403853"/>
              <a:ext cx="827950" cy="459656"/>
            </a:xfrm>
            <a:prstGeom prst="straightConnector1">
              <a:avLst/>
            </a:prstGeom>
            <a:ln w="2222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Ellipse 3"/>
            <p:cNvSpPr/>
            <p:nvPr/>
          </p:nvSpPr>
          <p:spPr bwMode="auto">
            <a:xfrm>
              <a:off x="1395141" y="3010022"/>
              <a:ext cx="293427" cy="300251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800" b="1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1</a:t>
              </a:r>
              <a:endParaRPr kumimoji="0" lang="en-GB" sz="1800" b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Ellipse 37"/>
            <p:cNvSpPr/>
            <p:nvPr/>
          </p:nvSpPr>
          <p:spPr bwMode="auto">
            <a:xfrm>
              <a:off x="1727178" y="3368326"/>
              <a:ext cx="293427" cy="300251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800" b="1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2</a:t>
              </a:r>
              <a:endParaRPr kumimoji="0" lang="en-GB" sz="1800" b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Ellipse 38"/>
            <p:cNvSpPr/>
            <p:nvPr/>
          </p:nvSpPr>
          <p:spPr bwMode="auto">
            <a:xfrm>
              <a:off x="3661733" y="4733528"/>
              <a:ext cx="293427" cy="300251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800" b="1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4</a:t>
              </a:r>
              <a:endParaRPr kumimoji="0" lang="en-GB" sz="1800" b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Ellipse 39"/>
            <p:cNvSpPr/>
            <p:nvPr/>
          </p:nvSpPr>
          <p:spPr bwMode="auto">
            <a:xfrm>
              <a:off x="5797234" y="4594495"/>
              <a:ext cx="293427" cy="300251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800" b="1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3</a:t>
              </a:r>
              <a:endParaRPr kumimoji="0" lang="en-GB" sz="1800" b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5" name="Gruppieren 4"/>
          <p:cNvGrpSpPr/>
          <p:nvPr/>
        </p:nvGrpSpPr>
        <p:grpSpPr>
          <a:xfrm>
            <a:off x="6804705" y="1275129"/>
            <a:ext cx="5235030" cy="4003878"/>
            <a:chOff x="6804705" y="1275129"/>
            <a:chExt cx="5235030" cy="4003878"/>
          </a:xfrm>
        </p:grpSpPr>
        <p:pic>
          <p:nvPicPr>
            <p:cNvPr id="35" name="Grafik 34">
              <a:extLst>
                <a:ext uri="{FF2B5EF4-FFF2-40B4-BE49-F238E27FC236}">
                  <a16:creationId xmlns:a16="http://schemas.microsoft.com/office/drawing/2014/main" id="{0C033C35-EA85-4784-B509-CA46ACF60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04705" y="1552271"/>
              <a:ext cx="5235030" cy="3215755"/>
            </a:xfrm>
            <a:prstGeom prst="rect">
              <a:avLst/>
            </a:prstGeom>
          </p:spPr>
        </p:pic>
        <p:sp>
          <p:nvSpPr>
            <p:cNvPr id="36" name="Textfeld 35">
              <a:extLst>
                <a:ext uri="{FF2B5EF4-FFF2-40B4-BE49-F238E27FC236}">
                  <a16:creationId xmlns:a16="http://schemas.microsoft.com/office/drawing/2014/main" id="{B3518329-697E-4B9E-A779-4CB9B7FAE987}"/>
                </a:ext>
              </a:extLst>
            </p:cNvPr>
            <p:cNvSpPr txBox="1"/>
            <p:nvPr/>
          </p:nvSpPr>
          <p:spPr>
            <a:xfrm>
              <a:off x="6938643" y="4863509"/>
              <a:ext cx="286921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/>
                <a:t>VC-G: strongest criteria for REM und TEM with sub-</a:t>
              </a:r>
              <a:r>
                <a:rPr lang="en-US" sz="1050" b="1" dirty="0" err="1"/>
                <a:t>Ångström</a:t>
              </a:r>
              <a:r>
                <a:rPr lang="en-US" sz="1050" b="1" dirty="0"/>
                <a:t> resolution.</a:t>
              </a:r>
            </a:p>
          </p:txBody>
        </p:sp>
        <p:sp>
          <p:nvSpPr>
            <p:cNvPr id="37" name="Ellipse 36"/>
            <p:cNvSpPr/>
            <p:nvPr/>
          </p:nvSpPr>
          <p:spPr bwMode="auto">
            <a:xfrm>
              <a:off x="9715726" y="1646554"/>
              <a:ext cx="293427" cy="300251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800" b="1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1</a:t>
              </a:r>
              <a:endParaRPr kumimoji="0" lang="en-GB" sz="1800" b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Ellipse 40"/>
            <p:cNvSpPr/>
            <p:nvPr/>
          </p:nvSpPr>
          <p:spPr bwMode="auto">
            <a:xfrm>
              <a:off x="10327542" y="1275129"/>
              <a:ext cx="293427" cy="300251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800" b="1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2</a:t>
              </a:r>
              <a:endParaRPr kumimoji="0" lang="en-GB" sz="1800" b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Ellipse 41"/>
            <p:cNvSpPr/>
            <p:nvPr/>
          </p:nvSpPr>
          <p:spPr bwMode="auto">
            <a:xfrm>
              <a:off x="9275506" y="1425254"/>
              <a:ext cx="293427" cy="300251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800" b="1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3</a:t>
              </a:r>
              <a:endParaRPr kumimoji="0" lang="en-GB" sz="1800" b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Ellipse 42"/>
            <p:cNvSpPr/>
            <p:nvPr/>
          </p:nvSpPr>
          <p:spPr bwMode="auto">
            <a:xfrm>
              <a:off x="11081566" y="2340620"/>
              <a:ext cx="293427" cy="300251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rtlCol="0" anchor="ctr"/>
            <a:lstStyle/>
            <a:p>
              <a:pPr marL="0" marR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de-DE" sz="1800" b="1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</a:rPr>
                <a:t>4</a:t>
              </a:r>
              <a:endParaRPr kumimoji="0" lang="en-GB" sz="1800" b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640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791EB8-CA2D-43D8-92AB-64356B8A5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err="1"/>
              <a:t>Foundation</a:t>
            </a:r>
            <a:r>
              <a:rPr lang="de-DE" sz="3200" dirty="0"/>
              <a:t> Work </a:t>
            </a:r>
            <a:r>
              <a:rPr lang="de-DE" sz="3200" dirty="0" err="1"/>
              <a:t>for</a:t>
            </a:r>
            <a:r>
              <a:rPr lang="de-DE" sz="3200" dirty="0"/>
              <a:t> </a:t>
            </a:r>
            <a:r>
              <a:rPr lang="de-DE" sz="3200" dirty="0" err="1"/>
              <a:t>JETi-Beamline</a:t>
            </a:r>
            <a:r>
              <a:rPr lang="de-DE" sz="3200" dirty="0"/>
              <a:t> and Beam-Shaping Chamber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DC64CC2-E865-4FB4-9D86-F27240AE6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08CF67-D28F-4F14-9D23-51FACA32C56D}" type="datetime1">
              <a:rPr lang="de-DE" smtClean="0"/>
              <a:t>24.09.2025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3BB137F-C963-471C-BDBF-FD88868DB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380A9AF-FCC1-4E9E-83FF-04C3CDCE4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FC230-DEB5-4BF3-B1A7-64EAF675BC55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CA2D129-C9C1-46FB-B4D8-05588CC4DC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400" y="1196752"/>
            <a:ext cx="2245593" cy="299067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2150F47-517E-4AD4-8A88-6120E00A47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376" y="3581278"/>
            <a:ext cx="3602013" cy="270462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F62B552-99A2-4804-9CCD-231EF79210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8186" y="848730"/>
            <a:ext cx="3473465" cy="260810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12E2CA9-F657-4254-9BED-F9B21FFD9D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3814" y="3581277"/>
            <a:ext cx="3602013" cy="270462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0907C98-7B05-406E-B929-224C14DAAF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2836" y="1457168"/>
            <a:ext cx="3602013" cy="479715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FA6AF748-4C21-4C7F-B056-DDAC5B16A5C2}"/>
              </a:ext>
            </a:extLst>
          </p:cNvPr>
          <p:cNvSpPr txBox="1"/>
          <p:nvPr/>
        </p:nvSpPr>
        <p:spPr>
          <a:xfrm>
            <a:off x="902722" y="3455634"/>
            <a:ext cx="2067617" cy="400110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JETi200 </a:t>
            </a:r>
            <a:r>
              <a:rPr lang="de-DE" sz="2000" b="1" dirty="0" err="1" smtClean="0"/>
              <a:t>Periscope</a:t>
            </a:r>
            <a:endParaRPr lang="de-DE" sz="2000" b="1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04EAC490-1C4E-4E3E-BC44-732446C3371A}"/>
              </a:ext>
            </a:extLst>
          </p:cNvPr>
          <p:cNvSpPr txBox="1"/>
          <p:nvPr/>
        </p:nvSpPr>
        <p:spPr>
          <a:xfrm>
            <a:off x="5250889" y="5661248"/>
            <a:ext cx="2161617" cy="400110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2000" b="1" dirty="0"/>
              <a:t>Wedding Chamber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13C45A7-872E-41AF-9316-84A2B2CBAC9B}"/>
              </a:ext>
            </a:extLst>
          </p:cNvPr>
          <p:cNvSpPr txBox="1"/>
          <p:nvPr/>
        </p:nvSpPr>
        <p:spPr>
          <a:xfrm>
            <a:off x="8932908" y="3319000"/>
            <a:ext cx="2723823" cy="400110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2000" b="1" dirty="0"/>
              <a:t>Beam Shaping Chamber</a:t>
            </a:r>
          </a:p>
        </p:txBody>
      </p:sp>
    </p:spTree>
    <p:extLst>
      <p:ext uri="{BB962C8B-B14F-4D97-AF65-F5344CB8AC3E}">
        <p14:creationId xmlns:p14="http://schemas.microsoft.com/office/powerpoint/2010/main" val="319697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5E2ECB-40ED-4AA9-9EE1-D2FE193FD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New </a:t>
            </a:r>
            <a:r>
              <a:rPr lang="de-DE" dirty="0"/>
              <a:t>54°- AOI Pulse </a:t>
            </a:r>
            <a:r>
              <a:rPr lang="de-DE" dirty="0" err="1"/>
              <a:t>Compressor</a:t>
            </a:r>
            <a:r>
              <a:rPr lang="de-DE" dirty="0"/>
              <a:t>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6282E19-3C3B-4708-8BAD-98CA59933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08CF67-D28F-4F14-9D23-51FACA32C56D}" type="datetime1">
              <a:rPr lang="de-DE" smtClean="0"/>
              <a:t>24.09.2025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A329E83-2111-42AE-9F9E-5A2357483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EBDA346-E942-418F-B0EB-DBEFEFBA0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991836" y="6791084"/>
            <a:ext cx="2844800" cy="365125"/>
          </a:xfrm>
        </p:spPr>
        <p:txBody>
          <a:bodyPr/>
          <a:lstStyle/>
          <a:p>
            <a:pPr>
              <a:defRPr/>
            </a:pPr>
            <a:fld id="{3F3FC230-DEB5-4BF3-B1A7-64EAF675BC55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3CB569F-8A0E-4B72-87B7-6BA33049B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757" y="989448"/>
            <a:ext cx="10947573" cy="3397522"/>
          </a:xfrm>
          <a:prstGeom prst="rect">
            <a:avLst/>
          </a:prstGeom>
        </p:spPr>
      </p:pic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D22E8055-D431-4544-A97F-6A8896A78565}"/>
              </a:ext>
            </a:extLst>
          </p:cNvPr>
          <p:cNvSpPr txBox="1">
            <a:spLocks/>
          </p:cNvSpPr>
          <p:nvPr/>
        </p:nvSpPr>
        <p:spPr>
          <a:xfrm>
            <a:off x="4669536" y="6569076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defTabSz="914400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5E08CF67-D28F-4F14-9D23-51FACA32C56D}" type="datetime1">
              <a:rPr lang="de-DE" smtClean="0"/>
              <a:pPr>
                <a:defRPr/>
              </a:pPr>
              <a:t>24.09.2025</a:t>
            </a:fld>
            <a:endParaRPr lang="en-US" dirty="0"/>
          </a:p>
        </p:txBody>
      </p:sp>
      <p:sp>
        <p:nvSpPr>
          <p:cNvPr id="10" name="Foliennummernplatzhalter 5">
            <a:extLst>
              <a:ext uri="{FF2B5EF4-FFF2-40B4-BE49-F238E27FC236}">
                <a16:creationId xmlns:a16="http://schemas.microsoft.com/office/drawing/2014/main" id="{58203908-4FF4-4707-8E67-4FD53555E838}"/>
              </a:ext>
            </a:extLst>
          </p:cNvPr>
          <p:cNvSpPr txBox="1">
            <a:spLocks/>
          </p:cNvSpPr>
          <p:nvPr/>
        </p:nvSpPr>
        <p:spPr>
          <a:xfrm>
            <a:off x="2262509" y="674226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r" defTabSz="914400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3F3FC230-DEB5-4BF3-B1A7-64EAF675BC55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FDC24E2-92A1-4FDF-A86E-E24C9649B4F6}"/>
              </a:ext>
            </a:extLst>
          </p:cNvPr>
          <p:cNvSpPr txBox="1"/>
          <p:nvPr/>
        </p:nvSpPr>
        <p:spPr>
          <a:xfrm rot="21002237">
            <a:off x="1839527" y="1240858"/>
            <a:ext cx="1854867" cy="338554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Grating compressor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AB2A94F9-8B6F-4DC0-9AC7-08E77446CD25}"/>
              </a:ext>
            </a:extLst>
          </p:cNvPr>
          <p:cNvSpPr txBox="1"/>
          <p:nvPr/>
        </p:nvSpPr>
        <p:spPr>
          <a:xfrm>
            <a:off x="4457700" y="3598743"/>
            <a:ext cx="936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Turning </a:t>
            </a:r>
          </a:p>
          <a:p>
            <a:r>
              <a:rPr lang="en-US" sz="1600" b="1" dirty="0"/>
              <a:t>chamber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F6D218B9-5863-44F0-8B23-E48CBF352112}"/>
              </a:ext>
            </a:extLst>
          </p:cNvPr>
          <p:cNvSpPr txBox="1"/>
          <p:nvPr/>
        </p:nvSpPr>
        <p:spPr>
          <a:xfrm>
            <a:off x="9993792" y="812239"/>
            <a:ext cx="936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Turning </a:t>
            </a:r>
          </a:p>
          <a:p>
            <a:pPr algn="ctr"/>
            <a:r>
              <a:rPr lang="en-US" sz="1600" b="1" dirty="0"/>
              <a:t>chamber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3C7384E2-19A8-426D-8118-059BD2BB11D6}"/>
              </a:ext>
            </a:extLst>
          </p:cNvPr>
          <p:cNvSpPr txBox="1"/>
          <p:nvPr/>
        </p:nvSpPr>
        <p:spPr>
          <a:xfrm>
            <a:off x="8283049" y="1285378"/>
            <a:ext cx="10074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Periscope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FB90D60D-ED43-4777-8FBF-ACD10A2BBB7E}"/>
              </a:ext>
            </a:extLst>
          </p:cNvPr>
          <p:cNvSpPr txBox="1"/>
          <p:nvPr/>
        </p:nvSpPr>
        <p:spPr>
          <a:xfrm rot="21004086">
            <a:off x="6421005" y="1614918"/>
            <a:ext cx="1121333" cy="338554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Switchyard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69B3711-4A86-42D4-93AD-BA9FDE481974}"/>
              </a:ext>
            </a:extLst>
          </p:cNvPr>
          <p:cNvSpPr txBox="1"/>
          <p:nvPr/>
        </p:nvSpPr>
        <p:spPr>
          <a:xfrm>
            <a:off x="6672064" y="4202437"/>
            <a:ext cx="285007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Key 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54° AOI, 5.8 m separation length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500 TW peak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190 mm circular aperture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Monolithic compressor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MLD design possible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1480 l/mm gold gratings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84BC0FF4-1394-48B8-83B8-E18ADB3E5F3A}"/>
              </a:ext>
            </a:extLst>
          </p:cNvPr>
          <p:cNvCxnSpPr>
            <a:cxnSpLocks/>
          </p:cNvCxnSpPr>
          <p:nvPr/>
        </p:nvCxnSpPr>
        <p:spPr>
          <a:xfrm flipV="1">
            <a:off x="1240231" y="1196799"/>
            <a:ext cx="4063681" cy="75537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>
            <a:extLst>
              <a:ext uri="{FF2B5EF4-FFF2-40B4-BE49-F238E27FC236}">
                <a16:creationId xmlns:a16="http://schemas.microsoft.com/office/drawing/2014/main" id="{D13D4709-391F-466D-8D06-F3054826FCA2}"/>
              </a:ext>
            </a:extLst>
          </p:cNvPr>
          <p:cNvSpPr txBox="1"/>
          <p:nvPr/>
        </p:nvSpPr>
        <p:spPr>
          <a:xfrm rot="21024944">
            <a:off x="3533587" y="1450646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6.5 m</a:t>
            </a:r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3C60C1E0-E106-4CF2-B16B-770818E35DE3}"/>
              </a:ext>
            </a:extLst>
          </p:cNvPr>
          <p:cNvCxnSpPr>
            <a:cxnSpLocks/>
            <a:stCxn id="8" idx="0"/>
          </p:cNvCxnSpPr>
          <p:nvPr/>
        </p:nvCxnSpPr>
        <p:spPr>
          <a:xfrm flipH="1">
            <a:off x="5738228" y="989448"/>
            <a:ext cx="456316" cy="821293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E4C7FF50-9B9A-49B5-B04F-68C7B3B516AD}"/>
              </a:ext>
            </a:extLst>
          </p:cNvPr>
          <p:cNvCxnSpPr>
            <a:cxnSpLocks/>
            <a:stCxn id="8" idx="0"/>
          </p:cNvCxnSpPr>
          <p:nvPr/>
        </p:nvCxnSpPr>
        <p:spPr>
          <a:xfrm>
            <a:off x="6194544" y="989448"/>
            <a:ext cx="196612" cy="987461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>
            <a:extLst>
              <a:ext uri="{FF2B5EF4-FFF2-40B4-BE49-F238E27FC236}">
                <a16:creationId xmlns:a16="http://schemas.microsoft.com/office/drawing/2014/main" id="{A46657A8-8C3F-43EC-A584-AD41693F0F37}"/>
              </a:ext>
            </a:extLst>
          </p:cNvPr>
          <p:cNvSpPr txBox="1"/>
          <p:nvPr/>
        </p:nvSpPr>
        <p:spPr>
          <a:xfrm>
            <a:off x="5442799" y="707185"/>
            <a:ext cx="22060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Existing (old) chambers 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DD367A18-938F-43E9-8F2A-E6AEADB969AB}"/>
              </a:ext>
            </a:extLst>
          </p:cNvPr>
          <p:cNvSpPr/>
          <p:nvPr/>
        </p:nvSpPr>
        <p:spPr bwMode="auto">
          <a:xfrm>
            <a:off x="362936" y="4375531"/>
            <a:ext cx="4483422" cy="2109787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txBody>
          <a:bodyPr wrap="none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kern="0">
              <a:solidFill>
                <a:sysClr val="windowText" lastClr="000000"/>
              </a:solidFill>
            </a:endParaRP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2E49FDC0-E11D-4334-9C31-D01A31E5E0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480" y="4536456"/>
            <a:ext cx="4331979" cy="1153979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E0C8135B-12C3-49BD-BECF-2F99019E02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971" y="5908296"/>
            <a:ext cx="4376277" cy="489240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0F8DFA6D-2D35-4159-93C2-4775E7C4EE2D}"/>
              </a:ext>
            </a:extLst>
          </p:cNvPr>
          <p:cNvSpPr txBox="1"/>
          <p:nvPr/>
        </p:nvSpPr>
        <p:spPr>
          <a:xfrm>
            <a:off x="516911" y="4513866"/>
            <a:ext cx="1266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Optical design: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62D6F3E5-FF26-4B57-852A-D52156DE351C}"/>
              </a:ext>
            </a:extLst>
          </p:cNvPr>
          <p:cNvSpPr txBox="1"/>
          <p:nvPr/>
        </p:nvSpPr>
        <p:spPr>
          <a:xfrm>
            <a:off x="721563" y="5630273"/>
            <a:ext cx="3807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500 TW peak performance with 190 mm aperture</a:t>
            </a:r>
          </a:p>
        </p:txBody>
      </p: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2C5909E9-33BA-4C0D-BDB9-F690A76DF9CE}"/>
              </a:ext>
            </a:extLst>
          </p:cNvPr>
          <p:cNvCxnSpPr>
            <a:cxnSpLocks/>
          </p:cNvCxnSpPr>
          <p:nvPr/>
        </p:nvCxnSpPr>
        <p:spPr>
          <a:xfrm>
            <a:off x="10915468" y="1977775"/>
            <a:ext cx="890606" cy="1019177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feld 30">
            <a:extLst>
              <a:ext uri="{FF2B5EF4-FFF2-40B4-BE49-F238E27FC236}">
                <a16:creationId xmlns:a16="http://schemas.microsoft.com/office/drawing/2014/main" id="{D9442F05-CA12-410A-B7E4-4C50286121DD}"/>
              </a:ext>
            </a:extLst>
          </p:cNvPr>
          <p:cNvSpPr txBox="1"/>
          <p:nvPr/>
        </p:nvSpPr>
        <p:spPr>
          <a:xfrm rot="2896655">
            <a:off x="11203547" y="2223745"/>
            <a:ext cx="4891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TAF</a:t>
            </a:r>
            <a:endParaRPr 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31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354026-79CB-4C55-87E1-3BF96D270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Pulse </a:t>
            </a:r>
            <a:r>
              <a:rPr lang="de-DE" dirty="0" err="1"/>
              <a:t>Compressor</a:t>
            </a:r>
            <a:r>
              <a:rPr lang="de-DE" dirty="0"/>
              <a:t> </a:t>
            </a:r>
            <a:r>
              <a:rPr lang="de-DE" dirty="0" err="1"/>
              <a:t>Vacuum</a:t>
            </a:r>
            <a:r>
              <a:rPr lang="de-DE" dirty="0"/>
              <a:t> System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1B6D279-10A0-440C-854A-200324131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08CF67-D28F-4F14-9D23-51FACA32C56D}" type="datetime1">
              <a:rPr lang="de-DE" smtClean="0"/>
              <a:t>24.09.2025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83E8A57-00C1-4500-988A-00E587C20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4386F90-1812-463B-A362-150749162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3FC230-DEB5-4BF3-B1A7-64EAF675BC55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27AEA03-995C-49D0-9AB3-1F1FC64573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771" y="1729122"/>
            <a:ext cx="5420059" cy="3302406"/>
          </a:xfrm>
          <a:prstGeom prst="rect">
            <a:avLst/>
          </a:prstGeom>
        </p:spPr>
      </p:pic>
      <p:graphicFrame>
        <p:nvGraphicFramePr>
          <p:cNvPr id="9" name="Objekt 8">
            <a:extLst>
              <a:ext uri="{FF2B5EF4-FFF2-40B4-BE49-F238E27FC236}">
                <a16:creationId xmlns:a16="http://schemas.microsoft.com/office/drawing/2014/main" id="{707D19E6-1F5B-409F-8EE7-4C63D0EF61EF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5233988" y="3432175"/>
          <a:ext cx="7324725" cy="279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Graph" r:id="rId4" imgW="6344640" imgH="2418840" progId="Origin95.Graph">
                  <p:embed/>
                </p:oleObj>
              </mc:Choice>
              <mc:Fallback>
                <p:oleObj name="Graph" r:id="rId4" imgW="6344640" imgH="2418840" progId="Origin95.Graph">
                  <p:embed/>
                  <p:pic>
                    <p:nvPicPr>
                      <p:cNvPr id="9" name="Objekt 8">
                        <a:extLst>
                          <a:ext uri="{FF2B5EF4-FFF2-40B4-BE49-F238E27FC236}">
                            <a16:creationId xmlns:a16="http://schemas.microsoft.com/office/drawing/2014/main" id="{707D19E6-1F5B-409F-8EE7-4C63D0EF61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33988" y="3432175"/>
                        <a:ext cx="7324725" cy="279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feld 9">
            <a:extLst>
              <a:ext uri="{FF2B5EF4-FFF2-40B4-BE49-F238E27FC236}">
                <a16:creationId xmlns:a16="http://schemas.microsoft.com/office/drawing/2014/main" id="{7EA5F152-C4B6-4007-B38A-1208E61B8AF4}"/>
              </a:ext>
            </a:extLst>
          </p:cNvPr>
          <p:cNvSpPr txBox="1"/>
          <p:nvPr/>
        </p:nvSpPr>
        <p:spPr>
          <a:xfrm>
            <a:off x="2279576" y="5570920"/>
            <a:ext cx="2016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rgbClr val="FF0000"/>
                </a:solidFill>
              </a:rPr>
              <a:t>P</a:t>
            </a:r>
            <a:r>
              <a:rPr lang="de-DE" b="1" baseline="-25000" dirty="0" err="1">
                <a:solidFill>
                  <a:srgbClr val="FF0000"/>
                </a:solidFill>
              </a:rPr>
              <a:t>end</a:t>
            </a:r>
            <a:r>
              <a:rPr lang="de-DE" b="1" dirty="0">
                <a:solidFill>
                  <a:srgbClr val="FF0000"/>
                </a:solidFill>
              </a:rPr>
              <a:t>  &lt;  </a:t>
            </a:r>
            <a:r>
              <a:rPr lang="de-DE" b="1" dirty="0" smtClean="0">
                <a:solidFill>
                  <a:srgbClr val="FF0000"/>
                </a:solidFill>
              </a:rPr>
              <a:t>1x10</a:t>
            </a:r>
            <a:r>
              <a:rPr lang="de-DE" b="1" baseline="30000" dirty="0" smtClean="0">
                <a:solidFill>
                  <a:srgbClr val="FF0000"/>
                </a:solidFill>
              </a:rPr>
              <a:t>-7</a:t>
            </a:r>
            <a:r>
              <a:rPr lang="de-DE" b="1" dirty="0" smtClean="0">
                <a:solidFill>
                  <a:srgbClr val="FF0000"/>
                </a:solidFill>
              </a:rPr>
              <a:t> </a:t>
            </a:r>
            <a:r>
              <a:rPr lang="de-DE" b="1" dirty="0">
                <a:solidFill>
                  <a:srgbClr val="FF0000"/>
                </a:solidFill>
              </a:rPr>
              <a:t>mbar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6A06A6CE-875C-4572-904D-2E884589AC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5922" y="1039318"/>
            <a:ext cx="3840718" cy="234100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A676DBC3-3CDD-4102-9738-B1BAA57BFE2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9358" y="1031585"/>
            <a:ext cx="1647527" cy="2348740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CB51C7E1-C0C2-460F-9747-1F34B29F5E3D}"/>
              </a:ext>
            </a:extLst>
          </p:cNvPr>
          <p:cNvSpPr txBox="1"/>
          <p:nvPr/>
        </p:nvSpPr>
        <p:spPr>
          <a:xfrm>
            <a:off x="5844423" y="704498"/>
            <a:ext cx="20001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12 x </a:t>
            </a:r>
            <a:r>
              <a:rPr lang="de-DE" sz="1600" dirty="0" err="1"/>
              <a:t>breadboard</a:t>
            </a:r>
            <a:r>
              <a:rPr lang="de-DE" sz="1600" dirty="0"/>
              <a:t>-base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8331241D-6AFC-4C7D-8A76-B0D800B920DF}"/>
              </a:ext>
            </a:extLst>
          </p:cNvPr>
          <p:cNvSpPr txBox="1"/>
          <p:nvPr/>
        </p:nvSpPr>
        <p:spPr>
          <a:xfrm>
            <a:off x="8342607" y="685760"/>
            <a:ext cx="31873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View </a:t>
            </a:r>
            <a:r>
              <a:rPr lang="de-DE" sz="1600" dirty="0" err="1"/>
              <a:t>into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compression</a:t>
            </a:r>
            <a:r>
              <a:rPr lang="de-DE" sz="1600" dirty="0"/>
              <a:t> </a:t>
            </a:r>
            <a:r>
              <a:rPr lang="de-DE" sz="1600" dirty="0" err="1"/>
              <a:t>chamber</a:t>
            </a:r>
            <a:endParaRPr lang="de-DE" sz="1600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3DA765C9-B48C-4527-AD37-4D8E1AE81F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4518" y="1372920"/>
            <a:ext cx="2617678" cy="864693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0C34735F-434B-4417-A41A-9BDA51EC7992}"/>
              </a:ext>
            </a:extLst>
          </p:cNvPr>
          <p:cNvSpPr txBox="1"/>
          <p:nvPr/>
        </p:nvSpPr>
        <p:spPr>
          <a:xfrm>
            <a:off x="9769387" y="1100833"/>
            <a:ext cx="2062809" cy="276999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First eigenfrequency &gt; 200 Hz 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5D757F52-59A7-4E0A-97B1-50AE404EBF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9021" y="5230756"/>
            <a:ext cx="1111405" cy="104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8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7F1294-8A48-4EAD-A9DC-773D25369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 smtClean="0"/>
              <a:t>Large </a:t>
            </a:r>
            <a:r>
              <a:rPr lang="de-DE" sz="3200" dirty="0"/>
              <a:t>Aperture Mirrors, Adaptive Optics and Mounts </a:t>
            </a:r>
          </a:p>
        </p:txBody>
      </p:sp>
      <p:grpSp>
        <p:nvGrpSpPr>
          <p:cNvPr id="6" name="Gruppieren 5"/>
          <p:cNvGrpSpPr/>
          <p:nvPr/>
        </p:nvGrpSpPr>
        <p:grpSpPr>
          <a:xfrm>
            <a:off x="223606" y="2891100"/>
            <a:ext cx="6136103" cy="3184037"/>
            <a:chOff x="6816573" y="1079103"/>
            <a:chExt cx="6136103" cy="3184037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F87A49B6-97A0-4EDB-867E-03A7860F2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55931" y="1800646"/>
              <a:ext cx="2796745" cy="1583150"/>
            </a:xfrm>
            <a:prstGeom prst="rect">
              <a:avLst/>
            </a:prstGeom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CCC3DB2F-E029-48BB-9F5D-B98AB7FED542}"/>
                </a:ext>
              </a:extLst>
            </p:cNvPr>
            <p:cNvSpPr txBox="1"/>
            <p:nvPr/>
          </p:nvSpPr>
          <p:spPr>
            <a:xfrm>
              <a:off x="10144364" y="3524476"/>
              <a:ext cx="280831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 dirty="0"/>
                <a:t>45° </a:t>
              </a:r>
              <a:r>
                <a:rPr lang="de-DE" sz="1400" dirty="0" err="1"/>
                <a:t>single</a:t>
              </a:r>
              <a:r>
                <a:rPr lang="de-DE" sz="1400" dirty="0"/>
                <a:t> pass </a:t>
              </a:r>
              <a:r>
                <a:rPr lang="de-DE" sz="1400" dirty="0" err="1"/>
                <a:t>reflected</a:t>
              </a:r>
              <a:r>
                <a:rPr lang="de-DE" sz="1400" dirty="0"/>
                <a:t> </a:t>
              </a:r>
              <a:r>
                <a:rPr lang="de-DE" sz="1400" dirty="0" err="1"/>
                <a:t>wavefront</a:t>
              </a:r>
              <a:r>
                <a:rPr lang="de-DE" sz="1400" dirty="0"/>
                <a:t> w/o PWR and AST, PV = 86 nm, 3 nm RMS, 230 x 230 mm²</a:t>
              </a:r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04F63127-C533-400B-9E5B-D6A6380F7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16573" y="1079103"/>
              <a:ext cx="3267832" cy="2230826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ABD83897-9CBA-48F8-8332-98F203956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18062" y="1096103"/>
              <a:ext cx="1634614" cy="365126"/>
            </a:xfrm>
            <a:prstGeom prst="rect">
              <a:avLst/>
            </a:prstGeom>
          </p:spPr>
        </p:pic>
      </p:grpSp>
      <p:grpSp>
        <p:nvGrpSpPr>
          <p:cNvPr id="5" name="Gruppieren 4"/>
          <p:cNvGrpSpPr/>
          <p:nvPr/>
        </p:nvGrpSpPr>
        <p:grpSpPr>
          <a:xfrm>
            <a:off x="6897087" y="1289163"/>
            <a:ext cx="2699283" cy="2059124"/>
            <a:chOff x="1296431" y="4362978"/>
            <a:chExt cx="2699283" cy="2059124"/>
          </a:xfrm>
        </p:grpSpPr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542C453A-1DEF-49FA-A8BB-35396E4CB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6431" y="4362978"/>
              <a:ext cx="2119961" cy="1766013"/>
            </a:xfrm>
            <a:prstGeom prst="rect">
              <a:avLst/>
            </a:prstGeom>
          </p:spPr>
        </p:pic>
        <p:cxnSp>
          <p:nvCxnSpPr>
            <p:cNvPr id="14" name="Gerade Verbindung mit Pfeil 13">
              <a:extLst>
                <a:ext uri="{FF2B5EF4-FFF2-40B4-BE49-F238E27FC236}">
                  <a16:creationId xmlns:a16="http://schemas.microsoft.com/office/drawing/2014/main" id="{D4B68928-4BC8-43C1-954B-9F24FE2D49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68385" y="5896111"/>
              <a:ext cx="1829635" cy="42025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0ADBDE71-8D69-405B-83A7-4BB7DF0E1070}"/>
                </a:ext>
              </a:extLst>
            </p:cNvPr>
            <p:cNvSpPr txBox="1"/>
            <p:nvPr/>
          </p:nvSpPr>
          <p:spPr>
            <a:xfrm rot="20817570">
              <a:off x="2441828" y="6052770"/>
              <a:ext cx="9573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560 mm</a:t>
              </a:r>
            </a:p>
          </p:txBody>
        </p:sp>
        <p:cxnSp>
          <p:nvCxnSpPr>
            <p:cNvPr id="16" name="Gerade Verbindung mit Pfeil 15">
              <a:extLst>
                <a:ext uri="{FF2B5EF4-FFF2-40B4-BE49-F238E27FC236}">
                  <a16:creationId xmlns:a16="http://schemas.microsoft.com/office/drawing/2014/main" id="{A1732767-9860-4E71-8F60-AB4B325692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57288" y="4467238"/>
              <a:ext cx="0" cy="1290666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A6B5CEF5-DDE3-4413-BE0E-3174AA112F52}"/>
                </a:ext>
              </a:extLst>
            </p:cNvPr>
            <p:cNvSpPr txBox="1"/>
            <p:nvPr/>
          </p:nvSpPr>
          <p:spPr>
            <a:xfrm rot="16200000">
              <a:off x="3332391" y="4927905"/>
              <a:ext cx="9573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370 mm</a:t>
              </a:r>
            </a:p>
          </p:txBody>
        </p:sp>
      </p:grpSp>
      <p:sp>
        <p:nvSpPr>
          <p:cNvPr id="18" name="Textfeld 17">
            <a:extLst>
              <a:ext uri="{FF2B5EF4-FFF2-40B4-BE49-F238E27FC236}">
                <a16:creationId xmlns:a16="http://schemas.microsoft.com/office/drawing/2014/main" id="{D02806EF-EE27-4D9E-85CA-8B2C87554B10}"/>
              </a:ext>
            </a:extLst>
          </p:cNvPr>
          <p:cNvSpPr txBox="1"/>
          <p:nvPr/>
        </p:nvSpPr>
        <p:spPr>
          <a:xfrm>
            <a:off x="9702862" y="1164561"/>
            <a:ext cx="24294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Ultra-Stable Mirror Mount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Prototype in development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Monolithic basement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Ultra-stable bearing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High-precise Adjustment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+- 3° adjustment range </a:t>
            </a:r>
            <a:endParaRPr lang="en-US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518D2067-CEB9-42A6-A006-0DF2AD3C6D48}"/>
              </a:ext>
            </a:extLst>
          </p:cNvPr>
          <p:cNvSpPr txBox="1"/>
          <p:nvPr/>
        </p:nvSpPr>
        <p:spPr>
          <a:xfrm>
            <a:off x="7179458" y="3353394"/>
            <a:ext cx="4464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Mechanical RMS pointing stability &lt; 50 nrad is envisioned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158DBC2-61A6-4367-BE82-8E86777DAD7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662"/>
          <a:stretch/>
        </p:blipFill>
        <p:spPr>
          <a:xfrm>
            <a:off x="7117072" y="4274723"/>
            <a:ext cx="1742890" cy="1734623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5177E642-9087-463A-AE01-BB2DF977A5DE}"/>
              </a:ext>
            </a:extLst>
          </p:cNvPr>
          <p:cNvSpPr txBox="1"/>
          <p:nvPr/>
        </p:nvSpPr>
        <p:spPr>
          <a:xfrm>
            <a:off x="9011694" y="4361847"/>
            <a:ext cx="29689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Deformable </a:t>
            </a:r>
            <a:r>
              <a:rPr lang="en-US" sz="1600" b="1" dirty="0" smtClean="0"/>
              <a:t>mirror systems for JETi200 &amp; POLARIS</a:t>
            </a:r>
            <a:endParaRPr lang="en-US" sz="1600" b="1" dirty="0"/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170 mm &amp; 220 </a:t>
            </a:r>
            <a:r>
              <a:rPr lang="en-US" sz="1400" dirty="0"/>
              <a:t>mm clear aperture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53 actuators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Closed loop with HR </a:t>
            </a:r>
            <a:r>
              <a:rPr lang="en-US" sz="1400" dirty="0" smtClean="0"/>
              <a:t>WFS</a:t>
            </a:r>
            <a:endParaRPr lang="en-US" sz="14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AC82DCE-3672-4426-83E2-052B689D0856}"/>
              </a:ext>
            </a:extLst>
          </p:cNvPr>
          <p:cNvSpPr txBox="1"/>
          <p:nvPr/>
        </p:nvSpPr>
        <p:spPr>
          <a:xfrm>
            <a:off x="237030" y="1164561"/>
            <a:ext cx="3388021" cy="1200329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8 large aperture </a:t>
            </a:r>
            <a:r>
              <a:rPr lang="en-US" sz="1600" b="1" dirty="0" smtClean="0"/>
              <a:t>mirrors POLARIS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2 pieces: 440 x 320 x 80 mm³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12</a:t>
            </a:r>
            <a:r>
              <a:rPr lang="en-US" sz="1400" dirty="0" smtClean="0"/>
              <a:t> </a:t>
            </a:r>
            <a:r>
              <a:rPr lang="en-US" sz="1400" dirty="0"/>
              <a:t>pieces: 320 x 230 x 50 mm³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Surface &lt; </a:t>
            </a:r>
            <a:r>
              <a:rPr lang="en-US" sz="1400" dirty="0" smtClean="0">
                <a:latin typeface="Symbol" panose="05050102010706020507" pitchFamily="18" charset="2"/>
              </a:rPr>
              <a:t>l</a:t>
            </a:r>
            <a:r>
              <a:rPr lang="en-US" sz="1400" dirty="0" smtClean="0"/>
              <a:t>/10 </a:t>
            </a:r>
            <a:r>
              <a:rPr lang="en-US" sz="1400" dirty="0"/>
              <a:t>measured @ 1053 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Damage threshold &gt; 1 J/cm² @ 100 fs </a:t>
            </a:r>
          </a:p>
        </p:txBody>
      </p:sp>
      <p:sp>
        <p:nvSpPr>
          <p:cNvPr id="4" name="Rechteck 3"/>
          <p:cNvSpPr/>
          <p:nvPr/>
        </p:nvSpPr>
        <p:spPr>
          <a:xfrm>
            <a:off x="10662049" y="628776"/>
            <a:ext cx="1586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2023 FGI 0023 </a:t>
            </a:r>
            <a:endParaRPr lang="en-GB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5AC82DCE-3672-4426-83E2-052B689D0856}"/>
              </a:ext>
            </a:extLst>
          </p:cNvPr>
          <p:cNvSpPr txBox="1"/>
          <p:nvPr/>
        </p:nvSpPr>
        <p:spPr>
          <a:xfrm>
            <a:off x="3625051" y="1164561"/>
            <a:ext cx="3388021" cy="1200329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6</a:t>
            </a:r>
            <a:r>
              <a:rPr lang="en-US" sz="1600" b="1" dirty="0" smtClean="0"/>
              <a:t> </a:t>
            </a:r>
            <a:r>
              <a:rPr lang="en-US" sz="1600" b="1" dirty="0"/>
              <a:t>large aperture </a:t>
            </a:r>
            <a:r>
              <a:rPr lang="en-US" sz="1600" b="1" dirty="0" smtClean="0"/>
              <a:t>mirrors JETi200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6 </a:t>
            </a:r>
            <a:r>
              <a:rPr lang="en-US" sz="1400" dirty="0"/>
              <a:t>pieces: 320 x 230 x 50 mm³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Damage </a:t>
            </a:r>
            <a:r>
              <a:rPr lang="en-US" sz="1400" dirty="0"/>
              <a:t>threshold &gt; </a:t>
            </a:r>
            <a:r>
              <a:rPr lang="en-US" sz="1400" dirty="0" smtClean="0"/>
              <a:t>0.1 </a:t>
            </a:r>
            <a:r>
              <a:rPr lang="en-US" sz="1400" dirty="0"/>
              <a:t>J/cm² @ </a:t>
            </a:r>
            <a:r>
              <a:rPr lang="en-US" sz="1400" dirty="0" smtClean="0"/>
              <a:t>20 </a:t>
            </a:r>
            <a:r>
              <a:rPr lang="en-US" sz="1400" dirty="0" smtClean="0"/>
              <a:t>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Surface &lt; </a:t>
            </a:r>
            <a:r>
              <a:rPr lang="en-US" sz="1400" dirty="0" smtClean="0">
                <a:latin typeface="Symbol" panose="05050102010706020507" pitchFamily="18" charset="2"/>
              </a:rPr>
              <a:t>l</a:t>
            </a:r>
            <a:r>
              <a:rPr lang="en-US" sz="1400" dirty="0" smtClean="0"/>
              <a:t>/30 </a:t>
            </a:r>
            <a:r>
              <a:rPr lang="en-US" sz="1400" dirty="0"/>
              <a:t>measured @ 800 </a:t>
            </a:r>
            <a:r>
              <a:rPr lang="en-US" sz="1400" dirty="0" smtClean="0"/>
              <a:t>nm</a:t>
            </a:r>
            <a:r>
              <a:rPr lang="en-US" sz="14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5" y="2684089"/>
            <a:ext cx="6601173" cy="366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1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Folie 1 - &amp;quot;JETi  200&amp;quot;&quot;/&gt;&lt;property id=&quot;20307&quot; value=&quot;419&quot;/&gt;&lt;/object&gt;&lt;object type=&quot;3&quot; unique_id=&quot;10005&quot;&gt;&lt;property id=&quot;20148&quot; value=&quot;5&quot;/&gt;&lt;property id=&quot;20300&quot; value=&quot;Folie 2 - &amp;quot;Helmholtz Institute Jena&amp;quot;&quot;/&gt;&lt;property id=&quot;20307&quot; value=&quot;420&quot;/&gt;&lt;/object&gt;&lt;object type=&quot;3&quot; unique_id=&quot;10034&quot;&gt;&lt;property id=&quot;20148&quot; value=&quot;5&quot;/&gt;&lt;property id=&quot;20300&quot; value=&quot;Folie 3 - &amp;quot;High intensity lasers @  HI Jena &amp;amp; IOQ&amp;quot;&quot;/&gt;&lt;property id=&quot;20307&quot; value=&quot;421&quot;/&gt;&lt;/object&gt;&lt;object type=&quot;3&quot; unique_id=&quot;10130&quot;&gt;&lt;property id=&quot;20148&quot; value=&quot;5&quot;/&gt;&lt;property id=&quot;20300&quot; value=&quot;Folie 4 - &amp;quot;JETi 200 – Jenaer Titan Saphir Laser&amp;quot;&quot;/&gt;&lt;property id=&quot;20307&quot; value=&quot;422&quot;/&gt;&lt;/object&gt;&lt;object type=&quot;3&quot; unique_id=&quot;10132&quot;&gt;&lt;property id=&quot;20148&quot; value=&quot;5&quot;/&gt;&lt;property id=&quot;20300&quot; value=&quot;Folie 7 - &amp;quot;Target Area 1 (TA2 in preparation)&amp;quot;&quot;/&gt;&lt;property id=&quot;20307&quot; value=&quot;424&quot;/&gt;&lt;/object&gt;&lt;object type=&quot;3&quot; unique_id=&quot;10133&quot;&gt;&lt;property id=&quot;20148&quot; value=&quot;5&quot;/&gt;&lt;property id=&quot;20300&quot; value=&quot;Folie 10 - &amp;quot;Unique probing options&amp;quot;&quot;/&gt;&lt;property id=&quot;20307&quot; value=&quot;425&quot;/&gt;&lt;/object&gt;&lt;object type=&quot;3&quot; unique_id=&quot;10134&quot;&gt;&lt;property id=&quot;20148&quot; value=&quot;5&quot;/&gt;&lt;property id=&quot;20300&quot; value=&quot;Folie 11 - &amp;quot;Measurement and application&amp;quot;&quot;/&gt;&lt;property id=&quot;20307&quot; value=&quot;426&quot;/&gt;&lt;/object&gt;&lt;object type=&quot;3&quot; unique_id=&quot;10145&quot;&gt;&lt;property id=&quot;20148&quot; value=&quot;5&quot;/&gt;&lt;property id=&quot;20300&quot; value=&quot;Folie 12 - &amp;quot;Probing with SWIR/MIR few cycle pulses&amp;quot;&quot;/&gt;&lt;property id=&quot;20307&quot; value=&quot;427&quot;/&gt;&lt;/object&gt;&lt;object type=&quot;3&quot; unique_id=&quot;10365&quot;&gt;&lt;property id=&quot;20148&quot; value=&quot;5&quot;/&gt;&lt;property id=&quot;20300&quot; value=&quot;Folie 9 - &amp;quot;Laser Wakefield Acceleration&amp;quot;&quot;/&gt;&lt;property id=&quot;20307&quot; value=&quot;428&quot;/&gt;&lt;/object&gt;&lt;object type=&quot;3&quot; unique_id=&quot;10486&quot;&gt;&lt;property id=&quot;20148&quot; value=&quot;5&quot;/&gt;&lt;property id=&quot;20300&quot; value=&quot;Folie 8 - &amp;quot;High intensity experiments - SHHG&amp;quot;&quot;/&gt;&lt;property id=&quot;20307&quot; value=&quot;429&quot;/&gt;&lt;/object&gt;&lt;object type=&quot;3&quot; unique_id=&quot;62615&quot;&gt;&lt;property id=&quot;20148&quot; value=&quot;5&quot;/&gt;&lt;property id=&quot;20300&quot; value=&quot;Folie 6 - &amp;quot; Temporal Intensity Contrast improvements&amp;quot;&quot;/&gt;&lt;property id=&quot;20307&quot; value=&quot;430&quot;/&gt;&lt;/object&gt;&lt;object type=&quot;3&quot; unique_id=&quot;62798&quot;&gt;&lt;property id=&quot;20148&quot; value=&quot;5&quot;/&gt;&lt;property id=&quot;20300&quot; value=&quot;Folie 5 - &amp;quot;Deformable mirror&amp;quot;&quot;/&gt;&lt;property id=&quot;20307&quot; value=&quot;431&quot;/&gt;&lt;/object&gt;&lt;object type=&quot;3&quot; unique_id=&quot;63079&quot;&gt;&lt;property id=&quot;20148&quot; value=&quot;5&quot;/&gt;&lt;property id=&quot;20300&quot; value=&quot;Folie 13 - &amp;quot;Outlook&amp;quot;&quot;/&gt;&lt;property id=&quot;20307&quot; value=&quot;432&quot;/&gt;&lt;/object&gt;&lt;object type=&quot;3&quot; unique_id=&quot;64714&quot;&gt;&lt;property id=&quot;20148&quot; value=&quot;5&quot;/&gt;&lt;property id=&quot;20300&quot; value=&quot;Folie 14 - &amp;quot;Acknowledgements&amp;quot;&quot;/&gt;&lt;property id=&quot;20307&quot; value=&quot;433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gradFill rotWithShape="1">
          <a:gsLst>
            <a:gs pos="0">
              <a:srgbClr val="333399"/>
            </a:gs>
            <a:gs pos="100000">
              <a:srgbClr val="FFFFFF">
                <a:alpha val="44000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573">
              <a:solidFill>
                <a:srgbClr val="000000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wrap="none" anchor="ctr"/>
      <a:lstStyle>
        <a:defPPr marL="0" marR="0" indent="0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0" cap="none" spc="0" normalizeH="0" baseline="0" noProof="0" smtClean="0">
            <a:ln>
              <a:noFill/>
            </a:ln>
            <a:solidFill>
              <a:sysClr val="windowText" lastClr="000000"/>
            </a:solidFill>
            <a:effectLst/>
            <a:uLnTx/>
            <a:uFillTx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hij_template_talk_mso_new" id="{444968BD-4A96-4EB7-95CC-71A30503D3EB}" vid="{A24A5DAF-453D-4664-A927-6C887856E963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hij_template_talk_mso</Template>
  <TotalTime>0</TotalTime>
  <Words>1125</Words>
  <Application>Microsoft Office PowerPoint</Application>
  <PresentationFormat>Breitbild</PresentationFormat>
  <Paragraphs>244</Paragraphs>
  <Slides>20</Slides>
  <Notes>4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7" baseType="lpstr">
      <vt:lpstr>ＭＳ Ｐゴシック</vt:lpstr>
      <vt:lpstr>Arial</vt:lpstr>
      <vt:lpstr>Calibri</vt:lpstr>
      <vt:lpstr>Symbol</vt:lpstr>
      <vt:lpstr>Verdana</vt:lpstr>
      <vt:lpstr>Office</vt:lpstr>
      <vt:lpstr>Unicode Origin Graph</vt:lpstr>
      <vt:lpstr>Target Area Fraunhofer project @HI Jena: Synchronized High Power Laser Experiments</vt:lpstr>
      <vt:lpstr>HI Jena extension (2022) &amp; TAF project</vt:lpstr>
      <vt:lpstr>High intensity lasers @  HI Jena</vt:lpstr>
      <vt:lpstr>Major tasks for TAF project</vt:lpstr>
      <vt:lpstr>Beam Transport Towers &amp; Frames, stablity analysis </vt:lpstr>
      <vt:lpstr>Foundation Work for JETi-Beamline and Beam-Shaping Chamber</vt:lpstr>
      <vt:lpstr>New 54°- AOI Pulse Compressor </vt:lpstr>
      <vt:lpstr>Pulse Compressor Vacuum System </vt:lpstr>
      <vt:lpstr>Large Aperture Mirrors, Adaptive Optics and Mounts </vt:lpstr>
      <vt:lpstr>Wedding chamber &amp; TAF experimental chamber </vt:lpstr>
      <vt:lpstr>Beam Shaping Chamber – Pulse compression to PW level</vt:lpstr>
      <vt:lpstr>New control systems for JETi200 and POLARIS</vt:lpstr>
      <vt:lpstr>State of the art synchronisation - locations</vt:lpstr>
      <vt:lpstr>TAF timing system at HI Jena</vt:lpstr>
      <vt:lpstr>Phase Noise Measurement</vt:lpstr>
      <vt:lpstr>Jitter measurement (Out-Of-Loop) FLINT-Vitara</vt:lpstr>
      <vt:lpstr>Jitter measurement (Out-Of-Loop) FLINT-Element2</vt:lpstr>
      <vt:lpstr>Conclusion and Outlook for 2026</vt:lpstr>
      <vt:lpstr>First flagship experiments @ TAF (2027 and beyond)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saevert</dc:creator>
  <cp:lastModifiedBy>saevert</cp:lastModifiedBy>
  <cp:revision>915</cp:revision>
  <cp:lastPrinted>2012-01-10T11:59:57Z</cp:lastPrinted>
  <dcterms:created xsi:type="dcterms:W3CDTF">2018-05-18T11:35:13Z</dcterms:created>
  <dcterms:modified xsi:type="dcterms:W3CDTF">2025-09-25T13:21:50Z</dcterms:modified>
</cp:coreProperties>
</file>