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32"/>
  </p:notesMasterIdLst>
  <p:sldIdLst>
    <p:sldId id="257" r:id="rId3"/>
    <p:sldId id="1018" r:id="rId4"/>
    <p:sldId id="885" r:id="rId5"/>
    <p:sldId id="886" r:id="rId6"/>
    <p:sldId id="1103" r:id="rId7"/>
    <p:sldId id="1104" r:id="rId8"/>
    <p:sldId id="256" r:id="rId9"/>
    <p:sldId id="263" r:id="rId10"/>
    <p:sldId id="958" r:id="rId11"/>
    <p:sldId id="260" r:id="rId12"/>
    <p:sldId id="933" r:id="rId13"/>
    <p:sldId id="1087" r:id="rId14"/>
    <p:sldId id="317" r:id="rId15"/>
    <p:sldId id="275" r:id="rId16"/>
    <p:sldId id="4404" r:id="rId17"/>
    <p:sldId id="1107" r:id="rId18"/>
    <p:sldId id="4399" r:id="rId19"/>
    <p:sldId id="4405" r:id="rId20"/>
    <p:sldId id="265" r:id="rId21"/>
    <p:sldId id="955" r:id="rId22"/>
    <p:sldId id="1100" r:id="rId23"/>
    <p:sldId id="4400" r:id="rId24"/>
    <p:sldId id="367" r:id="rId25"/>
    <p:sldId id="4306" r:id="rId26"/>
    <p:sldId id="273" r:id="rId27"/>
    <p:sldId id="4264" r:id="rId28"/>
    <p:sldId id="4402" r:id="rId29"/>
    <p:sldId id="4403" r:id="rId30"/>
    <p:sldId id="8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E1DCB-BF80-45D4-8C56-B1CB5577940F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377F0-105B-426F-9FA3-F4579A25EF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48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2FEBE-04E2-2949-ACFA-1F7B99823A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565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71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51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4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74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05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2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9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11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157C3-A4F9-8017-1550-406F29AF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D349D-11EC-8DBC-B052-5945917B3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D08099-9F32-92B8-AF05-D51932B16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69522-0FBC-B719-DC6F-ECC2016DC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2FEBE-04E2-2949-ACFA-1F7B99823A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7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A0E81-F56B-4286-A265-814A24873831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8522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Steffen Doebert, BE-RF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783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09602" y="1268760"/>
            <a:ext cx="10969138" cy="4798666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rPr dirty="0"/>
              <a:t>Slide text first level</a:t>
            </a:r>
          </a:p>
          <a:p>
            <a:pPr lvl="1">
              <a:defRPr/>
            </a:pPr>
            <a:r>
              <a:rPr dirty="0"/>
              <a:t>Slide text second level</a:t>
            </a:r>
          </a:p>
          <a:p>
            <a:pPr lvl="2">
              <a:defRPr/>
            </a:pPr>
            <a:r>
              <a:rPr dirty="0"/>
              <a:t>Slide text third level</a:t>
            </a:r>
          </a:p>
          <a:p>
            <a:pPr lvl="3">
              <a:defRPr/>
            </a:pPr>
            <a:r>
              <a:rPr dirty="0"/>
              <a:t>Slide text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93381D4-F870-40C7-B064-26B7095B2FA2}" type="datetime1">
              <a:rPr lang="en-GB" noProof="0" smtClean="0"/>
              <a:t>19/09/2025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2124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44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01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5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D9047-491C-4CB9-AE49-11B94B8E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BFD15-A1BC-4352-AB14-5B5A492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B7F1-83DF-4B44-9D13-622BDD7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96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7E3D5-2194-4AE8-80D4-1FCE73F4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525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9533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Presenter | Presentation Title | Reference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14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00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2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51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72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17730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29168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0463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98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5213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317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0241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07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87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93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2C1EF-B18C-45A8-86B5-D8072DB68F76}"/>
              </a:ext>
            </a:extLst>
          </p:cNvPr>
          <p:cNvGrpSpPr/>
          <p:nvPr userDrawn="1"/>
        </p:nvGrpSpPr>
        <p:grpSpPr>
          <a:xfrm>
            <a:off x="3308104" y="2315864"/>
            <a:ext cx="5575792" cy="1728192"/>
            <a:chOff x="2279576" y="2315864"/>
            <a:chExt cx="5575792" cy="17281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5196E8-CA32-8449-8B2F-F83D475BC1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79576" y="2315864"/>
              <a:ext cx="1728192" cy="17281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C54C32-F50E-42D2-841F-7B2F0AB75D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4750"/>
            <a:stretch/>
          </p:blipFill>
          <p:spPr bwMode="auto">
            <a:xfrm>
              <a:off x="4336631" y="2493903"/>
              <a:ext cx="3518737" cy="1372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14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AWAKE Review, 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4898" y="643820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Steffen Doebert, BE-RF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emf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9243" y="122171"/>
            <a:ext cx="9871136" cy="71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17406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1255" y="6412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AWAKE Review, 28 November 2019</a:t>
            </a:r>
            <a:endParaRPr lang="en-US" dirty="0"/>
          </a:p>
        </p:txBody>
      </p:sp>
      <p:pic>
        <p:nvPicPr>
          <p:cNvPr id="7" name="Picture 6" descr="AWAKE_white_background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437" y="166679"/>
            <a:ext cx="1084856" cy="546044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D351EE0-6949-4F2E-8F68-46F7424C4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2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155C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1155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87688" y="6378349"/>
            <a:ext cx="8287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| Presentation Title | Reference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6A544-82A8-478C-8DA1-1A49D694F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573" b="44750"/>
          <a:stretch/>
        </p:blipFill>
        <p:spPr bwMode="auto">
          <a:xfrm>
            <a:off x="981918" y="6364599"/>
            <a:ext cx="418257" cy="39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60323C-FCE7-4F74-A687-BE4805310B87}"/>
              </a:ext>
            </a:extLst>
          </p:cNvPr>
          <p:cNvSpPr txBox="1"/>
          <p:nvPr/>
        </p:nvSpPr>
        <p:spPr bwMode="auto">
          <a:xfrm>
            <a:off x="1318085" y="639558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b="1" dirty="0"/>
              <a:t>E</a:t>
            </a:r>
            <a:r>
              <a:rPr lang="fr-CH" sz="700" b="1" dirty="0"/>
              <a:t>NGINEERING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872DB-D95D-41FB-8620-43080C482AB9}"/>
              </a:ext>
            </a:extLst>
          </p:cNvPr>
          <p:cNvSpPr txBox="1"/>
          <p:nvPr/>
        </p:nvSpPr>
        <p:spPr bwMode="auto">
          <a:xfrm>
            <a:off x="1318085" y="6510996"/>
            <a:ext cx="10801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fr-CH" sz="7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EPARTMENT</a:t>
            </a:r>
            <a:endParaRPr lang="fr-FR" sz="9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15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jp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Relationship Id="rId1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cid:6089e63a-2759-49a1-8bbd-46dd8ac3bb7c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910.PNG"/><Relationship Id="rId4" Type="http://schemas.openxmlformats.org/officeDocument/2006/relationships/image" Target="../media/image8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9" y="1269219"/>
            <a:ext cx="11724041" cy="126693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High Gradient Electron Injector for external injection for AWAKE Run 2C</a:t>
            </a:r>
            <a:br>
              <a:rPr lang="en-US" sz="4800" dirty="0"/>
            </a:br>
            <a:endParaRPr lang="en-US" sz="31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05701" y="5588781"/>
            <a:ext cx="4706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EAAC2025, ELBA, Italy, September 21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-27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Steffen Doebert, CERN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51EE0-6949-4F2E-8F68-46F7424C48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201" y="1796681"/>
            <a:ext cx="8305542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 Introduction to AWAKE Run 2C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New electron injector and high-power RF systems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 High gradient developments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 Outlook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7E4-76FB-D446-D20A-8B696DD3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Buncher: E-field simulations</a:t>
            </a: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19E61-8E9A-EF54-CA65-7C58E8BAA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2156060"/>
            <a:ext cx="5049999" cy="36385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38C02B-F98F-F7A5-A7C2-3F3A925A7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965" y="4042609"/>
            <a:ext cx="2714885" cy="24972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E92D-EB18-116A-AB81-2F77E08E4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606" y="446069"/>
            <a:ext cx="4420271" cy="3301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F3DB8-02B6-BE83-C7C0-40EACBC85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931" y="3747772"/>
            <a:ext cx="4144855" cy="3110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611B6-7E0E-99E3-FACC-D0397C9CBF3F}"/>
              </a:ext>
            </a:extLst>
          </p:cNvPr>
          <p:cNvSpPr txBox="1"/>
          <p:nvPr/>
        </p:nvSpPr>
        <p:spPr>
          <a:xfrm>
            <a:off x="1063172" y="1549659"/>
            <a:ext cx="336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regular cells + 2 coupler cells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5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7562" y="253085"/>
            <a:ext cx="841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short prototype build at CERN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996" y="1223922"/>
            <a:ext cx="4686954" cy="3924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6" y="1401148"/>
            <a:ext cx="5353797" cy="4096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8345" y="5604641"/>
            <a:ext cx="873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Verify mechanical design, brazing assembly and tolerances needed. </a:t>
            </a:r>
          </a:p>
          <a:p>
            <a:r>
              <a:rPr lang="en-GB" dirty="0"/>
              <a:t>Low power RF measurements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7967" y="5265683"/>
            <a:ext cx="221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C. Capelli, N. Chritin</a:t>
            </a:r>
          </a:p>
        </p:txBody>
      </p:sp>
    </p:spTree>
    <p:extLst>
      <p:ext uri="{BB962C8B-B14F-4D97-AF65-F5344CB8AC3E}">
        <p14:creationId xmlns:p14="http://schemas.microsoft.com/office/powerpoint/2010/main" val="39995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842" y="170679"/>
            <a:ext cx="896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short prototype with cells made at CERN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31" y="993824"/>
            <a:ext cx="5353797" cy="4096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B35FEB-A156-E900-D69F-5AA4CB236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30" y="993824"/>
            <a:ext cx="4797955" cy="517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ound metal object in a plastic container&#10;&#10;Description automatically generated">
            <a:extLst>
              <a:ext uri="{FF2B5EF4-FFF2-40B4-BE49-F238E27FC236}">
                <a16:creationId xmlns:a16="http://schemas.microsoft.com/office/drawing/2014/main" id="{0FDEF0C0-A20B-9783-1410-B544BF4A1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30719" r="15060" b="7582"/>
          <a:stretch/>
        </p:blipFill>
        <p:spPr>
          <a:xfrm>
            <a:off x="7226765" y="920353"/>
            <a:ext cx="2911148" cy="2745473"/>
          </a:xfrm>
          <a:prstGeom prst="rect">
            <a:avLst/>
          </a:prstGeom>
        </p:spPr>
      </p:pic>
      <p:pic>
        <p:nvPicPr>
          <p:cNvPr id="10" name="Picture 9" descr="A copper object on a black surface&#10;&#10;Description automatically generated">
            <a:extLst>
              <a:ext uri="{FF2B5EF4-FFF2-40B4-BE49-F238E27FC236}">
                <a16:creationId xmlns:a16="http://schemas.microsoft.com/office/drawing/2014/main" id="{CBBD388B-8AEB-3D6B-1213-D365650487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4" t="31500" r="34356" b="27032"/>
          <a:stretch/>
        </p:blipFill>
        <p:spPr>
          <a:xfrm>
            <a:off x="7226765" y="3769169"/>
            <a:ext cx="2988000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5376EF-90B4-4C0F-A2D9-8EF50E05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2024-11-07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E9E4A5-D9EE-4764-B97A-BA936F4A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Sibué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EN-MME-FW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5EDB0-4596-4A1B-B42E-2D997757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A7B18-4951-B64F-8939-2A02817BBC4C}"/>
              </a:ext>
            </a:extLst>
          </p:cNvPr>
          <p:cNvSpPr txBox="1"/>
          <p:nvPr/>
        </p:nvSpPr>
        <p:spPr>
          <a:xfrm>
            <a:off x="134952" y="65865"/>
            <a:ext cx="564814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Awake</a:t>
            </a: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- 3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brazing</a:t>
            </a:r>
            <a:r>
              <a:rPr kumimoji="0" lang="fr-CH" sz="3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steps</a:t>
            </a:r>
            <a:endParaRPr kumimoji="0" lang="fr-CH" sz="32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94BA68EA-98C7-E118-DFC8-A859D54A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7768" y="1457800"/>
            <a:ext cx="2976330" cy="2232248"/>
          </a:xfrm>
          <a:prstGeom prst="rect">
            <a:avLst/>
          </a:prstGeom>
        </p:spPr>
      </p:pic>
      <p:pic>
        <p:nvPicPr>
          <p:cNvPr id="5" name="Picture 4" descr="A machine with a round metal object&#10;&#10;Description automatically generated with medium confidence">
            <a:extLst>
              <a:ext uri="{FF2B5EF4-FFF2-40B4-BE49-F238E27FC236}">
                <a16:creationId xmlns:a16="http://schemas.microsoft.com/office/drawing/2014/main" id="{535CBBC3-74C7-22DC-89F0-CACD6B3D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2248" y="3530947"/>
            <a:ext cx="3119818" cy="2339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C3E9A5-99E2-7D3C-07F2-938F6AC26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81679" y="759215"/>
            <a:ext cx="3168352" cy="2376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0EB524-21E1-8D2F-01E8-506800101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51542" y="3334551"/>
            <a:ext cx="1251072" cy="1788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3B434C-5DD5-D72C-5B19-13A64ED47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493269" y="4293097"/>
            <a:ext cx="1833259" cy="19111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301817-F845-07D0-6860-79EDA0025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795864" y="2068792"/>
            <a:ext cx="1019465" cy="1585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AC79E8-51F0-70BD-5715-9382083F2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8410" y="629549"/>
            <a:ext cx="1781966" cy="1586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F51AF9-50D8-361E-BDD6-40E42312A1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706" y="4331812"/>
            <a:ext cx="1347985" cy="1833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B11BC4-4FDD-050B-249B-C0B0CC25E2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2789" y="4958894"/>
            <a:ext cx="820291" cy="88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DE0722-F9CE-EF30-A880-74793661CF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0821" y="5026244"/>
            <a:ext cx="1009675" cy="7633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65606F-F9C7-C01E-189E-F516897839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4183" y="3580617"/>
            <a:ext cx="1228376" cy="9562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A26FA90-D654-AEC7-7AC9-E782DDB38CA2}"/>
              </a:ext>
            </a:extLst>
          </p:cNvPr>
          <p:cNvSpPr txBox="1"/>
          <p:nvPr/>
        </p:nvSpPr>
        <p:spPr>
          <a:xfrm>
            <a:off x="3126479" y="4895168"/>
            <a:ext cx="538609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7A4748-A6D5-A6C2-D808-140509E5332A}"/>
              </a:ext>
            </a:extLst>
          </p:cNvPr>
          <p:cNvSpPr txBox="1"/>
          <p:nvPr/>
        </p:nvSpPr>
        <p:spPr>
          <a:xfrm>
            <a:off x="1897016" y="5710005"/>
            <a:ext cx="2564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D98DA2-AD41-F36B-E2CB-DC9D4D28F1A9}"/>
              </a:ext>
            </a:extLst>
          </p:cNvPr>
          <p:cNvSpPr txBox="1"/>
          <p:nvPr/>
        </p:nvSpPr>
        <p:spPr>
          <a:xfrm>
            <a:off x="4016091" y="4631334"/>
            <a:ext cx="2564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0CADC7-7BE0-CECE-F13F-5B34C1C8CF21}"/>
              </a:ext>
            </a:extLst>
          </p:cNvPr>
          <p:cNvSpPr txBox="1"/>
          <p:nvPr/>
        </p:nvSpPr>
        <p:spPr>
          <a:xfrm>
            <a:off x="3792134" y="3401884"/>
            <a:ext cx="11413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Machining</a:t>
            </a: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C3B11-7715-807E-1131-0371D840C092}"/>
              </a:ext>
            </a:extLst>
          </p:cNvPr>
          <p:cNvSpPr txBox="1"/>
          <p:nvPr/>
        </p:nvSpPr>
        <p:spPr>
          <a:xfrm>
            <a:off x="4098188" y="2258503"/>
            <a:ext cx="8463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Brazing</a:t>
            </a: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660C5F-AD44-EFB2-72AD-0886EFAD26A1}"/>
              </a:ext>
            </a:extLst>
          </p:cNvPr>
          <p:cNvSpPr txBox="1"/>
          <p:nvPr/>
        </p:nvSpPr>
        <p:spPr>
          <a:xfrm>
            <a:off x="11216450" y="4355516"/>
            <a:ext cx="2564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6DCA2E-9196-22D5-4B99-CA263F47E5C5}"/>
              </a:ext>
            </a:extLst>
          </p:cNvPr>
          <p:cNvSpPr txBox="1"/>
          <p:nvPr/>
        </p:nvSpPr>
        <p:spPr>
          <a:xfrm>
            <a:off x="10038186" y="5812037"/>
            <a:ext cx="2564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4E35E2-61BF-063E-0F87-3914E4E9C2B9}"/>
              </a:ext>
            </a:extLst>
          </p:cNvPr>
          <p:cNvSpPr txBox="1"/>
          <p:nvPr/>
        </p:nvSpPr>
        <p:spPr>
          <a:xfrm>
            <a:off x="11762199" y="5785370"/>
            <a:ext cx="2564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D9903C-3510-CF17-26F5-BFABBF2FA9CD}"/>
              </a:ext>
            </a:extLst>
          </p:cNvPr>
          <p:cNvSpPr txBox="1"/>
          <p:nvPr/>
        </p:nvSpPr>
        <p:spPr>
          <a:xfrm>
            <a:off x="10669959" y="4487277"/>
            <a:ext cx="538609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53214B-4E53-CEF4-D3FB-1FE7640C0FCB}"/>
              </a:ext>
            </a:extLst>
          </p:cNvPr>
          <p:cNvSpPr txBox="1"/>
          <p:nvPr/>
        </p:nvSpPr>
        <p:spPr>
          <a:xfrm>
            <a:off x="270740" y="784580"/>
            <a:ext cx="17889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AgCuPb10 : 850°C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2CC0E3-40EC-E011-E585-6448A773FAC7}"/>
              </a:ext>
            </a:extLst>
          </p:cNvPr>
          <p:cNvSpPr txBox="1"/>
          <p:nvPr/>
        </p:nvSpPr>
        <p:spPr>
          <a:xfrm>
            <a:off x="7382666" y="2871374"/>
            <a:ext cx="167513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AgCuPb5 : 810°C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14F07A-2670-7B54-A84F-28F60A5BCBC4}"/>
              </a:ext>
            </a:extLst>
          </p:cNvPr>
          <p:cNvSpPr txBox="1"/>
          <p:nvPr/>
        </p:nvSpPr>
        <p:spPr>
          <a:xfrm>
            <a:off x="10212063" y="110390"/>
            <a:ext cx="130003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AgCu</a:t>
            </a: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780°C</a:t>
            </a:r>
          </a:p>
        </p:txBody>
      </p:sp>
      <p:pic>
        <p:nvPicPr>
          <p:cNvPr id="50" name="Picture 49" descr="A close-up of a metal object&#10;&#10;Description automatically generated">
            <a:extLst>
              <a:ext uri="{FF2B5EF4-FFF2-40B4-BE49-F238E27FC236}">
                <a16:creationId xmlns:a16="http://schemas.microsoft.com/office/drawing/2014/main" id="{F94B021B-8DBE-07B2-AA40-4D8A47ABF5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5536102" y="402491"/>
            <a:ext cx="2764487" cy="2073366"/>
          </a:xfrm>
          <a:prstGeom prst="rect">
            <a:avLst/>
          </a:prstGeom>
        </p:spPr>
      </p:pic>
      <p:sp>
        <p:nvSpPr>
          <p:cNvPr id="51" name="Arrow: Curved Right 50">
            <a:extLst>
              <a:ext uri="{FF2B5EF4-FFF2-40B4-BE49-F238E27FC236}">
                <a16:creationId xmlns:a16="http://schemas.microsoft.com/office/drawing/2014/main" id="{1C18F5F1-72C6-8937-99A7-C9C47541572F}"/>
              </a:ext>
            </a:extLst>
          </p:cNvPr>
          <p:cNvSpPr/>
          <p:nvPr/>
        </p:nvSpPr>
        <p:spPr>
          <a:xfrm>
            <a:off x="5375920" y="3068960"/>
            <a:ext cx="578187" cy="117979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Arrow: Curved Up 52">
            <a:extLst>
              <a:ext uri="{FF2B5EF4-FFF2-40B4-BE49-F238E27FC236}">
                <a16:creationId xmlns:a16="http://schemas.microsoft.com/office/drawing/2014/main" id="{1C307CDB-136C-12CA-D0A0-7E6DBD7C5E09}"/>
              </a:ext>
            </a:extLst>
          </p:cNvPr>
          <p:cNvSpPr/>
          <p:nvPr/>
        </p:nvSpPr>
        <p:spPr>
          <a:xfrm rot="16200000">
            <a:off x="5963230" y="3337504"/>
            <a:ext cx="1141848" cy="54676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5" name="Picture 54" descr="A close-up of metal pieces&#10;&#10;Description automatically generated">
            <a:extLst>
              <a:ext uri="{FF2B5EF4-FFF2-40B4-BE49-F238E27FC236}">
                <a16:creationId xmlns:a16="http://schemas.microsoft.com/office/drawing/2014/main" id="{9FED34AB-F529-8D5B-871F-5502DD9935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7673316" y="1145078"/>
            <a:ext cx="1899106" cy="1424330"/>
          </a:xfrm>
          <a:prstGeom prst="rect">
            <a:avLst/>
          </a:prstGeom>
        </p:spPr>
      </p:pic>
      <p:pic>
        <p:nvPicPr>
          <p:cNvPr id="63" name="Picture 62" descr="A close-up of a metal object&#10;&#10;Description automatically generated">
            <a:extLst>
              <a:ext uri="{FF2B5EF4-FFF2-40B4-BE49-F238E27FC236}">
                <a16:creationId xmlns:a16="http://schemas.microsoft.com/office/drawing/2014/main" id="{A687CCB4-CBDD-BAF2-FFA2-ED1C08929E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43909" y="50099"/>
            <a:ext cx="1145317" cy="85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2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3CD5D-66A9-D8BA-6A2D-F642976A2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89" y="883112"/>
            <a:ext cx="4805637" cy="5091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D3CFF-457C-9EDE-D253-DBCF206BEB8E}"/>
              </a:ext>
            </a:extLst>
          </p:cNvPr>
          <p:cNvSpPr txBox="1"/>
          <p:nvPr/>
        </p:nvSpPr>
        <p:spPr>
          <a:xfrm>
            <a:off x="1394346" y="14506"/>
            <a:ext cx="940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</a:rPr>
              <a:t>AWAKE 12 GHz accelerating structure prototype</a:t>
            </a:r>
            <a:endParaRPr lang="en-GB" sz="3600" b="1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CBEA1-EE42-3F6B-C75F-45B1503E6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81" y="754352"/>
            <a:ext cx="3810610" cy="5220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21DB2-1261-E082-06E5-519DC6761FF4}"/>
              </a:ext>
            </a:extLst>
          </p:cNvPr>
          <p:cNvSpPr txBox="1"/>
          <p:nvPr/>
        </p:nvSpPr>
        <p:spPr>
          <a:xfrm>
            <a:off x="970059" y="6170212"/>
            <a:ext cx="1035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Mechanical, vacuum and RF measurements done to evaluate prototype, finally being cut for further analysis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884DC-433A-AB94-080B-F53E3D557523}"/>
              </a:ext>
            </a:extLst>
          </p:cNvPr>
          <p:cNvSpPr txBox="1"/>
          <p:nvPr/>
        </p:nvSpPr>
        <p:spPr>
          <a:xfrm>
            <a:off x="10528895" y="5512040"/>
            <a:ext cx="15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Rolf Wegner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ACB2-7EEE-0C02-DE54-78EB9EB4B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6B62B2-A950-3EF1-25A2-36EF07CB7C7A}"/>
              </a:ext>
            </a:extLst>
          </p:cNvPr>
          <p:cNvSpPr txBox="1"/>
          <p:nvPr/>
        </p:nvSpPr>
        <p:spPr>
          <a:xfrm>
            <a:off x="849243" y="122171"/>
            <a:ext cx="9871136" cy="71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1155CC"/>
                </a:solidFill>
                <a:latin typeface="+mn-lt"/>
                <a:ea typeface="+mj-ea"/>
                <a:cs typeface="+mj-cs"/>
              </a:rPr>
              <a:t>AWAKE 12 GHz accelerating structure prototype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A1029-E928-DADE-0F0D-06F21A2AC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4" y="1014403"/>
            <a:ext cx="7162698" cy="4351338"/>
          </a:xfrm>
          <a:prstGeom prst="rect">
            <a:avLst/>
          </a:prstGeo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63332B7-A777-53C4-7FF2-1ECFF71B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D351EE0-6949-4F2E-8F68-46F7424C488D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2D8CF2-1498-7947-FE59-E963B1F2A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199" y="1014403"/>
            <a:ext cx="2876601" cy="2144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81FEAE-6582-D8AB-1885-C90193C80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886" y="3694124"/>
            <a:ext cx="2815914" cy="212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7B22F-B175-F99A-A270-C4F3852A5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ng tube with white and purple tubes&#10;&#10;AI-generated content may be incorrect.">
            <a:extLst>
              <a:ext uri="{FF2B5EF4-FFF2-40B4-BE49-F238E27FC236}">
                <a16:creationId xmlns:a16="http://schemas.microsoft.com/office/drawing/2014/main" id="{6FBD8276-DC0C-68F4-9BCF-882F64023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9" y="1492872"/>
            <a:ext cx="11175939" cy="63004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EA9FCF-EC76-B84D-1A5C-5F35C087F16A}"/>
              </a:ext>
            </a:extLst>
          </p:cNvPr>
          <p:cNvSpPr txBox="1"/>
          <p:nvPr/>
        </p:nvSpPr>
        <p:spPr>
          <a:xfrm>
            <a:off x="9477967" y="5743140"/>
            <a:ext cx="221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C. Capelli, N. Chritin</a:t>
            </a:r>
          </a:p>
        </p:txBody>
      </p:sp>
      <p:pic>
        <p:nvPicPr>
          <p:cNvPr id="11" name="Picture 10" descr="A long tube with white and purple tubes&#10;&#10;AI-generated content may be incorrect.">
            <a:extLst>
              <a:ext uri="{FF2B5EF4-FFF2-40B4-BE49-F238E27FC236}">
                <a16:creationId xmlns:a16="http://schemas.microsoft.com/office/drawing/2014/main" id="{B5FB6C84-76FC-451A-BE42-8069F843A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7" y="1621161"/>
            <a:ext cx="11175939" cy="6300461"/>
          </a:xfrm>
          <a:prstGeom prst="rect">
            <a:avLst/>
          </a:prstGeom>
        </p:spPr>
      </p:pic>
      <p:pic>
        <p:nvPicPr>
          <p:cNvPr id="6" name="Picture 5" descr="A grey metal object with purple pipes&#10;&#10;AI-generated content may be incorrect.">
            <a:extLst>
              <a:ext uri="{FF2B5EF4-FFF2-40B4-BE49-F238E27FC236}">
                <a16:creationId xmlns:a16="http://schemas.microsoft.com/office/drawing/2014/main" id="{43CC108A-A271-6D8A-C32B-679C0BB7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" y="709740"/>
            <a:ext cx="6238222" cy="3516674"/>
          </a:xfrm>
          <a:prstGeom prst="rect">
            <a:avLst/>
          </a:prstGeom>
        </p:spPr>
      </p:pic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id="{07449212-8324-F029-5903-FD044A4E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41" y="655149"/>
            <a:ext cx="4728913" cy="26658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BD988-D32B-0F76-592B-66CD374B2E65}"/>
              </a:ext>
            </a:extLst>
          </p:cNvPr>
          <p:cNvSpPr txBox="1"/>
          <p:nvPr/>
        </p:nvSpPr>
        <p:spPr>
          <a:xfrm>
            <a:off x="2070403" y="215879"/>
            <a:ext cx="7407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prototype and final structure</a:t>
            </a:r>
          </a:p>
          <a:p>
            <a:pPr algn="ctr"/>
            <a:r>
              <a:rPr lang="en-US" sz="2400" b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cooling to simplify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AC7F7C-A0B9-3F44-6154-2A824A88860F}"/>
              </a:ext>
            </a:extLst>
          </p:cNvPr>
          <p:cNvSpPr txBox="1"/>
          <p:nvPr/>
        </p:nvSpPr>
        <p:spPr>
          <a:xfrm>
            <a:off x="9445630" y="5770436"/>
            <a:ext cx="221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C. Capelli, N. Chritin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C15CEE-6A1B-E495-DA0C-BF8D0A172D78}"/>
              </a:ext>
            </a:extLst>
          </p:cNvPr>
          <p:cNvCxnSpPr>
            <a:cxnSpLocks/>
          </p:cNvCxnSpPr>
          <p:nvPr/>
        </p:nvCxnSpPr>
        <p:spPr>
          <a:xfrm>
            <a:off x="5901179" y="3035431"/>
            <a:ext cx="332766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1DA8AE-B32D-54D4-544A-C7F8E1CBF826}"/>
              </a:ext>
            </a:extLst>
          </p:cNvPr>
          <p:cNvCxnSpPr>
            <a:cxnSpLocks/>
          </p:cNvCxnSpPr>
          <p:nvPr/>
        </p:nvCxnSpPr>
        <p:spPr>
          <a:xfrm flipV="1">
            <a:off x="2070403" y="4487159"/>
            <a:ext cx="8808129" cy="197177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D600972-CC9E-9E46-FFFF-F1402B9FC725}"/>
              </a:ext>
            </a:extLst>
          </p:cNvPr>
          <p:cNvSpPr txBox="1"/>
          <p:nvPr/>
        </p:nvSpPr>
        <p:spPr>
          <a:xfrm>
            <a:off x="6678890" y="3111511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30 cm</a:t>
            </a:r>
            <a:endParaRPr lang="en-GB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CA4C7F-754E-1621-FF55-5493A7E574DD}"/>
              </a:ext>
            </a:extLst>
          </p:cNvPr>
          <p:cNvSpPr txBox="1"/>
          <p:nvPr/>
        </p:nvSpPr>
        <p:spPr>
          <a:xfrm rot="20847206">
            <a:off x="6014298" y="5461221"/>
            <a:ext cx="178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90 cm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271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7E6F-8EBE-C25F-4A7A-AFE5E47D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I-FAST structure</a:t>
            </a:r>
            <a:endParaRPr lang="en-CH" dirty="0"/>
          </a:p>
        </p:txBody>
      </p:sp>
      <p:pic>
        <p:nvPicPr>
          <p:cNvPr id="7" name="Picture 6" descr="A machine on a table&#10;&#10;AI-generated content may be incorrect.">
            <a:extLst>
              <a:ext uri="{FF2B5EF4-FFF2-40B4-BE49-F238E27FC236}">
                <a16:creationId xmlns:a16="http://schemas.microsoft.com/office/drawing/2014/main" id="{F9E5A79B-6F90-E01B-6ED0-898117E1E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5" y="961475"/>
            <a:ext cx="4572000" cy="3429000"/>
          </a:xfrm>
          <a:prstGeom prst="rect">
            <a:avLst/>
          </a:prstGeom>
        </p:spPr>
      </p:pic>
      <p:pic>
        <p:nvPicPr>
          <p:cNvPr id="9" name="Picture 8" descr="A copper pipe on a white surface&#10;&#10;AI-generated content may be incorrect.">
            <a:extLst>
              <a:ext uri="{FF2B5EF4-FFF2-40B4-BE49-F238E27FC236}">
                <a16:creationId xmlns:a16="http://schemas.microsoft.com/office/drawing/2014/main" id="{FEA90E18-DA3E-B741-B778-1A23E1D08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9093" y="1314372"/>
            <a:ext cx="5639010" cy="4229257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74DDB75-24D6-A563-108D-9319C5F47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43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image_0">
            <a:extLst>
              <a:ext uri="{FF2B5EF4-FFF2-40B4-BE49-F238E27FC236}">
                <a16:creationId xmlns:a16="http://schemas.microsoft.com/office/drawing/2014/main" id="{BBA370BC-9B3B-265E-5480-8FE423D91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2" y="861002"/>
            <a:ext cx="4973431" cy="36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B823B-5DAB-6F8F-0EFC-0971035C08C4}"/>
              </a:ext>
            </a:extLst>
          </p:cNvPr>
          <p:cNvSpPr txBox="1"/>
          <p:nvPr/>
        </p:nvSpPr>
        <p:spPr>
          <a:xfrm>
            <a:off x="286246" y="5487978"/>
            <a:ext cx="6082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Unfortunately, not leak tight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Straightness measurement showed cell alignment problems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RF measurements show large losses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7F448-11D0-A2AF-4459-4F5B73BF3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476" y="609494"/>
            <a:ext cx="2422687" cy="563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F56B8-6704-40DF-A3A7-2117CCBDE7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4808" y="-177865"/>
            <a:ext cx="9172575" cy="1171575"/>
          </a:xfrm>
        </p:spPr>
        <p:txBody>
          <a:bodyPr>
            <a:normAutofit fontScale="90000"/>
          </a:bodyPr>
          <a:lstStyle/>
          <a:p>
            <a:r>
              <a:rPr lang="en-US" dirty="0"/>
              <a:t>Pulse Compressor Optimization Process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C8E63-4175-4511-9E13-6B05BA88143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017D9D26-BB36-4621-9551-3FEB3AD04D98}" type="datetime1">
              <a:rPr lang="en-GB" smtClean="0"/>
              <a:pPr/>
              <a:t>19/09/2025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88C3B-B985-4247-83AC-5FCC0B756E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D84284B-B2BD-426C-A492-E3CB0720BA49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D20C1B-06E9-45D1-8470-9A842C1CC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98" y="3229337"/>
            <a:ext cx="6772617" cy="781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D36F9D-BD31-47E3-B47C-E2DEFD21B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7" y="3620065"/>
            <a:ext cx="4966208" cy="26529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A26920-8CFF-4460-B01A-7D9CCB36BEDC}"/>
              </a:ext>
            </a:extLst>
          </p:cNvPr>
          <p:cNvSpPr txBox="1"/>
          <p:nvPr/>
        </p:nvSpPr>
        <p:spPr>
          <a:xfrm>
            <a:off x="9101836" y="2192615"/>
            <a:ext cx="309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Effective Shunt Impedance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sellaDiTesto 9">
            <a:extLst>
              <a:ext uri="{FF2B5EF4-FFF2-40B4-BE49-F238E27FC236}">
                <a16:creationId xmlns:a16="http://schemas.microsoft.com/office/drawing/2014/main" id="{9B2FDEBF-A565-4CF6-8A39-D7AC4B0BF935}"/>
              </a:ext>
            </a:extLst>
          </p:cNvPr>
          <p:cNvSpPr txBox="1"/>
          <p:nvPr/>
        </p:nvSpPr>
        <p:spPr>
          <a:xfrm>
            <a:off x="5967178" y="4666347"/>
            <a:ext cx="3475976" cy="120032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of the </a:t>
            </a:r>
            <a:r>
              <a:rPr lang="it-IT" b="1" dirty="0"/>
              <a:t>filling time of the </a:t>
            </a:r>
            <a:r>
              <a:rPr lang="it-IT" b="1" dirty="0" err="1"/>
              <a:t>accelerating</a:t>
            </a:r>
            <a:r>
              <a:rPr lang="it-IT" b="1" dirty="0"/>
              <a:t> </a:t>
            </a:r>
            <a:r>
              <a:rPr lang="it-IT" b="1" dirty="0" err="1"/>
              <a:t>Structure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value</a:t>
            </a:r>
            <a:r>
              <a:rPr lang="it-IT" dirty="0"/>
              <a:t> of </a:t>
            </a:r>
            <a:r>
              <a:rPr lang="el-GR" b="1" dirty="0"/>
              <a:t>β</a:t>
            </a:r>
            <a:r>
              <a:rPr lang="it-IT" b="1" dirty="0"/>
              <a:t> and Q of the storage cavities</a:t>
            </a:r>
            <a:r>
              <a:rPr lang="it-IT" dirty="0"/>
              <a:t> wich maximizes Rs*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8B75AC9-0913-4FE3-90A4-1638AAB0C64D}"/>
              </a:ext>
            </a:extLst>
          </p:cNvPr>
          <p:cNvSpPr/>
          <p:nvPr/>
        </p:nvSpPr>
        <p:spPr>
          <a:xfrm rot="10800000">
            <a:off x="5079496" y="5128712"/>
            <a:ext cx="741600" cy="33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31BE15-4E02-49F4-8F2E-A4EE824B78F2}"/>
              </a:ext>
            </a:extLst>
          </p:cNvPr>
          <p:cNvSpPr txBox="1"/>
          <p:nvPr/>
        </p:nvSpPr>
        <p:spPr>
          <a:xfrm>
            <a:off x="5276347" y="2989601"/>
            <a:ext cx="163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To optimize:</a:t>
            </a:r>
            <a:endParaRPr lang="en-GB" b="1" u="sng" dirty="0"/>
          </a:p>
        </p:txBody>
      </p:sp>
      <p:pic>
        <p:nvPicPr>
          <p:cNvPr id="22" name="Immagine 5">
            <a:extLst>
              <a:ext uri="{FF2B5EF4-FFF2-40B4-BE49-F238E27FC236}">
                <a16:creationId xmlns:a16="http://schemas.microsoft.com/office/drawing/2014/main" id="{53F5C1F2-A94B-46E2-87CE-1316BE4C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1183" y="933009"/>
            <a:ext cx="698241" cy="1080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6EDC6-33EF-47FA-998C-D3934797D6AA}"/>
              </a:ext>
            </a:extLst>
          </p:cNvPr>
          <p:cNvSpPr txBox="1"/>
          <p:nvPr/>
        </p:nvSpPr>
        <p:spPr>
          <a:xfrm>
            <a:off x="9074332" y="1115554"/>
            <a:ext cx="548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  <a:endParaRPr lang="en-GB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58883A-DC30-4F7C-968B-F03DDD1B4983}"/>
              </a:ext>
            </a:extLst>
          </p:cNvPr>
          <p:cNvSpPr txBox="1"/>
          <p:nvPr/>
        </p:nvSpPr>
        <p:spPr>
          <a:xfrm>
            <a:off x="9622972" y="546283"/>
            <a:ext cx="1197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r, Q, vg, </a:t>
            </a:r>
            <a:r>
              <a:rPr lang="el-GR" sz="1800" dirty="0">
                <a:solidFill>
                  <a:srgbClr val="FF0000"/>
                </a:solidFill>
              </a:rPr>
              <a:t>τ</a:t>
            </a:r>
            <a:r>
              <a:rPr lang="en-US" sz="1800" baseline="-25000" dirty="0">
                <a:solidFill>
                  <a:srgbClr val="FF0000"/>
                </a:solidFill>
              </a:rPr>
              <a:t>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FA9F33-6440-4FD6-AF01-1A44185BE561}"/>
              </a:ext>
            </a:extLst>
          </p:cNvPr>
          <p:cNvSpPr txBox="1"/>
          <p:nvPr/>
        </p:nvSpPr>
        <p:spPr>
          <a:xfrm>
            <a:off x="8164130" y="1235049"/>
            <a:ext cx="1031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Q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l-GR" sz="2000" dirty="0">
                <a:solidFill>
                  <a:srgbClr val="FF0000"/>
                </a:solidFill>
              </a:rPr>
              <a:t>β</a:t>
            </a:r>
            <a:r>
              <a:rPr lang="en-US" sz="2000" dirty="0"/>
              <a:t> </a:t>
            </a:r>
            <a:endParaRPr lang="en-GB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6DC39-C0D0-411C-A570-4F251CB0F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442" y="2163155"/>
            <a:ext cx="2201890" cy="6306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22B2C6-A612-46FE-A1AB-C7F7B6143C84}"/>
              </a:ext>
            </a:extLst>
          </p:cNvPr>
          <p:cNvSpPr/>
          <p:nvPr/>
        </p:nvSpPr>
        <p:spPr>
          <a:xfrm>
            <a:off x="6749143" y="2175780"/>
            <a:ext cx="2229394" cy="6357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62DA1F39-EAE1-4913-BAE4-F1EAA9D100F9}"/>
              </a:ext>
            </a:extLst>
          </p:cNvPr>
          <p:cNvSpPr/>
          <p:nvPr/>
        </p:nvSpPr>
        <p:spPr>
          <a:xfrm rot="5400000">
            <a:off x="7770446" y="2992124"/>
            <a:ext cx="416433" cy="229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3501A7-CD0B-40CB-900F-281315D26E7C}"/>
              </a:ext>
            </a:extLst>
          </p:cNvPr>
          <p:cNvCxnSpPr>
            <a:cxnSpLocks/>
          </p:cNvCxnSpPr>
          <p:nvPr/>
        </p:nvCxnSpPr>
        <p:spPr>
          <a:xfrm>
            <a:off x="1784617" y="3819433"/>
            <a:ext cx="0" cy="2177143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C1FEA77-51F8-4E5F-8E3D-A8C00DEBD6CD}"/>
              </a:ext>
            </a:extLst>
          </p:cNvPr>
          <p:cNvSpPr txBox="1"/>
          <p:nvPr/>
        </p:nvSpPr>
        <p:spPr>
          <a:xfrm>
            <a:off x="1957250" y="4778837"/>
            <a:ext cx="128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L=0,9 m</a:t>
            </a:r>
          </a:p>
          <a:p>
            <a:r>
              <a:rPr lang="el-GR" sz="1800" dirty="0"/>
              <a:t>τ</a:t>
            </a:r>
            <a:r>
              <a:rPr lang="en-US" baseline="-25000" dirty="0"/>
              <a:t>s</a:t>
            </a:r>
            <a:r>
              <a:rPr lang="en-US" sz="1800" baseline="-25000" dirty="0"/>
              <a:t> </a:t>
            </a:r>
            <a:r>
              <a:rPr lang="en-US" dirty="0"/>
              <a:t>=125 ns</a:t>
            </a:r>
          </a:p>
          <a:p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9908410" y="6123543"/>
            <a:ext cx="258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Jordan Arnesano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7153336-C47C-4DED-B6C3-A9707CAE5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36" y="1343409"/>
            <a:ext cx="3370502" cy="1805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3811A2-2F45-B1FC-7511-C4770519BAC5}"/>
              </a:ext>
            </a:extLst>
          </p:cNvPr>
          <p:cNvSpPr txBox="1"/>
          <p:nvPr/>
        </p:nvSpPr>
        <p:spPr>
          <a:xfrm>
            <a:off x="500074" y="697078"/>
            <a:ext cx="30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“Classical” SLED at</a:t>
            </a:r>
          </a:p>
          <a:p>
            <a:r>
              <a:rPr lang="en-US" dirty="0"/>
              <a:t> CERN- Xboxes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EEC79E-9C8B-03E6-FDBA-5D72EB459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313" y="1115554"/>
            <a:ext cx="2229393" cy="18255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61FDB-F852-701B-B01E-A5835253EAEC}"/>
              </a:ext>
            </a:extLst>
          </p:cNvPr>
          <p:cNvSpPr txBox="1"/>
          <p:nvPr/>
        </p:nvSpPr>
        <p:spPr>
          <a:xfrm>
            <a:off x="4186842" y="721022"/>
            <a:ext cx="268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Barrel Open cavity for CLIC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60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F41DE-FEEA-9B7A-7C3F-E2429A4F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1625-A225-9985-FFD6-FDEB1128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0" y="71126"/>
            <a:ext cx="10515600" cy="803082"/>
          </a:xfrm>
        </p:spPr>
        <p:txBody>
          <a:bodyPr>
            <a:normAutofit fontScale="90000"/>
          </a:bodyPr>
          <a:lstStyle/>
          <a:p>
            <a:r>
              <a:rPr lang="en-US" dirty="0"/>
              <a:t>Waveguide distribution and pulse compressor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3B6E36-4E13-7C87-160B-26E81C36CFA6}"/>
              </a:ext>
            </a:extLst>
          </p:cNvPr>
          <p:cNvGrpSpPr/>
          <p:nvPr/>
        </p:nvGrpSpPr>
        <p:grpSpPr>
          <a:xfrm>
            <a:off x="97707" y="1530193"/>
            <a:ext cx="4066683" cy="4365683"/>
            <a:chOff x="492344" y="803083"/>
            <a:chExt cx="2560958" cy="29858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1156E8-BBB9-3017-7654-C5837198E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5487" r="22897"/>
            <a:stretch>
              <a:fillRect/>
            </a:stretch>
          </p:blipFill>
          <p:spPr>
            <a:xfrm>
              <a:off x="492344" y="803083"/>
              <a:ext cx="2560958" cy="298581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9FA08E-D1C8-9AE5-D764-F10C21AA0D21}"/>
                </a:ext>
              </a:extLst>
            </p:cNvPr>
            <p:cNvSpPr/>
            <p:nvPr/>
          </p:nvSpPr>
          <p:spPr>
            <a:xfrm>
              <a:off x="1991802" y="2351651"/>
              <a:ext cx="1061500" cy="502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DFF437-2B25-5C02-9BCA-01AE6923B620}"/>
                </a:ext>
              </a:extLst>
            </p:cNvPr>
            <p:cNvSpPr/>
            <p:nvPr/>
          </p:nvSpPr>
          <p:spPr>
            <a:xfrm>
              <a:off x="1423283" y="1907704"/>
              <a:ext cx="1061500" cy="502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22DEF9C-2486-09D0-21B3-CEC59D6FD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726" y="1909508"/>
            <a:ext cx="4036337" cy="3206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61A17-686D-CE98-0C3E-856204F65BD1}"/>
              </a:ext>
            </a:extLst>
          </p:cNvPr>
          <p:cNvSpPr txBox="1"/>
          <p:nvPr/>
        </p:nvSpPr>
        <p:spPr>
          <a:xfrm>
            <a:off x="8269207" y="894630"/>
            <a:ext cx="3825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49 m circular waveguide (ø50mm)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mode converters</a:t>
            </a: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30E7EF9-A466-9885-6235-DC2546C24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804191"/>
              </p:ext>
            </p:extLst>
          </p:nvPr>
        </p:nvGraphicFramePr>
        <p:xfrm>
          <a:off x="8412480" y="2218203"/>
          <a:ext cx="335253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459">
                  <a:extLst>
                    <a:ext uri="{9D8B030D-6E8A-4147-A177-3AD203B41FA5}">
                      <a16:colId xmlns:a16="http://schemas.microsoft.com/office/drawing/2014/main" val="3266508784"/>
                    </a:ext>
                  </a:extLst>
                </a:gridCol>
                <a:gridCol w="1468079">
                  <a:extLst>
                    <a:ext uri="{9D8B030D-6E8A-4147-A177-3AD203B41FA5}">
                      <a16:colId xmlns:a16="http://schemas.microsoft.com/office/drawing/2014/main" val="333213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MW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692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Klystron output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1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 input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5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structure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8276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02BF04-D807-B812-9377-F39BB6050687}"/>
                  </a:ext>
                </a:extLst>
              </p:cNvPr>
              <p:cNvSpPr txBox="1"/>
              <p:nvPr/>
            </p:nvSpPr>
            <p:spPr>
              <a:xfrm>
                <a:off x="4492487" y="894630"/>
                <a:ext cx="248080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SLED: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=170000</m:t>
                    </m:r>
                  </m:oMath>
                </a14:m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=5.8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02BF04-D807-B812-9377-F39BB6050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487" y="894630"/>
                <a:ext cx="2480807" cy="923330"/>
              </a:xfrm>
              <a:prstGeom prst="rect">
                <a:avLst/>
              </a:prstGeom>
              <a:blipFill>
                <a:blip r:embed="rId4"/>
                <a:stretch>
                  <a:fillRect l="-2211" t="-3311" b="-72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10D21B4-7FA0-F79B-3DBC-2ED0E7123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681662"/>
              </p:ext>
            </p:extLst>
          </p:nvPr>
        </p:nvGraphicFramePr>
        <p:xfrm>
          <a:off x="8412480" y="4351899"/>
          <a:ext cx="335253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459">
                  <a:extLst>
                    <a:ext uri="{9D8B030D-6E8A-4147-A177-3AD203B41FA5}">
                      <a16:colId xmlns:a16="http://schemas.microsoft.com/office/drawing/2014/main" val="3266508784"/>
                    </a:ext>
                  </a:extLst>
                </a:gridCol>
                <a:gridCol w="1468079">
                  <a:extLst>
                    <a:ext uri="{9D8B030D-6E8A-4147-A177-3AD203B41FA5}">
                      <a16:colId xmlns:a16="http://schemas.microsoft.com/office/drawing/2014/main" val="333213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Attenuation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692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Circular WG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11.23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1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WR90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844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5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20.96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827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9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A8B404E-5E81-4843-A259-8D7D663D6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96" y="1172895"/>
            <a:ext cx="8612861" cy="441515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5868021-B1C0-8741-83A1-70AFC454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22" y="55502"/>
            <a:ext cx="10515600" cy="623228"/>
          </a:xfrm>
        </p:spPr>
        <p:txBody>
          <a:bodyPr>
            <a:normAutofit fontScale="90000"/>
          </a:bodyPr>
          <a:lstStyle/>
          <a:p>
            <a:r>
              <a:rPr lang="en-GB" dirty="0"/>
              <a:t>AWAKE Run 2, from acceleration to accelerator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F1325D-A46C-B540-9A1D-48A7745AC473}"/>
              </a:ext>
            </a:extLst>
          </p:cNvPr>
          <p:cNvSpPr txBox="1"/>
          <p:nvPr/>
        </p:nvSpPr>
        <p:spPr>
          <a:xfrm>
            <a:off x="55151" y="588120"/>
            <a:ext cx="11917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sz="1600" b="1" dirty="0">
                <a:sym typeface="Wingdings"/>
              </a:rPr>
              <a:t>Demonstrate possibility to use AWAKE scheme for high energy physics applications in mid-term future!</a:t>
            </a:r>
          </a:p>
          <a:p>
            <a:pPr marL="285750" indent="-285750">
              <a:buFont typeface="Wingdings" charset="0"/>
              <a:buChar char="è"/>
            </a:pPr>
            <a:r>
              <a:rPr lang="en-US" sz="1600" dirty="0">
                <a:sym typeface="Wingdings"/>
              </a:rPr>
              <a:t>Start 2021!  Staged program for ~ 10 years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E95FB6-92BD-F74E-ACD3-8907E53AD6E0}"/>
              </a:ext>
            </a:extLst>
          </p:cNvPr>
          <p:cNvSpPr txBox="1"/>
          <p:nvPr/>
        </p:nvSpPr>
        <p:spPr>
          <a:xfrm>
            <a:off x="1423330" y="5417202"/>
            <a:ext cx="8540959" cy="984885"/>
          </a:xfrm>
          <a:prstGeom prst="rect">
            <a:avLst/>
          </a:prstGeom>
          <a:noFill/>
          <a:ln w="15875">
            <a:solidFill>
              <a:srgbClr val="1155CC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Accelerate an electron beam to high energy </a:t>
            </a:r>
            <a:r>
              <a:rPr lang="en-US" sz="1600" dirty="0"/>
              <a:t>(gradient of 0.5-1GV/m)</a:t>
            </a:r>
            <a:endParaRPr lang="en-US" sz="1400" b="1" dirty="0"/>
          </a:p>
          <a:p>
            <a:pPr>
              <a:spcAft>
                <a:spcPts val="600"/>
              </a:spcAft>
            </a:pPr>
            <a:r>
              <a:rPr lang="en-US" sz="1600" b="1" dirty="0"/>
              <a:t>Preserve electron beam quality </a:t>
            </a:r>
            <a:r>
              <a:rPr lang="en-US" sz="1600" dirty="0"/>
              <a:t>as well as possible (emittance preservation at 10 mm mrad level) </a:t>
            </a:r>
          </a:p>
          <a:p>
            <a:pPr>
              <a:spcAft>
                <a:spcPts val="600"/>
              </a:spcAft>
            </a:pPr>
            <a:r>
              <a:rPr lang="en-US" sz="1600" b="1" dirty="0"/>
              <a:t>Demonstrate scalable </a:t>
            </a:r>
            <a:r>
              <a:rPr lang="en-US" sz="1600" dirty="0"/>
              <a:t>plasma source technology (e.g. helicon prototype)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0A4E86-F1D0-A34B-84CB-A95B8F3DCEE2}"/>
              </a:ext>
            </a:extLst>
          </p:cNvPr>
          <p:cNvSpPr txBox="1"/>
          <p:nvPr/>
        </p:nvSpPr>
        <p:spPr>
          <a:xfrm>
            <a:off x="1423330" y="505918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155CC"/>
                </a:solidFill>
                <a:highlight>
                  <a:srgbClr val="FFFF00"/>
                </a:highlight>
              </a:rPr>
              <a:t>Goals:</a:t>
            </a:r>
          </a:p>
        </p:txBody>
      </p:sp>
      <p:sp>
        <p:nvSpPr>
          <p:cNvPr id="2" name="Rectangle 1"/>
          <p:cNvSpPr/>
          <p:nvPr/>
        </p:nvSpPr>
        <p:spPr>
          <a:xfrm>
            <a:off x="7035335" y="989815"/>
            <a:ext cx="509176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Wingdings" pitchFamily="2" charset="2"/>
              <a:buChar char="à"/>
            </a:pPr>
            <a:r>
              <a:rPr lang="en-US" sz="1400" b="1" dirty="0">
                <a:solidFill>
                  <a:srgbClr val="1155CC"/>
                </a:solidFill>
                <a:sym typeface="Wingdings" pitchFamily="2" charset="2"/>
              </a:rPr>
              <a:t>Need to work in blow-out regime and do beam-loading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à"/>
            </a:pPr>
            <a:r>
              <a:rPr lang="en-US" sz="1400" b="1" dirty="0">
                <a:solidFill>
                  <a:srgbClr val="1155CC"/>
                </a:solidFill>
                <a:sym typeface="Wingdings" pitchFamily="2" charset="2"/>
              </a:rPr>
              <a:t>New electron beam based on x-band:</a:t>
            </a:r>
            <a:br>
              <a:rPr lang="en-US" sz="1400" b="1" dirty="0">
                <a:solidFill>
                  <a:srgbClr val="1155CC"/>
                </a:solidFill>
                <a:sym typeface="Wingdings" pitchFamily="2" charset="2"/>
              </a:rPr>
            </a:br>
            <a:r>
              <a:rPr lang="en-US" sz="1400" b="1" dirty="0">
                <a:solidFill>
                  <a:srgbClr val="1155CC"/>
                </a:solidFill>
                <a:sym typeface="Wingdings" pitchFamily="2" charset="2"/>
              </a:rPr>
              <a:t>150 MeV, 200 fs, 100 </a:t>
            </a:r>
            <a:r>
              <a:rPr lang="en-US" sz="1400" b="1" dirty="0" err="1">
                <a:solidFill>
                  <a:srgbClr val="1155CC"/>
                </a:solidFill>
                <a:sym typeface="Wingdings" pitchFamily="2" charset="2"/>
              </a:rPr>
              <a:t>pC</a:t>
            </a:r>
            <a:r>
              <a:rPr lang="en-US" sz="1400" b="1" dirty="0">
                <a:solidFill>
                  <a:srgbClr val="1155CC"/>
                </a:solidFill>
                <a:sym typeface="Wingdings" pitchFamily="2" charset="2"/>
              </a:rPr>
              <a:t>, σ = 5.75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8E7F3-7935-0C41-A697-5855A98DE8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648" y="1878833"/>
            <a:ext cx="3750885" cy="1211573"/>
          </a:xfrm>
          <a:prstGeom prst="rect">
            <a:avLst/>
          </a:prstGeom>
          <a:ln w="22225"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 descr="A picture containing indoor, engine, several, miller&#10;&#10;Description automatically generated">
            <a:extLst>
              <a:ext uri="{FF2B5EF4-FFF2-40B4-BE49-F238E27FC236}">
                <a16:creationId xmlns:a16="http://schemas.microsoft.com/office/drawing/2014/main" id="{E9F9E26C-9E70-D049-8D82-BF64D43E62CB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453" y="3232227"/>
            <a:ext cx="1783080" cy="13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351EE0-6949-4F2E-8F68-46F7424C488D}" type="slidenum">
              <a:rPr lang="en-US" smtClean="0"/>
              <a:pPr/>
              <a:t>20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 descr="A picture containing indoor, cluttered, equipment, dirty&#10;&#10;Description automatically generated">
            <a:extLst>
              <a:ext uri="{FF2B5EF4-FFF2-40B4-BE49-F238E27FC236}">
                <a16:creationId xmlns:a16="http://schemas.microsoft.com/office/drawing/2014/main" id="{42E31954-3F5A-8312-B9D8-DB4A05385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44" y="1252606"/>
            <a:ext cx="6576334" cy="4948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849" y="144449"/>
            <a:ext cx="910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 in CTF2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6989" y="274320"/>
            <a:ext cx="15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Screen BTV1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43447" y="706582"/>
            <a:ext cx="631768" cy="30757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48862" y="6424177"/>
            <a:ext cx="165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Spectrometer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34786" y="4524277"/>
            <a:ext cx="2948247" cy="19121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1179" y="636874"/>
            <a:ext cx="559723" cy="32451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2344" y="231955"/>
            <a:ext cx="839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F-Cup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847959" y="814191"/>
            <a:ext cx="1733248" cy="26206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05127" y="452208"/>
            <a:ext cx="117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RF-GUN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1A3F8-4C92-9838-398E-5D4438F36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553" y="2223750"/>
            <a:ext cx="5334000" cy="4000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F92E0F-4C5D-175A-5574-7E1C6EC8406B}"/>
              </a:ext>
            </a:extLst>
          </p:cNvPr>
          <p:cNvSpPr txBox="1"/>
          <p:nvPr/>
        </p:nvSpPr>
        <p:spPr>
          <a:xfrm>
            <a:off x="10793154" y="175904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8A193C-7F60-C6B6-754D-789D28740B67}"/>
              </a:ext>
            </a:extLst>
          </p:cNvPr>
          <p:cNvSpPr txBox="1"/>
          <p:nvPr/>
        </p:nvSpPr>
        <p:spPr>
          <a:xfrm flipH="1">
            <a:off x="7886010" y="1757314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200 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5F9A4B-24BC-DAD5-37AB-947DA35BEBF4}"/>
              </a:ext>
            </a:extLst>
          </p:cNvPr>
          <p:cNvSpPr txBox="1"/>
          <p:nvPr/>
        </p:nvSpPr>
        <p:spPr>
          <a:xfrm>
            <a:off x="9326882" y="1747747"/>
            <a:ext cx="80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600 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935C2-DF53-8F7E-ADB2-4B44C808AC69}"/>
              </a:ext>
            </a:extLst>
          </p:cNvPr>
          <p:cNvSpPr txBox="1"/>
          <p:nvPr/>
        </p:nvSpPr>
        <p:spPr>
          <a:xfrm>
            <a:off x="10047318" y="1650643"/>
            <a:ext cx="82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800 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EE3D9E-47E0-6092-A704-B9B6564A0DBD}"/>
              </a:ext>
            </a:extLst>
          </p:cNvPr>
          <p:cNvSpPr txBox="1"/>
          <p:nvPr/>
        </p:nvSpPr>
        <p:spPr>
          <a:xfrm flipH="1">
            <a:off x="8606446" y="1650643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400 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9BD196-DEA6-80FF-72BF-C4338259FCF7}"/>
              </a:ext>
            </a:extLst>
          </p:cNvPr>
          <p:cNvCxnSpPr/>
          <p:nvPr/>
        </p:nvCxnSpPr>
        <p:spPr>
          <a:xfrm flipH="1">
            <a:off x="10869354" y="2151530"/>
            <a:ext cx="182419" cy="7258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A385B6-0C4D-68FB-B52F-178C5A9EF94A}"/>
              </a:ext>
            </a:extLst>
          </p:cNvPr>
          <p:cNvCxnSpPr/>
          <p:nvPr/>
        </p:nvCxnSpPr>
        <p:spPr>
          <a:xfrm>
            <a:off x="8488682" y="2172828"/>
            <a:ext cx="764308" cy="6213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88E3DF-9337-9F6A-C3C3-B5F2EC9F1AE6}"/>
              </a:ext>
            </a:extLst>
          </p:cNvPr>
          <p:cNvCxnSpPr/>
          <p:nvPr/>
        </p:nvCxnSpPr>
        <p:spPr>
          <a:xfrm>
            <a:off x="9824489" y="2043127"/>
            <a:ext cx="222829" cy="7510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428E41-B1F4-C40D-6A2E-8474E7199580}"/>
              </a:ext>
            </a:extLst>
          </p:cNvPr>
          <p:cNvCxnSpPr>
            <a:stCxn id="16" idx="2"/>
          </p:cNvCxnSpPr>
          <p:nvPr/>
        </p:nvCxnSpPr>
        <p:spPr>
          <a:xfrm flipH="1">
            <a:off x="10426008" y="2019975"/>
            <a:ext cx="32328" cy="8573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22C33C-5416-EE67-7ED0-C30032446D54}"/>
              </a:ext>
            </a:extLst>
          </p:cNvPr>
          <p:cNvCxnSpPr/>
          <p:nvPr/>
        </p:nvCxnSpPr>
        <p:spPr>
          <a:xfrm>
            <a:off x="9132917" y="1953711"/>
            <a:ext cx="554182" cy="840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2179F35-A0C9-E045-1E81-946B46F327CF}"/>
              </a:ext>
            </a:extLst>
          </p:cNvPr>
          <p:cNvSpPr txBox="1"/>
          <p:nvPr/>
        </p:nvSpPr>
        <p:spPr>
          <a:xfrm>
            <a:off x="7330881" y="1078264"/>
            <a:ext cx="486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Brazing free RF-Gun from INFN</a:t>
            </a:r>
          </a:p>
          <a:p>
            <a:r>
              <a:rPr lang="en-GB" b="1" dirty="0"/>
              <a:t>RF-gun conditioned to 120 MV/m on the cathode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65114-C246-4EA2-0AFE-4E7D511836C5}"/>
              </a:ext>
            </a:extLst>
          </p:cNvPr>
          <p:cNvSpPr txBox="1"/>
          <p:nvPr/>
        </p:nvSpPr>
        <p:spPr>
          <a:xfrm>
            <a:off x="6007492" y="6385963"/>
            <a:ext cx="492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GUN contributed by INFN, D. Alesini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4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266584-4FDD-00D3-CE09-1F09B682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3" t="1059" r="1378"/>
          <a:stretch/>
        </p:blipFill>
        <p:spPr>
          <a:xfrm>
            <a:off x="371474" y="1901628"/>
            <a:ext cx="5305265" cy="3687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DBBD226-E6E0-C2E3-1EA7-4875A8CC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790" y="153617"/>
            <a:ext cx="7088420" cy="973758"/>
          </a:xfrm>
        </p:spPr>
        <p:txBody>
          <a:bodyPr>
            <a:normAutofit/>
          </a:bodyPr>
          <a:lstStyle/>
          <a:p>
            <a:r>
              <a:rPr lang="en-US" sz="4000" dirty="0"/>
              <a:t>RF-G</a:t>
            </a:r>
            <a:r>
              <a:rPr lang="en-GB" sz="4000" dirty="0"/>
              <a:t>un operation with beam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783EC84-9AAD-E5B6-0835-18AF61B1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9064" y="1921888"/>
            <a:ext cx="5249655" cy="39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BA786-ABC8-85DD-91CA-DE12F1DF0720}"/>
              </a:ext>
            </a:extLst>
          </p:cNvPr>
          <p:cNvSpPr txBox="1"/>
          <p:nvPr/>
        </p:nvSpPr>
        <p:spPr>
          <a:xfrm>
            <a:off x="6385849" y="6352144"/>
            <a:ext cx="470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Miguel Martinez Calderon and Anton Eager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D4D65-0E54-1F13-B235-FAE98786B7A5}"/>
              </a:ext>
            </a:extLst>
          </p:cNvPr>
          <p:cNvSpPr txBox="1"/>
          <p:nvPr/>
        </p:nvSpPr>
        <p:spPr>
          <a:xfrm>
            <a:off x="1455299" y="1269102"/>
            <a:ext cx="378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Solenoid scan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CB5F6-1676-9A19-35DC-6F9765CFC963}"/>
              </a:ext>
            </a:extLst>
          </p:cNvPr>
          <p:cNvSpPr txBox="1"/>
          <p:nvPr/>
        </p:nvSpPr>
        <p:spPr>
          <a:xfrm>
            <a:off x="7206968" y="1269102"/>
            <a:ext cx="378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Qe</a:t>
            </a:r>
            <a:r>
              <a:rPr lang="en-US" dirty="0"/>
              <a:t>-measurements of copper cathode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6C4CED-C647-68E5-ABE5-B14834D2CB92}"/>
              </a:ext>
            </a:extLst>
          </p:cNvPr>
          <p:cNvSpPr txBox="1"/>
          <p:nvPr/>
        </p:nvSpPr>
        <p:spPr>
          <a:xfrm rot="19407807">
            <a:off x="7803890" y="3118784"/>
            <a:ext cx="2593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53B84"/>
                </a:solidFill>
              </a:rPr>
              <a:t>QE ≈ 1.34 x 10</a:t>
            </a:r>
            <a:r>
              <a:rPr lang="en-US" sz="1600" baseline="30000" dirty="0">
                <a:solidFill>
                  <a:srgbClr val="953B84"/>
                </a:solidFill>
              </a:rPr>
              <a:t>-4</a:t>
            </a:r>
            <a:endParaRPr lang="en-GB" sz="1600" baseline="30000" dirty="0">
              <a:solidFill>
                <a:srgbClr val="953B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9B871-01BB-81DA-74A1-C88883EA9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AED6B-A1B1-1457-5F1A-91E1A2A9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523BC-76FC-29B2-7EE8-F1C2F4803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50" y="961134"/>
            <a:ext cx="11340899" cy="4935731"/>
          </a:xfrm>
        </p:spPr>
        <p:txBody>
          <a:bodyPr>
            <a:normAutofit/>
          </a:bodyPr>
          <a:lstStyle/>
          <a:p>
            <a:r>
              <a:rPr lang="en-CH" dirty="0"/>
              <a:t>AWAKE </a:t>
            </a:r>
            <a:r>
              <a:rPr lang="en-US" dirty="0"/>
              <a:t>needs a challenging injector for external injection</a:t>
            </a:r>
            <a:endParaRPr lang="en-CH" dirty="0"/>
          </a:p>
          <a:p>
            <a:pPr lvl="4"/>
            <a:endParaRPr lang="en-CH" dirty="0"/>
          </a:p>
          <a:p>
            <a:r>
              <a:rPr lang="en-US" dirty="0"/>
              <a:t>Design well established, procurement for high-power RF-system started</a:t>
            </a:r>
            <a:r>
              <a:rPr lang="en-CH" dirty="0"/>
              <a:t> </a:t>
            </a:r>
          </a:p>
          <a:p>
            <a:pPr lvl="1"/>
            <a:endParaRPr lang="en-CH" dirty="0"/>
          </a:p>
          <a:p>
            <a:r>
              <a:rPr lang="en-US" dirty="0"/>
              <a:t>Development program at CERN for the high-gradient x-band structures ongoing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Test set-up for the electron source is operating with good results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Installation of the injector is planned for the second half of 2027</a:t>
            </a:r>
          </a:p>
          <a:p>
            <a:pPr marL="0" indent="0">
              <a:buNone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078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888E-B039-403E-89D4-42AFAA7F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9" y="31621"/>
            <a:ext cx="10742984" cy="45920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CTF2 QE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28A4-FF63-450B-846F-47E1F3947D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09232" y="635635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3EA7FC6-3E5E-4F73-BB65-57B59D39BB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376" y="512256"/>
            <a:ext cx="11448928" cy="19806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/>
              <a:t>Fluence calculated with the FWHM spot sizes measured by Anton, taking the lowest values (“x” beam size) to be in the worst-case scenario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/>
              <a:t>Even at the highest Fluence tested in the last tests, we still do not reach the ablation threshold.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/>
              <a:t>Single-pulse ablation threshold for Copper using fs-pulses and UV wavelength should be well above 100 </a:t>
            </a:r>
            <a:r>
              <a:rPr lang="en-US" sz="1400" dirty="0" err="1"/>
              <a:t>mJ</a:t>
            </a:r>
            <a:r>
              <a:rPr lang="en-US" sz="1400" dirty="0"/>
              <a:t>/cm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/>
              <a:t>Exact data for ablation threshold with UV fs-pulses is hard to find but there are many references using different wavelengths (please note that also ablation threshold data is normally calculated using the 1/e</a:t>
            </a:r>
            <a:r>
              <a:rPr lang="en-US" sz="1400" baseline="30000" dirty="0"/>
              <a:t>2 </a:t>
            </a:r>
            <a:r>
              <a:rPr lang="en-US" sz="1400" dirty="0"/>
              <a:t>spot size and here we are plotting FWHM) [1-3].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AEB928-0AEF-528A-13B0-68AD617F1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597" y="2565105"/>
            <a:ext cx="4724139" cy="36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21CF68-905C-C46F-E4A0-D2A3A42B5405}"/>
              </a:ext>
            </a:extLst>
          </p:cNvPr>
          <p:cNvSpPr txBox="1"/>
          <p:nvPr/>
        </p:nvSpPr>
        <p:spPr>
          <a:xfrm>
            <a:off x="6384032" y="3140968"/>
            <a:ext cx="4960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[1] Jan Winter, et. al. "Ultrashort single-pulse laser ablation of stainless steel, </a:t>
            </a:r>
            <a:r>
              <a:rPr lang="en-US" sz="1200" dirty="0" err="1"/>
              <a:t>aluminium</a:t>
            </a:r>
            <a:r>
              <a:rPr lang="en-US" sz="1200" dirty="0"/>
              <a:t>, copper and its dependence on the pulse duration," Opt. Express 29, 14561-14581 (2021)</a:t>
            </a:r>
          </a:p>
          <a:p>
            <a:pPr algn="just"/>
            <a:r>
              <a:rPr lang="en-GB" sz="1200" dirty="0"/>
              <a:t>[2] </a:t>
            </a:r>
            <a:r>
              <a:rPr lang="en-GB" sz="1200" dirty="0" err="1"/>
              <a:t>Byskov</a:t>
            </a:r>
            <a:r>
              <a:rPr lang="en-GB" sz="1200" dirty="0"/>
              <a:t>-Nielsen, J., et al. Ultra-short pulse laser ablation of metals: threshold fluence, incubation coefficient and ablation rates. Appl. Phys. A 101, 97–101 (2010). </a:t>
            </a:r>
          </a:p>
          <a:p>
            <a:pPr algn="just"/>
            <a:r>
              <a:rPr lang="en-GB" sz="1200" dirty="0"/>
              <a:t>[3] Ultrafast laser ablation of copper with GHz bursts: A numerical study on the effects of repetition rate, pulse number and burst fluence on ablation efficiency and heat-affected zone. Optics &amp; Laser Technology 158, Part A, February 2023, 108803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416D4-4A51-B26E-DEB1-38B657DAD25A}"/>
              </a:ext>
            </a:extLst>
          </p:cNvPr>
          <p:cNvSpPr txBox="1"/>
          <p:nvPr/>
        </p:nvSpPr>
        <p:spPr>
          <a:xfrm>
            <a:off x="6790415" y="6352144"/>
            <a:ext cx="430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Miguel Martinez Calderon and Anton Eager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85535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1D34A509-1DF8-0072-9A0E-E42CF12FF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18" y="3919087"/>
            <a:ext cx="12022454" cy="14846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ADBDF3-4583-01A3-AF2F-E18D73FC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 &amp; Milestone Overview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BB8614-1D1D-0D00-D521-0CF9166A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Turner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DDE4ED3-93BB-F3CC-7B46-3C273973C944}"/>
              </a:ext>
            </a:extLst>
          </p:cNvPr>
          <p:cNvCxnSpPr>
            <a:cxnSpLocks/>
          </p:cNvCxnSpPr>
          <p:nvPr/>
        </p:nvCxnSpPr>
        <p:spPr>
          <a:xfrm>
            <a:off x="2390502" y="3814341"/>
            <a:ext cx="0" cy="17700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196BAD8-5F6D-C769-C941-2F050F1CB786}"/>
              </a:ext>
            </a:extLst>
          </p:cNvPr>
          <p:cNvSpPr txBox="1"/>
          <p:nvPr/>
        </p:nvSpPr>
        <p:spPr>
          <a:xfrm>
            <a:off x="1711233" y="5493194"/>
            <a:ext cx="135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Start of experiments</a:t>
            </a:r>
            <a:endParaRPr lang="en-GB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EB48636-05E9-2D7F-9616-B036C61D4A0E}"/>
              </a:ext>
            </a:extLst>
          </p:cNvPr>
          <p:cNvSpPr txBox="1"/>
          <p:nvPr/>
        </p:nvSpPr>
        <p:spPr>
          <a:xfrm>
            <a:off x="5841267" y="5475789"/>
            <a:ext cx="135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Now</a:t>
            </a:r>
            <a:endParaRPr lang="en-GB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80AE461-B0B1-FE0F-81C0-6B503E51A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147" y="1233618"/>
            <a:ext cx="549701" cy="432349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954AEF5-DC13-3118-5592-DAE92CCB6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726" y="1084669"/>
            <a:ext cx="549701" cy="43234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5D2DB4C-854B-9F1B-4025-93062BF109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79908" y="2996651"/>
            <a:ext cx="549701" cy="4323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0C34A5A-4C3D-4021-2C1A-0A195E44C3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0942651" y="2168250"/>
            <a:ext cx="549701" cy="432349"/>
          </a:xfrm>
          <a:prstGeom prst="rect">
            <a:avLst/>
          </a:prstGeo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DAC2819B-E7D3-78EF-F75E-129FCE3FAD2E}"/>
              </a:ext>
            </a:extLst>
          </p:cNvPr>
          <p:cNvCxnSpPr>
            <a:cxnSpLocks/>
            <a:endCxn id="29" idx="2"/>
          </p:cNvCxnSpPr>
          <p:nvPr/>
        </p:nvCxnSpPr>
        <p:spPr>
          <a:xfrm flipH="1" flipV="1">
            <a:off x="2081774" y="2311847"/>
            <a:ext cx="543860" cy="1633136"/>
          </a:xfrm>
          <a:prstGeom prst="straightConnector1">
            <a:avLst/>
          </a:prstGeom>
          <a:ln w="381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1D752ED-5C80-5ED5-BCAE-CF4155EFC089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3233057" y="3228423"/>
            <a:ext cx="294339" cy="716556"/>
          </a:xfrm>
          <a:prstGeom prst="straightConnector1">
            <a:avLst/>
          </a:prstGeom>
          <a:ln w="381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52A6B92C-B810-5F56-BE30-D5EA30582666}"/>
              </a:ext>
            </a:extLst>
          </p:cNvPr>
          <p:cNvSpPr txBox="1"/>
          <p:nvPr/>
        </p:nvSpPr>
        <p:spPr>
          <a:xfrm>
            <a:off x="1126480" y="1665516"/>
            <a:ext cx="19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 1a: Successful</a:t>
            </a:r>
          </a:p>
          <a:p>
            <a:pPr algn="ctr"/>
            <a:r>
              <a:rPr lang="en-US" dirty="0"/>
              <a:t>Self-Modulation</a:t>
            </a:r>
            <a:endParaRPr lang="en-GB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41E869E-F4D3-A2E2-99C2-2C3ACA5608DA}"/>
              </a:ext>
            </a:extLst>
          </p:cNvPr>
          <p:cNvSpPr txBox="1"/>
          <p:nvPr/>
        </p:nvSpPr>
        <p:spPr>
          <a:xfrm>
            <a:off x="2436071" y="2582092"/>
            <a:ext cx="2182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 1b: First </a:t>
            </a:r>
            <a:br>
              <a:rPr lang="en-US" dirty="0"/>
            </a:br>
            <a:r>
              <a:rPr lang="en-US" dirty="0"/>
              <a:t>Electron Acceleration</a:t>
            </a:r>
            <a:endParaRPr lang="en-GB" dirty="0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DF65D984-B0D0-0778-3FE5-9C6C42563BEB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5029200" y="2064794"/>
            <a:ext cx="122984" cy="1925909"/>
          </a:xfrm>
          <a:prstGeom prst="straightConnector1">
            <a:avLst/>
          </a:prstGeom>
          <a:ln w="381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EE17B5C7-9262-8C56-D4C6-49347E92FAFD}"/>
              </a:ext>
            </a:extLst>
          </p:cNvPr>
          <p:cNvSpPr txBox="1"/>
          <p:nvPr/>
        </p:nvSpPr>
        <p:spPr>
          <a:xfrm>
            <a:off x="4208367" y="1418463"/>
            <a:ext cx="1887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 2a: Control of</a:t>
            </a:r>
          </a:p>
          <a:p>
            <a:pPr algn="ctr"/>
            <a:r>
              <a:rPr lang="en-US" dirty="0"/>
              <a:t>Self-Modulation</a:t>
            </a:r>
            <a:endParaRPr lang="en-GB" dirty="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9F26D618-B1B1-68F2-1FC0-9D5EA24A2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895" y="2162355"/>
            <a:ext cx="549701" cy="432349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BA35501-99A1-EB65-3EBC-AD69ACA3B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061" y="935348"/>
            <a:ext cx="549701" cy="432349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A34F350C-AEAC-5985-352A-C5E788FE3111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6834112" y="2103572"/>
            <a:ext cx="693152" cy="1841410"/>
          </a:xfrm>
          <a:prstGeom prst="straightConnector1">
            <a:avLst/>
          </a:prstGeom>
          <a:ln w="381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90B0565E-F4DD-7002-5C79-4FE901901409}"/>
              </a:ext>
            </a:extLst>
          </p:cNvPr>
          <p:cNvSpPr txBox="1"/>
          <p:nvPr/>
        </p:nvSpPr>
        <p:spPr>
          <a:xfrm>
            <a:off x="6327640" y="1457241"/>
            <a:ext cx="239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 2b: Stabilization of </a:t>
            </a:r>
          </a:p>
          <a:p>
            <a:pPr algn="ctr"/>
            <a:r>
              <a:rPr lang="en-US" dirty="0"/>
              <a:t>Wakefield Amplitude</a:t>
            </a:r>
            <a:endParaRPr lang="en-GB" dirty="0"/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50C47C90-B721-53C6-8E26-A9B2B84D5748}"/>
              </a:ext>
            </a:extLst>
          </p:cNvPr>
          <p:cNvCxnSpPr>
            <a:cxnSpLocks/>
          </p:cNvCxnSpPr>
          <p:nvPr/>
        </p:nvCxnSpPr>
        <p:spPr>
          <a:xfrm flipH="1" flipV="1">
            <a:off x="9986554" y="3429000"/>
            <a:ext cx="150223" cy="509451"/>
          </a:xfrm>
          <a:prstGeom prst="straightConnector1">
            <a:avLst/>
          </a:prstGeom>
          <a:ln w="3810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3C5117F1-2FDB-090F-6956-888037B4DC04}"/>
              </a:ext>
            </a:extLst>
          </p:cNvPr>
          <p:cNvSpPr txBox="1"/>
          <p:nvPr/>
        </p:nvSpPr>
        <p:spPr>
          <a:xfrm>
            <a:off x="8985744" y="2138689"/>
            <a:ext cx="18769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  <a:alpha val="50000"/>
                  </a:schemeClr>
                </a:solidFill>
              </a:rPr>
              <a:t>Run 2c:</a:t>
            </a:r>
            <a:br>
              <a:rPr lang="en-US" dirty="0">
                <a:solidFill>
                  <a:schemeClr val="bg1">
                    <a:lumMod val="50000"/>
                    <a:alpha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  <a:alpha val="50000"/>
                  </a:schemeClr>
                </a:solidFill>
              </a:rPr>
              <a:t>Acceleration with 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  <a:alpha val="50000"/>
                  </a:schemeClr>
                </a:solidFill>
              </a:rPr>
              <a:t>Quality Control</a:t>
            </a:r>
            <a:endParaRPr lang="en-GB" dirty="0">
              <a:solidFill>
                <a:schemeClr val="bg1">
                  <a:lumMod val="50000"/>
                  <a:alpha val="50000"/>
                </a:schemeClr>
              </a:solidFill>
            </a:endParaRP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4ADC4927-82DA-6C2B-9611-85F8533CF5AE}"/>
              </a:ext>
            </a:extLst>
          </p:cNvPr>
          <p:cNvCxnSpPr>
            <a:cxnSpLocks/>
            <a:endCxn id="22" idx="2"/>
          </p:cNvCxnSpPr>
          <p:nvPr/>
        </p:nvCxnSpPr>
        <p:spPr>
          <a:xfrm flipH="1" flipV="1">
            <a:off x="11217502" y="2600599"/>
            <a:ext cx="75338" cy="1363978"/>
          </a:xfrm>
          <a:prstGeom prst="straightConnector1">
            <a:avLst/>
          </a:prstGeom>
          <a:ln w="3810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F1879C3F-56A1-0E88-CF43-F0BB5D393941}"/>
              </a:ext>
            </a:extLst>
          </p:cNvPr>
          <p:cNvSpPr txBox="1"/>
          <p:nvPr/>
        </p:nvSpPr>
        <p:spPr>
          <a:xfrm>
            <a:off x="10242078" y="1337501"/>
            <a:ext cx="1837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  <a:alpha val="50000"/>
                  </a:schemeClr>
                </a:solidFill>
              </a:rPr>
              <a:t>Run2d: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  <a:alpha val="50000"/>
                  </a:schemeClr>
                </a:solidFill>
              </a:rPr>
              <a:t>Demonstration of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  <a:alpha val="50000"/>
                  </a:schemeClr>
                </a:solidFill>
              </a:rPr>
              <a:t>Scalability</a:t>
            </a:r>
            <a:endParaRPr lang="en-GB" dirty="0">
              <a:solidFill>
                <a:schemeClr val="bg1">
                  <a:lumMod val="50000"/>
                  <a:alpha val="50000"/>
                </a:schemeClr>
              </a:solidFill>
            </a:endParaRPr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10C73026-327C-F7A1-A9A3-26C9A45E0029}"/>
              </a:ext>
            </a:extLst>
          </p:cNvPr>
          <p:cNvCxnSpPr>
            <a:cxnSpLocks/>
          </p:cNvCxnSpPr>
          <p:nvPr/>
        </p:nvCxnSpPr>
        <p:spPr>
          <a:xfrm>
            <a:off x="2618242" y="3944983"/>
            <a:ext cx="0" cy="933994"/>
          </a:xfrm>
          <a:prstGeom prst="line">
            <a:avLst/>
          </a:prstGeom>
          <a:ln w="38100"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A4532E75-768B-CAB5-C148-E9C059721335}"/>
              </a:ext>
            </a:extLst>
          </p:cNvPr>
          <p:cNvCxnSpPr>
            <a:cxnSpLocks/>
          </p:cNvCxnSpPr>
          <p:nvPr/>
        </p:nvCxnSpPr>
        <p:spPr>
          <a:xfrm>
            <a:off x="3240905" y="3940629"/>
            <a:ext cx="0" cy="933994"/>
          </a:xfrm>
          <a:prstGeom prst="line">
            <a:avLst/>
          </a:prstGeom>
          <a:ln w="38100"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5067851B-D806-C102-911F-65CC7CA9725C}"/>
              </a:ext>
            </a:extLst>
          </p:cNvPr>
          <p:cNvCxnSpPr>
            <a:cxnSpLocks/>
          </p:cNvCxnSpPr>
          <p:nvPr/>
        </p:nvCxnSpPr>
        <p:spPr>
          <a:xfrm>
            <a:off x="5032693" y="3951514"/>
            <a:ext cx="0" cy="886097"/>
          </a:xfrm>
          <a:prstGeom prst="line">
            <a:avLst/>
          </a:prstGeom>
          <a:ln w="38100"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D8E2A6B3-DCF0-E6D8-9503-D4A59688C254}"/>
              </a:ext>
            </a:extLst>
          </p:cNvPr>
          <p:cNvCxnSpPr>
            <a:cxnSpLocks/>
          </p:cNvCxnSpPr>
          <p:nvPr/>
        </p:nvCxnSpPr>
        <p:spPr>
          <a:xfrm>
            <a:off x="6837544" y="3934097"/>
            <a:ext cx="0" cy="886097"/>
          </a:xfrm>
          <a:prstGeom prst="line">
            <a:avLst/>
          </a:prstGeom>
          <a:ln w="38100"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62BB3A09-5218-CA9D-FFD1-508C3E203D4E}"/>
              </a:ext>
            </a:extLst>
          </p:cNvPr>
          <p:cNvCxnSpPr>
            <a:cxnSpLocks/>
          </p:cNvCxnSpPr>
          <p:nvPr/>
        </p:nvCxnSpPr>
        <p:spPr>
          <a:xfrm>
            <a:off x="10151143" y="3923212"/>
            <a:ext cx="0" cy="886097"/>
          </a:xfrm>
          <a:prstGeom prst="line">
            <a:avLst/>
          </a:prstGeom>
          <a:ln w="38100">
            <a:solidFill>
              <a:srgbClr val="C0000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B85CBA85-F51A-5E18-A254-FB54CCCF39EA}"/>
              </a:ext>
            </a:extLst>
          </p:cNvPr>
          <p:cNvCxnSpPr>
            <a:cxnSpLocks/>
          </p:cNvCxnSpPr>
          <p:nvPr/>
        </p:nvCxnSpPr>
        <p:spPr>
          <a:xfrm>
            <a:off x="11283253" y="3931926"/>
            <a:ext cx="0" cy="886097"/>
          </a:xfrm>
          <a:prstGeom prst="line">
            <a:avLst/>
          </a:prstGeom>
          <a:ln w="38100">
            <a:solidFill>
              <a:srgbClr val="C0000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Grafik 70" descr="Ein Bild, das Kreis, Logo, Markenzeichen, Electric Blue (Farbe) enthält.&#10;&#10;Automatisch generierte Beschreibung">
            <a:extLst>
              <a:ext uri="{FF2B5EF4-FFF2-40B4-BE49-F238E27FC236}">
                <a16:creationId xmlns:a16="http://schemas.microsoft.com/office/drawing/2014/main" id="{1DD497AE-9616-ACBD-5ABB-5A2BC4FC6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028474"/>
            <a:ext cx="520337" cy="520337"/>
          </a:xfrm>
          <a:prstGeom prst="rect">
            <a:avLst/>
          </a:prstGeom>
        </p:spPr>
      </p:pic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B65C31AF-BA04-B773-2F1C-2833608796C0}"/>
              </a:ext>
            </a:extLst>
          </p:cNvPr>
          <p:cNvCxnSpPr>
            <a:cxnSpLocks/>
          </p:cNvCxnSpPr>
          <p:nvPr/>
        </p:nvCxnSpPr>
        <p:spPr>
          <a:xfrm>
            <a:off x="6003698" y="3936274"/>
            <a:ext cx="0" cy="886097"/>
          </a:xfrm>
          <a:prstGeom prst="line">
            <a:avLst/>
          </a:prstGeom>
          <a:ln w="38100"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feld 72">
            <a:extLst>
              <a:ext uri="{FF2B5EF4-FFF2-40B4-BE49-F238E27FC236}">
                <a16:creationId xmlns:a16="http://schemas.microsoft.com/office/drawing/2014/main" id="{842DC112-3110-99CF-F12D-E1216AA18C7D}"/>
              </a:ext>
            </a:extLst>
          </p:cNvPr>
          <p:cNvSpPr txBox="1"/>
          <p:nvPr/>
        </p:nvSpPr>
        <p:spPr>
          <a:xfrm>
            <a:off x="5195795" y="2849292"/>
            <a:ext cx="1604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DPS Operation </a:t>
            </a:r>
          </a:p>
          <a:p>
            <a:pPr algn="ctr"/>
            <a:r>
              <a:rPr lang="en-US" dirty="0"/>
              <a:t>in AWAKE</a:t>
            </a:r>
            <a:endParaRPr lang="en-GB" dirty="0"/>
          </a:p>
        </p:txBody>
      </p: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DE53DE0B-7B19-ACC2-6AAC-F1D40A2834D2}"/>
              </a:ext>
            </a:extLst>
          </p:cNvPr>
          <p:cNvCxnSpPr>
            <a:cxnSpLocks/>
          </p:cNvCxnSpPr>
          <p:nvPr/>
        </p:nvCxnSpPr>
        <p:spPr>
          <a:xfrm flipV="1">
            <a:off x="6001043" y="3396345"/>
            <a:ext cx="36174" cy="546463"/>
          </a:xfrm>
          <a:prstGeom prst="straightConnector1">
            <a:avLst/>
          </a:prstGeom>
          <a:ln w="38100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fik 75">
            <a:extLst>
              <a:ext uri="{FF2B5EF4-FFF2-40B4-BE49-F238E27FC236}">
                <a16:creationId xmlns:a16="http://schemas.microsoft.com/office/drawing/2014/main" id="{53DE5D0C-BE35-9A6C-81E4-5098ABE80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943" y="2446286"/>
            <a:ext cx="549701" cy="432349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A4570B31-C2FA-31FB-1E14-185AB04D4B3F}"/>
              </a:ext>
            </a:extLst>
          </p:cNvPr>
          <p:cNvSpPr txBox="1"/>
          <p:nvPr/>
        </p:nvSpPr>
        <p:spPr>
          <a:xfrm>
            <a:off x="2011680" y="11691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2017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C2243BAB-3581-3C15-9055-68CF3FE0DA90}"/>
              </a:ext>
            </a:extLst>
          </p:cNvPr>
          <p:cNvSpPr txBox="1"/>
          <p:nvPr/>
        </p:nvSpPr>
        <p:spPr>
          <a:xfrm>
            <a:off x="3496491" y="20726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2018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E5884723-4849-2030-A064-7E1D2A05DF14}"/>
              </a:ext>
            </a:extLst>
          </p:cNvPr>
          <p:cNvSpPr txBox="1"/>
          <p:nvPr/>
        </p:nvSpPr>
        <p:spPr>
          <a:xfrm>
            <a:off x="5046618" y="8011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2021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6BE281ED-C825-1824-475B-F42B5028E967}"/>
              </a:ext>
            </a:extLst>
          </p:cNvPr>
          <p:cNvSpPr txBox="1"/>
          <p:nvPr/>
        </p:nvSpPr>
        <p:spPr>
          <a:xfrm>
            <a:off x="5949016" y="23129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2023</a:t>
            </a:r>
            <a:endParaRPr lang="en-GB" dirty="0">
              <a:solidFill>
                <a:srgbClr val="C00000"/>
              </a:solidFill>
            </a:endParaRPr>
          </a:p>
        </p:txBody>
      </p: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F7483CA0-C847-7BC9-C069-CE1196668B18}"/>
              </a:ext>
            </a:extLst>
          </p:cNvPr>
          <p:cNvCxnSpPr>
            <a:cxnSpLocks/>
          </p:cNvCxnSpPr>
          <p:nvPr/>
        </p:nvCxnSpPr>
        <p:spPr>
          <a:xfrm>
            <a:off x="6527057" y="3809986"/>
            <a:ext cx="0" cy="17874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Grafik 9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3C4D813-5D13-7FEF-4A96-937F3570F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58" y="1434511"/>
            <a:ext cx="302849" cy="302849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pic>
        <p:nvPicPr>
          <p:cNvPr id="93" name="Grafik 9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774593A-8673-AE24-7354-93A62B95A7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9" y="2383745"/>
            <a:ext cx="302849" cy="302849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pic>
        <p:nvPicPr>
          <p:cNvPr id="94" name="Grafik 9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AB2C215-1C98-350E-447F-924C20E6B9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7" y="1086168"/>
            <a:ext cx="302849" cy="302849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pic>
        <p:nvPicPr>
          <p:cNvPr id="95" name="Grafik 9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A9E899E-4A9D-1C43-D3B8-254DD39E2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28" y="2584904"/>
            <a:ext cx="302849" cy="302849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3F63EBA9-1BBF-E1C9-5814-4C43EA9E100F}"/>
              </a:ext>
            </a:extLst>
          </p:cNvPr>
          <p:cNvCxnSpPr>
            <a:cxnSpLocks/>
            <a:stCxn id="13" idx="0"/>
            <a:endCxn id="14" idx="0"/>
          </p:cNvCxnSpPr>
          <p:nvPr/>
        </p:nvCxnSpPr>
        <p:spPr>
          <a:xfrm flipV="1">
            <a:off x="2387236" y="5475789"/>
            <a:ext cx="4130034" cy="174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8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239767-D0D6-8353-45EF-F78BFF24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10.02.2025 Version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D19C7-2BD1-1640-FDB7-F96B9203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CLERC Vincent _ BE EA DC</a:t>
            </a:r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1866A-26B1-E03A-BA66-071EFB87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A2C79-DEA9-42AA-B6B4-7C1F1F97AD93}" type="slidenum">
              <a:rPr lang="fr-CH" smtClean="0"/>
              <a:t>25</a:t>
            </a:fld>
            <a:endParaRPr lang="fr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5F080D-9974-DE69-5BB6-31CB6BC272A9}"/>
              </a:ext>
            </a:extLst>
          </p:cNvPr>
          <p:cNvSpPr txBox="1"/>
          <p:nvPr/>
        </p:nvSpPr>
        <p:spPr>
          <a:xfrm>
            <a:off x="321972" y="309093"/>
            <a:ext cx="1360565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tx1"/>
                </a:solidFill>
              </a:rPr>
              <a:t>PROPOSAL 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ADFCC-B03F-A33E-7A08-55E089EF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5" y="1558564"/>
            <a:ext cx="11910305" cy="40488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DCEC1A-AA39-D1A7-3D83-61AE05F7AE33}"/>
              </a:ext>
            </a:extLst>
          </p:cNvPr>
          <p:cNvCxnSpPr>
            <a:cxnSpLocks/>
          </p:cNvCxnSpPr>
          <p:nvPr/>
        </p:nvCxnSpPr>
        <p:spPr>
          <a:xfrm>
            <a:off x="10020701" y="1415724"/>
            <a:ext cx="0" cy="206099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66EE11-B5CB-3E01-A0B1-2F3120939EF9}"/>
              </a:ext>
            </a:extLst>
          </p:cNvPr>
          <p:cNvCxnSpPr>
            <a:cxnSpLocks/>
          </p:cNvCxnSpPr>
          <p:nvPr/>
        </p:nvCxnSpPr>
        <p:spPr>
          <a:xfrm flipH="1" flipV="1">
            <a:off x="4208929" y="3777207"/>
            <a:ext cx="437030" cy="207898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871980-1AC7-E01E-CDD0-BF9A7A3239E4}"/>
              </a:ext>
            </a:extLst>
          </p:cNvPr>
          <p:cNvSpPr txBox="1"/>
          <p:nvPr/>
        </p:nvSpPr>
        <p:spPr>
          <a:xfrm>
            <a:off x="9067189" y="1018864"/>
            <a:ext cx="213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Length: 46 and 49m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ADF854-FED4-D4AE-D4EF-22462FE5FF9B}"/>
              </a:ext>
            </a:extLst>
          </p:cNvPr>
          <p:cNvSpPr txBox="1"/>
          <p:nvPr/>
        </p:nvSpPr>
        <p:spPr>
          <a:xfrm>
            <a:off x="3936181" y="5797221"/>
            <a:ext cx="162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Length: 34m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47C2D-F132-2542-D0AC-0D593598949D}"/>
              </a:ext>
            </a:extLst>
          </p:cNvPr>
          <p:cNvSpPr txBox="1"/>
          <p:nvPr/>
        </p:nvSpPr>
        <p:spPr>
          <a:xfrm>
            <a:off x="4871226" y="3227007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90°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C3F742-7967-F8CB-F072-EE01F6D6C26D}"/>
              </a:ext>
            </a:extLst>
          </p:cNvPr>
          <p:cNvSpPr txBox="1"/>
          <p:nvPr/>
        </p:nvSpPr>
        <p:spPr>
          <a:xfrm>
            <a:off x="6529697" y="3103896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90°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56577-7293-68A7-2DEA-0007686363CC}"/>
              </a:ext>
            </a:extLst>
          </p:cNvPr>
          <p:cNvSpPr txBox="1"/>
          <p:nvPr/>
        </p:nvSpPr>
        <p:spPr>
          <a:xfrm>
            <a:off x="6529697" y="4109439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90°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155B8-72A3-2F5E-771E-FE6A153176F4}"/>
              </a:ext>
            </a:extLst>
          </p:cNvPr>
          <p:cNvSpPr txBox="1"/>
          <p:nvPr/>
        </p:nvSpPr>
        <p:spPr>
          <a:xfrm>
            <a:off x="1095492" y="71224"/>
            <a:ext cx="954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Source Integration status</a:t>
            </a:r>
            <a:br>
              <a:rPr lang="en-GB" sz="3600" b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b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Waveguide routing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BC375-55F9-F3CD-9C6B-E385CB2445F4}"/>
              </a:ext>
            </a:extLst>
          </p:cNvPr>
          <p:cNvSpPr txBox="1"/>
          <p:nvPr/>
        </p:nvSpPr>
        <p:spPr>
          <a:xfrm>
            <a:off x="2775005" y="1493114"/>
            <a:ext cx="590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version is currently our preferred one </a:t>
            </a:r>
            <a:r>
              <a:rPr lang="en-US" dirty="0">
                <a:sym typeface="Wingdings" panose="05000000000000000000" pitchFamily="2" charset="2"/>
              </a:rPr>
              <a:t> base line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we will study this one in more detail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7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2F555-CD6F-2DA0-6C8E-1EF09199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Seeding with an Electron Bunch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980D9D-A5B7-0E27-FAF0-4A306ACA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Livio Verra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EBBF6-9C15-39C5-B5B6-31F823902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353" y="4997427"/>
            <a:ext cx="3060000" cy="12575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7A14888-3FD1-FB4B-F865-15BD2363F288}"/>
              </a:ext>
            </a:extLst>
          </p:cNvPr>
          <p:cNvSpPr txBox="1"/>
          <p:nvPr/>
        </p:nvSpPr>
        <p:spPr>
          <a:xfrm>
            <a:off x="397734" y="4735285"/>
            <a:ext cx="13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PhD Student</a:t>
            </a:r>
            <a:endParaRPr lang="en-GB" dirty="0"/>
          </a:p>
        </p:txBody>
      </p:sp>
      <p:pic>
        <p:nvPicPr>
          <p:cNvPr id="11" name="Grafik 10" descr="Ein Bild, das Menschliches Gesicht, Person, Lächeln, Porträt enthält.&#10;&#10;Automatisch generierte Beschreibung">
            <a:extLst>
              <a:ext uri="{FF2B5EF4-FFF2-40B4-BE49-F238E27FC236}">
                <a16:creationId xmlns:a16="http://schemas.microsoft.com/office/drawing/2014/main" id="{E4364B70-048E-DBCC-2AC9-344B1BEBF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9" y="5057500"/>
            <a:ext cx="1186951" cy="11869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B98C263-74C6-B400-093A-10147E97A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098" y="1796143"/>
            <a:ext cx="2840958" cy="177900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E65D64E-AF92-B522-9D6A-3544CC87262B}"/>
              </a:ext>
            </a:extLst>
          </p:cNvPr>
          <p:cNvSpPr txBox="1"/>
          <p:nvPr/>
        </p:nvSpPr>
        <p:spPr>
          <a:xfrm>
            <a:off x="554310" y="1224906"/>
            <a:ext cx="832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Wakefields driven by an electron bunch also allow for seeding in pre-ionized plasmas</a:t>
            </a:r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4E5D56-A9C2-6303-A75D-CC2D2D29B479}"/>
              </a:ext>
            </a:extLst>
          </p:cNvPr>
          <p:cNvSpPr txBox="1"/>
          <p:nvPr/>
        </p:nvSpPr>
        <p:spPr>
          <a:xfrm>
            <a:off x="338115" y="708921"/>
            <a:ext cx="1151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build an accelerator, the wakefield phase and amplitude must be reproducible.</a:t>
            </a:r>
            <a:endParaRPr lang="en-GB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0A61E10-0262-5DC0-1D47-40C6E4CB831A}"/>
              </a:ext>
            </a:extLst>
          </p:cNvPr>
          <p:cNvSpPr txBox="1"/>
          <p:nvPr/>
        </p:nvSpPr>
        <p:spPr>
          <a:xfrm>
            <a:off x="2481945" y="3526973"/>
            <a:ext cx="2212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Electron bunch drives</a:t>
            </a:r>
          </a:p>
          <a:p>
            <a:pPr algn="ctr"/>
            <a:r>
              <a:rPr lang="en-US" dirty="0"/>
              <a:t>Seed wakefields</a:t>
            </a:r>
            <a:endParaRPr lang="en-GB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2ACAAF2F-A820-A560-4C0F-6DB130D6F0EB}"/>
              </a:ext>
            </a:extLst>
          </p:cNvPr>
          <p:cNvCxnSpPr>
            <a:cxnSpLocks/>
          </p:cNvCxnSpPr>
          <p:nvPr/>
        </p:nvCxnSpPr>
        <p:spPr>
          <a:xfrm flipV="1">
            <a:off x="3644537" y="3024052"/>
            <a:ext cx="398417" cy="50291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 descr="Ein Bild, das Muster, Majorelle Blue, Blau, Screenshot enthält.&#10;&#10;Automatisch generierte Beschreibung">
            <a:extLst>
              <a:ext uri="{FF2B5EF4-FFF2-40B4-BE49-F238E27FC236}">
                <a16:creationId xmlns:a16="http://schemas.microsoft.com/office/drawing/2014/main" id="{A4C8EFCD-A387-4240-60AB-A029F6D27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83" y="2363282"/>
            <a:ext cx="5434042" cy="300237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32AF7BE-2B71-3138-12C3-6EBA02C20328}"/>
              </a:ext>
            </a:extLst>
          </p:cNvPr>
          <p:cNvSpPr txBox="1"/>
          <p:nvPr/>
        </p:nvSpPr>
        <p:spPr>
          <a:xfrm>
            <a:off x="5445844" y="1789083"/>
            <a:ext cx="3215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432FF"/>
                </a:solidFill>
              </a:rPr>
              <a:t>SMI: Self-Modulation instability</a:t>
            </a:r>
          </a:p>
          <a:p>
            <a:pPr algn="ctr"/>
            <a:r>
              <a:rPr lang="en-US" dirty="0"/>
              <a:t>Process starts from noise</a:t>
            </a:r>
          </a:p>
          <a:p>
            <a:pPr algn="ctr"/>
            <a:endParaRPr lang="en-GB" b="1" dirty="0">
              <a:solidFill>
                <a:srgbClr val="0432FF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DE13D41-1256-9424-A91D-5CDF993AECF5}"/>
              </a:ext>
            </a:extLst>
          </p:cNvPr>
          <p:cNvSpPr txBox="1"/>
          <p:nvPr/>
        </p:nvSpPr>
        <p:spPr>
          <a:xfrm>
            <a:off x="8545754" y="1789090"/>
            <a:ext cx="3024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432FF"/>
                </a:solidFill>
              </a:rPr>
              <a:t>SSM: Seeded Self-Modulation</a:t>
            </a:r>
          </a:p>
          <a:p>
            <a:pPr algn="ctr"/>
            <a:r>
              <a:rPr lang="en-US" dirty="0"/>
              <a:t>Process starts from seed</a:t>
            </a:r>
          </a:p>
          <a:p>
            <a:pPr algn="ctr"/>
            <a:endParaRPr lang="en-GB" b="1" dirty="0">
              <a:solidFill>
                <a:srgbClr val="0432FF"/>
              </a:solidFill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BECB00F7-1E9B-9B5C-C7BA-C98E394F14D8}"/>
              </a:ext>
            </a:extLst>
          </p:cNvPr>
          <p:cNvCxnSpPr/>
          <p:nvPr/>
        </p:nvCxnSpPr>
        <p:spPr>
          <a:xfrm>
            <a:off x="9654898" y="2668981"/>
            <a:ext cx="0" cy="2371725"/>
          </a:xfrm>
          <a:prstGeom prst="line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132E476E-6DEC-7F30-7533-24D884BB9C57}"/>
              </a:ext>
            </a:extLst>
          </p:cNvPr>
          <p:cNvSpPr/>
          <p:nvPr/>
        </p:nvSpPr>
        <p:spPr>
          <a:xfrm>
            <a:off x="9459838" y="4956748"/>
            <a:ext cx="411480" cy="4114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e-</a:t>
            </a:r>
            <a:endParaRPr lang="en-GB" sz="1000" dirty="0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F43452C-83B4-62E7-03D8-5422DF8AA28D}"/>
              </a:ext>
            </a:extLst>
          </p:cNvPr>
          <p:cNvCxnSpPr/>
          <p:nvPr/>
        </p:nvCxnSpPr>
        <p:spPr>
          <a:xfrm>
            <a:off x="7283838" y="2722144"/>
            <a:ext cx="0" cy="2371725"/>
          </a:xfrm>
          <a:prstGeom prst="line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3F70-73B7-649D-519A-7BA96D876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B47E-D58E-D4A2-F45A-6703EB10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Single cell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8306-019F-19B4-70D4-F1C395BF8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2" y="1725434"/>
            <a:ext cx="2032674" cy="4385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B338F-1A8B-23E1-4D71-41905F376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24" y="1725433"/>
            <a:ext cx="2061018" cy="4385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E7EB37-D128-3C3A-EFCB-379DF8AA825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76160" y="3540318"/>
              <a:ext cx="4064000" cy="30295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78873">
                      <a:extLst>
                        <a:ext uri="{9D8B030D-6E8A-4147-A177-3AD203B41FA5}">
                          <a16:colId xmlns:a16="http://schemas.microsoft.com/office/drawing/2014/main" val="2832532738"/>
                        </a:ext>
                      </a:extLst>
                    </a:gridCol>
                    <a:gridCol w="1485127">
                      <a:extLst>
                        <a:ext uri="{9D8B030D-6E8A-4147-A177-3AD203B41FA5}">
                          <a16:colId xmlns:a16="http://schemas.microsoft.com/office/drawing/2014/main" val="8323105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Value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7691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dirty="0"/>
                            <a:t> [GHz]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11.9932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9058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7054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13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GB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14028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4825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[%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2.41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1552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1.94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929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[mA/V]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2.91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10556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dirty="0"/>
                            <a:t> [mA/V]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0.45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79059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E7EB37-D128-3C3A-EFCB-379DF8AA82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693638"/>
                  </p:ext>
                </p:extLst>
              </p:nvPr>
            </p:nvGraphicFramePr>
            <p:xfrm>
              <a:off x="7376160" y="3540318"/>
              <a:ext cx="4064000" cy="30295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78873">
                      <a:extLst>
                        <a:ext uri="{9D8B030D-6E8A-4147-A177-3AD203B41FA5}">
                          <a16:colId xmlns:a16="http://schemas.microsoft.com/office/drawing/2014/main" val="2832532738"/>
                        </a:ext>
                      </a:extLst>
                    </a:gridCol>
                    <a:gridCol w="1485127">
                      <a:extLst>
                        <a:ext uri="{9D8B030D-6E8A-4147-A177-3AD203B41FA5}">
                          <a16:colId xmlns:a16="http://schemas.microsoft.com/office/drawing/2014/main" val="8323105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Value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7691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3" t="-106557" r="-58629" b="-6377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11.9932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9058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3" t="-206557" r="-58629" b="-5377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7054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13545"/>
                      </a:ext>
                    </a:extLst>
                  </a:tr>
                  <a:tr h="3877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3" t="-292188" r="-58629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14028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4825464"/>
                      </a:ext>
                    </a:extLst>
                  </a:tr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3" t="-398413" r="-58629" b="-31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2.41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1552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3" t="-514754" r="-58629" b="-2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1.94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929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3" t="-614754" r="-58629" b="-1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2.91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1055601"/>
                      </a:ext>
                    </a:extLst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3" t="-660606" r="-58629" b="-1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0.45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79059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004B1D1-3B9C-62FC-B063-6D73A7FC82E6}"/>
              </a:ext>
            </a:extLst>
          </p:cNvPr>
          <p:cNvSpPr txBox="1"/>
          <p:nvPr/>
        </p:nvSpPr>
        <p:spPr>
          <a:xfrm>
            <a:off x="712865" y="129940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E-field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2D96E3-4E88-3C4B-25ED-523D5999E468}"/>
              </a:ext>
            </a:extLst>
          </p:cNvPr>
          <p:cNvSpPr txBox="1"/>
          <p:nvPr/>
        </p:nvSpPr>
        <p:spPr>
          <a:xfrm>
            <a:off x="2986899" y="129940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H-field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D85862-F37D-2E53-1BF9-C3978D0DA8AE}"/>
                  </a:ext>
                </a:extLst>
              </p:cNvPr>
              <p:cNvSpPr txBox="1"/>
              <p:nvPr/>
            </p:nvSpPr>
            <p:spPr>
              <a:xfrm>
                <a:off x="5572394" y="1299404"/>
                <a:ext cx="2580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D85862-F37D-2E53-1BF9-C3978D0DA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394" y="1299404"/>
                <a:ext cx="258019" cy="276999"/>
              </a:xfrm>
              <a:prstGeom prst="rect">
                <a:avLst/>
              </a:prstGeom>
              <a:blipFill>
                <a:blip r:embed="rId5"/>
                <a:stretch>
                  <a:fillRect l="-21429" r="-4762" b="-10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BE448F5-D570-6700-D1F0-BAF86C962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530" y="1725433"/>
            <a:ext cx="2057175" cy="43851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B38516-841A-E2D0-447C-98CCB345F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7284" y="137549"/>
            <a:ext cx="4142925" cy="31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7E4-76FB-D446-D20A-8B696DD3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Linac: E-field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6C180-68D2-8FA8-9999-FE1DE6B45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1" y="2143087"/>
            <a:ext cx="5423126" cy="3447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56D98-6523-8394-8C31-6C44E55ECFD4}"/>
              </a:ext>
            </a:extLst>
          </p:cNvPr>
          <p:cNvSpPr txBox="1"/>
          <p:nvPr/>
        </p:nvSpPr>
        <p:spPr>
          <a:xfrm>
            <a:off x="1063172" y="1549659"/>
            <a:ext cx="349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105 regular cells + 2 coupler cells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E9884-3FA7-285F-9C77-24FDBC65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739" y="3665692"/>
            <a:ext cx="3232084" cy="310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F708FD-F328-5C90-2043-98155450E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171" y="361534"/>
            <a:ext cx="4519035" cy="3304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06FB0C-BF12-0D0C-B3FA-447CE74FC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616" y="3553842"/>
            <a:ext cx="4309109" cy="33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design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52673" y="6006353"/>
            <a:ext cx="258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Mohsen Dayyani Kelisani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9" y="986828"/>
            <a:ext cx="6546705" cy="2132803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9" y="3427164"/>
            <a:ext cx="6608152" cy="2303679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54" y="986828"/>
            <a:ext cx="2979703" cy="2680827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54" y="3937429"/>
            <a:ext cx="3053953" cy="1693825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51EE0-6949-4F2E-8F68-46F7424C488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770" y="38103"/>
            <a:ext cx="10618507" cy="717134"/>
          </a:xfrm>
        </p:spPr>
        <p:txBody>
          <a:bodyPr>
            <a:normAutofit/>
          </a:bodyPr>
          <a:lstStyle/>
          <a:p>
            <a:r>
              <a:rPr lang="en-US" sz="4000" dirty="0"/>
              <a:t>Run 2C, parameters</a:t>
            </a:r>
            <a:r>
              <a:rPr lang="en-US" dirty="0"/>
              <a:t> for both injectors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9245613"/>
                  </p:ext>
                </p:extLst>
              </p:nvPr>
            </p:nvGraphicFramePr>
            <p:xfrm>
              <a:off x="271154" y="1156836"/>
              <a:ext cx="11227123" cy="1381876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1573115">
                      <a:extLst>
                        <a:ext uri="{9D8B030D-6E8A-4147-A177-3AD203B41FA5}">
                          <a16:colId xmlns:a16="http://schemas.microsoft.com/office/drawing/2014/main" val="599800641"/>
                        </a:ext>
                      </a:extLst>
                    </a:gridCol>
                    <a:gridCol w="1482051">
                      <a:extLst>
                        <a:ext uri="{9D8B030D-6E8A-4147-A177-3AD203B41FA5}">
                          <a16:colId xmlns:a16="http://schemas.microsoft.com/office/drawing/2014/main" val="3113244596"/>
                        </a:ext>
                      </a:extLst>
                    </a:gridCol>
                    <a:gridCol w="974093">
                      <a:extLst>
                        <a:ext uri="{9D8B030D-6E8A-4147-A177-3AD203B41FA5}">
                          <a16:colId xmlns:a16="http://schemas.microsoft.com/office/drawing/2014/main" val="3039263137"/>
                        </a:ext>
                      </a:extLst>
                    </a:gridCol>
                    <a:gridCol w="1072821">
                      <a:extLst>
                        <a:ext uri="{9D8B030D-6E8A-4147-A177-3AD203B41FA5}">
                          <a16:colId xmlns:a16="http://schemas.microsoft.com/office/drawing/2014/main" val="3052793350"/>
                        </a:ext>
                      </a:extLst>
                    </a:gridCol>
                    <a:gridCol w="1627464">
                      <a:extLst>
                        <a:ext uri="{9D8B030D-6E8A-4147-A177-3AD203B41FA5}">
                          <a16:colId xmlns:a16="http://schemas.microsoft.com/office/drawing/2014/main" val="2272397049"/>
                        </a:ext>
                      </a:extLst>
                    </a:gridCol>
                    <a:gridCol w="1661020">
                      <a:extLst>
                        <a:ext uri="{9D8B030D-6E8A-4147-A177-3AD203B41FA5}">
                          <a16:colId xmlns:a16="http://schemas.microsoft.com/office/drawing/2014/main" val="3375616147"/>
                        </a:ext>
                      </a:extLst>
                    </a:gridCol>
                    <a:gridCol w="1362750">
                      <a:extLst>
                        <a:ext uri="{9D8B030D-6E8A-4147-A177-3AD203B41FA5}">
                          <a16:colId xmlns:a16="http://schemas.microsoft.com/office/drawing/2014/main" val="2268400592"/>
                        </a:ext>
                      </a:extLst>
                    </a:gridCol>
                    <a:gridCol w="1473809">
                      <a:extLst>
                        <a:ext uri="{9D8B030D-6E8A-4147-A177-3AD203B41FA5}">
                          <a16:colId xmlns:a16="http://schemas.microsoft.com/office/drawing/2014/main" val="4150704286"/>
                        </a:ext>
                      </a:extLst>
                    </a:gridCol>
                  </a:tblGrid>
                  <a:tr h="7466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Energy 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kern="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Spread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b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stability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kern="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RMS Bunch Length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kern="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Charge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kern="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Emittance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en-US" sz="1600" b="1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size</a:t>
                          </a:r>
                          <a:br>
                            <a:rPr lang="en-US" sz="1600" b="1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600" b="1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plasma focus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28717682"/>
                      </a:ext>
                    </a:extLst>
                  </a:tr>
                  <a:tr h="317628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Injector 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GB" sz="16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GB" sz="16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6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6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𝐌𝐞𝐕</m:t>
                                </m:r>
                              </m:oMath>
                            </m:oMathPara>
                          </a14:m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600" b="1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1600" b="1" i="0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GB" sz="1600" b="1" i="0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%</m:t>
                              </m:r>
                            </m:oMath>
                          </a14:m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x 10</a:t>
                          </a:r>
                          <a:r>
                            <a:rPr lang="en-US" sz="1600" b="1" baseline="3000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</a:t>
                          </a: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en-US" sz="16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GB" sz="16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600" b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6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16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𝐬</m:t>
                                </m:r>
                              </m:oMath>
                            </m:oMathPara>
                          </a14:m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  <m:r>
                                  <a:rPr lang="en-US" sz="1600" b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6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𝟔𝟎𝟎</m:t>
                                </m:r>
                                <m:r>
                                  <a:rPr lang="en-GB" sz="16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  <m:r>
                                  <a:rPr lang="en-US" sz="16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oMath>
                            </m:oMathPara>
                          </a14:m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- 5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l-GR" sz="1600" b="1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~</m:t>
                                </m:r>
                                <m:r>
                                  <a:rPr lang="en-GB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GB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𝟏𝟗𝟎</m:t>
                                </m:r>
                                <m:r>
                                  <a:rPr lang="en-GB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µ</m:t>
                                </m:r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8993669"/>
                      </a:ext>
                    </a:extLst>
                  </a:tr>
                  <a:tr h="317628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Injector 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GB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𝐌𝐞𝐕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1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GB" sz="16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%</m:t>
                              </m:r>
                            </m:oMath>
                          </a14:m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x 10</a:t>
                          </a:r>
                          <a:r>
                            <a:rPr lang="en-US" sz="1600" b="1" baseline="3000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en-US" sz="16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𝟎𝟎</m:t>
                                </m:r>
                                <m:r>
                                  <a:rPr lang="en-GB" sz="16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𝟑𝟎𝟎</m:t>
                                </m:r>
                                <m:r>
                                  <a:rPr lang="en-US" sz="1600" b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𝐟𝐬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  <m:r>
                                  <a:rPr lang="en-US" sz="1600" b="1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</a:t>
                          </a:r>
                          <a:r>
                            <a:rPr lang="en-US" sz="1600" b="1" baseline="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l-GR" sz="1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GB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GB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GB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𝟕𝟓</m:t>
                                </m:r>
                                <m:r>
                                  <a:rPr lang="en-GB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µ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944332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9245613"/>
                  </p:ext>
                </p:extLst>
              </p:nvPr>
            </p:nvGraphicFramePr>
            <p:xfrm>
              <a:off x="271154" y="1156836"/>
              <a:ext cx="11227123" cy="1381876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1573115">
                      <a:extLst>
                        <a:ext uri="{9D8B030D-6E8A-4147-A177-3AD203B41FA5}">
                          <a16:colId xmlns:a16="http://schemas.microsoft.com/office/drawing/2014/main" val="599800641"/>
                        </a:ext>
                      </a:extLst>
                    </a:gridCol>
                    <a:gridCol w="1482051">
                      <a:extLst>
                        <a:ext uri="{9D8B030D-6E8A-4147-A177-3AD203B41FA5}">
                          <a16:colId xmlns:a16="http://schemas.microsoft.com/office/drawing/2014/main" val="3113244596"/>
                        </a:ext>
                      </a:extLst>
                    </a:gridCol>
                    <a:gridCol w="974093">
                      <a:extLst>
                        <a:ext uri="{9D8B030D-6E8A-4147-A177-3AD203B41FA5}">
                          <a16:colId xmlns:a16="http://schemas.microsoft.com/office/drawing/2014/main" val="3039263137"/>
                        </a:ext>
                      </a:extLst>
                    </a:gridCol>
                    <a:gridCol w="1072821">
                      <a:extLst>
                        <a:ext uri="{9D8B030D-6E8A-4147-A177-3AD203B41FA5}">
                          <a16:colId xmlns:a16="http://schemas.microsoft.com/office/drawing/2014/main" val="3052793350"/>
                        </a:ext>
                      </a:extLst>
                    </a:gridCol>
                    <a:gridCol w="1627464">
                      <a:extLst>
                        <a:ext uri="{9D8B030D-6E8A-4147-A177-3AD203B41FA5}">
                          <a16:colId xmlns:a16="http://schemas.microsoft.com/office/drawing/2014/main" val="2272397049"/>
                        </a:ext>
                      </a:extLst>
                    </a:gridCol>
                    <a:gridCol w="1661020">
                      <a:extLst>
                        <a:ext uri="{9D8B030D-6E8A-4147-A177-3AD203B41FA5}">
                          <a16:colId xmlns:a16="http://schemas.microsoft.com/office/drawing/2014/main" val="3375616147"/>
                        </a:ext>
                      </a:extLst>
                    </a:gridCol>
                    <a:gridCol w="1362750">
                      <a:extLst>
                        <a:ext uri="{9D8B030D-6E8A-4147-A177-3AD203B41FA5}">
                          <a16:colId xmlns:a16="http://schemas.microsoft.com/office/drawing/2014/main" val="2268400592"/>
                        </a:ext>
                      </a:extLst>
                    </a:gridCol>
                    <a:gridCol w="1473809">
                      <a:extLst>
                        <a:ext uri="{9D8B030D-6E8A-4147-A177-3AD203B41FA5}">
                          <a16:colId xmlns:a16="http://schemas.microsoft.com/office/drawing/2014/main" val="4150704286"/>
                        </a:ext>
                      </a:extLst>
                    </a:gridCol>
                  </a:tblGrid>
                  <a:tr h="7466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Energy 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kern="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Spread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b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stability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kern="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RMS Bunch Length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kern="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Charge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kern="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Emittance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en-US" sz="1600" b="1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size</a:t>
                          </a:r>
                          <a:br>
                            <a:rPr lang="en-US" sz="1600" b="1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sz="1600" b="1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plasma focus</a:t>
                          </a:r>
                          <a:endParaRPr lang="en-US" sz="1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28717682"/>
                      </a:ext>
                    </a:extLst>
                  </a:tr>
                  <a:tr h="317628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Injector 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06148" t="-250943" r="-550000" b="-1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16352" t="-250943" r="-744025" b="-1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x 10</a:t>
                          </a:r>
                          <a:r>
                            <a:rPr lang="en-US" sz="1600" b="1" baseline="3000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</a:t>
                          </a: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14232" t="-250943" r="-276779" b="-1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06618" t="-250943" r="-171691" b="-1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615179" t="-250943" r="-108482" b="-1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661983" t="-250943" r="-413" b="-1320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993669"/>
                      </a:ext>
                    </a:extLst>
                  </a:tr>
                  <a:tr h="317628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Injector 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06148" t="-357692" r="-550000" b="-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16352" t="-357692" r="-744025" b="-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x 10</a:t>
                          </a:r>
                          <a:r>
                            <a:rPr lang="en-US" sz="1600" b="1" baseline="3000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</a:t>
                          </a: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14232" t="-357692" r="-276779" b="-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06618" t="-357692" r="-171691" b="-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615179" t="-357692" r="-108482" b="-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661983" t="-357692" r="-413" b="-3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4332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3644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351EE0-6949-4F2E-8F68-46F7424C488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D47F6A1-4441-486B-BC3A-79F2CA5B2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0" y="2934399"/>
            <a:ext cx="10515600" cy="1685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88B4F-73CC-0026-E88D-BD7CBB539BA6}"/>
              </a:ext>
            </a:extLst>
          </p:cNvPr>
          <p:cNvSpPr txBox="1"/>
          <p:nvPr/>
        </p:nvSpPr>
        <p:spPr>
          <a:xfrm>
            <a:off x="559024" y="4910350"/>
            <a:ext cx="10453644" cy="160043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dirty="0"/>
              <a:t>Flexibility in the beam parameters which can be delivered keeping good energy spread and emittance</a:t>
            </a:r>
            <a:br>
              <a:rPr lang="en-GB" sz="1400" b="1" dirty="0"/>
            </a:br>
            <a:r>
              <a:rPr lang="en-GB" sz="1400" b="1" dirty="0"/>
              <a:t>Energy: +- 10%, Charge: up to 400 </a:t>
            </a:r>
            <a:r>
              <a:rPr lang="en-GB" sz="1400" b="1" dirty="0" err="1"/>
              <a:t>pC</a:t>
            </a:r>
            <a:r>
              <a:rPr lang="en-GB" sz="1400" b="1" dirty="0"/>
              <a:t>, Bunch length: 0.2-1 </a:t>
            </a:r>
            <a:r>
              <a:rPr lang="en-GB" sz="1400" b="1" dirty="0" err="1"/>
              <a:t>ps</a:t>
            </a:r>
            <a:r>
              <a:rPr lang="en-GB" sz="1400" b="1" dirty="0"/>
              <a:t>, beam size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dirty="0"/>
              <a:t>Constraint space for hardware</a:t>
            </a:r>
            <a:br>
              <a:rPr lang="en-GB" sz="1400" b="1" dirty="0"/>
            </a:br>
            <a:endParaRPr lang="en-GB" sz="1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dirty="0"/>
              <a:t>Excellent timing stability and synchronisation with laser and self-modulation device; ~ 30 fs stability</a:t>
            </a:r>
          </a:p>
          <a:p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7599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150 MeV injector – beam dynamics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667" y="910903"/>
            <a:ext cx="10515600" cy="75475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Very compact electron injector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Simulated parameters within specifications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/>
            </p:nvGraphicFramePr>
            <p:xfrm>
              <a:off x="7015559" y="1355392"/>
              <a:ext cx="4549428" cy="766116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788285">
                      <a:extLst>
                        <a:ext uri="{9D8B030D-6E8A-4147-A177-3AD203B41FA5}">
                          <a16:colId xmlns:a16="http://schemas.microsoft.com/office/drawing/2014/main" val="1298681338"/>
                        </a:ext>
                      </a:extLst>
                    </a:gridCol>
                    <a:gridCol w="811483">
                      <a:extLst>
                        <a:ext uri="{9D8B030D-6E8A-4147-A177-3AD203B41FA5}">
                          <a16:colId xmlns:a16="http://schemas.microsoft.com/office/drawing/2014/main" val="3005544144"/>
                        </a:ext>
                      </a:extLst>
                    </a:gridCol>
                    <a:gridCol w="782562">
                      <a:extLst>
                        <a:ext uri="{9D8B030D-6E8A-4147-A177-3AD203B41FA5}">
                          <a16:colId xmlns:a16="http://schemas.microsoft.com/office/drawing/2014/main" val="3834854578"/>
                        </a:ext>
                      </a:extLst>
                    </a:gridCol>
                    <a:gridCol w="722366">
                      <a:extLst>
                        <a:ext uri="{9D8B030D-6E8A-4147-A177-3AD203B41FA5}">
                          <a16:colId xmlns:a16="http://schemas.microsoft.com/office/drawing/2014/main" val="3819194599"/>
                        </a:ext>
                      </a:extLst>
                    </a:gridCol>
                    <a:gridCol w="722366">
                      <a:extLst>
                        <a:ext uri="{9D8B030D-6E8A-4147-A177-3AD203B41FA5}">
                          <a16:colId xmlns:a16="http://schemas.microsoft.com/office/drawing/2014/main" val="2313498743"/>
                        </a:ext>
                      </a:extLst>
                    </a:gridCol>
                    <a:gridCol w="722366">
                      <a:extLst>
                        <a:ext uri="{9D8B030D-6E8A-4147-A177-3AD203B41FA5}">
                          <a16:colId xmlns:a16="http://schemas.microsoft.com/office/drawing/2014/main" val="1406538470"/>
                        </a:ext>
                      </a:extLst>
                    </a:gridCol>
                  </a:tblGrid>
                  <a:tr h="40002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𝑴𝒆𝑽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𝒎𝒎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𝒇𝒔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%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𝒂𝒗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1569582"/>
                      </a:ext>
                    </a:extLst>
                  </a:tr>
                  <a:tr h="36608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GB" sz="14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𝟓𝟎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0.14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𝟐𝟎𝟕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0.44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1" i="1" u="sng" dirty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400" b="1" u="sng" dirty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400" b="1" i="1" u="sng" dirty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oMath>
                          </a14:m>
                          <a:r>
                            <a:rPr lang="en-US" sz="1400" b="1" u="sng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9</a:t>
                          </a:r>
                          <a:endParaRPr lang="en-US" sz="1400" b="1" u="sng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168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08013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7010935"/>
                  </p:ext>
                </p:extLst>
              </p:nvPr>
            </p:nvGraphicFramePr>
            <p:xfrm>
              <a:off x="7015559" y="1355392"/>
              <a:ext cx="4549428" cy="766116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788285">
                      <a:extLst>
                        <a:ext uri="{9D8B030D-6E8A-4147-A177-3AD203B41FA5}">
                          <a16:colId xmlns:a16="http://schemas.microsoft.com/office/drawing/2014/main" val="1298681338"/>
                        </a:ext>
                      </a:extLst>
                    </a:gridCol>
                    <a:gridCol w="811483">
                      <a:extLst>
                        <a:ext uri="{9D8B030D-6E8A-4147-A177-3AD203B41FA5}">
                          <a16:colId xmlns:a16="http://schemas.microsoft.com/office/drawing/2014/main" val="3005544144"/>
                        </a:ext>
                      </a:extLst>
                    </a:gridCol>
                    <a:gridCol w="782562">
                      <a:extLst>
                        <a:ext uri="{9D8B030D-6E8A-4147-A177-3AD203B41FA5}">
                          <a16:colId xmlns:a16="http://schemas.microsoft.com/office/drawing/2014/main" val="3834854578"/>
                        </a:ext>
                      </a:extLst>
                    </a:gridCol>
                    <a:gridCol w="722366">
                      <a:extLst>
                        <a:ext uri="{9D8B030D-6E8A-4147-A177-3AD203B41FA5}">
                          <a16:colId xmlns:a16="http://schemas.microsoft.com/office/drawing/2014/main" val="3819194599"/>
                        </a:ext>
                      </a:extLst>
                    </a:gridCol>
                    <a:gridCol w="722366">
                      <a:extLst>
                        <a:ext uri="{9D8B030D-6E8A-4147-A177-3AD203B41FA5}">
                          <a16:colId xmlns:a16="http://schemas.microsoft.com/office/drawing/2014/main" val="2313498743"/>
                        </a:ext>
                      </a:extLst>
                    </a:gridCol>
                    <a:gridCol w="722366">
                      <a:extLst>
                        <a:ext uri="{9D8B030D-6E8A-4147-A177-3AD203B41FA5}">
                          <a16:colId xmlns:a16="http://schemas.microsoft.com/office/drawing/2014/main" val="1406538470"/>
                        </a:ext>
                      </a:extLst>
                    </a:gridCol>
                  </a:tblGrid>
                  <a:tr h="4000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69" t="-1515" r="-477692" b="-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8496" t="-1515" r="-366917" b="-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4651" t="-1515" r="-278295" b="-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3051" t="-1515" r="-204237" b="-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29412" t="-1515" r="-102521" b="-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9412" t="-1515" r="-2521" b="-969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1569582"/>
                      </a:ext>
                    </a:extLst>
                  </a:tr>
                  <a:tr h="3660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69" t="-109836" r="-477692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0.14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4651" t="-109836" r="-278295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0.44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29412" t="-109836" r="-102521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9412" t="-109836" r="-2521" b="-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080139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60" y="2364187"/>
            <a:ext cx="4799253" cy="1732961"/>
          </a:xfrm>
          <a:prstGeom prst="rect">
            <a:avLst/>
          </a:prstGeom>
          <a:solidFill>
            <a:schemeClr val="bg1"/>
          </a:solidFill>
          <a:ln w="22225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7862114"/>
                  </p:ext>
                </p:extLst>
              </p:nvPr>
            </p:nvGraphicFramePr>
            <p:xfrm>
              <a:off x="849242" y="4894773"/>
              <a:ext cx="3740151" cy="1137412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977693">
                      <a:extLst>
                        <a:ext uri="{9D8B030D-6E8A-4147-A177-3AD203B41FA5}">
                          <a16:colId xmlns:a16="http://schemas.microsoft.com/office/drawing/2014/main" val="3005544144"/>
                        </a:ext>
                      </a:extLst>
                    </a:gridCol>
                    <a:gridCol w="970594">
                      <a:extLst>
                        <a:ext uri="{9D8B030D-6E8A-4147-A177-3AD203B41FA5}">
                          <a16:colId xmlns:a16="http://schemas.microsoft.com/office/drawing/2014/main" val="3834854578"/>
                        </a:ext>
                      </a:extLst>
                    </a:gridCol>
                    <a:gridCol w="895932">
                      <a:extLst>
                        <a:ext uri="{9D8B030D-6E8A-4147-A177-3AD203B41FA5}">
                          <a16:colId xmlns:a16="http://schemas.microsoft.com/office/drawing/2014/main" val="3819194599"/>
                        </a:ext>
                      </a:extLst>
                    </a:gridCol>
                    <a:gridCol w="895932">
                      <a:extLst>
                        <a:ext uri="{9D8B030D-6E8A-4147-A177-3AD203B41FA5}">
                          <a16:colId xmlns:a16="http://schemas.microsoft.com/office/drawing/2014/main" val="2313498743"/>
                        </a:ext>
                      </a:extLst>
                    </a:gridCol>
                  </a:tblGrid>
                  <a:tr h="281963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Gun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Buncher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Acc. I-III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1569582"/>
                      </a:ext>
                    </a:extLst>
                  </a:tr>
                  <a:tr h="287697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3.0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12.0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12.0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0801393"/>
                      </a:ext>
                    </a:extLst>
                  </a:tr>
                  <a:tr h="2934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Gradient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120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𝑀𝑉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u="non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35</m:t>
                                </m:r>
                                <m:r>
                                  <a:rPr lang="en-US" sz="1200" i="1" u="non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𝑀𝑉</m:t>
                                </m:r>
                                <m:r>
                                  <a:rPr lang="en-US" sz="1200" i="1" u="non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i="1" u="non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1200" u="none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5 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𝑀𝑉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0625565"/>
                      </a:ext>
                    </a:extLst>
                  </a:tr>
                  <a:tr h="250869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N. Cell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1.5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1131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7862114"/>
                  </p:ext>
                </p:extLst>
              </p:nvPr>
            </p:nvGraphicFramePr>
            <p:xfrm>
              <a:off x="849242" y="4894773"/>
              <a:ext cx="3740151" cy="1137412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977693">
                      <a:extLst>
                        <a:ext uri="{9D8B030D-6E8A-4147-A177-3AD203B41FA5}">
                          <a16:colId xmlns:a16="http://schemas.microsoft.com/office/drawing/2014/main" val="3005544144"/>
                        </a:ext>
                      </a:extLst>
                    </a:gridCol>
                    <a:gridCol w="970594">
                      <a:extLst>
                        <a:ext uri="{9D8B030D-6E8A-4147-A177-3AD203B41FA5}">
                          <a16:colId xmlns:a16="http://schemas.microsoft.com/office/drawing/2014/main" val="3834854578"/>
                        </a:ext>
                      </a:extLst>
                    </a:gridCol>
                    <a:gridCol w="895932">
                      <a:extLst>
                        <a:ext uri="{9D8B030D-6E8A-4147-A177-3AD203B41FA5}">
                          <a16:colId xmlns:a16="http://schemas.microsoft.com/office/drawing/2014/main" val="3819194599"/>
                        </a:ext>
                      </a:extLst>
                    </a:gridCol>
                    <a:gridCol w="895932">
                      <a:extLst>
                        <a:ext uri="{9D8B030D-6E8A-4147-A177-3AD203B41FA5}">
                          <a16:colId xmlns:a16="http://schemas.microsoft.com/office/drawing/2014/main" val="2313498743"/>
                        </a:ext>
                      </a:extLst>
                    </a:gridCol>
                  </a:tblGrid>
                  <a:tr h="281963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Gun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Buncher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Acc. I-III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1569582"/>
                      </a:ext>
                    </a:extLst>
                  </a:tr>
                  <a:tr h="287697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1258" t="-104255" r="-186164" b="-2170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7687" t="-104255" r="-101361" b="-2170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17687" t="-104255" r="-1361" b="-2170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0801393"/>
                      </a:ext>
                    </a:extLst>
                  </a:tr>
                  <a:tr h="2934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Gradient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1258" t="-195918" r="-186164" b="-108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7687" t="-195918" r="-101361" b="-108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17687" t="-195918" r="-1361" b="-1081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062556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N. Cell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1258" t="-322222" r="-186164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7687" t="-322222" r="-101361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17687" t="-322222" r="-1361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1131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/>
            </p:nvGraphicFramePr>
            <p:xfrm>
              <a:off x="855594" y="3841111"/>
              <a:ext cx="3733800" cy="608308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787412">
                      <a:extLst>
                        <a:ext uri="{9D8B030D-6E8A-4147-A177-3AD203B41FA5}">
                          <a16:colId xmlns:a16="http://schemas.microsoft.com/office/drawing/2014/main" val="3005544144"/>
                        </a:ext>
                      </a:extLst>
                    </a:gridCol>
                    <a:gridCol w="781695">
                      <a:extLst>
                        <a:ext uri="{9D8B030D-6E8A-4147-A177-3AD203B41FA5}">
                          <a16:colId xmlns:a16="http://schemas.microsoft.com/office/drawing/2014/main" val="3834854578"/>
                        </a:ext>
                      </a:extLst>
                    </a:gridCol>
                    <a:gridCol w="721564">
                      <a:extLst>
                        <a:ext uri="{9D8B030D-6E8A-4147-A177-3AD203B41FA5}">
                          <a16:colId xmlns:a16="http://schemas.microsoft.com/office/drawing/2014/main" val="3819194599"/>
                        </a:ext>
                      </a:extLst>
                    </a:gridCol>
                    <a:gridCol w="793772">
                      <a:extLst>
                        <a:ext uri="{9D8B030D-6E8A-4147-A177-3AD203B41FA5}">
                          <a16:colId xmlns:a16="http://schemas.microsoft.com/office/drawing/2014/main" val="2313498743"/>
                        </a:ext>
                      </a:extLst>
                    </a:gridCol>
                    <a:gridCol w="649357">
                      <a:extLst>
                        <a:ext uri="{9D8B030D-6E8A-4147-A177-3AD203B41FA5}">
                          <a16:colId xmlns:a16="http://schemas.microsoft.com/office/drawing/2014/main" val="2413272670"/>
                        </a:ext>
                      </a:extLst>
                    </a:gridCol>
                  </a:tblGrid>
                  <a:tr h="25053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dirty="0" smtClean="0"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dirty="0" smtClean="0">
                                        <a:latin typeface="Cambria Math" panose="02040503050406030204" pitchFamily="18" charset="0"/>
                                      </a:rPr>
                                      <m:t>𝒏𝒎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dirty="0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dirty="0" smtClean="0">
                                        <a:latin typeface="Cambria Math" panose="02040503050406030204" pitchFamily="18" charset="0"/>
                                      </a:rPr>
                                      <m:t>𝒆𝒗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dirty="0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dirty="0" smtClean="0">
                                        <a:latin typeface="Cambria Math" panose="02040503050406030204" pitchFamily="18" charset="0"/>
                                      </a:rPr>
                                      <m:t>𝒎𝒎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dirty="0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dirty="0" smtClean="0">
                                        <a:latin typeface="Cambria Math" panose="02040503050406030204" pitchFamily="18" charset="0"/>
                                      </a:rPr>
                                      <m:t>𝒑𝒔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0" smtClean="0">
                                        <a:latin typeface="Cambria Math" panose="02040503050406030204" pitchFamily="18" charset="0"/>
                                      </a:rPr>
                                      <m:t>𝐧</m:t>
                                    </m:r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1569582"/>
                      </a:ext>
                    </a:extLst>
                  </a:tr>
                  <a:tr h="3339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262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dirty="0" smtClean="0">
                                    <a:latin typeface="Cambria Math" panose="02040503050406030204" pitchFamily="18" charset="0"/>
                                  </a:rPr>
                                  <m:t>4.31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1.0−5.0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0.1-1.0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08013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1805427"/>
                  </p:ext>
                </p:extLst>
              </p:nvPr>
            </p:nvGraphicFramePr>
            <p:xfrm>
              <a:off x="855594" y="3841111"/>
              <a:ext cx="3733800" cy="608308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787412">
                      <a:extLst>
                        <a:ext uri="{9D8B030D-6E8A-4147-A177-3AD203B41FA5}">
                          <a16:colId xmlns:a16="http://schemas.microsoft.com/office/drawing/2014/main" val="3005544144"/>
                        </a:ext>
                      </a:extLst>
                    </a:gridCol>
                    <a:gridCol w="781695">
                      <a:extLst>
                        <a:ext uri="{9D8B030D-6E8A-4147-A177-3AD203B41FA5}">
                          <a16:colId xmlns:a16="http://schemas.microsoft.com/office/drawing/2014/main" val="3834854578"/>
                        </a:ext>
                      </a:extLst>
                    </a:gridCol>
                    <a:gridCol w="721564">
                      <a:extLst>
                        <a:ext uri="{9D8B030D-6E8A-4147-A177-3AD203B41FA5}">
                          <a16:colId xmlns:a16="http://schemas.microsoft.com/office/drawing/2014/main" val="3819194599"/>
                        </a:ext>
                      </a:extLst>
                    </a:gridCol>
                    <a:gridCol w="793772">
                      <a:extLst>
                        <a:ext uri="{9D8B030D-6E8A-4147-A177-3AD203B41FA5}">
                          <a16:colId xmlns:a16="http://schemas.microsoft.com/office/drawing/2014/main" val="2313498743"/>
                        </a:ext>
                      </a:extLst>
                    </a:gridCol>
                    <a:gridCol w="649357">
                      <a:extLst>
                        <a:ext uri="{9D8B030D-6E8A-4147-A177-3AD203B41FA5}">
                          <a16:colId xmlns:a16="http://schemas.microsoft.com/office/drawing/2014/main" val="241327267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4444" r="-376744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4444" r="-276744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18644" t="-4444" r="-202542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89231" t="-4444" r="-83846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72897" t="-4444" r="-1869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1569582"/>
                      </a:ext>
                    </a:extLst>
                  </a:tr>
                  <a:tr h="3339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262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85455" r="-276744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89231" t="-85455" r="-83846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0.1-1.0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08013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/>
          <p:cNvSpPr txBox="1"/>
          <p:nvPr/>
        </p:nvSpPr>
        <p:spPr>
          <a:xfrm>
            <a:off x="789092" y="3443170"/>
            <a:ext cx="312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Laser parameters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9092" y="4520267"/>
            <a:ext cx="312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RF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2E7DE-AA97-DE75-926D-C2749437AE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11" y="4339828"/>
            <a:ext cx="4837211" cy="1686308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DB55140-D82B-9A3E-4D26-012C31622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78" y="6499708"/>
            <a:ext cx="3354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Mohsen Dayyani Kelisani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12436-1626-B27F-1DB7-7A9427A341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97" y="1604629"/>
            <a:ext cx="4607512" cy="18826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6" y="1604629"/>
            <a:ext cx="4607512" cy="18826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19CE48-17D0-9FA5-17DE-C4295F236218}"/>
              </a:ext>
            </a:extLst>
          </p:cNvPr>
          <p:cNvSpPr txBox="1"/>
          <p:nvPr/>
        </p:nvSpPr>
        <p:spPr>
          <a:xfrm>
            <a:off x="753068" y="1577868"/>
            <a:ext cx="6041563" cy="6209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B9006-D9D4-68F9-7CBE-07AB168720EA}"/>
              </a:ext>
            </a:extLst>
          </p:cNvPr>
          <p:cNvSpPr/>
          <p:nvPr/>
        </p:nvSpPr>
        <p:spPr>
          <a:xfrm>
            <a:off x="789092" y="3252083"/>
            <a:ext cx="5969517" cy="235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Length ~ 5 m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FA1837B6-171E-435D-1DA1-3B75516C4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7" y="3578924"/>
            <a:ext cx="10515600" cy="1685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737EB-8DAB-3EC5-5AEE-17EF29FE0956}"/>
              </a:ext>
            </a:extLst>
          </p:cNvPr>
          <p:cNvSpPr txBox="1"/>
          <p:nvPr/>
        </p:nvSpPr>
        <p:spPr>
          <a:xfrm>
            <a:off x="3173637" y="166379"/>
            <a:ext cx="566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S-Band RF System Layout</a:t>
            </a:r>
            <a:endParaRPr lang="en-GB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5CAB1-BD90-15E6-6C5C-8B25BC19C935}"/>
              </a:ext>
            </a:extLst>
          </p:cNvPr>
          <p:cNvSpPr txBox="1"/>
          <p:nvPr/>
        </p:nvSpPr>
        <p:spPr>
          <a:xfrm>
            <a:off x="3293428" y="5767914"/>
            <a:ext cx="48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20 m difference for injection points = 67 ns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23E3CFC6-45A0-F08B-C63F-D5DBBD4325A8}"/>
              </a:ext>
            </a:extLst>
          </p:cNvPr>
          <p:cNvSpPr/>
          <p:nvPr/>
        </p:nvSpPr>
        <p:spPr>
          <a:xfrm rot="10800000">
            <a:off x="1972780" y="1174408"/>
            <a:ext cx="740440" cy="59644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343A44-216A-A655-1382-416AF152E54C}"/>
              </a:ext>
            </a:extLst>
          </p:cNvPr>
          <p:cNvCxnSpPr>
            <a:cxnSpLocks/>
          </p:cNvCxnSpPr>
          <p:nvPr/>
        </p:nvCxnSpPr>
        <p:spPr>
          <a:xfrm flipH="1">
            <a:off x="2343000" y="2091789"/>
            <a:ext cx="2031" cy="725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DDEA0FD-6E7F-1BC7-5C12-A97E73A9EBCA}"/>
              </a:ext>
            </a:extLst>
          </p:cNvPr>
          <p:cNvSpPr txBox="1"/>
          <p:nvPr/>
        </p:nvSpPr>
        <p:spPr>
          <a:xfrm>
            <a:off x="1621049" y="794629"/>
            <a:ext cx="1735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S-band, 45 MW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6FCCA5-CF12-81EF-B614-B11F99406783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2343000" y="2842778"/>
            <a:ext cx="0" cy="121480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2E8A97-3569-0D1A-85FC-D6CDE06ED7C8}"/>
              </a:ext>
            </a:extLst>
          </p:cNvPr>
          <p:cNvCxnSpPr>
            <a:cxnSpLocks/>
          </p:cNvCxnSpPr>
          <p:nvPr/>
        </p:nvCxnSpPr>
        <p:spPr>
          <a:xfrm flipH="1">
            <a:off x="2470892" y="2721234"/>
            <a:ext cx="282627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288C64-2AFB-74EC-B031-4ABDCFD4E168}"/>
              </a:ext>
            </a:extLst>
          </p:cNvPr>
          <p:cNvCxnSpPr>
            <a:cxnSpLocks/>
          </p:cNvCxnSpPr>
          <p:nvPr/>
        </p:nvCxnSpPr>
        <p:spPr>
          <a:xfrm>
            <a:off x="5297170" y="2720890"/>
            <a:ext cx="0" cy="13196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A96457-76ED-AB03-1B31-9F4F81C24DF9}"/>
              </a:ext>
            </a:extLst>
          </p:cNvPr>
          <p:cNvCxnSpPr/>
          <p:nvPr/>
        </p:nvCxnSpPr>
        <p:spPr>
          <a:xfrm flipH="1">
            <a:off x="2785603" y="3437491"/>
            <a:ext cx="1" cy="6262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2D7111E-5487-3F82-FB0A-359BC594457D}"/>
              </a:ext>
            </a:extLst>
          </p:cNvPr>
          <p:cNvSpPr/>
          <p:nvPr/>
        </p:nvSpPr>
        <p:spPr>
          <a:xfrm>
            <a:off x="2215108" y="2580540"/>
            <a:ext cx="255784" cy="26223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A23DA34-6F0E-5683-2248-60D8C6B23A09}"/>
              </a:ext>
            </a:extLst>
          </p:cNvPr>
          <p:cNvCxnSpPr/>
          <p:nvPr/>
        </p:nvCxnSpPr>
        <p:spPr>
          <a:xfrm flipH="1" flipV="1">
            <a:off x="2174982" y="2434755"/>
            <a:ext cx="273937" cy="484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D61BCA-949A-834B-DB64-CE9E5E5A857D}"/>
              </a:ext>
            </a:extLst>
          </p:cNvPr>
          <p:cNvSpPr txBox="1"/>
          <p:nvPr/>
        </p:nvSpPr>
        <p:spPr>
          <a:xfrm>
            <a:off x="2352076" y="2268696"/>
            <a:ext cx="27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8A08FCC-CE5A-2C67-12E3-B042B9718A02}"/>
              </a:ext>
            </a:extLst>
          </p:cNvPr>
          <p:cNvSpPr/>
          <p:nvPr/>
        </p:nvSpPr>
        <p:spPr>
          <a:xfrm>
            <a:off x="4046162" y="2589771"/>
            <a:ext cx="255784" cy="26223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3311B3-4305-E1DE-A234-A37EE9E81E65}"/>
              </a:ext>
            </a:extLst>
          </p:cNvPr>
          <p:cNvCxnSpPr/>
          <p:nvPr/>
        </p:nvCxnSpPr>
        <p:spPr>
          <a:xfrm flipH="1" flipV="1">
            <a:off x="4049982" y="2469017"/>
            <a:ext cx="273937" cy="484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50C72AC-7DE4-BDDC-AFC5-34026202018D}"/>
              </a:ext>
            </a:extLst>
          </p:cNvPr>
          <p:cNvSpPr txBox="1"/>
          <p:nvPr/>
        </p:nvSpPr>
        <p:spPr>
          <a:xfrm>
            <a:off x="4260693" y="2195404"/>
            <a:ext cx="28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anose="05050102010706020507" pitchFamily="18" charset="2"/>
              </a:rPr>
              <a:t>j</a:t>
            </a:r>
            <a:endParaRPr lang="en-GB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B5206A-3B71-F597-3AA3-016D3D81AD61}"/>
              </a:ext>
            </a:extLst>
          </p:cNvPr>
          <p:cNvSpPr txBox="1"/>
          <p:nvPr/>
        </p:nvSpPr>
        <p:spPr>
          <a:xfrm>
            <a:off x="5402426" y="2957247"/>
            <a:ext cx="2079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15 MW, SW, 120 MV/m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45B681B-27CF-2945-48FE-791D585F9381}"/>
              </a:ext>
            </a:extLst>
          </p:cNvPr>
          <p:cNvSpPr/>
          <p:nvPr/>
        </p:nvSpPr>
        <p:spPr>
          <a:xfrm>
            <a:off x="2193135" y="1809393"/>
            <a:ext cx="255784" cy="26223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483107-74BE-8779-789A-4C0C03697664}"/>
              </a:ext>
            </a:extLst>
          </p:cNvPr>
          <p:cNvSpPr txBox="1"/>
          <p:nvPr/>
        </p:nvSpPr>
        <p:spPr>
          <a:xfrm>
            <a:off x="2489044" y="1777666"/>
            <a:ext cx="133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circulator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165A89-A8E8-5789-3F2E-64C21A6AAEDA}"/>
              </a:ext>
            </a:extLst>
          </p:cNvPr>
          <p:cNvSpPr txBox="1"/>
          <p:nvPr/>
        </p:nvSpPr>
        <p:spPr>
          <a:xfrm>
            <a:off x="1150505" y="3196236"/>
            <a:ext cx="1087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10 MW, SW,</a:t>
            </a:r>
          </a:p>
          <a:p>
            <a:r>
              <a:rPr lang="en-GB" sz="1400" b="1" dirty="0"/>
              <a:t>100 MV/m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115405-973E-FB86-75F1-8F82D7F6CFD0}"/>
              </a:ext>
            </a:extLst>
          </p:cNvPr>
          <p:cNvSpPr txBox="1"/>
          <p:nvPr/>
        </p:nvSpPr>
        <p:spPr>
          <a:xfrm>
            <a:off x="2974481" y="3400623"/>
            <a:ext cx="2217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10 MW, TW, 18 MV/m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682BDC6-ECFF-0B9F-E2EC-E28CB81D829E}"/>
              </a:ext>
            </a:extLst>
          </p:cNvPr>
          <p:cNvSpPr/>
          <p:nvPr/>
        </p:nvSpPr>
        <p:spPr>
          <a:xfrm>
            <a:off x="2489045" y="3297982"/>
            <a:ext cx="255784" cy="26223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A694918-1466-CB2D-CB80-FD9D8A07A947}"/>
              </a:ext>
            </a:extLst>
          </p:cNvPr>
          <p:cNvCxnSpPr/>
          <p:nvPr/>
        </p:nvCxnSpPr>
        <p:spPr>
          <a:xfrm flipH="1" flipV="1">
            <a:off x="2492865" y="3177228"/>
            <a:ext cx="273937" cy="484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EDB1D44-4850-D6B3-78DB-8C76A4DF349E}"/>
              </a:ext>
            </a:extLst>
          </p:cNvPr>
          <p:cNvSpPr txBox="1"/>
          <p:nvPr/>
        </p:nvSpPr>
        <p:spPr>
          <a:xfrm>
            <a:off x="2703576" y="2903615"/>
            <a:ext cx="28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ymbol" panose="05050102010706020507" pitchFamily="18" charset="2"/>
              </a:rPr>
              <a:t>j</a:t>
            </a:r>
            <a:endParaRPr lang="en-GB" b="1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13E3E16-1A02-C2AD-5933-DD7384BBDC71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2357636" y="3429101"/>
            <a:ext cx="13140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944D320-5281-4685-7117-FFA1A7CF008B}"/>
              </a:ext>
            </a:extLst>
          </p:cNvPr>
          <p:cNvSpPr txBox="1"/>
          <p:nvPr/>
        </p:nvSpPr>
        <p:spPr>
          <a:xfrm>
            <a:off x="6276184" y="987193"/>
            <a:ext cx="4959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will use a single high-power klystron to power all 3 GHz cavities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</a:rPr>
              <a:t>less waveguides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</a:rPr>
              <a:t>same rf source and timing jitter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</a:rPr>
              <a:t>easier to maintain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coupling of the operation of the two injectors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7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2839203" y="3521306"/>
            <a:ext cx="5615173" cy="89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44" y="2879314"/>
            <a:ext cx="1077323" cy="1204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609" y="3240706"/>
            <a:ext cx="749019" cy="459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991" y="3261615"/>
            <a:ext cx="1261869" cy="578027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/>
          </p:cNvCxnSpPr>
          <p:nvPr/>
        </p:nvCxnSpPr>
        <p:spPr>
          <a:xfrm flipH="1">
            <a:off x="7134588" y="3528526"/>
            <a:ext cx="2639576" cy="35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796253" y="3374049"/>
            <a:ext cx="117651" cy="330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9046115" y="3366992"/>
            <a:ext cx="121052" cy="330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9319593" y="3366992"/>
            <a:ext cx="117651" cy="330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3393898" y="2879314"/>
            <a:ext cx="1169581" cy="20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Solenoid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385" y="3261615"/>
            <a:ext cx="1261869" cy="57802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322000" y="3053547"/>
            <a:ext cx="369332" cy="298020"/>
            <a:chOff x="3154812" y="2336846"/>
            <a:chExt cx="497947" cy="394015"/>
          </a:xfrm>
        </p:grpSpPr>
        <p:sp>
          <p:nvSpPr>
            <p:cNvPr id="40" name="Rectangle 39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 rot="5400000">
              <a:off x="3206778" y="2284880"/>
              <a:ext cx="394015" cy="497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587137" y="3055309"/>
            <a:ext cx="369332" cy="296262"/>
            <a:chOff x="3160423" y="2339171"/>
            <a:chExt cx="497947" cy="391690"/>
          </a:xfrm>
        </p:grpSpPr>
        <p:sp>
          <p:nvSpPr>
            <p:cNvPr id="49" name="Rectangle 48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 rot="5400000">
              <a:off x="3213552" y="2286042"/>
              <a:ext cx="391690" cy="497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418110" y="3060986"/>
            <a:ext cx="273937" cy="270076"/>
            <a:chOff x="3266277" y="2346682"/>
            <a:chExt cx="369332" cy="357070"/>
          </a:xfrm>
        </p:grpSpPr>
        <p:sp>
          <p:nvSpPr>
            <p:cNvPr id="52" name="Rectangle 51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/>
            <p:cNvSpPr txBox="1"/>
            <p:nvPr/>
          </p:nvSpPr>
          <p:spPr>
            <a:xfrm rot="5400000">
              <a:off x="3272408" y="2340551"/>
              <a:ext cx="35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692987" y="3067519"/>
            <a:ext cx="273937" cy="270076"/>
            <a:chOff x="3266846" y="2355725"/>
            <a:chExt cx="369332" cy="357070"/>
          </a:xfrm>
        </p:grpSpPr>
        <p:sp>
          <p:nvSpPr>
            <p:cNvPr id="55" name="Rectangle 54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/>
            <p:cNvSpPr txBox="1"/>
            <p:nvPr/>
          </p:nvSpPr>
          <p:spPr>
            <a:xfrm rot="5400000">
              <a:off x="3272977" y="2349594"/>
              <a:ext cx="35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50829" y="3063582"/>
            <a:ext cx="273937" cy="270076"/>
            <a:chOff x="3267879" y="2355770"/>
            <a:chExt cx="369332" cy="357070"/>
          </a:xfrm>
        </p:grpSpPr>
        <p:sp>
          <p:nvSpPr>
            <p:cNvPr id="58" name="Rectangle 57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/>
            <p:cNvSpPr txBox="1"/>
            <p:nvPr/>
          </p:nvSpPr>
          <p:spPr>
            <a:xfrm rot="5400000">
              <a:off x="3274010" y="2349639"/>
              <a:ext cx="35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118110" y="3060986"/>
            <a:ext cx="369332" cy="275060"/>
            <a:chOff x="3134115" y="2346679"/>
            <a:chExt cx="497947" cy="363659"/>
          </a:xfrm>
        </p:grpSpPr>
        <p:sp>
          <p:nvSpPr>
            <p:cNvPr id="61" name="Rectangle 60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/>
            <p:cNvSpPr txBox="1"/>
            <p:nvPr/>
          </p:nvSpPr>
          <p:spPr>
            <a:xfrm rot="5400000">
              <a:off x="3201259" y="2279535"/>
              <a:ext cx="363659" cy="497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376881" y="3067519"/>
            <a:ext cx="369332" cy="284047"/>
            <a:chOff x="3131149" y="2355318"/>
            <a:chExt cx="497948" cy="375541"/>
          </a:xfrm>
        </p:grpSpPr>
        <p:sp>
          <p:nvSpPr>
            <p:cNvPr id="64" name="Rectangle 63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 rot="5400000">
              <a:off x="3192352" y="2294115"/>
              <a:ext cx="375541" cy="49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300944" y="3669448"/>
            <a:ext cx="369332" cy="297904"/>
            <a:chOff x="3143897" y="2337002"/>
            <a:chExt cx="497947" cy="393862"/>
          </a:xfrm>
        </p:grpSpPr>
        <p:sp>
          <p:nvSpPr>
            <p:cNvPr id="67" name="Rectangle 66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/>
            <p:cNvSpPr txBox="1"/>
            <p:nvPr/>
          </p:nvSpPr>
          <p:spPr>
            <a:xfrm rot="5400000">
              <a:off x="3195940" y="2284959"/>
              <a:ext cx="393862" cy="497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568272" y="3669447"/>
            <a:ext cx="369332" cy="297905"/>
            <a:chOff x="3152462" y="2337000"/>
            <a:chExt cx="497947" cy="393863"/>
          </a:xfrm>
        </p:grpSpPr>
        <p:sp>
          <p:nvSpPr>
            <p:cNvPr id="70" name="Rectangle 69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/>
            <p:cNvSpPr txBox="1"/>
            <p:nvPr/>
          </p:nvSpPr>
          <p:spPr>
            <a:xfrm rot="5400000">
              <a:off x="3204504" y="2284958"/>
              <a:ext cx="393863" cy="497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409172" y="3678503"/>
            <a:ext cx="274699" cy="270076"/>
            <a:chOff x="3271706" y="2348973"/>
            <a:chExt cx="370360" cy="357070"/>
          </a:xfrm>
        </p:grpSpPr>
        <p:sp>
          <p:nvSpPr>
            <p:cNvPr id="73" name="Rectangle 72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/>
            <p:cNvSpPr txBox="1"/>
            <p:nvPr/>
          </p:nvSpPr>
          <p:spPr>
            <a:xfrm rot="5400000">
              <a:off x="3278865" y="2342842"/>
              <a:ext cx="35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680979" y="3683070"/>
            <a:ext cx="273937" cy="270076"/>
            <a:chOff x="3266106" y="2355011"/>
            <a:chExt cx="369332" cy="357070"/>
          </a:xfrm>
        </p:grpSpPr>
        <p:sp>
          <p:nvSpPr>
            <p:cNvPr id="76" name="Rectangle 75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TextBox 76"/>
            <p:cNvSpPr txBox="1"/>
            <p:nvPr/>
          </p:nvSpPr>
          <p:spPr>
            <a:xfrm rot="5400000">
              <a:off x="3272237" y="2348880"/>
              <a:ext cx="35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943595" y="3678503"/>
            <a:ext cx="273937" cy="270076"/>
            <a:chOff x="3268318" y="2348973"/>
            <a:chExt cx="369332" cy="357070"/>
          </a:xfrm>
        </p:grpSpPr>
        <p:sp>
          <p:nvSpPr>
            <p:cNvPr id="79" name="Rectangle 78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/>
            <p:cNvSpPr txBox="1"/>
            <p:nvPr/>
          </p:nvSpPr>
          <p:spPr>
            <a:xfrm rot="5400000">
              <a:off x="3274449" y="2342842"/>
              <a:ext cx="35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194240" y="3683070"/>
            <a:ext cx="273937" cy="270076"/>
            <a:chOff x="3254231" y="2355011"/>
            <a:chExt cx="369332" cy="357070"/>
          </a:xfrm>
        </p:grpSpPr>
        <p:sp>
          <p:nvSpPr>
            <p:cNvPr id="82" name="Rectangle 81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TextBox 82"/>
            <p:cNvSpPr txBox="1"/>
            <p:nvPr/>
          </p:nvSpPr>
          <p:spPr>
            <a:xfrm rot="5400000">
              <a:off x="3260362" y="2348880"/>
              <a:ext cx="35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59751" y="3683070"/>
            <a:ext cx="273937" cy="270076"/>
            <a:chOff x="3260346" y="2355011"/>
            <a:chExt cx="369332" cy="357070"/>
          </a:xfrm>
        </p:grpSpPr>
        <p:sp>
          <p:nvSpPr>
            <p:cNvPr id="85" name="Rectangle 84"/>
            <p:cNvSpPr/>
            <p:nvPr/>
          </p:nvSpPr>
          <p:spPr>
            <a:xfrm>
              <a:off x="3271706" y="2466363"/>
              <a:ext cx="209725" cy="1593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TextBox 85"/>
            <p:cNvSpPr txBox="1"/>
            <p:nvPr/>
          </p:nvSpPr>
          <p:spPr>
            <a:xfrm rot="5400000">
              <a:off x="3266477" y="2348880"/>
              <a:ext cx="35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X</a:t>
              </a:r>
            </a:p>
          </p:txBody>
        </p:sp>
      </p:grpSp>
      <p:sp>
        <p:nvSpPr>
          <p:cNvPr id="88" name="Isosceles Triangle 87"/>
          <p:cNvSpPr/>
          <p:nvPr/>
        </p:nvSpPr>
        <p:spPr>
          <a:xfrm rot="10800000">
            <a:off x="6061085" y="1296420"/>
            <a:ext cx="740440" cy="59644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Isosceles Triangle 88"/>
          <p:cNvSpPr/>
          <p:nvPr/>
        </p:nvSpPr>
        <p:spPr>
          <a:xfrm rot="10800000">
            <a:off x="4297624" y="1290019"/>
            <a:ext cx="740440" cy="59644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1" name="Straight Connector 90"/>
          <p:cNvCxnSpPr>
            <a:cxnSpLocks/>
          </p:cNvCxnSpPr>
          <p:nvPr/>
        </p:nvCxnSpPr>
        <p:spPr>
          <a:xfrm>
            <a:off x="2468982" y="1849856"/>
            <a:ext cx="0" cy="9168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cxnSpLocks/>
            <a:stCxn id="89" idx="0"/>
          </p:cNvCxnSpPr>
          <p:nvPr/>
        </p:nvCxnSpPr>
        <p:spPr>
          <a:xfrm flipH="1">
            <a:off x="4655856" y="1886464"/>
            <a:ext cx="11988" cy="1465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cxnSpLocks/>
          </p:cNvCxnSpPr>
          <p:nvPr/>
        </p:nvCxnSpPr>
        <p:spPr>
          <a:xfrm flipH="1">
            <a:off x="6431305" y="1873185"/>
            <a:ext cx="2031" cy="7256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6487701" y="1865445"/>
            <a:ext cx="214056" cy="2379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extBox 101"/>
          <p:cNvSpPr txBox="1"/>
          <p:nvPr/>
        </p:nvSpPr>
        <p:spPr>
          <a:xfrm>
            <a:off x="1641470" y="1402803"/>
            <a:ext cx="1588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15 MW, S-band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865851" y="859210"/>
            <a:ext cx="1588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25 MW, x-band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365912" y="2375767"/>
            <a:ext cx="2949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Long waveguides 40-50 m</a:t>
            </a:r>
          </a:p>
          <a:p>
            <a:r>
              <a:rPr lang="en-GB" sz="1400" b="1" dirty="0"/>
              <a:t>Round or double height WG needed</a:t>
            </a:r>
          </a:p>
          <a:p>
            <a:endParaRPr lang="en-GB" sz="14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6433096" y="2110601"/>
            <a:ext cx="1735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PC, 120-130 MW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966388" y="858657"/>
            <a:ext cx="1735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 50 MW, x-band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99247" y="3818108"/>
            <a:ext cx="2555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 3 structures at 55 MV/m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C2FA6-F230-A996-C66F-D179D4E31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465" y="3261615"/>
            <a:ext cx="1261869" cy="578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6579B1-A25B-E357-B40F-9E208AE4D274}"/>
              </a:ext>
            </a:extLst>
          </p:cNvPr>
          <p:cNvSpPr txBox="1"/>
          <p:nvPr/>
        </p:nvSpPr>
        <p:spPr>
          <a:xfrm>
            <a:off x="2058517" y="2777882"/>
            <a:ext cx="977120" cy="209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Solenoid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1A3BF6-D5C3-70C9-7DD2-BA03EE106D09}"/>
              </a:ext>
            </a:extLst>
          </p:cNvPr>
          <p:cNvCxnSpPr>
            <a:cxnSpLocks/>
          </p:cNvCxnSpPr>
          <p:nvPr/>
        </p:nvCxnSpPr>
        <p:spPr>
          <a:xfrm>
            <a:off x="3551296" y="2548825"/>
            <a:ext cx="0" cy="4385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A6D9A2-1F86-2564-F64B-950EAEC40B48}"/>
              </a:ext>
            </a:extLst>
          </p:cNvPr>
          <p:cNvCxnSpPr>
            <a:cxnSpLocks/>
          </p:cNvCxnSpPr>
          <p:nvPr/>
        </p:nvCxnSpPr>
        <p:spPr>
          <a:xfrm flipH="1">
            <a:off x="5872623" y="2581708"/>
            <a:ext cx="1353745" cy="81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4020B6-613E-747E-8056-C3111BFACBEC}"/>
              </a:ext>
            </a:extLst>
          </p:cNvPr>
          <p:cNvCxnSpPr/>
          <p:nvPr/>
        </p:nvCxnSpPr>
        <p:spPr>
          <a:xfrm flipH="1">
            <a:off x="7205469" y="2584020"/>
            <a:ext cx="1" cy="6262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6FFF69-38F8-673B-6C2C-1978F83FD6D1}"/>
              </a:ext>
            </a:extLst>
          </p:cNvPr>
          <p:cNvCxnSpPr/>
          <p:nvPr/>
        </p:nvCxnSpPr>
        <p:spPr>
          <a:xfrm flipH="1">
            <a:off x="5882192" y="2600346"/>
            <a:ext cx="1" cy="6262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64E5776-F0E1-0972-4BAD-F7B60AEDA780}"/>
              </a:ext>
            </a:extLst>
          </p:cNvPr>
          <p:cNvSpPr/>
          <p:nvPr/>
        </p:nvSpPr>
        <p:spPr>
          <a:xfrm>
            <a:off x="3883355" y="2416379"/>
            <a:ext cx="255784" cy="26223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4A1B7DB-BCE9-EBFC-BD89-8584328DC3DC}"/>
              </a:ext>
            </a:extLst>
          </p:cNvPr>
          <p:cNvCxnSpPr/>
          <p:nvPr/>
        </p:nvCxnSpPr>
        <p:spPr>
          <a:xfrm flipH="1" flipV="1">
            <a:off x="3879071" y="2259409"/>
            <a:ext cx="273937" cy="484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A28BA2A-8159-C600-86B5-A4D9ECF0CD1B}"/>
              </a:ext>
            </a:extLst>
          </p:cNvPr>
          <p:cNvSpPr txBox="1"/>
          <p:nvPr/>
        </p:nvSpPr>
        <p:spPr>
          <a:xfrm>
            <a:off x="3587137" y="1913052"/>
            <a:ext cx="80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A, </a:t>
            </a:r>
            <a:r>
              <a:rPr lang="en-GB" b="1" dirty="0">
                <a:latin typeface="Symbol" panose="05050102010706020507" pitchFamily="18" charset="2"/>
              </a:rPr>
              <a:t>j</a:t>
            </a:r>
            <a:endParaRPr lang="en-GB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7CBD2A-D50F-F540-74F6-AA9769A0C118}"/>
              </a:ext>
            </a:extLst>
          </p:cNvPr>
          <p:cNvSpPr txBox="1">
            <a:spLocks/>
          </p:cNvSpPr>
          <p:nvPr/>
        </p:nvSpPr>
        <p:spPr>
          <a:xfrm>
            <a:off x="849243" y="122171"/>
            <a:ext cx="9855928" cy="59344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432F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150 MeV injector – X-band RF layout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6D39CA-9BCC-C95A-B653-2870FB45296B}"/>
              </a:ext>
            </a:extLst>
          </p:cNvPr>
          <p:cNvCxnSpPr>
            <a:cxnSpLocks/>
          </p:cNvCxnSpPr>
          <p:nvPr/>
        </p:nvCxnSpPr>
        <p:spPr>
          <a:xfrm flipH="1" flipV="1">
            <a:off x="3526232" y="2555720"/>
            <a:ext cx="1117300" cy="56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915A2CA-FD52-31A6-46D7-971E4C415670}"/>
              </a:ext>
            </a:extLst>
          </p:cNvPr>
          <p:cNvSpPr/>
          <p:nvPr/>
        </p:nvSpPr>
        <p:spPr>
          <a:xfrm>
            <a:off x="4690019" y="2058293"/>
            <a:ext cx="214056" cy="2379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AEF46B-3265-22E7-2727-D72CFF5D95B7}"/>
              </a:ext>
            </a:extLst>
          </p:cNvPr>
          <p:cNvSpPr txBox="1"/>
          <p:nvPr/>
        </p:nvSpPr>
        <p:spPr>
          <a:xfrm>
            <a:off x="4692155" y="2295010"/>
            <a:ext cx="1735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PC, 90 MW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7F5A038-A51F-18A6-33B8-4791F78B5EC8}"/>
              </a:ext>
            </a:extLst>
          </p:cNvPr>
          <p:cNvCxnSpPr>
            <a:cxnSpLocks/>
          </p:cNvCxnSpPr>
          <p:nvPr/>
        </p:nvCxnSpPr>
        <p:spPr>
          <a:xfrm flipH="1">
            <a:off x="1132835" y="1869126"/>
            <a:ext cx="1353745" cy="81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A0C6D93-DCDE-B9DB-F18A-6A16DC811E26}"/>
              </a:ext>
            </a:extLst>
          </p:cNvPr>
          <p:cNvSpPr/>
          <p:nvPr/>
        </p:nvSpPr>
        <p:spPr>
          <a:xfrm>
            <a:off x="1200211" y="1761746"/>
            <a:ext cx="255784" cy="26223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F73990-8D63-9213-EA13-A07717C6221D}"/>
              </a:ext>
            </a:extLst>
          </p:cNvPr>
          <p:cNvCxnSpPr/>
          <p:nvPr/>
        </p:nvCxnSpPr>
        <p:spPr>
          <a:xfrm flipH="1" flipV="1">
            <a:off x="1195927" y="1604776"/>
            <a:ext cx="273937" cy="484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DA41B2-BCB5-A873-A7DC-E8406A6E0A07}"/>
              </a:ext>
            </a:extLst>
          </p:cNvPr>
          <p:cNvSpPr txBox="1"/>
          <p:nvPr/>
        </p:nvSpPr>
        <p:spPr>
          <a:xfrm>
            <a:off x="1100046" y="1235444"/>
            <a:ext cx="40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</a:t>
            </a:r>
            <a:r>
              <a:rPr lang="en-GB" b="1" dirty="0">
                <a:latin typeface="Symbol" panose="05050102010706020507" pitchFamily="18" charset="2"/>
              </a:rPr>
              <a:t>j</a:t>
            </a:r>
            <a:endParaRPr lang="en-GB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46A229-C376-6B3C-885B-3F2EA41952A6}"/>
              </a:ext>
            </a:extLst>
          </p:cNvPr>
          <p:cNvSpPr txBox="1"/>
          <p:nvPr/>
        </p:nvSpPr>
        <p:spPr>
          <a:xfrm>
            <a:off x="1256306" y="4611757"/>
            <a:ext cx="753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solution gives a bit more margin in 12 GHz power and makes optimal use of contributed equipment from CLIC (cost savings)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6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6C52DA-890F-5ED0-0BDC-3B10491EE0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7809" y="1138415"/>
            <a:ext cx="10644527" cy="5111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C11B7-1363-C826-3B63-BC36078EE3E4}"/>
              </a:ext>
            </a:extLst>
          </p:cNvPr>
          <p:cNvSpPr txBox="1"/>
          <p:nvPr/>
        </p:nvSpPr>
        <p:spPr>
          <a:xfrm>
            <a:off x="1095492" y="71224"/>
            <a:ext cx="95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Source Integration status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ECED5-87A8-8325-A5A3-E7E4AE51F1B8}"/>
              </a:ext>
            </a:extLst>
          </p:cNvPr>
          <p:cNvSpPr txBox="1"/>
          <p:nvPr/>
        </p:nvSpPr>
        <p:spPr>
          <a:xfrm>
            <a:off x="795130" y="4977517"/>
            <a:ext cx="551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Quite challenging integration due to space constraints and equipment density in the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8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C49B-605B-D532-6CC0-D497CB521695}"/>
              </a:ext>
            </a:extLst>
          </p:cNvPr>
          <p:cNvSpPr txBox="1">
            <a:spLocks/>
          </p:cNvSpPr>
          <p:nvPr/>
        </p:nvSpPr>
        <p:spPr>
          <a:xfrm>
            <a:off x="307801" y="180354"/>
            <a:ext cx="10742984" cy="4592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155CC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Current 3D model of Injector 2</a:t>
            </a:r>
          </a:p>
        </p:txBody>
      </p:sp>
      <p:pic>
        <p:nvPicPr>
          <p:cNvPr id="6" name="Picture 5" descr="A machine with several cylinders&#10;&#10;AI-generated content may be incorrect.">
            <a:extLst>
              <a:ext uri="{FF2B5EF4-FFF2-40B4-BE49-F238E27FC236}">
                <a16:creationId xmlns:a16="http://schemas.microsoft.com/office/drawing/2014/main" id="{D6D0399D-57DC-BD79-B35E-3119DB3B3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1" y="910280"/>
            <a:ext cx="10393439" cy="585909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C986D-C533-CD7E-A45B-6B9D3633C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00" y="1007130"/>
            <a:ext cx="5047699" cy="284554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615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 xmlns:p14="http://schemas.microsoft.com/office/powerpoint/2010/main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26837-6B1A-07CD-5CB0-67E27D37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23" y="390224"/>
            <a:ext cx="7525901" cy="42412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17295-DFD1-416D-B2B0-BAC0FF174A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501930" y="6585154"/>
            <a:ext cx="2743200" cy="365125"/>
          </a:xfrm>
        </p:spPr>
        <p:txBody>
          <a:bodyPr/>
          <a:lstStyle/>
          <a:p>
            <a:fld id="{9D84284B-B2BD-426C-A492-E3CB0720BA49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C3AECD3-1232-48EA-B8BB-82FCDC251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2" y="3771878"/>
            <a:ext cx="5880537" cy="2038783"/>
          </a:xfrm>
          <a:prstGeom prst="rect">
            <a:avLst/>
          </a:prstGeom>
        </p:spPr>
      </p:pic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2294301B-1AA6-45B2-878D-4B056C5AB633}"/>
              </a:ext>
            </a:extLst>
          </p:cNvPr>
          <p:cNvGraphicFramePr>
            <a:graphicFrameLocks noGrp="1"/>
          </p:cNvGraphicFramePr>
          <p:nvPr/>
        </p:nvGraphicFramePr>
        <p:xfrm>
          <a:off x="372976" y="1505552"/>
          <a:ext cx="397827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033">
                  <a:extLst>
                    <a:ext uri="{9D8B030D-6E8A-4147-A177-3AD203B41FA5}">
                      <a16:colId xmlns:a16="http://schemas.microsoft.com/office/drawing/2014/main" val="2574417282"/>
                    </a:ext>
                  </a:extLst>
                </a:gridCol>
                <a:gridCol w="1353242">
                  <a:extLst>
                    <a:ext uri="{9D8B030D-6E8A-4147-A177-3AD203B41FA5}">
                      <a16:colId xmlns:a16="http://schemas.microsoft.com/office/drawing/2014/main" val="2542292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Shunt Impedance [M</a:t>
                      </a:r>
                      <a:r>
                        <a:rPr lang="el-GR" sz="1400" b="0" dirty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/m]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779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Group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Velocity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vg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/c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21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Q-Factor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7061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43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Attenuation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[1/m]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68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Length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0.9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776589"/>
                  </a:ext>
                </a:extLst>
              </a:tr>
            </a:tbl>
          </a:graphicData>
        </a:graphic>
      </p:graphicFrame>
      <p:sp>
        <p:nvSpPr>
          <p:cNvPr id="10" name="Title 8">
            <a:extLst>
              <a:ext uri="{FF2B5EF4-FFF2-40B4-BE49-F238E27FC236}">
                <a16:creationId xmlns:a16="http://schemas.microsoft.com/office/drawing/2014/main" id="{47862ECB-679D-4D25-A3E8-3D610E6751DF}"/>
              </a:ext>
            </a:extLst>
          </p:cNvPr>
          <p:cNvSpPr txBox="1">
            <a:spLocks/>
          </p:cNvSpPr>
          <p:nvPr/>
        </p:nvSpPr>
        <p:spPr>
          <a:xfrm>
            <a:off x="800119" y="-232136"/>
            <a:ext cx="94337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161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432FF"/>
                </a:solidFill>
                <a:latin typeface="+mn-lt"/>
              </a:rPr>
              <a:t>X-band structure developments</a:t>
            </a:r>
            <a:endParaRPr lang="en-GB" sz="40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4E9A-1BC9-473A-B955-C9F6F56478E4}"/>
              </a:ext>
            </a:extLst>
          </p:cNvPr>
          <p:cNvSpPr txBox="1"/>
          <p:nvPr/>
        </p:nvSpPr>
        <p:spPr>
          <a:xfrm>
            <a:off x="3036670" y="806002"/>
            <a:ext cx="5142596" cy="49244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/>
              <a:t>Travelling wave Constant Impedance</a:t>
            </a:r>
            <a:endParaRPr lang="en-GB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739A0-79B7-495B-8B15-FA51FACB66BF}"/>
              </a:ext>
            </a:extLst>
          </p:cNvPr>
          <p:cNvSpPr txBox="1"/>
          <p:nvPr/>
        </p:nvSpPr>
        <p:spPr>
          <a:xfrm>
            <a:off x="932076" y="5674987"/>
            <a:ext cx="561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Designed by INFN Frascati, D. Alesini, M. Diomede,</a:t>
            </a:r>
          </a:p>
          <a:p>
            <a:pPr algn="ctr"/>
            <a:r>
              <a:rPr lang="en-US" dirty="0"/>
              <a:t>for </a:t>
            </a:r>
            <a:r>
              <a:rPr lang="en-US" dirty="0" err="1"/>
              <a:t>CompactLight</a:t>
            </a:r>
            <a:r>
              <a:rPr lang="en-US" dirty="0"/>
              <a:t> and </a:t>
            </a:r>
            <a:r>
              <a:rPr lang="en-US" dirty="0" err="1"/>
              <a:t>EuPraxia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DCD7D-286F-4C9B-8C9E-F6D83DA5EC54}"/>
              </a:ext>
            </a:extLst>
          </p:cNvPr>
          <p:cNvSpPr txBox="1"/>
          <p:nvPr/>
        </p:nvSpPr>
        <p:spPr>
          <a:xfrm>
            <a:off x="7784923" y="2900670"/>
            <a:ext cx="432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 design made at CERN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815433" y="3371397"/>
            <a:ext cx="259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 style tolerances</a:t>
            </a:r>
          </a:p>
          <a:p>
            <a:r>
              <a:rPr lang="en-GB" dirty="0"/>
              <a:t>Vacuum brazing design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15433" y="3987213"/>
            <a:ext cx="3772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Structure to be inserted in a solenoid of 150 mm diameter bore radius</a:t>
            </a:r>
          </a:p>
          <a:p>
            <a:endParaRPr lang="en-GB" dirty="0"/>
          </a:p>
          <a:p>
            <a:r>
              <a:rPr lang="en-GB" dirty="0"/>
              <a:t>Buncher structure has 30 cells and the accelerator 105 regular cells</a:t>
            </a:r>
          </a:p>
        </p:txBody>
      </p:sp>
    </p:spTree>
    <p:extLst>
      <p:ext uri="{BB962C8B-B14F-4D97-AF65-F5344CB8AC3E}">
        <p14:creationId xmlns:p14="http://schemas.microsoft.com/office/powerpoint/2010/main" val="34694984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A22DD23-9704-4E03-A13F-CF67C670CC02}" vid="{0604311A-A1EF-46B6-8E1A-47A72DCF20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1568</Words>
  <Application>Microsoft Office PowerPoint</Application>
  <PresentationFormat>Widescreen</PresentationFormat>
  <Paragraphs>360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Arial</vt:lpstr>
      <vt:lpstr>Calibri</vt:lpstr>
      <vt:lpstr>Cambria Math</vt:lpstr>
      <vt:lpstr>Symbol</vt:lpstr>
      <vt:lpstr>Times New Roman</vt:lpstr>
      <vt:lpstr>Wingdings</vt:lpstr>
      <vt:lpstr>1_Office Theme</vt:lpstr>
      <vt:lpstr>Office Theme</vt:lpstr>
      <vt:lpstr>High Gradient Electron Injector for external injection for AWAKE Run 2C </vt:lpstr>
      <vt:lpstr>AWAKE Run 2, from acceleration to accelerator</vt:lpstr>
      <vt:lpstr>Run 2C, parameters for both injectors</vt:lpstr>
      <vt:lpstr>150 MeV injector – beam dynamics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Buncher: E-field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I-FAST structure</vt:lpstr>
      <vt:lpstr>Pulse Compressor Optimization Process</vt:lpstr>
      <vt:lpstr>Waveguide distribution and pulse compressor</vt:lpstr>
      <vt:lpstr>PowerPoint Presentation</vt:lpstr>
      <vt:lpstr>RF-Gun operation with beam</vt:lpstr>
      <vt:lpstr>Summary</vt:lpstr>
      <vt:lpstr>CTF2 QE measurements</vt:lpstr>
      <vt:lpstr>Timeline &amp; Milestone Overview</vt:lpstr>
      <vt:lpstr>PowerPoint Presentation</vt:lpstr>
      <vt:lpstr>Seeding with an Electron Bunch</vt:lpstr>
      <vt:lpstr>Single cell</vt:lpstr>
      <vt:lpstr>Linac: E-field</vt:lpstr>
      <vt:lpstr>Reference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Steffen Doebert</dc:creator>
  <cp:lastModifiedBy>Steffen Doebert</cp:lastModifiedBy>
  <cp:revision>54</cp:revision>
  <dcterms:created xsi:type="dcterms:W3CDTF">2024-11-04T08:49:31Z</dcterms:created>
  <dcterms:modified xsi:type="dcterms:W3CDTF">2025-09-19T11:45:41Z</dcterms:modified>
</cp:coreProperties>
</file>