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66" r:id="rId4"/>
    <p:sldId id="258" r:id="rId5"/>
    <p:sldId id="268" r:id="rId6"/>
    <p:sldId id="269" r:id="rId7"/>
    <p:sldId id="270" r:id="rId8"/>
    <p:sldId id="272" r:id="rId9"/>
    <p:sldId id="273" r:id="rId10"/>
    <p:sldId id="274" r:id="rId11"/>
    <p:sldId id="278" r:id="rId12"/>
    <p:sldId id="271" r:id="rId13"/>
    <p:sldId id="276" r:id="rId14"/>
    <p:sldId id="275" r:id="rId15"/>
    <p:sldId id="279" r:id="rId16"/>
    <p:sldId id="27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8AC"/>
    <a:srgbClr val="FA7F6A"/>
    <a:srgbClr val="D9776D"/>
    <a:srgbClr val="E17B7B"/>
    <a:srgbClr val="71D985"/>
    <a:srgbClr val="92E2A1"/>
    <a:srgbClr val="A7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Higuera Gonzalez" userId="0aba2906-fdf4-4942-9143-6a3c0a815633" providerId="ADAL" clId="{AEC7CEC4-7E1B-4315-8AC7-C14356B8588E}"/>
    <pc:docChg chg="delSld">
      <pc:chgData name="Beatriz Higuera Gonzalez" userId="0aba2906-fdf4-4942-9143-6a3c0a815633" providerId="ADAL" clId="{AEC7CEC4-7E1B-4315-8AC7-C14356B8588E}" dt="2025-09-29T13:46:25.431" v="2" actId="47"/>
      <pc:docMkLst>
        <pc:docMk/>
      </pc:docMkLst>
      <pc:sldChg chg="del">
        <pc:chgData name="Beatriz Higuera Gonzalez" userId="0aba2906-fdf4-4942-9143-6a3c0a815633" providerId="ADAL" clId="{AEC7CEC4-7E1B-4315-8AC7-C14356B8588E}" dt="2025-09-29T13:46:24.379" v="1" actId="47"/>
        <pc:sldMkLst>
          <pc:docMk/>
          <pc:sldMk cId="2869074484" sldId="267"/>
        </pc:sldMkLst>
      </pc:sldChg>
      <pc:sldChg chg="del">
        <pc:chgData name="Beatriz Higuera Gonzalez" userId="0aba2906-fdf4-4942-9143-6a3c0a815633" providerId="ADAL" clId="{AEC7CEC4-7E1B-4315-8AC7-C14356B8588E}" dt="2025-09-29T13:46:25.431" v="2" actId="47"/>
        <pc:sldMkLst>
          <pc:docMk/>
          <pc:sldMk cId="3417970918" sldId="284"/>
        </pc:sldMkLst>
      </pc:sldChg>
      <pc:sldChg chg="del">
        <pc:chgData name="Beatriz Higuera Gonzalez" userId="0aba2906-fdf4-4942-9143-6a3c0a815633" providerId="ADAL" clId="{AEC7CEC4-7E1B-4315-8AC7-C14356B8588E}" dt="2025-09-29T13:46:22.776" v="0" actId="47"/>
        <pc:sldMkLst>
          <pc:docMk/>
          <pc:sldMk cId="4212637638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95E948-CC54-7324-95DF-CD2DA5D412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44FB0-859C-2958-8966-A5A91D73F4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7D64-F38F-43B6-9CFF-51F1D935FBF7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F225E-6590-C091-CBE9-B19DD5908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Beatriz Higuera González                                                                        EAAC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A799-404D-DCF6-BB0C-DC71F08A8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81061-F313-476D-8AE2-9DE19CFE8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410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D4A1-4A23-4A7E-A1A8-EFAE86B32513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Beatriz Higuera González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4190-AC4D-42BF-B9FD-C97E5B67E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7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54F2-87AC-8600-FE97-0283085C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78F7A-2C69-6E87-E07C-CA6B12F3A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F608-4DF7-115E-07CD-1A8CCC26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53B-69C1-AC67-AEE9-D15C3A13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783A-E04A-B255-1FA0-DE197872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9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5DC0-B4DC-F12F-461B-B22BB764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F393-A3B0-66E4-065F-512D4936B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8651F-61FF-2FB4-377A-A2AD7829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7647-4FBE-2F19-4087-4985185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ECAD-8BFA-4FF9-7D37-3055F1D2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39270-4715-C696-00BF-C88D868E3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81918-6F24-211C-4F12-ABB567BB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ECBF-121B-7BE0-7550-F20545CC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2F68-05FF-3E6C-B6F7-D64E030C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966B-0E54-3585-3C6C-29562FF3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A20F-ECA9-3126-83E4-F97FBBC7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FE1C-4174-4347-1D7C-069C7589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AD76-3736-E7DA-3CE0-F591500C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4553-6040-76DA-2682-E7A78A0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77973-E0AF-ECD2-684D-947BC2D5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423F-4183-4AC6-30FD-23BDF971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0285E-FD63-4035-04A3-F50CB1AE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8A7-9DC2-8FF6-C587-447D6D71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A9F3-354C-EAE5-721F-175837F8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ED04-61C7-1B8D-F0D8-C384BC6B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6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2B0F-709F-B7AE-65D3-A7482AFD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71E6-DCD1-1528-1365-C39DF3212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9D45B-0694-D9D3-0659-8338E1805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97307-3EB6-4AC5-3634-008E000F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1EDB-BCB3-27E1-EEB1-417B7534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0ADF2-F9A3-9C54-C616-88C0BD3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7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CAB1-C30B-69A5-175D-FB9B4795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D546-EE0C-7BF5-C3BD-89E40B38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59D0D-335D-91AF-74DD-93EB077B1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51797-E283-3C11-A500-A7695766B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5C81-0640-6947-7114-4ECDF33D3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A4202-2D12-146D-590B-B5C587EC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305AA-B81D-96B6-CC46-8C22C3C4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7CC4D-D676-5969-B1B9-EB69217C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0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4307-AD73-DF5E-681B-CF694AF6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3E064-8E02-C3CD-4DEF-D335AF6C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F63E8-71B1-6772-C414-82E5600A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E3E50-9398-FFE6-4D0D-23C980D4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9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090F2-23A7-9F8D-E0E3-2C65D0D3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BDD69-6524-0DBB-BF7B-E1795A41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73406-5EC9-9B92-C955-AB191F77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53BB-B98F-040A-8C73-7BEECF8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03C1-6ADD-BED3-288B-E6222CC5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D54EA-B279-1489-15AC-4C6E85FF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C0284-02FB-DCE1-9042-6045213A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C3A42-C9F4-0F42-8CCF-4284973E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E383-BA76-9681-C575-1463DDEB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217B-47E0-C9C8-3C19-AB50A446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4A49D-F638-4AC9-9EA0-9409E798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64B6A-D1C7-05B2-2FA2-8543C80E9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1F4EF-567F-CC4A-F3C7-44879B1E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C856-528B-E368-9E15-05252777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4C70-2F7F-18C9-628D-E71A7701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6A772-59E6-DD64-8118-301F9C26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1A93D-03DD-6A0D-56DC-49A9BC8A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000C-4A3F-9A3B-D0B3-5C80A0B65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AD5A-79E9-D9BC-76DE-6AAB36612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453D-CBA0-1920-98A9-F7FDFDF9F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z.higueragonzalez@postgrad.manchester.ac.uk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mailto:beatriz.higuera-Gonzalez@cockcroft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manchester.ac.uk/ws/portalfiles/portal/283100732/FULL_TEX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jacow.org/ipac2021/papers/thpab155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opscience.iop.org/article/10.1088/1748-0221/20/01/P0102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21945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3415EB4-5958-E1FF-4AFE-B8632AAB7B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9855" y="4039226"/>
            <a:ext cx="1072141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kern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 Higuera González</a:t>
            </a:r>
            <a:r>
              <a:rPr lang="en-GB" sz="2800" kern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 Overton, T. Pacey</a:t>
            </a:r>
            <a:r>
              <a:rPr lang="en-GB" sz="2800" kern="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Y. Saveliev, G. Xia</a:t>
            </a:r>
            <a:endParaRPr lang="en-GB" sz="2800" dirty="0"/>
          </a:p>
        </p:txBody>
      </p:sp>
      <p:pic>
        <p:nvPicPr>
          <p:cNvPr id="7" name="Picture 4" descr="UKRI_STFC_ASTEC_RGB">
            <a:extLst>
              <a:ext uri="{FF2B5EF4-FFF2-40B4-BE49-F238E27FC236}">
                <a16:creationId xmlns:a16="http://schemas.microsoft.com/office/drawing/2014/main" id="{65E4582D-29C4-E242-B5C4-73CB43D2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1" y="4794103"/>
            <a:ext cx="3604176" cy="15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he Cockcroft Institute | Warrington">
            <a:extLst>
              <a:ext uri="{FF2B5EF4-FFF2-40B4-BE49-F238E27FC236}">
                <a16:creationId xmlns:a16="http://schemas.microsoft.com/office/drawing/2014/main" id="{321B2B56-4A31-D5D6-A379-E5744963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 bwMode="auto">
          <a:xfrm>
            <a:off x="8862324" y="4454889"/>
            <a:ext cx="2628950" cy="22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4F9D5E9-3436-3C47-1E9D-18586339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25" y="4930486"/>
            <a:ext cx="3014901" cy="12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B5AD7-7DCB-8EEF-5ED0-88E920842CB4}"/>
              </a:ext>
            </a:extLst>
          </p:cNvPr>
          <p:cNvSpPr txBox="1"/>
          <p:nvPr/>
        </p:nvSpPr>
        <p:spPr>
          <a:xfrm>
            <a:off x="1132788" y="136534"/>
            <a:ext cx="992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to control BBU instability in SWFA by using adjustable rectangular DLWs</a:t>
            </a:r>
          </a:p>
        </p:txBody>
      </p:sp>
    </p:spTree>
    <p:extLst>
      <p:ext uri="{BB962C8B-B14F-4D97-AF65-F5344CB8AC3E}">
        <p14:creationId xmlns:p14="http://schemas.microsoft.com/office/powerpoint/2010/main" val="337093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B22FA-23CD-5EE8-2719-4740D53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10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3F261C-078F-F2EE-3B12-0F37B2AC2B2F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3121CEA6-D4A6-64DC-DCAF-CF4DEB4C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095929-4134-99C5-6C61-5A9A2E8A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CAC31F-7D80-AE90-DF1E-57A57903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6E646-B978-47CE-7C65-738E554F4711}"/>
              </a:ext>
            </a:extLst>
          </p:cNvPr>
          <p:cNvSpPr txBox="1"/>
          <p:nvPr/>
        </p:nvSpPr>
        <p:spPr>
          <a:xfrm>
            <a:off x="5359940" y="799552"/>
            <a:ext cx="131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9AAD6-2EC4-CC8F-A325-1A927EBA13E5}"/>
                  </a:ext>
                </a:extLst>
              </p:cNvPr>
              <p:cNvSpPr txBox="1"/>
              <p:nvPr/>
            </p:nvSpPr>
            <p:spPr>
              <a:xfrm>
                <a:off x="361244" y="4725378"/>
                <a:ext cx="11071489" cy="127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BBU is clearly observed.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Even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=0, displacement appears downwards at the beam centre and upwards at the tail.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Even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GB" b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=0, momentum is negative at the centre and positive at the tail, on the order of MeV/c.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9AAD6-2EC4-CC8F-A325-1A927EBA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4" y="4725378"/>
                <a:ext cx="11071489" cy="1275029"/>
              </a:xfrm>
              <a:prstGeom prst="rect">
                <a:avLst/>
              </a:prstGeom>
              <a:blipFill>
                <a:blip r:embed="rId5"/>
                <a:stretch>
                  <a:fillRect l="-330" t="-1914" b="-5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605FA6C-DBB8-95DB-592E-AB28D3E9C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56" r="19012"/>
          <a:stretch>
            <a:fillRect/>
          </a:stretch>
        </p:blipFill>
        <p:spPr>
          <a:xfrm>
            <a:off x="222535" y="1004066"/>
            <a:ext cx="3685880" cy="3579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187C36-9C67-D7B1-1188-FBDFFCB590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51" t="6238" r="18483"/>
          <a:stretch>
            <a:fillRect/>
          </a:stretch>
        </p:blipFill>
        <p:spPr>
          <a:xfrm>
            <a:off x="3591612" y="1261217"/>
            <a:ext cx="3780524" cy="3312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EC8CF-7DD4-1B2C-60FC-7D2FF12A0A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18" t="4710" r="13181" b="1053"/>
          <a:stretch>
            <a:fillRect/>
          </a:stretch>
        </p:blipFill>
        <p:spPr>
          <a:xfrm>
            <a:off x="7372136" y="1098909"/>
            <a:ext cx="4304006" cy="3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8BC46-ADD6-AC9C-0383-998A21C1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11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1C3308-B575-2BB2-FDC0-FDAE97A6E112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C33905B2-360D-3C5A-7455-4603148A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842CED36-D185-FB9E-3CA5-29512BD5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3" y="909229"/>
            <a:ext cx="4269830" cy="3202372"/>
          </a:xfrm>
          <a:prstGeom prst="rect">
            <a:avLst/>
          </a:prstGeo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B53F5DBB-64E0-3FD7-9DD2-9E9DC287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482" y="862369"/>
            <a:ext cx="4570037" cy="342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D15DD-418D-9913-83BB-35EBECCC03C5}"/>
              </a:ext>
            </a:extLst>
          </p:cNvPr>
          <p:cNvSpPr txBox="1"/>
          <p:nvPr/>
        </p:nvSpPr>
        <p:spPr>
          <a:xfrm>
            <a:off x="841832" y="4440666"/>
            <a:ext cx="10713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Simulations were repeated with a shorter bunch.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TR is reduced.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wakefields generated by the 10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 offset are similar to those of the 9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ps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bunch. </a:t>
            </a:r>
          </a:p>
        </p:txBody>
      </p:sp>
    </p:spTree>
    <p:extLst>
      <p:ext uri="{BB962C8B-B14F-4D97-AF65-F5344CB8AC3E}">
        <p14:creationId xmlns:p14="http://schemas.microsoft.com/office/powerpoint/2010/main" val="8154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9E35D-F0F7-1579-AA71-D843CD22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11FA30-F4AD-8DF4-0C71-F6D94C7EDE0F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B4156571-5E56-E452-40E8-CF12E65B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D9C7842-E907-4936-4EBF-17ABB608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0" r="2498"/>
          <a:stretch>
            <a:fillRect/>
          </a:stretch>
        </p:blipFill>
        <p:spPr>
          <a:xfrm>
            <a:off x="3551579" y="2948718"/>
            <a:ext cx="8618818" cy="3556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4E66A-91C3-B921-FE23-87FA401BEEC9}"/>
              </a:ext>
            </a:extLst>
          </p:cNvPr>
          <p:cNvSpPr txBox="1"/>
          <p:nvPr/>
        </p:nvSpPr>
        <p:spPr>
          <a:xfrm>
            <a:off x="413091" y="4108911"/>
            <a:ext cx="33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Optimal offset chosen to cancel both mean vertical momentum and displacement.</a:t>
            </a:r>
            <a:endParaRPr lang="en-GB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30139-33C9-9B7F-BE26-A1B760673C23}"/>
              </a:ext>
            </a:extLst>
          </p:cNvPr>
          <p:cNvSpPr txBox="1"/>
          <p:nvPr/>
        </p:nvSpPr>
        <p:spPr>
          <a:xfrm>
            <a:off x="4162018" y="1408496"/>
            <a:ext cx="739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Cancellation of both mean vertical momentum and displacement confirmed.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A5D8FAC-2728-437F-0567-47C1B131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910" y="5536250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DLW0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B03FC21-B4CE-730A-8A8E-7F08AC65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241" y="5536249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DLW1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EBD5A33-B20A-F1D7-98C9-B37AE893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572" y="5536248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DLW2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483402B-390E-8816-9437-67999A25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384" y="5532824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Drift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graph of a line&#10;&#10;AI-generated content may be incorrect.">
            <a:extLst>
              <a:ext uri="{FF2B5EF4-FFF2-40B4-BE49-F238E27FC236}">
                <a16:creationId xmlns:a16="http://schemas.microsoft.com/office/drawing/2014/main" id="{8553E9D7-E5E4-C0C0-B21A-77EE9CB56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1" y="918802"/>
            <a:ext cx="3170278" cy="26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0689-1F99-3548-D304-1A325BDD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EAB8F-6B1E-A076-202E-447BE92F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13</a:t>
            </a:fld>
            <a:endParaRPr lang="en-GB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F2BA866D-2927-C899-5B57-63AC908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5A2772-B369-C30B-0442-75DECAB8EC10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F2151-C2FB-4580-4EC7-06B4DFB4CDD2}"/>
              </a:ext>
            </a:extLst>
          </p:cNvPr>
          <p:cNvSpPr txBox="1"/>
          <p:nvPr/>
        </p:nvSpPr>
        <p:spPr>
          <a:xfrm>
            <a:off x="667193" y="4741955"/>
            <a:ext cx="1027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difference in horizontal emittance between perfect aligned and offset bunch.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emittance grows along the structure but is almost fully compensated at the exit (1.9 vs 1.7 mm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mrad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6F068-9E9E-D950-893F-C76ABFFC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80" y="1038827"/>
            <a:ext cx="9442060" cy="35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A0CB-3F55-F64B-E0F0-B6BC74F1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1C19D-C880-A182-C5CD-0E333A5E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A583D-0271-474D-A181-6571E71C162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B200D20F-6560-B840-C33E-B2CD720B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FEF7C7-21CD-99FF-0C01-2695AFC9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6D6F76A-0802-D579-0D98-43506987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A22DA-B0D3-B075-0662-B9C9A064D4C2}"/>
              </a:ext>
            </a:extLst>
          </p:cNvPr>
          <p:cNvSpPr txBox="1"/>
          <p:nvPr/>
        </p:nvSpPr>
        <p:spPr>
          <a:xfrm>
            <a:off x="5359940" y="799552"/>
            <a:ext cx="131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D742C-9947-B124-C0AB-D593FED0CB1C}"/>
              </a:ext>
            </a:extLst>
          </p:cNvPr>
          <p:cNvSpPr txBox="1"/>
          <p:nvPr/>
        </p:nvSpPr>
        <p:spPr>
          <a:xfrm>
            <a:off x="448066" y="4920035"/>
            <a:ext cx="1083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BBU observed compared to aligned bunch and the bunch without offset compensation.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bunch without vertical compensation shows charge losses in the tail.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tail still has positive vertical momentum, although  ~10 times weaker than in the longer bunch.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3874A-4553-15B4-BDEC-AFD96F9E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957"/>
          <a:stretch>
            <a:fillRect/>
          </a:stretch>
        </p:blipFill>
        <p:spPr>
          <a:xfrm>
            <a:off x="98095" y="814809"/>
            <a:ext cx="4162820" cy="400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91C469-2119-3495-4EDD-32CF949E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596"/>
          <a:stretch>
            <a:fillRect/>
          </a:stretch>
        </p:blipFill>
        <p:spPr>
          <a:xfrm>
            <a:off x="3840143" y="1319109"/>
            <a:ext cx="3778432" cy="3357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078544-8F64-6D81-DE30-E67AF8E1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599"/>
          <a:stretch>
            <a:fillRect/>
          </a:stretch>
        </p:blipFill>
        <p:spPr>
          <a:xfrm>
            <a:off x="7618575" y="1009359"/>
            <a:ext cx="4162820" cy="37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ED86-DF42-7D4A-665F-92C34DB8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C122E-33E3-23D0-C607-C3DF97C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743505-FA6B-0A41-319A-02C288EBE7C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68C5E04C-9E63-3B4C-A8A9-79985DC3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8424A9-6EB3-7124-5905-8EBA1539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329C36E-01D5-C2C8-3324-79371F6D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4F3D4-91E5-A23A-6BEC-C38EC6D602F7}"/>
              </a:ext>
            </a:extLst>
          </p:cNvPr>
          <p:cNvSpPr txBox="1"/>
          <p:nvPr/>
        </p:nvSpPr>
        <p:spPr>
          <a:xfrm>
            <a:off x="4461250" y="720619"/>
            <a:ext cx="16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 DRIFT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8F7AE3-FDA1-B56B-AC06-4A79A18E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2" r="6756"/>
          <a:stretch>
            <a:fillRect/>
          </a:stretch>
        </p:blipFill>
        <p:spPr>
          <a:xfrm>
            <a:off x="231743" y="832563"/>
            <a:ext cx="4034672" cy="53008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4E67FB-453F-9842-D4AE-C4A1D3181B68}"/>
              </a:ext>
            </a:extLst>
          </p:cNvPr>
          <p:cNvSpPr txBox="1"/>
          <p:nvPr/>
        </p:nvSpPr>
        <p:spPr>
          <a:xfrm>
            <a:off x="4554835" y="5056168"/>
            <a:ext cx="769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difference in bunch shape on screen between perfectly aligned bunch and the bunch with an initial offset using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BBU develops with a 10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 misalignment along the entire structure.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1D9F99-E280-EF1D-BBBC-EEB358E9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7" r="6068" b="2488"/>
          <a:stretch>
            <a:fillRect/>
          </a:stretch>
        </p:blipFill>
        <p:spPr>
          <a:xfrm>
            <a:off x="6369375" y="965470"/>
            <a:ext cx="4857947" cy="39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1B60-05E5-A888-527C-80FECCBF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A333B7-246B-F097-EAEC-CC40435D8E81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C27BC-C8D5-5250-5EE7-4CDBDDDE1A3E}"/>
              </a:ext>
            </a:extLst>
          </p:cNvPr>
          <p:cNvSpPr txBox="1"/>
          <p:nvPr/>
        </p:nvSpPr>
        <p:spPr>
          <a:xfrm>
            <a:off x="623703" y="943818"/>
            <a:ext cx="107300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u="sng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: novel approach to address misalignment sensitivity in SWFA. 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Shown to be effective for 1ps “doorstop” bunch.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Effectiveness reduced for optimal bunch length for high TR.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Balance required between achieving high TR and controlling BBU instability.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Further study needed to better understand transverse dynamics.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C13271-991E-5C35-EDE4-61950EA6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16</a:t>
            </a:fld>
            <a:endParaRPr lang="en-GB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FB4AD70A-6E18-77AB-4BA7-F6D6C68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3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11D91-7EFB-0B2F-7297-9F2A94F8E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2" r="54018"/>
          <a:stretch/>
        </p:blipFill>
        <p:spPr>
          <a:xfrm>
            <a:off x="475923" y="296091"/>
            <a:ext cx="5149814" cy="6288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046DF-5817-3C79-17E3-B71D5ADA4149}"/>
              </a:ext>
            </a:extLst>
          </p:cNvPr>
          <p:cNvSpPr txBox="1"/>
          <p:nvPr/>
        </p:nvSpPr>
        <p:spPr>
          <a:xfrm>
            <a:off x="5463720" y="1795606"/>
            <a:ext cx="6149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Thank you!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C8F32-9737-8FA6-2017-2B99C21AA8BB}"/>
              </a:ext>
            </a:extLst>
          </p:cNvPr>
          <p:cNvSpPr txBox="1"/>
          <p:nvPr/>
        </p:nvSpPr>
        <p:spPr>
          <a:xfrm>
            <a:off x="5489192" y="3486595"/>
            <a:ext cx="6255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beatriz.higueragonzalez@postgrad.manchester.ac.uk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beatriz.higuera-gonzalez@cockcroft.ac.uk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349A0-956E-D9BC-C0FC-589CE928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17</a:t>
            </a:fld>
            <a:endParaRPr lang="en-GB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D684E211-FA7A-0DFC-051D-5FFAA34E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3" name="Picture 2" descr="A qr code with a blue circle&#10;&#10;AI-generated content may be incorrect.">
            <a:extLst>
              <a:ext uri="{FF2B5EF4-FFF2-40B4-BE49-F238E27FC236}">
                <a16:creationId xmlns:a16="http://schemas.microsoft.com/office/drawing/2014/main" id="{2F39256D-B030-715C-6A0C-3D690EF81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23" y="4810034"/>
            <a:ext cx="1132204" cy="11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5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C2F77-A39B-E71A-ED63-4D165542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1886DD-666D-EB64-3154-3BD3154358D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Overview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CBC61AE2-2319-8F41-242F-61F9A93C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E80A8-91F5-7400-F2B7-55A8E1A9B037}"/>
              </a:ext>
            </a:extLst>
          </p:cNvPr>
          <p:cNvSpPr txBox="1"/>
          <p:nvPr/>
        </p:nvSpPr>
        <p:spPr>
          <a:xfrm>
            <a:off x="1157352" y="970260"/>
            <a:ext cx="96212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Beam Break Up (BBU) instability</a:t>
            </a:r>
          </a:p>
          <a:p>
            <a:pPr lvl="1"/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WHY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Dielectric Wakefield Acceleration (DWA)</a:t>
            </a:r>
          </a:p>
          <a:p>
            <a:pPr lvl="1"/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HOW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BBU compensation schemes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 err="1">
                <a:solidFill>
                  <a:schemeClr val="accent1"/>
                </a:solidFill>
              </a:rPr>
              <a:t>Destreaker</a:t>
            </a:r>
            <a:r>
              <a:rPr lang="en-GB" sz="2000" b="1" dirty="0">
                <a:solidFill>
                  <a:schemeClr val="accent1"/>
                </a:solidFill>
              </a:rPr>
              <a:t> for BBU compensation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Simulations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Parameters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Results</a:t>
            </a:r>
            <a:endParaRPr lang="en-GB" sz="2000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3747E-58A0-9013-0757-8DC1803D215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WHAT – Beam Break Up (BBU) instability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67C31-F0FD-B31D-6E1F-A116488A4431}"/>
              </a:ext>
            </a:extLst>
          </p:cNvPr>
          <p:cNvSpPr txBox="1"/>
          <p:nvPr/>
        </p:nvSpPr>
        <p:spPr>
          <a:xfrm>
            <a:off x="5044765" y="1851759"/>
            <a:ext cx="5867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Wakefields are generated by Cherenkov radiation when charged particles travel faster than the speed of light inside the structure.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Transverse wakefields can induce BBU instability and lead to charge losses.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Beam offsets produce dipole-like fields, deflecting the bunch towards the closer dielectric, developing BBU.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198A77-A2E5-D9E1-D903-D88EB8E4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3</a:t>
            </a:fld>
            <a:endParaRPr lang="en-GB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D84C9E9-7897-E2E4-EA2B-8009A86A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81CFA-3069-CF34-BCFE-BF4F6230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1" r="5908"/>
          <a:stretch/>
        </p:blipFill>
        <p:spPr>
          <a:xfrm>
            <a:off x="361244" y="1157804"/>
            <a:ext cx="4151783" cy="3959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8E6FC0-F9D8-F075-EB56-BD8444CFF818}"/>
              </a:ext>
            </a:extLst>
          </p:cNvPr>
          <p:cNvSpPr txBox="1"/>
          <p:nvPr/>
        </p:nvSpPr>
        <p:spPr>
          <a:xfrm>
            <a:off x="361244" y="5366385"/>
            <a:ext cx="434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courtesy of T. Overton. Available at </a:t>
            </a:r>
            <a:r>
              <a:rPr lang="en-GB" sz="1200" dirty="0">
                <a:hlinkClick r:id="rId3"/>
              </a:rPr>
              <a:t>University of Manchester thesis</a:t>
            </a:r>
            <a:r>
              <a:rPr lang="en-GB" sz="1200" dirty="0"/>
              <a:t> (2023).</a:t>
            </a:r>
          </a:p>
        </p:txBody>
      </p:sp>
    </p:spTree>
    <p:extLst>
      <p:ext uri="{BB962C8B-B14F-4D97-AF65-F5344CB8AC3E}">
        <p14:creationId xmlns:p14="http://schemas.microsoft.com/office/powerpoint/2010/main" val="12144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8B4B5D-ACED-3887-CA3E-61A53634DE35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7030A0"/>
              </a:solidFill>
            </a:endParaRPr>
          </a:p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WHY – Dielectric Wakefield Acceleration (DWA)</a:t>
            </a:r>
          </a:p>
          <a:p>
            <a:pPr algn="ctr"/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F950F-B780-FE38-9F48-CBC6CE474796}"/>
              </a:ext>
            </a:extLst>
          </p:cNvPr>
          <p:cNvSpPr txBox="1"/>
          <p:nvPr/>
        </p:nvSpPr>
        <p:spPr>
          <a:xfrm>
            <a:off x="750337" y="4535589"/>
            <a:ext cx="108858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speed of light is reduced by dielectric layers.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 high-charge drive bunch generates longitudinal wakefields (decelerating and accelerating).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This wakefield can be used to accelerate a low-charge main bunch.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BBU limits the acceleration length and so the achievable energy gain.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35E298-8063-0F41-26E1-7EBFBDE4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BFDD57-E990-B8CD-F3A1-598AF133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E94F6-7B8C-CBEA-FA3C-919E3FAA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53" y="713066"/>
            <a:ext cx="686469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9E3E-D731-80FC-5F0C-3521AC20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A7148-BBF4-3D7D-56F4-75066B57470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HOW – BBU compensation schemes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2E814-C2AD-4BFF-07BD-09B11980E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 r="57673" b="49525"/>
          <a:stretch/>
        </p:blipFill>
        <p:spPr bwMode="auto">
          <a:xfrm>
            <a:off x="631487" y="886149"/>
            <a:ext cx="4222148" cy="2542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AA1B0-D5CB-791A-D7A5-14F7152C5CCC}"/>
              </a:ext>
            </a:extLst>
          </p:cNvPr>
          <p:cNvSpPr txBox="1"/>
          <p:nvPr/>
        </p:nvSpPr>
        <p:spPr>
          <a:xfrm>
            <a:off x="1101332" y="3379461"/>
            <a:ext cx="35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Lynn et al (2021). Available at </a:t>
            </a:r>
            <a:r>
              <a:rPr lang="en-GB" sz="1200" dirty="0">
                <a:hlinkClick r:id="rId3"/>
              </a:rPr>
              <a:t>Strong Quadrupole Wakefield Based Focusing in Dielectric Wakefield Accelerators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CD790-E636-132F-97A3-6F7C2B99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548" y="886149"/>
            <a:ext cx="4146136" cy="2411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30D91-AAF0-54F1-9E72-B9C0C696E159}"/>
              </a:ext>
            </a:extLst>
          </p:cNvPr>
          <p:cNvSpPr txBox="1"/>
          <p:nvPr/>
        </p:nvSpPr>
        <p:spPr>
          <a:xfrm>
            <a:off x="6816089" y="3297677"/>
            <a:ext cx="41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Zholents</a:t>
            </a:r>
            <a:r>
              <a:rPr lang="en-GB" sz="1200" dirty="0"/>
              <a:t> et al (2025). Available at </a:t>
            </a:r>
            <a:r>
              <a:rPr lang="en-GB" sz="1200" dirty="0">
                <a:hlinkClick r:id="rId5"/>
              </a:rPr>
              <a:t>A high repetition rate </a:t>
            </a:r>
            <a:r>
              <a:rPr lang="en-GB" sz="1200" dirty="0" err="1">
                <a:hlinkClick r:id="rId5"/>
              </a:rPr>
              <a:t>millimeter</a:t>
            </a:r>
            <a:r>
              <a:rPr lang="en-GB" sz="1200" dirty="0">
                <a:hlinkClick r:id="rId5"/>
              </a:rPr>
              <a:t> wavelength accelerator for an X-ray free-electron laser - </a:t>
            </a:r>
            <a:r>
              <a:rPr lang="en-GB" sz="1200" dirty="0" err="1">
                <a:hlinkClick r:id="rId5"/>
              </a:rPr>
              <a:t>IOPscience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0F89B85-8211-32A7-E0BD-51648EFE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9D9C1-49E1-3979-7BD5-FEB996BB214D}"/>
              </a:ext>
            </a:extLst>
          </p:cNvPr>
          <p:cNvSpPr txBox="1"/>
          <p:nvPr/>
        </p:nvSpPr>
        <p:spPr>
          <a:xfrm>
            <a:off x="1101332" y="4308449"/>
            <a:ext cx="3752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H+V configuration controls quadrupole fields which could lead to beam losses.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Dipole-like transverse fields remain uncontrolled.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67AB8-9F3A-C649-F0A3-474175D9AE45}"/>
              </a:ext>
            </a:extLst>
          </p:cNvPr>
          <p:cNvSpPr txBox="1"/>
          <p:nvPr/>
        </p:nvSpPr>
        <p:spPr>
          <a:xfrm>
            <a:off x="6765008" y="4392994"/>
            <a:ext cx="41972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Quadrupole wiggler applies BNS damping to minimise BBU instability.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Set up is complex and costly</a:t>
            </a:r>
          </a:p>
        </p:txBody>
      </p:sp>
    </p:spTree>
    <p:extLst>
      <p:ext uri="{BB962C8B-B14F-4D97-AF65-F5344CB8AC3E}">
        <p14:creationId xmlns:p14="http://schemas.microsoft.com/office/powerpoint/2010/main" val="19553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BBD8F-727A-7F89-CB0E-57DD09D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BD58BE-36BB-F320-FF96-CC261CCEC6E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HOW –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for BBU compensation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A6588E2B-A353-2905-4632-CAE1AF27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F21EB-9587-AAAF-6E4E-31B02B3E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49" r="18996" b="4243"/>
          <a:stretch>
            <a:fillRect/>
          </a:stretch>
        </p:blipFill>
        <p:spPr>
          <a:xfrm>
            <a:off x="7486218" y="1246142"/>
            <a:ext cx="3867582" cy="2803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72DF55-20CF-6313-EDD0-305ABC8B13FC}"/>
                  </a:ext>
                </a:extLst>
              </p:cNvPr>
              <p:cNvSpPr txBox="1"/>
              <p:nvPr/>
            </p:nvSpPr>
            <p:spPr>
              <a:xfrm>
                <a:off x="1589696" y="4066488"/>
                <a:ext cx="4573359" cy="167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Minimise the impact of beam misalignments by controlling dipole fields.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Two correctors to cancel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while keeping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=0.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72DF55-20CF-6313-EDD0-305ABC8B1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96" y="4066488"/>
                <a:ext cx="4573359" cy="1675139"/>
              </a:xfrm>
              <a:prstGeom prst="rect">
                <a:avLst/>
              </a:prstGeom>
              <a:blipFill>
                <a:blip r:embed="rId4"/>
                <a:stretch>
                  <a:fillRect l="-933" t="-1455" b="-5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482F52-873A-F49A-B54B-967471343284}"/>
              </a:ext>
            </a:extLst>
          </p:cNvPr>
          <p:cNvSpPr txBox="1"/>
          <p:nvPr/>
        </p:nvSpPr>
        <p:spPr>
          <a:xfrm>
            <a:off x="7486218" y="4664409"/>
            <a:ext cx="375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Control transverse quadrupole fields with H+V configuration.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Simple and cost-effective.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77BAA-92BD-BB6A-FD83-ADBDB5103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9" y="862438"/>
            <a:ext cx="560271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F28B2-9E78-C0C8-29AC-13EE7E75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8D4106-72B4-82A7-4017-77901E1F8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00096"/>
              </p:ext>
            </p:extLst>
          </p:nvPr>
        </p:nvGraphicFramePr>
        <p:xfrm>
          <a:off x="361244" y="4678072"/>
          <a:ext cx="4309872" cy="1399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2323">
                  <a:extLst>
                    <a:ext uri="{9D8B030D-6E8A-4147-A177-3AD203B41FA5}">
                      <a16:colId xmlns:a16="http://schemas.microsoft.com/office/drawing/2014/main" val="3442103899"/>
                    </a:ext>
                  </a:extLst>
                </a:gridCol>
                <a:gridCol w="483434">
                  <a:extLst>
                    <a:ext uri="{9D8B030D-6E8A-4147-A177-3AD203B41FA5}">
                      <a16:colId xmlns:a16="http://schemas.microsoft.com/office/drawing/2014/main" val="3431899192"/>
                    </a:ext>
                  </a:extLst>
                </a:gridCol>
                <a:gridCol w="470128">
                  <a:extLst>
                    <a:ext uri="{9D8B030D-6E8A-4147-A177-3AD203B41FA5}">
                      <a16:colId xmlns:a16="http://schemas.microsoft.com/office/drawing/2014/main" val="3564762793"/>
                    </a:ext>
                  </a:extLst>
                </a:gridCol>
                <a:gridCol w="473454">
                  <a:extLst>
                    <a:ext uri="{9D8B030D-6E8A-4147-A177-3AD203B41FA5}">
                      <a16:colId xmlns:a16="http://schemas.microsoft.com/office/drawing/2014/main" val="4165452231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987338525"/>
                    </a:ext>
                  </a:extLst>
                </a:gridCol>
                <a:gridCol w="473454">
                  <a:extLst>
                    <a:ext uri="{9D8B030D-6E8A-4147-A177-3AD203B41FA5}">
                      <a16:colId xmlns:a16="http://schemas.microsoft.com/office/drawing/2014/main" val="527174172"/>
                    </a:ext>
                  </a:extLst>
                </a:gridCol>
                <a:gridCol w="471237">
                  <a:extLst>
                    <a:ext uri="{9D8B030D-6E8A-4147-A177-3AD203B41FA5}">
                      <a16:colId xmlns:a16="http://schemas.microsoft.com/office/drawing/2014/main" val="2125884164"/>
                    </a:ext>
                  </a:extLst>
                </a:gridCol>
                <a:gridCol w="484541">
                  <a:extLst>
                    <a:ext uri="{9D8B030D-6E8A-4147-A177-3AD203B41FA5}">
                      <a16:colId xmlns:a16="http://schemas.microsoft.com/office/drawing/2014/main" val="4264674661"/>
                    </a:ext>
                  </a:extLst>
                </a:gridCol>
                <a:gridCol w="496738">
                  <a:extLst>
                    <a:ext uri="{9D8B030D-6E8A-4147-A177-3AD203B41FA5}">
                      <a16:colId xmlns:a16="http://schemas.microsoft.com/office/drawing/2014/main" val="298758676"/>
                    </a:ext>
                  </a:extLst>
                </a:gridCol>
              </a:tblGrid>
              <a:tr h="141577">
                <a:tc gridSpan="9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Length (m) 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81957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tx1"/>
                          </a:solidFill>
                          <a:effectLst/>
                        </a:rPr>
                        <a:t>DLW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0.05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0.1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0.05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Total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92328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89419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40764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6748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842263-3E30-E1E1-E09E-5E15AD48C274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Parameters</a:t>
            </a:r>
            <a:endParaRPr lang="en-GB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2D8E1C-479E-04DE-657C-8FC9C903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43445"/>
              </p:ext>
            </p:extLst>
          </p:nvPr>
        </p:nvGraphicFramePr>
        <p:xfrm>
          <a:off x="361247" y="2619312"/>
          <a:ext cx="2711198" cy="19487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17946">
                  <a:extLst>
                    <a:ext uri="{9D8B030D-6E8A-4147-A177-3AD203B41FA5}">
                      <a16:colId xmlns:a16="http://schemas.microsoft.com/office/drawing/2014/main" val="4197232885"/>
                    </a:ext>
                  </a:extLst>
                </a:gridCol>
                <a:gridCol w="1193252">
                  <a:extLst>
                    <a:ext uri="{9D8B030D-6E8A-4147-A177-3AD203B41FA5}">
                      <a16:colId xmlns:a16="http://schemas.microsoft.com/office/drawing/2014/main" val="3188285383"/>
                    </a:ext>
                  </a:extLst>
                </a:gridCol>
              </a:tblGrid>
              <a:tr h="2886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800" dirty="0">
                          <a:effectLst/>
                        </a:rPr>
                        <a:t>BUNCH PARAMETERS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30830"/>
                  </a:ext>
                </a:extLst>
              </a:tr>
              <a:tr h="28866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Length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9 </a:t>
                      </a:r>
                      <a:r>
                        <a:rPr lang="en-GB" sz="1200" kern="800" dirty="0" err="1">
                          <a:effectLst/>
                        </a:rPr>
                        <a:t>ps</a:t>
                      </a:r>
                      <a:r>
                        <a:rPr lang="en-GB" sz="1200" kern="800" dirty="0">
                          <a:effectLst/>
                        </a:rPr>
                        <a:t> (z = </a:t>
                      </a:r>
                      <a:r>
                        <a:rPr lang="el-GR" sz="1200" kern="800" dirty="0">
                          <a:effectLst/>
                        </a:rPr>
                        <a:t>λ</a:t>
                      </a:r>
                      <a:r>
                        <a:rPr lang="en-GB" sz="1200" kern="8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4962"/>
                  </a:ext>
                </a:extLst>
              </a:tr>
              <a:tr h="29599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Transverse Size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20 µm RMS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177257"/>
                  </a:ext>
                </a:extLst>
              </a:tr>
              <a:tr h="29599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A</a:t>
                      </a:r>
                      <a:r>
                        <a:rPr lang="en-GB" sz="1200" b="1" dirty="0">
                          <a:effectLst/>
                        </a:rPr>
                        <a:t>verage </a:t>
                      </a:r>
                      <a:r>
                        <a:rPr lang="en-GB" sz="1200" b="1" kern="800" dirty="0">
                          <a:effectLst/>
                        </a:rPr>
                        <a:t>Energy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 GeV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89147"/>
                  </a:ext>
                </a:extLst>
              </a:tr>
              <a:tr h="28866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Total Charge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10 </a:t>
                      </a:r>
                      <a:r>
                        <a:rPr lang="en-GB" sz="1200" kern="800" dirty="0" err="1">
                          <a:effectLst/>
                        </a:rPr>
                        <a:t>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7767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Normalised Emittance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 µm rad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320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3B9B2F3-D484-0D11-C537-4B0B4B1C2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525926"/>
                  </p:ext>
                </p:extLst>
              </p:nvPr>
            </p:nvGraphicFramePr>
            <p:xfrm>
              <a:off x="361247" y="754576"/>
              <a:ext cx="2711198" cy="1754692"/>
            </p:xfrm>
            <a:graphic>
              <a:graphicData uri="http://schemas.openxmlformats.org/drawingml/2006/table">
                <a:tbl>
                  <a:tblPr>
                    <a:tableStyleId>{93296810-A885-4BE3-A3E7-6D5BEEA58F35}</a:tableStyleId>
                  </a:tblPr>
                  <a:tblGrid>
                    <a:gridCol w="1517946">
                      <a:extLst>
                        <a:ext uri="{9D8B030D-6E8A-4147-A177-3AD203B41FA5}">
                          <a16:colId xmlns:a16="http://schemas.microsoft.com/office/drawing/2014/main" val="4197232885"/>
                        </a:ext>
                      </a:extLst>
                    </a:gridCol>
                    <a:gridCol w="1193252">
                      <a:extLst>
                        <a:ext uri="{9D8B030D-6E8A-4147-A177-3AD203B41FA5}">
                          <a16:colId xmlns:a16="http://schemas.microsoft.com/office/drawing/2014/main" val="3188285383"/>
                        </a:ext>
                      </a:extLst>
                    </a:gridCol>
                  </a:tblGrid>
                  <a:tr h="193357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kern="800" dirty="0">
                              <a:effectLst/>
                            </a:rPr>
                            <a:t>DLW PARAMETERS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endParaRPr lang="en-GB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4830830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Vacuum gap (2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800" smtClean="0"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200" b="1" dirty="0">
                              <a:effectLst/>
                            </a:rPr>
                            <a:t>)</a:t>
                          </a:r>
                          <a:endParaRPr lang="en-GB" sz="12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 mm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744962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thickness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200 </a:t>
                          </a:r>
                          <a:r>
                            <a:rPr lang="el-GR" sz="1200" kern="800" dirty="0">
                              <a:effectLst/>
                            </a:rPr>
                            <a:t>μ</a:t>
                          </a:r>
                          <a:r>
                            <a:rPr lang="en-GB" sz="1200" kern="800" dirty="0">
                              <a:effectLst/>
                            </a:rPr>
                            <a:t>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7177257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Width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 cm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2289147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constant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4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97767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Initial offset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10 µm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132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3B9B2F3-D484-0D11-C537-4B0B4B1C2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525926"/>
                  </p:ext>
                </p:extLst>
              </p:nvPr>
            </p:nvGraphicFramePr>
            <p:xfrm>
              <a:off x="361247" y="754576"/>
              <a:ext cx="2711198" cy="1754692"/>
            </p:xfrm>
            <a:graphic>
              <a:graphicData uri="http://schemas.openxmlformats.org/drawingml/2006/table">
                <a:tbl>
                  <a:tblPr>
                    <a:tableStyleId>{93296810-A885-4BE3-A3E7-6D5BEEA58F35}</a:tableStyleId>
                  </a:tblPr>
                  <a:tblGrid>
                    <a:gridCol w="1517946">
                      <a:extLst>
                        <a:ext uri="{9D8B030D-6E8A-4147-A177-3AD203B41FA5}">
                          <a16:colId xmlns:a16="http://schemas.microsoft.com/office/drawing/2014/main" val="4197232885"/>
                        </a:ext>
                      </a:extLst>
                    </a:gridCol>
                    <a:gridCol w="1193252">
                      <a:extLst>
                        <a:ext uri="{9D8B030D-6E8A-4147-A177-3AD203B41FA5}">
                          <a16:colId xmlns:a16="http://schemas.microsoft.com/office/drawing/2014/main" val="3188285383"/>
                        </a:ext>
                      </a:extLst>
                    </a:gridCol>
                  </a:tblGrid>
                  <a:tr h="27432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kern="800" dirty="0">
                              <a:effectLst/>
                            </a:rPr>
                            <a:t>DLW PARAMETERS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endParaRPr lang="en-GB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4830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102222" r="-79200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 mm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744962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thickness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200 </a:t>
                          </a:r>
                          <a:r>
                            <a:rPr lang="el-GR" sz="1200" kern="800" dirty="0">
                              <a:effectLst/>
                            </a:rPr>
                            <a:t>μ</a:t>
                          </a:r>
                          <a:r>
                            <a:rPr lang="en-GB" sz="1200" kern="800" dirty="0">
                              <a:effectLst/>
                            </a:rPr>
                            <a:t>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71772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Width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 cm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2289147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constant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4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977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Initial offset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10 µm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132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6B1BC0-0689-EBCE-4CE8-9005E16ADA19}"/>
                  </a:ext>
                </a:extLst>
              </p:cNvPr>
              <p:cNvSpPr txBox="1"/>
              <p:nvPr/>
            </p:nvSpPr>
            <p:spPr>
              <a:xfrm>
                <a:off x="5010913" y="4276971"/>
                <a:ext cx="7166442" cy="172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“Doorstop” bunch distribution for TR=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𝐚𝐜𝐜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𝐝𝐞𝐜</m:t>
                            </m:r>
                          </m:sub>
                        </m:sSub>
                      </m:den>
                    </m:f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Simulations with an initial offset of y</a:t>
                </a:r>
                <a:r>
                  <a:rPr lang="en-GB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=10</a:t>
                </a:r>
                <a:r>
                  <a:rPr lang="el-GR" b="1" dirty="0">
                    <a:solidFill>
                      <a:schemeClr val="accent5">
                        <a:lumMod val="75000"/>
                      </a:schemeClr>
                    </a:solidFill>
                  </a:rPr>
                  <a:t>μ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m.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DiWaCAT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in-house software package used.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dirty="0"/>
                  <a:t>          Toby Overton (2023) </a:t>
                </a: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  <a:hlinkClick r:id="rId3"/>
                  </a:rPr>
                  <a:t>https://doi.org/10.5281/zenodo.10219459</a:t>
                </a: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6B1BC0-0689-EBCE-4CE8-9005E16A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13" y="4276971"/>
                <a:ext cx="7166442" cy="1725729"/>
              </a:xfrm>
              <a:prstGeom prst="rect">
                <a:avLst/>
              </a:prstGeom>
              <a:blipFill>
                <a:blip r:embed="rId4"/>
                <a:stretch>
                  <a:fillRect l="-510" b="-1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097F516C-E69C-3E31-FCB5-1B65340D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10" name="Picture 9" descr="A graph of a graph with a blue and orange line&#10;&#10;AI-generated content may be incorrect.">
            <a:extLst>
              <a:ext uri="{FF2B5EF4-FFF2-40B4-BE49-F238E27FC236}">
                <a16:creationId xmlns:a16="http://schemas.microsoft.com/office/drawing/2014/main" id="{711E4036-B53A-6CA6-F0E5-C852B247A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68" y="1075951"/>
            <a:ext cx="4115628" cy="3086721"/>
          </a:xfrm>
          <a:prstGeom prst="rect">
            <a:avLst/>
          </a:prstGeom>
        </p:spPr>
      </p:pic>
      <p:pic>
        <p:nvPicPr>
          <p:cNvPr id="11" name="Picture 10" descr="A graph of a graph with a red line&#10;&#10;AI-generated content may be incorrect.">
            <a:extLst>
              <a:ext uri="{FF2B5EF4-FFF2-40B4-BE49-F238E27FC236}">
                <a16:creationId xmlns:a16="http://schemas.microsoft.com/office/drawing/2014/main" id="{9E3DC630-1CEE-BEC5-B6D2-CAF6CF752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784" y="1113598"/>
            <a:ext cx="4065432" cy="30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7AB92-973C-95F7-2167-6DD4F11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57A162-676E-EFB0-88F9-780D352AFD47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D4D10097-11DF-2229-14BB-308830C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01AEAEFC-87B2-82BA-74E4-D2C34D66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" y="869517"/>
            <a:ext cx="3821929" cy="2865903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ACF44319-B105-5524-9463-DFA4455C4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5" r="6961"/>
          <a:stretch>
            <a:fillRect/>
          </a:stretch>
        </p:blipFill>
        <p:spPr>
          <a:xfrm>
            <a:off x="3974398" y="3053200"/>
            <a:ext cx="7937772" cy="330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7BDD6-A94A-FDF0-2DC1-EA4881C1D5BE}"/>
              </a:ext>
            </a:extLst>
          </p:cNvPr>
          <p:cNvSpPr txBox="1"/>
          <p:nvPr/>
        </p:nvSpPr>
        <p:spPr>
          <a:xfrm>
            <a:off x="537410" y="4223483"/>
            <a:ext cx="33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Optimal offset chosen to cancel both mean vertical momentum and displacement.</a:t>
            </a:r>
            <a:endParaRPr lang="en-GB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91B60-3BCB-5881-212E-262ED433B005}"/>
              </a:ext>
            </a:extLst>
          </p:cNvPr>
          <p:cNvSpPr txBox="1"/>
          <p:nvPr/>
        </p:nvSpPr>
        <p:spPr>
          <a:xfrm>
            <a:off x="4381474" y="1318364"/>
            <a:ext cx="7397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Confirmed both mean vertical momentum and mean vertical displacement are cancelled.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Succes?</a:t>
            </a:r>
          </a:p>
        </p:txBody>
      </p:sp>
      <p:pic>
        <p:nvPicPr>
          <p:cNvPr id="11" name="Graphic 10" descr="Confused face outline with solid fill">
            <a:extLst>
              <a:ext uri="{FF2B5EF4-FFF2-40B4-BE49-F238E27FC236}">
                <a16:creationId xmlns:a16="http://schemas.microsoft.com/office/drawing/2014/main" id="{279F8D1A-705B-A7AD-65C2-67AA993B4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9511" y="2062558"/>
            <a:ext cx="2784248" cy="2784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1DFDA-98F7-202C-C82B-671034D52F3D}"/>
              </a:ext>
            </a:extLst>
          </p:cNvPr>
          <p:cNvSpPr txBox="1"/>
          <p:nvPr/>
        </p:nvSpPr>
        <p:spPr>
          <a:xfrm>
            <a:off x="5686876" y="4845830"/>
            <a:ext cx="190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Not quite!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17FB49E-96FC-626C-5ED4-87F57353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824" y="5446702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DLW0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78EF774-2B83-CAD9-2D67-145CB043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559" y="5442727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DLW1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3A18DF0-33E5-B397-BDDA-047C2FD0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294" y="5445264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DLW2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1FB04FF-566A-1BA3-CF99-D0FFA8F4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78" y="5442726"/>
            <a:ext cx="677617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Drift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12EF3-32E7-F44C-A1B7-24FD25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5991C925-84B5-B5AF-CC4C-47FA4A04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87B417-47DB-F557-55A7-8D123823CB34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136C0-017A-9E93-E4B4-1FE5074F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635" b="4095"/>
          <a:stretch>
            <a:fillRect/>
          </a:stretch>
        </p:blipFill>
        <p:spPr>
          <a:xfrm>
            <a:off x="1112579" y="1052905"/>
            <a:ext cx="9471116" cy="3645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05E70-148A-3434-B140-254388AFA69F}"/>
              </a:ext>
            </a:extLst>
          </p:cNvPr>
          <p:cNvSpPr txBox="1"/>
          <p:nvPr/>
        </p:nvSpPr>
        <p:spPr>
          <a:xfrm>
            <a:off x="537409" y="4698460"/>
            <a:ext cx="1027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Comparison of emittance growth between optimal offset combination and perfect aligned beam.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emittance grows exponentially along the bunch.</a:t>
            </a:r>
          </a:p>
        </p:txBody>
      </p:sp>
    </p:spTree>
    <p:extLst>
      <p:ext uri="{BB962C8B-B14F-4D97-AF65-F5344CB8AC3E}">
        <p14:creationId xmlns:p14="http://schemas.microsoft.com/office/powerpoint/2010/main" val="110379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971</Words>
  <Application>Microsoft Office PowerPoint</Application>
  <PresentationFormat>Widescreen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Higuera Gonzalez</dc:creator>
  <cp:lastModifiedBy>Beatriz Higuera Gonzalez</cp:lastModifiedBy>
  <cp:revision>4</cp:revision>
  <dcterms:created xsi:type="dcterms:W3CDTF">2024-06-04T12:58:15Z</dcterms:created>
  <dcterms:modified xsi:type="dcterms:W3CDTF">2025-09-29T13:46:32Z</dcterms:modified>
</cp:coreProperties>
</file>